
<file path=[Content_Types].xml><?xml version="1.0" encoding="utf-8"?>
<Types xmlns="http://schemas.openxmlformats.org/package/2006/content-types">
  <Default Extension="fntdata" ContentType="application/x-fontdata"/>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xml" ContentType="application/vnd.openxmlformats-officedocument.presentationml.notesSlide+xml"/>
  <Override PartName="/ppt/tags/tag67.xml" ContentType="application/vnd.openxmlformats-officedocument.presentationml.tags+xml"/>
  <Override PartName="/ppt/notesSlides/notesSlide2.xml" ContentType="application/vnd.openxmlformats-officedocument.presentationml.notesSlide+xml"/>
  <Override PartName="/ppt/tags/tag68.xml" ContentType="application/vnd.openxmlformats-officedocument.presentationml.tags+xml"/>
  <Override PartName="/ppt/notesSlides/notesSlide3.xml" ContentType="application/vnd.openxmlformats-officedocument.presentationml.notesSlide+xml"/>
  <Override PartName="/ppt/tags/tag69.xml" ContentType="application/vnd.openxmlformats-officedocument.presentationml.tags+xml"/>
  <Override PartName="/ppt/notesSlides/notesSlide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5.xml" ContentType="application/vnd.openxmlformats-officedocument.presentationml.notesSlide+xml"/>
  <Override PartName="/ppt/tags/tag73.xml" ContentType="application/vnd.openxmlformats-officedocument.presentationml.tags+xml"/>
  <Override PartName="/ppt/notesSlides/notesSlide6.xml" ContentType="application/vnd.openxmlformats-officedocument.presentationml.notesSlide+xml"/>
  <Override PartName="/ppt/tags/tag74.xml" ContentType="application/vnd.openxmlformats-officedocument.presentationml.tags+xml"/>
  <Override PartName="/ppt/notesSlides/notesSlide7.xml" ContentType="application/vnd.openxmlformats-officedocument.presentationml.notesSlide+xml"/>
  <Override PartName="/ppt/tags/tag75.xml" ContentType="application/vnd.openxmlformats-officedocument.presentationml.tags+xml"/>
  <Override PartName="/ppt/notesSlides/notesSlide8.xml" ContentType="application/vnd.openxmlformats-officedocument.presentationml.notesSlide+xml"/>
  <Override PartName="/ppt/tags/tag76.xml" ContentType="application/vnd.openxmlformats-officedocument.presentationml.tags+xml"/>
  <Override PartName="/ppt/notesSlides/notesSlide9.xml" ContentType="application/vnd.openxmlformats-officedocument.presentationml.notesSlide+xml"/>
  <Override PartName="/ppt/tags/tag77.xml" ContentType="application/vnd.openxmlformats-officedocument.presentationml.tags+xml"/>
  <Override PartName="/ppt/notesSlides/notesSlide10.xml" ContentType="application/vnd.openxmlformats-officedocument.presentationml.notesSlide+xml"/>
  <Override PartName="/ppt/tags/tag78.xml" ContentType="application/vnd.openxmlformats-officedocument.presentationml.tags+xml"/>
  <Override PartName="/ppt/notesSlides/notesSlide11.xml" ContentType="application/vnd.openxmlformats-officedocument.presentationml.notesSlide+xml"/>
  <Override PartName="/ppt/tags/tag79.xml" ContentType="application/vnd.openxmlformats-officedocument.presentationml.tags+xml"/>
  <Override PartName="/ppt/notesSlides/notesSlide12.xml" ContentType="application/vnd.openxmlformats-officedocument.presentationml.notesSlide+xml"/>
  <Override PartName="/ppt/tags/tag80.xml" ContentType="application/vnd.openxmlformats-officedocument.presentationml.tags+xml"/>
  <Override PartName="/ppt/notesSlides/notesSlide13.xml" ContentType="application/vnd.openxmlformats-officedocument.presentationml.notesSlide+xml"/>
  <Override PartName="/ppt/tags/tag81.xml" ContentType="application/vnd.openxmlformats-officedocument.presentationml.tags+xml"/>
  <Override PartName="/ppt/notesSlides/notesSlide14.xml" ContentType="application/vnd.openxmlformats-officedocument.presentationml.notesSlide+xml"/>
  <Override PartName="/ppt/tags/tag82.xml" ContentType="application/vnd.openxmlformats-officedocument.presentationml.tags+xml"/>
  <Override PartName="/ppt/notesSlides/notesSlide15.xml" ContentType="application/vnd.openxmlformats-officedocument.presentationml.notesSlide+xml"/>
  <Override PartName="/ppt/tags/tag83.xml" ContentType="application/vnd.openxmlformats-officedocument.presentationml.tags+xml"/>
  <Override PartName="/ppt/notesSlides/notesSlide16.xml" ContentType="application/vnd.openxmlformats-officedocument.presentationml.notesSlide+xml"/>
  <Override PartName="/ppt/tags/tag84.xml" ContentType="application/vnd.openxmlformats-officedocument.presentationml.tags+xml"/>
  <Override PartName="/ppt/notesSlides/notesSlide17.xml" ContentType="application/vnd.openxmlformats-officedocument.presentationml.notesSlide+xml"/>
  <Override PartName="/ppt/tags/tag85.xml" ContentType="application/vnd.openxmlformats-officedocument.presentationml.tags+xml"/>
  <Override PartName="/ppt/notesSlides/notesSlide18.xml" ContentType="application/vnd.openxmlformats-officedocument.presentationml.notesSlide+xml"/>
  <Override PartName="/ppt/tags/tag86.xml" ContentType="application/vnd.openxmlformats-officedocument.presentationml.tags+xml"/>
  <Override PartName="/ppt/notesSlides/notesSlide19.xml" ContentType="application/vnd.openxmlformats-officedocument.presentationml.notesSlide+xml"/>
  <Override PartName="/ppt/tags/tag87.xml" ContentType="application/vnd.openxmlformats-officedocument.presentationml.tags+xml"/>
  <Override PartName="/ppt/notesSlides/notesSlide20.xml" ContentType="application/vnd.openxmlformats-officedocument.presentationml.notesSlide+xml"/>
  <Override PartName="/ppt/tags/tag88.xml" ContentType="application/vnd.openxmlformats-officedocument.presentationml.tags+xml"/>
  <Override PartName="/ppt/notesSlides/notesSlide21.xml" ContentType="application/vnd.openxmlformats-officedocument.presentationml.notesSlide+xml"/>
  <Override PartName="/ppt/tags/tag89.xml" ContentType="application/vnd.openxmlformats-officedocument.presentationml.tags+xml"/>
  <Override PartName="/ppt/notesSlides/notesSlide22.xml" ContentType="application/vnd.openxmlformats-officedocument.presentationml.notesSlide+xml"/>
  <Override PartName="/ppt/tags/tag90.xml" ContentType="application/vnd.openxmlformats-officedocument.presentationml.tags+xml"/>
  <Override PartName="/ppt/notesSlides/notesSlide23.xml" ContentType="application/vnd.openxmlformats-officedocument.presentationml.notesSlide+xml"/>
  <Override PartName="/ppt/tags/tag91.xml" ContentType="application/vnd.openxmlformats-officedocument.presentationml.tags+xml"/>
  <Override PartName="/ppt/notesSlides/notesSlide24.xml" ContentType="application/vnd.openxmlformats-officedocument.presentationml.notesSlide+xml"/>
  <Override PartName="/ppt/tags/tag92.xml" ContentType="application/vnd.openxmlformats-officedocument.presentationml.tags+xml"/>
  <Override PartName="/ppt/notesSlides/notesSlide25.xml" ContentType="application/vnd.openxmlformats-officedocument.presentationml.notesSlide+xml"/>
  <Override PartName="/ppt/tags/tag93.xml" ContentType="application/vnd.openxmlformats-officedocument.presentationml.tags+xml"/>
  <Override PartName="/ppt/notesSlides/notesSlide26.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7.xml" ContentType="application/vnd.openxmlformats-officedocument.presentationml.notesSlide+xml"/>
  <Override PartName="/ppt/tags/tag97.xml" ContentType="application/vnd.openxmlformats-officedocument.presentationml.tags+xml"/>
  <Override PartName="/ppt/notesSlides/notesSlide28.xml" ContentType="application/vnd.openxmlformats-officedocument.presentationml.notesSlide+xml"/>
  <Override PartName="/ppt/tags/tag98.xml" ContentType="application/vnd.openxmlformats-officedocument.presentationml.tags+xml"/>
  <Override PartName="/ppt/notesSlides/notesSlide29.xml" ContentType="application/vnd.openxmlformats-officedocument.presentationml.notesSlide+xml"/>
  <Override PartName="/ppt/tags/tag99.xml" ContentType="application/vnd.openxmlformats-officedocument.presentationml.tags+xml"/>
  <Override PartName="/ppt/notesSlides/notesSlide30.xml" ContentType="application/vnd.openxmlformats-officedocument.presentationml.notesSlide+xml"/>
  <Override PartName="/ppt/tags/tag100.xml" ContentType="application/vnd.openxmlformats-officedocument.presentationml.tags+xml"/>
  <Override PartName="/ppt/notesSlides/notesSlide31.xml" ContentType="application/vnd.openxmlformats-officedocument.presentationml.notesSlide+xml"/>
  <Override PartName="/ppt/tags/tag101.xml" ContentType="application/vnd.openxmlformats-officedocument.presentationml.tags+xml"/>
  <Override PartName="/ppt/notesSlides/notesSlide32.xml" ContentType="application/vnd.openxmlformats-officedocument.presentationml.notesSlide+xml"/>
  <Override PartName="/ppt/tags/tag102.xml" ContentType="application/vnd.openxmlformats-officedocument.presentationml.tags+xml"/>
  <Override PartName="/ppt/notesSlides/notesSlide33.xml" ContentType="application/vnd.openxmlformats-officedocument.presentationml.notesSlide+xml"/>
  <Override PartName="/ppt/tags/tag103.xml" ContentType="application/vnd.openxmlformats-officedocument.presentationml.tags+xml"/>
  <Override PartName="/ppt/notesSlides/notesSlide34.xml" ContentType="application/vnd.openxmlformats-officedocument.presentationml.notesSlide+xml"/>
  <Override PartName="/ppt/tags/tag104.xml" ContentType="application/vnd.openxmlformats-officedocument.presentationml.tags+xml"/>
  <Override PartName="/ppt/notesSlides/notesSlide35.xml" ContentType="application/vnd.openxmlformats-officedocument.presentationml.notesSlide+xml"/>
  <Override PartName="/ppt/tags/tag105.xml" ContentType="application/vnd.openxmlformats-officedocument.presentationml.tags+xml"/>
  <Override PartName="/ppt/notesSlides/notesSlide36.xml" ContentType="application/vnd.openxmlformats-officedocument.presentationml.notesSlide+xml"/>
  <Override PartName="/ppt/tags/tag106.xml" ContentType="application/vnd.openxmlformats-officedocument.presentationml.tags+xml"/>
  <Override PartName="/ppt/notesSlides/notesSlide37.xml" ContentType="application/vnd.openxmlformats-officedocument.presentationml.notesSlide+xml"/>
  <Override PartName="/ppt/tags/tag107.xml" ContentType="application/vnd.openxmlformats-officedocument.presentationml.tags+xml"/>
  <Override PartName="/ppt/notesSlides/notesSlide38.xml" ContentType="application/vnd.openxmlformats-officedocument.presentationml.notesSlide+xml"/>
  <Override PartName="/ppt/tags/tag108.xml" ContentType="application/vnd.openxmlformats-officedocument.presentationml.tags+xml"/>
  <Override PartName="/ppt/notesSlides/notesSlide39.xml" ContentType="application/vnd.openxmlformats-officedocument.presentationml.notesSlide+xml"/>
  <Override PartName="/ppt/tags/tag109.xml" ContentType="application/vnd.openxmlformats-officedocument.presentationml.tags+xml"/>
  <Override PartName="/ppt/notesSlides/notesSlide40.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41.xml" ContentType="application/vnd.openxmlformats-officedocument.presentationml.notesSlide+xml"/>
  <Override PartName="/ppt/tags/tag113.xml" ContentType="application/vnd.openxmlformats-officedocument.presentationml.tags+xml"/>
  <Override PartName="/ppt/notesSlides/notesSlide42.xml" ContentType="application/vnd.openxmlformats-officedocument.presentationml.notesSlide+xml"/>
  <Override PartName="/ppt/tags/tag114.xml" ContentType="application/vnd.openxmlformats-officedocument.presentationml.tags+xml"/>
  <Override PartName="/ppt/notesSlides/notesSlide43.xml" ContentType="application/vnd.openxmlformats-officedocument.presentationml.notesSlide+xml"/>
  <Override PartName="/ppt/tags/tag115.xml" ContentType="application/vnd.openxmlformats-officedocument.presentationml.tags+xml"/>
  <Override PartName="/ppt/notesSlides/notesSlide44.xml" ContentType="application/vnd.openxmlformats-officedocument.presentationml.notesSlide+xml"/>
  <Override PartName="/ppt/tags/tag116.xml" ContentType="application/vnd.openxmlformats-officedocument.presentationml.tags+xml"/>
  <Override PartName="/ppt/notesSlides/notesSlide45.xml" ContentType="application/vnd.openxmlformats-officedocument.presentationml.notesSlide+xml"/>
  <Override PartName="/ppt/tags/tag117.xml" ContentType="application/vnd.openxmlformats-officedocument.presentationml.tags+xml"/>
  <Override PartName="/ppt/notesSlides/notesSlide46.xml" ContentType="application/vnd.openxmlformats-officedocument.presentationml.notesSlide+xml"/>
  <Override PartName="/ppt/tags/tag118.xml" ContentType="application/vnd.openxmlformats-officedocument.presentationml.tags+xml"/>
  <Override PartName="/ppt/notesSlides/notesSlide47.xml" ContentType="application/vnd.openxmlformats-officedocument.presentationml.notesSlide+xml"/>
  <Override PartName="/ppt/tags/tag119.xml" ContentType="application/vnd.openxmlformats-officedocument.presentationml.tags+xml"/>
  <Override PartName="/ppt/notesSlides/notesSlide48.xml" ContentType="application/vnd.openxmlformats-officedocument.presentationml.notesSlide+xml"/>
  <Override PartName="/ppt/tags/tag120.xml" ContentType="application/vnd.openxmlformats-officedocument.presentationml.tags+xml"/>
  <Override PartName="/ppt/notesSlides/notesSlide49.xml" ContentType="application/vnd.openxmlformats-officedocument.presentationml.notesSlide+xml"/>
  <Override PartName="/ppt/tags/tag121.xml" ContentType="application/vnd.openxmlformats-officedocument.presentationml.tags+xml"/>
  <Override PartName="/ppt/notesSlides/notesSlide50.xml" ContentType="application/vnd.openxmlformats-officedocument.presentationml.notesSlide+xml"/>
  <Override PartName="/ppt/tags/tag122.xml" ContentType="application/vnd.openxmlformats-officedocument.presentationml.tags+xml"/>
  <Override PartName="/ppt/notesSlides/notesSlide51.xml" ContentType="application/vnd.openxmlformats-officedocument.presentationml.notesSlide+xml"/>
  <Override PartName="/ppt/tags/tag123.xml" ContentType="application/vnd.openxmlformats-officedocument.presentationml.tags+xml"/>
  <Override PartName="/ppt/notesSlides/notesSlide52.xml" ContentType="application/vnd.openxmlformats-officedocument.presentationml.notesSlide+xml"/>
  <Override PartName="/ppt/tags/tag124.xml" ContentType="application/vnd.openxmlformats-officedocument.presentationml.tags+xml"/>
  <Override PartName="/ppt/notesSlides/notesSlide53.xml" ContentType="application/vnd.openxmlformats-officedocument.presentationml.notesSlide+xml"/>
  <Override PartName="/ppt/tags/tag125.xml" ContentType="application/vnd.openxmlformats-officedocument.presentationml.tags+xml"/>
  <Override PartName="/ppt/notesSlides/notesSlide54.xml" ContentType="application/vnd.openxmlformats-officedocument.presentationml.notesSlide+xml"/>
  <Override PartName="/ppt/tags/tag126.xml" ContentType="application/vnd.openxmlformats-officedocument.presentationml.tags+xml"/>
  <Override PartName="/ppt/notesSlides/notesSlide55.xml" ContentType="application/vnd.openxmlformats-officedocument.presentationml.notesSlide+xml"/>
  <Override PartName="/ppt/tags/tag127.xml" ContentType="application/vnd.openxmlformats-officedocument.presentationml.tags+xml"/>
  <Override PartName="/ppt/notesSlides/notesSlide56.xml" ContentType="application/vnd.openxmlformats-officedocument.presentationml.notesSlide+xml"/>
  <Override PartName="/ppt/tags/tag128.xml" ContentType="application/vnd.openxmlformats-officedocument.presentationml.tags+xml"/>
  <Override PartName="/ppt/notesSlides/notesSlide57.xml" ContentType="application/vnd.openxmlformats-officedocument.presentationml.notesSlide+xml"/>
  <Override PartName="/ppt/tags/tag129.xml" ContentType="application/vnd.openxmlformats-officedocument.presentationml.tags+xml"/>
  <Override PartName="/ppt/notesSlides/notesSlide58.xml" ContentType="application/vnd.openxmlformats-officedocument.presentationml.notesSlide+xml"/>
  <Override PartName="/ppt/tags/tag130.xml" ContentType="application/vnd.openxmlformats-officedocument.presentationml.tags+xml"/>
  <Override PartName="/ppt/notesSlides/notesSlide59.xml" ContentType="application/vnd.openxmlformats-officedocument.presentationml.notesSlide+xml"/>
  <Override PartName="/ppt/tags/tag131.xml" ContentType="application/vnd.openxmlformats-officedocument.presentationml.tags+xml"/>
  <Override PartName="/ppt/notesSlides/notesSlide60.xml" ContentType="application/vnd.openxmlformats-officedocument.presentationml.notesSlide+xml"/>
  <Override PartName="/ppt/tags/tag132.xml" ContentType="application/vnd.openxmlformats-officedocument.presentationml.tags+xml"/>
  <Override PartName="/ppt/notesSlides/notesSlide61.xml" ContentType="application/vnd.openxmlformats-officedocument.presentationml.notesSlide+xml"/>
  <Override PartName="/ppt/tags/tag133.xml" ContentType="application/vnd.openxmlformats-officedocument.presentationml.tags+xml"/>
  <Override PartName="/ppt/notesSlides/notesSlide62.xml" ContentType="application/vnd.openxmlformats-officedocument.presentationml.notesSlide+xml"/>
  <Override PartName="/ppt/tags/tag134.xml" ContentType="application/vnd.openxmlformats-officedocument.presentationml.tags+xml"/>
  <Override PartName="/ppt/notesSlides/notesSlide63.xml" ContentType="application/vnd.openxmlformats-officedocument.presentationml.notesSlide+xml"/>
  <Override PartName="/ppt/tags/tag135.xml" ContentType="application/vnd.openxmlformats-officedocument.presentationml.tags+xml"/>
  <Override PartName="/ppt/notesSlides/notesSlide64.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65.xml" ContentType="application/vnd.openxmlformats-officedocument.presentationml.notesSlide+xml"/>
  <Override PartName="/ppt/tags/tag139.xml" ContentType="application/vnd.openxmlformats-officedocument.presentationml.tags+xml"/>
  <Override PartName="/ppt/notesSlides/notesSlide66.xml" ContentType="application/vnd.openxmlformats-officedocument.presentationml.notesSlide+xml"/>
  <Override PartName="/ppt/tags/tag140.xml" ContentType="application/vnd.openxmlformats-officedocument.presentationml.tags+xml"/>
  <Override PartName="/ppt/notesSlides/notesSlide67.xml" ContentType="application/vnd.openxmlformats-officedocument.presentationml.notesSlide+xml"/>
  <Override PartName="/ppt/tags/tag141.xml" ContentType="application/vnd.openxmlformats-officedocument.presentationml.tags+xml"/>
  <Override PartName="/ppt/notesSlides/notesSlide68.xml" ContentType="application/vnd.openxmlformats-officedocument.presentationml.notesSlide+xml"/>
  <Override PartName="/ppt/tags/tag142.xml" ContentType="application/vnd.openxmlformats-officedocument.presentationml.tags+xml"/>
  <Override PartName="/ppt/notesSlides/notesSlide69.xml" ContentType="application/vnd.openxmlformats-officedocument.presentationml.notesSlide+xml"/>
  <Override PartName="/ppt/tags/tag143.xml" ContentType="application/vnd.openxmlformats-officedocument.presentationml.tags+xml"/>
  <Override PartName="/ppt/notesSlides/notesSlide70.xml" ContentType="application/vnd.openxmlformats-officedocument.presentationml.notesSlide+xml"/>
  <Override PartName="/ppt/tags/tag144.xml" ContentType="application/vnd.openxmlformats-officedocument.presentationml.tags+xml"/>
  <Override PartName="/ppt/notesSlides/notesSlide71.xml" ContentType="application/vnd.openxmlformats-officedocument.presentationml.notesSlide+xml"/>
  <Override PartName="/ppt/tags/tag145.xml" ContentType="application/vnd.openxmlformats-officedocument.presentationml.tags+xml"/>
  <Override PartName="/ppt/notesSlides/notesSlide72.xml" ContentType="application/vnd.openxmlformats-officedocument.presentationml.notesSlide+xml"/>
  <Override PartName="/ppt/tags/tag146.xml" ContentType="application/vnd.openxmlformats-officedocument.presentationml.tags+xml"/>
  <Override PartName="/ppt/notesSlides/notesSlide73.xml" ContentType="application/vnd.openxmlformats-officedocument.presentationml.notesSlide+xml"/>
  <Override PartName="/ppt/tags/tag147.xml" ContentType="application/vnd.openxmlformats-officedocument.presentationml.tags+xml"/>
  <Override PartName="/ppt/notesSlides/notesSlide74.xml" ContentType="application/vnd.openxmlformats-officedocument.presentationml.notesSlide+xml"/>
  <Override PartName="/ppt/tags/tag148.xml" ContentType="application/vnd.openxmlformats-officedocument.presentationml.tags+xml"/>
  <Override PartName="/ppt/notesSlides/notesSlide75.xml" ContentType="application/vnd.openxmlformats-officedocument.presentationml.notesSlide+xml"/>
  <Override PartName="/ppt/tags/tag149.xml" ContentType="application/vnd.openxmlformats-officedocument.presentationml.tags+xml"/>
  <Override PartName="/ppt/notesSlides/notesSlide76.xml" ContentType="application/vnd.openxmlformats-officedocument.presentationml.notesSlide+xml"/>
  <Override PartName="/ppt/tags/tag150.xml" ContentType="application/vnd.openxmlformats-officedocument.presentationml.tags+xml"/>
  <Override PartName="/ppt/notesSlides/notesSlide77.xml" ContentType="application/vnd.openxmlformats-officedocument.presentationml.notesSlide+xml"/>
  <Override PartName="/ppt/tags/tag151.xml" ContentType="application/vnd.openxmlformats-officedocument.presentationml.tags+xml"/>
  <Override PartName="/ppt/notesSlides/notesSlide78.xml" ContentType="application/vnd.openxmlformats-officedocument.presentationml.notesSlide+xml"/>
  <Override PartName="/ppt/tags/tag152.xml" ContentType="application/vnd.openxmlformats-officedocument.presentationml.tags+xml"/>
  <Override PartName="/ppt/notesSlides/notesSlide79.xml" ContentType="application/vnd.openxmlformats-officedocument.presentationml.notesSlide+xml"/>
  <Override PartName="/ppt/tags/tag153.xml" ContentType="application/vnd.openxmlformats-officedocument.presentationml.tags+xml"/>
  <Override PartName="/ppt/notesSlides/notesSlide80.xml" ContentType="application/vnd.openxmlformats-officedocument.presentationml.notesSlide+xml"/>
  <Override PartName="/ppt/tags/tag154.xml" ContentType="application/vnd.openxmlformats-officedocument.presentationml.tags+xml"/>
  <Override PartName="/ppt/notesSlides/notesSlide81.xml" ContentType="application/vnd.openxmlformats-officedocument.presentationml.notesSlide+xml"/>
  <Override PartName="/ppt/tags/tag155.xml" ContentType="application/vnd.openxmlformats-officedocument.presentationml.tags+xml"/>
  <Override PartName="/ppt/notesSlides/notesSlide82.xml" ContentType="application/vnd.openxmlformats-officedocument.presentationml.notesSlide+xml"/>
  <Override PartName="/ppt/tags/tag156.xml" ContentType="application/vnd.openxmlformats-officedocument.presentationml.tags+xml"/>
  <Override PartName="/ppt/notesSlides/notesSlide83.xml" ContentType="application/vnd.openxmlformats-officedocument.presentationml.notesSlide+xml"/>
  <Override PartName="/ppt/tags/tag157.xml" ContentType="application/vnd.openxmlformats-officedocument.presentationml.tags+xml"/>
  <Override PartName="/ppt/notesSlides/notesSlide84.xml" ContentType="application/vnd.openxmlformats-officedocument.presentationml.notesSlide+xml"/>
  <Override PartName="/ppt/tags/tag158.xml" ContentType="application/vnd.openxmlformats-officedocument.presentationml.tags+xml"/>
  <Override PartName="/ppt/notesSlides/notesSlide85.xml" ContentType="application/vnd.openxmlformats-officedocument.presentationml.notesSlide+xml"/>
  <Override PartName="/ppt/tags/tag159.xml" ContentType="application/vnd.openxmlformats-officedocument.presentationml.tags+xml"/>
  <Override PartName="/ppt/notesSlides/notesSlide86.xml" ContentType="application/vnd.openxmlformats-officedocument.presentationml.notesSlide+xml"/>
  <Override PartName="/ppt/tags/tag160.xml" ContentType="application/vnd.openxmlformats-officedocument.presentationml.tags+xml"/>
  <Override PartName="/ppt/notesSlides/notesSlide87.xml" ContentType="application/vnd.openxmlformats-officedocument.presentationml.notesSlide+xml"/>
  <Override PartName="/ppt/tags/tag161.xml" ContentType="application/vnd.openxmlformats-officedocument.presentationml.tags+xml"/>
  <Override PartName="/ppt/notesSlides/notesSlide88.xml" ContentType="application/vnd.openxmlformats-officedocument.presentationml.notesSlide+xml"/>
  <Override PartName="/ppt/tags/tag162.xml" ContentType="application/vnd.openxmlformats-officedocument.presentationml.tags+xml"/>
  <Override PartName="/ppt/notesSlides/notesSlide89.xml" ContentType="application/vnd.openxmlformats-officedocument.presentationml.notesSlide+xml"/>
  <Override PartName="/ppt/tags/tag163.xml" ContentType="application/vnd.openxmlformats-officedocument.presentationml.tags+xml"/>
  <Override PartName="/ppt/notesSlides/notesSlide90.xml" ContentType="application/vnd.openxmlformats-officedocument.presentationml.notesSlide+xml"/>
  <Override PartName="/ppt/tags/tag164.xml" ContentType="application/vnd.openxmlformats-officedocument.presentationml.tags+xml"/>
  <Override PartName="/ppt/notesSlides/notesSlide91.xml" ContentType="application/vnd.openxmlformats-officedocument.presentationml.notesSlide+xml"/>
  <Override PartName="/ppt/tags/tag165.xml" ContentType="application/vnd.openxmlformats-officedocument.presentationml.tags+xml"/>
  <Override PartName="/ppt/notesSlides/notesSlide92.xml" ContentType="application/vnd.openxmlformats-officedocument.presentationml.notesSlide+xml"/>
  <Override PartName="/ppt/tags/tag166.xml" ContentType="application/vnd.openxmlformats-officedocument.presentationml.tags+xml"/>
  <Override PartName="/ppt/notesSlides/notesSlide93.xml" ContentType="application/vnd.openxmlformats-officedocument.presentationml.notesSlide+xml"/>
  <Override PartName="/ppt/tags/tag167.xml" ContentType="application/vnd.openxmlformats-officedocument.presentationml.tags+xml"/>
  <Override PartName="/ppt/notesSlides/notesSlide94.xml" ContentType="application/vnd.openxmlformats-officedocument.presentationml.notesSlide+xml"/>
  <Override PartName="/ppt/tags/tag168.xml" ContentType="application/vnd.openxmlformats-officedocument.presentationml.tags+xml"/>
  <Override PartName="/ppt/notesSlides/notesSlide95.xml" ContentType="application/vnd.openxmlformats-officedocument.presentationml.notesSlide+xml"/>
  <Override PartName="/ppt/tags/tag169.xml" ContentType="application/vnd.openxmlformats-officedocument.presentationml.tags+xml"/>
  <Override PartName="/ppt/notesSlides/notesSlide96.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97.xml" ContentType="application/vnd.openxmlformats-officedocument.presentationml.notesSlide+xml"/>
  <Override PartName="/ppt/tags/tag173.xml" ContentType="application/vnd.openxmlformats-officedocument.presentationml.tags+xml"/>
  <Override PartName="/ppt/notesSlides/notesSlide98.xml" ContentType="application/vnd.openxmlformats-officedocument.presentationml.notesSlide+xml"/>
  <Override PartName="/ppt/tags/tag174.xml" ContentType="application/vnd.openxmlformats-officedocument.presentationml.tags+xml"/>
  <Override PartName="/ppt/notesSlides/notesSlide99.xml" ContentType="application/vnd.openxmlformats-officedocument.presentationml.notesSlide+xml"/>
  <Override PartName="/ppt/tags/tag175.xml" ContentType="application/vnd.openxmlformats-officedocument.presentationml.tags+xml"/>
  <Override PartName="/ppt/notesSlides/notesSlide100.xml" ContentType="application/vnd.openxmlformats-officedocument.presentationml.notesSlide+xml"/>
  <Override PartName="/ppt/tags/tag176.xml" ContentType="application/vnd.openxmlformats-officedocument.presentationml.tags+xml"/>
  <Override PartName="/ppt/notesSlides/notesSlide101.xml" ContentType="application/vnd.openxmlformats-officedocument.presentationml.notesSlide+xml"/>
  <Override PartName="/ppt/tags/tag177.xml" ContentType="application/vnd.openxmlformats-officedocument.presentationml.tags+xml"/>
  <Override PartName="/ppt/notesSlides/notesSlide102.xml" ContentType="application/vnd.openxmlformats-officedocument.presentationml.notesSlide+xml"/>
  <Override PartName="/ppt/tags/tag178.xml" ContentType="application/vnd.openxmlformats-officedocument.presentationml.tags+xml"/>
  <Override PartName="/ppt/notesSlides/notesSlide103.xml" ContentType="application/vnd.openxmlformats-officedocument.presentationml.notesSlide+xml"/>
  <Override PartName="/ppt/tags/tag179.xml" ContentType="application/vnd.openxmlformats-officedocument.presentationml.tags+xml"/>
  <Override PartName="/ppt/notesSlides/notesSlide104.xml" ContentType="application/vnd.openxmlformats-officedocument.presentationml.notesSlide+xml"/>
  <Override PartName="/ppt/tags/tag180.xml" ContentType="application/vnd.openxmlformats-officedocument.presentationml.tags+xml"/>
  <Override PartName="/ppt/notesSlides/notesSlide105.xml" ContentType="application/vnd.openxmlformats-officedocument.presentationml.notesSlide+xml"/>
  <Override PartName="/ppt/tags/tag181.xml" ContentType="application/vnd.openxmlformats-officedocument.presentationml.tags+xml"/>
  <Override PartName="/ppt/notesSlides/notesSlide106.xml" ContentType="application/vnd.openxmlformats-officedocument.presentationml.notesSlide+xml"/>
  <Override PartName="/ppt/tags/tag182.xml" ContentType="application/vnd.openxmlformats-officedocument.presentationml.tags+xml"/>
  <Override PartName="/ppt/notesSlides/notesSlide107.xml" ContentType="application/vnd.openxmlformats-officedocument.presentationml.notesSlide+xml"/>
  <Override PartName="/ppt/tags/tag183.xml" ContentType="application/vnd.openxmlformats-officedocument.presentationml.tags+xml"/>
  <Override PartName="/ppt/notesSlides/notesSlide108.xml" ContentType="application/vnd.openxmlformats-officedocument.presentationml.notesSlide+xml"/>
  <Override PartName="/ppt/tags/tag184.xml" ContentType="application/vnd.openxmlformats-officedocument.presentationml.tags+xml"/>
  <Override PartName="/ppt/notesSlides/notesSlide109.xml" ContentType="application/vnd.openxmlformats-officedocument.presentationml.notesSlide+xml"/>
  <Override PartName="/ppt/tags/tag185.xml" ContentType="application/vnd.openxmlformats-officedocument.presentationml.tags+xml"/>
  <Override PartName="/ppt/notesSlides/notesSlide110.xml" ContentType="application/vnd.openxmlformats-officedocument.presentationml.notesSlide+xml"/>
  <Override PartName="/ppt/tags/tag186.xml" ContentType="application/vnd.openxmlformats-officedocument.presentationml.tags+xml"/>
  <Override PartName="/ppt/notesSlides/notesSlide111.xml" ContentType="application/vnd.openxmlformats-officedocument.presentationml.notesSlide+xml"/>
  <Override PartName="/ppt/tags/tag187.xml" ContentType="application/vnd.openxmlformats-officedocument.presentationml.tags+xml"/>
  <Override PartName="/ppt/notesSlides/notesSlide112.xml" ContentType="application/vnd.openxmlformats-officedocument.presentationml.notesSlide+xml"/>
  <Override PartName="/ppt/tags/tag188.xml" ContentType="application/vnd.openxmlformats-officedocument.presentationml.tags+xml"/>
  <Override PartName="/ppt/notesSlides/notesSlide113.xml" ContentType="application/vnd.openxmlformats-officedocument.presentationml.notesSlide+xml"/>
  <Override PartName="/ppt/tags/tag189.xml" ContentType="application/vnd.openxmlformats-officedocument.presentationml.tags+xml"/>
  <Override PartName="/ppt/notesSlides/notesSlide114.xml" ContentType="application/vnd.openxmlformats-officedocument.presentationml.notesSlide+xml"/>
  <Override PartName="/ppt/tags/tag190.xml" ContentType="application/vnd.openxmlformats-officedocument.presentationml.tags+xml"/>
  <Override PartName="/ppt/notesSlides/notesSlide115.xml" ContentType="application/vnd.openxmlformats-officedocument.presentationml.notesSlide+xml"/>
  <Override PartName="/ppt/tags/tag191.xml" ContentType="application/vnd.openxmlformats-officedocument.presentationml.tags+xml"/>
  <Override PartName="/ppt/notesSlides/notesSlide116.xml" ContentType="application/vnd.openxmlformats-officedocument.presentationml.notesSlide+xml"/>
  <Override PartName="/ppt/tags/tag192.xml" ContentType="application/vnd.openxmlformats-officedocument.presentationml.tags+xml"/>
  <Override PartName="/ppt/notesSlides/notesSlide117.xml" ContentType="application/vnd.openxmlformats-officedocument.presentationml.notesSlide+xml"/>
  <Override PartName="/ppt/tags/tag193.xml" ContentType="application/vnd.openxmlformats-officedocument.presentationml.tags+xml"/>
  <Override PartName="/ppt/notesSlides/notesSlide118.xml" ContentType="application/vnd.openxmlformats-officedocument.presentationml.notesSlide+xml"/>
  <Override PartName="/ppt/tags/tag194.xml" ContentType="application/vnd.openxmlformats-officedocument.presentationml.tags+xml"/>
  <Override PartName="/ppt/notesSlides/notesSlide119.xml" ContentType="application/vnd.openxmlformats-officedocument.presentationml.notesSlide+xml"/>
  <Override PartName="/ppt/tags/tag195.xml" ContentType="application/vnd.openxmlformats-officedocument.presentationml.tags+xml"/>
  <Override PartName="/ppt/notesSlides/notesSlide120.xml" ContentType="application/vnd.openxmlformats-officedocument.presentationml.notesSlide+xml"/>
  <Override PartName="/ppt/tags/tag196.xml" ContentType="application/vnd.openxmlformats-officedocument.presentationml.tags+xml"/>
  <Override PartName="/ppt/notesSlides/notesSlide121.xml" ContentType="application/vnd.openxmlformats-officedocument.presentationml.notesSlide+xml"/>
  <Override PartName="/ppt/tags/tag197.xml" ContentType="application/vnd.openxmlformats-officedocument.presentationml.tags+xml"/>
  <Override PartName="/ppt/notesSlides/notesSlide122.xml" ContentType="application/vnd.openxmlformats-officedocument.presentationml.notesSlide+xml"/>
  <Override PartName="/ppt/tags/tag198.xml" ContentType="application/vnd.openxmlformats-officedocument.presentationml.tags+xml"/>
  <Override PartName="/ppt/notesSlides/notesSlide123.xml" ContentType="application/vnd.openxmlformats-officedocument.presentationml.notesSlide+xml"/>
  <Override PartName="/ppt/tags/tag199.xml" ContentType="application/vnd.openxmlformats-officedocument.presentationml.tags+xml"/>
  <Override PartName="/ppt/notesSlides/notesSlide124.xml" ContentType="application/vnd.openxmlformats-officedocument.presentationml.notesSlide+xml"/>
  <Override PartName="/ppt/tags/tag200.xml" ContentType="application/vnd.openxmlformats-officedocument.presentationml.tags+xml"/>
  <Override PartName="/ppt/notesSlides/notesSlide125.xml" ContentType="application/vnd.openxmlformats-officedocument.presentationml.notesSlide+xml"/>
  <Override PartName="/ppt/tags/tag201.xml" ContentType="application/vnd.openxmlformats-officedocument.presentationml.tags+xml"/>
  <Override PartName="/ppt/notesSlides/notesSlide126.xml" ContentType="application/vnd.openxmlformats-officedocument.presentationml.notesSlide+xml"/>
  <Override PartName="/ppt/tags/tag202.xml" ContentType="application/vnd.openxmlformats-officedocument.presentationml.tags+xml"/>
  <Override PartName="/ppt/notesSlides/notesSlide127.xml" ContentType="application/vnd.openxmlformats-officedocument.presentationml.notesSlide+xml"/>
  <Override PartName="/ppt/tags/tag203.xml" ContentType="application/vnd.openxmlformats-officedocument.presentationml.tags+xml"/>
  <Override PartName="/ppt/notesSlides/notesSlide128.xml" ContentType="application/vnd.openxmlformats-officedocument.presentationml.notesSlide+xml"/>
  <Override PartName="/ppt/tags/tag204.xml" ContentType="application/vnd.openxmlformats-officedocument.presentationml.tags+xml"/>
  <Override PartName="/ppt/notesSlides/notesSlide129.xml" ContentType="application/vnd.openxmlformats-officedocument.presentationml.notesSlide+xml"/>
  <Override PartName="/ppt/tags/tag205.xml" ContentType="application/vnd.openxmlformats-officedocument.presentationml.tags+xml"/>
  <Override PartName="/ppt/notesSlides/notesSlide130.xml" ContentType="application/vnd.openxmlformats-officedocument.presentationml.notesSlide+xml"/>
  <Override PartName="/ppt/tags/tag206.xml" ContentType="application/vnd.openxmlformats-officedocument.presentationml.tags+xml"/>
  <Override PartName="/ppt/notesSlides/notesSlide131.xml" ContentType="application/vnd.openxmlformats-officedocument.presentationml.notesSlide+xml"/>
  <Override PartName="/ppt/tags/tag207.xml" ContentType="application/vnd.openxmlformats-officedocument.presentationml.tags+xml"/>
  <Override PartName="/ppt/notesSlides/notesSlide132.xml" ContentType="application/vnd.openxmlformats-officedocument.presentationml.notesSlide+xml"/>
  <Override PartName="/ppt/tags/tag208.xml" ContentType="application/vnd.openxmlformats-officedocument.presentationml.tags+xml"/>
  <Override PartName="/ppt/notesSlides/notesSlide133.xml" ContentType="application/vnd.openxmlformats-officedocument.presentationml.notesSlide+xml"/>
  <Override PartName="/ppt/tags/tag209.xml" ContentType="application/vnd.openxmlformats-officedocument.presentationml.tags+xml"/>
  <Override PartName="/ppt/notesSlides/notesSlide134.xml" ContentType="application/vnd.openxmlformats-officedocument.presentationml.notesSlide+xml"/>
  <Override PartName="/ppt/tags/tag210.xml" ContentType="application/vnd.openxmlformats-officedocument.presentationml.tags+xml"/>
  <Override PartName="/ppt/notesSlides/notesSlide135.xml" ContentType="application/vnd.openxmlformats-officedocument.presentationml.notesSlide+xml"/>
  <Override PartName="/ppt/tags/tag211.xml" ContentType="application/vnd.openxmlformats-officedocument.presentationml.tags+xml"/>
  <Override PartName="/ppt/notesSlides/notesSlide136.xml" ContentType="application/vnd.openxmlformats-officedocument.presentationml.notesSlide+xml"/>
  <Override PartName="/ppt/tags/tag212.xml" ContentType="application/vnd.openxmlformats-officedocument.presentationml.tags+xml"/>
  <Override PartName="/ppt/notesSlides/notesSlide137.xml" ContentType="application/vnd.openxmlformats-officedocument.presentationml.notesSlide+xml"/>
  <Override PartName="/ppt/tags/tag213.xml" ContentType="application/vnd.openxmlformats-officedocument.presentationml.tags+xml"/>
  <Override PartName="/ppt/notesSlides/notesSlide138.xml" ContentType="application/vnd.openxmlformats-officedocument.presentationml.notesSlide+xml"/>
  <Override PartName="/ppt/tags/tag214.xml" ContentType="application/vnd.openxmlformats-officedocument.presentationml.tags+xml"/>
  <Override PartName="/ppt/notesSlides/notesSlide139.xml" ContentType="application/vnd.openxmlformats-officedocument.presentationml.notesSlid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40.xml" ContentType="application/vnd.openxmlformats-officedocument.presentationml.notesSlide+xml"/>
  <Override PartName="/ppt/tags/tag218.xml" ContentType="application/vnd.openxmlformats-officedocument.presentationml.tags+xml"/>
  <Override PartName="/ppt/notesSlides/notesSlide141.xml" ContentType="application/vnd.openxmlformats-officedocument.presentationml.notesSlide+xml"/>
  <Override PartName="/ppt/tags/tag219.xml" ContentType="application/vnd.openxmlformats-officedocument.presentationml.tags+xml"/>
  <Override PartName="/ppt/notesSlides/notesSlide142.xml" ContentType="application/vnd.openxmlformats-officedocument.presentationml.notesSlide+xml"/>
  <Override PartName="/ppt/tags/tag220.xml" ContentType="application/vnd.openxmlformats-officedocument.presentationml.tags+xml"/>
  <Override PartName="/ppt/notesSlides/notesSlide143.xml" ContentType="application/vnd.openxmlformats-officedocument.presentationml.notesSlide+xml"/>
  <Override PartName="/ppt/tags/tag221.xml" ContentType="application/vnd.openxmlformats-officedocument.presentationml.tags+xml"/>
  <Override PartName="/ppt/notesSlides/notesSlide144.xml" ContentType="application/vnd.openxmlformats-officedocument.presentationml.notesSlide+xml"/>
  <Override PartName="/ppt/tags/tag222.xml" ContentType="application/vnd.openxmlformats-officedocument.presentationml.tags+xml"/>
  <Override PartName="/ppt/notesSlides/notesSlide145.xml" ContentType="application/vnd.openxmlformats-officedocument.presentationml.notesSlide+xml"/>
  <Override PartName="/ppt/tags/tag223.xml" ContentType="application/vnd.openxmlformats-officedocument.presentationml.tags+xml"/>
  <Override PartName="/ppt/notesSlides/notesSlide146.xml" ContentType="application/vnd.openxmlformats-officedocument.presentationml.notesSlide+xml"/>
  <Override PartName="/ppt/tags/tag224.xml" ContentType="application/vnd.openxmlformats-officedocument.presentationml.tags+xml"/>
  <Override PartName="/ppt/notesSlides/notesSlide147.xml" ContentType="application/vnd.openxmlformats-officedocument.presentationml.notesSlide+xml"/>
  <Override PartName="/ppt/tags/tag225.xml" ContentType="application/vnd.openxmlformats-officedocument.presentationml.tags+xml"/>
  <Override PartName="/ppt/notesSlides/notesSlide148.xml" ContentType="application/vnd.openxmlformats-officedocument.presentationml.notesSlide+xml"/>
  <Override PartName="/ppt/tags/tag226.xml" ContentType="application/vnd.openxmlformats-officedocument.presentationml.tags+xml"/>
  <Override PartName="/ppt/notesSlides/notesSlide149.xml" ContentType="application/vnd.openxmlformats-officedocument.presentationml.notesSlide+xml"/>
  <Override PartName="/ppt/tags/tag227.xml" ContentType="application/vnd.openxmlformats-officedocument.presentationml.tags+xml"/>
  <Override PartName="/ppt/notesSlides/notesSlide150.xml" ContentType="application/vnd.openxmlformats-officedocument.presentationml.notesSlide+xml"/>
  <Override PartName="/ppt/tags/tag228.xml" ContentType="application/vnd.openxmlformats-officedocument.presentationml.tags+xml"/>
  <Override PartName="/ppt/notesSlides/notesSlide151.xml" ContentType="application/vnd.openxmlformats-officedocument.presentationml.notesSlide+xml"/>
  <Override PartName="/ppt/tags/tag229.xml" ContentType="application/vnd.openxmlformats-officedocument.presentationml.tags+xml"/>
  <Override PartName="/ppt/notesSlides/notesSlide152.xml" ContentType="application/vnd.openxmlformats-officedocument.presentationml.notesSlide+xml"/>
  <Override PartName="/ppt/tags/tag230.xml" ContentType="application/vnd.openxmlformats-officedocument.presentationml.tags+xml"/>
  <Override PartName="/ppt/notesSlides/notesSlide153.xml" ContentType="application/vnd.openxmlformats-officedocument.presentationml.notesSlide+xml"/>
  <Override PartName="/ppt/tags/tag231.xml" ContentType="application/vnd.openxmlformats-officedocument.presentationml.tags+xml"/>
  <Override PartName="/ppt/notesSlides/notesSlide154.xml" ContentType="application/vnd.openxmlformats-officedocument.presentationml.notesSlide+xml"/>
  <Override PartName="/ppt/tags/tag232.xml" ContentType="application/vnd.openxmlformats-officedocument.presentationml.tags+xml"/>
  <Override PartName="/ppt/notesSlides/notesSlide155.xml" ContentType="application/vnd.openxmlformats-officedocument.presentationml.notesSlide+xml"/>
  <Override PartName="/ppt/tags/tag233.xml" ContentType="application/vnd.openxmlformats-officedocument.presentationml.tags+xml"/>
  <Override PartName="/ppt/notesSlides/notesSlide156.xml" ContentType="application/vnd.openxmlformats-officedocument.presentationml.notesSlide+xml"/>
  <Override PartName="/ppt/tags/tag234.xml" ContentType="application/vnd.openxmlformats-officedocument.presentationml.tags+xml"/>
  <Override PartName="/ppt/notesSlides/notesSlide157.xml" ContentType="application/vnd.openxmlformats-officedocument.presentationml.notesSlide+xml"/>
  <Override PartName="/ppt/tags/tag235.xml" ContentType="application/vnd.openxmlformats-officedocument.presentationml.tags+xml"/>
  <Override PartName="/ppt/notesSlides/notesSlide158.xml" ContentType="application/vnd.openxmlformats-officedocument.presentationml.notesSlide+xml"/>
  <Override PartName="/ppt/tags/tag236.xml" ContentType="application/vnd.openxmlformats-officedocument.presentationml.tags+xml"/>
  <Override PartName="/ppt/notesSlides/notesSlide159.xml" ContentType="application/vnd.openxmlformats-officedocument.presentationml.notesSlide+xml"/>
  <Override PartName="/ppt/tags/tag237.xml" ContentType="application/vnd.openxmlformats-officedocument.presentationml.tags+xml"/>
  <Override PartName="/ppt/notesSlides/notesSlide160.xml" ContentType="application/vnd.openxmlformats-officedocument.presentationml.notesSlide+xml"/>
  <Override PartName="/ppt/tags/tag238.xml" ContentType="application/vnd.openxmlformats-officedocument.presentationml.tags+xml"/>
  <Override PartName="/ppt/notesSlides/notesSlide161.xml" ContentType="application/vnd.openxmlformats-officedocument.presentationml.notesSlide+xml"/>
  <Override PartName="/ppt/tags/tag239.xml" ContentType="application/vnd.openxmlformats-officedocument.presentationml.tags+xml"/>
  <Override PartName="/ppt/notesSlides/notesSlide162.xml" ContentType="application/vnd.openxmlformats-officedocument.presentationml.notesSlide+xml"/>
  <Override PartName="/ppt/tags/tag240.xml" ContentType="application/vnd.openxmlformats-officedocument.presentationml.tags+xml"/>
  <Override PartName="/ppt/notesSlides/notesSlide163.xml" ContentType="application/vnd.openxmlformats-officedocument.presentationml.notesSlide+xml"/>
  <Override PartName="/ppt/tags/tag241.xml" ContentType="application/vnd.openxmlformats-officedocument.presentationml.tags+xml"/>
  <Override PartName="/ppt/notesSlides/notesSlide164.xml" ContentType="application/vnd.openxmlformats-officedocument.presentationml.notesSlide+xml"/>
  <Override PartName="/ppt/tags/tag242.xml" ContentType="application/vnd.openxmlformats-officedocument.presentationml.tags+xml"/>
  <Override PartName="/ppt/notesSlides/notesSlide165.xml" ContentType="application/vnd.openxmlformats-officedocument.presentationml.notesSlide+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166.xml" ContentType="application/vnd.openxmlformats-officedocument.presentationml.notesSlide+xml"/>
  <Override PartName="/ppt/tags/tag246.xml" ContentType="application/vnd.openxmlformats-officedocument.presentationml.tags+xml"/>
  <Override PartName="/ppt/notesSlides/notesSlide167.xml" ContentType="application/vnd.openxmlformats-officedocument.presentationml.notesSlide+xml"/>
  <Override PartName="/ppt/tags/tag247.xml" ContentType="application/vnd.openxmlformats-officedocument.presentationml.tags+xml"/>
  <Override PartName="/ppt/notesSlides/notesSlide168.xml" ContentType="application/vnd.openxmlformats-officedocument.presentationml.notesSlide+xml"/>
  <Override PartName="/ppt/tags/tag248.xml" ContentType="application/vnd.openxmlformats-officedocument.presentationml.tags+xml"/>
  <Override PartName="/ppt/notesSlides/notesSlide169.xml" ContentType="application/vnd.openxmlformats-officedocument.presentationml.notesSlide+xml"/>
  <Override PartName="/ppt/tags/tag249.xml" ContentType="application/vnd.openxmlformats-officedocument.presentationml.tags+xml"/>
  <Override PartName="/ppt/notesSlides/notesSlide170.xml" ContentType="application/vnd.openxmlformats-officedocument.presentationml.notesSlide+xml"/>
  <Override PartName="/ppt/tags/tag250.xml" ContentType="application/vnd.openxmlformats-officedocument.presentationml.tags+xml"/>
  <Override PartName="/ppt/notesSlides/notesSlide171.xml" ContentType="application/vnd.openxmlformats-officedocument.presentationml.notesSlide+xml"/>
  <Override PartName="/ppt/tags/tag251.xml" ContentType="application/vnd.openxmlformats-officedocument.presentationml.tags+xml"/>
  <Override PartName="/ppt/notesSlides/notesSlide172.xml" ContentType="application/vnd.openxmlformats-officedocument.presentationml.notesSlide+xml"/>
  <Override PartName="/ppt/tags/tag252.xml" ContentType="application/vnd.openxmlformats-officedocument.presentationml.tags+xml"/>
  <Override PartName="/ppt/notesSlides/notesSlide173.xml" ContentType="application/vnd.openxmlformats-officedocument.presentationml.notesSlide+xml"/>
  <Override PartName="/ppt/tags/tag253.xml" ContentType="application/vnd.openxmlformats-officedocument.presentationml.tags+xml"/>
  <Override PartName="/ppt/notesSlides/notesSlide174.xml" ContentType="application/vnd.openxmlformats-officedocument.presentationml.notesSlide+xml"/>
  <Override PartName="/ppt/tags/tag254.xml" ContentType="application/vnd.openxmlformats-officedocument.presentationml.tags+xml"/>
  <Override PartName="/ppt/notesSlides/notesSlide175.xml" ContentType="application/vnd.openxmlformats-officedocument.presentationml.notesSlide+xml"/>
  <Override PartName="/ppt/tags/tag255.xml" ContentType="application/vnd.openxmlformats-officedocument.presentationml.tags+xml"/>
  <Override PartName="/ppt/notesSlides/notesSlide176.xml" ContentType="application/vnd.openxmlformats-officedocument.presentationml.notesSlide+xml"/>
  <Override PartName="/ppt/tags/tag256.xml" ContentType="application/vnd.openxmlformats-officedocument.presentationml.tags+xml"/>
  <Override PartName="/ppt/notesSlides/notesSlide177.xml" ContentType="application/vnd.openxmlformats-officedocument.presentationml.notesSlide+xml"/>
  <Override PartName="/ppt/tags/tag257.xml" ContentType="application/vnd.openxmlformats-officedocument.presentationml.tags+xml"/>
  <Override PartName="/ppt/notesSlides/notesSlide178.xml" ContentType="application/vnd.openxmlformats-officedocument.presentationml.notesSlide+xml"/>
  <Override PartName="/ppt/tags/tag258.xml" ContentType="application/vnd.openxmlformats-officedocument.presentationml.tags+xml"/>
  <Override PartName="/ppt/notesSlides/notesSlide179.xml" ContentType="application/vnd.openxmlformats-officedocument.presentationml.notesSlide+xml"/>
  <Override PartName="/ppt/tags/tag259.xml" ContentType="application/vnd.openxmlformats-officedocument.presentationml.tags+xml"/>
  <Override PartName="/ppt/notesSlides/notesSlide180.xml" ContentType="application/vnd.openxmlformats-officedocument.presentationml.notesSlide+xml"/>
  <Override PartName="/ppt/tags/tag260.xml" ContentType="application/vnd.openxmlformats-officedocument.presentationml.tags+xml"/>
  <Override PartName="/ppt/notesSlides/notesSlide181.xml" ContentType="application/vnd.openxmlformats-officedocument.presentationml.notesSlide+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notesSlides/notesSlide182.xml" ContentType="application/vnd.openxmlformats-officedocument.presentationml.notesSlide+xml"/>
  <Override PartName="/ppt/tags/tag264.xml" ContentType="application/vnd.openxmlformats-officedocument.presentationml.tags+xml"/>
  <Override PartName="/ppt/notesSlides/notesSlide183.xml" ContentType="application/vnd.openxmlformats-officedocument.presentationml.notesSlide+xml"/>
  <Override PartName="/ppt/tags/tag265.xml" ContentType="application/vnd.openxmlformats-officedocument.presentationml.tags+xml"/>
  <Override PartName="/ppt/notesSlides/notesSlide184.xml" ContentType="application/vnd.openxmlformats-officedocument.presentationml.notesSlide+xml"/>
  <Override PartName="/ppt/tags/tag266.xml" ContentType="application/vnd.openxmlformats-officedocument.presentationml.tags+xml"/>
  <Override PartName="/ppt/notesSlides/notesSlide185.xml" ContentType="application/vnd.openxmlformats-officedocument.presentationml.notesSlide+xml"/>
  <Override PartName="/ppt/tags/tag267.xml" ContentType="application/vnd.openxmlformats-officedocument.presentationml.tags+xml"/>
  <Override PartName="/ppt/notesSlides/notesSlide186.xml" ContentType="application/vnd.openxmlformats-officedocument.presentationml.notesSlide+xml"/>
  <Override PartName="/ppt/tags/tag268.xml" ContentType="application/vnd.openxmlformats-officedocument.presentationml.tags+xml"/>
  <Override PartName="/ppt/notesSlides/notesSlide187.xml" ContentType="application/vnd.openxmlformats-officedocument.presentationml.notesSlide+xml"/>
  <Override PartName="/ppt/tags/tag269.xml" ContentType="application/vnd.openxmlformats-officedocument.presentationml.tags+xml"/>
  <Override PartName="/ppt/notesSlides/notesSlide188.xml" ContentType="application/vnd.openxmlformats-officedocument.presentationml.notesSlide+xml"/>
  <Override PartName="/ppt/tags/tag270.xml" ContentType="application/vnd.openxmlformats-officedocument.presentationml.tags+xml"/>
  <Override PartName="/ppt/notesSlides/notesSlide189.xml" ContentType="application/vnd.openxmlformats-officedocument.presentationml.notesSlide+xml"/>
  <Override PartName="/ppt/tags/tag271.xml" ContentType="application/vnd.openxmlformats-officedocument.presentationml.tags+xml"/>
  <Override PartName="/ppt/notesSlides/notesSlide190.xml" ContentType="application/vnd.openxmlformats-officedocument.presentationml.notesSlide+xml"/>
  <Override PartName="/ppt/tags/tag272.xml" ContentType="application/vnd.openxmlformats-officedocument.presentationml.tags+xml"/>
  <Override PartName="/ppt/notesSlides/notesSlide191.xml" ContentType="application/vnd.openxmlformats-officedocument.presentationml.notesSlide+xml"/>
  <Override PartName="/ppt/tags/tag273.xml" ContentType="application/vnd.openxmlformats-officedocument.presentationml.tags+xml"/>
  <Override PartName="/ppt/notesSlides/notesSlide192.xml" ContentType="application/vnd.openxmlformats-officedocument.presentationml.notesSlide+xml"/>
  <Override PartName="/ppt/tags/tag274.xml" ContentType="application/vnd.openxmlformats-officedocument.presentationml.tags+xml"/>
  <Override PartName="/ppt/notesSlides/notesSlide193.xml" ContentType="application/vnd.openxmlformats-officedocument.presentationml.notesSlide+xml"/>
  <Override PartName="/ppt/tags/tag275.xml" ContentType="application/vnd.openxmlformats-officedocument.presentationml.tags+xml"/>
  <Override PartName="/ppt/notesSlides/notesSlide194.xml" ContentType="application/vnd.openxmlformats-officedocument.presentationml.notesSlide+xml"/>
  <Override PartName="/ppt/tags/tag276.xml" ContentType="application/vnd.openxmlformats-officedocument.presentationml.tags+xml"/>
  <Override PartName="/ppt/notesSlides/notesSlide195.xml" ContentType="application/vnd.openxmlformats-officedocument.presentationml.notesSlide+xml"/>
  <Override PartName="/ppt/tags/tag277.xml" ContentType="application/vnd.openxmlformats-officedocument.presentationml.tags+xml"/>
  <Override PartName="/ppt/notesSlides/notesSlide196.xml" ContentType="application/vnd.openxmlformats-officedocument.presentationml.notesSlide+xml"/>
  <Override PartName="/ppt/tags/tag278.xml" ContentType="application/vnd.openxmlformats-officedocument.presentationml.tags+xml"/>
  <Override PartName="/ppt/notesSlides/notesSlide197.xml" ContentType="application/vnd.openxmlformats-officedocument.presentationml.notesSlide+xml"/>
  <Override PartName="/ppt/tags/tag279.xml" ContentType="application/vnd.openxmlformats-officedocument.presentationml.tags+xml"/>
  <Override PartName="/ppt/notesSlides/notesSlide198.xml" ContentType="application/vnd.openxmlformats-officedocument.presentationml.notesSlide+xml"/>
  <Override PartName="/ppt/tags/tag280.xml" ContentType="application/vnd.openxmlformats-officedocument.presentationml.tags+xml"/>
  <Override PartName="/ppt/notesSlides/notesSlide199.xml" ContentType="application/vnd.openxmlformats-officedocument.presentationml.notesSlide+xml"/>
  <Override PartName="/ppt/tags/tag281.xml" ContentType="application/vnd.openxmlformats-officedocument.presentationml.tags+xml"/>
  <Override PartName="/ppt/notesSlides/notesSlide200.xml" ContentType="application/vnd.openxmlformats-officedocument.presentationml.notesSlide+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201.xml" ContentType="application/vnd.openxmlformats-officedocument.presentationml.notesSlide+xml"/>
  <Override PartName="/ppt/tags/tag285.xml" ContentType="application/vnd.openxmlformats-officedocument.presentationml.tags+xml"/>
  <Override PartName="/ppt/notesSlides/notesSlide202.xml" ContentType="application/vnd.openxmlformats-officedocument.presentationml.notesSlide+xml"/>
  <Override PartName="/ppt/tags/tag286.xml" ContentType="application/vnd.openxmlformats-officedocument.presentationml.tags+xml"/>
  <Override PartName="/ppt/notesSlides/notesSlide203.xml" ContentType="application/vnd.openxmlformats-officedocument.presentationml.notesSlide+xml"/>
  <Override PartName="/ppt/tags/tag287.xml" ContentType="application/vnd.openxmlformats-officedocument.presentationml.tags+xml"/>
  <Override PartName="/ppt/notesSlides/notesSlide204.xml" ContentType="application/vnd.openxmlformats-officedocument.presentationml.notesSlide+xml"/>
  <Override PartName="/ppt/tags/tag288.xml" ContentType="application/vnd.openxmlformats-officedocument.presentationml.tags+xml"/>
  <Override PartName="/ppt/notesSlides/notesSlide205.xml" ContentType="application/vnd.openxmlformats-officedocument.presentationml.notesSlide+xml"/>
  <Override PartName="/ppt/tags/tag289.xml" ContentType="application/vnd.openxmlformats-officedocument.presentationml.tags+xml"/>
  <Override PartName="/ppt/notesSlides/notesSlide206.xml" ContentType="application/vnd.openxmlformats-officedocument.presentationml.notesSlide+xml"/>
  <Override PartName="/ppt/tags/tag290.xml" ContentType="application/vnd.openxmlformats-officedocument.presentationml.tags+xml"/>
  <Override PartName="/ppt/notesSlides/notesSlide207.xml" ContentType="application/vnd.openxmlformats-officedocument.presentationml.notesSlide+xml"/>
  <Override PartName="/ppt/tags/tag291.xml" ContentType="application/vnd.openxmlformats-officedocument.presentationml.tags+xml"/>
  <Override PartName="/ppt/notesSlides/notesSlide208.xml" ContentType="application/vnd.openxmlformats-officedocument.presentationml.notesSlide+xml"/>
  <Override PartName="/ppt/tags/tag292.xml" ContentType="application/vnd.openxmlformats-officedocument.presentationml.tags+xml"/>
  <Override PartName="/ppt/notesSlides/notesSlide209.xml" ContentType="application/vnd.openxmlformats-officedocument.presentationml.notesSlide+xml"/>
  <Override PartName="/ppt/tags/tag293.xml" ContentType="application/vnd.openxmlformats-officedocument.presentationml.tags+xml"/>
  <Override PartName="/ppt/notesSlides/notesSlide210.xml" ContentType="application/vnd.openxmlformats-officedocument.presentationml.notesSlide+xml"/>
  <Override PartName="/ppt/tags/tag294.xml" ContentType="application/vnd.openxmlformats-officedocument.presentationml.tags+xml"/>
  <Override PartName="/ppt/notesSlides/notesSlide211.xml" ContentType="application/vnd.openxmlformats-officedocument.presentationml.notesSlide+xml"/>
  <Override PartName="/ppt/tags/tag295.xml" ContentType="application/vnd.openxmlformats-officedocument.presentationml.tags+xml"/>
  <Override PartName="/ppt/notesSlides/notesSlide212.xml" ContentType="application/vnd.openxmlformats-officedocument.presentationml.notesSlide+xml"/>
  <Override PartName="/ppt/tags/tag296.xml" ContentType="application/vnd.openxmlformats-officedocument.presentationml.tags+xml"/>
  <Override PartName="/ppt/notesSlides/notesSlide213.xml" ContentType="application/vnd.openxmlformats-officedocument.presentationml.notesSlide+xml"/>
  <Override PartName="/ppt/tags/tag297.xml" ContentType="application/vnd.openxmlformats-officedocument.presentationml.tags+xml"/>
  <Override PartName="/ppt/notesSlides/notesSlide214.xml" ContentType="application/vnd.openxmlformats-officedocument.presentationml.notesSlide+xml"/>
  <Override PartName="/ppt/tags/tag298.xml" ContentType="application/vnd.openxmlformats-officedocument.presentationml.tags+xml"/>
  <Override PartName="/ppt/notesSlides/notesSlide215.xml" ContentType="application/vnd.openxmlformats-officedocument.presentationml.notesSlide+xml"/>
  <Override PartName="/ppt/tags/tag299.xml" ContentType="application/vnd.openxmlformats-officedocument.presentationml.tags+xml"/>
  <Override PartName="/ppt/notesSlides/notesSlide216.xml" ContentType="application/vnd.openxmlformats-officedocument.presentationml.notesSlide+xml"/>
  <Override PartName="/ppt/tags/tag300.xml" ContentType="application/vnd.openxmlformats-officedocument.presentationml.tags+xml"/>
  <Override PartName="/ppt/notesSlides/notesSlide217.xml" ContentType="application/vnd.openxmlformats-officedocument.presentationml.notesSlide+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218.xml" ContentType="application/vnd.openxmlformats-officedocument.presentationml.notesSlide+xml"/>
  <Override PartName="/ppt/tags/tag304.xml" ContentType="application/vnd.openxmlformats-officedocument.presentationml.tags+xml"/>
  <Override PartName="/ppt/notesSlides/notesSlide219.xml" ContentType="application/vnd.openxmlformats-officedocument.presentationml.notesSlide+xml"/>
  <Override PartName="/ppt/tags/tag305.xml" ContentType="application/vnd.openxmlformats-officedocument.presentationml.tags+xml"/>
  <Override PartName="/ppt/notesSlides/notesSlide220.xml" ContentType="application/vnd.openxmlformats-officedocument.presentationml.notesSlide+xml"/>
  <Override PartName="/ppt/tags/tag306.xml" ContentType="application/vnd.openxmlformats-officedocument.presentationml.tags+xml"/>
  <Override PartName="/ppt/notesSlides/notesSlide221.xml" ContentType="application/vnd.openxmlformats-officedocument.presentationml.notesSlide+xml"/>
  <Override PartName="/ppt/tags/tag307.xml" ContentType="application/vnd.openxmlformats-officedocument.presentationml.tags+xml"/>
  <Override PartName="/ppt/notesSlides/notesSlide222.xml" ContentType="application/vnd.openxmlformats-officedocument.presentationml.notesSlide+xml"/>
  <Override PartName="/ppt/tags/tag308.xml" ContentType="application/vnd.openxmlformats-officedocument.presentationml.tags+xml"/>
  <Override PartName="/ppt/notesSlides/notesSlide223.xml" ContentType="application/vnd.openxmlformats-officedocument.presentationml.notesSlide+xml"/>
  <Override PartName="/ppt/tags/tag309.xml" ContentType="application/vnd.openxmlformats-officedocument.presentationml.tags+xml"/>
  <Override PartName="/ppt/notesSlides/notesSlide224.xml" ContentType="application/vnd.openxmlformats-officedocument.presentationml.notesSlide+xml"/>
  <Override PartName="/ppt/tags/tag310.xml" ContentType="application/vnd.openxmlformats-officedocument.presentationml.tags+xml"/>
  <Override PartName="/ppt/notesSlides/notesSlide225.xml" ContentType="application/vnd.openxmlformats-officedocument.presentationml.notesSlide+xml"/>
  <Override PartName="/ppt/tags/tag311.xml" ContentType="application/vnd.openxmlformats-officedocument.presentationml.tags+xml"/>
  <Override PartName="/ppt/notesSlides/notesSlide226.xml" ContentType="application/vnd.openxmlformats-officedocument.presentationml.notesSlide+xml"/>
  <Override PartName="/ppt/tags/tag312.xml" ContentType="application/vnd.openxmlformats-officedocument.presentationml.tags+xml"/>
  <Override PartName="/ppt/notesSlides/notesSlide227.xml" ContentType="application/vnd.openxmlformats-officedocument.presentationml.notesSlide+xml"/>
  <Override PartName="/ppt/tags/tag313.xml" ContentType="application/vnd.openxmlformats-officedocument.presentationml.tags+xml"/>
  <Override PartName="/ppt/notesSlides/notesSlide228.xml" ContentType="application/vnd.openxmlformats-officedocument.presentationml.notesSlide+xml"/>
  <Override PartName="/ppt/tags/tag314.xml" ContentType="application/vnd.openxmlformats-officedocument.presentationml.tags+xml"/>
  <Override PartName="/ppt/notesSlides/notesSlide229.xml" ContentType="application/vnd.openxmlformats-officedocument.presentationml.notesSlide+xml"/>
  <Override PartName="/ppt/tags/tag315.xml" ContentType="application/vnd.openxmlformats-officedocument.presentationml.tags+xml"/>
  <Override PartName="/ppt/notesSlides/notesSlide230.xml" ContentType="application/vnd.openxmlformats-officedocument.presentationml.notesSlide+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231.xml" ContentType="application/vnd.openxmlformats-officedocument.presentationml.notesSlide+xml"/>
  <Override PartName="/ppt/tags/tag319.xml" ContentType="application/vnd.openxmlformats-officedocument.presentationml.tags+xml"/>
  <Override PartName="/ppt/notesSlides/notesSlide232.xml" ContentType="application/vnd.openxmlformats-officedocument.presentationml.notesSlide+xml"/>
  <Override PartName="/ppt/tags/tag320.xml" ContentType="application/vnd.openxmlformats-officedocument.presentationml.tags+xml"/>
  <Override PartName="/ppt/notesSlides/notesSlide233.xml" ContentType="application/vnd.openxmlformats-officedocument.presentationml.notesSlide+xml"/>
  <Override PartName="/ppt/tags/tag321.xml" ContentType="application/vnd.openxmlformats-officedocument.presentationml.tags+xml"/>
  <Override PartName="/ppt/notesSlides/notesSlide234.xml" ContentType="application/vnd.openxmlformats-officedocument.presentationml.notesSlide+xml"/>
  <Override PartName="/ppt/tags/tag322.xml" ContentType="application/vnd.openxmlformats-officedocument.presentationml.tags+xml"/>
  <Override PartName="/ppt/notesSlides/notesSlide235.xml" ContentType="application/vnd.openxmlformats-officedocument.presentationml.notesSlide+xml"/>
  <Override PartName="/ppt/tags/tag323.xml" ContentType="application/vnd.openxmlformats-officedocument.presentationml.tags+xml"/>
  <Override PartName="/ppt/notesSlides/notesSlide236.xml" ContentType="application/vnd.openxmlformats-officedocument.presentationml.notesSlide+xml"/>
  <Override PartName="/ppt/tags/tag324.xml" ContentType="application/vnd.openxmlformats-officedocument.presentationml.tags+xml"/>
  <Override PartName="/ppt/notesSlides/notesSlide237.xml" ContentType="application/vnd.openxmlformats-officedocument.presentationml.notesSlide+xml"/>
  <Override PartName="/ppt/tags/tag325.xml" ContentType="application/vnd.openxmlformats-officedocument.presentationml.tags+xml"/>
  <Override PartName="/ppt/notesSlides/notesSlide238.xml" ContentType="application/vnd.openxmlformats-officedocument.presentationml.notesSlide+xml"/>
  <Override PartName="/ppt/tags/tag326.xml" ContentType="application/vnd.openxmlformats-officedocument.presentationml.tags+xml"/>
  <Override PartName="/ppt/notesSlides/notesSlide239.xml" ContentType="application/vnd.openxmlformats-officedocument.presentationml.notesSlide+xml"/>
  <Override PartName="/ppt/tags/tag327.xml" ContentType="application/vnd.openxmlformats-officedocument.presentationml.tags+xml"/>
  <Override PartName="/ppt/notesSlides/notesSlide240.xml" ContentType="application/vnd.openxmlformats-officedocument.presentationml.notesSlide+xml"/>
  <Override PartName="/ppt/tags/tag328.xml" ContentType="application/vnd.openxmlformats-officedocument.presentationml.tags+xml"/>
  <Override PartName="/ppt/notesSlides/notesSlide241.xml" ContentType="application/vnd.openxmlformats-officedocument.presentationml.notesSlide+xml"/>
  <Override PartName="/ppt/tags/tag329.xml" ContentType="application/vnd.openxmlformats-officedocument.presentationml.tags+xml"/>
  <Override PartName="/ppt/notesSlides/notesSlide242.xml" ContentType="application/vnd.openxmlformats-officedocument.presentationml.notesSlide+xml"/>
  <Override PartName="/ppt/tags/tag330.xml" ContentType="application/vnd.openxmlformats-officedocument.presentationml.tags+xml"/>
  <Override PartName="/ppt/notesSlides/notesSlide243.xml" ContentType="application/vnd.openxmlformats-officedocument.presentationml.notesSlide+xml"/>
  <Override PartName="/ppt/tags/tag331.xml" ContentType="application/vnd.openxmlformats-officedocument.presentationml.tags+xml"/>
  <Override PartName="/ppt/notesSlides/notesSlide244.xml" ContentType="application/vnd.openxmlformats-officedocument.presentationml.notesSlide+xml"/>
  <Override PartName="/ppt/tags/tag332.xml" ContentType="application/vnd.openxmlformats-officedocument.presentationml.tags+xml"/>
  <Override PartName="/ppt/notesSlides/notesSlide245.xml" ContentType="application/vnd.openxmlformats-officedocument.presentationml.notesSlide+xml"/>
  <Override PartName="/ppt/tags/tag333.xml" ContentType="application/vnd.openxmlformats-officedocument.presentationml.tags+xml"/>
  <Override PartName="/ppt/notesSlides/notesSlide246.xml" ContentType="application/vnd.openxmlformats-officedocument.presentationml.notesSlide+xml"/>
  <Override PartName="/ppt/tags/tag334.xml" ContentType="application/vnd.openxmlformats-officedocument.presentationml.tags+xml"/>
  <Override PartName="/ppt/notesSlides/notesSlide247.xml" ContentType="application/vnd.openxmlformats-officedocument.presentationml.notesSlide+xml"/>
  <Override PartName="/ppt/tags/tag335.xml" ContentType="application/vnd.openxmlformats-officedocument.presentationml.tags+xml"/>
  <Override PartName="/ppt/notesSlides/notesSlide248.xml" ContentType="application/vnd.openxmlformats-officedocument.presentationml.notesSlide+xml"/>
  <Override PartName="/ppt/tags/tag336.xml" ContentType="application/vnd.openxmlformats-officedocument.presentationml.tags+xml"/>
  <Override PartName="/ppt/notesSlides/notesSlide249.xml" ContentType="application/vnd.openxmlformats-officedocument.presentationml.notesSlide+xml"/>
  <Override PartName="/ppt/tags/tag337.xml" ContentType="application/vnd.openxmlformats-officedocument.presentationml.tags+xml"/>
  <Override PartName="/ppt/notesSlides/notesSlide250.xml" ContentType="application/vnd.openxmlformats-officedocument.presentationml.notesSlide+xml"/>
  <Override PartName="/ppt/tags/tag338.xml" ContentType="application/vnd.openxmlformats-officedocument.presentationml.tags+xml"/>
  <Override PartName="/ppt/notesSlides/notesSlide251.xml" ContentType="application/vnd.openxmlformats-officedocument.presentationml.notesSlide+xml"/>
  <Override PartName="/ppt/tags/tag339.xml" ContentType="application/vnd.openxmlformats-officedocument.presentationml.tags+xml"/>
  <Override PartName="/ppt/notesSlides/notesSlide252.xml" ContentType="application/vnd.openxmlformats-officedocument.presentationml.notesSlide+xml"/>
  <Override PartName="/ppt/tags/tag340.xml" ContentType="application/vnd.openxmlformats-officedocument.presentationml.tags+xml"/>
  <Override PartName="/ppt/notesSlides/notesSlide253.xml" ContentType="application/vnd.openxmlformats-officedocument.presentationml.notesSlide+xml"/>
  <Override PartName="/ppt/tags/tag341.xml" ContentType="application/vnd.openxmlformats-officedocument.presentationml.tags+xml"/>
  <Override PartName="/ppt/notesSlides/notesSlide254.xml" ContentType="application/vnd.openxmlformats-officedocument.presentationml.notesSlide+xml"/>
  <Override PartName="/ppt/tags/tag342.xml" ContentType="application/vnd.openxmlformats-officedocument.presentationml.tags+xml"/>
  <Override PartName="/ppt/notesSlides/notesSlide255.xml" ContentType="application/vnd.openxmlformats-officedocument.presentationml.notesSlide+xml"/>
  <Override PartName="/ppt/tags/tag343.xml" ContentType="application/vnd.openxmlformats-officedocument.presentationml.tags+xml"/>
  <Override PartName="/ppt/notesSlides/notesSlide256.xml" ContentType="application/vnd.openxmlformats-officedocument.presentationml.notesSlide+xml"/>
  <Override PartName="/ppt/tags/tag344.xml" ContentType="application/vnd.openxmlformats-officedocument.presentationml.tags+xml"/>
  <Override PartName="/ppt/notesSlides/notesSlide257.xml" ContentType="application/vnd.openxmlformats-officedocument.presentationml.notesSlide+xml"/>
  <Override PartName="/ppt/tags/tag345.xml" ContentType="application/vnd.openxmlformats-officedocument.presentationml.tags+xml"/>
  <Override PartName="/ppt/notesSlides/notesSlide258.xml" ContentType="application/vnd.openxmlformats-officedocument.presentationml.notesSlide+xml"/>
  <Override PartName="/ppt/tags/tag346.xml" ContentType="application/vnd.openxmlformats-officedocument.presentationml.tags+xml"/>
  <Override PartName="/ppt/notesSlides/notesSlide259.xml" ContentType="application/vnd.openxmlformats-officedocument.presentationml.notesSlide+xml"/>
  <Override PartName="/ppt/tags/tag347.xml" ContentType="application/vnd.openxmlformats-officedocument.presentationml.tags+xml"/>
  <Override PartName="/ppt/notesSlides/notesSlide260.xml" ContentType="application/vnd.openxmlformats-officedocument.presentationml.notesSlide+xml"/>
  <Override PartName="/ppt/tags/tag348.xml" ContentType="application/vnd.openxmlformats-officedocument.presentationml.tags+xml"/>
  <Override PartName="/ppt/notesSlides/notesSlide261.xml" ContentType="application/vnd.openxmlformats-officedocument.presentationml.notesSlide+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notesSlides/notesSlide262.xml" ContentType="application/vnd.openxmlformats-officedocument.presentationml.notesSlide+xml"/>
  <Override PartName="/ppt/tags/tag352.xml" ContentType="application/vnd.openxmlformats-officedocument.presentationml.tags+xml"/>
  <Override PartName="/ppt/notesSlides/notesSlide263.xml" ContentType="application/vnd.openxmlformats-officedocument.presentationml.notesSlide+xml"/>
  <Override PartName="/ppt/tags/tag353.xml" ContentType="application/vnd.openxmlformats-officedocument.presentationml.tags+xml"/>
  <Override PartName="/ppt/notesSlides/notesSlide264.xml" ContentType="application/vnd.openxmlformats-officedocument.presentationml.notesSlide+xml"/>
  <Override PartName="/ppt/tags/tag354.xml" ContentType="application/vnd.openxmlformats-officedocument.presentationml.tags+xml"/>
  <Override PartName="/ppt/notesSlides/notesSlide265.xml" ContentType="application/vnd.openxmlformats-officedocument.presentationml.notesSlide+xml"/>
  <Override PartName="/ppt/tags/tag355.xml" ContentType="application/vnd.openxmlformats-officedocument.presentationml.tags+xml"/>
  <Override PartName="/ppt/notesSlides/notesSlide266.xml" ContentType="application/vnd.openxmlformats-officedocument.presentationml.notesSlide+xml"/>
  <Override PartName="/ppt/tags/tag356.xml" ContentType="application/vnd.openxmlformats-officedocument.presentationml.tags+xml"/>
  <Override PartName="/ppt/notesSlides/notesSlide267.xml" ContentType="application/vnd.openxmlformats-officedocument.presentationml.notesSlide+xml"/>
  <Override PartName="/ppt/tags/tag357.xml" ContentType="application/vnd.openxmlformats-officedocument.presentationml.tags+xml"/>
  <Override PartName="/ppt/notesSlides/notesSlide268.xml" ContentType="application/vnd.openxmlformats-officedocument.presentationml.notesSlide+xml"/>
  <Override PartName="/ppt/tags/tag358.xml" ContentType="application/vnd.openxmlformats-officedocument.presentationml.tags+xml"/>
  <Override PartName="/ppt/notesSlides/notesSlide269.xml" ContentType="application/vnd.openxmlformats-officedocument.presentationml.notesSlide+xml"/>
  <Override PartName="/ppt/tags/tag359.xml" ContentType="application/vnd.openxmlformats-officedocument.presentationml.tags+xml"/>
  <Override PartName="/ppt/notesSlides/notesSlide270.xml" ContentType="application/vnd.openxmlformats-officedocument.presentationml.notesSlide+xml"/>
  <Override PartName="/ppt/tags/tag360.xml" ContentType="application/vnd.openxmlformats-officedocument.presentationml.tags+xml"/>
  <Override PartName="/ppt/notesSlides/notesSlide271.xml" ContentType="application/vnd.openxmlformats-officedocument.presentationml.notesSlide+xml"/>
  <Override PartName="/ppt/tags/tag361.xml" ContentType="application/vnd.openxmlformats-officedocument.presentationml.tags+xml"/>
  <Override PartName="/ppt/notesSlides/notesSlide272.xml" ContentType="application/vnd.openxmlformats-officedocument.presentationml.notesSlide+xml"/>
  <Override PartName="/ppt/tags/tag362.xml" ContentType="application/vnd.openxmlformats-officedocument.presentationml.tags+xml"/>
  <Override PartName="/ppt/notesSlides/notesSlide273.xml" ContentType="application/vnd.openxmlformats-officedocument.presentationml.notesSlide+xml"/>
  <Override PartName="/ppt/tags/tag363.xml" ContentType="application/vnd.openxmlformats-officedocument.presentationml.tags+xml"/>
  <Override PartName="/ppt/notesSlides/notesSlide274.xml" ContentType="application/vnd.openxmlformats-officedocument.presentationml.notesSlide+xml"/>
  <Override PartName="/ppt/tags/tag364.xml" ContentType="application/vnd.openxmlformats-officedocument.presentationml.tags+xml"/>
  <Override PartName="/ppt/notesSlides/notesSlide275.xml" ContentType="application/vnd.openxmlformats-officedocument.presentationml.notesSlide+xml"/>
  <Override PartName="/ppt/tags/tag365.xml" ContentType="application/vnd.openxmlformats-officedocument.presentationml.tags+xml"/>
  <Override PartName="/ppt/notesSlides/notesSlide2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78"/>
  </p:notesMasterIdLst>
  <p:handoutMasterIdLst>
    <p:handoutMasterId r:id="rId279"/>
  </p:handoutMasterIdLst>
  <p:sldIdLst>
    <p:sldId id="409" r:id="rId2"/>
    <p:sldId id="411" r:id="rId3"/>
    <p:sldId id="717" r:id="rId4"/>
    <p:sldId id="446" r:id="rId5"/>
    <p:sldId id="410" r:id="rId6"/>
    <p:sldId id="456" r:id="rId7"/>
    <p:sldId id="457" r:id="rId8"/>
    <p:sldId id="458" r:id="rId9"/>
    <p:sldId id="459" r:id="rId10"/>
    <p:sldId id="460" r:id="rId11"/>
    <p:sldId id="461" r:id="rId12"/>
    <p:sldId id="462" r:id="rId13"/>
    <p:sldId id="463" r:id="rId14"/>
    <p:sldId id="464" r:id="rId15"/>
    <p:sldId id="465" r:id="rId16"/>
    <p:sldId id="466" r:id="rId17"/>
    <p:sldId id="467" r:id="rId18"/>
    <p:sldId id="468" r:id="rId19"/>
    <p:sldId id="469" r:id="rId20"/>
    <p:sldId id="470" r:id="rId21"/>
    <p:sldId id="471" r:id="rId22"/>
    <p:sldId id="472" r:id="rId23"/>
    <p:sldId id="473" r:id="rId24"/>
    <p:sldId id="474" r:id="rId25"/>
    <p:sldId id="475" r:id="rId26"/>
    <p:sldId id="476" r:id="rId27"/>
    <p:sldId id="417" r:id="rId28"/>
    <p:sldId id="477" r:id="rId29"/>
    <p:sldId id="479" r:id="rId30"/>
    <p:sldId id="480" r:id="rId31"/>
    <p:sldId id="481" r:id="rId32"/>
    <p:sldId id="482" r:id="rId33"/>
    <p:sldId id="483" r:id="rId34"/>
    <p:sldId id="478" r:id="rId35"/>
    <p:sldId id="485" r:id="rId36"/>
    <p:sldId id="484" r:id="rId37"/>
    <p:sldId id="486" r:id="rId38"/>
    <p:sldId id="487" r:id="rId39"/>
    <p:sldId id="488" r:id="rId40"/>
    <p:sldId id="489" r:id="rId41"/>
    <p:sldId id="421" r:id="rId42"/>
    <p:sldId id="490" r:id="rId43"/>
    <p:sldId id="491" r:id="rId44"/>
    <p:sldId id="492" r:id="rId45"/>
    <p:sldId id="493" r:id="rId46"/>
    <p:sldId id="494" r:id="rId47"/>
    <p:sldId id="495" r:id="rId48"/>
    <p:sldId id="496" r:id="rId49"/>
    <p:sldId id="497" r:id="rId50"/>
    <p:sldId id="498" r:id="rId51"/>
    <p:sldId id="500" r:id="rId52"/>
    <p:sldId id="501" r:id="rId53"/>
    <p:sldId id="502" r:id="rId54"/>
    <p:sldId id="503" r:id="rId55"/>
    <p:sldId id="504" r:id="rId56"/>
    <p:sldId id="505" r:id="rId57"/>
    <p:sldId id="506" r:id="rId58"/>
    <p:sldId id="507" r:id="rId59"/>
    <p:sldId id="508" r:id="rId60"/>
    <p:sldId id="509" r:id="rId61"/>
    <p:sldId id="510" r:id="rId62"/>
    <p:sldId id="511" r:id="rId63"/>
    <p:sldId id="512" r:id="rId64"/>
    <p:sldId id="513" r:id="rId65"/>
    <p:sldId id="441" r:id="rId66"/>
    <p:sldId id="514" r:id="rId67"/>
    <p:sldId id="516" r:id="rId68"/>
    <p:sldId id="517" r:id="rId69"/>
    <p:sldId id="518" r:id="rId70"/>
    <p:sldId id="519" r:id="rId71"/>
    <p:sldId id="520" r:id="rId72"/>
    <p:sldId id="521" r:id="rId73"/>
    <p:sldId id="522" r:id="rId74"/>
    <p:sldId id="523" r:id="rId75"/>
    <p:sldId id="524" r:id="rId76"/>
    <p:sldId id="525" r:id="rId77"/>
    <p:sldId id="526" r:id="rId78"/>
    <p:sldId id="527" r:id="rId79"/>
    <p:sldId id="528" r:id="rId80"/>
    <p:sldId id="529" r:id="rId81"/>
    <p:sldId id="530" r:id="rId82"/>
    <p:sldId id="531" r:id="rId83"/>
    <p:sldId id="532" r:id="rId84"/>
    <p:sldId id="533" r:id="rId85"/>
    <p:sldId id="534" r:id="rId86"/>
    <p:sldId id="515" r:id="rId87"/>
    <p:sldId id="535" r:id="rId88"/>
    <p:sldId id="537" r:id="rId89"/>
    <p:sldId id="536" r:id="rId90"/>
    <p:sldId id="538" r:id="rId91"/>
    <p:sldId id="539" r:id="rId92"/>
    <p:sldId id="540" r:id="rId93"/>
    <p:sldId id="541" r:id="rId94"/>
    <p:sldId id="542" r:id="rId95"/>
    <p:sldId id="543" r:id="rId96"/>
    <p:sldId id="544" r:id="rId97"/>
    <p:sldId id="448" r:id="rId98"/>
    <p:sldId id="545" r:id="rId99"/>
    <p:sldId id="548" r:id="rId100"/>
    <p:sldId id="549" r:id="rId101"/>
    <p:sldId id="550" r:id="rId102"/>
    <p:sldId id="551" r:id="rId103"/>
    <p:sldId id="552" r:id="rId104"/>
    <p:sldId id="553" r:id="rId105"/>
    <p:sldId id="554" r:id="rId106"/>
    <p:sldId id="555" r:id="rId107"/>
    <p:sldId id="556" r:id="rId108"/>
    <p:sldId id="546" r:id="rId109"/>
    <p:sldId id="557" r:id="rId110"/>
    <p:sldId id="558" r:id="rId111"/>
    <p:sldId id="559" r:id="rId112"/>
    <p:sldId id="560" r:id="rId113"/>
    <p:sldId id="561" r:id="rId114"/>
    <p:sldId id="562" r:id="rId115"/>
    <p:sldId id="563" r:id="rId116"/>
    <p:sldId id="564" r:id="rId117"/>
    <p:sldId id="565" r:id="rId118"/>
    <p:sldId id="566" r:id="rId119"/>
    <p:sldId id="567" r:id="rId120"/>
    <p:sldId id="568" r:id="rId121"/>
    <p:sldId id="569" r:id="rId122"/>
    <p:sldId id="570" r:id="rId123"/>
    <p:sldId id="571" r:id="rId124"/>
    <p:sldId id="572" r:id="rId125"/>
    <p:sldId id="573" r:id="rId126"/>
    <p:sldId id="574" r:id="rId127"/>
    <p:sldId id="575" r:id="rId128"/>
    <p:sldId id="576" r:id="rId129"/>
    <p:sldId id="577" r:id="rId130"/>
    <p:sldId id="578" r:id="rId131"/>
    <p:sldId id="579" r:id="rId132"/>
    <p:sldId id="580" r:id="rId133"/>
    <p:sldId id="581" r:id="rId134"/>
    <p:sldId id="582" r:id="rId135"/>
    <p:sldId id="583" r:id="rId136"/>
    <p:sldId id="547" r:id="rId137"/>
    <p:sldId id="584" r:id="rId138"/>
    <p:sldId id="585" r:id="rId139"/>
    <p:sldId id="586" r:id="rId140"/>
    <p:sldId id="449" r:id="rId141"/>
    <p:sldId id="587" r:id="rId142"/>
    <p:sldId id="591" r:id="rId143"/>
    <p:sldId id="592" r:id="rId144"/>
    <p:sldId id="593" r:id="rId145"/>
    <p:sldId id="594" r:id="rId146"/>
    <p:sldId id="588" r:id="rId147"/>
    <p:sldId id="601" r:id="rId148"/>
    <p:sldId id="595" r:id="rId149"/>
    <p:sldId id="602" r:id="rId150"/>
    <p:sldId id="596" r:id="rId151"/>
    <p:sldId id="603" r:id="rId152"/>
    <p:sldId id="597" r:id="rId153"/>
    <p:sldId id="604" r:id="rId154"/>
    <p:sldId id="598" r:id="rId155"/>
    <p:sldId id="605" r:id="rId156"/>
    <p:sldId id="599" r:id="rId157"/>
    <p:sldId id="606" r:id="rId158"/>
    <p:sldId id="600" r:id="rId159"/>
    <p:sldId id="607" r:id="rId160"/>
    <p:sldId id="589" r:id="rId161"/>
    <p:sldId id="608" r:id="rId162"/>
    <p:sldId id="609" r:id="rId163"/>
    <p:sldId id="610" r:id="rId164"/>
    <p:sldId id="590" r:id="rId165"/>
    <p:sldId id="612" r:id="rId166"/>
    <p:sldId id="450" r:id="rId167"/>
    <p:sldId id="615" r:id="rId168"/>
    <p:sldId id="621" r:id="rId169"/>
    <p:sldId id="622" r:id="rId170"/>
    <p:sldId id="623" r:id="rId171"/>
    <p:sldId id="624" r:id="rId172"/>
    <p:sldId id="625" r:id="rId173"/>
    <p:sldId id="613" r:id="rId174"/>
    <p:sldId id="626" r:id="rId175"/>
    <p:sldId id="614" r:id="rId176"/>
    <p:sldId id="627" r:id="rId177"/>
    <p:sldId id="628" r:id="rId178"/>
    <p:sldId id="629" r:id="rId179"/>
    <p:sldId id="630" r:id="rId180"/>
    <p:sldId id="631" r:id="rId181"/>
    <p:sldId id="632" r:id="rId182"/>
    <p:sldId id="451" r:id="rId183"/>
    <p:sldId id="616" r:id="rId184"/>
    <p:sldId id="633" r:id="rId185"/>
    <p:sldId id="617" r:id="rId186"/>
    <p:sldId id="634" r:id="rId187"/>
    <p:sldId id="635" r:id="rId188"/>
    <p:sldId id="636" r:id="rId189"/>
    <p:sldId id="618" r:id="rId190"/>
    <p:sldId id="637" r:id="rId191"/>
    <p:sldId id="638" r:id="rId192"/>
    <p:sldId id="639" r:id="rId193"/>
    <p:sldId id="620" r:id="rId194"/>
    <p:sldId id="640" r:id="rId195"/>
    <p:sldId id="641" r:id="rId196"/>
    <p:sldId id="619" r:id="rId197"/>
    <p:sldId id="642" r:id="rId198"/>
    <p:sldId id="643" r:id="rId199"/>
    <p:sldId id="644" r:id="rId200"/>
    <p:sldId id="645" r:id="rId201"/>
    <p:sldId id="452" r:id="rId202"/>
    <p:sldId id="646" r:id="rId203"/>
    <p:sldId id="652" r:id="rId204"/>
    <p:sldId id="653" r:id="rId205"/>
    <p:sldId id="654" r:id="rId206"/>
    <p:sldId id="656" r:id="rId207"/>
    <p:sldId id="655" r:id="rId208"/>
    <p:sldId id="657" r:id="rId209"/>
    <p:sldId id="647" r:id="rId210"/>
    <p:sldId id="658" r:id="rId211"/>
    <p:sldId id="659" r:id="rId212"/>
    <p:sldId id="660" r:id="rId213"/>
    <p:sldId id="648" r:id="rId214"/>
    <p:sldId id="661" r:id="rId215"/>
    <p:sldId id="649" r:id="rId216"/>
    <p:sldId id="662" r:id="rId217"/>
    <p:sldId id="663" r:id="rId218"/>
    <p:sldId id="453" r:id="rId219"/>
    <p:sldId id="650" r:id="rId220"/>
    <p:sldId id="664" r:id="rId221"/>
    <p:sldId id="665" r:id="rId222"/>
    <p:sldId id="666" r:id="rId223"/>
    <p:sldId id="651" r:id="rId224"/>
    <p:sldId id="667" r:id="rId225"/>
    <p:sldId id="668" r:id="rId226"/>
    <p:sldId id="669" r:id="rId227"/>
    <p:sldId id="670" r:id="rId228"/>
    <p:sldId id="671" r:id="rId229"/>
    <p:sldId id="672" r:id="rId230"/>
    <p:sldId id="673" r:id="rId231"/>
    <p:sldId id="454" r:id="rId232"/>
    <p:sldId id="674" r:id="rId233"/>
    <p:sldId id="679" r:id="rId234"/>
    <p:sldId id="680" r:id="rId235"/>
    <p:sldId id="681" r:id="rId236"/>
    <p:sldId id="682" r:id="rId237"/>
    <p:sldId id="683" r:id="rId238"/>
    <p:sldId id="684" r:id="rId239"/>
    <p:sldId id="685" r:id="rId240"/>
    <p:sldId id="686" r:id="rId241"/>
    <p:sldId id="687" r:id="rId242"/>
    <p:sldId id="688" r:id="rId243"/>
    <p:sldId id="689" r:id="rId244"/>
    <p:sldId id="690" r:id="rId245"/>
    <p:sldId id="691" r:id="rId246"/>
    <p:sldId id="692" r:id="rId247"/>
    <p:sldId id="693" r:id="rId248"/>
    <p:sldId id="694" r:id="rId249"/>
    <p:sldId id="695" r:id="rId250"/>
    <p:sldId id="675" r:id="rId251"/>
    <p:sldId id="696" r:id="rId252"/>
    <p:sldId id="697" r:id="rId253"/>
    <p:sldId id="698" r:id="rId254"/>
    <p:sldId id="699" r:id="rId255"/>
    <p:sldId id="700" r:id="rId256"/>
    <p:sldId id="701" r:id="rId257"/>
    <p:sldId id="702" r:id="rId258"/>
    <p:sldId id="703" r:id="rId259"/>
    <p:sldId id="704" r:id="rId260"/>
    <p:sldId id="705" r:id="rId261"/>
    <p:sldId id="706" r:id="rId262"/>
    <p:sldId id="455" r:id="rId263"/>
    <p:sldId id="676" r:id="rId264"/>
    <p:sldId id="707" r:id="rId265"/>
    <p:sldId id="708" r:id="rId266"/>
    <p:sldId id="709" r:id="rId267"/>
    <p:sldId id="710" r:id="rId268"/>
    <p:sldId id="677" r:id="rId269"/>
    <p:sldId id="711" r:id="rId270"/>
    <p:sldId id="712" r:id="rId271"/>
    <p:sldId id="713" r:id="rId272"/>
    <p:sldId id="678" r:id="rId273"/>
    <p:sldId id="714" r:id="rId274"/>
    <p:sldId id="715" r:id="rId275"/>
    <p:sldId id="716" r:id="rId276"/>
    <p:sldId id="424" r:id="rId277"/>
  </p:sldIdLst>
  <p:sldSz cx="12192000" cy="6858000"/>
  <p:notesSz cx="6858000" cy="9144000"/>
  <p:embeddedFontLst>
    <p:embeddedFont>
      <p:font typeface="字魂159号-古刻宋" pitchFamily="2" charset="-122"/>
      <p:regular r:id="rId280"/>
    </p:embeddedFont>
    <p:embeddedFont>
      <p:font typeface="字魂35号-经典雅黑" pitchFamily="2" charset="-122"/>
      <p:regular r:id="rId281"/>
    </p:embeddedFont>
    <p:embeddedFont>
      <p:font typeface="微软雅黑" panose="020B0503020204020204" pitchFamily="34" charset="-122"/>
      <p:regular r:id="rId282"/>
      <p:bold r:id="rId283"/>
    </p:embeddedFont>
  </p:embeddedFontLst>
  <p:custDataLst>
    <p:tags r:id="rId28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8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3E47"/>
    <a:srgbClr val="778994"/>
    <a:srgbClr val="CED3D7"/>
    <a:srgbClr val="6096E6"/>
    <a:srgbClr val="FFFFFF"/>
    <a:srgbClr val="B3BAC0"/>
    <a:srgbClr val="60686C"/>
    <a:srgbClr val="7D8B95"/>
    <a:srgbClr val="C3CBD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27" autoAdjust="0"/>
    <p:restoredTop sz="95000" autoAdjust="0"/>
  </p:normalViewPr>
  <p:slideViewPr>
    <p:cSldViewPr snapToGrid="0">
      <p:cViewPr varScale="1">
        <p:scale>
          <a:sx n="79" d="100"/>
          <a:sy n="79" d="100"/>
        </p:scale>
        <p:origin x="232" y="600"/>
      </p:cViewPr>
      <p:guideLst>
        <p:guide orient="horz" pos="1980"/>
        <p:guide pos="3840"/>
      </p:guideLst>
    </p:cSldViewPr>
  </p:slideViewPr>
  <p:outlineViewPr>
    <p:cViewPr>
      <p:scale>
        <a:sx n="33" d="100"/>
        <a:sy n="33" d="100"/>
      </p:scale>
      <p:origin x="0" y="-1752"/>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36" d="100"/>
          <a:sy n="36" d="100"/>
        </p:scale>
        <p:origin x="2880" y="898"/>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handoutMaster" Target="handoutMasters/handoutMaster1.xml"/><Relationship Id="rId43" Type="http://schemas.openxmlformats.org/officeDocument/2006/relationships/slide" Target="slides/slide42.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font" Target="fonts/font1.fntdata"/><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font" Target="fonts/font2.fntdata"/><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font" Target="fonts/font3.fntdata"/><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font" Target="fonts/font4.fntdata"/><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tags" Target="tags/tag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presProps" Target="presProp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viewProps" Target="viewProps.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theme" Target="theme/theme1.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tableStyles" Target="tableStyles.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notesMaster" Target="notesMasters/notesMaster1.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2021/5/10</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2021/5/10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45.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246.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247.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248.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49.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0.xml.rels><?xml version="1.0" encoding="UTF-8" standalone="yes"?>
<Relationships xmlns="http://schemas.openxmlformats.org/package/2006/relationships"><Relationship Id="rId2" Type="http://schemas.openxmlformats.org/officeDocument/2006/relationships/slide" Target="../slides/slide250.xml"/><Relationship Id="rId1" Type="http://schemas.openxmlformats.org/officeDocument/2006/relationships/notesMaster" Target="../notesMasters/notesMaster1.xml"/></Relationships>
</file>

<file path=ppt/notesSlides/_rels/notesSlide251.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252.xml.rels><?xml version="1.0" encoding="UTF-8" standalone="yes"?>
<Relationships xmlns="http://schemas.openxmlformats.org/package/2006/relationships"><Relationship Id="rId2" Type="http://schemas.openxmlformats.org/officeDocument/2006/relationships/slide" Target="../slides/slide252.xml"/><Relationship Id="rId1" Type="http://schemas.openxmlformats.org/officeDocument/2006/relationships/notesMaster" Target="../notesMasters/notesMaster1.xml"/></Relationships>
</file>

<file path=ppt/notesSlides/_rels/notesSlide253.xml.rels><?xml version="1.0" encoding="UTF-8" standalone="yes"?>
<Relationships xmlns="http://schemas.openxmlformats.org/package/2006/relationships"><Relationship Id="rId2" Type="http://schemas.openxmlformats.org/officeDocument/2006/relationships/slide" Target="../slides/slide253.xml"/><Relationship Id="rId1" Type="http://schemas.openxmlformats.org/officeDocument/2006/relationships/notesMaster" Target="../notesMasters/notesMaster1.xml"/></Relationships>
</file>

<file path=ppt/notesSlides/_rels/notesSlide254.xml.rels><?xml version="1.0" encoding="UTF-8" standalone="yes"?>
<Relationships xmlns="http://schemas.openxmlformats.org/package/2006/relationships"><Relationship Id="rId2" Type="http://schemas.openxmlformats.org/officeDocument/2006/relationships/slide" Target="../slides/slide254.xml"/><Relationship Id="rId1" Type="http://schemas.openxmlformats.org/officeDocument/2006/relationships/notesMaster" Target="../notesMasters/notesMaster1.xml"/></Relationships>
</file>

<file path=ppt/notesSlides/_rels/notesSlide255.xml.rels><?xml version="1.0" encoding="UTF-8" standalone="yes"?>
<Relationships xmlns="http://schemas.openxmlformats.org/package/2006/relationships"><Relationship Id="rId2" Type="http://schemas.openxmlformats.org/officeDocument/2006/relationships/slide" Target="../slides/slide255.xml"/><Relationship Id="rId1" Type="http://schemas.openxmlformats.org/officeDocument/2006/relationships/notesMaster" Target="../notesMasters/notesMaster1.xml"/></Relationships>
</file>

<file path=ppt/notesSlides/_rels/notesSlide256.xml.rels><?xml version="1.0" encoding="UTF-8" standalone="yes"?>
<Relationships xmlns="http://schemas.openxmlformats.org/package/2006/relationships"><Relationship Id="rId2" Type="http://schemas.openxmlformats.org/officeDocument/2006/relationships/slide" Target="../slides/slide256.xml"/><Relationship Id="rId1" Type="http://schemas.openxmlformats.org/officeDocument/2006/relationships/notesMaster" Target="../notesMasters/notesMaster1.xml"/></Relationships>
</file>

<file path=ppt/notesSlides/_rels/notesSlide257.xml.rels><?xml version="1.0" encoding="UTF-8" standalone="yes"?>
<Relationships xmlns="http://schemas.openxmlformats.org/package/2006/relationships"><Relationship Id="rId2" Type="http://schemas.openxmlformats.org/officeDocument/2006/relationships/slide" Target="../slides/slide257.xml"/><Relationship Id="rId1" Type="http://schemas.openxmlformats.org/officeDocument/2006/relationships/notesMaster" Target="../notesMasters/notesMaster1.xml"/></Relationships>
</file>

<file path=ppt/notesSlides/_rels/notesSlide258.xml.rels><?xml version="1.0" encoding="UTF-8" standalone="yes"?>
<Relationships xmlns="http://schemas.openxmlformats.org/package/2006/relationships"><Relationship Id="rId2" Type="http://schemas.openxmlformats.org/officeDocument/2006/relationships/slide" Target="../slides/slide258.xml"/><Relationship Id="rId1" Type="http://schemas.openxmlformats.org/officeDocument/2006/relationships/notesMaster" Target="../notesMasters/notesMaster1.xml"/></Relationships>
</file>

<file path=ppt/notesSlides/_rels/notesSlide259.xml.rels><?xml version="1.0" encoding="UTF-8" standalone="yes"?>
<Relationships xmlns="http://schemas.openxmlformats.org/package/2006/relationships"><Relationship Id="rId2" Type="http://schemas.openxmlformats.org/officeDocument/2006/relationships/slide" Target="../slides/slide2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0.xml.rels><?xml version="1.0" encoding="UTF-8" standalone="yes"?>
<Relationships xmlns="http://schemas.openxmlformats.org/package/2006/relationships"><Relationship Id="rId2" Type="http://schemas.openxmlformats.org/officeDocument/2006/relationships/slide" Target="../slides/slide260.xml"/><Relationship Id="rId1" Type="http://schemas.openxmlformats.org/officeDocument/2006/relationships/notesMaster" Target="../notesMasters/notesMaster1.xml"/></Relationships>
</file>

<file path=ppt/notesSlides/_rels/notesSlide261.xml.rels><?xml version="1.0" encoding="UTF-8" standalone="yes"?>
<Relationships xmlns="http://schemas.openxmlformats.org/package/2006/relationships"><Relationship Id="rId2" Type="http://schemas.openxmlformats.org/officeDocument/2006/relationships/slide" Target="../slides/slide261.xml"/><Relationship Id="rId1" Type="http://schemas.openxmlformats.org/officeDocument/2006/relationships/notesMaster" Target="../notesMasters/notesMaster1.xml"/></Relationships>
</file>

<file path=ppt/notesSlides/_rels/notesSlide262.xml.rels><?xml version="1.0" encoding="UTF-8" standalone="yes"?>
<Relationships xmlns="http://schemas.openxmlformats.org/package/2006/relationships"><Relationship Id="rId2" Type="http://schemas.openxmlformats.org/officeDocument/2006/relationships/slide" Target="../slides/slide262.xml"/><Relationship Id="rId1" Type="http://schemas.openxmlformats.org/officeDocument/2006/relationships/notesMaster" Target="../notesMasters/notesMaster1.xml"/></Relationships>
</file>

<file path=ppt/notesSlides/_rels/notesSlide263.xml.rels><?xml version="1.0" encoding="UTF-8" standalone="yes"?>
<Relationships xmlns="http://schemas.openxmlformats.org/package/2006/relationships"><Relationship Id="rId2" Type="http://schemas.openxmlformats.org/officeDocument/2006/relationships/slide" Target="../slides/slide263.xml"/><Relationship Id="rId1" Type="http://schemas.openxmlformats.org/officeDocument/2006/relationships/notesMaster" Target="../notesMasters/notesMaster1.xml"/></Relationships>
</file>

<file path=ppt/notesSlides/_rels/notesSlide264.xml.rels><?xml version="1.0" encoding="UTF-8" standalone="yes"?>
<Relationships xmlns="http://schemas.openxmlformats.org/package/2006/relationships"><Relationship Id="rId2" Type="http://schemas.openxmlformats.org/officeDocument/2006/relationships/slide" Target="../slides/slide264.xml"/><Relationship Id="rId1" Type="http://schemas.openxmlformats.org/officeDocument/2006/relationships/notesMaster" Target="../notesMasters/notesMaster1.xml"/></Relationships>
</file>

<file path=ppt/notesSlides/_rels/notesSlide265.xml.rels><?xml version="1.0" encoding="UTF-8" standalone="yes"?>
<Relationships xmlns="http://schemas.openxmlformats.org/package/2006/relationships"><Relationship Id="rId2" Type="http://schemas.openxmlformats.org/officeDocument/2006/relationships/slide" Target="../slides/slide265.xml"/><Relationship Id="rId1" Type="http://schemas.openxmlformats.org/officeDocument/2006/relationships/notesMaster" Target="../notesMasters/notesMaster1.xml"/></Relationships>
</file>

<file path=ppt/notesSlides/_rels/notesSlide266.xml.rels><?xml version="1.0" encoding="UTF-8" standalone="yes"?>
<Relationships xmlns="http://schemas.openxmlformats.org/package/2006/relationships"><Relationship Id="rId2" Type="http://schemas.openxmlformats.org/officeDocument/2006/relationships/slide" Target="../slides/slide266.xml"/><Relationship Id="rId1" Type="http://schemas.openxmlformats.org/officeDocument/2006/relationships/notesMaster" Target="../notesMasters/notesMaster1.xml"/></Relationships>
</file>

<file path=ppt/notesSlides/_rels/notesSlide267.xml.rels><?xml version="1.0" encoding="UTF-8" standalone="yes"?>
<Relationships xmlns="http://schemas.openxmlformats.org/package/2006/relationships"><Relationship Id="rId2" Type="http://schemas.openxmlformats.org/officeDocument/2006/relationships/slide" Target="../slides/slide267.xml"/><Relationship Id="rId1" Type="http://schemas.openxmlformats.org/officeDocument/2006/relationships/notesMaster" Target="../notesMasters/notesMaster1.xml"/></Relationships>
</file>

<file path=ppt/notesSlides/_rels/notesSlide268.xml.rels><?xml version="1.0" encoding="UTF-8" standalone="yes"?>
<Relationships xmlns="http://schemas.openxmlformats.org/package/2006/relationships"><Relationship Id="rId2" Type="http://schemas.openxmlformats.org/officeDocument/2006/relationships/slide" Target="../slides/slide268.xml"/><Relationship Id="rId1" Type="http://schemas.openxmlformats.org/officeDocument/2006/relationships/notesMaster" Target="../notesMasters/notesMaster1.xml"/></Relationships>
</file>

<file path=ppt/notesSlides/_rels/notesSlide269.xml.rels><?xml version="1.0" encoding="UTF-8" standalone="yes"?>
<Relationships xmlns="http://schemas.openxmlformats.org/package/2006/relationships"><Relationship Id="rId2" Type="http://schemas.openxmlformats.org/officeDocument/2006/relationships/slide" Target="../slides/slide2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0.xml.rels><?xml version="1.0" encoding="UTF-8" standalone="yes"?>
<Relationships xmlns="http://schemas.openxmlformats.org/package/2006/relationships"><Relationship Id="rId2" Type="http://schemas.openxmlformats.org/officeDocument/2006/relationships/slide" Target="../slides/slide270.xml"/><Relationship Id="rId1" Type="http://schemas.openxmlformats.org/officeDocument/2006/relationships/notesMaster" Target="../notesMasters/notesMaster1.xml"/></Relationships>
</file>

<file path=ppt/notesSlides/_rels/notesSlide271.xml.rels><?xml version="1.0" encoding="UTF-8" standalone="yes"?>
<Relationships xmlns="http://schemas.openxmlformats.org/package/2006/relationships"><Relationship Id="rId2" Type="http://schemas.openxmlformats.org/officeDocument/2006/relationships/slide" Target="../slides/slide271.xml"/><Relationship Id="rId1" Type="http://schemas.openxmlformats.org/officeDocument/2006/relationships/notesMaster" Target="../notesMasters/notesMaster1.xml"/></Relationships>
</file>

<file path=ppt/notesSlides/_rels/notesSlide272.xml.rels><?xml version="1.0" encoding="UTF-8" standalone="yes"?>
<Relationships xmlns="http://schemas.openxmlformats.org/package/2006/relationships"><Relationship Id="rId2" Type="http://schemas.openxmlformats.org/officeDocument/2006/relationships/slide" Target="../slides/slide272.xml"/><Relationship Id="rId1" Type="http://schemas.openxmlformats.org/officeDocument/2006/relationships/notesMaster" Target="../notesMasters/notesMaster1.xml"/></Relationships>
</file>

<file path=ppt/notesSlides/_rels/notesSlide273.xml.rels><?xml version="1.0" encoding="UTF-8" standalone="yes"?>
<Relationships xmlns="http://schemas.openxmlformats.org/package/2006/relationships"><Relationship Id="rId2" Type="http://schemas.openxmlformats.org/officeDocument/2006/relationships/slide" Target="../slides/slide273.xml"/><Relationship Id="rId1" Type="http://schemas.openxmlformats.org/officeDocument/2006/relationships/notesMaster" Target="../notesMasters/notesMaster1.xml"/></Relationships>
</file>

<file path=ppt/notesSlides/_rels/notesSlide274.xml.rels><?xml version="1.0" encoding="UTF-8" standalone="yes"?>
<Relationships xmlns="http://schemas.openxmlformats.org/package/2006/relationships"><Relationship Id="rId2" Type="http://schemas.openxmlformats.org/officeDocument/2006/relationships/slide" Target="../slides/slide274.xml"/><Relationship Id="rId1" Type="http://schemas.openxmlformats.org/officeDocument/2006/relationships/notesMaster" Target="../notesMasters/notesMaster1.xml"/></Relationships>
</file>

<file path=ppt/notesSlides/_rels/notesSlide275.xml.rels><?xml version="1.0" encoding="UTF-8" standalone="yes"?>
<Relationships xmlns="http://schemas.openxmlformats.org/package/2006/relationships"><Relationship Id="rId2" Type="http://schemas.openxmlformats.org/officeDocument/2006/relationships/slide" Target="../slides/slide275.xml"/><Relationship Id="rId1" Type="http://schemas.openxmlformats.org/officeDocument/2006/relationships/notesMaster" Target="../notesMasters/notesMaster1.xml"/></Relationships>
</file>

<file path=ppt/notesSlides/_rels/notesSlide276.xml.rels><?xml version="1.0" encoding="UTF-8" standalone="yes"?>
<Relationships xmlns="http://schemas.openxmlformats.org/package/2006/relationships"><Relationship Id="rId2" Type="http://schemas.openxmlformats.org/officeDocument/2006/relationships/slide" Target="../slides/slide27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a:t>
            </a:fld>
            <a:endParaRPr lang="zh-CN" altLang="en-US"/>
          </a:p>
        </p:txBody>
      </p:sp>
    </p:spTree>
    <p:extLst>
      <p:ext uri="{BB962C8B-B14F-4D97-AF65-F5344CB8AC3E}">
        <p14:creationId xmlns:p14="http://schemas.microsoft.com/office/powerpoint/2010/main" val="4001289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a:t>
            </a:fld>
            <a:endParaRPr lang="zh-CN" altLang="en-US"/>
          </a:p>
        </p:txBody>
      </p:sp>
    </p:spTree>
    <p:extLst>
      <p:ext uri="{BB962C8B-B14F-4D97-AF65-F5344CB8AC3E}">
        <p14:creationId xmlns:p14="http://schemas.microsoft.com/office/powerpoint/2010/main" val="226110696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100</a:t>
            </a:fld>
            <a:endParaRPr lang="zh-CN" altLang="en-US"/>
          </a:p>
        </p:txBody>
      </p:sp>
    </p:spTree>
    <p:extLst>
      <p:ext uri="{BB962C8B-B14F-4D97-AF65-F5344CB8AC3E}">
        <p14:creationId xmlns:p14="http://schemas.microsoft.com/office/powerpoint/2010/main" val="277593589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101</a:t>
            </a:fld>
            <a:endParaRPr lang="zh-CN" altLang="en-US"/>
          </a:p>
        </p:txBody>
      </p:sp>
    </p:spTree>
    <p:extLst>
      <p:ext uri="{BB962C8B-B14F-4D97-AF65-F5344CB8AC3E}">
        <p14:creationId xmlns:p14="http://schemas.microsoft.com/office/powerpoint/2010/main" val="206577565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102</a:t>
            </a:fld>
            <a:endParaRPr lang="zh-CN" altLang="en-US"/>
          </a:p>
        </p:txBody>
      </p:sp>
    </p:spTree>
    <p:extLst>
      <p:ext uri="{BB962C8B-B14F-4D97-AF65-F5344CB8AC3E}">
        <p14:creationId xmlns:p14="http://schemas.microsoft.com/office/powerpoint/2010/main" val="2475913709"/>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103</a:t>
            </a:fld>
            <a:endParaRPr lang="zh-CN" altLang="en-US"/>
          </a:p>
        </p:txBody>
      </p:sp>
    </p:spTree>
    <p:extLst>
      <p:ext uri="{BB962C8B-B14F-4D97-AF65-F5344CB8AC3E}">
        <p14:creationId xmlns:p14="http://schemas.microsoft.com/office/powerpoint/2010/main" val="332296487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104</a:t>
            </a:fld>
            <a:endParaRPr lang="zh-CN" altLang="en-US"/>
          </a:p>
        </p:txBody>
      </p:sp>
    </p:spTree>
    <p:extLst>
      <p:ext uri="{BB962C8B-B14F-4D97-AF65-F5344CB8AC3E}">
        <p14:creationId xmlns:p14="http://schemas.microsoft.com/office/powerpoint/2010/main" val="3425896328"/>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105</a:t>
            </a:fld>
            <a:endParaRPr lang="zh-CN" altLang="en-US"/>
          </a:p>
        </p:txBody>
      </p:sp>
    </p:spTree>
    <p:extLst>
      <p:ext uri="{BB962C8B-B14F-4D97-AF65-F5344CB8AC3E}">
        <p14:creationId xmlns:p14="http://schemas.microsoft.com/office/powerpoint/2010/main" val="2874339849"/>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106</a:t>
            </a:fld>
            <a:endParaRPr lang="zh-CN" altLang="en-US"/>
          </a:p>
        </p:txBody>
      </p:sp>
    </p:spTree>
    <p:extLst>
      <p:ext uri="{BB962C8B-B14F-4D97-AF65-F5344CB8AC3E}">
        <p14:creationId xmlns:p14="http://schemas.microsoft.com/office/powerpoint/2010/main" val="254062027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107</a:t>
            </a:fld>
            <a:endParaRPr lang="zh-CN" altLang="en-US"/>
          </a:p>
        </p:txBody>
      </p:sp>
    </p:spTree>
    <p:extLst>
      <p:ext uri="{BB962C8B-B14F-4D97-AF65-F5344CB8AC3E}">
        <p14:creationId xmlns:p14="http://schemas.microsoft.com/office/powerpoint/2010/main" val="3748431108"/>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108</a:t>
            </a:fld>
            <a:endParaRPr lang="zh-CN" altLang="en-US"/>
          </a:p>
        </p:txBody>
      </p:sp>
    </p:spTree>
    <p:extLst>
      <p:ext uri="{BB962C8B-B14F-4D97-AF65-F5344CB8AC3E}">
        <p14:creationId xmlns:p14="http://schemas.microsoft.com/office/powerpoint/2010/main" val="250892732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109</a:t>
            </a:fld>
            <a:endParaRPr lang="zh-CN" altLang="en-US"/>
          </a:p>
        </p:txBody>
      </p:sp>
    </p:spTree>
    <p:extLst>
      <p:ext uri="{BB962C8B-B14F-4D97-AF65-F5344CB8AC3E}">
        <p14:creationId xmlns:p14="http://schemas.microsoft.com/office/powerpoint/2010/main" val="1705421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a:t>
            </a:fld>
            <a:endParaRPr lang="zh-CN" altLang="en-US"/>
          </a:p>
        </p:txBody>
      </p:sp>
    </p:spTree>
    <p:extLst>
      <p:ext uri="{BB962C8B-B14F-4D97-AF65-F5344CB8AC3E}">
        <p14:creationId xmlns:p14="http://schemas.microsoft.com/office/powerpoint/2010/main" val="3118374476"/>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110</a:t>
            </a:fld>
            <a:endParaRPr lang="zh-CN" altLang="en-US"/>
          </a:p>
        </p:txBody>
      </p:sp>
    </p:spTree>
    <p:extLst>
      <p:ext uri="{BB962C8B-B14F-4D97-AF65-F5344CB8AC3E}">
        <p14:creationId xmlns:p14="http://schemas.microsoft.com/office/powerpoint/2010/main" val="415101468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111</a:t>
            </a:fld>
            <a:endParaRPr lang="zh-CN" altLang="en-US"/>
          </a:p>
        </p:txBody>
      </p:sp>
    </p:spTree>
    <p:extLst>
      <p:ext uri="{BB962C8B-B14F-4D97-AF65-F5344CB8AC3E}">
        <p14:creationId xmlns:p14="http://schemas.microsoft.com/office/powerpoint/2010/main" val="41960526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112</a:t>
            </a:fld>
            <a:endParaRPr lang="zh-CN" altLang="en-US"/>
          </a:p>
        </p:txBody>
      </p:sp>
    </p:spTree>
    <p:extLst>
      <p:ext uri="{BB962C8B-B14F-4D97-AF65-F5344CB8AC3E}">
        <p14:creationId xmlns:p14="http://schemas.microsoft.com/office/powerpoint/2010/main" val="4077202246"/>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113</a:t>
            </a:fld>
            <a:endParaRPr lang="zh-CN" altLang="en-US"/>
          </a:p>
        </p:txBody>
      </p:sp>
    </p:spTree>
    <p:extLst>
      <p:ext uri="{BB962C8B-B14F-4D97-AF65-F5344CB8AC3E}">
        <p14:creationId xmlns:p14="http://schemas.microsoft.com/office/powerpoint/2010/main" val="217383805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114</a:t>
            </a:fld>
            <a:endParaRPr lang="zh-CN" altLang="en-US"/>
          </a:p>
        </p:txBody>
      </p:sp>
    </p:spTree>
    <p:extLst>
      <p:ext uri="{BB962C8B-B14F-4D97-AF65-F5344CB8AC3E}">
        <p14:creationId xmlns:p14="http://schemas.microsoft.com/office/powerpoint/2010/main" val="119732021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115</a:t>
            </a:fld>
            <a:endParaRPr lang="zh-CN" altLang="en-US"/>
          </a:p>
        </p:txBody>
      </p:sp>
    </p:spTree>
    <p:extLst>
      <p:ext uri="{BB962C8B-B14F-4D97-AF65-F5344CB8AC3E}">
        <p14:creationId xmlns:p14="http://schemas.microsoft.com/office/powerpoint/2010/main" val="179604532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116</a:t>
            </a:fld>
            <a:endParaRPr lang="zh-CN" altLang="en-US"/>
          </a:p>
        </p:txBody>
      </p:sp>
    </p:spTree>
    <p:extLst>
      <p:ext uri="{BB962C8B-B14F-4D97-AF65-F5344CB8AC3E}">
        <p14:creationId xmlns:p14="http://schemas.microsoft.com/office/powerpoint/2010/main" val="229847314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117</a:t>
            </a:fld>
            <a:endParaRPr lang="zh-CN" altLang="en-US"/>
          </a:p>
        </p:txBody>
      </p:sp>
    </p:spTree>
    <p:extLst>
      <p:ext uri="{BB962C8B-B14F-4D97-AF65-F5344CB8AC3E}">
        <p14:creationId xmlns:p14="http://schemas.microsoft.com/office/powerpoint/2010/main" val="174085213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118</a:t>
            </a:fld>
            <a:endParaRPr lang="zh-CN" altLang="en-US"/>
          </a:p>
        </p:txBody>
      </p:sp>
    </p:spTree>
    <p:extLst>
      <p:ext uri="{BB962C8B-B14F-4D97-AF65-F5344CB8AC3E}">
        <p14:creationId xmlns:p14="http://schemas.microsoft.com/office/powerpoint/2010/main" val="3781769692"/>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119</a:t>
            </a:fld>
            <a:endParaRPr lang="zh-CN" altLang="en-US"/>
          </a:p>
        </p:txBody>
      </p:sp>
    </p:spTree>
    <p:extLst>
      <p:ext uri="{BB962C8B-B14F-4D97-AF65-F5344CB8AC3E}">
        <p14:creationId xmlns:p14="http://schemas.microsoft.com/office/powerpoint/2010/main" val="3266159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a:t>
            </a:fld>
            <a:endParaRPr lang="zh-CN" altLang="en-US"/>
          </a:p>
        </p:txBody>
      </p:sp>
    </p:spTree>
    <p:extLst>
      <p:ext uri="{BB962C8B-B14F-4D97-AF65-F5344CB8AC3E}">
        <p14:creationId xmlns:p14="http://schemas.microsoft.com/office/powerpoint/2010/main" val="18749490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120</a:t>
            </a:fld>
            <a:endParaRPr lang="zh-CN" altLang="en-US"/>
          </a:p>
        </p:txBody>
      </p:sp>
    </p:spTree>
    <p:extLst>
      <p:ext uri="{BB962C8B-B14F-4D97-AF65-F5344CB8AC3E}">
        <p14:creationId xmlns:p14="http://schemas.microsoft.com/office/powerpoint/2010/main" val="185494897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121</a:t>
            </a:fld>
            <a:endParaRPr lang="zh-CN" altLang="en-US"/>
          </a:p>
        </p:txBody>
      </p:sp>
    </p:spTree>
    <p:extLst>
      <p:ext uri="{BB962C8B-B14F-4D97-AF65-F5344CB8AC3E}">
        <p14:creationId xmlns:p14="http://schemas.microsoft.com/office/powerpoint/2010/main" val="2091414716"/>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122</a:t>
            </a:fld>
            <a:endParaRPr lang="zh-CN" altLang="en-US"/>
          </a:p>
        </p:txBody>
      </p:sp>
    </p:spTree>
    <p:extLst>
      <p:ext uri="{BB962C8B-B14F-4D97-AF65-F5344CB8AC3E}">
        <p14:creationId xmlns:p14="http://schemas.microsoft.com/office/powerpoint/2010/main" val="1176465935"/>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123</a:t>
            </a:fld>
            <a:endParaRPr lang="zh-CN" altLang="en-US"/>
          </a:p>
        </p:txBody>
      </p:sp>
    </p:spTree>
    <p:extLst>
      <p:ext uri="{BB962C8B-B14F-4D97-AF65-F5344CB8AC3E}">
        <p14:creationId xmlns:p14="http://schemas.microsoft.com/office/powerpoint/2010/main" val="62277996"/>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124</a:t>
            </a:fld>
            <a:endParaRPr lang="zh-CN" altLang="en-US"/>
          </a:p>
        </p:txBody>
      </p:sp>
    </p:spTree>
    <p:extLst>
      <p:ext uri="{BB962C8B-B14F-4D97-AF65-F5344CB8AC3E}">
        <p14:creationId xmlns:p14="http://schemas.microsoft.com/office/powerpoint/2010/main" val="349539145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125</a:t>
            </a:fld>
            <a:endParaRPr lang="zh-CN" altLang="en-US"/>
          </a:p>
        </p:txBody>
      </p:sp>
    </p:spTree>
    <p:extLst>
      <p:ext uri="{BB962C8B-B14F-4D97-AF65-F5344CB8AC3E}">
        <p14:creationId xmlns:p14="http://schemas.microsoft.com/office/powerpoint/2010/main" val="1720907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126</a:t>
            </a:fld>
            <a:endParaRPr lang="zh-CN" altLang="en-US"/>
          </a:p>
        </p:txBody>
      </p:sp>
    </p:spTree>
    <p:extLst>
      <p:ext uri="{BB962C8B-B14F-4D97-AF65-F5344CB8AC3E}">
        <p14:creationId xmlns:p14="http://schemas.microsoft.com/office/powerpoint/2010/main" val="84578378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127</a:t>
            </a:fld>
            <a:endParaRPr lang="zh-CN" altLang="en-US"/>
          </a:p>
        </p:txBody>
      </p:sp>
    </p:spTree>
    <p:extLst>
      <p:ext uri="{BB962C8B-B14F-4D97-AF65-F5344CB8AC3E}">
        <p14:creationId xmlns:p14="http://schemas.microsoft.com/office/powerpoint/2010/main" val="1734077837"/>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128</a:t>
            </a:fld>
            <a:endParaRPr lang="zh-CN" altLang="en-US"/>
          </a:p>
        </p:txBody>
      </p:sp>
    </p:spTree>
    <p:extLst>
      <p:ext uri="{BB962C8B-B14F-4D97-AF65-F5344CB8AC3E}">
        <p14:creationId xmlns:p14="http://schemas.microsoft.com/office/powerpoint/2010/main" val="2406856283"/>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129</a:t>
            </a:fld>
            <a:endParaRPr lang="zh-CN" altLang="en-US"/>
          </a:p>
        </p:txBody>
      </p:sp>
    </p:spTree>
    <p:extLst>
      <p:ext uri="{BB962C8B-B14F-4D97-AF65-F5344CB8AC3E}">
        <p14:creationId xmlns:p14="http://schemas.microsoft.com/office/powerpoint/2010/main" val="870834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a:t>
            </a:fld>
            <a:endParaRPr lang="zh-CN" altLang="en-US"/>
          </a:p>
        </p:txBody>
      </p:sp>
    </p:spTree>
    <p:extLst>
      <p:ext uri="{BB962C8B-B14F-4D97-AF65-F5344CB8AC3E}">
        <p14:creationId xmlns:p14="http://schemas.microsoft.com/office/powerpoint/2010/main" val="3043715312"/>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130</a:t>
            </a:fld>
            <a:endParaRPr lang="zh-CN" altLang="en-US"/>
          </a:p>
        </p:txBody>
      </p:sp>
    </p:spTree>
    <p:extLst>
      <p:ext uri="{BB962C8B-B14F-4D97-AF65-F5344CB8AC3E}">
        <p14:creationId xmlns:p14="http://schemas.microsoft.com/office/powerpoint/2010/main" val="278648204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131</a:t>
            </a:fld>
            <a:endParaRPr lang="zh-CN" altLang="en-US"/>
          </a:p>
        </p:txBody>
      </p:sp>
    </p:spTree>
    <p:extLst>
      <p:ext uri="{BB962C8B-B14F-4D97-AF65-F5344CB8AC3E}">
        <p14:creationId xmlns:p14="http://schemas.microsoft.com/office/powerpoint/2010/main" val="2207023055"/>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132</a:t>
            </a:fld>
            <a:endParaRPr lang="zh-CN" altLang="en-US"/>
          </a:p>
        </p:txBody>
      </p:sp>
    </p:spTree>
    <p:extLst>
      <p:ext uri="{BB962C8B-B14F-4D97-AF65-F5344CB8AC3E}">
        <p14:creationId xmlns:p14="http://schemas.microsoft.com/office/powerpoint/2010/main" val="612929217"/>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133</a:t>
            </a:fld>
            <a:endParaRPr lang="zh-CN" altLang="en-US"/>
          </a:p>
        </p:txBody>
      </p:sp>
    </p:spTree>
    <p:extLst>
      <p:ext uri="{BB962C8B-B14F-4D97-AF65-F5344CB8AC3E}">
        <p14:creationId xmlns:p14="http://schemas.microsoft.com/office/powerpoint/2010/main" val="2054988963"/>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134</a:t>
            </a:fld>
            <a:endParaRPr lang="zh-CN" altLang="en-US"/>
          </a:p>
        </p:txBody>
      </p:sp>
    </p:spTree>
    <p:extLst>
      <p:ext uri="{BB962C8B-B14F-4D97-AF65-F5344CB8AC3E}">
        <p14:creationId xmlns:p14="http://schemas.microsoft.com/office/powerpoint/2010/main" val="279721038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135</a:t>
            </a:fld>
            <a:endParaRPr lang="zh-CN" altLang="en-US"/>
          </a:p>
        </p:txBody>
      </p:sp>
    </p:spTree>
    <p:extLst>
      <p:ext uri="{BB962C8B-B14F-4D97-AF65-F5344CB8AC3E}">
        <p14:creationId xmlns:p14="http://schemas.microsoft.com/office/powerpoint/2010/main" val="4265662314"/>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136</a:t>
            </a:fld>
            <a:endParaRPr lang="zh-CN" altLang="en-US"/>
          </a:p>
        </p:txBody>
      </p:sp>
    </p:spTree>
    <p:extLst>
      <p:ext uri="{BB962C8B-B14F-4D97-AF65-F5344CB8AC3E}">
        <p14:creationId xmlns:p14="http://schemas.microsoft.com/office/powerpoint/2010/main" val="389274080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137</a:t>
            </a:fld>
            <a:endParaRPr lang="zh-CN" altLang="en-US"/>
          </a:p>
        </p:txBody>
      </p:sp>
    </p:spTree>
    <p:extLst>
      <p:ext uri="{BB962C8B-B14F-4D97-AF65-F5344CB8AC3E}">
        <p14:creationId xmlns:p14="http://schemas.microsoft.com/office/powerpoint/2010/main" val="318255976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138</a:t>
            </a:fld>
            <a:endParaRPr lang="zh-CN" altLang="en-US"/>
          </a:p>
        </p:txBody>
      </p:sp>
    </p:spTree>
    <p:extLst>
      <p:ext uri="{BB962C8B-B14F-4D97-AF65-F5344CB8AC3E}">
        <p14:creationId xmlns:p14="http://schemas.microsoft.com/office/powerpoint/2010/main" val="3409963863"/>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139</a:t>
            </a:fld>
            <a:endParaRPr lang="zh-CN" altLang="en-US"/>
          </a:p>
        </p:txBody>
      </p:sp>
    </p:spTree>
    <p:extLst>
      <p:ext uri="{BB962C8B-B14F-4D97-AF65-F5344CB8AC3E}">
        <p14:creationId xmlns:p14="http://schemas.microsoft.com/office/powerpoint/2010/main" val="1474599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a:t>
            </a:fld>
            <a:endParaRPr lang="zh-CN" altLang="en-US"/>
          </a:p>
        </p:txBody>
      </p:sp>
    </p:spTree>
    <p:extLst>
      <p:ext uri="{BB962C8B-B14F-4D97-AF65-F5344CB8AC3E}">
        <p14:creationId xmlns:p14="http://schemas.microsoft.com/office/powerpoint/2010/main" val="3552901692"/>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140</a:t>
            </a:fld>
            <a:endParaRPr lang="zh-CN" altLang="en-US"/>
          </a:p>
        </p:txBody>
      </p:sp>
    </p:spTree>
    <p:extLst>
      <p:ext uri="{BB962C8B-B14F-4D97-AF65-F5344CB8AC3E}">
        <p14:creationId xmlns:p14="http://schemas.microsoft.com/office/powerpoint/2010/main" val="20267419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141</a:t>
            </a:fld>
            <a:endParaRPr lang="zh-CN" altLang="en-US"/>
          </a:p>
        </p:txBody>
      </p:sp>
    </p:spTree>
    <p:extLst>
      <p:ext uri="{BB962C8B-B14F-4D97-AF65-F5344CB8AC3E}">
        <p14:creationId xmlns:p14="http://schemas.microsoft.com/office/powerpoint/2010/main" val="2912407046"/>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142</a:t>
            </a:fld>
            <a:endParaRPr lang="zh-CN" altLang="en-US"/>
          </a:p>
        </p:txBody>
      </p:sp>
    </p:spTree>
    <p:extLst>
      <p:ext uri="{BB962C8B-B14F-4D97-AF65-F5344CB8AC3E}">
        <p14:creationId xmlns:p14="http://schemas.microsoft.com/office/powerpoint/2010/main" val="3220377302"/>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143</a:t>
            </a:fld>
            <a:endParaRPr lang="zh-CN" altLang="en-US"/>
          </a:p>
        </p:txBody>
      </p:sp>
    </p:spTree>
    <p:extLst>
      <p:ext uri="{BB962C8B-B14F-4D97-AF65-F5344CB8AC3E}">
        <p14:creationId xmlns:p14="http://schemas.microsoft.com/office/powerpoint/2010/main" val="401204416"/>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144</a:t>
            </a:fld>
            <a:endParaRPr lang="zh-CN" altLang="en-US"/>
          </a:p>
        </p:txBody>
      </p:sp>
    </p:spTree>
    <p:extLst>
      <p:ext uri="{BB962C8B-B14F-4D97-AF65-F5344CB8AC3E}">
        <p14:creationId xmlns:p14="http://schemas.microsoft.com/office/powerpoint/2010/main" val="3056653076"/>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145</a:t>
            </a:fld>
            <a:endParaRPr lang="zh-CN" altLang="en-US"/>
          </a:p>
        </p:txBody>
      </p:sp>
    </p:spTree>
    <p:extLst>
      <p:ext uri="{BB962C8B-B14F-4D97-AF65-F5344CB8AC3E}">
        <p14:creationId xmlns:p14="http://schemas.microsoft.com/office/powerpoint/2010/main" val="1582651195"/>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146</a:t>
            </a:fld>
            <a:endParaRPr lang="zh-CN" altLang="en-US"/>
          </a:p>
        </p:txBody>
      </p:sp>
    </p:spTree>
    <p:extLst>
      <p:ext uri="{BB962C8B-B14F-4D97-AF65-F5344CB8AC3E}">
        <p14:creationId xmlns:p14="http://schemas.microsoft.com/office/powerpoint/2010/main" val="97997658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147</a:t>
            </a:fld>
            <a:endParaRPr lang="zh-CN" altLang="en-US"/>
          </a:p>
        </p:txBody>
      </p:sp>
    </p:spTree>
    <p:extLst>
      <p:ext uri="{BB962C8B-B14F-4D97-AF65-F5344CB8AC3E}">
        <p14:creationId xmlns:p14="http://schemas.microsoft.com/office/powerpoint/2010/main" val="1447245750"/>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148</a:t>
            </a:fld>
            <a:endParaRPr lang="zh-CN" altLang="en-US"/>
          </a:p>
        </p:txBody>
      </p:sp>
    </p:spTree>
    <p:extLst>
      <p:ext uri="{BB962C8B-B14F-4D97-AF65-F5344CB8AC3E}">
        <p14:creationId xmlns:p14="http://schemas.microsoft.com/office/powerpoint/2010/main" val="3264877007"/>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149</a:t>
            </a:fld>
            <a:endParaRPr lang="zh-CN" altLang="en-US"/>
          </a:p>
        </p:txBody>
      </p:sp>
    </p:spTree>
    <p:extLst>
      <p:ext uri="{BB962C8B-B14F-4D97-AF65-F5344CB8AC3E}">
        <p14:creationId xmlns:p14="http://schemas.microsoft.com/office/powerpoint/2010/main" val="3445226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a:t>
            </a:fld>
            <a:endParaRPr lang="zh-CN" altLang="en-US"/>
          </a:p>
        </p:txBody>
      </p:sp>
    </p:spTree>
    <p:extLst>
      <p:ext uri="{BB962C8B-B14F-4D97-AF65-F5344CB8AC3E}">
        <p14:creationId xmlns:p14="http://schemas.microsoft.com/office/powerpoint/2010/main" val="230913692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150</a:t>
            </a:fld>
            <a:endParaRPr lang="zh-CN" altLang="en-US"/>
          </a:p>
        </p:txBody>
      </p:sp>
    </p:spTree>
    <p:extLst>
      <p:ext uri="{BB962C8B-B14F-4D97-AF65-F5344CB8AC3E}">
        <p14:creationId xmlns:p14="http://schemas.microsoft.com/office/powerpoint/2010/main" val="3660998783"/>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151</a:t>
            </a:fld>
            <a:endParaRPr lang="zh-CN" altLang="en-US"/>
          </a:p>
        </p:txBody>
      </p:sp>
    </p:spTree>
    <p:extLst>
      <p:ext uri="{BB962C8B-B14F-4D97-AF65-F5344CB8AC3E}">
        <p14:creationId xmlns:p14="http://schemas.microsoft.com/office/powerpoint/2010/main" val="3579899651"/>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152</a:t>
            </a:fld>
            <a:endParaRPr lang="zh-CN" altLang="en-US"/>
          </a:p>
        </p:txBody>
      </p:sp>
    </p:spTree>
    <p:extLst>
      <p:ext uri="{BB962C8B-B14F-4D97-AF65-F5344CB8AC3E}">
        <p14:creationId xmlns:p14="http://schemas.microsoft.com/office/powerpoint/2010/main" val="4021214829"/>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153</a:t>
            </a:fld>
            <a:endParaRPr lang="zh-CN" altLang="en-US"/>
          </a:p>
        </p:txBody>
      </p:sp>
    </p:spTree>
    <p:extLst>
      <p:ext uri="{BB962C8B-B14F-4D97-AF65-F5344CB8AC3E}">
        <p14:creationId xmlns:p14="http://schemas.microsoft.com/office/powerpoint/2010/main" val="1129358886"/>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154</a:t>
            </a:fld>
            <a:endParaRPr lang="zh-CN" altLang="en-US"/>
          </a:p>
        </p:txBody>
      </p:sp>
    </p:spTree>
    <p:extLst>
      <p:ext uri="{BB962C8B-B14F-4D97-AF65-F5344CB8AC3E}">
        <p14:creationId xmlns:p14="http://schemas.microsoft.com/office/powerpoint/2010/main" val="1650211908"/>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155</a:t>
            </a:fld>
            <a:endParaRPr lang="zh-CN" altLang="en-US"/>
          </a:p>
        </p:txBody>
      </p:sp>
    </p:spTree>
    <p:extLst>
      <p:ext uri="{BB962C8B-B14F-4D97-AF65-F5344CB8AC3E}">
        <p14:creationId xmlns:p14="http://schemas.microsoft.com/office/powerpoint/2010/main" val="686620744"/>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156</a:t>
            </a:fld>
            <a:endParaRPr lang="zh-CN" altLang="en-US"/>
          </a:p>
        </p:txBody>
      </p:sp>
    </p:spTree>
    <p:extLst>
      <p:ext uri="{BB962C8B-B14F-4D97-AF65-F5344CB8AC3E}">
        <p14:creationId xmlns:p14="http://schemas.microsoft.com/office/powerpoint/2010/main" val="1516937054"/>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157</a:t>
            </a:fld>
            <a:endParaRPr lang="zh-CN" altLang="en-US"/>
          </a:p>
        </p:txBody>
      </p:sp>
    </p:spTree>
    <p:extLst>
      <p:ext uri="{BB962C8B-B14F-4D97-AF65-F5344CB8AC3E}">
        <p14:creationId xmlns:p14="http://schemas.microsoft.com/office/powerpoint/2010/main" val="165858814"/>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158</a:t>
            </a:fld>
            <a:endParaRPr lang="zh-CN" altLang="en-US"/>
          </a:p>
        </p:txBody>
      </p:sp>
    </p:spTree>
    <p:extLst>
      <p:ext uri="{BB962C8B-B14F-4D97-AF65-F5344CB8AC3E}">
        <p14:creationId xmlns:p14="http://schemas.microsoft.com/office/powerpoint/2010/main" val="543510239"/>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159</a:t>
            </a:fld>
            <a:endParaRPr lang="zh-CN" altLang="en-US"/>
          </a:p>
        </p:txBody>
      </p:sp>
    </p:spTree>
    <p:extLst>
      <p:ext uri="{BB962C8B-B14F-4D97-AF65-F5344CB8AC3E}">
        <p14:creationId xmlns:p14="http://schemas.microsoft.com/office/powerpoint/2010/main" val="2551027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a:t>
            </a:fld>
            <a:endParaRPr lang="zh-CN" altLang="en-US"/>
          </a:p>
        </p:txBody>
      </p:sp>
    </p:spTree>
    <p:extLst>
      <p:ext uri="{BB962C8B-B14F-4D97-AF65-F5344CB8AC3E}">
        <p14:creationId xmlns:p14="http://schemas.microsoft.com/office/powerpoint/2010/main" val="2104610484"/>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160</a:t>
            </a:fld>
            <a:endParaRPr lang="zh-CN" altLang="en-US"/>
          </a:p>
        </p:txBody>
      </p:sp>
    </p:spTree>
    <p:extLst>
      <p:ext uri="{BB962C8B-B14F-4D97-AF65-F5344CB8AC3E}">
        <p14:creationId xmlns:p14="http://schemas.microsoft.com/office/powerpoint/2010/main" val="1326949374"/>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161</a:t>
            </a:fld>
            <a:endParaRPr lang="zh-CN" altLang="en-US"/>
          </a:p>
        </p:txBody>
      </p:sp>
    </p:spTree>
    <p:extLst>
      <p:ext uri="{BB962C8B-B14F-4D97-AF65-F5344CB8AC3E}">
        <p14:creationId xmlns:p14="http://schemas.microsoft.com/office/powerpoint/2010/main" val="1218857419"/>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162</a:t>
            </a:fld>
            <a:endParaRPr lang="zh-CN" altLang="en-US"/>
          </a:p>
        </p:txBody>
      </p:sp>
    </p:spTree>
    <p:extLst>
      <p:ext uri="{BB962C8B-B14F-4D97-AF65-F5344CB8AC3E}">
        <p14:creationId xmlns:p14="http://schemas.microsoft.com/office/powerpoint/2010/main" val="3425627481"/>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163</a:t>
            </a:fld>
            <a:endParaRPr lang="zh-CN" altLang="en-US"/>
          </a:p>
        </p:txBody>
      </p:sp>
    </p:spTree>
    <p:extLst>
      <p:ext uri="{BB962C8B-B14F-4D97-AF65-F5344CB8AC3E}">
        <p14:creationId xmlns:p14="http://schemas.microsoft.com/office/powerpoint/2010/main" val="2105696562"/>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164</a:t>
            </a:fld>
            <a:endParaRPr lang="zh-CN" altLang="en-US"/>
          </a:p>
        </p:txBody>
      </p:sp>
    </p:spTree>
    <p:extLst>
      <p:ext uri="{BB962C8B-B14F-4D97-AF65-F5344CB8AC3E}">
        <p14:creationId xmlns:p14="http://schemas.microsoft.com/office/powerpoint/2010/main" val="1593322501"/>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165</a:t>
            </a:fld>
            <a:endParaRPr lang="zh-CN" altLang="en-US"/>
          </a:p>
        </p:txBody>
      </p:sp>
    </p:spTree>
    <p:extLst>
      <p:ext uri="{BB962C8B-B14F-4D97-AF65-F5344CB8AC3E}">
        <p14:creationId xmlns:p14="http://schemas.microsoft.com/office/powerpoint/2010/main" val="2929056882"/>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166</a:t>
            </a:fld>
            <a:endParaRPr lang="zh-CN" altLang="en-US"/>
          </a:p>
        </p:txBody>
      </p:sp>
    </p:spTree>
    <p:extLst>
      <p:ext uri="{BB962C8B-B14F-4D97-AF65-F5344CB8AC3E}">
        <p14:creationId xmlns:p14="http://schemas.microsoft.com/office/powerpoint/2010/main" val="819926613"/>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167</a:t>
            </a:fld>
            <a:endParaRPr lang="zh-CN" altLang="en-US"/>
          </a:p>
        </p:txBody>
      </p:sp>
    </p:spTree>
    <p:extLst>
      <p:ext uri="{BB962C8B-B14F-4D97-AF65-F5344CB8AC3E}">
        <p14:creationId xmlns:p14="http://schemas.microsoft.com/office/powerpoint/2010/main" val="3166474167"/>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168</a:t>
            </a:fld>
            <a:endParaRPr lang="zh-CN" altLang="en-US"/>
          </a:p>
        </p:txBody>
      </p:sp>
    </p:spTree>
    <p:extLst>
      <p:ext uri="{BB962C8B-B14F-4D97-AF65-F5344CB8AC3E}">
        <p14:creationId xmlns:p14="http://schemas.microsoft.com/office/powerpoint/2010/main" val="1294527659"/>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169</a:t>
            </a:fld>
            <a:endParaRPr lang="zh-CN" altLang="en-US"/>
          </a:p>
        </p:txBody>
      </p:sp>
    </p:spTree>
    <p:extLst>
      <p:ext uri="{BB962C8B-B14F-4D97-AF65-F5344CB8AC3E}">
        <p14:creationId xmlns:p14="http://schemas.microsoft.com/office/powerpoint/2010/main" val="3475709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a:t>
            </a:fld>
            <a:endParaRPr lang="zh-CN" altLang="en-US"/>
          </a:p>
        </p:txBody>
      </p:sp>
    </p:spTree>
    <p:extLst>
      <p:ext uri="{BB962C8B-B14F-4D97-AF65-F5344CB8AC3E}">
        <p14:creationId xmlns:p14="http://schemas.microsoft.com/office/powerpoint/2010/main" val="2925522445"/>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170</a:t>
            </a:fld>
            <a:endParaRPr lang="zh-CN" altLang="en-US"/>
          </a:p>
        </p:txBody>
      </p:sp>
    </p:spTree>
    <p:extLst>
      <p:ext uri="{BB962C8B-B14F-4D97-AF65-F5344CB8AC3E}">
        <p14:creationId xmlns:p14="http://schemas.microsoft.com/office/powerpoint/2010/main" val="623309520"/>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171</a:t>
            </a:fld>
            <a:endParaRPr lang="zh-CN" altLang="en-US"/>
          </a:p>
        </p:txBody>
      </p:sp>
    </p:spTree>
    <p:extLst>
      <p:ext uri="{BB962C8B-B14F-4D97-AF65-F5344CB8AC3E}">
        <p14:creationId xmlns:p14="http://schemas.microsoft.com/office/powerpoint/2010/main" val="1147488775"/>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172</a:t>
            </a:fld>
            <a:endParaRPr lang="zh-CN" altLang="en-US"/>
          </a:p>
        </p:txBody>
      </p:sp>
    </p:spTree>
    <p:extLst>
      <p:ext uri="{BB962C8B-B14F-4D97-AF65-F5344CB8AC3E}">
        <p14:creationId xmlns:p14="http://schemas.microsoft.com/office/powerpoint/2010/main" val="760851041"/>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173</a:t>
            </a:fld>
            <a:endParaRPr lang="zh-CN" altLang="en-US"/>
          </a:p>
        </p:txBody>
      </p:sp>
    </p:spTree>
    <p:extLst>
      <p:ext uri="{BB962C8B-B14F-4D97-AF65-F5344CB8AC3E}">
        <p14:creationId xmlns:p14="http://schemas.microsoft.com/office/powerpoint/2010/main" val="2685425271"/>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174</a:t>
            </a:fld>
            <a:endParaRPr lang="zh-CN" altLang="en-US"/>
          </a:p>
        </p:txBody>
      </p:sp>
    </p:spTree>
    <p:extLst>
      <p:ext uri="{BB962C8B-B14F-4D97-AF65-F5344CB8AC3E}">
        <p14:creationId xmlns:p14="http://schemas.microsoft.com/office/powerpoint/2010/main" val="1587878224"/>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175</a:t>
            </a:fld>
            <a:endParaRPr lang="zh-CN" altLang="en-US"/>
          </a:p>
        </p:txBody>
      </p:sp>
    </p:spTree>
    <p:extLst>
      <p:ext uri="{BB962C8B-B14F-4D97-AF65-F5344CB8AC3E}">
        <p14:creationId xmlns:p14="http://schemas.microsoft.com/office/powerpoint/2010/main" val="1925850137"/>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176</a:t>
            </a:fld>
            <a:endParaRPr lang="zh-CN" altLang="en-US"/>
          </a:p>
        </p:txBody>
      </p:sp>
    </p:spTree>
    <p:extLst>
      <p:ext uri="{BB962C8B-B14F-4D97-AF65-F5344CB8AC3E}">
        <p14:creationId xmlns:p14="http://schemas.microsoft.com/office/powerpoint/2010/main" val="4024166267"/>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177</a:t>
            </a:fld>
            <a:endParaRPr lang="zh-CN" altLang="en-US"/>
          </a:p>
        </p:txBody>
      </p:sp>
    </p:spTree>
    <p:extLst>
      <p:ext uri="{BB962C8B-B14F-4D97-AF65-F5344CB8AC3E}">
        <p14:creationId xmlns:p14="http://schemas.microsoft.com/office/powerpoint/2010/main" val="3248925710"/>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178</a:t>
            </a:fld>
            <a:endParaRPr lang="zh-CN" altLang="en-US"/>
          </a:p>
        </p:txBody>
      </p:sp>
    </p:spTree>
    <p:extLst>
      <p:ext uri="{BB962C8B-B14F-4D97-AF65-F5344CB8AC3E}">
        <p14:creationId xmlns:p14="http://schemas.microsoft.com/office/powerpoint/2010/main" val="3414714719"/>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179</a:t>
            </a:fld>
            <a:endParaRPr lang="zh-CN" altLang="en-US"/>
          </a:p>
        </p:txBody>
      </p:sp>
    </p:spTree>
    <p:extLst>
      <p:ext uri="{BB962C8B-B14F-4D97-AF65-F5344CB8AC3E}">
        <p14:creationId xmlns:p14="http://schemas.microsoft.com/office/powerpoint/2010/main" val="2744370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a:t>
            </a:fld>
            <a:endParaRPr lang="zh-CN" altLang="en-US"/>
          </a:p>
        </p:txBody>
      </p:sp>
    </p:spTree>
    <p:extLst>
      <p:ext uri="{BB962C8B-B14F-4D97-AF65-F5344CB8AC3E}">
        <p14:creationId xmlns:p14="http://schemas.microsoft.com/office/powerpoint/2010/main" val="3387078115"/>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180</a:t>
            </a:fld>
            <a:endParaRPr lang="zh-CN" altLang="en-US"/>
          </a:p>
        </p:txBody>
      </p:sp>
    </p:spTree>
    <p:extLst>
      <p:ext uri="{BB962C8B-B14F-4D97-AF65-F5344CB8AC3E}">
        <p14:creationId xmlns:p14="http://schemas.microsoft.com/office/powerpoint/2010/main" val="3592616000"/>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181</a:t>
            </a:fld>
            <a:endParaRPr lang="zh-CN" altLang="en-US"/>
          </a:p>
        </p:txBody>
      </p:sp>
    </p:spTree>
    <p:extLst>
      <p:ext uri="{BB962C8B-B14F-4D97-AF65-F5344CB8AC3E}">
        <p14:creationId xmlns:p14="http://schemas.microsoft.com/office/powerpoint/2010/main" val="2599545771"/>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182</a:t>
            </a:fld>
            <a:endParaRPr lang="zh-CN" altLang="en-US"/>
          </a:p>
        </p:txBody>
      </p:sp>
    </p:spTree>
    <p:extLst>
      <p:ext uri="{BB962C8B-B14F-4D97-AF65-F5344CB8AC3E}">
        <p14:creationId xmlns:p14="http://schemas.microsoft.com/office/powerpoint/2010/main" val="2044039041"/>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183</a:t>
            </a:fld>
            <a:endParaRPr lang="zh-CN" altLang="en-US"/>
          </a:p>
        </p:txBody>
      </p:sp>
    </p:spTree>
    <p:extLst>
      <p:ext uri="{BB962C8B-B14F-4D97-AF65-F5344CB8AC3E}">
        <p14:creationId xmlns:p14="http://schemas.microsoft.com/office/powerpoint/2010/main" val="3682677247"/>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184</a:t>
            </a:fld>
            <a:endParaRPr lang="zh-CN" altLang="en-US"/>
          </a:p>
        </p:txBody>
      </p:sp>
    </p:spTree>
    <p:extLst>
      <p:ext uri="{BB962C8B-B14F-4D97-AF65-F5344CB8AC3E}">
        <p14:creationId xmlns:p14="http://schemas.microsoft.com/office/powerpoint/2010/main" val="3777968869"/>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185</a:t>
            </a:fld>
            <a:endParaRPr lang="zh-CN" altLang="en-US"/>
          </a:p>
        </p:txBody>
      </p:sp>
    </p:spTree>
    <p:extLst>
      <p:ext uri="{BB962C8B-B14F-4D97-AF65-F5344CB8AC3E}">
        <p14:creationId xmlns:p14="http://schemas.microsoft.com/office/powerpoint/2010/main" val="2505882979"/>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186</a:t>
            </a:fld>
            <a:endParaRPr lang="zh-CN" altLang="en-US"/>
          </a:p>
        </p:txBody>
      </p:sp>
    </p:spTree>
    <p:extLst>
      <p:ext uri="{BB962C8B-B14F-4D97-AF65-F5344CB8AC3E}">
        <p14:creationId xmlns:p14="http://schemas.microsoft.com/office/powerpoint/2010/main" val="296520532"/>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187</a:t>
            </a:fld>
            <a:endParaRPr lang="zh-CN" altLang="en-US"/>
          </a:p>
        </p:txBody>
      </p:sp>
    </p:spTree>
    <p:extLst>
      <p:ext uri="{BB962C8B-B14F-4D97-AF65-F5344CB8AC3E}">
        <p14:creationId xmlns:p14="http://schemas.microsoft.com/office/powerpoint/2010/main" val="2747744414"/>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188</a:t>
            </a:fld>
            <a:endParaRPr lang="zh-CN" altLang="en-US"/>
          </a:p>
        </p:txBody>
      </p:sp>
    </p:spTree>
    <p:extLst>
      <p:ext uri="{BB962C8B-B14F-4D97-AF65-F5344CB8AC3E}">
        <p14:creationId xmlns:p14="http://schemas.microsoft.com/office/powerpoint/2010/main" val="319702975"/>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189</a:t>
            </a:fld>
            <a:endParaRPr lang="zh-CN" altLang="en-US"/>
          </a:p>
        </p:txBody>
      </p:sp>
    </p:spTree>
    <p:extLst>
      <p:ext uri="{BB962C8B-B14F-4D97-AF65-F5344CB8AC3E}">
        <p14:creationId xmlns:p14="http://schemas.microsoft.com/office/powerpoint/2010/main" val="1260639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a:t>
            </a:fld>
            <a:endParaRPr lang="zh-CN" altLang="en-US"/>
          </a:p>
        </p:txBody>
      </p:sp>
    </p:spTree>
    <p:extLst>
      <p:ext uri="{BB962C8B-B14F-4D97-AF65-F5344CB8AC3E}">
        <p14:creationId xmlns:p14="http://schemas.microsoft.com/office/powerpoint/2010/main" val="4169404842"/>
      </p:ext>
    </p:extLst>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190</a:t>
            </a:fld>
            <a:endParaRPr lang="zh-CN" altLang="en-US"/>
          </a:p>
        </p:txBody>
      </p:sp>
    </p:spTree>
    <p:extLst>
      <p:ext uri="{BB962C8B-B14F-4D97-AF65-F5344CB8AC3E}">
        <p14:creationId xmlns:p14="http://schemas.microsoft.com/office/powerpoint/2010/main" val="1523552825"/>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191</a:t>
            </a:fld>
            <a:endParaRPr lang="zh-CN" altLang="en-US"/>
          </a:p>
        </p:txBody>
      </p:sp>
    </p:spTree>
    <p:extLst>
      <p:ext uri="{BB962C8B-B14F-4D97-AF65-F5344CB8AC3E}">
        <p14:creationId xmlns:p14="http://schemas.microsoft.com/office/powerpoint/2010/main" val="4110154875"/>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192</a:t>
            </a:fld>
            <a:endParaRPr lang="zh-CN" altLang="en-US"/>
          </a:p>
        </p:txBody>
      </p:sp>
    </p:spTree>
    <p:extLst>
      <p:ext uri="{BB962C8B-B14F-4D97-AF65-F5344CB8AC3E}">
        <p14:creationId xmlns:p14="http://schemas.microsoft.com/office/powerpoint/2010/main" val="96594456"/>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193</a:t>
            </a:fld>
            <a:endParaRPr lang="zh-CN" altLang="en-US"/>
          </a:p>
        </p:txBody>
      </p:sp>
    </p:spTree>
    <p:extLst>
      <p:ext uri="{BB962C8B-B14F-4D97-AF65-F5344CB8AC3E}">
        <p14:creationId xmlns:p14="http://schemas.microsoft.com/office/powerpoint/2010/main" val="263939077"/>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194</a:t>
            </a:fld>
            <a:endParaRPr lang="zh-CN" altLang="en-US"/>
          </a:p>
        </p:txBody>
      </p:sp>
    </p:spTree>
    <p:extLst>
      <p:ext uri="{BB962C8B-B14F-4D97-AF65-F5344CB8AC3E}">
        <p14:creationId xmlns:p14="http://schemas.microsoft.com/office/powerpoint/2010/main" val="4292030175"/>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195</a:t>
            </a:fld>
            <a:endParaRPr lang="zh-CN" altLang="en-US"/>
          </a:p>
        </p:txBody>
      </p:sp>
    </p:spTree>
    <p:extLst>
      <p:ext uri="{BB962C8B-B14F-4D97-AF65-F5344CB8AC3E}">
        <p14:creationId xmlns:p14="http://schemas.microsoft.com/office/powerpoint/2010/main" val="2363388654"/>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196</a:t>
            </a:fld>
            <a:endParaRPr lang="zh-CN" altLang="en-US"/>
          </a:p>
        </p:txBody>
      </p:sp>
    </p:spTree>
    <p:extLst>
      <p:ext uri="{BB962C8B-B14F-4D97-AF65-F5344CB8AC3E}">
        <p14:creationId xmlns:p14="http://schemas.microsoft.com/office/powerpoint/2010/main" val="590485774"/>
      </p:ext>
    </p:extLst>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197</a:t>
            </a:fld>
            <a:endParaRPr lang="zh-CN" altLang="en-US"/>
          </a:p>
        </p:txBody>
      </p:sp>
    </p:spTree>
    <p:extLst>
      <p:ext uri="{BB962C8B-B14F-4D97-AF65-F5344CB8AC3E}">
        <p14:creationId xmlns:p14="http://schemas.microsoft.com/office/powerpoint/2010/main" val="3208184573"/>
      </p:ext>
    </p:extLst>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198</a:t>
            </a:fld>
            <a:endParaRPr lang="zh-CN" altLang="en-US"/>
          </a:p>
        </p:txBody>
      </p:sp>
    </p:spTree>
    <p:extLst>
      <p:ext uri="{BB962C8B-B14F-4D97-AF65-F5344CB8AC3E}">
        <p14:creationId xmlns:p14="http://schemas.microsoft.com/office/powerpoint/2010/main" val="2580916511"/>
      </p:ext>
    </p:extLst>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199</a:t>
            </a:fld>
            <a:endParaRPr lang="zh-CN" altLang="en-US"/>
          </a:p>
        </p:txBody>
      </p:sp>
    </p:spTree>
    <p:extLst>
      <p:ext uri="{BB962C8B-B14F-4D97-AF65-F5344CB8AC3E}">
        <p14:creationId xmlns:p14="http://schemas.microsoft.com/office/powerpoint/2010/main" val="3327737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a:t>
            </a:fld>
            <a:endParaRPr lang="zh-CN" altLang="en-US"/>
          </a:p>
        </p:txBody>
      </p:sp>
    </p:spTree>
    <p:extLst>
      <p:ext uri="{BB962C8B-B14F-4D97-AF65-F5344CB8AC3E}">
        <p14:creationId xmlns:p14="http://schemas.microsoft.com/office/powerpoint/2010/main" val="3033844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a:t>
            </a:fld>
            <a:endParaRPr lang="zh-CN" altLang="en-US"/>
          </a:p>
        </p:txBody>
      </p:sp>
    </p:spTree>
    <p:extLst>
      <p:ext uri="{BB962C8B-B14F-4D97-AF65-F5344CB8AC3E}">
        <p14:creationId xmlns:p14="http://schemas.microsoft.com/office/powerpoint/2010/main" val="2953193309"/>
      </p:ext>
    </p:extLst>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200</a:t>
            </a:fld>
            <a:endParaRPr lang="zh-CN" altLang="en-US"/>
          </a:p>
        </p:txBody>
      </p:sp>
    </p:spTree>
    <p:extLst>
      <p:ext uri="{BB962C8B-B14F-4D97-AF65-F5344CB8AC3E}">
        <p14:creationId xmlns:p14="http://schemas.microsoft.com/office/powerpoint/2010/main" val="466032373"/>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201</a:t>
            </a:fld>
            <a:endParaRPr lang="zh-CN" altLang="en-US"/>
          </a:p>
        </p:txBody>
      </p:sp>
    </p:spTree>
    <p:extLst>
      <p:ext uri="{BB962C8B-B14F-4D97-AF65-F5344CB8AC3E}">
        <p14:creationId xmlns:p14="http://schemas.microsoft.com/office/powerpoint/2010/main" val="1203379615"/>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202</a:t>
            </a:fld>
            <a:endParaRPr lang="zh-CN" altLang="en-US"/>
          </a:p>
        </p:txBody>
      </p:sp>
    </p:spTree>
    <p:extLst>
      <p:ext uri="{BB962C8B-B14F-4D97-AF65-F5344CB8AC3E}">
        <p14:creationId xmlns:p14="http://schemas.microsoft.com/office/powerpoint/2010/main" val="832818600"/>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203</a:t>
            </a:fld>
            <a:endParaRPr lang="zh-CN" altLang="en-US"/>
          </a:p>
        </p:txBody>
      </p:sp>
    </p:spTree>
    <p:extLst>
      <p:ext uri="{BB962C8B-B14F-4D97-AF65-F5344CB8AC3E}">
        <p14:creationId xmlns:p14="http://schemas.microsoft.com/office/powerpoint/2010/main" val="2015866554"/>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204</a:t>
            </a:fld>
            <a:endParaRPr lang="zh-CN" altLang="en-US"/>
          </a:p>
        </p:txBody>
      </p:sp>
    </p:spTree>
    <p:extLst>
      <p:ext uri="{BB962C8B-B14F-4D97-AF65-F5344CB8AC3E}">
        <p14:creationId xmlns:p14="http://schemas.microsoft.com/office/powerpoint/2010/main" val="651361252"/>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205</a:t>
            </a:fld>
            <a:endParaRPr lang="zh-CN" altLang="en-US"/>
          </a:p>
        </p:txBody>
      </p:sp>
    </p:spTree>
    <p:extLst>
      <p:ext uri="{BB962C8B-B14F-4D97-AF65-F5344CB8AC3E}">
        <p14:creationId xmlns:p14="http://schemas.microsoft.com/office/powerpoint/2010/main" val="1241479419"/>
      </p:ext>
    </p:extLst>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206</a:t>
            </a:fld>
            <a:endParaRPr lang="zh-CN" altLang="en-US"/>
          </a:p>
        </p:txBody>
      </p:sp>
    </p:spTree>
    <p:extLst>
      <p:ext uri="{BB962C8B-B14F-4D97-AF65-F5344CB8AC3E}">
        <p14:creationId xmlns:p14="http://schemas.microsoft.com/office/powerpoint/2010/main" val="1836982725"/>
      </p:ext>
    </p:extLst>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207</a:t>
            </a:fld>
            <a:endParaRPr lang="zh-CN" altLang="en-US"/>
          </a:p>
        </p:txBody>
      </p:sp>
    </p:spTree>
    <p:extLst>
      <p:ext uri="{BB962C8B-B14F-4D97-AF65-F5344CB8AC3E}">
        <p14:creationId xmlns:p14="http://schemas.microsoft.com/office/powerpoint/2010/main" val="1738621708"/>
      </p:ext>
    </p:extLst>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208</a:t>
            </a:fld>
            <a:endParaRPr lang="zh-CN" altLang="en-US"/>
          </a:p>
        </p:txBody>
      </p:sp>
    </p:spTree>
    <p:extLst>
      <p:ext uri="{BB962C8B-B14F-4D97-AF65-F5344CB8AC3E}">
        <p14:creationId xmlns:p14="http://schemas.microsoft.com/office/powerpoint/2010/main" val="2333354677"/>
      </p:ext>
    </p:extLst>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209</a:t>
            </a:fld>
            <a:endParaRPr lang="zh-CN" altLang="en-US"/>
          </a:p>
        </p:txBody>
      </p:sp>
    </p:spTree>
    <p:extLst>
      <p:ext uri="{BB962C8B-B14F-4D97-AF65-F5344CB8AC3E}">
        <p14:creationId xmlns:p14="http://schemas.microsoft.com/office/powerpoint/2010/main" val="4036814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a:t>
            </a:fld>
            <a:endParaRPr lang="zh-CN" altLang="en-US"/>
          </a:p>
        </p:txBody>
      </p:sp>
    </p:spTree>
    <p:extLst>
      <p:ext uri="{BB962C8B-B14F-4D97-AF65-F5344CB8AC3E}">
        <p14:creationId xmlns:p14="http://schemas.microsoft.com/office/powerpoint/2010/main" val="1286203540"/>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210</a:t>
            </a:fld>
            <a:endParaRPr lang="zh-CN" altLang="en-US"/>
          </a:p>
        </p:txBody>
      </p:sp>
    </p:spTree>
    <p:extLst>
      <p:ext uri="{BB962C8B-B14F-4D97-AF65-F5344CB8AC3E}">
        <p14:creationId xmlns:p14="http://schemas.microsoft.com/office/powerpoint/2010/main" val="2520319125"/>
      </p:ext>
    </p:extLst>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211</a:t>
            </a:fld>
            <a:endParaRPr lang="zh-CN" altLang="en-US"/>
          </a:p>
        </p:txBody>
      </p:sp>
    </p:spTree>
    <p:extLst>
      <p:ext uri="{BB962C8B-B14F-4D97-AF65-F5344CB8AC3E}">
        <p14:creationId xmlns:p14="http://schemas.microsoft.com/office/powerpoint/2010/main" val="448305075"/>
      </p:ext>
    </p:extLst>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212</a:t>
            </a:fld>
            <a:endParaRPr lang="zh-CN" altLang="en-US"/>
          </a:p>
        </p:txBody>
      </p:sp>
    </p:spTree>
    <p:extLst>
      <p:ext uri="{BB962C8B-B14F-4D97-AF65-F5344CB8AC3E}">
        <p14:creationId xmlns:p14="http://schemas.microsoft.com/office/powerpoint/2010/main" val="1074232052"/>
      </p:ext>
    </p:extLst>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213</a:t>
            </a:fld>
            <a:endParaRPr lang="zh-CN" altLang="en-US"/>
          </a:p>
        </p:txBody>
      </p:sp>
    </p:spTree>
    <p:extLst>
      <p:ext uri="{BB962C8B-B14F-4D97-AF65-F5344CB8AC3E}">
        <p14:creationId xmlns:p14="http://schemas.microsoft.com/office/powerpoint/2010/main" val="3787876012"/>
      </p:ext>
    </p:extLst>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214</a:t>
            </a:fld>
            <a:endParaRPr lang="zh-CN" altLang="en-US"/>
          </a:p>
        </p:txBody>
      </p:sp>
    </p:spTree>
    <p:extLst>
      <p:ext uri="{BB962C8B-B14F-4D97-AF65-F5344CB8AC3E}">
        <p14:creationId xmlns:p14="http://schemas.microsoft.com/office/powerpoint/2010/main" val="3995620903"/>
      </p:ext>
    </p:extLst>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215</a:t>
            </a:fld>
            <a:endParaRPr lang="zh-CN" altLang="en-US"/>
          </a:p>
        </p:txBody>
      </p:sp>
    </p:spTree>
    <p:extLst>
      <p:ext uri="{BB962C8B-B14F-4D97-AF65-F5344CB8AC3E}">
        <p14:creationId xmlns:p14="http://schemas.microsoft.com/office/powerpoint/2010/main" val="3543328805"/>
      </p:ext>
    </p:extLst>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216</a:t>
            </a:fld>
            <a:endParaRPr lang="zh-CN" altLang="en-US"/>
          </a:p>
        </p:txBody>
      </p:sp>
    </p:spTree>
    <p:extLst>
      <p:ext uri="{BB962C8B-B14F-4D97-AF65-F5344CB8AC3E}">
        <p14:creationId xmlns:p14="http://schemas.microsoft.com/office/powerpoint/2010/main" val="114704275"/>
      </p:ext>
    </p:extLst>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217</a:t>
            </a:fld>
            <a:endParaRPr lang="zh-CN" altLang="en-US"/>
          </a:p>
        </p:txBody>
      </p:sp>
    </p:spTree>
    <p:extLst>
      <p:ext uri="{BB962C8B-B14F-4D97-AF65-F5344CB8AC3E}">
        <p14:creationId xmlns:p14="http://schemas.microsoft.com/office/powerpoint/2010/main" val="3895088875"/>
      </p:ext>
    </p:extLst>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218</a:t>
            </a:fld>
            <a:endParaRPr lang="zh-CN" altLang="en-US"/>
          </a:p>
        </p:txBody>
      </p:sp>
    </p:spTree>
    <p:extLst>
      <p:ext uri="{BB962C8B-B14F-4D97-AF65-F5344CB8AC3E}">
        <p14:creationId xmlns:p14="http://schemas.microsoft.com/office/powerpoint/2010/main" val="3235426968"/>
      </p:ext>
    </p:extLst>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219</a:t>
            </a:fld>
            <a:endParaRPr lang="zh-CN" altLang="en-US"/>
          </a:p>
        </p:txBody>
      </p:sp>
    </p:spTree>
    <p:extLst>
      <p:ext uri="{BB962C8B-B14F-4D97-AF65-F5344CB8AC3E}">
        <p14:creationId xmlns:p14="http://schemas.microsoft.com/office/powerpoint/2010/main" val="2698686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a:t>
            </a:fld>
            <a:endParaRPr lang="zh-CN" altLang="en-US"/>
          </a:p>
        </p:txBody>
      </p:sp>
    </p:spTree>
    <p:extLst>
      <p:ext uri="{BB962C8B-B14F-4D97-AF65-F5344CB8AC3E}">
        <p14:creationId xmlns:p14="http://schemas.microsoft.com/office/powerpoint/2010/main" val="3243199238"/>
      </p:ext>
    </p:extLst>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220</a:t>
            </a:fld>
            <a:endParaRPr lang="zh-CN" altLang="en-US"/>
          </a:p>
        </p:txBody>
      </p:sp>
    </p:spTree>
    <p:extLst>
      <p:ext uri="{BB962C8B-B14F-4D97-AF65-F5344CB8AC3E}">
        <p14:creationId xmlns:p14="http://schemas.microsoft.com/office/powerpoint/2010/main" val="1879901521"/>
      </p:ext>
    </p:extLst>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221</a:t>
            </a:fld>
            <a:endParaRPr lang="zh-CN" altLang="en-US"/>
          </a:p>
        </p:txBody>
      </p:sp>
    </p:spTree>
    <p:extLst>
      <p:ext uri="{BB962C8B-B14F-4D97-AF65-F5344CB8AC3E}">
        <p14:creationId xmlns:p14="http://schemas.microsoft.com/office/powerpoint/2010/main" val="2028842398"/>
      </p:ext>
    </p:extLst>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222</a:t>
            </a:fld>
            <a:endParaRPr lang="zh-CN" altLang="en-US"/>
          </a:p>
        </p:txBody>
      </p:sp>
    </p:spTree>
    <p:extLst>
      <p:ext uri="{BB962C8B-B14F-4D97-AF65-F5344CB8AC3E}">
        <p14:creationId xmlns:p14="http://schemas.microsoft.com/office/powerpoint/2010/main" val="3425632233"/>
      </p:ext>
    </p:extLst>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223</a:t>
            </a:fld>
            <a:endParaRPr lang="zh-CN" altLang="en-US"/>
          </a:p>
        </p:txBody>
      </p:sp>
    </p:spTree>
    <p:extLst>
      <p:ext uri="{BB962C8B-B14F-4D97-AF65-F5344CB8AC3E}">
        <p14:creationId xmlns:p14="http://schemas.microsoft.com/office/powerpoint/2010/main" val="4277985632"/>
      </p:ext>
    </p:extLst>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224</a:t>
            </a:fld>
            <a:endParaRPr lang="zh-CN" altLang="en-US"/>
          </a:p>
        </p:txBody>
      </p:sp>
    </p:spTree>
    <p:extLst>
      <p:ext uri="{BB962C8B-B14F-4D97-AF65-F5344CB8AC3E}">
        <p14:creationId xmlns:p14="http://schemas.microsoft.com/office/powerpoint/2010/main" val="3411326299"/>
      </p:ext>
    </p:extLst>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225</a:t>
            </a:fld>
            <a:endParaRPr lang="zh-CN" altLang="en-US"/>
          </a:p>
        </p:txBody>
      </p:sp>
    </p:spTree>
    <p:extLst>
      <p:ext uri="{BB962C8B-B14F-4D97-AF65-F5344CB8AC3E}">
        <p14:creationId xmlns:p14="http://schemas.microsoft.com/office/powerpoint/2010/main" val="1757065304"/>
      </p:ext>
    </p:extLst>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226</a:t>
            </a:fld>
            <a:endParaRPr lang="zh-CN" altLang="en-US"/>
          </a:p>
        </p:txBody>
      </p:sp>
    </p:spTree>
    <p:extLst>
      <p:ext uri="{BB962C8B-B14F-4D97-AF65-F5344CB8AC3E}">
        <p14:creationId xmlns:p14="http://schemas.microsoft.com/office/powerpoint/2010/main" val="143409857"/>
      </p:ext>
    </p:extLst>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227</a:t>
            </a:fld>
            <a:endParaRPr lang="zh-CN" altLang="en-US"/>
          </a:p>
        </p:txBody>
      </p:sp>
    </p:spTree>
    <p:extLst>
      <p:ext uri="{BB962C8B-B14F-4D97-AF65-F5344CB8AC3E}">
        <p14:creationId xmlns:p14="http://schemas.microsoft.com/office/powerpoint/2010/main" val="1790469735"/>
      </p:ext>
    </p:extLst>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228</a:t>
            </a:fld>
            <a:endParaRPr lang="zh-CN" altLang="en-US"/>
          </a:p>
        </p:txBody>
      </p:sp>
    </p:spTree>
    <p:extLst>
      <p:ext uri="{BB962C8B-B14F-4D97-AF65-F5344CB8AC3E}">
        <p14:creationId xmlns:p14="http://schemas.microsoft.com/office/powerpoint/2010/main" val="2299911709"/>
      </p:ext>
    </p:extLst>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229</a:t>
            </a:fld>
            <a:endParaRPr lang="zh-CN" altLang="en-US"/>
          </a:p>
        </p:txBody>
      </p:sp>
    </p:spTree>
    <p:extLst>
      <p:ext uri="{BB962C8B-B14F-4D97-AF65-F5344CB8AC3E}">
        <p14:creationId xmlns:p14="http://schemas.microsoft.com/office/powerpoint/2010/main" val="1116275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a:t>
            </a:fld>
            <a:endParaRPr lang="zh-CN" altLang="en-US"/>
          </a:p>
        </p:txBody>
      </p:sp>
    </p:spTree>
    <p:extLst>
      <p:ext uri="{BB962C8B-B14F-4D97-AF65-F5344CB8AC3E}">
        <p14:creationId xmlns:p14="http://schemas.microsoft.com/office/powerpoint/2010/main" val="3745378331"/>
      </p:ext>
    </p:extLst>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230</a:t>
            </a:fld>
            <a:endParaRPr lang="zh-CN" altLang="en-US"/>
          </a:p>
        </p:txBody>
      </p:sp>
    </p:spTree>
    <p:extLst>
      <p:ext uri="{BB962C8B-B14F-4D97-AF65-F5344CB8AC3E}">
        <p14:creationId xmlns:p14="http://schemas.microsoft.com/office/powerpoint/2010/main" val="601034802"/>
      </p:ext>
    </p:extLst>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231</a:t>
            </a:fld>
            <a:endParaRPr lang="zh-CN" altLang="en-US"/>
          </a:p>
        </p:txBody>
      </p:sp>
    </p:spTree>
    <p:extLst>
      <p:ext uri="{BB962C8B-B14F-4D97-AF65-F5344CB8AC3E}">
        <p14:creationId xmlns:p14="http://schemas.microsoft.com/office/powerpoint/2010/main" val="1051238948"/>
      </p:ext>
    </p:extLst>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232</a:t>
            </a:fld>
            <a:endParaRPr lang="zh-CN" altLang="en-US"/>
          </a:p>
        </p:txBody>
      </p:sp>
    </p:spTree>
    <p:extLst>
      <p:ext uri="{BB962C8B-B14F-4D97-AF65-F5344CB8AC3E}">
        <p14:creationId xmlns:p14="http://schemas.microsoft.com/office/powerpoint/2010/main" val="2935298679"/>
      </p:ext>
    </p:extLst>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233</a:t>
            </a:fld>
            <a:endParaRPr lang="zh-CN" altLang="en-US"/>
          </a:p>
        </p:txBody>
      </p:sp>
    </p:spTree>
    <p:extLst>
      <p:ext uri="{BB962C8B-B14F-4D97-AF65-F5344CB8AC3E}">
        <p14:creationId xmlns:p14="http://schemas.microsoft.com/office/powerpoint/2010/main" val="2429043209"/>
      </p:ext>
    </p:extLst>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234</a:t>
            </a:fld>
            <a:endParaRPr lang="zh-CN" altLang="en-US"/>
          </a:p>
        </p:txBody>
      </p:sp>
    </p:spTree>
    <p:extLst>
      <p:ext uri="{BB962C8B-B14F-4D97-AF65-F5344CB8AC3E}">
        <p14:creationId xmlns:p14="http://schemas.microsoft.com/office/powerpoint/2010/main" val="144645750"/>
      </p:ext>
    </p:extLst>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235</a:t>
            </a:fld>
            <a:endParaRPr lang="zh-CN" altLang="en-US"/>
          </a:p>
        </p:txBody>
      </p:sp>
    </p:spTree>
    <p:extLst>
      <p:ext uri="{BB962C8B-B14F-4D97-AF65-F5344CB8AC3E}">
        <p14:creationId xmlns:p14="http://schemas.microsoft.com/office/powerpoint/2010/main" val="1472935033"/>
      </p:ext>
    </p:extLst>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236</a:t>
            </a:fld>
            <a:endParaRPr lang="zh-CN" altLang="en-US"/>
          </a:p>
        </p:txBody>
      </p:sp>
    </p:spTree>
    <p:extLst>
      <p:ext uri="{BB962C8B-B14F-4D97-AF65-F5344CB8AC3E}">
        <p14:creationId xmlns:p14="http://schemas.microsoft.com/office/powerpoint/2010/main" val="121332738"/>
      </p:ext>
    </p:extLst>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237</a:t>
            </a:fld>
            <a:endParaRPr lang="zh-CN" altLang="en-US"/>
          </a:p>
        </p:txBody>
      </p:sp>
    </p:spTree>
    <p:extLst>
      <p:ext uri="{BB962C8B-B14F-4D97-AF65-F5344CB8AC3E}">
        <p14:creationId xmlns:p14="http://schemas.microsoft.com/office/powerpoint/2010/main" val="887461513"/>
      </p:ext>
    </p:extLst>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238</a:t>
            </a:fld>
            <a:endParaRPr lang="zh-CN" altLang="en-US"/>
          </a:p>
        </p:txBody>
      </p:sp>
    </p:spTree>
    <p:extLst>
      <p:ext uri="{BB962C8B-B14F-4D97-AF65-F5344CB8AC3E}">
        <p14:creationId xmlns:p14="http://schemas.microsoft.com/office/powerpoint/2010/main" val="4259976507"/>
      </p:ext>
    </p:extLst>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239</a:t>
            </a:fld>
            <a:endParaRPr lang="zh-CN" altLang="en-US"/>
          </a:p>
        </p:txBody>
      </p:sp>
    </p:spTree>
    <p:extLst>
      <p:ext uri="{BB962C8B-B14F-4D97-AF65-F5344CB8AC3E}">
        <p14:creationId xmlns:p14="http://schemas.microsoft.com/office/powerpoint/2010/main" val="518368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a:t>
            </a:fld>
            <a:endParaRPr lang="zh-CN" altLang="en-US"/>
          </a:p>
        </p:txBody>
      </p:sp>
    </p:spTree>
    <p:extLst>
      <p:ext uri="{BB962C8B-B14F-4D97-AF65-F5344CB8AC3E}">
        <p14:creationId xmlns:p14="http://schemas.microsoft.com/office/powerpoint/2010/main" val="485904362"/>
      </p:ext>
    </p:extLst>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240</a:t>
            </a:fld>
            <a:endParaRPr lang="zh-CN" altLang="en-US"/>
          </a:p>
        </p:txBody>
      </p:sp>
    </p:spTree>
    <p:extLst>
      <p:ext uri="{BB962C8B-B14F-4D97-AF65-F5344CB8AC3E}">
        <p14:creationId xmlns:p14="http://schemas.microsoft.com/office/powerpoint/2010/main" val="1753775374"/>
      </p:ext>
    </p:extLst>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241</a:t>
            </a:fld>
            <a:endParaRPr lang="zh-CN" altLang="en-US"/>
          </a:p>
        </p:txBody>
      </p:sp>
    </p:spTree>
    <p:extLst>
      <p:ext uri="{BB962C8B-B14F-4D97-AF65-F5344CB8AC3E}">
        <p14:creationId xmlns:p14="http://schemas.microsoft.com/office/powerpoint/2010/main" val="4188600579"/>
      </p:ext>
    </p:extLst>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242</a:t>
            </a:fld>
            <a:endParaRPr lang="zh-CN" altLang="en-US"/>
          </a:p>
        </p:txBody>
      </p:sp>
    </p:spTree>
    <p:extLst>
      <p:ext uri="{BB962C8B-B14F-4D97-AF65-F5344CB8AC3E}">
        <p14:creationId xmlns:p14="http://schemas.microsoft.com/office/powerpoint/2010/main" val="2835959007"/>
      </p:ext>
    </p:extLst>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243</a:t>
            </a:fld>
            <a:endParaRPr lang="zh-CN" altLang="en-US"/>
          </a:p>
        </p:txBody>
      </p:sp>
    </p:spTree>
    <p:extLst>
      <p:ext uri="{BB962C8B-B14F-4D97-AF65-F5344CB8AC3E}">
        <p14:creationId xmlns:p14="http://schemas.microsoft.com/office/powerpoint/2010/main" val="265664780"/>
      </p:ext>
    </p:extLst>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244</a:t>
            </a:fld>
            <a:endParaRPr lang="zh-CN" altLang="en-US"/>
          </a:p>
        </p:txBody>
      </p:sp>
    </p:spTree>
    <p:extLst>
      <p:ext uri="{BB962C8B-B14F-4D97-AF65-F5344CB8AC3E}">
        <p14:creationId xmlns:p14="http://schemas.microsoft.com/office/powerpoint/2010/main" val="2099549555"/>
      </p:ext>
    </p:extLst>
  </p:cSld>
  <p:clrMapOvr>
    <a:masterClrMapping/>
  </p:clrMapOvr>
</p:notes>
</file>

<file path=ppt/notesSlides/notesSlide2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245</a:t>
            </a:fld>
            <a:endParaRPr lang="zh-CN" altLang="en-US"/>
          </a:p>
        </p:txBody>
      </p:sp>
    </p:spTree>
    <p:extLst>
      <p:ext uri="{BB962C8B-B14F-4D97-AF65-F5344CB8AC3E}">
        <p14:creationId xmlns:p14="http://schemas.microsoft.com/office/powerpoint/2010/main" val="2842426751"/>
      </p:ext>
    </p:extLst>
  </p:cSld>
  <p:clrMapOvr>
    <a:masterClrMapping/>
  </p:clrMapOvr>
</p:notes>
</file>

<file path=ppt/notesSlides/notesSlide2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t>246</a:t>
            </a:fld>
            <a:endParaRPr lang="zh-CN" altLang="en-US"/>
          </a:p>
        </p:txBody>
      </p:sp>
    </p:spTree>
    <p:extLst>
      <p:ext uri="{BB962C8B-B14F-4D97-AF65-F5344CB8AC3E}">
        <p14:creationId xmlns:p14="http://schemas.microsoft.com/office/powerpoint/2010/main" val="1601810962"/>
      </p:ext>
    </p:extLst>
  </p:cSld>
  <p:clrMapOvr>
    <a:masterClrMapping/>
  </p:clrMapOvr>
</p:notes>
</file>

<file path=ppt/notesSlides/notesSlide2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t>247</a:t>
            </a:fld>
            <a:endParaRPr lang="zh-CN" altLang="en-US"/>
          </a:p>
        </p:txBody>
      </p:sp>
    </p:spTree>
    <p:extLst>
      <p:ext uri="{BB962C8B-B14F-4D97-AF65-F5344CB8AC3E}">
        <p14:creationId xmlns:p14="http://schemas.microsoft.com/office/powerpoint/2010/main" val="3267323375"/>
      </p:ext>
    </p:extLst>
  </p:cSld>
  <p:clrMapOvr>
    <a:masterClrMapping/>
  </p:clrMapOvr>
</p:notes>
</file>

<file path=ppt/notesSlides/notesSlide2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t>248</a:t>
            </a:fld>
            <a:endParaRPr lang="zh-CN" altLang="en-US"/>
          </a:p>
        </p:txBody>
      </p:sp>
    </p:spTree>
    <p:extLst>
      <p:ext uri="{BB962C8B-B14F-4D97-AF65-F5344CB8AC3E}">
        <p14:creationId xmlns:p14="http://schemas.microsoft.com/office/powerpoint/2010/main" val="2159907083"/>
      </p:ext>
    </p:extLst>
  </p:cSld>
  <p:clrMapOvr>
    <a:masterClrMapping/>
  </p:clrMapOvr>
</p:notes>
</file>

<file path=ppt/notesSlides/notesSlide2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49F42C-2DAE-424C-A4B8-3140182C3E9F}" type="slidenum">
              <a:rPr lang="zh-CN" altLang="en-US" smtClean="0"/>
              <a:t>249</a:t>
            </a:fld>
            <a:endParaRPr lang="zh-CN" altLang="en-US"/>
          </a:p>
        </p:txBody>
      </p:sp>
    </p:spTree>
    <p:extLst>
      <p:ext uri="{BB962C8B-B14F-4D97-AF65-F5344CB8AC3E}">
        <p14:creationId xmlns:p14="http://schemas.microsoft.com/office/powerpoint/2010/main" val="1938685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a:t>
            </a:fld>
            <a:endParaRPr lang="zh-CN" altLang="en-US"/>
          </a:p>
        </p:txBody>
      </p:sp>
    </p:spTree>
    <p:extLst>
      <p:ext uri="{BB962C8B-B14F-4D97-AF65-F5344CB8AC3E}">
        <p14:creationId xmlns:p14="http://schemas.microsoft.com/office/powerpoint/2010/main" val="437664396"/>
      </p:ext>
    </p:extLst>
  </p:cSld>
  <p:clrMapOvr>
    <a:masterClrMapping/>
  </p:clrMapOvr>
</p:notes>
</file>

<file path=ppt/notesSlides/notesSlide2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250</a:t>
            </a:fld>
            <a:endParaRPr lang="zh-CN" altLang="en-US"/>
          </a:p>
        </p:txBody>
      </p:sp>
    </p:spTree>
    <p:extLst>
      <p:ext uri="{BB962C8B-B14F-4D97-AF65-F5344CB8AC3E}">
        <p14:creationId xmlns:p14="http://schemas.microsoft.com/office/powerpoint/2010/main" val="721101755"/>
      </p:ext>
    </p:extLst>
  </p:cSld>
  <p:clrMapOvr>
    <a:masterClrMapping/>
  </p:clrMapOvr>
</p:notes>
</file>

<file path=ppt/notesSlides/notesSlide2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251</a:t>
            </a:fld>
            <a:endParaRPr lang="zh-CN" altLang="en-US"/>
          </a:p>
        </p:txBody>
      </p:sp>
    </p:spTree>
    <p:extLst>
      <p:ext uri="{BB962C8B-B14F-4D97-AF65-F5344CB8AC3E}">
        <p14:creationId xmlns:p14="http://schemas.microsoft.com/office/powerpoint/2010/main" val="3739512243"/>
      </p:ext>
    </p:extLst>
  </p:cSld>
  <p:clrMapOvr>
    <a:masterClrMapping/>
  </p:clrMapOvr>
</p:notes>
</file>

<file path=ppt/notesSlides/notesSlide2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252</a:t>
            </a:fld>
            <a:endParaRPr lang="zh-CN" altLang="en-US"/>
          </a:p>
        </p:txBody>
      </p:sp>
    </p:spTree>
    <p:extLst>
      <p:ext uri="{BB962C8B-B14F-4D97-AF65-F5344CB8AC3E}">
        <p14:creationId xmlns:p14="http://schemas.microsoft.com/office/powerpoint/2010/main" val="2932123336"/>
      </p:ext>
    </p:extLst>
  </p:cSld>
  <p:clrMapOvr>
    <a:masterClrMapping/>
  </p:clrMapOvr>
</p:notes>
</file>

<file path=ppt/notesSlides/notesSlide2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253</a:t>
            </a:fld>
            <a:endParaRPr lang="zh-CN" altLang="en-US"/>
          </a:p>
        </p:txBody>
      </p:sp>
    </p:spTree>
    <p:extLst>
      <p:ext uri="{BB962C8B-B14F-4D97-AF65-F5344CB8AC3E}">
        <p14:creationId xmlns:p14="http://schemas.microsoft.com/office/powerpoint/2010/main" val="2116528581"/>
      </p:ext>
    </p:extLst>
  </p:cSld>
  <p:clrMapOvr>
    <a:masterClrMapping/>
  </p:clrMapOvr>
</p:notes>
</file>

<file path=ppt/notesSlides/notesSlide2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254</a:t>
            </a:fld>
            <a:endParaRPr lang="zh-CN" altLang="en-US"/>
          </a:p>
        </p:txBody>
      </p:sp>
    </p:spTree>
    <p:extLst>
      <p:ext uri="{BB962C8B-B14F-4D97-AF65-F5344CB8AC3E}">
        <p14:creationId xmlns:p14="http://schemas.microsoft.com/office/powerpoint/2010/main" val="1808138640"/>
      </p:ext>
    </p:extLst>
  </p:cSld>
  <p:clrMapOvr>
    <a:masterClrMapping/>
  </p:clrMapOvr>
</p:notes>
</file>

<file path=ppt/notesSlides/notesSlide2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255</a:t>
            </a:fld>
            <a:endParaRPr lang="zh-CN" altLang="en-US"/>
          </a:p>
        </p:txBody>
      </p:sp>
    </p:spTree>
    <p:extLst>
      <p:ext uri="{BB962C8B-B14F-4D97-AF65-F5344CB8AC3E}">
        <p14:creationId xmlns:p14="http://schemas.microsoft.com/office/powerpoint/2010/main" val="1200320377"/>
      </p:ext>
    </p:extLst>
  </p:cSld>
  <p:clrMapOvr>
    <a:masterClrMapping/>
  </p:clrMapOvr>
</p:notes>
</file>

<file path=ppt/notesSlides/notesSlide2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256</a:t>
            </a:fld>
            <a:endParaRPr lang="zh-CN" altLang="en-US"/>
          </a:p>
        </p:txBody>
      </p:sp>
    </p:spTree>
    <p:extLst>
      <p:ext uri="{BB962C8B-B14F-4D97-AF65-F5344CB8AC3E}">
        <p14:creationId xmlns:p14="http://schemas.microsoft.com/office/powerpoint/2010/main" val="563459222"/>
      </p:ext>
    </p:extLst>
  </p:cSld>
  <p:clrMapOvr>
    <a:masterClrMapping/>
  </p:clrMapOvr>
</p:notes>
</file>

<file path=ppt/notesSlides/notesSlide2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257</a:t>
            </a:fld>
            <a:endParaRPr lang="zh-CN" altLang="en-US"/>
          </a:p>
        </p:txBody>
      </p:sp>
    </p:spTree>
    <p:extLst>
      <p:ext uri="{BB962C8B-B14F-4D97-AF65-F5344CB8AC3E}">
        <p14:creationId xmlns:p14="http://schemas.microsoft.com/office/powerpoint/2010/main" val="2135895414"/>
      </p:ext>
    </p:extLst>
  </p:cSld>
  <p:clrMapOvr>
    <a:masterClrMapping/>
  </p:clrMapOvr>
</p:notes>
</file>

<file path=ppt/notesSlides/notesSlide2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258</a:t>
            </a:fld>
            <a:endParaRPr lang="zh-CN" altLang="en-US"/>
          </a:p>
        </p:txBody>
      </p:sp>
    </p:spTree>
    <p:extLst>
      <p:ext uri="{BB962C8B-B14F-4D97-AF65-F5344CB8AC3E}">
        <p14:creationId xmlns:p14="http://schemas.microsoft.com/office/powerpoint/2010/main" val="622697886"/>
      </p:ext>
    </p:extLst>
  </p:cSld>
  <p:clrMapOvr>
    <a:masterClrMapping/>
  </p:clrMapOvr>
</p:notes>
</file>

<file path=ppt/notesSlides/notesSlide2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259</a:t>
            </a:fld>
            <a:endParaRPr lang="zh-CN" altLang="en-US"/>
          </a:p>
        </p:txBody>
      </p:sp>
    </p:spTree>
    <p:extLst>
      <p:ext uri="{BB962C8B-B14F-4D97-AF65-F5344CB8AC3E}">
        <p14:creationId xmlns:p14="http://schemas.microsoft.com/office/powerpoint/2010/main" val="1818003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a:t>
            </a:fld>
            <a:endParaRPr lang="zh-CN" altLang="en-US"/>
          </a:p>
        </p:txBody>
      </p:sp>
    </p:spTree>
    <p:extLst>
      <p:ext uri="{BB962C8B-B14F-4D97-AF65-F5344CB8AC3E}">
        <p14:creationId xmlns:p14="http://schemas.microsoft.com/office/powerpoint/2010/main" val="3810636927"/>
      </p:ext>
    </p:extLst>
  </p:cSld>
  <p:clrMapOvr>
    <a:masterClrMapping/>
  </p:clrMapOvr>
</p:notes>
</file>

<file path=ppt/notesSlides/notesSlide2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260</a:t>
            </a:fld>
            <a:endParaRPr lang="zh-CN" altLang="en-US"/>
          </a:p>
        </p:txBody>
      </p:sp>
    </p:spTree>
    <p:extLst>
      <p:ext uri="{BB962C8B-B14F-4D97-AF65-F5344CB8AC3E}">
        <p14:creationId xmlns:p14="http://schemas.microsoft.com/office/powerpoint/2010/main" val="2515335272"/>
      </p:ext>
    </p:extLst>
  </p:cSld>
  <p:clrMapOvr>
    <a:masterClrMapping/>
  </p:clrMapOvr>
</p:notes>
</file>

<file path=ppt/notesSlides/notesSlide2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261</a:t>
            </a:fld>
            <a:endParaRPr lang="zh-CN" altLang="en-US"/>
          </a:p>
        </p:txBody>
      </p:sp>
    </p:spTree>
    <p:extLst>
      <p:ext uri="{BB962C8B-B14F-4D97-AF65-F5344CB8AC3E}">
        <p14:creationId xmlns:p14="http://schemas.microsoft.com/office/powerpoint/2010/main" val="848958157"/>
      </p:ext>
    </p:extLst>
  </p:cSld>
  <p:clrMapOvr>
    <a:masterClrMapping/>
  </p:clrMapOvr>
</p:notes>
</file>

<file path=ppt/notesSlides/notesSlide2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262</a:t>
            </a:fld>
            <a:endParaRPr lang="zh-CN" altLang="en-US"/>
          </a:p>
        </p:txBody>
      </p:sp>
    </p:spTree>
    <p:extLst>
      <p:ext uri="{BB962C8B-B14F-4D97-AF65-F5344CB8AC3E}">
        <p14:creationId xmlns:p14="http://schemas.microsoft.com/office/powerpoint/2010/main" val="2650272228"/>
      </p:ext>
    </p:extLst>
  </p:cSld>
  <p:clrMapOvr>
    <a:masterClrMapping/>
  </p:clrMapOvr>
</p:notes>
</file>

<file path=ppt/notesSlides/notesSlide2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263</a:t>
            </a:fld>
            <a:endParaRPr lang="zh-CN" altLang="en-US"/>
          </a:p>
        </p:txBody>
      </p:sp>
    </p:spTree>
    <p:extLst>
      <p:ext uri="{BB962C8B-B14F-4D97-AF65-F5344CB8AC3E}">
        <p14:creationId xmlns:p14="http://schemas.microsoft.com/office/powerpoint/2010/main" val="3072006329"/>
      </p:ext>
    </p:extLst>
  </p:cSld>
  <p:clrMapOvr>
    <a:masterClrMapping/>
  </p:clrMapOvr>
</p:notes>
</file>

<file path=ppt/notesSlides/notesSlide2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264</a:t>
            </a:fld>
            <a:endParaRPr lang="zh-CN" altLang="en-US"/>
          </a:p>
        </p:txBody>
      </p:sp>
    </p:spTree>
    <p:extLst>
      <p:ext uri="{BB962C8B-B14F-4D97-AF65-F5344CB8AC3E}">
        <p14:creationId xmlns:p14="http://schemas.microsoft.com/office/powerpoint/2010/main" val="3199298904"/>
      </p:ext>
    </p:extLst>
  </p:cSld>
  <p:clrMapOvr>
    <a:masterClrMapping/>
  </p:clrMapOvr>
</p:notes>
</file>

<file path=ppt/notesSlides/notesSlide2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265</a:t>
            </a:fld>
            <a:endParaRPr lang="zh-CN" altLang="en-US"/>
          </a:p>
        </p:txBody>
      </p:sp>
    </p:spTree>
    <p:extLst>
      <p:ext uri="{BB962C8B-B14F-4D97-AF65-F5344CB8AC3E}">
        <p14:creationId xmlns:p14="http://schemas.microsoft.com/office/powerpoint/2010/main" val="4014115225"/>
      </p:ext>
    </p:extLst>
  </p:cSld>
  <p:clrMapOvr>
    <a:masterClrMapping/>
  </p:clrMapOvr>
</p:notes>
</file>

<file path=ppt/notesSlides/notesSlide2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266</a:t>
            </a:fld>
            <a:endParaRPr lang="zh-CN" altLang="en-US"/>
          </a:p>
        </p:txBody>
      </p:sp>
    </p:spTree>
    <p:extLst>
      <p:ext uri="{BB962C8B-B14F-4D97-AF65-F5344CB8AC3E}">
        <p14:creationId xmlns:p14="http://schemas.microsoft.com/office/powerpoint/2010/main" val="742103718"/>
      </p:ext>
    </p:extLst>
  </p:cSld>
  <p:clrMapOvr>
    <a:masterClrMapping/>
  </p:clrMapOvr>
</p:notes>
</file>

<file path=ppt/notesSlides/notesSlide2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267</a:t>
            </a:fld>
            <a:endParaRPr lang="zh-CN" altLang="en-US"/>
          </a:p>
        </p:txBody>
      </p:sp>
    </p:spTree>
    <p:extLst>
      <p:ext uri="{BB962C8B-B14F-4D97-AF65-F5344CB8AC3E}">
        <p14:creationId xmlns:p14="http://schemas.microsoft.com/office/powerpoint/2010/main" val="2436380570"/>
      </p:ext>
    </p:extLst>
  </p:cSld>
  <p:clrMapOvr>
    <a:masterClrMapping/>
  </p:clrMapOvr>
</p:notes>
</file>

<file path=ppt/notesSlides/notesSlide2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268</a:t>
            </a:fld>
            <a:endParaRPr lang="zh-CN" altLang="en-US"/>
          </a:p>
        </p:txBody>
      </p:sp>
    </p:spTree>
    <p:extLst>
      <p:ext uri="{BB962C8B-B14F-4D97-AF65-F5344CB8AC3E}">
        <p14:creationId xmlns:p14="http://schemas.microsoft.com/office/powerpoint/2010/main" val="2899366796"/>
      </p:ext>
    </p:extLst>
  </p:cSld>
  <p:clrMapOvr>
    <a:masterClrMapping/>
  </p:clrMapOvr>
</p:notes>
</file>

<file path=ppt/notesSlides/notesSlide2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269</a:t>
            </a:fld>
            <a:endParaRPr lang="zh-CN" altLang="en-US"/>
          </a:p>
        </p:txBody>
      </p:sp>
    </p:spTree>
    <p:extLst>
      <p:ext uri="{BB962C8B-B14F-4D97-AF65-F5344CB8AC3E}">
        <p14:creationId xmlns:p14="http://schemas.microsoft.com/office/powerpoint/2010/main" val="3604840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a:t>
            </a:fld>
            <a:endParaRPr lang="zh-CN" altLang="en-US"/>
          </a:p>
        </p:txBody>
      </p:sp>
    </p:spTree>
    <p:extLst>
      <p:ext uri="{BB962C8B-B14F-4D97-AF65-F5344CB8AC3E}">
        <p14:creationId xmlns:p14="http://schemas.microsoft.com/office/powerpoint/2010/main" val="2084817977"/>
      </p:ext>
    </p:extLst>
  </p:cSld>
  <p:clrMapOvr>
    <a:masterClrMapping/>
  </p:clrMapOvr>
</p:notes>
</file>

<file path=ppt/notesSlides/notesSlide2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270</a:t>
            </a:fld>
            <a:endParaRPr lang="zh-CN" altLang="en-US"/>
          </a:p>
        </p:txBody>
      </p:sp>
    </p:spTree>
    <p:extLst>
      <p:ext uri="{BB962C8B-B14F-4D97-AF65-F5344CB8AC3E}">
        <p14:creationId xmlns:p14="http://schemas.microsoft.com/office/powerpoint/2010/main" val="1059712238"/>
      </p:ext>
    </p:extLst>
  </p:cSld>
  <p:clrMapOvr>
    <a:masterClrMapping/>
  </p:clrMapOvr>
</p:notes>
</file>

<file path=ppt/notesSlides/notesSlide2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271</a:t>
            </a:fld>
            <a:endParaRPr lang="zh-CN" altLang="en-US"/>
          </a:p>
        </p:txBody>
      </p:sp>
    </p:spTree>
    <p:extLst>
      <p:ext uri="{BB962C8B-B14F-4D97-AF65-F5344CB8AC3E}">
        <p14:creationId xmlns:p14="http://schemas.microsoft.com/office/powerpoint/2010/main" val="1703619858"/>
      </p:ext>
    </p:extLst>
  </p:cSld>
  <p:clrMapOvr>
    <a:masterClrMapping/>
  </p:clrMapOvr>
</p:notes>
</file>

<file path=ppt/notesSlides/notesSlide2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272</a:t>
            </a:fld>
            <a:endParaRPr lang="zh-CN" altLang="en-US"/>
          </a:p>
        </p:txBody>
      </p:sp>
    </p:spTree>
    <p:extLst>
      <p:ext uri="{BB962C8B-B14F-4D97-AF65-F5344CB8AC3E}">
        <p14:creationId xmlns:p14="http://schemas.microsoft.com/office/powerpoint/2010/main" val="245196053"/>
      </p:ext>
    </p:extLst>
  </p:cSld>
  <p:clrMapOvr>
    <a:masterClrMapping/>
  </p:clrMapOvr>
</p:notes>
</file>

<file path=ppt/notesSlides/notesSlide2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273</a:t>
            </a:fld>
            <a:endParaRPr lang="zh-CN" altLang="en-US"/>
          </a:p>
        </p:txBody>
      </p:sp>
    </p:spTree>
    <p:extLst>
      <p:ext uri="{BB962C8B-B14F-4D97-AF65-F5344CB8AC3E}">
        <p14:creationId xmlns:p14="http://schemas.microsoft.com/office/powerpoint/2010/main" val="466048549"/>
      </p:ext>
    </p:extLst>
  </p:cSld>
  <p:clrMapOvr>
    <a:masterClrMapping/>
  </p:clrMapOvr>
</p:notes>
</file>

<file path=ppt/notesSlides/notesSlide2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274</a:t>
            </a:fld>
            <a:endParaRPr lang="zh-CN" altLang="en-US"/>
          </a:p>
        </p:txBody>
      </p:sp>
    </p:spTree>
    <p:extLst>
      <p:ext uri="{BB962C8B-B14F-4D97-AF65-F5344CB8AC3E}">
        <p14:creationId xmlns:p14="http://schemas.microsoft.com/office/powerpoint/2010/main" val="2647600852"/>
      </p:ext>
    </p:extLst>
  </p:cSld>
  <p:clrMapOvr>
    <a:masterClrMapping/>
  </p:clrMapOvr>
</p:notes>
</file>

<file path=ppt/notesSlides/notesSlide2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275</a:t>
            </a:fld>
            <a:endParaRPr lang="zh-CN" altLang="en-US"/>
          </a:p>
        </p:txBody>
      </p:sp>
    </p:spTree>
    <p:extLst>
      <p:ext uri="{BB962C8B-B14F-4D97-AF65-F5344CB8AC3E}">
        <p14:creationId xmlns:p14="http://schemas.microsoft.com/office/powerpoint/2010/main" val="2745005144"/>
      </p:ext>
    </p:extLst>
  </p:cSld>
  <p:clrMapOvr>
    <a:masterClrMapping/>
  </p:clrMapOvr>
</p:notes>
</file>

<file path=ppt/notesSlides/notesSlide2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276</a:t>
            </a:fld>
            <a:endParaRPr lang="zh-CN" altLang="en-US"/>
          </a:p>
        </p:txBody>
      </p:sp>
    </p:spTree>
    <p:extLst>
      <p:ext uri="{BB962C8B-B14F-4D97-AF65-F5344CB8AC3E}">
        <p14:creationId xmlns:p14="http://schemas.microsoft.com/office/powerpoint/2010/main" val="3051788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28</a:t>
            </a:fld>
            <a:endParaRPr lang="zh-CN" altLang="en-US"/>
          </a:p>
        </p:txBody>
      </p:sp>
    </p:spTree>
    <p:extLst>
      <p:ext uri="{BB962C8B-B14F-4D97-AF65-F5344CB8AC3E}">
        <p14:creationId xmlns:p14="http://schemas.microsoft.com/office/powerpoint/2010/main" val="95103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29</a:t>
            </a:fld>
            <a:endParaRPr lang="zh-CN" altLang="en-US"/>
          </a:p>
        </p:txBody>
      </p:sp>
    </p:spTree>
    <p:extLst>
      <p:ext uri="{BB962C8B-B14F-4D97-AF65-F5344CB8AC3E}">
        <p14:creationId xmlns:p14="http://schemas.microsoft.com/office/powerpoint/2010/main" val="363398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a:t>
            </a:fld>
            <a:endParaRPr lang="zh-CN" altLang="en-US"/>
          </a:p>
        </p:txBody>
      </p:sp>
    </p:spTree>
    <p:extLst>
      <p:ext uri="{BB962C8B-B14F-4D97-AF65-F5344CB8AC3E}">
        <p14:creationId xmlns:p14="http://schemas.microsoft.com/office/powerpoint/2010/main" val="27072547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30</a:t>
            </a:fld>
            <a:endParaRPr lang="zh-CN" altLang="en-US"/>
          </a:p>
        </p:txBody>
      </p:sp>
    </p:spTree>
    <p:extLst>
      <p:ext uri="{BB962C8B-B14F-4D97-AF65-F5344CB8AC3E}">
        <p14:creationId xmlns:p14="http://schemas.microsoft.com/office/powerpoint/2010/main" val="2365451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31</a:t>
            </a:fld>
            <a:endParaRPr lang="zh-CN" altLang="en-US"/>
          </a:p>
        </p:txBody>
      </p:sp>
    </p:spTree>
    <p:extLst>
      <p:ext uri="{BB962C8B-B14F-4D97-AF65-F5344CB8AC3E}">
        <p14:creationId xmlns:p14="http://schemas.microsoft.com/office/powerpoint/2010/main" val="9968968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32</a:t>
            </a:fld>
            <a:endParaRPr lang="zh-CN" altLang="en-US"/>
          </a:p>
        </p:txBody>
      </p:sp>
    </p:spTree>
    <p:extLst>
      <p:ext uri="{BB962C8B-B14F-4D97-AF65-F5344CB8AC3E}">
        <p14:creationId xmlns:p14="http://schemas.microsoft.com/office/powerpoint/2010/main" val="29972682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33</a:t>
            </a:fld>
            <a:endParaRPr lang="zh-CN" altLang="en-US"/>
          </a:p>
        </p:txBody>
      </p:sp>
    </p:spTree>
    <p:extLst>
      <p:ext uri="{BB962C8B-B14F-4D97-AF65-F5344CB8AC3E}">
        <p14:creationId xmlns:p14="http://schemas.microsoft.com/office/powerpoint/2010/main" val="1663925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34</a:t>
            </a:fld>
            <a:endParaRPr lang="zh-CN" altLang="en-US"/>
          </a:p>
        </p:txBody>
      </p:sp>
    </p:spTree>
    <p:extLst>
      <p:ext uri="{BB962C8B-B14F-4D97-AF65-F5344CB8AC3E}">
        <p14:creationId xmlns:p14="http://schemas.microsoft.com/office/powerpoint/2010/main" val="16540950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35</a:t>
            </a:fld>
            <a:endParaRPr lang="zh-CN" altLang="en-US"/>
          </a:p>
        </p:txBody>
      </p:sp>
    </p:spTree>
    <p:extLst>
      <p:ext uri="{BB962C8B-B14F-4D97-AF65-F5344CB8AC3E}">
        <p14:creationId xmlns:p14="http://schemas.microsoft.com/office/powerpoint/2010/main" val="12638657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36</a:t>
            </a:fld>
            <a:endParaRPr lang="zh-CN" altLang="en-US"/>
          </a:p>
        </p:txBody>
      </p:sp>
    </p:spTree>
    <p:extLst>
      <p:ext uri="{BB962C8B-B14F-4D97-AF65-F5344CB8AC3E}">
        <p14:creationId xmlns:p14="http://schemas.microsoft.com/office/powerpoint/2010/main" val="324847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37</a:t>
            </a:fld>
            <a:endParaRPr lang="zh-CN" altLang="en-US"/>
          </a:p>
        </p:txBody>
      </p:sp>
    </p:spTree>
    <p:extLst>
      <p:ext uri="{BB962C8B-B14F-4D97-AF65-F5344CB8AC3E}">
        <p14:creationId xmlns:p14="http://schemas.microsoft.com/office/powerpoint/2010/main" val="792501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38</a:t>
            </a:fld>
            <a:endParaRPr lang="zh-CN" altLang="en-US"/>
          </a:p>
        </p:txBody>
      </p:sp>
    </p:spTree>
    <p:extLst>
      <p:ext uri="{BB962C8B-B14F-4D97-AF65-F5344CB8AC3E}">
        <p14:creationId xmlns:p14="http://schemas.microsoft.com/office/powerpoint/2010/main" val="14537313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39</a:t>
            </a:fld>
            <a:endParaRPr lang="zh-CN" altLang="en-US"/>
          </a:p>
        </p:txBody>
      </p:sp>
    </p:spTree>
    <p:extLst>
      <p:ext uri="{BB962C8B-B14F-4D97-AF65-F5344CB8AC3E}">
        <p14:creationId xmlns:p14="http://schemas.microsoft.com/office/powerpoint/2010/main" val="341079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a:t>
            </a:fld>
            <a:endParaRPr lang="zh-CN" altLang="en-US"/>
          </a:p>
        </p:txBody>
      </p:sp>
    </p:spTree>
    <p:extLst>
      <p:ext uri="{BB962C8B-B14F-4D97-AF65-F5344CB8AC3E}">
        <p14:creationId xmlns:p14="http://schemas.microsoft.com/office/powerpoint/2010/main" val="22195739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40</a:t>
            </a:fld>
            <a:endParaRPr lang="zh-CN" altLang="en-US"/>
          </a:p>
        </p:txBody>
      </p:sp>
    </p:spTree>
    <p:extLst>
      <p:ext uri="{BB962C8B-B14F-4D97-AF65-F5344CB8AC3E}">
        <p14:creationId xmlns:p14="http://schemas.microsoft.com/office/powerpoint/2010/main" val="15577865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41</a:t>
            </a:fld>
            <a:endParaRPr lang="zh-CN" altLang="en-US"/>
          </a:p>
        </p:txBody>
      </p:sp>
    </p:spTree>
    <p:extLst>
      <p:ext uri="{BB962C8B-B14F-4D97-AF65-F5344CB8AC3E}">
        <p14:creationId xmlns:p14="http://schemas.microsoft.com/office/powerpoint/2010/main" val="42090661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42</a:t>
            </a:fld>
            <a:endParaRPr lang="zh-CN" altLang="en-US"/>
          </a:p>
        </p:txBody>
      </p:sp>
    </p:spTree>
    <p:extLst>
      <p:ext uri="{BB962C8B-B14F-4D97-AF65-F5344CB8AC3E}">
        <p14:creationId xmlns:p14="http://schemas.microsoft.com/office/powerpoint/2010/main" val="6691866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43</a:t>
            </a:fld>
            <a:endParaRPr lang="zh-CN" altLang="en-US"/>
          </a:p>
        </p:txBody>
      </p:sp>
    </p:spTree>
    <p:extLst>
      <p:ext uri="{BB962C8B-B14F-4D97-AF65-F5344CB8AC3E}">
        <p14:creationId xmlns:p14="http://schemas.microsoft.com/office/powerpoint/2010/main" val="33159093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44</a:t>
            </a:fld>
            <a:endParaRPr lang="zh-CN" altLang="en-US"/>
          </a:p>
        </p:txBody>
      </p:sp>
    </p:spTree>
    <p:extLst>
      <p:ext uri="{BB962C8B-B14F-4D97-AF65-F5344CB8AC3E}">
        <p14:creationId xmlns:p14="http://schemas.microsoft.com/office/powerpoint/2010/main" val="13194732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45</a:t>
            </a:fld>
            <a:endParaRPr lang="zh-CN" altLang="en-US"/>
          </a:p>
        </p:txBody>
      </p:sp>
    </p:spTree>
    <p:extLst>
      <p:ext uri="{BB962C8B-B14F-4D97-AF65-F5344CB8AC3E}">
        <p14:creationId xmlns:p14="http://schemas.microsoft.com/office/powerpoint/2010/main" val="38179910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46</a:t>
            </a:fld>
            <a:endParaRPr lang="zh-CN" altLang="en-US"/>
          </a:p>
        </p:txBody>
      </p:sp>
    </p:spTree>
    <p:extLst>
      <p:ext uri="{BB962C8B-B14F-4D97-AF65-F5344CB8AC3E}">
        <p14:creationId xmlns:p14="http://schemas.microsoft.com/office/powerpoint/2010/main" val="19476916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47</a:t>
            </a:fld>
            <a:endParaRPr lang="zh-CN" altLang="en-US"/>
          </a:p>
        </p:txBody>
      </p:sp>
    </p:spTree>
    <p:extLst>
      <p:ext uri="{BB962C8B-B14F-4D97-AF65-F5344CB8AC3E}">
        <p14:creationId xmlns:p14="http://schemas.microsoft.com/office/powerpoint/2010/main" val="12990931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48</a:t>
            </a:fld>
            <a:endParaRPr lang="zh-CN" altLang="en-US"/>
          </a:p>
        </p:txBody>
      </p:sp>
    </p:spTree>
    <p:extLst>
      <p:ext uri="{BB962C8B-B14F-4D97-AF65-F5344CB8AC3E}">
        <p14:creationId xmlns:p14="http://schemas.microsoft.com/office/powerpoint/2010/main" val="14747724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49</a:t>
            </a:fld>
            <a:endParaRPr lang="zh-CN" altLang="en-US"/>
          </a:p>
        </p:txBody>
      </p:sp>
    </p:spTree>
    <p:extLst>
      <p:ext uri="{BB962C8B-B14F-4D97-AF65-F5344CB8AC3E}">
        <p14:creationId xmlns:p14="http://schemas.microsoft.com/office/powerpoint/2010/main" val="722559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a:t>
            </a:fld>
            <a:endParaRPr lang="zh-CN" altLang="en-US"/>
          </a:p>
        </p:txBody>
      </p:sp>
    </p:spTree>
    <p:extLst>
      <p:ext uri="{BB962C8B-B14F-4D97-AF65-F5344CB8AC3E}">
        <p14:creationId xmlns:p14="http://schemas.microsoft.com/office/powerpoint/2010/main" val="34655696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50</a:t>
            </a:fld>
            <a:endParaRPr lang="zh-CN" altLang="en-US"/>
          </a:p>
        </p:txBody>
      </p:sp>
    </p:spTree>
    <p:extLst>
      <p:ext uri="{BB962C8B-B14F-4D97-AF65-F5344CB8AC3E}">
        <p14:creationId xmlns:p14="http://schemas.microsoft.com/office/powerpoint/2010/main" val="36718142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51</a:t>
            </a:fld>
            <a:endParaRPr lang="zh-CN" altLang="en-US"/>
          </a:p>
        </p:txBody>
      </p:sp>
    </p:spTree>
    <p:extLst>
      <p:ext uri="{BB962C8B-B14F-4D97-AF65-F5344CB8AC3E}">
        <p14:creationId xmlns:p14="http://schemas.microsoft.com/office/powerpoint/2010/main" val="20704716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52</a:t>
            </a:fld>
            <a:endParaRPr lang="zh-CN" altLang="en-US"/>
          </a:p>
        </p:txBody>
      </p:sp>
    </p:spTree>
    <p:extLst>
      <p:ext uri="{BB962C8B-B14F-4D97-AF65-F5344CB8AC3E}">
        <p14:creationId xmlns:p14="http://schemas.microsoft.com/office/powerpoint/2010/main" val="31288917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53</a:t>
            </a:fld>
            <a:endParaRPr lang="zh-CN" altLang="en-US"/>
          </a:p>
        </p:txBody>
      </p:sp>
    </p:spTree>
    <p:extLst>
      <p:ext uri="{BB962C8B-B14F-4D97-AF65-F5344CB8AC3E}">
        <p14:creationId xmlns:p14="http://schemas.microsoft.com/office/powerpoint/2010/main" val="18181511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54</a:t>
            </a:fld>
            <a:endParaRPr lang="zh-CN" altLang="en-US"/>
          </a:p>
        </p:txBody>
      </p:sp>
    </p:spTree>
    <p:extLst>
      <p:ext uri="{BB962C8B-B14F-4D97-AF65-F5344CB8AC3E}">
        <p14:creationId xmlns:p14="http://schemas.microsoft.com/office/powerpoint/2010/main" val="26152978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55</a:t>
            </a:fld>
            <a:endParaRPr lang="zh-CN" altLang="en-US"/>
          </a:p>
        </p:txBody>
      </p:sp>
    </p:spTree>
    <p:extLst>
      <p:ext uri="{BB962C8B-B14F-4D97-AF65-F5344CB8AC3E}">
        <p14:creationId xmlns:p14="http://schemas.microsoft.com/office/powerpoint/2010/main" val="31406860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56</a:t>
            </a:fld>
            <a:endParaRPr lang="zh-CN" altLang="en-US"/>
          </a:p>
        </p:txBody>
      </p:sp>
    </p:spTree>
    <p:extLst>
      <p:ext uri="{BB962C8B-B14F-4D97-AF65-F5344CB8AC3E}">
        <p14:creationId xmlns:p14="http://schemas.microsoft.com/office/powerpoint/2010/main" val="18432144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57</a:t>
            </a:fld>
            <a:endParaRPr lang="zh-CN" altLang="en-US"/>
          </a:p>
        </p:txBody>
      </p:sp>
    </p:spTree>
    <p:extLst>
      <p:ext uri="{BB962C8B-B14F-4D97-AF65-F5344CB8AC3E}">
        <p14:creationId xmlns:p14="http://schemas.microsoft.com/office/powerpoint/2010/main" val="12153299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58</a:t>
            </a:fld>
            <a:endParaRPr lang="zh-CN" altLang="en-US"/>
          </a:p>
        </p:txBody>
      </p:sp>
    </p:spTree>
    <p:extLst>
      <p:ext uri="{BB962C8B-B14F-4D97-AF65-F5344CB8AC3E}">
        <p14:creationId xmlns:p14="http://schemas.microsoft.com/office/powerpoint/2010/main" val="3803547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59</a:t>
            </a:fld>
            <a:endParaRPr lang="zh-CN" altLang="en-US"/>
          </a:p>
        </p:txBody>
      </p:sp>
    </p:spTree>
    <p:extLst>
      <p:ext uri="{BB962C8B-B14F-4D97-AF65-F5344CB8AC3E}">
        <p14:creationId xmlns:p14="http://schemas.microsoft.com/office/powerpoint/2010/main" val="354873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a:t>
            </a:fld>
            <a:endParaRPr lang="zh-CN" altLang="en-US"/>
          </a:p>
        </p:txBody>
      </p:sp>
    </p:spTree>
    <p:extLst>
      <p:ext uri="{BB962C8B-B14F-4D97-AF65-F5344CB8AC3E}">
        <p14:creationId xmlns:p14="http://schemas.microsoft.com/office/powerpoint/2010/main" val="33925196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60</a:t>
            </a:fld>
            <a:endParaRPr lang="zh-CN" altLang="en-US"/>
          </a:p>
        </p:txBody>
      </p:sp>
    </p:spTree>
    <p:extLst>
      <p:ext uri="{BB962C8B-B14F-4D97-AF65-F5344CB8AC3E}">
        <p14:creationId xmlns:p14="http://schemas.microsoft.com/office/powerpoint/2010/main" val="25634397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61</a:t>
            </a:fld>
            <a:endParaRPr lang="zh-CN" altLang="en-US"/>
          </a:p>
        </p:txBody>
      </p:sp>
    </p:spTree>
    <p:extLst>
      <p:ext uri="{BB962C8B-B14F-4D97-AF65-F5344CB8AC3E}">
        <p14:creationId xmlns:p14="http://schemas.microsoft.com/office/powerpoint/2010/main" val="393592580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62</a:t>
            </a:fld>
            <a:endParaRPr lang="zh-CN" altLang="en-US"/>
          </a:p>
        </p:txBody>
      </p:sp>
    </p:spTree>
    <p:extLst>
      <p:ext uri="{BB962C8B-B14F-4D97-AF65-F5344CB8AC3E}">
        <p14:creationId xmlns:p14="http://schemas.microsoft.com/office/powerpoint/2010/main" val="3240767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63</a:t>
            </a:fld>
            <a:endParaRPr lang="zh-CN" altLang="en-US"/>
          </a:p>
        </p:txBody>
      </p:sp>
    </p:spTree>
    <p:extLst>
      <p:ext uri="{BB962C8B-B14F-4D97-AF65-F5344CB8AC3E}">
        <p14:creationId xmlns:p14="http://schemas.microsoft.com/office/powerpoint/2010/main" val="4933228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64</a:t>
            </a:fld>
            <a:endParaRPr lang="zh-CN" altLang="en-US"/>
          </a:p>
        </p:txBody>
      </p:sp>
    </p:spTree>
    <p:extLst>
      <p:ext uri="{BB962C8B-B14F-4D97-AF65-F5344CB8AC3E}">
        <p14:creationId xmlns:p14="http://schemas.microsoft.com/office/powerpoint/2010/main" val="35034632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65</a:t>
            </a:fld>
            <a:endParaRPr lang="zh-CN" altLang="en-US"/>
          </a:p>
        </p:txBody>
      </p:sp>
    </p:spTree>
    <p:extLst>
      <p:ext uri="{BB962C8B-B14F-4D97-AF65-F5344CB8AC3E}">
        <p14:creationId xmlns:p14="http://schemas.microsoft.com/office/powerpoint/2010/main" val="12975352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66</a:t>
            </a:fld>
            <a:endParaRPr lang="zh-CN" altLang="en-US"/>
          </a:p>
        </p:txBody>
      </p:sp>
    </p:spTree>
    <p:extLst>
      <p:ext uri="{BB962C8B-B14F-4D97-AF65-F5344CB8AC3E}">
        <p14:creationId xmlns:p14="http://schemas.microsoft.com/office/powerpoint/2010/main" val="29194251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67</a:t>
            </a:fld>
            <a:endParaRPr lang="zh-CN" altLang="en-US"/>
          </a:p>
        </p:txBody>
      </p:sp>
    </p:spTree>
    <p:extLst>
      <p:ext uri="{BB962C8B-B14F-4D97-AF65-F5344CB8AC3E}">
        <p14:creationId xmlns:p14="http://schemas.microsoft.com/office/powerpoint/2010/main" val="4814596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68</a:t>
            </a:fld>
            <a:endParaRPr lang="zh-CN" altLang="en-US"/>
          </a:p>
        </p:txBody>
      </p:sp>
    </p:spTree>
    <p:extLst>
      <p:ext uri="{BB962C8B-B14F-4D97-AF65-F5344CB8AC3E}">
        <p14:creationId xmlns:p14="http://schemas.microsoft.com/office/powerpoint/2010/main" val="349548615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69</a:t>
            </a:fld>
            <a:endParaRPr lang="zh-CN" altLang="en-US"/>
          </a:p>
        </p:txBody>
      </p:sp>
    </p:spTree>
    <p:extLst>
      <p:ext uri="{BB962C8B-B14F-4D97-AF65-F5344CB8AC3E}">
        <p14:creationId xmlns:p14="http://schemas.microsoft.com/office/powerpoint/2010/main" val="4050297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a:t>
            </a:fld>
            <a:endParaRPr lang="zh-CN" altLang="en-US"/>
          </a:p>
        </p:txBody>
      </p:sp>
    </p:spTree>
    <p:extLst>
      <p:ext uri="{BB962C8B-B14F-4D97-AF65-F5344CB8AC3E}">
        <p14:creationId xmlns:p14="http://schemas.microsoft.com/office/powerpoint/2010/main" val="110045469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70</a:t>
            </a:fld>
            <a:endParaRPr lang="zh-CN" altLang="en-US"/>
          </a:p>
        </p:txBody>
      </p:sp>
    </p:spTree>
    <p:extLst>
      <p:ext uri="{BB962C8B-B14F-4D97-AF65-F5344CB8AC3E}">
        <p14:creationId xmlns:p14="http://schemas.microsoft.com/office/powerpoint/2010/main" val="226079024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71</a:t>
            </a:fld>
            <a:endParaRPr lang="zh-CN" altLang="en-US"/>
          </a:p>
        </p:txBody>
      </p:sp>
    </p:spTree>
    <p:extLst>
      <p:ext uri="{BB962C8B-B14F-4D97-AF65-F5344CB8AC3E}">
        <p14:creationId xmlns:p14="http://schemas.microsoft.com/office/powerpoint/2010/main" val="81409864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72</a:t>
            </a:fld>
            <a:endParaRPr lang="zh-CN" altLang="en-US"/>
          </a:p>
        </p:txBody>
      </p:sp>
    </p:spTree>
    <p:extLst>
      <p:ext uri="{BB962C8B-B14F-4D97-AF65-F5344CB8AC3E}">
        <p14:creationId xmlns:p14="http://schemas.microsoft.com/office/powerpoint/2010/main" val="341036235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73</a:t>
            </a:fld>
            <a:endParaRPr lang="zh-CN" altLang="en-US"/>
          </a:p>
        </p:txBody>
      </p:sp>
    </p:spTree>
    <p:extLst>
      <p:ext uri="{BB962C8B-B14F-4D97-AF65-F5344CB8AC3E}">
        <p14:creationId xmlns:p14="http://schemas.microsoft.com/office/powerpoint/2010/main" val="196304324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74</a:t>
            </a:fld>
            <a:endParaRPr lang="zh-CN" altLang="en-US"/>
          </a:p>
        </p:txBody>
      </p:sp>
    </p:spTree>
    <p:extLst>
      <p:ext uri="{BB962C8B-B14F-4D97-AF65-F5344CB8AC3E}">
        <p14:creationId xmlns:p14="http://schemas.microsoft.com/office/powerpoint/2010/main" val="18030324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75</a:t>
            </a:fld>
            <a:endParaRPr lang="zh-CN" altLang="en-US"/>
          </a:p>
        </p:txBody>
      </p:sp>
    </p:spTree>
    <p:extLst>
      <p:ext uri="{BB962C8B-B14F-4D97-AF65-F5344CB8AC3E}">
        <p14:creationId xmlns:p14="http://schemas.microsoft.com/office/powerpoint/2010/main" val="10226591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76</a:t>
            </a:fld>
            <a:endParaRPr lang="zh-CN" altLang="en-US"/>
          </a:p>
        </p:txBody>
      </p:sp>
    </p:spTree>
    <p:extLst>
      <p:ext uri="{BB962C8B-B14F-4D97-AF65-F5344CB8AC3E}">
        <p14:creationId xmlns:p14="http://schemas.microsoft.com/office/powerpoint/2010/main" val="7909279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77</a:t>
            </a:fld>
            <a:endParaRPr lang="zh-CN" altLang="en-US"/>
          </a:p>
        </p:txBody>
      </p:sp>
    </p:spTree>
    <p:extLst>
      <p:ext uri="{BB962C8B-B14F-4D97-AF65-F5344CB8AC3E}">
        <p14:creationId xmlns:p14="http://schemas.microsoft.com/office/powerpoint/2010/main" val="141998980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78</a:t>
            </a:fld>
            <a:endParaRPr lang="zh-CN" altLang="en-US"/>
          </a:p>
        </p:txBody>
      </p:sp>
    </p:spTree>
    <p:extLst>
      <p:ext uri="{BB962C8B-B14F-4D97-AF65-F5344CB8AC3E}">
        <p14:creationId xmlns:p14="http://schemas.microsoft.com/office/powerpoint/2010/main" val="180177617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79</a:t>
            </a:fld>
            <a:endParaRPr lang="zh-CN" altLang="en-US"/>
          </a:p>
        </p:txBody>
      </p:sp>
    </p:spTree>
    <p:extLst>
      <p:ext uri="{BB962C8B-B14F-4D97-AF65-F5344CB8AC3E}">
        <p14:creationId xmlns:p14="http://schemas.microsoft.com/office/powerpoint/2010/main" val="3342388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a:t>
            </a:fld>
            <a:endParaRPr lang="zh-CN" altLang="en-US"/>
          </a:p>
        </p:txBody>
      </p:sp>
    </p:spTree>
    <p:extLst>
      <p:ext uri="{BB962C8B-B14F-4D97-AF65-F5344CB8AC3E}">
        <p14:creationId xmlns:p14="http://schemas.microsoft.com/office/powerpoint/2010/main" val="144648520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80</a:t>
            </a:fld>
            <a:endParaRPr lang="zh-CN" altLang="en-US"/>
          </a:p>
        </p:txBody>
      </p:sp>
    </p:spTree>
    <p:extLst>
      <p:ext uri="{BB962C8B-B14F-4D97-AF65-F5344CB8AC3E}">
        <p14:creationId xmlns:p14="http://schemas.microsoft.com/office/powerpoint/2010/main" val="182076828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81</a:t>
            </a:fld>
            <a:endParaRPr lang="zh-CN" altLang="en-US"/>
          </a:p>
        </p:txBody>
      </p:sp>
    </p:spTree>
    <p:extLst>
      <p:ext uri="{BB962C8B-B14F-4D97-AF65-F5344CB8AC3E}">
        <p14:creationId xmlns:p14="http://schemas.microsoft.com/office/powerpoint/2010/main" val="219607705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82</a:t>
            </a:fld>
            <a:endParaRPr lang="zh-CN" altLang="en-US"/>
          </a:p>
        </p:txBody>
      </p:sp>
    </p:spTree>
    <p:extLst>
      <p:ext uri="{BB962C8B-B14F-4D97-AF65-F5344CB8AC3E}">
        <p14:creationId xmlns:p14="http://schemas.microsoft.com/office/powerpoint/2010/main" val="345807836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83</a:t>
            </a:fld>
            <a:endParaRPr lang="zh-CN" altLang="en-US"/>
          </a:p>
        </p:txBody>
      </p:sp>
    </p:spTree>
    <p:extLst>
      <p:ext uri="{BB962C8B-B14F-4D97-AF65-F5344CB8AC3E}">
        <p14:creationId xmlns:p14="http://schemas.microsoft.com/office/powerpoint/2010/main" val="245728499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84</a:t>
            </a:fld>
            <a:endParaRPr lang="zh-CN" altLang="en-US"/>
          </a:p>
        </p:txBody>
      </p:sp>
    </p:spTree>
    <p:extLst>
      <p:ext uri="{BB962C8B-B14F-4D97-AF65-F5344CB8AC3E}">
        <p14:creationId xmlns:p14="http://schemas.microsoft.com/office/powerpoint/2010/main" val="290866732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85</a:t>
            </a:fld>
            <a:endParaRPr lang="zh-CN" altLang="en-US"/>
          </a:p>
        </p:txBody>
      </p:sp>
    </p:spTree>
    <p:extLst>
      <p:ext uri="{BB962C8B-B14F-4D97-AF65-F5344CB8AC3E}">
        <p14:creationId xmlns:p14="http://schemas.microsoft.com/office/powerpoint/2010/main" val="287277726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86</a:t>
            </a:fld>
            <a:endParaRPr lang="zh-CN" altLang="en-US"/>
          </a:p>
        </p:txBody>
      </p:sp>
    </p:spTree>
    <p:extLst>
      <p:ext uri="{BB962C8B-B14F-4D97-AF65-F5344CB8AC3E}">
        <p14:creationId xmlns:p14="http://schemas.microsoft.com/office/powerpoint/2010/main" val="27433899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87</a:t>
            </a:fld>
            <a:endParaRPr lang="zh-CN" altLang="en-US"/>
          </a:p>
        </p:txBody>
      </p:sp>
    </p:spTree>
    <p:extLst>
      <p:ext uri="{BB962C8B-B14F-4D97-AF65-F5344CB8AC3E}">
        <p14:creationId xmlns:p14="http://schemas.microsoft.com/office/powerpoint/2010/main" val="279857701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88</a:t>
            </a:fld>
            <a:endParaRPr lang="zh-CN" altLang="en-US"/>
          </a:p>
        </p:txBody>
      </p:sp>
    </p:spTree>
    <p:extLst>
      <p:ext uri="{BB962C8B-B14F-4D97-AF65-F5344CB8AC3E}">
        <p14:creationId xmlns:p14="http://schemas.microsoft.com/office/powerpoint/2010/main" val="150745669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89</a:t>
            </a:fld>
            <a:endParaRPr lang="zh-CN" altLang="en-US"/>
          </a:p>
        </p:txBody>
      </p:sp>
    </p:spTree>
    <p:extLst>
      <p:ext uri="{BB962C8B-B14F-4D97-AF65-F5344CB8AC3E}">
        <p14:creationId xmlns:p14="http://schemas.microsoft.com/office/powerpoint/2010/main" val="1264364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a:t>
            </a:fld>
            <a:endParaRPr lang="zh-CN" altLang="en-US"/>
          </a:p>
        </p:txBody>
      </p:sp>
    </p:spTree>
    <p:extLst>
      <p:ext uri="{BB962C8B-B14F-4D97-AF65-F5344CB8AC3E}">
        <p14:creationId xmlns:p14="http://schemas.microsoft.com/office/powerpoint/2010/main" val="217564140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90</a:t>
            </a:fld>
            <a:endParaRPr lang="zh-CN" altLang="en-US"/>
          </a:p>
        </p:txBody>
      </p:sp>
    </p:spTree>
    <p:extLst>
      <p:ext uri="{BB962C8B-B14F-4D97-AF65-F5344CB8AC3E}">
        <p14:creationId xmlns:p14="http://schemas.microsoft.com/office/powerpoint/2010/main" val="414796222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91</a:t>
            </a:fld>
            <a:endParaRPr lang="zh-CN" altLang="en-US"/>
          </a:p>
        </p:txBody>
      </p:sp>
    </p:spTree>
    <p:extLst>
      <p:ext uri="{BB962C8B-B14F-4D97-AF65-F5344CB8AC3E}">
        <p14:creationId xmlns:p14="http://schemas.microsoft.com/office/powerpoint/2010/main" val="7336891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92</a:t>
            </a:fld>
            <a:endParaRPr lang="zh-CN" altLang="en-US"/>
          </a:p>
        </p:txBody>
      </p:sp>
    </p:spTree>
    <p:extLst>
      <p:ext uri="{BB962C8B-B14F-4D97-AF65-F5344CB8AC3E}">
        <p14:creationId xmlns:p14="http://schemas.microsoft.com/office/powerpoint/2010/main" val="264296548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93</a:t>
            </a:fld>
            <a:endParaRPr lang="zh-CN" altLang="en-US"/>
          </a:p>
        </p:txBody>
      </p:sp>
    </p:spTree>
    <p:extLst>
      <p:ext uri="{BB962C8B-B14F-4D97-AF65-F5344CB8AC3E}">
        <p14:creationId xmlns:p14="http://schemas.microsoft.com/office/powerpoint/2010/main" val="120635510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94</a:t>
            </a:fld>
            <a:endParaRPr lang="zh-CN" altLang="en-US"/>
          </a:p>
        </p:txBody>
      </p:sp>
    </p:spTree>
    <p:extLst>
      <p:ext uri="{BB962C8B-B14F-4D97-AF65-F5344CB8AC3E}">
        <p14:creationId xmlns:p14="http://schemas.microsoft.com/office/powerpoint/2010/main" val="27211449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95</a:t>
            </a:fld>
            <a:endParaRPr lang="zh-CN" altLang="en-US"/>
          </a:p>
        </p:txBody>
      </p:sp>
    </p:spTree>
    <p:extLst>
      <p:ext uri="{BB962C8B-B14F-4D97-AF65-F5344CB8AC3E}">
        <p14:creationId xmlns:p14="http://schemas.microsoft.com/office/powerpoint/2010/main" val="19148185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96</a:t>
            </a:fld>
            <a:endParaRPr lang="zh-CN" altLang="en-US"/>
          </a:p>
        </p:txBody>
      </p:sp>
    </p:spTree>
    <p:extLst>
      <p:ext uri="{BB962C8B-B14F-4D97-AF65-F5344CB8AC3E}">
        <p14:creationId xmlns:p14="http://schemas.microsoft.com/office/powerpoint/2010/main" val="20497296"/>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97</a:t>
            </a:fld>
            <a:endParaRPr lang="zh-CN" altLang="en-US"/>
          </a:p>
        </p:txBody>
      </p:sp>
    </p:spTree>
    <p:extLst>
      <p:ext uri="{BB962C8B-B14F-4D97-AF65-F5344CB8AC3E}">
        <p14:creationId xmlns:p14="http://schemas.microsoft.com/office/powerpoint/2010/main" val="121799939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98</a:t>
            </a:fld>
            <a:endParaRPr lang="zh-CN" altLang="en-US"/>
          </a:p>
        </p:txBody>
      </p:sp>
    </p:spTree>
    <p:extLst>
      <p:ext uri="{BB962C8B-B14F-4D97-AF65-F5344CB8AC3E}">
        <p14:creationId xmlns:p14="http://schemas.microsoft.com/office/powerpoint/2010/main" val="160626344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t>99</a:t>
            </a:fld>
            <a:endParaRPr lang="zh-CN" altLang="en-US"/>
          </a:p>
        </p:txBody>
      </p:sp>
    </p:spTree>
    <p:extLst>
      <p:ext uri="{BB962C8B-B14F-4D97-AF65-F5344CB8AC3E}">
        <p14:creationId xmlns:p14="http://schemas.microsoft.com/office/powerpoint/2010/main" val="27623110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1.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2021/5/10</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2021/5/10</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a:lnSpc>
                <a:spcPct val="130000"/>
              </a:lnSpc>
              <a:buFont typeface="Wingdings" panose="05000000000000000000" pitchFamily="2" charset="2"/>
              <a:buChar char="l"/>
              <a:defRPr spc="150" baseline="0">
                <a:solidFill>
                  <a:schemeClr val="tx1">
                    <a:lumMod val="65000"/>
                    <a:lumOff val="35000"/>
                  </a:schemeClr>
                </a:solidFill>
              </a:defRPr>
            </a:lvl1pPr>
            <a:lvl2pPr marL="685800" indent="-228600">
              <a:lnSpc>
                <a:spcPct val="130000"/>
              </a:lnSpc>
              <a:buFont typeface="Wingdings" panose="05000000000000000000" pitchFamily="2" charset="2"/>
              <a:buChar char="l"/>
              <a:defRPr spc="150" baseline="0">
                <a:solidFill>
                  <a:schemeClr val="tx1">
                    <a:lumMod val="65000"/>
                    <a:lumOff val="35000"/>
                  </a:schemeClr>
                </a:solidFill>
              </a:defRPr>
            </a:lvl2pPr>
            <a:lvl3pPr marL="1143000" indent="-228600">
              <a:lnSpc>
                <a:spcPct val="130000"/>
              </a:lnSpc>
              <a:buFont typeface="Wingdings" panose="05000000000000000000" pitchFamily="2" charset="2"/>
              <a:buChar char="l"/>
              <a:defRPr spc="150" baseline="0">
                <a:solidFill>
                  <a:schemeClr val="tx1">
                    <a:lumMod val="65000"/>
                    <a:lumOff val="35000"/>
                  </a:schemeClr>
                </a:solidFill>
              </a:defRPr>
            </a:lvl3pPr>
            <a:lvl4pPr marL="1600200" indent="-228600">
              <a:lnSpc>
                <a:spcPct val="130000"/>
              </a:lnSpc>
              <a:buFont typeface="Wingdings" panose="05000000000000000000" pitchFamily="2" charset="2"/>
              <a:buChar char="l"/>
              <a:defRPr spc="150" baseline="0">
                <a:solidFill>
                  <a:schemeClr val="tx1">
                    <a:lumMod val="65000"/>
                    <a:lumOff val="35000"/>
                  </a:schemeClr>
                </a:solidFill>
              </a:defRPr>
            </a:lvl4pPr>
            <a:lvl5pPr marL="2057400" indent="-228600">
              <a:lnSpc>
                <a:spcPct val="130000"/>
              </a:lnSpc>
              <a:buFont typeface="Wingdings" panose="05000000000000000000" pitchFamily="2" charset="2"/>
              <a:buChar char="l"/>
              <a:defRPr spc="150" baseline="0">
                <a:solidFill>
                  <a:schemeClr val="tx1">
                    <a:lumMod val="65000"/>
                    <a:lumOff val="3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2021/5/10</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914400" marR="0" lvl="2"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371600" marR="0" lvl="3"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828800" marR="0" lvl="4"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2021/5/10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2021/5/10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4pPr>
            <a:lvl5pPr>
              <a:lnSpc>
                <a:spcPct val="13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2021/5/10</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2021/5/10</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2021/5/10</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2021/5/10</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1264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hasCustomPrompt="1"/>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4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dirty="0">
                <a:sym typeface="+mn-ea"/>
              </a:rPr>
              <a:t>单击此处编辑文本</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2021/5/10</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hasCustomPrompt="1"/>
            <p:custDataLst>
              <p:tags r:id="rId2"/>
            </p:custDataLst>
          </p:nvPr>
        </p:nvSpPr>
        <p:spPr>
          <a:xfrm>
            <a:off x="914400" y="914400"/>
            <a:ext cx="9169200" cy="5029200"/>
          </a:xfrm>
        </p:spPr>
        <p:txBody>
          <a:bodyPr vert="eaVert" lIns="46800" tIns="46800" rIns="46800" bIns="46800"/>
          <a:lstStyle>
            <a:lvl1pPr indent="0" eaLnBrk="1" fontAlgn="auto" latinLnBrk="0" hangingPunct="1">
              <a:lnSpc>
                <a:spcPct val="160000"/>
              </a:lnSpc>
              <a:spcAft>
                <a:spcPts val="1600"/>
              </a:spcAft>
              <a:buNone/>
              <a:defRPr spc="300" baseline="0">
                <a:solidFill>
                  <a:schemeClr val="tx1">
                    <a:lumMod val="65000"/>
                    <a:lumOff val="35000"/>
                  </a:schemeClr>
                </a:solidFill>
              </a:defRPr>
            </a:lvl1pPr>
            <a:lvl2pPr indent="0" eaLnBrk="1" fontAlgn="auto" latinLnBrk="0" hangingPunct="1">
              <a:lnSpc>
                <a:spcPct val="160000"/>
              </a:lnSpc>
              <a:spcAft>
                <a:spcPts val="1600"/>
              </a:spcAft>
              <a:buNone/>
              <a:defRPr spc="300" baseline="0">
                <a:solidFill>
                  <a:schemeClr val="tx1">
                    <a:lumMod val="65000"/>
                    <a:lumOff val="35000"/>
                  </a:schemeClr>
                </a:solidFill>
              </a:defRPr>
            </a:lvl2pPr>
            <a:lvl3pPr indent="0" eaLnBrk="1" fontAlgn="auto" latinLnBrk="0" hangingPunct="1">
              <a:lnSpc>
                <a:spcPct val="160000"/>
              </a:lnSpc>
              <a:spcAft>
                <a:spcPts val="1600"/>
              </a:spcAft>
              <a:buNone/>
              <a:defRPr spc="300" baseline="0">
                <a:solidFill>
                  <a:schemeClr val="tx1">
                    <a:lumMod val="65000"/>
                    <a:lumOff val="35000"/>
                  </a:schemeClr>
                </a:solidFill>
              </a:defRPr>
            </a:lvl3pPr>
            <a:lvl4pPr indent="0" eaLnBrk="1" fontAlgn="auto" latinLnBrk="0" hangingPunct="1">
              <a:lnSpc>
                <a:spcPct val="160000"/>
              </a:lnSpc>
              <a:spcAft>
                <a:spcPts val="1600"/>
              </a:spcAft>
              <a:buNone/>
              <a:defRPr spc="300" baseline="0">
                <a:solidFill>
                  <a:schemeClr val="tx1">
                    <a:lumMod val="65000"/>
                    <a:lumOff val="35000"/>
                  </a:schemeClr>
                </a:solidFill>
              </a:defRPr>
            </a:lvl4pPr>
            <a:lvl5pPr indent="0" eaLnBrk="1" fontAlgn="auto" latinLnBrk="0" hangingPunct="1">
              <a:lnSpc>
                <a:spcPct val="160000"/>
              </a:lnSpc>
              <a:spcAft>
                <a:spcPts val="1600"/>
              </a:spcAft>
              <a:buNone/>
              <a:defRPr spc="300" baseline="0">
                <a:solidFill>
                  <a:schemeClr val="tx1">
                    <a:lumMod val="65000"/>
                    <a:lumOff val="35000"/>
                  </a:schemeClr>
                </a:solidFill>
              </a:defRPr>
            </a:lvl5pPr>
          </a:lstStyle>
          <a:p>
            <a:pPr lvl="0"/>
            <a:r>
              <a:rPr lang="zh-CN" altLang="en-US" dirty="0"/>
              <a:t>单击此处编辑文本</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2021/5/10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648000"/>
          </a:xfrm>
          <a:prstGeom prst="rect">
            <a:avLst/>
          </a:prstGeom>
        </p:spPr>
        <p:txBody>
          <a:bodyPr vert="horz" lIns="101600" tIns="38100" rIns="76200" bIns="3810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08400" y="1515600"/>
            <a:ext cx="10969200" cy="473688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2021/5/10</a:t>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2000">
        <p:fade/>
      </p:transition>
    </mc:Choice>
    <mc:Fallback xmlns="">
      <p:transition spd="slow" advClick="0" advTm="2000">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1.mp3"/><Relationship Id="rId7" Type="http://schemas.openxmlformats.org/officeDocument/2006/relationships/notesSlide" Target="../notesSlides/notesSlide1.xml"/><Relationship Id="rId2" Type="http://schemas.microsoft.com/office/2007/relationships/media" Target="../media/media1.mp3"/><Relationship Id="rId1" Type="http://schemas.openxmlformats.org/officeDocument/2006/relationships/tags" Target="../tags/tag64.xml"/><Relationship Id="rId6" Type="http://schemas.openxmlformats.org/officeDocument/2006/relationships/slideLayout" Target="../slideLayouts/slideLayout1.xml"/><Relationship Id="rId5" Type="http://schemas.openxmlformats.org/officeDocument/2006/relationships/tags" Target="../tags/tag66.xml"/><Relationship Id="rId4" Type="http://schemas.openxmlformats.org/officeDocument/2006/relationships/tags" Target="../tags/tag65.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77.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100.xml"/><Relationship Id="rId2" Type="http://schemas.openxmlformats.org/officeDocument/2006/relationships/slideLayout" Target="../slideLayouts/slideLayout6.xml"/><Relationship Id="rId1" Type="http://schemas.openxmlformats.org/officeDocument/2006/relationships/tags" Target="../tags/tag175.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6.xml"/><Relationship Id="rId1" Type="http://schemas.openxmlformats.org/officeDocument/2006/relationships/tags" Target="../tags/tag176.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6.xml"/><Relationship Id="rId1" Type="http://schemas.openxmlformats.org/officeDocument/2006/relationships/tags" Target="../tags/tag177.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6.xml"/><Relationship Id="rId1" Type="http://schemas.openxmlformats.org/officeDocument/2006/relationships/tags" Target="../tags/tag178.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6.xml"/><Relationship Id="rId1" Type="http://schemas.openxmlformats.org/officeDocument/2006/relationships/tags" Target="../tags/tag179.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6.xml"/><Relationship Id="rId1" Type="http://schemas.openxmlformats.org/officeDocument/2006/relationships/tags" Target="../tags/tag180.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6.xml"/><Relationship Id="rId1" Type="http://schemas.openxmlformats.org/officeDocument/2006/relationships/tags" Target="../tags/tag181.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6.xml"/><Relationship Id="rId1" Type="http://schemas.openxmlformats.org/officeDocument/2006/relationships/tags" Target="../tags/tag182.xml"/></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6.xml"/><Relationship Id="rId1" Type="http://schemas.openxmlformats.org/officeDocument/2006/relationships/tags" Target="../tags/tag183.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6.xml"/><Relationship Id="rId1" Type="http://schemas.openxmlformats.org/officeDocument/2006/relationships/tags" Target="../tags/tag18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78.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6.xml"/><Relationship Id="rId1" Type="http://schemas.openxmlformats.org/officeDocument/2006/relationships/tags" Target="../tags/tag185.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111.xml"/><Relationship Id="rId2" Type="http://schemas.openxmlformats.org/officeDocument/2006/relationships/slideLayout" Target="../slideLayouts/slideLayout6.xml"/><Relationship Id="rId1" Type="http://schemas.openxmlformats.org/officeDocument/2006/relationships/tags" Target="../tags/tag186.xml"/></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6.xml"/><Relationship Id="rId1" Type="http://schemas.openxmlformats.org/officeDocument/2006/relationships/tags" Target="../tags/tag187.xml"/></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113.xml"/><Relationship Id="rId2" Type="http://schemas.openxmlformats.org/officeDocument/2006/relationships/slideLayout" Target="../slideLayouts/slideLayout6.xml"/><Relationship Id="rId1" Type="http://schemas.openxmlformats.org/officeDocument/2006/relationships/tags" Target="../tags/tag188.xml"/></Relationships>
</file>

<file path=ppt/slides/_rels/slide114.xml.rels><?xml version="1.0" encoding="UTF-8" standalone="yes"?>
<Relationships xmlns="http://schemas.openxmlformats.org/package/2006/relationships"><Relationship Id="rId3" Type="http://schemas.openxmlformats.org/officeDocument/2006/relationships/notesSlide" Target="../notesSlides/notesSlide114.xml"/><Relationship Id="rId2" Type="http://schemas.openxmlformats.org/officeDocument/2006/relationships/slideLayout" Target="../slideLayouts/slideLayout6.xml"/><Relationship Id="rId1" Type="http://schemas.openxmlformats.org/officeDocument/2006/relationships/tags" Target="../tags/tag189.xml"/></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15.xml"/><Relationship Id="rId2" Type="http://schemas.openxmlformats.org/officeDocument/2006/relationships/slideLayout" Target="../slideLayouts/slideLayout6.xml"/><Relationship Id="rId1" Type="http://schemas.openxmlformats.org/officeDocument/2006/relationships/tags" Target="../tags/tag190.xml"/></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6.xml"/><Relationship Id="rId1" Type="http://schemas.openxmlformats.org/officeDocument/2006/relationships/tags" Target="../tags/tag191.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6.xml"/><Relationship Id="rId1" Type="http://schemas.openxmlformats.org/officeDocument/2006/relationships/tags" Target="../tags/tag192.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18.xml"/><Relationship Id="rId2" Type="http://schemas.openxmlformats.org/officeDocument/2006/relationships/slideLayout" Target="../slideLayouts/slideLayout6.xml"/><Relationship Id="rId1" Type="http://schemas.openxmlformats.org/officeDocument/2006/relationships/tags" Target="../tags/tag193.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9.xml"/><Relationship Id="rId2" Type="http://schemas.openxmlformats.org/officeDocument/2006/relationships/slideLayout" Target="../slideLayouts/slideLayout6.xml"/><Relationship Id="rId1" Type="http://schemas.openxmlformats.org/officeDocument/2006/relationships/tags" Target="../tags/tag19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79.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20.xml"/><Relationship Id="rId2" Type="http://schemas.openxmlformats.org/officeDocument/2006/relationships/slideLayout" Target="../slideLayouts/slideLayout6.xml"/><Relationship Id="rId1" Type="http://schemas.openxmlformats.org/officeDocument/2006/relationships/tags" Target="../tags/tag195.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6.xml"/><Relationship Id="rId1" Type="http://schemas.openxmlformats.org/officeDocument/2006/relationships/tags" Target="../tags/tag196.xml"/></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122.xml"/><Relationship Id="rId2" Type="http://schemas.openxmlformats.org/officeDocument/2006/relationships/slideLayout" Target="../slideLayouts/slideLayout6.xml"/><Relationship Id="rId1" Type="http://schemas.openxmlformats.org/officeDocument/2006/relationships/tags" Target="../tags/tag197.xml"/></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6.xml"/><Relationship Id="rId1" Type="http://schemas.openxmlformats.org/officeDocument/2006/relationships/tags" Target="../tags/tag198.xml"/></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24.xml"/><Relationship Id="rId2" Type="http://schemas.openxmlformats.org/officeDocument/2006/relationships/slideLayout" Target="../slideLayouts/slideLayout6.xml"/><Relationship Id="rId1" Type="http://schemas.openxmlformats.org/officeDocument/2006/relationships/tags" Target="../tags/tag199.xml"/></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125.xml"/><Relationship Id="rId2" Type="http://schemas.openxmlformats.org/officeDocument/2006/relationships/slideLayout" Target="../slideLayouts/slideLayout6.xml"/><Relationship Id="rId1" Type="http://schemas.openxmlformats.org/officeDocument/2006/relationships/tags" Target="../tags/tag200.xml"/></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26.xml"/><Relationship Id="rId2" Type="http://schemas.openxmlformats.org/officeDocument/2006/relationships/slideLayout" Target="../slideLayouts/slideLayout6.xml"/><Relationship Id="rId1" Type="http://schemas.openxmlformats.org/officeDocument/2006/relationships/tags" Target="../tags/tag201.xml"/></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6.xml"/><Relationship Id="rId1" Type="http://schemas.openxmlformats.org/officeDocument/2006/relationships/tags" Target="../tags/tag202.xml"/></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128.xml"/><Relationship Id="rId2" Type="http://schemas.openxmlformats.org/officeDocument/2006/relationships/slideLayout" Target="../slideLayouts/slideLayout6.xml"/><Relationship Id="rId1" Type="http://schemas.openxmlformats.org/officeDocument/2006/relationships/tags" Target="../tags/tag203.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6.xml"/><Relationship Id="rId1" Type="http://schemas.openxmlformats.org/officeDocument/2006/relationships/tags" Target="../tags/tag20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80.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6.xml"/><Relationship Id="rId1" Type="http://schemas.openxmlformats.org/officeDocument/2006/relationships/tags" Target="../tags/tag205.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31.xml"/><Relationship Id="rId2" Type="http://schemas.openxmlformats.org/officeDocument/2006/relationships/slideLayout" Target="../slideLayouts/slideLayout6.xml"/><Relationship Id="rId1" Type="http://schemas.openxmlformats.org/officeDocument/2006/relationships/tags" Target="../tags/tag206.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32.xml"/><Relationship Id="rId2" Type="http://schemas.openxmlformats.org/officeDocument/2006/relationships/slideLayout" Target="../slideLayouts/slideLayout6.xml"/><Relationship Id="rId1" Type="http://schemas.openxmlformats.org/officeDocument/2006/relationships/tags" Target="../tags/tag207.xml"/></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3.xml"/><Relationship Id="rId2" Type="http://schemas.openxmlformats.org/officeDocument/2006/relationships/slideLayout" Target="../slideLayouts/slideLayout6.xml"/><Relationship Id="rId1" Type="http://schemas.openxmlformats.org/officeDocument/2006/relationships/tags" Target="../tags/tag208.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34.xml"/><Relationship Id="rId2" Type="http://schemas.openxmlformats.org/officeDocument/2006/relationships/slideLayout" Target="../slideLayouts/slideLayout6.xml"/><Relationship Id="rId1" Type="http://schemas.openxmlformats.org/officeDocument/2006/relationships/tags" Target="../tags/tag209.xml"/></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35.xml"/><Relationship Id="rId2" Type="http://schemas.openxmlformats.org/officeDocument/2006/relationships/slideLayout" Target="../slideLayouts/slideLayout6.xml"/><Relationship Id="rId1" Type="http://schemas.openxmlformats.org/officeDocument/2006/relationships/tags" Target="../tags/tag210.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6.xml"/><Relationship Id="rId1" Type="http://schemas.openxmlformats.org/officeDocument/2006/relationships/tags" Target="../tags/tag211.xml"/></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6.xml"/><Relationship Id="rId1" Type="http://schemas.openxmlformats.org/officeDocument/2006/relationships/tags" Target="../tags/tag21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2" Type="http://schemas.openxmlformats.org/officeDocument/2006/relationships/slideLayout" Target="../slideLayouts/slideLayout6.xml"/><Relationship Id="rId1" Type="http://schemas.openxmlformats.org/officeDocument/2006/relationships/tags" Target="../tags/tag213.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9.xml"/><Relationship Id="rId2" Type="http://schemas.openxmlformats.org/officeDocument/2006/relationships/slideLayout" Target="../slideLayouts/slideLayout6.xml"/><Relationship Id="rId1" Type="http://schemas.openxmlformats.org/officeDocument/2006/relationships/tags" Target="../tags/tag2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81.xml"/></Relationships>
</file>

<file path=ppt/slides/_rels/slide140.xml.rels><?xml version="1.0" encoding="UTF-8" standalone="yes"?>
<Relationships xmlns="http://schemas.openxmlformats.org/package/2006/relationships"><Relationship Id="rId3" Type="http://schemas.openxmlformats.org/officeDocument/2006/relationships/tags" Target="../tags/tag217.xml"/><Relationship Id="rId7" Type="http://schemas.openxmlformats.org/officeDocument/2006/relationships/image" Target="../media/image4.png"/><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image" Target="../media/image2.jpeg"/><Relationship Id="rId5" Type="http://schemas.openxmlformats.org/officeDocument/2006/relationships/notesSlide" Target="../notesSlides/notesSlide140.xml"/><Relationship Id="rId4"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41.xml"/><Relationship Id="rId2" Type="http://schemas.openxmlformats.org/officeDocument/2006/relationships/slideLayout" Target="../slideLayouts/slideLayout6.xml"/><Relationship Id="rId1" Type="http://schemas.openxmlformats.org/officeDocument/2006/relationships/tags" Target="../tags/tag218.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42.xml"/><Relationship Id="rId2" Type="http://schemas.openxmlformats.org/officeDocument/2006/relationships/slideLayout" Target="../slideLayouts/slideLayout6.xml"/><Relationship Id="rId1" Type="http://schemas.openxmlformats.org/officeDocument/2006/relationships/tags" Target="../tags/tag219.xml"/><Relationship Id="rId4" Type="http://schemas.openxmlformats.org/officeDocument/2006/relationships/image" Target="../media/image6.png"/></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143.xml"/><Relationship Id="rId2" Type="http://schemas.openxmlformats.org/officeDocument/2006/relationships/slideLayout" Target="../slideLayouts/slideLayout6.xml"/><Relationship Id="rId1" Type="http://schemas.openxmlformats.org/officeDocument/2006/relationships/tags" Target="../tags/tag220.xml"/></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144.xml"/><Relationship Id="rId2" Type="http://schemas.openxmlformats.org/officeDocument/2006/relationships/slideLayout" Target="../slideLayouts/slideLayout6.xml"/><Relationship Id="rId1" Type="http://schemas.openxmlformats.org/officeDocument/2006/relationships/tags" Target="../tags/tag221.xml"/></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145.xml"/><Relationship Id="rId2" Type="http://schemas.openxmlformats.org/officeDocument/2006/relationships/slideLayout" Target="../slideLayouts/slideLayout6.xml"/><Relationship Id="rId1" Type="http://schemas.openxmlformats.org/officeDocument/2006/relationships/tags" Target="../tags/tag222.xml"/></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146.xml"/><Relationship Id="rId2" Type="http://schemas.openxmlformats.org/officeDocument/2006/relationships/slideLayout" Target="../slideLayouts/slideLayout6.xml"/><Relationship Id="rId1" Type="http://schemas.openxmlformats.org/officeDocument/2006/relationships/tags" Target="../tags/tag223.xml"/></Relationships>
</file>

<file path=ppt/slides/_rels/slide147.xml.rels><?xml version="1.0" encoding="UTF-8" standalone="yes"?>
<Relationships xmlns="http://schemas.openxmlformats.org/package/2006/relationships"><Relationship Id="rId3" Type="http://schemas.openxmlformats.org/officeDocument/2006/relationships/notesSlide" Target="../notesSlides/notesSlide147.xml"/><Relationship Id="rId2" Type="http://schemas.openxmlformats.org/officeDocument/2006/relationships/slideLayout" Target="../slideLayouts/slideLayout6.xml"/><Relationship Id="rId1" Type="http://schemas.openxmlformats.org/officeDocument/2006/relationships/tags" Target="../tags/tag224.xml"/><Relationship Id="rId4" Type="http://schemas.openxmlformats.org/officeDocument/2006/relationships/image" Target="../media/image7.png"/></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148.xml"/><Relationship Id="rId2" Type="http://schemas.openxmlformats.org/officeDocument/2006/relationships/slideLayout" Target="../slideLayouts/slideLayout6.xml"/><Relationship Id="rId1" Type="http://schemas.openxmlformats.org/officeDocument/2006/relationships/tags" Target="../tags/tag225.xml"/></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6.xml"/><Relationship Id="rId1" Type="http://schemas.openxmlformats.org/officeDocument/2006/relationships/tags" Target="../tags/tag226.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82.xml"/></Relationships>
</file>

<file path=ppt/slides/_rels/slide150.xml.rels><?xml version="1.0" encoding="UTF-8" standalone="yes"?>
<Relationships xmlns="http://schemas.openxmlformats.org/package/2006/relationships"><Relationship Id="rId3" Type="http://schemas.openxmlformats.org/officeDocument/2006/relationships/notesSlide" Target="../notesSlides/notesSlide150.xml"/><Relationship Id="rId2" Type="http://schemas.openxmlformats.org/officeDocument/2006/relationships/slideLayout" Target="../slideLayouts/slideLayout6.xml"/><Relationship Id="rId1" Type="http://schemas.openxmlformats.org/officeDocument/2006/relationships/tags" Target="../tags/tag227.x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6.xml"/><Relationship Id="rId1" Type="http://schemas.openxmlformats.org/officeDocument/2006/relationships/tags" Target="../tags/tag228.xml"/><Relationship Id="rId4" Type="http://schemas.openxmlformats.org/officeDocument/2006/relationships/image" Target="../media/image9.png"/></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6.xml"/><Relationship Id="rId1" Type="http://schemas.openxmlformats.org/officeDocument/2006/relationships/tags" Target="../tags/tag229.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6.xml"/><Relationship Id="rId1" Type="http://schemas.openxmlformats.org/officeDocument/2006/relationships/tags" Target="../tags/tag230.xml"/><Relationship Id="rId4" Type="http://schemas.openxmlformats.org/officeDocument/2006/relationships/image" Target="../media/image10.png"/></Relationships>
</file>

<file path=ppt/slides/_rels/slide154.xml.rels><?xml version="1.0" encoding="UTF-8" standalone="yes"?>
<Relationships xmlns="http://schemas.openxmlformats.org/package/2006/relationships"><Relationship Id="rId3" Type="http://schemas.openxmlformats.org/officeDocument/2006/relationships/notesSlide" Target="../notesSlides/notesSlide154.xml"/><Relationship Id="rId2" Type="http://schemas.openxmlformats.org/officeDocument/2006/relationships/slideLayout" Target="../slideLayouts/slideLayout6.xml"/><Relationship Id="rId1" Type="http://schemas.openxmlformats.org/officeDocument/2006/relationships/tags" Target="../tags/tag231.xml"/></Relationships>
</file>

<file path=ppt/slides/_rels/slide155.xml.rels><?xml version="1.0" encoding="UTF-8" standalone="yes"?>
<Relationships xmlns="http://schemas.openxmlformats.org/package/2006/relationships"><Relationship Id="rId3" Type="http://schemas.openxmlformats.org/officeDocument/2006/relationships/notesSlide" Target="../notesSlides/notesSlide155.xml"/><Relationship Id="rId2" Type="http://schemas.openxmlformats.org/officeDocument/2006/relationships/slideLayout" Target="../slideLayouts/slideLayout6.xml"/><Relationship Id="rId1" Type="http://schemas.openxmlformats.org/officeDocument/2006/relationships/tags" Target="../tags/tag232.xml"/><Relationship Id="rId4" Type="http://schemas.openxmlformats.org/officeDocument/2006/relationships/image" Target="../media/image11.png"/></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156.xml"/><Relationship Id="rId2" Type="http://schemas.openxmlformats.org/officeDocument/2006/relationships/slideLayout" Target="../slideLayouts/slideLayout6.xml"/><Relationship Id="rId1" Type="http://schemas.openxmlformats.org/officeDocument/2006/relationships/tags" Target="../tags/tag233.xml"/></Relationships>
</file>

<file path=ppt/slides/_rels/slide157.xml.rels><?xml version="1.0" encoding="UTF-8" standalone="yes"?>
<Relationships xmlns="http://schemas.openxmlformats.org/package/2006/relationships"><Relationship Id="rId3" Type="http://schemas.openxmlformats.org/officeDocument/2006/relationships/notesSlide" Target="../notesSlides/notesSlide157.xml"/><Relationship Id="rId2" Type="http://schemas.openxmlformats.org/officeDocument/2006/relationships/slideLayout" Target="../slideLayouts/slideLayout6.xml"/><Relationship Id="rId1" Type="http://schemas.openxmlformats.org/officeDocument/2006/relationships/tags" Target="../tags/tag234.xml"/><Relationship Id="rId4" Type="http://schemas.openxmlformats.org/officeDocument/2006/relationships/image" Target="../media/image12.png"/></Relationships>
</file>

<file path=ppt/slides/_rels/slide158.xml.rels><?xml version="1.0" encoding="UTF-8" standalone="yes"?>
<Relationships xmlns="http://schemas.openxmlformats.org/package/2006/relationships"><Relationship Id="rId3" Type="http://schemas.openxmlformats.org/officeDocument/2006/relationships/notesSlide" Target="../notesSlides/notesSlide158.xml"/><Relationship Id="rId2" Type="http://schemas.openxmlformats.org/officeDocument/2006/relationships/slideLayout" Target="../slideLayouts/slideLayout6.xml"/><Relationship Id="rId1" Type="http://schemas.openxmlformats.org/officeDocument/2006/relationships/tags" Target="../tags/tag235.xml"/></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159.xml"/><Relationship Id="rId2" Type="http://schemas.openxmlformats.org/officeDocument/2006/relationships/slideLayout" Target="../slideLayouts/slideLayout6.xml"/><Relationship Id="rId1" Type="http://schemas.openxmlformats.org/officeDocument/2006/relationships/tags" Target="../tags/tag236.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83.xml"/></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160.xml"/><Relationship Id="rId2" Type="http://schemas.openxmlformats.org/officeDocument/2006/relationships/slideLayout" Target="../slideLayouts/slideLayout6.xml"/><Relationship Id="rId1" Type="http://schemas.openxmlformats.org/officeDocument/2006/relationships/tags" Target="../tags/tag237.xml"/></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6.xml"/><Relationship Id="rId1" Type="http://schemas.openxmlformats.org/officeDocument/2006/relationships/tags" Target="../tags/tag238.xml"/></Relationships>
</file>

<file path=ppt/slides/_rels/slide162.xml.rels><?xml version="1.0" encoding="UTF-8" standalone="yes"?>
<Relationships xmlns="http://schemas.openxmlformats.org/package/2006/relationships"><Relationship Id="rId3" Type="http://schemas.openxmlformats.org/officeDocument/2006/relationships/notesSlide" Target="../notesSlides/notesSlide162.xml"/><Relationship Id="rId2" Type="http://schemas.openxmlformats.org/officeDocument/2006/relationships/slideLayout" Target="../slideLayouts/slideLayout6.xml"/><Relationship Id="rId1" Type="http://schemas.openxmlformats.org/officeDocument/2006/relationships/tags" Target="../tags/tag239.xml"/></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163.xml"/><Relationship Id="rId2" Type="http://schemas.openxmlformats.org/officeDocument/2006/relationships/slideLayout" Target="../slideLayouts/slideLayout6.xml"/><Relationship Id="rId1" Type="http://schemas.openxmlformats.org/officeDocument/2006/relationships/tags" Target="../tags/tag240.xml"/></Relationships>
</file>

<file path=ppt/slides/_rels/slide164.xml.rels><?xml version="1.0" encoding="UTF-8" standalone="yes"?>
<Relationships xmlns="http://schemas.openxmlformats.org/package/2006/relationships"><Relationship Id="rId3" Type="http://schemas.openxmlformats.org/officeDocument/2006/relationships/notesSlide" Target="../notesSlides/notesSlide164.xml"/><Relationship Id="rId2" Type="http://schemas.openxmlformats.org/officeDocument/2006/relationships/slideLayout" Target="../slideLayouts/slideLayout6.xml"/><Relationship Id="rId1" Type="http://schemas.openxmlformats.org/officeDocument/2006/relationships/tags" Target="../tags/tag241.xml"/></Relationships>
</file>

<file path=ppt/slides/_rels/slide165.xml.rels><?xml version="1.0" encoding="UTF-8" standalone="yes"?>
<Relationships xmlns="http://schemas.openxmlformats.org/package/2006/relationships"><Relationship Id="rId3" Type="http://schemas.openxmlformats.org/officeDocument/2006/relationships/notesSlide" Target="../notesSlides/notesSlide165.xml"/><Relationship Id="rId2" Type="http://schemas.openxmlformats.org/officeDocument/2006/relationships/slideLayout" Target="../slideLayouts/slideLayout6.xml"/><Relationship Id="rId1" Type="http://schemas.openxmlformats.org/officeDocument/2006/relationships/tags" Target="../tags/tag242.xml"/></Relationships>
</file>

<file path=ppt/slides/_rels/slide166.xml.rels><?xml version="1.0" encoding="UTF-8" standalone="yes"?>
<Relationships xmlns="http://schemas.openxmlformats.org/package/2006/relationships"><Relationship Id="rId3" Type="http://schemas.openxmlformats.org/officeDocument/2006/relationships/tags" Target="../tags/tag245.xml"/><Relationship Id="rId7" Type="http://schemas.openxmlformats.org/officeDocument/2006/relationships/image" Target="../media/image4.png"/><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image" Target="../media/image2.jpeg"/><Relationship Id="rId5" Type="http://schemas.openxmlformats.org/officeDocument/2006/relationships/notesSlide" Target="../notesSlides/notesSlide166.xml"/><Relationship Id="rId4"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167.xml"/><Relationship Id="rId2" Type="http://schemas.openxmlformats.org/officeDocument/2006/relationships/slideLayout" Target="../slideLayouts/slideLayout6.xml"/><Relationship Id="rId1" Type="http://schemas.openxmlformats.org/officeDocument/2006/relationships/tags" Target="../tags/tag246.xml"/></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168.xml"/><Relationship Id="rId2" Type="http://schemas.openxmlformats.org/officeDocument/2006/relationships/slideLayout" Target="../slideLayouts/slideLayout6.xml"/><Relationship Id="rId1" Type="http://schemas.openxmlformats.org/officeDocument/2006/relationships/tags" Target="../tags/tag247.xml"/></Relationships>
</file>

<file path=ppt/slides/_rels/slide169.xml.rels><?xml version="1.0" encoding="UTF-8" standalone="yes"?>
<Relationships xmlns="http://schemas.openxmlformats.org/package/2006/relationships"><Relationship Id="rId3" Type="http://schemas.openxmlformats.org/officeDocument/2006/relationships/notesSlide" Target="../notesSlides/notesSlide169.xml"/><Relationship Id="rId2" Type="http://schemas.openxmlformats.org/officeDocument/2006/relationships/slideLayout" Target="../slideLayouts/slideLayout6.xml"/><Relationship Id="rId1" Type="http://schemas.openxmlformats.org/officeDocument/2006/relationships/tags" Target="../tags/tag24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84.xml"/></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70.xml"/><Relationship Id="rId2" Type="http://schemas.openxmlformats.org/officeDocument/2006/relationships/slideLayout" Target="../slideLayouts/slideLayout6.xml"/><Relationship Id="rId1" Type="http://schemas.openxmlformats.org/officeDocument/2006/relationships/tags" Target="../tags/tag249.xml"/></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71.xml"/><Relationship Id="rId2" Type="http://schemas.openxmlformats.org/officeDocument/2006/relationships/slideLayout" Target="../slideLayouts/slideLayout6.xml"/><Relationship Id="rId1" Type="http://schemas.openxmlformats.org/officeDocument/2006/relationships/tags" Target="../tags/tag250.xml"/></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172.xml"/><Relationship Id="rId2" Type="http://schemas.openxmlformats.org/officeDocument/2006/relationships/slideLayout" Target="../slideLayouts/slideLayout6.xml"/><Relationship Id="rId1" Type="http://schemas.openxmlformats.org/officeDocument/2006/relationships/tags" Target="../tags/tag251.xml"/></Relationships>
</file>

<file path=ppt/slides/_rels/slide173.xml.rels><?xml version="1.0" encoding="UTF-8" standalone="yes"?>
<Relationships xmlns="http://schemas.openxmlformats.org/package/2006/relationships"><Relationship Id="rId3" Type="http://schemas.openxmlformats.org/officeDocument/2006/relationships/notesSlide" Target="../notesSlides/notesSlide173.xml"/><Relationship Id="rId2" Type="http://schemas.openxmlformats.org/officeDocument/2006/relationships/slideLayout" Target="../slideLayouts/slideLayout6.xml"/><Relationship Id="rId1" Type="http://schemas.openxmlformats.org/officeDocument/2006/relationships/tags" Target="../tags/tag252.xml"/></Relationships>
</file>

<file path=ppt/slides/_rels/slide174.xml.rels><?xml version="1.0" encoding="UTF-8" standalone="yes"?>
<Relationships xmlns="http://schemas.openxmlformats.org/package/2006/relationships"><Relationship Id="rId3" Type="http://schemas.openxmlformats.org/officeDocument/2006/relationships/notesSlide" Target="../notesSlides/notesSlide174.xml"/><Relationship Id="rId2" Type="http://schemas.openxmlformats.org/officeDocument/2006/relationships/slideLayout" Target="../slideLayouts/slideLayout6.xml"/><Relationship Id="rId1" Type="http://schemas.openxmlformats.org/officeDocument/2006/relationships/tags" Target="../tags/tag253.xml"/></Relationships>
</file>

<file path=ppt/slides/_rels/slide175.xml.rels><?xml version="1.0" encoding="UTF-8" standalone="yes"?>
<Relationships xmlns="http://schemas.openxmlformats.org/package/2006/relationships"><Relationship Id="rId3" Type="http://schemas.openxmlformats.org/officeDocument/2006/relationships/notesSlide" Target="../notesSlides/notesSlide175.xml"/><Relationship Id="rId2" Type="http://schemas.openxmlformats.org/officeDocument/2006/relationships/slideLayout" Target="../slideLayouts/slideLayout6.xml"/><Relationship Id="rId1" Type="http://schemas.openxmlformats.org/officeDocument/2006/relationships/tags" Target="../tags/tag254.xml"/></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176.xml"/><Relationship Id="rId2" Type="http://schemas.openxmlformats.org/officeDocument/2006/relationships/slideLayout" Target="../slideLayouts/slideLayout6.xml"/><Relationship Id="rId1" Type="http://schemas.openxmlformats.org/officeDocument/2006/relationships/tags" Target="../tags/tag255.xml"/></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177.xml"/><Relationship Id="rId2" Type="http://schemas.openxmlformats.org/officeDocument/2006/relationships/slideLayout" Target="../slideLayouts/slideLayout6.xml"/><Relationship Id="rId1" Type="http://schemas.openxmlformats.org/officeDocument/2006/relationships/tags" Target="../tags/tag256.xml"/></Relationships>
</file>

<file path=ppt/slides/_rels/slide178.xml.rels><?xml version="1.0" encoding="UTF-8" standalone="yes"?>
<Relationships xmlns="http://schemas.openxmlformats.org/package/2006/relationships"><Relationship Id="rId3" Type="http://schemas.openxmlformats.org/officeDocument/2006/relationships/notesSlide" Target="../notesSlides/notesSlide178.xml"/><Relationship Id="rId2" Type="http://schemas.openxmlformats.org/officeDocument/2006/relationships/slideLayout" Target="../slideLayouts/slideLayout6.xml"/><Relationship Id="rId1" Type="http://schemas.openxmlformats.org/officeDocument/2006/relationships/tags" Target="../tags/tag257.xml"/></Relationships>
</file>

<file path=ppt/slides/_rels/slide179.xml.rels><?xml version="1.0" encoding="UTF-8" standalone="yes"?>
<Relationships xmlns="http://schemas.openxmlformats.org/package/2006/relationships"><Relationship Id="rId3" Type="http://schemas.openxmlformats.org/officeDocument/2006/relationships/notesSlide" Target="../notesSlides/notesSlide179.xml"/><Relationship Id="rId2" Type="http://schemas.openxmlformats.org/officeDocument/2006/relationships/slideLayout" Target="../slideLayouts/slideLayout6.xml"/><Relationship Id="rId1" Type="http://schemas.openxmlformats.org/officeDocument/2006/relationships/tags" Target="../tags/tag25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85.xml"/></Relationships>
</file>

<file path=ppt/slides/_rels/slide180.xml.rels><?xml version="1.0" encoding="UTF-8" standalone="yes"?>
<Relationships xmlns="http://schemas.openxmlformats.org/package/2006/relationships"><Relationship Id="rId3" Type="http://schemas.openxmlformats.org/officeDocument/2006/relationships/notesSlide" Target="../notesSlides/notesSlide180.xml"/><Relationship Id="rId2" Type="http://schemas.openxmlformats.org/officeDocument/2006/relationships/slideLayout" Target="../slideLayouts/slideLayout6.xml"/><Relationship Id="rId1" Type="http://schemas.openxmlformats.org/officeDocument/2006/relationships/tags" Target="../tags/tag259.xml"/></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181.xml"/><Relationship Id="rId2" Type="http://schemas.openxmlformats.org/officeDocument/2006/relationships/slideLayout" Target="../slideLayouts/slideLayout6.xml"/><Relationship Id="rId1" Type="http://schemas.openxmlformats.org/officeDocument/2006/relationships/tags" Target="../tags/tag260.xml"/></Relationships>
</file>

<file path=ppt/slides/_rels/slide182.xml.rels><?xml version="1.0" encoding="UTF-8" standalone="yes"?>
<Relationships xmlns="http://schemas.openxmlformats.org/package/2006/relationships"><Relationship Id="rId3" Type="http://schemas.openxmlformats.org/officeDocument/2006/relationships/tags" Target="../tags/tag263.xml"/><Relationship Id="rId7" Type="http://schemas.openxmlformats.org/officeDocument/2006/relationships/image" Target="../media/image4.png"/><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image" Target="../media/image2.jpeg"/><Relationship Id="rId5" Type="http://schemas.openxmlformats.org/officeDocument/2006/relationships/notesSlide" Target="../notesSlides/notesSlide182.xml"/><Relationship Id="rId4"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3" Type="http://schemas.openxmlformats.org/officeDocument/2006/relationships/notesSlide" Target="../notesSlides/notesSlide183.xml"/><Relationship Id="rId2" Type="http://schemas.openxmlformats.org/officeDocument/2006/relationships/slideLayout" Target="../slideLayouts/slideLayout6.xml"/><Relationship Id="rId1" Type="http://schemas.openxmlformats.org/officeDocument/2006/relationships/tags" Target="../tags/tag264.xml"/></Relationships>
</file>

<file path=ppt/slides/_rels/slide184.xml.rels><?xml version="1.0" encoding="UTF-8" standalone="yes"?>
<Relationships xmlns="http://schemas.openxmlformats.org/package/2006/relationships"><Relationship Id="rId3" Type="http://schemas.openxmlformats.org/officeDocument/2006/relationships/notesSlide" Target="../notesSlides/notesSlide184.xml"/><Relationship Id="rId2" Type="http://schemas.openxmlformats.org/officeDocument/2006/relationships/slideLayout" Target="../slideLayouts/slideLayout6.xml"/><Relationship Id="rId1" Type="http://schemas.openxmlformats.org/officeDocument/2006/relationships/tags" Target="../tags/tag265.xml"/></Relationships>
</file>

<file path=ppt/slides/_rels/slide185.xml.rels><?xml version="1.0" encoding="UTF-8" standalone="yes"?>
<Relationships xmlns="http://schemas.openxmlformats.org/package/2006/relationships"><Relationship Id="rId3" Type="http://schemas.openxmlformats.org/officeDocument/2006/relationships/notesSlide" Target="../notesSlides/notesSlide185.xml"/><Relationship Id="rId2" Type="http://schemas.openxmlformats.org/officeDocument/2006/relationships/slideLayout" Target="../slideLayouts/slideLayout6.xml"/><Relationship Id="rId1" Type="http://schemas.openxmlformats.org/officeDocument/2006/relationships/tags" Target="../tags/tag266.xml"/></Relationships>
</file>

<file path=ppt/slides/_rels/slide186.xml.rels><?xml version="1.0" encoding="UTF-8" standalone="yes"?>
<Relationships xmlns="http://schemas.openxmlformats.org/package/2006/relationships"><Relationship Id="rId3" Type="http://schemas.openxmlformats.org/officeDocument/2006/relationships/notesSlide" Target="../notesSlides/notesSlide186.xml"/><Relationship Id="rId2" Type="http://schemas.openxmlformats.org/officeDocument/2006/relationships/slideLayout" Target="../slideLayouts/slideLayout6.xml"/><Relationship Id="rId1" Type="http://schemas.openxmlformats.org/officeDocument/2006/relationships/tags" Target="../tags/tag267.xml"/></Relationships>
</file>

<file path=ppt/slides/_rels/slide187.xml.rels><?xml version="1.0" encoding="UTF-8" standalone="yes"?>
<Relationships xmlns="http://schemas.openxmlformats.org/package/2006/relationships"><Relationship Id="rId3" Type="http://schemas.openxmlformats.org/officeDocument/2006/relationships/notesSlide" Target="../notesSlides/notesSlide187.xml"/><Relationship Id="rId2" Type="http://schemas.openxmlformats.org/officeDocument/2006/relationships/slideLayout" Target="../slideLayouts/slideLayout6.xml"/><Relationship Id="rId1" Type="http://schemas.openxmlformats.org/officeDocument/2006/relationships/tags" Target="../tags/tag268.xml"/></Relationships>
</file>

<file path=ppt/slides/_rels/slide188.xml.rels><?xml version="1.0" encoding="UTF-8" standalone="yes"?>
<Relationships xmlns="http://schemas.openxmlformats.org/package/2006/relationships"><Relationship Id="rId3" Type="http://schemas.openxmlformats.org/officeDocument/2006/relationships/notesSlide" Target="../notesSlides/notesSlide188.xml"/><Relationship Id="rId2" Type="http://schemas.openxmlformats.org/officeDocument/2006/relationships/slideLayout" Target="../slideLayouts/slideLayout6.xml"/><Relationship Id="rId1" Type="http://schemas.openxmlformats.org/officeDocument/2006/relationships/tags" Target="../tags/tag269.xml"/></Relationships>
</file>

<file path=ppt/slides/_rels/slide189.xml.rels><?xml version="1.0" encoding="UTF-8" standalone="yes"?>
<Relationships xmlns="http://schemas.openxmlformats.org/package/2006/relationships"><Relationship Id="rId3" Type="http://schemas.openxmlformats.org/officeDocument/2006/relationships/notesSlide" Target="../notesSlides/notesSlide189.xml"/><Relationship Id="rId2" Type="http://schemas.openxmlformats.org/officeDocument/2006/relationships/slideLayout" Target="../slideLayouts/slideLayout6.xml"/><Relationship Id="rId1" Type="http://schemas.openxmlformats.org/officeDocument/2006/relationships/tags" Target="../tags/tag27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86.xml"/></Relationships>
</file>

<file path=ppt/slides/_rels/slide190.xml.rels><?xml version="1.0" encoding="UTF-8" standalone="yes"?>
<Relationships xmlns="http://schemas.openxmlformats.org/package/2006/relationships"><Relationship Id="rId3" Type="http://schemas.openxmlformats.org/officeDocument/2006/relationships/notesSlide" Target="../notesSlides/notesSlide190.xml"/><Relationship Id="rId2" Type="http://schemas.openxmlformats.org/officeDocument/2006/relationships/slideLayout" Target="../slideLayouts/slideLayout6.xml"/><Relationship Id="rId1" Type="http://schemas.openxmlformats.org/officeDocument/2006/relationships/tags" Target="../tags/tag271.xml"/></Relationships>
</file>

<file path=ppt/slides/_rels/slide191.xml.rels><?xml version="1.0" encoding="UTF-8" standalone="yes"?>
<Relationships xmlns="http://schemas.openxmlformats.org/package/2006/relationships"><Relationship Id="rId3" Type="http://schemas.openxmlformats.org/officeDocument/2006/relationships/notesSlide" Target="../notesSlides/notesSlide191.xml"/><Relationship Id="rId2" Type="http://schemas.openxmlformats.org/officeDocument/2006/relationships/slideLayout" Target="../slideLayouts/slideLayout6.xml"/><Relationship Id="rId1" Type="http://schemas.openxmlformats.org/officeDocument/2006/relationships/tags" Target="../tags/tag272.xml"/></Relationships>
</file>

<file path=ppt/slides/_rels/slide192.xml.rels><?xml version="1.0" encoding="UTF-8" standalone="yes"?>
<Relationships xmlns="http://schemas.openxmlformats.org/package/2006/relationships"><Relationship Id="rId3" Type="http://schemas.openxmlformats.org/officeDocument/2006/relationships/notesSlide" Target="../notesSlides/notesSlide192.xml"/><Relationship Id="rId2" Type="http://schemas.openxmlformats.org/officeDocument/2006/relationships/slideLayout" Target="../slideLayouts/slideLayout6.xml"/><Relationship Id="rId1" Type="http://schemas.openxmlformats.org/officeDocument/2006/relationships/tags" Target="../tags/tag273.xml"/></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193.xml"/><Relationship Id="rId2" Type="http://schemas.openxmlformats.org/officeDocument/2006/relationships/slideLayout" Target="../slideLayouts/slideLayout6.xml"/><Relationship Id="rId1" Type="http://schemas.openxmlformats.org/officeDocument/2006/relationships/tags" Target="../tags/tag274.xml"/></Relationships>
</file>

<file path=ppt/slides/_rels/slide194.xml.rels><?xml version="1.0" encoding="UTF-8" standalone="yes"?>
<Relationships xmlns="http://schemas.openxmlformats.org/package/2006/relationships"><Relationship Id="rId3" Type="http://schemas.openxmlformats.org/officeDocument/2006/relationships/notesSlide" Target="../notesSlides/notesSlide194.xml"/><Relationship Id="rId2" Type="http://schemas.openxmlformats.org/officeDocument/2006/relationships/slideLayout" Target="../slideLayouts/slideLayout6.xml"/><Relationship Id="rId1" Type="http://schemas.openxmlformats.org/officeDocument/2006/relationships/tags" Target="../tags/tag275.xml"/><Relationship Id="rId4" Type="http://schemas.openxmlformats.org/officeDocument/2006/relationships/image" Target="../media/image14.png"/></Relationships>
</file>

<file path=ppt/slides/_rels/slide195.xml.rels><?xml version="1.0" encoding="UTF-8" standalone="yes"?>
<Relationships xmlns="http://schemas.openxmlformats.org/package/2006/relationships"><Relationship Id="rId3" Type="http://schemas.openxmlformats.org/officeDocument/2006/relationships/notesSlide" Target="../notesSlides/notesSlide195.xml"/><Relationship Id="rId2" Type="http://schemas.openxmlformats.org/officeDocument/2006/relationships/slideLayout" Target="../slideLayouts/slideLayout6.xml"/><Relationship Id="rId1" Type="http://schemas.openxmlformats.org/officeDocument/2006/relationships/tags" Target="../tags/tag276.xml"/></Relationships>
</file>

<file path=ppt/slides/_rels/slide196.xml.rels><?xml version="1.0" encoding="UTF-8" standalone="yes"?>
<Relationships xmlns="http://schemas.openxmlformats.org/package/2006/relationships"><Relationship Id="rId3" Type="http://schemas.openxmlformats.org/officeDocument/2006/relationships/notesSlide" Target="../notesSlides/notesSlide196.xml"/><Relationship Id="rId2" Type="http://schemas.openxmlformats.org/officeDocument/2006/relationships/slideLayout" Target="../slideLayouts/slideLayout6.xml"/><Relationship Id="rId1" Type="http://schemas.openxmlformats.org/officeDocument/2006/relationships/tags" Target="../tags/tag277.xml"/></Relationships>
</file>

<file path=ppt/slides/_rels/slide197.xml.rels><?xml version="1.0" encoding="UTF-8" standalone="yes"?>
<Relationships xmlns="http://schemas.openxmlformats.org/package/2006/relationships"><Relationship Id="rId3" Type="http://schemas.openxmlformats.org/officeDocument/2006/relationships/notesSlide" Target="../notesSlides/notesSlide197.xml"/><Relationship Id="rId2" Type="http://schemas.openxmlformats.org/officeDocument/2006/relationships/slideLayout" Target="../slideLayouts/slideLayout6.xml"/><Relationship Id="rId1" Type="http://schemas.openxmlformats.org/officeDocument/2006/relationships/tags" Target="../tags/tag278.xml"/></Relationships>
</file>

<file path=ppt/slides/_rels/slide198.xml.rels><?xml version="1.0" encoding="UTF-8" standalone="yes"?>
<Relationships xmlns="http://schemas.openxmlformats.org/package/2006/relationships"><Relationship Id="rId3" Type="http://schemas.openxmlformats.org/officeDocument/2006/relationships/notesSlide" Target="../notesSlides/notesSlide198.xml"/><Relationship Id="rId2" Type="http://schemas.openxmlformats.org/officeDocument/2006/relationships/slideLayout" Target="../slideLayouts/slideLayout6.xml"/><Relationship Id="rId1" Type="http://schemas.openxmlformats.org/officeDocument/2006/relationships/tags" Target="../tags/tag279.xml"/></Relationships>
</file>

<file path=ppt/slides/_rels/slide199.xml.rels><?xml version="1.0" encoding="UTF-8" standalone="yes"?>
<Relationships xmlns="http://schemas.openxmlformats.org/package/2006/relationships"><Relationship Id="rId3" Type="http://schemas.openxmlformats.org/officeDocument/2006/relationships/notesSlide" Target="../notesSlides/notesSlide199.xml"/><Relationship Id="rId2" Type="http://schemas.openxmlformats.org/officeDocument/2006/relationships/slideLayout" Target="../slideLayouts/slideLayout6.xml"/><Relationship Id="rId1" Type="http://schemas.openxmlformats.org/officeDocument/2006/relationships/tags" Target="../tags/tag28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87.xml"/></Relationships>
</file>

<file path=ppt/slides/_rels/slide200.xml.rels><?xml version="1.0" encoding="UTF-8" standalone="yes"?>
<Relationships xmlns="http://schemas.openxmlformats.org/package/2006/relationships"><Relationship Id="rId3" Type="http://schemas.openxmlformats.org/officeDocument/2006/relationships/notesSlide" Target="../notesSlides/notesSlide200.xml"/><Relationship Id="rId2" Type="http://schemas.openxmlformats.org/officeDocument/2006/relationships/slideLayout" Target="../slideLayouts/slideLayout6.xml"/><Relationship Id="rId1" Type="http://schemas.openxmlformats.org/officeDocument/2006/relationships/tags" Target="../tags/tag281.xml"/></Relationships>
</file>

<file path=ppt/slides/_rels/slide201.xml.rels><?xml version="1.0" encoding="UTF-8" standalone="yes"?>
<Relationships xmlns="http://schemas.openxmlformats.org/package/2006/relationships"><Relationship Id="rId3" Type="http://schemas.openxmlformats.org/officeDocument/2006/relationships/tags" Target="../tags/tag284.xml"/><Relationship Id="rId7" Type="http://schemas.openxmlformats.org/officeDocument/2006/relationships/image" Target="../media/image4.png"/><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image" Target="../media/image2.jpeg"/><Relationship Id="rId5" Type="http://schemas.openxmlformats.org/officeDocument/2006/relationships/notesSlide" Target="../notesSlides/notesSlide201.xml"/><Relationship Id="rId4" Type="http://schemas.openxmlformats.org/officeDocument/2006/relationships/slideLayout" Target="../slideLayouts/slideLayout3.xml"/></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202.xml"/><Relationship Id="rId2" Type="http://schemas.openxmlformats.org/officeDocument/2006/relationships/slideLayout" Target="../slideLayouts/slideLayout6.xml"/><Relationship Id="rId1" Type="http://schemas.openxmlformats.org/officeDocument/2006/relationships/tags" Target="../tags/tag285.xml"/></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203.xml"/><Relationship Id="rId2" Type="http://schemas.openxmlformats.org/officeDocument/2006/relationships/slideLayout" Target="../slideLayouts/slideLayout6.xml"/><Relationship Id="rId1" Type="http://schemas.openxmlformats.org/officeDocument/2006/relationships/tags" Target="../tags/tag286.xml"/></Relationships>
</file>

<file path=ppt/slides/_rels/slide204.xml.rels><?xml version="1.0" encoding="UTF-8" standalone="yes"?>
<Relationships xmlns="http://schemas.openxmlformats.org/package/2006/relationships"><Relationship Id="rId3" Type="http://schemas.openxmlformats.org/officeDocument/2006/relationships/notesSlide" Target="../notesSlides/notesSlide204.xml"/><Relationship Id="rId2" Type="http://schemas.openxmlformats.org/officeDocument/2006/relationships/slideLayout" Target="../slideLayouts/slideLayout6.xml"/><Relationship Id="rId1" Type="http://schemas.openxmlformats.org/officeDocument/2006/relationships/tags" Target="../tags/tag287.xml"/></Relationships>
</file>

<file path=ppt/slides/_rels/slide205.xml.rels><?xml version="1.0" encoding="UTF-8" standalone="yes"?>
<Relationships xmlns="http://schemas.openxmlformats.org/package/2006/relationships"><Relationship Id="rId3" Type="http://schemas.openxmlformats.org/officeDocument/2006/relationships/notesSlide" Target="../notesSlides/notesSlide205.xml"/><Relationship Id="rId2" Type="http://schemas.openxmlformats.org/officeDocument/2006/relationships/slideLayout" Target="../slideLayouts/slideLayout6.xml"/><Relationship Id="rId1" Type="http://schemas.openxmlformats.org/officeDocument/2006/relationships/tags" Target="../tags/tag288.xml"/></Relationships>
</file>

<file path=ppt/slides/_rels/slide206.xml.rels><?xml version="1.0" encoding="UTF-8" standalone="yes"?>
<Relationships xmlns="http://schemas.openxmlformats.org/package/2006/relationships"><Relationship Id="rId3" Type="http://schemas.openxmlformats.org/officeDocument/2006/relationships/notesSlide" Target="../notesSlides/notesSlide206.xml"/><Relationship Id="rId2" Type="http://schemas.openxmlformats.org/officeDocument/2006/relationships/slideLayout" Target="../slideLayouts/slideLayout6.xml"/><Relationship Id="rId1" Type="http://schemas.openxmlformats.org/officeDocument/2006/relationships/tags" Target="../tags/tag289.xml"/></Relationships>
</file>

<file path=ppt/slides/_rels/slide207.xml.rels><?xml version="1.0" encoding="UTF-8" standalone="yes"?>
<Relationships xmlns="http://schemas.openxmlformats.org/package/2006/relationships"><Relationship Id="rId3" Type="http://schemas.openxmlformats.org/officeDocument/2006/relationships/notesSlide" Target="../notesSlides/notesSlide207.xml"/><Relationship Id="rId2" Type="http://schemas.openxmlformats.org/officeDocument/2006/relationships/slideLayout" Target="../slideLayouts/slideLayout6.xml"/><Relationship Id="rId1" Type="http://schemas.openxmlformats.org/officeDocument/2006/relationships/tags" Target="../tags/tag290.xml"/></Relationships>
</file>

<file path=ppt/slides/_rels/slide208.xml.rels><?xml version="1.0" encoding="UTF-8" standalone="yes"?>
<Relationships xmlns="http://schemas.openxmlformats.org/package/2006/relationships"><Relationship Id="rId3" Type="http://schemas.openxmlformats.org/officeDocument/2006/relationships/notesSlide" Target="../notesSlides/notesSlide208.xml"/><Relationship Id="rId2" Type="http://schemas.openxmlformats.org/officeDocument/2006/relationships/slideLayout" Target="../slideLayouts/slideLayout6.xml"/><Relationship Id="rId1" Type="http://schemas.openxmlformats.org/officeDocument/2006/relationships/tags" Target="../tags/tag291.xml"/></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209.xml"/><Relationship Id="rId2" Type="http://schemas.openxmlformats.org/officeDocument/2006/relationships/slideLayout" Target="../slideLayouts/slideLayout6.xml"/><Relationship Id="rId1" Type="http://schemas.openxmlformats.org/officeDocument/2006/relationships/tags" Target="../tags/tag29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88.xml"/></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210.xml"/><Relationship Id="rId2" Type="http://schemas.openxmlformats.org/officeDocument/2006/relationships/slideLayout" Target="../slideLayouts/slideLayout6.xml"/><Relationship Id="rId1" Type="http://schemas.openxmlformats.org/officeDocument/2006/relationships/tags" Target="../tags/tag293.xml"/></Relationships>
</file>

<file path=ppt/slides/_rels/slide211.xml.rels><?xml version="1.0" encoding="UTF-8" standalone="yes"?>
<Relationships xmlns="http://schemas.openxmlformats.org/package/2006/relationships"><Relationship Id="rId3" Type="http://schemas.openxmlformats.org/officeDocument/2006/relationships/notesSlide" Target="../notesSlides/notesSlide211.xml"/><Relationship Id="rId2" Type="http://schemas.openxmlformats.org/officeDocument/2006/relationships/slideLayout" Target="../slideLayouts/slideLayout6.xml"/><Relationship Id="rId1" Type="http://schemas.openxmlformats.org/officeDocument/2006/relationships/tags" Target="../tags/tag294.xml"/></Relationships>
</file>

<file path=ppt/slides/_rels/slide212.xml.rels><?xml version="1.0" encoding="UTF-8" standalone="yes"?>
<Relationships xmlns="http://schemas.openxmlformats.org/package/2006/relationships"><Relationship Id="rId3" Type="http://schemas.openxmlformats.org/officeDocument/2006/relationships/notesSlide" Target="../notesSlides/notesSlide212.xml"/><Relationship Id="rId2" Type="http://schemas.openxmlformats.org/officeDocument/2006/relationships/slideLayout" Target="../slideLayouts/slideLayout6.xml"/><Relationship Id="rId1" Type="http://schemas.openxmlformats.org/officeDocument/2006/relationships/tags" Target="../tags/tag295.xml"/></Relationships>
</file>

<file path=ppt/slides/_rels/slide213.xml.rels><?xml version="1.0" encoding="UTF-8" standalone="yes"?>
<Relationships xmlns="http://schemas.openxmlformats.org/package/2006/relationships"><Relationship Id="rId3" Type="http://schemas.openxmlformats.org/officeDocument/2006/relationships/notesSlide" Target="../notesSlides/notesSlide213.xml"/><Relationship Id="rId2" Type="http://schemas.openxmlformats.org/officeDocument/2006/relationships/slideLayout" Target="../slideLayouts/slideLayout6.xml"/><Relationship Id="rId1" Type="http://schemas.openxmlformats.org/officeDocument/2006/relationships/tags" Target="../tags/tag296.xml"/></Relationships>
</file>

<file path=ppt/slides/_rels/slide214.xml.rels><?xml version="1.0" encoding="UTF-8" standalone="yes"?>
<Relationships xmlns="http://schemas.openxmlformats.org/package/2006/relationships"><Relationship Id="rId3" Type="http://schemas.openxmlformats.org/officeDocument/2006/relationships/notesSlide" Target="../notesSlides/notesSlide214.xml"/><Relationship Id="rId2" Type="http://schemas.openxmlformats.org/officeDocument/2006/relationships/slideLayout" Target="../slideLayouts/slideLayout6.xml"/><Relationship Id="rId1" Type="http://schemas.openxmlformats.org/officeDocument/2006/relationships/tags" Target="../tags/tag297.xml"/></Relationships>
</file>

<file path=ppt/slides/_rels/slide215.xml.rels><?xml version="1.0" encoding="UTF-8" standalone="yes"?>
<Relationships xmlns="http://schemas.openxmlformats.org/package/2006/relationships"><Relationship Id="rId3" Type="http://schemas.openxmlformats.org/officeDocument/2006/relationships/notesSlide" Target="../notesSlides/notesSlide215.xml"/><Relationship Id="rId2" Type="http://schemas.openxmlformats.org/officeDocument/2006/relationships/slideLayout" Target="../slideLayouts/slideLayout6.xml"/><Relationship Id="rId1" Type="http://schemas.openxmlformats.org/officeDocument/2006/relationships/tags" Target="../tags/tag298.xml"/></Relationships>
</file>

<file path=ppt/slides/_rels/slide216.xml.rels><?xml version="1.0" encoding="UTF-8" standalone="yes"?>
<Relationships xmlns="http://schemas.openxmlformats.org/package/2006/relationships"><Relationship Id="rId3" Type="http://schemas.openxmlformats.org/officeDocument/2006/relationships/notesSlide" Target="../notesSlides/notesSlide216.xml"/><Relationship Id="rId2" Type="http://schemas.openxmlformats.org/officeDocument/2006/relationships/slideLayout" Target="../slideLayouts/slideLayout6.xml"/><Relationship Id="rId1" Type="http://schemas.openxmlformats.org/officeDocument/2006/relationships/tags" Target="../tags/tag299.xml"/></Relationships>
</file>

<file path=ppt/slides/_rels/slide217.xml.rels><?xml version="1.0" encoding="UTF-8" standalone="yes"?>
<Relationships xmlns="http://schemas.openxmlformats.org/package/2006/relationships"><Relationship Id="rId3" Type="http://schemas.openxmlformats.org/officeDocument/2006/relationships/notesSlide" Target="../notesSlides/notesSlide217.xml"/><Relationship Id="rId2" Type="http://schemas.openxmlformats.org/officeDocument/2006/relationships/slideLayout" Target="../slideLayouts/slideLayout6.xml"/><Relationship Id="rId1" Type="http://schemas.openxmlformats.org/officeDocument/2006/relationships/tags" Target="../tags/tag300.xml"/></Relationships>
</file>

<file path=ppt/slides/_rels/slide218.xml.rels><?xml version="1.0" encoding="UTF-8" standalone="yes"?>
<Relationships xmlns="http://schemas.openxmlformats.org/package/2006/relationships"><Relationship Id="rId3" Type="http://schemas.openxmlformats.org/officeDocument/2006/relationships/tags" Target="../tags/tag303.xml"/><Relationship Id="rId7" Type="http://schemas.openxmlformats.org/officeDocument/2006/relationships/image" Target="../media/image4.png"/><Relationship Id="rId2" Type="http://schemas.openxmlformats.org/officeDocument/2006/relationships/tags" Target="../tags/tag302.xml"/><Relationship Id="rId1" Type="http://schemas.openxmlformats.org/officeDocument/2006/relationships/tags" Target="../tags/tag301.xml"/><Relationship Id="rId6" Type="http://schemas.openxmlformats.org/officeDocument/2006/relationships/image" Target="../media/image2.jpeg"/><Relationship Id="rId5" Type="http://schemas.openxmlformats.org/officeDocument/2006/relationships/notesSlide" Target="../notesSlides/notesSlide218.xml"/><Relationship Id="rId4"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3" Type="http://schemas.openxmlformats.org/officeDocument/2006/relationships/notesSlide" Target="../notesSlides/notesSlide219.xml"/><Relationship Id="rId2" Type="http://schemas.openxmlformats.org/officeDocument/2006/relationships/slideLayout" Target="../slideLayouts/slideLayout6.xml"/><Relationship Id="rId1" Type="http://schemas.openxmlformats.org/officeDocument/2006/relationships/tags" Target="../tags/tag30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89.xml"/></Relationships>
</file>

<file path=ppt/slides/_rels/slide220.xml.rels><?xml version="1.0" encoding="UTF-8" standalone="yes"?>
<Relationships xmlns="http://schemas.openxmlformats.org/package/2006/relationships"><Relationship Id="rId3" Type="http://schemas.openxmlformats.org/officeDocument/2006/relationships/notesSlide" Target="../notesSlides/notesSlide220.xml"/><Relationship Id="rId2" Type="http://schemas.openxmlformats.org/officeDocument/2006/relationships/slideLayout" Target="../slideLayouts/slideLayout6.xml"/><Relationship Id="rId1" Type="http://schemas.openxmlformats.org/officeDocument/2006/relationships/tags" Target="../tags/tag305.xml"/></Relationships>
</file>

<file path=ppt/slides/_rels/slide221.xml.rels><?xml version="1.0" encoding="UTF-8" standalone="yes"?>
<Relationships xmlns="http://schemas.openxmlformats.org/package/2006/relationships"><Relationship Id="rId3" Type="http://schemas.openxmlformats.org/officeDocument/2006/relationships/notesSlide" Target="../notesSlides/notesSlide221.xml"/><Relationship Id="rId2" Type="http://schemas.openxmlformats.org/officeDocument/2006/relationships/slideLayout" Target="../slideLayouts/slideLayout6.xml"/><Relationship Id="rId1" Type="http://schemas.openxmlformats.org/officeDocument/2006/relationships/tags" Target="../tags/tag306.xml"/></Relationships>
</file>

<file path=ppt/slides/_rels/slide222.xml.rels><?xml version="1.0" encoding="UTF-8" standalone="yes"?>
<Relationships xmlns="http://schemas.openxmlformats.org/package/2006/relationships"><Relationship Id="rId3" Type="http://schemas.openxmlformats.org/officeDocument/2006/relationships/notesSlide" Target="../notesSlides/notesSlide222.xml"/><Relationship Id="rId2" Type="http://schemas.openxmlformats.org/officeDocument/2006/relationships/slideLayout" Target="../slideLayouts/slideLayout6.xml"/><Relationship Id="rId1" Type="http://schemas.openxmlformats.org/officeDocument/2006/relationships/tags" Target="../tags/tag307.xml"/></Relationships>
</file>

<file path=ppt/slides/_rels/slide223.xml.rels><?xml version="1.0" encoding="UTF-8" standalone="yes"?>
<Relationships xmlns="http://schemas.openxmlformats.org/package/2006/relationships"><Relationship Id="rId3" Type="http://schemas.openxmlformats.org/officeDocument/2006/relationships/notesSlide" Target="../notesSlides/notesSlide223.xml"/><Relationship Id="rId2" Type="http://schemas.openxmlformats.org/officeDocument/2006/relationships/slideLayout" Target="../slideLayouts/slideLayout6.xml"/><Relationship Id="rId1" Type="http://schemas.openxmlformats.org/officeDocument/2006/relationships/tags" Target="../tags/tag308.xml"/></Relationships>
</file>

<file path=ppt/slides/_rels/slide224.xml.rels><?xml version="1.0" encoding="UTF-8" standalone="yes"?>
<Relationships xmlns="http://schemas.openxmlformats.org/package/2006/relationships"><Relationship Id="rId3" Type="http://schemas.openxmlformats.org/officeDocument/2006/relationships/notesSlide" Target="../notesSlides/notesSlide224.xml"/><Relationship Id="rId2" Type="http://schemas.openxmlformats.org/officeDocument/2006/relationships/slideLayout" Target="../slideLayouts/slideLayout6.xml"/><Relationship Id="rId1" Type="http://schemas.openxmlformats.org/officeDocument/2006/relationships/tags" Target="../tags/tag309.xml"/></Relationships>
</file>

<file path=ppt/slides/_rels/slide225.xml.rels><?xml version="1.0" encoding="UTF-8" standalone="yes"?>
<Relationships xmlns="http://schemas.openxmlformats.org/package/2006/relationships"><Relationship Id="rId3" Type="http://schemas.openxmlformats.org/officeDocument/2006/relationships/notesSlide" Target="../notesSlides/notesSlide225.xml"/><Relationship Id="rId2" Type="http://schemas.openxmlformats.org/officeDocument/2006/relationships/slideLayout" Target="../slideLayouts/slideLayout6.xml"/><Relationship Id="rId1" Type="http://schemas.openxmlformats.org/officeDocument/2006/relationships/tags" Target="../tags/tag310.xml"/></Relationships>
</file>

<file path=ppt/slides/_rels/slide226.xml.rels><?xml version="1.0" encoding="UTF-8" standalone="yes"?>
<Relationships xmlns="http://schemas.openxmlformats.org/package/2006/relationships"><Relationship Id="rId3" Type="http://schemas.openxmlformats.org/officeDocument/2006/relationships/notesSlide" Target="../notesSlides/notesSlide226.xml"/><Relationship Id="rId2" Type="http://schemas.openxmlformats.org/officeDocument/2006/relationships/slideLayout" Target="../slideLayouts/slideLayout6.xml"/><Relationship Id="rId1" Type="http://schemas.openxmlformats.org/officeDocument/2006/relationships/tags" Target="../tags/tag311.xml"/></Relationships>
</file>

<file path=ppt/slides/_rels/slide227.xml.rels><?xml version="1.0" encoding="UTF-8" standalone="yes"?>
<Relationships xmlns="http://schemas.openxmlformats.org/package/2006/relationships"><Relationship Id="rId3" Type="http://schemas.openxmlformats.org/officeDocument/2006/relationships/notesSlide" Target="../notesSlides/notesSlide227.xml"/><Relationship Id="rId2" Type="http://schemas.openxmlformats.org/officeDocument/2006/relationships/slideLayout" Target="../slideLayouts/slideLayout6.xml"/><Relationship Id="rId1" Type="http://schemas.openxmlformats.org/officeDocument/2006/relationships/tags" Target="../tags/tag312.xml"/></Relationships>
</file>

<file path=ppt/slides/_rels/slide228.xml.rels><?xml version="1.0" encoding="UTF-8" standalone="yes"?>
<Relationships xmlns="http://schemas.openxmlformats.org/package/2006/relationships"><Relationship Id="rId3" Type="http://schemas.openxmlformats.org/officeDocument/2006/relationships/notesSlide" Target="../notesSlides/notesSlide228.xml"/><Relationship Id="rId2" Type="http://schemas.openxmlformats.org/officeDocument/2006/relationships/slideLayout" Target="../slideLayouts/slideLayout6.xml"/><Relationship Id="rId1" Type="http://schemas.openxmlformats.org/officeDocument/2006/relationships/tags" Target="../tags/tag313.xml"/></Relationships>
</file>

<file path=ppt/slides/_rels/slide229.xml.rels><?xml version="1.0" encoding="UTF-8" standalone="yes"?>
<Relationships xmlns="http://schemas.openxmlformats.org/package/2006/relationships"><Relationship Id="rId3" Type="http://schemas.openxmlformats.org/officeDocument/2006/relationships/notesSlide" Target="../notesSlides/notesSlide229.xml"/><Relationship Id="rId2" Type="http://schemas.openxmlformats.org/officeDocument/2006/relationships/slideLayout" Target="../slideLayouts/slideLayout6.xml"/><Relationship Id="rId1" Type="http://schemas.openxmlformats.org/officeDocument/2006/relationships/tags" Target="../tags/tag3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90.xml"/></Relationships>
</file>

<file path=ppt/slides/_rels/slide230.xml.rels><?xml version="1.0" encoding="UTF-8" standalone="yes"?>
<Relationships xmlns="http://schemas.openxmlformats.org/package/2006/relationships"><Relationship Id="rId3" Type="http://schemas.openxmlformats.org/officeDocument/2006/relationships/notesSlide" Target="../notesSlides/notesSlide230.xml"/><Relationship Id="rId2" Type="http://schemas.openxmlformats.org/officeDocument/2006/relationships/slideLayout" Target="../slideLayouts/slideLayout6.xml"/><Relationship Id="rId1" Type="http://schemas.openxmlformats.org/officeDocument/2006/relationships/tags" Target="../tags/tag315.xml"/></Relationships>
</file>

<file path=ppt/slides/_rels/slide231.xml.rels><?xml version="1.0" encoding="UTF-8" standalone="yes"?>
<Relationships xmlns="http://schemas.openxmlformats.org/package/2006/relationships"><Relationship Id="rId3" Type="http://schemas.openxmlformats.org/officeDocument/2006/relationships/tags" Target="../tags/tag318.xml"/><Relationship Id="rId7" Type="http://schemas.openxmlformats.org/officeDocument/2006/relationships/image" Target="../media/image4.png"/><Relationship Id="rId2" Type="http://schemas.openxmlformats.org/officeDocument/2006/relationships/tags" Target="../tags/tag317.xml"/><Relationship Id="rId1" Type="http://schemas.openxmlformats.org/officeDocument/2006/relationships/tags" Target="../tags/tag316.xml"/><Relationship Id="rId6" Type="http://schemas.openxmlformats.org/officeDocument/2006/relationships/image" Target="../media/image2.jpeg"/><Relationship Id="rId5" Type="http://schemas.openxmlformats.org/officeDocument/2006/relationships/notesSlide" Target="../notesSlides/notesSlide231.xml"/><Relationship Id="rId4" Type="http://schemas.openxmlformats.org/officeDocument/2006/relationships/slideLayout" Target="../slideLayouts/slideLayout3.xml"/></Relationships>
</file>

<file path=ppt/slides/_rels/slide232.xml.rels><?xml version="1.0" encoding="UTF-8" standalone="yes"?>
<Relationships xmlns="http://schemas.openxmlformats.org/package/2006/relationships"><Relationship Id="rId3" Type="http://schemas.openxmlformats.org/officeDocument/2006/relationships/notesSlide" Target="../notesSlides/notesSlide232.xml"/><Relationship Id="rId2" Type="http://schemas.openxmlformats.org/officeDocument/2006/relationships/slideLayout" Target="../slideLayouts/slideLayout6.xml"/><Relationship Id="rId1" Type="http://schemas.openxmlformats.org/officeDocument/2006/relationships/tags" Target="../tags/tag319.xml"/></Relationships>
</file>

<file path=ppt/slides/_rels/slide233.xml.rels><?xml version="1.0" encoding="UTF-8" standalone="yes"?>
<Relationships xmlns="http://schemas.openxmlformats.org/package/2006/relationships"><Relationship Id="rId3" Type="http://schemas.openxmlformats.org/officeDocument/2006/relationships/notesSlide" Target="../notesSlides/notesSlide233.xml"/><Relationship Id="rId2" Type="http://schemas.openxmlformats.org/officeDocument/2006/relationships/slideLayout" Target="../slideLayouts/slideLayout6.xml"/><Relationship Id="rId1" Type="http://schemas.openxmlformats.org/officeDocument/2006/relationships/tags" Target="../tags/tag320.xml"/></Relationships>
</file>

<file path=ppt/slides/_rels/slide234.xml.rels><?xml version="1.0" encoding="UTF-8" standalone="yes"?>
<Relationships xmlns="http://schemas.openxmlformats.org/package/2006/relationships"><Relationship Id="rId3" Type="http://schemas.openxmlformats.org/officeDocument/2006/relationships/notesSlide" Target="../notesSlides/notesSlide234.xml"/><Relationship Id="rId2" Type="http://schemas.openxmlformats.org/officeDocument/2006/relationships/slideLayout" Target="../slideLayouts/slideLayout6.xml"/><Relationship Id="rId1" Type="http://schemas.openxmlformats.org/officeDocument/2006/relationships/tags" Target="../tags/tag321.xml"/></Relationships>
</file>

<file path=ppt/slides/_rels/slide235.xml.rels><?xml version="1.0" encoding="UTF-8" standalone="yes"?>
<Relationships xmlns="http://schemas.openxmlformats.org/package/2006/relationships"><Relationship Id="rId3" Type="http://schemas.openxmlformats.org/officeDocument/2006/relationships/notesSlide" Target="../notesSlides/notesSlide235.xml"/><Relationship Id="rId2" Type="http://schemas.openxmlformats.org/officeDocument/2006/relationships/slideLayout" Target="../slideLayouts/slideLayout6.xml"/><Relationship Id="rId1" Type="http://schemas.openxmlformats.org/officeDocument/2006/relationships/tags" Target="../tags/tag322.xml"/></Relationships>
</file>

<file path=ppt/slides/_rels/slide236.xml.rels><?xml version="1.0" encoding="UTF-8" standalone="yes"?>
<Relationships xmlns="http://schemas.openxmlformats.org/package/2006/relationships"><Relationship Id="rId3" Type="http://schemas.openxmlformats.org/officeDocument/2006/relationships/notesSlide" Target="../notesSlides/notesSlide236.xml"/><Relationship Id="rId2" Type="http://schemas.openxmlformats.org/officeDocument/2006/relationships/slideLayout" Target="../slideLayouts/slideLayout6.xml"/><Relationship Id="rId1" Type="http://schemas.openxmlformats.org/officeDocument/2006/relationships/tags" Target="../tags/tag323.xml"/></Relationships>
</file>

<file path=ppt/slides/_rels/slide237.xml.rels><?xml version="1.0" encoding="UTF-8" standalone="yes"?>
<Relationships xmlns="http://schemas.openxmlformats.org/package/2006/relationships"><Relationship Id="rId3" Type="http://schemas.openxmlformats.org/officeDocument/2006/relationships/notesSlide" Target="../notesSlides/notesSlide237.xml"/><Relationship Id="rId2" Type="http://schemas.openxmlformats.org/officeDocument/2006/relationships/slideLayout" Target="../slideLayouts/slideLayout6.xml"/><Relationship Id="rId1" Type="http://schemas.openxmlformats.org/officeDocument/2006/relationships/tags" Target="../tags/tag324.xml"/></Relationships>
</file>

<file path=ppt/slides/_rels/slide238.xml.rels><?xml version="1.0" encoding="UTF-8" standalone="yes"?>
<Relationships xmlns="http://schemas.openxmlformats.org/package/2006/relationships"><Relationship Id="rId3" Type="http://schemas.openxmlformats.org/officeDocument/2006/relationships/notesSlide" Target="../notesSlides/notesSlide238.xml"/><Relationship Id="rId2" Type="http://schemas.openxmlformats.org/officeDocument/2006/relationships/slideLayout" Target="../slideLayouts/slideLayout6.xml"/><Relationship Id="rId1" Type="http://schemas.openxmlformats.org/officeDocument/2006/relationships/tags" Target="../tags/tag325.xml"/></Relationships>
</file>

<file path=ppt/slides/_rels/slide239.xml.rels><?xml version="1.0" encoding="UTF-8" standalone="yes"?>
<Relationships xmlns="http://schemas.openxmlformats.org/package/2006/relationships"><Relationship Id="rId3" Type="http://schemas.openxmlformats.org/officeDocument/2006/relationships/notesSlide" Target="../notesSlides/notesSlide239.xml"/><Relationship Id="rId2" Type="http://schemas.openxmlformats.org/officeDocument/2006/relationships/slideLayout" Target="../slideLayouts/slideLayout6.xml"/><Relationship Id="rId1" Type="http://schemas.openxmlformats.org/officeDocument/2006/relationships/tags" Target="../tags/tag32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tags" Target="../tags/tag91.xml"/></Relationships>
</file>

<file path=ppt/slides/_rels/slide240.xml.rels><?xml version="1.0" encoding="UTF-8" standalone="yes"?>
<Relationships xmlns="http://schemas.openxmlformats.org/package/2006/relationships"><Relationship Id="rId3" Type="http://schemas.openxmlformats.org/officeDocument/2006/relationships/notesSlide" Target="../notesSlides/notesSlide240.xml"/><Relationship Id="rId2" Type="http://schemas.openxmlformats.org/officeDocument/2006/relationships/slideLayout" Target="../slideLayouts/slideLayout6.xml"/><Relationship Id="rId1" Type="http://schemas.openxmlformats.org/officeDocument/2006/relationships/tags" Target="../tags/tag327.xml"/></Relationships>
</file>

<file path=ppt/slides/_rels/slide241.xml.rels><?xml version="1.0" encoding="UTF-8" standalone="yes"?>
<Relationships xmlns="http://schemas.openxmlformats.org/package/2006/relationships"><Relationship Id="rId3" Type="http://schemas.openxmlformats.org/officeDocument/2006/relationships/notesSlide" Target="../notesSlides/notesSlide241.xml"/><Relationship Id="rId2" Type="http://schemas.openxmlformats.org/officeDocument/2006/relationships/slideLayout" Target="../slideLayouts/slideLayout6.xml"/><Relationship Id="rId1" Type="http://schemas.openxmlformats.org/officeDocument/2006/relationships/tags" Target="../tags/tag328.xml"/></Relationships>
</file>

<file path=ppt/slides/_rels/slide242.xml.rels><?xml version="1.0" encoding="UTF-8" standalone="yes"?>
<Relationships xmlns="http://schemas.openxmlformats.org/package/2006/relationships"><Relationship Id="rId3" Type="http://schemas.openxmlformats.org/officeDocument/2006/relationships/notesSlide" Target="../notesSlides/notesSlide242.xml"/><Relationship Id="rId2" Type="http://schemas.openxmlformats.org/officeDocument/2006/relationships/slideLayout" Target="../slideLayouts/slideLayout6.xml"/><Relationship Id="rId1" Type="http://schemas.openxmlformats.org/officeDocument/2006/relationships/tags" Target="../tags/tag329.xml"/></Relationships>
</file>

<file path=ppt/slides/_rels/slide243.xml.rels><?xml version="1.0" encoding="UTF-8" standalone="yes"?>
<Relationships xmlns="http://schemas.openxmlformats.org/package/2006/relationships"><Relationship Id="rId3" Type="http://schemas.openxmlformats.org/officeDocument/2006/relationships/notesSlide" Target="../notesSlides/notesSlide243.xml"/><Relationship Id="rId2" Type="http://schemas.openxmlformats.org/officeDocument/2006/relationships/slideLayout" Target="../slideLayouts/slideLayout6.xml"/><Relationship Id="rId1" Type="http://schemas.openxmlformats.org/officeDocument/2006/relationships/tags" Target="../tags/tag330.xml"/></Relationships>
</file>

<file path=ppt/slides/_rels/slide244.xml.rels><?xml version="1.0" encoding="UTF-8" standalone="yes"?>
<Relationships xmlns="http://schemas.openxmlformats.org/package/2006/relationships"><Relationship Id="rId3" Type="http://schemas.openxmlformats.org/officeDocument/2006/relationships/notesSlide" Target="../notesSlides/notesSlide244.xml"/><Relationship Id="rId2" Type="http://schemas.openxmlformats.org/officeDocument/2006/relationships/slideLayout" Target="../slideLayouts/slideLayout6.xml"/><Relationship Id="rId1" Type="http://schemas.openxmlformats.org/officeDocument/2006/relationships/tags" Target="../tags/tag331.xml"/></Relationships>
</file>

<file path=ppt/slides/_rels/slide245.xml.rels><?xml version="1.0" encoding="UTF-8" standalone="yes"?>
<Relationships xmlns="http://schemas.openxmlformats.org/package/2006/relationships"><Relationship Id="rId3" Type="http://schemas.openxmlformats.org/officeDocument/2006/relationships/notesSlide" Target="../notesSlides/notesSlide245.xml"/><Relationship Id="rId2" Type="http://schemas.openxmlformats.org/officeDocument/2006/relationships/slideLayout" Target="../slideLayouts/slideLayout6.xml"/><Relationship Id="rId1" Type="http://schemas.openxmlformats.org/officeDocument/2006/relationships/tags" Target="../tags/tag332.xml"/></Relationships>
</file>

<file path=ppt/slides/_rels/slide246.xml.rels><?xml version="1.0" encoding="UTF-8" standalone="yes"?>
<Relationships xmlns="http://schemas.openxmlformats.org/package/2006/relationships"><Relationship Id="rId3" Type="http://schemas.openxmlformats.org/officeDocument/2006/relationships/notesSlide" Target="../notesSlides/notesSlide246.xml"/><Relationship Id="rId2" Type="http://schemas.openxmlformats.org/officeDocument/2006/relationships/slideLayout" Target="../slideLayouts/slideLayout6.xml"/><Relationship Id="rId1" Type="http://schemas.openxmlformats.org/officeDocument/2006/relationships/tags" Target="../tags/tag333.xml"/></Relationships>
</file>

<file path=ppt/slides/_rels/slide247.xml.rels><?xml version="1.0" encoding="UTF-8" standalone="yes"?>
<Relationships xmlns="http://schemas.openxmlformats.org/package/2006/relationships"><Relationship Id="rId3" Type="http://schemas.openxmlformats.org/officeDocument/2006/relationships/notesSlide" Target="../notesSlides/notesSlide247.xml"/><Relationship Id="rId2" Type="http://schemas.openxmlformats.org/officeDocument/2006/relationships/slideLayout" Target="../slideLayouts/slideLayout6.xml"/><Relationship Id="rId1" Type="http://schemas.openxmlformats.org/officeDocument/2006/relationships/tags" Target="../tags/tag334.xml"/></Relationships>
</file>

<file path=ppt/slides/_rels/slide248.xml.rels><?xml version="1.0" encoding="UTF-8" standalone="yes"?>
<Relationships xmlns="http://schemas.openxmlformats.org/package/2006/relationships"><Relationship Id="rId3" Type="http://schemas.openxmlformats.org/officeDocument/2006/relationships/notesSlide" Target="../notesSlides/notesSlide248.xml"/><Relationship Id="rId2" Type="http://schemas.openxmlformats.org/officeDocument/2006/relationships/slideLayout" Target="../slideLayouts/slideLayout6.xml"/><Relationship Id="rId1" Type="http://schemas.openxmlformats.org/officeDocument/2006/relationships/tags" Target="../tags/tag335.xml"/></Relationships>
</file>

<file path=ppt/slides/_rels/slide249.xml.rels><?xml version="1.0" encoding="UTF-8" standalone="yes"?>
<Relationships xmlns="http://schemas.openxmlformats.org/package/2006/relationships"><Relationship Id="rId3" Type="http://schemas.openxmlformats.org/officeDocument/2006/relationships/notesSlide" Target="../notesSlides/notesSlide249.xml"/><Relationship Id="rId2" Type="http://schemas.openxmlformats.org/officeDocument/2006/relationships/slideLayout" Target="../slideLayouts/slideLayout6.xml"/><Relationship Id="rId1" Type="http://schemas.openxmlformats.org/officeDocument/2006/relationships/tags" Target="../tags/tag33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92.xml"/></Relationships>
</file>

<file path=ppt/slides/_rels/slide250.xml.rels><?xml version="1.0" encoding="UTF-8" standalone="yes"?>
<Relationships xmlns="http://schemas.openxmlformats.org/package/2006/relationships"><Relationship Id="rId3" Type="http://schemas.openxmlformats.org/officeDocument/2006/relationships/notesSlide" Target="../notesSlides/notesSlide250.xml"/><Relationship Id="rId2" Type="http://schemas.openxmlformats.org/officeDocument/2006/relationships/slideLayout" Target="../slideLayouts/slideLayout6.xml"/><Relationship Id="rId1" Type="http://schemas.openxmlformats.org/officeDocument/2006/relationships/tags" Target="../tags/tag337.xml"/></Relationships>
</file>

<file path=ppt/slides/_rels/slide251.xml.rels><?xml version="1.0" encoding="UTF-8" standalone="yes"?>
<Relationships xmlns="http://schemas.openxmlformats.org/package/2006/relationships"><Relationship Id="rId3" Type="http://schemas.openxmlformats.org/officeDocument/2006/relationships/notesSlide" Target="../notesSlides/notesSlide251.xml"/><Relationship Id="rId2" Type="http://schemas.openxmlformats.org/officeDocument/2006/relationships/slideLayout" Target="../slideLayouts/slideLayout6.xml"/><Relationship Id="rId1" Type="http://schemas.openxmlformats.org/officeDocument/2006/relationships/tags" Target="../tags/tag338.xml"/></Relationships>
</file>

<file path=ppt/slides/_rels/slide252.xml.rels><?xml version="1.0" encoding="UTF-8" standalone="yes"?>
<Relationships xmlns="http://schemas.openxmlformats.org/package/2006/relationships"><Relationship Id="rId3" Type="http://schemas.openxmlformats.org/officeDocument/2006/relationships/notesSlide" Target="../notesSlides/notesSlide252.xml"/><Relationship Id="rId2" Type="http://schemas.openxmlformats.org/officeDocument/2006/relationships/slideLayout" Target="../slideLayouts/slideLayout6.xml"/><Relationship Id="rId1" Type="http://schemas.openxmlformats.org/officeDocument/2006/relationships/tags" Target="../tags/tag339.xml"/></Relationships>
</file>

<file path=ppt/slides/_rels/slide253.xml.rels><?xml version="1.0" encoding="UTF-8" standalone="yes"?>
<Relationships xmlns="http://schemas.openxmlformats.org/package/2006/relationships"><Relationship Id="rId3" Type="http://schemas.openxmlformats.org/officeDocument/2006/relationships/notesSlide" Target="../notesSlides/notesSlide253.xml"/><Relationship Id="rId2" Type="http://schemas.openxmlformats.org/officeDocument/2006/relationships/slideLayout" Target="../slideLayouts/slideLayout6.xml"/><Relationship Id="rId1" Type="http://schemas.openxmlformats.org/officeDocument/2006/relationships/tags" Target="../tags/tag340.xml"/></Relationships>
</file>

<file path=ppt/slides/_rels/slide254.xml.rels><?xml version="1.0" encoding="UTF-8" standalone="yes"?>
<Relationships xmlns="http://schemas.openxmlformats.org/package/2006/relationships"><Relationship Id="rId3" Type="http://schemas.openxmlformats.org/officeDocument/2006/relationships/notesSlide" Target="../notesSlides/notesSlide254.xml"/><Relationship Id="rId2" Type="http://schemas.openxmlformats.org/officeDocument/2006/relationships/slideLayout" Target="../slideLayouts/slideLayout6.xml"/><Relationship Id="rId1" Type="http://schemas.openxmlformats.org/officeDocument/2006/relationships/tags" Target="../tags/tag341.xml"/></Relationships>
</file>

<file path=ppt/slides/_rels/slide255.xml.rels><?xml version="1.0" encoding="UTF-8" standalone="yes"?>
<Relationships xmlns="http://schemas.openxmlformats.org/package/2006/relationships"><Relationship Id="rId3" Type="http://schemas.openxmlformats.org/officeDocument/2006/relationships/notesSlide" Target="../notesSlides/notesSlide255.xml"/><Relationship Id="rId2" Type="http://schemas.openxmlformats.org/officeDocument/2006/relationships/slideLayout" Target="../slideLayouts/slideLayout6.xml"/><Relationship Id="rId1" Type="http://schemas.openxmlformats.org/officeDocument/2006/relationships/tags" Target="../tags/tag342.xml"/></Relationships>
</file>

<file path=ppt/slides/_rels/slide256.xml.rels><?xml version="1.0" encoding="UTF-8" standalone="yes"?>
<Relationships xmlns="http://schemas.openxmlformats.org/package/2006/relationships"><Relationship Id="rId3" Type="http://schemas.openxmlformats.org/officeDocument/2006/relationships/notesSlide" Target="../notesSlides/notesSlide256.xml"/><Relationship Id="rId2" Type="http://schemas.openxmlformats.org/officeDocument/2006/relationships/slideLayout" Target="../slideLayouts/slideLayout6.xml"/><Relationship Id="rId1" Type="http://schemas.openxmlformats.org/officeDocument/2006/relationships/tags" Target="../tags/tag343.xml"/></Relationships>
</file>

<file path=ppt/slides/_rels/slide257.xml.rels><?xml version="1.0" encoding="UTF-8" standalone="yes"?>
<Relationships xmlns="http://schemas.openxmlformats.org/package/2006/relationships"><Relationship Id="rId3" Type="http://schemas.openxmlformats.org/officeDocument/2006/relationships/notesSlide" Target="../notesSlides/notesSlide257.xml"/><Relationship Id="rId2" Type="http://schemas.openxmlformats.org/officeDocument/2006/relationships/slideLayout" Target="../slideLayouts/slideLayout6.xml"/><Relationship Id="rId1" Type="http://schemas.openxmlformats.org/officeDocument/2006/relationships/tags" Target="../tags/tag344.xml"/></Relationships>
</file>

<file path=ppt/slides/_rels/slide258.xml.rels><?xml version="1.0" encoding="UTF-8" standalone="yes"?>
<Relationships xmlns="http://schemas.openxmlformats.org/package/2006/relationships"><Relationship Id="rId3" Type="http://schemas.openxmlformats.org/officeDocument/2006/relationships/notesSlide" Target="../notesSlides/notesSlide258.xml"/><Relationship Id="rId2" Type="http://schemas.openxmlformats.org/officeDocument/2006/relationships/slideLayout" Target="../slideLayouts/slideLayout6.xml"/><Relationship Id="rId1" Type="http://schemas.openxmlformats.org/officeDocument/2006/relationships/tags" Target="../tags/tag345.xml"/></Relationships>
</file>

<file path=ppt/slides/_rels/slide259.xml.rels><?xml version="1.0" encoding="UTF-8" standalone="yes"?>
<Relationships xmlns="http://schemas.openxmlformats.org/package/2006/relationships"><Relationship Id="rId3" Type="http://schemas.openxmlformats.org/officeDocument/2006/relationships/notesSlide" Target="../notesSlides/notesSlide259.xml"/><Relationship Id="rId2" Type="http://schemas.openxmlformats.org/officeDocument/2006/relationships/slideLayout" Target="../slideLayouts/slideLayout6.xml"/><Relationship Id="rId1" Type="http://schemas.openxmlformats.org/officeDocument/2006/relationships/tags" Target="../tags/tag34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tags" Target="../tags/tag93.xml"/></Relationships>
</file>

<file path=ppt/slides/_rels/slide260.xml.rels><?xml version="1.0" encoding="UTF-8" standalone="yes"?>
<Relationships xmlns="http://schemas.openxmlformats.org/package/2006/relationships"><Relationship Id="rId3" Type="http://schemas.openxmlformats.org/officeDocument/2006/relationships/notesSlide" Target="../notesSlides/notesSlide260.xml"/><Relationship Id="rId2" Type="http://schemas.openxmlformats.org/officeDocument/2006/relationships/slideLayout" Target="../slideLayouts/slideLayout6.xml"/><Relationship Id="rId1" Type="http://schemas.openxmlformats.org/officeDocument/2006/relationships/tags" Target="../tags/tag347.xml"/></Relationships>
</file>

<file path=ppt/slides/_rels/slide261.xml.rels><?xml version="1.0" encoding="UTF-8" standalone="yes"?>
<Relationships xmlns="http://schemas.openxmlformats.org/package/2006/relationships"><Relationship Id="rId3" Type="http://schemas.openxmlformats.org/officeDocument/2006/relationships/notesSlide" Target="../notesSlides/notesSlide261.xml"/><Relationship Id="rId2" Type="http://schemas.openxmlformats.org/officeDocument/2006/relationships/slideLayout" Target="../slideLayouts/slideLayout6.xml"/><Relationship Id="rId1" Type="http://schemas.openxmlformats.org/officeDocument/2006/relationships/tags" Target="../tags/tag348.xml"/></Relationships>
</file>

<file path=ppt/slides/_rels/slide262.xml.rels><?xml version="1.0" encoding="UTF-8" standalone="yes"?>
<Relationships xmlns="http://schemas.openxmlformats.org/package/2006/relationships"><Relationship Id="rId3" Type="http://schemas.openxmlformats.org/officeDocument/2006/relationships/tags" Target="../tags/tag351.xml"/><Relationship Id="rId7" Type="http://schemas.openxmlformats.org/officeDocument/2006/relationships/image" Target="../media/image4.png"/><Relationship Id="rId2" Type="http://schemas.openxmlformats.org/officeDocument/2006/relationships/tags" Target="../tags/tag350.xml"/><Relationship Id="rId1" Type="http://schemas.openxmlformats.org/officeDocument/2006/relationships/tags" Target="../tags/tag349.xml"/><Relationship Id="rId6" Type="http://schemas.openxmlformats.org/officeDocument/2006/relationships/image" Target="../media/image2.jpeg"/><Relationship Id="rId5" Type="http://schemas.openxmlformats.org/officeDocument/2006/relationships/notesSlide" Target="../notesSlides/notesSlide262.xml"/><Relationship Id="rId4" Type="http://schemas.openxmlformats.org/officeDocument/2006/relationships/slideLayout" Target="../slideLayouts/slideLayout3.xml"/></Relationships>
</file>

<file path=ppt/slides/_rels/slide263.xml.rels><?xml version="1.0" encoding="UTF-8" standalone="yes"?>
<Relationships xmlns="http://schemas.openxmlformats.org/package/2006/relationships"><Relationship Id="rId3" Type="http://schemas.openxmlformats.org/officeDocument/2006/relationships/notesSlide" Target="../notesSlides/notesSlide263.xml"/><Relationship Id="rId2" Type="http://schemas.openxmlformats.org/officeDocument/2006/relationships/slideLayout" Target="../slideLayouts/slideLayout6.xml"/><Relationship Id="rId1" Type="http://schemas.openxmlformats.org/officeDocument/2006/relationships/tags" Target="../tags/tag352.xml"/></Relationships>
</file>

<file path=ppt/slides/_rels/slide264.xml.rels><?xml version="1.0" encoding="UTF-8" standalone="yes"?>
<Relationships xmlns="http://schemas.openxmlformats.org/package/2006/relationships"><Relationship Id="rId3" Type="http://schemas.openxmlformats.org/officeDocument/2006/relationships/notesSlide" Target="../notesSlides/notesSlide264.xml"/><Relationship Id="rId2" Type="http://schemas.openxmlformats.org/officeDocument/2006/relationships/slideLayout" Target="../slideLayouts/slideLayout6.xml"/><Relationship Id="rId1" Type="http://schemas.openxmlformats.org/officeDocument/2006/relationships/tags" Target="../tags/tag353.xml"/></Relationships>
</file>

<file path=ppt/slides/_rels/slide265.xml.rels><?xml version="1.0" encoding="UTF-8" standalone="yes"?>
<Relationships xmlns="http://schemas.openxmlformats.org/package/2006/relationships"><Relationship Id="rId3" Type="http://schemas.openxmlformats.org/officeDocument/2006/relationships/notesSlide" Target="../notesSlides/notesSlide265.xml"/><Relationship Id="rId2" Type="http://schemas.openxmlformats.org/officeDocument/2006/relationships/slideLayout" Target="../slideLayouts/slideLayout6.xml"/><Relationship Id="rId1" Type="http://schemas.openxmlformats.org/officeDocument/2006/relationships/tags" Target="../tags/tag354.xml"/></Relationships>
</file>

<file path=ppt/slides/_rels/slide266.xml.rels><?xml version="1.0" encoding="UTF-8" standalone="yes"?>
<Relationships xmlns="http://schemas.openxmlformats.org/package/2006/relationships"><Relationship Id="rId3" Type="http://schemas.openxmlformats.org/officeDocument/2006/relationships/notesSlide" Target="../notesSlides/notesSlide266.xml"/><Relationship Id="rId2" Type="http://schemas.openxmlformats.org/officeDocument/2006/relationships/slideLayout" Target="../slideLayouts/slideLayout6.xml"/><Relationship Id="rId1" Type="http://schemas.openxmlformats.org/officeDocument/2006/relationships/tags" Target="../tags/tag355.xml"/></Relationships>
</file>

<file path=ppt/slides/_rels/slide267.xml.rels><?xml version="1.0" encoding="UTF-8" standalone="yes"?>
<Relationships xmlns="http://schemas.openxmlformats.org/package/2006/relationships"><Relationship Id="rId3" Type="http://schemas.openxmlformats.org/officeDocument/2006/relationships/notesSlide" Target="../notesSlides/notesSlide267.xml"/><Relationship Id="rId2" Type="http://schemas.openxmlformats.org/officeDocument/2006/relationships/slideLayout" Target="../slideLayouts/slideLayout6.xml"/><Relationship Id="rId1" Type="http://schemas.openxmlformats.org/officeDocument/2006/relationships/tags" Target="../tags/tag356.xml"/></Relationships>
</file>

<file path=ppt/slides/_rels/slide268.xml.rels><?xml version="1.0" encoding="UTF-8" standalone="yes"?>
<Relationships xmlns="http://schemas.openxmlformats.org/package/2006/relationships"><Relationship Id="rId3" Type="http://schemas.openxmlformats.org/officeDocument/2006/relationships/notesSlide" Target="../notesSlides/notesSlide268.xml"/><Relationship Id="rId2" Type="http://schemas.openxmlformats.org/officeDocument/2006/relationships/slideLayout" Target="../slideLayouts/slideLayout6.xml"/><Relationship Id="rId1" Type="http://schemas.openxmlformats.org/officeDocument/2006/relationships/tags" Target="../tags/tag357.xml"/></Relationships>
</file>

<file path=ppt/slides/_rels/slide269.xml.rels><?xml version="1.0" encoding="UTF-8" standalone="yes"?>
<Relationships xmlns="http://schemas.openxmlformats.org/package/2006/relationships"><Relationship Id="rId3" Type="http://schemas.openxmlformats.org/officeDocument/2006/relationships/notesSlide" Target="../notesSlides/notesSlide269.xml"/><Relationship Id="rId2" Type="http://schemas.openxmlformats.org/officeDocument/2006/relationships/slideLayout" Target="../slideLayouts/slideLayout6.xml"/><Relationship Id="rId1" Type="http://schemas.openxmlformats.org/officeDocument/2006/relationships/tags" Target="../tags/tag358.xml"/></Relationships>
</file>

<file path=ppt/slides/_rels/slide27.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image" Target="../media/image4.png"/><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2.jpeg"/><Relationship Id="rId5" Type="http://schemas.openxmlformats.org/officeDocument/2006/relationships/notesSlide" Target="../notesSlides/notesSlide27.xml"/><Relationship Id="rId4" Type="http://schemas.openxmlformats.org/officeDocument/2006/relationships/slideLayout" Target="../slideLayouts/slideLayout3.xml"/></Relationships>
</file>

<file path=ppt/slides/_rels/slide270.xml.rels><?xml version="1.0" encoding="UTF-8" standalone="yes"?>
<Relationships xmlns="http://schemas.openxmlformats.org/package/2006/relationships"><Relationship Id="rId3" Type="http://schemas.openxmlformats.org/officeDocument/2006/relationships/notesSlide" Target="../notesSlides/notesSlide270.xml"/><Relationship Id="rId2" Type="http://schemas.openxmlformats.org/officeDocument/2006/relationships/slideLayout" Target="../slideLayouts/slideLayout6.xml"/><Relationship Id="rId1" Type="http://schemas.openxmlformats.org/officeDocument/2006/relationships/tags" Target="../tags/tag359.xml"/></Relationships>
</file>

<file path=ppt/slides/_rels/slide271.xml.rels><?xml version="1.0" encoding="UTF-8" standalone="yes"?>
<Relationships xmlns="http://schemas.openxmlformats.org/package/2006/relationships"><Relationship Id="rId3" Type="http://schemas.openxmlformats.org/officeDocument/2006/relationships/notesSlide" Target="../notesSlides/notesSlide271.xml"/><Relationship Id="rId2" Type="http://schemas.openxmlformats.org/officeDocument/2006/relationships/slideLayout" Target="../slideLayouts/slideLayout6.xml"/><Relationship Id="rId1" Type="http://schemas.openxmlformats.org/officeDocument/2006/relationships/tags" Target="../tags/tag360.xml"/></Relationships>
</file>

<file path=ppt/slides/_rels/slide272.xml.rels><?xml version="1.0" encoding="UTF-8" standalone="yes"?>
<Relationships xmlns="http://schemas.openxmlformats.org/package/2006/relationships"><Relationship Id="rId3" Type="http://schemas.openxmlformats.org/officeDocument/2006/relationships/notesSlide" Target="../notesSlides/notesSlide272.xml"/><Relationship Id="rId2" Type="http://schemas.openxmlformats.org/officeDocument/2006/relationships/slideLayout" Target="../slideLayouts/slideLayout6.xml"/><Relationship Id="rId1" Type="http://schemas.openxmlformats.org/officeDocument/2006/relationships/tags" Target="../tags/tag361.xml"/></Relationships>
</file>

<file path=ppt/slides/_rels/slide273.xml.rels><?xml version="1.0" encoding="UTF-8" standalone="yes"?>
<Relationships xmlns="http://schemas.openxmlformats.org/package/2006/relationships"><Relationship Id="rId3" Type="http://schemas.openxmlformats.org/officeDocument/2006/relationships/notesSlide" Target="../notesSlides/notesSlide273.xml"/><Relationship Id="rId2" Type="http://schemas.openxmlformats.org/officeDocument/2006/relationships/slideLayout" Target="../slideLayouts/slideLayout6.xml"/><Relationship Id="rId1" Type="http://schemas.openxmlformats.org/officeDocument/2006/relationships/tags" Target="../tags/tag362.xml"/></Relationships>
</file>

<file path=ppt/slides/_rels/slide274.xml.rels><?xml version="1.0" encoding="UTF-8" standalone="yes"?>
<Relationships xmlns="http://schemas.openxmlformats.org/package/2006/relationships"><Relationship Id="rId3" Type="http://schemas.openxmlformats.org/officeDocument/2006/relationships/notesSlide" Target="../notesSlides/notesSlide274.xml"/><Relationship Id="rId2" Type="http://schemas.openxmlformats.org/officeDocument/2006/relationships/slideLayout" Target="../slideLayouts/slideLayout6.xml"/><Relationship Id="rId1" Type="http://schemas.openxmlformats.org/officeDocument/2006/relationships/tags" Target="../tags/tag363.xml"/></Relationships>
</file>

<file path=ppt/slides/_rels/slide275.xml.rels><?xml version="1.0" encoding="UTF-8" standalone="yes"?>
<Relationships xmlns="http://schemas.openxmlformats.org/package/2006/relationships"><Relationship Id="rId3" Type="http://schemas.openxmlformats.org/officeDocument/2006/relationships/notesSlide" Target="../notesSlides/notesSlide275.xml"/><Relationship Id="rId2" Type="http://schemas.openxmlformats.org/officeDocument/2006/relationships/slideLayout" Target="../slideLayouts/slideLayout6.xml"/><Relationship Id="rId1" Type="http://schemas.openxmlformats.org/officeDocument/2006/relationships/tags" Target="../tags/tag364.xml"/></Relationships>
</file>

<file path=ppt/slides/_rels/slide276.xml.rels><?xml version="1.0" encoding="UTF-8" standalone="yes"?>
<Relationships xmlns="http://schemas.openxmlformats.org/package/2006/relationships"><Relationship Id="rId3" Type="http://schemas.openxmlformats.org/officeDocument/2006/relationships/notesSlide" Target="../notesSlides/notesSlide276.xml"/><Relationship Id="rId2" Type="http://schemas.openxmlformats.org/officeDocument/2006/relationships/slideLayout" Target="../slideLayouts/slideLayout7.xml"/><Relationship Id="rId1" Type="http://schemas.openxmlformats.org/officeDocument/2006/relationships/tags" Target="../tags/tag365.xml"/><Relationship Id="rId5" Type="http://schemas.openxmlformats.org/officeDocument/2006/relationships/image" Target="../media/image2.jpe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9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tags" Target="../tags/tag9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8.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ags" Target="../tags/tag9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10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10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tags" Target="../tags/tag10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tags" Target="../tags/tag10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10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6.xml"/><Relationship Id="rId1" Type="http://schemas.openxmlformats.org/officeDocument/2006/relationships/tags" Target="../tags/tag10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10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10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6.xml"/><Relationship Id="rId1" Type="http://schemas.openxmlformats.org/officeDocument/2006/relationships/tags" Target="../tags/tag10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69.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tags" Target="../tags/tag109.xml"/></Relationships>
</file>

<file path=ppt/slides/_rels/slide41.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image" Target="../media/image4.png"/><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2.jpeg"/><Relationship Id="rId5" Type="http://schemas.openxmlformats.org/officeDocument/2006/relationships/notesSlide" Target="../notesSlides/notesSlide41.xml"/><Relationship Id="rId4"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6.xml"/><Relationship Id="rId1" Type="http://schemas.openxmlformats.org/officeDocument/2006/relationships/tags" Target="../tags/tag11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6.xml"/><Relationship Id="rId1" Type="http://schemas.openxmlformats.org/officeDocument/2006/relationships/tags" Target="../tags/tag11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6.xml"/><Relationship Id="rId1" Type="http://schemas.openxmlformats.org/officeDocument/2006/relationships/tags" Target="../tags/tag11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tags" Target="../tags/tag11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6.xml"/><Relationship Id="rId1" Type="http://schemas.openxmlformats.org/officeDocument/2006/relationships/tags" Target="../tags/tag11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6.xml"/><Relationship Id="rId1" Type="http://schemas.openxmlformats.org/officeDocument/2006/relationships/tags" Target="../tags/tag11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11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120.xml"/></Relationships>
</file>

<file path=ppt/slides/_rels/slide5.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image" Target="../media/image4.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2.jpeg"/><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12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6.xml"/><Relationship Id="rId1" Type="http://schemas.openxmlformats.org/officeDocument/2006/relationships/tags" Target="../tags/tag12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tags" Target="../tags/tag12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6.xml"/><Relationship Id="rId1" Type="http://schemas.openxmlformats.org/officeDocument/2006/relationships/tags" Target="../tags/tag12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6.xml"/><Relationship Id="rId1" Type="http://schemas.openxmlformats.org/officeDocument/2006/relationships/tags" Target="../tags/tag12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tags" Target="../tags/tag12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6.xml"/><Relationship Id="rId1" Type="http://schemas.openxmlformats.org/officeDocument/2006/relationships/tags" Target="../tags/tag12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12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xml"/><Relationship Id="rId1" Type="http://schemas.openxmlformats.org/officeDocument/2006/relationships/tags" Target="../tags/tag12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xml"/><Relationship Id="rId1" Type="http://schemas.openxmlformats.org/officeDocument/2006/relationships/tags" Target="../tags/tag13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73.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6.xml"/><Relationship Id="rId1" Type="http://schemas.openxmlformats.org/officeDocument/2006/relationships/tags" Target="../tags/tag13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6.xml"/><Relationship Id="rId1" Type="http://schemas.openxmlformats.org/officeDocument/2006/relationships/tags" Target="../tags/tag13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13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tags" Target="../tags/tag13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tags" Target="../tags/tag135.xml"/></Relationships>
</file>

<file path=ppt/slides/_rels/slide65.xml.rels><?xml version="1.0" encoding="UTF-8" standalone="yes"?>
<Relationships xmlns="http://schemas.openxmlformats.org/package/2006/relationships"><Relationship Id="rId3" Type="http://schemas.openxmlformats.org/officeDocument/2006/relationships/tags" Target="../tags/tag138.xml"/><Relationship Id="rId7" Type="http://schemas.openxmlformats.org/officeDocument/2006/relationships/image" Target="../media/image4.png"/><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image" Target="../media/image2.jpeg"/><Relationship Id="rId5" Type="http://schemas.openxmlformats.org/officeDocument/2006/relationships/notesSlide" Target="../notesSlides/notesSlide65.xml"/><Relationship Id="rId4"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139.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6.xml"/><Relationship Id="rId1" Type="http://schemas.openxmlformats.org/officeDocument/2006/relationships/tags" Target="../tags/tag140.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6.xml"/><Relationship Id="rId1" Type="http://schemas.openxmlformats.org/officeDocument/2006/relationships/tags" Target="../tags/tag141.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6.xml"/><Relationship Id="rId1" Type="http://schemas.openxmlformats.org/officeDocument/2006/relationships/tags" Target="../tags/tag14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74.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6.xml"/><Relationship Id="rId1" Type="http://schemas.openxmlformats.org/officeDocument/2006/relationships/tags" Target="../tags/tag143.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6.xml"/><Relationship Id="rId1" Type="http://schemas.openxmlformats.org/officeDocument/2006/relationships/tags" Target="../tags/tag144.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6.xml"/><Relationship Id="rId1" Type="http://schemas.openxmlformats.org/officeDocument/2006/relationships/tags" Target="../tags/tag145.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6.xml"/><Relationship Id="rId1" Type="http://schemas.openxmlformats.org/officeDocument/2006/relationships/tags" Target="../tags/tag146.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6.xml"/><Relationship Id="rId1" Type="http://schemas.openxmlformats.org/officeDocument/2006/relationships/tags" Target="../tags/tag147.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6.xml"/><Relationship Id="rId1" Type="http://schemas.openxmlformats.org/officeDocument/2006/relationships/tags" Target="../tags/tag148.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6.xml"/><Relationship Id="rId1" Type="http://schemas.openxmlformats.org/officeDocument/2006/relationships/tags" Target="../tags/tag149.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6.xml"/><Relationship Id="rId1" Type="http://schemas.openxmlformats.org/officeDocument/2006/relationships/tags" Target="../tags/tag150.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6.xml"/><Relationship Id="rId1" Type="http://schemas.openxmlformats.org/officeDocument/2006/relationships/tags" Target="../tags/tag151.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6.xml"/><Relationship Id="rId1" Type="http://schemas.openxmlformats.org/officeDocument/2006/relationships/tags" Target="../tags/tag15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75.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6.xml"/><Relationship Id="rId1" Type="http://schemas.openxmlformats.org/officeDocument/2006/relationships/tags" Target="../tags/tag153.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154.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6.xml"/><Relationship Id="rId1" Type="http://schemas.openxmlformats.org/officeDocument/2006/relationships/tags" Target="../tags/tag155.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6.xml"/><Relationship Id="rId1" Type="http://schemas.openxmlformats.org/officeDocument/2006/relationships/tags" Target="../tags/tag156.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6.xml"/><Relationship Id="rId1" Type="http://schemas.openxmlformats.org/officeDocument/2006/relationships/tags" Target="../tags/tag157.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6.xml"/><Relationship Id="rId1" Type="http://schemas.openxmlformats.org/officeDocument/2006/relationships/tags" Target="../tags/tag158.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6.xml"/><Relationship Id="rId1" Type="http://schemas.openxmlformats.org/officeDocument/2006/relationships/tags" Target="../tags/tag159.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6.xml"/><Relationship Id="rId1" Type="http://schemas.openxmlformats.org/officeDocument/2006/relationships/tags" Target="../tags/tag160.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6.xml"/><Relationship Id="rId1" Type="http://schemas.openxmlformats.org/officeDocument/2006/relationships/tags" Target="../tags/tag161.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6.xml"/><Relationship Id="rId1" Type="http://schemas.openxmlformats.org/officeDocument/2006/relationships/tags" Target="../tags/tag16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76.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6.xml"/><Relationship Id="rId1" Type="http://schemas.openxmlformats.org/officeDocument/2006/relationships/tags" Target="../tags/tag163.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6.xml"/><Relationship Id="rId1" Type="http://schemas.openxmlformats.org/officeDocument/2006/relationships/tags" Target="../tags/tag164.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6.xml"/><Relationship Id="rId1" Type="http://schemas.openxmlformats.org/officeDocument/2006/relationships/tags" Target="../tags/tag165.xml"/><Relationship Id="rId4" Type="http://schemas.openxmlformats.org/officeDocument/2006/relationships/image" Target="../media/image5.png"/></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6.xml"/><Relationship Id="rId1" Type="http://schemas.openxmlformats.org/officeDocument/2006/relationships/tags" Target="../tags/tag166.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6.xml"/><Relationship Id="rId1" Type="http://schemas.openxmlformats.org/officeDocument/2006/relationships/tags" Target="../tags/tag167.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6.xml"/><Relationship Id="rId1" Type="http://schemas.openxmlformats.org/officeDocument/2006/relationships/tags" Target="../tags/tag168.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6.xml"/><Relationship Id="rId1" Type="http://schemas.openxmlformats.org/officeDocument/2006/relationships/tags" Target="../tags/tag169.xml"/></Relationships>
</file>

<file path=ppt/slides/_rels/slide97.xml.rels><?xml version="1.0" encoding="UTF-8" standalone="yes"?>
<Relationships xmlns="http://schemas.openxmlformats.org/package/2006/relationships"><Relationship Id="rId3" Type="http://schemas.openxmlformats.org/officeDocument/2006/relationships/tags" Target="../tags/tag172.xml"/><Relationship Id="rId7" Type="http://schemas.openxmlformats.org/officeDocument/2006/relationships/image" Target="../media/image4.png"/><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image" Target="../media/image2.jpeg"/><Relationship Id="rId5" Type="http://schemas.openxmlformats.org/officeDocument/2006/relationships/notesSlide" Target="../notesSlides/notesSlide97.xml"/><Relationship Id="rId4"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6.xml"/><Relationship Id="rId1" Type="http://schemas.openxmlformats.org/officeDocument/2006/relationships/tags" Target="../tags/tag173.xml"/></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6.xml"/><Relationship Id="rId1" Type="http://schemas.openxmlformats.org/officeDocument/2006/relationships/tags" Target="../tags/tag1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静谧的钢琴">
            <a:hlinkClick r:id="" action="ppaction://media"/>
            <a:extLst>
              <a:ext uri="{FF2B5EF4-FFF2-40B4-BE49-F238E27FC236}">
                <a16:creationId xmlns:a16="http://schemas.microsoft.com/office/drawing/2014/main" id="{E1F21F19-E951-4A7A-AC9F-2352BE2256D0}"/>
              </a:ext>
            </a:extLst>
          </p:cNvPr>
          <p:cNvPicPr>
            <a:picLocks noChangeAspect="1"/>
          </p:cNvPicPr>
          <p:nvPr>
            <a:audioFile r:link="rId3"/>
            <p:extLst>
              <p:ext uri="{DAA4B4D4-6D71-4841-9C94-3DE7FCFB9230}">
                <p14:media xmlns:p14="http://schemas.microsoft.com/office/powerpoint/2010/main" r:embed="rId2">
                  <p14:fade in="5000" out="5000"/>
                </p14:media>
              </p:ext>
            </p:extLst>
          </p:nvPr>
        </p:nvPicPr>
        <p:blipFill>
          <a:blip r:embed="rId8"/>
          <a:stretch>
            <a:fillRect/>
          </a:stretch>
        </p:blipFill>
        <p:spPr>
          <a:xfrm>
            <a:off x="2913062" y="5888672"/>
            <a:ext cx="487363" cy="487363"/>
          </a:xfrm>
          <a:prstGeom prst="rect">
            <a:avLst/>
          </a:prstGeom>
        </p:spPr>
      </p:pic>
      <p:sp>
        <p:nvSpPr>
          <p:cNvPr id="4" name="矩形 3"/>
          <p:cNvSpPr/>
          <p:nvPr/>
        </p:nvSpPr>
        <p:spPr>
          <a:xfrm>
            <a:off x="0" y="-635"/>
            <a:ext cx="3400425" cy="685863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71930" y="1586230"/>
            <a:ext cx="3334385" cy="3202940"/>
          </a:xfrm>
          <a:prstGeom prst="ellipse">
            <a:avLst/>
          </a:prstGeom>
          <a:solidFill>
            <a:srgbClr val="D6D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custDataLst>
              <p:tags r:id="rId4"/>
            </p:custDataLst>
          </p:nvPr>
        </p:nvSpPr>
        <p:spPr>
          <a:xfrm>
            <a:off x="4999990" y="2030730"/>
            <a:ext cx="5969000" cy="1628140"/>
          </a:xfrm>
        </p:spPr>
        <p:txBody>
          <a:bodyPr>
            <a:normAutofit fontScale="90000"/>
          </a:bodyPr>
          <a:lstStyle/>
          <a:p>
            <a:r>
              <a:rPr lang="zh-CN" altLang="en-US" dirty="0">
                <a:latin typeface="字魂35号-经典雅黑" panose="00000500000000000000" charset="-122"/>
                <a:ea typeface="字魂35号-经典雅黑" panose="00000500000000000000" charset="-122"/>
                <a:cs typeface="字魂35号-经典雅黑" panose="00000500000000000000" charset="-122"/>
              </a:rPr>
              <a:t>中国当代广播电视文艺学</a:t>
            </a:r>
            <a:endParaRPr lang="en-US" altLang="zh-CN" dirty="0">
              <a:latin typeface="字魂35号-经典雅黑" panose="00000500000000000000" charset="-122"/>
              <a:ea typeface="字魂35号-经典雅黑" panose="00000500000000000000" charset="-122"/>
              <a:cs typeface="字魂35号-经典雅黑" panose="00000500000000000000" charset="-122"/>
            </a:endParaRPr>
          </a:p>
        </p:txBody>
      </p:sp>
      <p:sp>
        <p:nvSpPr>
          <p:cNvPr id="3" name="副标题 2"/>
          <p:cNvSpPr>
            <a:spLocks noGrp="1"/>
          </p:cNvSpPr>
          <p:nvPr>
            <p:ph type="subTitle" idx="1"/>
            <p:custDataLst>
              <p:tags r:id="rId5"/>
            </p:custDataLst>
          </p:nvPr>
        </p:nvSpPr>
        <p:spPr>
          <a:xfrm>
            <a:off x="5937806" y="4091260"/>
            <a:ext cx="4093367" cy="490168"/>
          </a:xfrm>
        </p:spPr>
        <p:txBody>
          <a:bodyPr>
            <a:normAutofit/>
          </a:bodyPr>
          <a:lstStyle/>
          <a:p>
            <a:r>
              <a:rPr lang="zh-CN" altLang="en-US" dirty="0">
                <a:latin typeface="字魂35号-经典雅黑" panose="00000500000000000000" pitchFamily="2" charset="-122"/>
                <a:ea typeface="字魂35号-经典雅黑" panose="00000500000000000000" pitchFamily="2" charset="-122"/>
              </a:rPr>
              <a:t>张凤铸 关玲 主编</a:t>
            </a:r>
          </a:p>
        </p:txBody>
      </p:sp>
      <p:pic>
        <p:nvPicPr>
          <p:cNvPr id="5" name="图片 4" descr="500596792"/>
          <p:cNvPicPr>
            <a:picLocks noChangeAspect="1"/>
          </p:cNvPicPr>
          <p:nvPr/>
        </p:nvPicPr>
        <p:blipFill>
          <a:blip r:embed="rId9"/>
          <a:srcRect l="3592" t="1067" r="27260" b="704"/>
          <a:stretch>
            <a:fillRect/>
          </a:stretch>
        </p:blipFill>
        <p:spPr>
          <a:xfrm>
            <a:off x="1471930" y="1586230"/>
            <a:ext cx="3335020" cy="3202940"/>
          </a:xfrm>
          <a:prstGeom prst="ellipse">
            <a:avLst/>
          </a:prstGeom>
          <a:effectLst>
            <a:outerShdw blurRad="50800" dist="38100" dir="13500000" algn="br" rotWithShape="0">
              <a:prstClr val="black">
                <a:alpha val="40000"/>
              </a:prstClr>
            </a:outerShdw>
          </a:effectLst>
        </p:spPr>
      </p:pic>
      <p:sp>
        <p:nvSpPr>
          <p:cNvPr id="6" name="文本框 5"/>
          <p:cNvSpPr txBox="1"/>
          <p:nvPr/>
        </p:nvSpPr>
        <p:spPr>
          <a:xfrm>
            <a:off x="6096000" y="3187700"/>
            <a:ext cx="4488729" cy="369332"/>
          </a:xfrm>
          <a:prstGeom prst="rect">
            <a:avLst/>
          </a:prstGeom>
          <a:noFill/>
        </p:spPr>
        <p:txBody>
          <a:bodyPr wrap="square" rtlCol="0" anchor="t">
            <a:spAutoFit/>
          </a:bodyPr>
          <a:lstStyle/>
          <a:p>
            <a:pPr algn="r"/>
            <a:r>
              <a:rPr lang="zh-CN" altLang="en-US" spc="300" dirty="0">
                <a:solidFill>
                  <a:srgbClr val="65544F"/>
                </a:solidFill>
                <a:latin typeface="字魂35号-经典雅黑" panose="00000500000000000000" pitchFamily="2" charset="-122"/>
                <a:ea typeface="字魂35号-经典雅黑" panose="00000500000000000000" pitchFamily="2" charset="-122"/>
                <a:sym typeface="+mn-ea"/>
              </a:rPr>
              <a:t>第二版</a:t>
            </a:r>
            <a:endParaRPr lang="zh-CN" altLang="en-US" sz="2800" dirty="0">
              <a:latin typeface="字魂35号-经典雅黑" panose="00000500000000000000" pitchFamily="2" charset="-122"/>
              <a:ea typeface="字魂35号-经典雅黑" panose="00000500000000000000"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par>
                          <p:cTn id="15" fill="hold">
                            <p:stCondLst>
                              <p:cond delay="0"/>
                            </p:stCondLst>
                            <p:childTnLst>
                              <p:par>
                                <p:cTn id="16" presetID="1" presetClass="mediacall" presetSubtype="0" fill="hold" nodeType="afterEffect">
                                  <p:stCondLst>
                                    <p:cond delay="0"/>
                                  </p:stCondLst>
                                  <p:childTnLst>
                                    <p:cmd type="call" cmd="playFrom(0.0)">
                                      <p:cBhvr>
                                        <p:cTn id="17"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8" repeatCount="indefinite" fill="hold" display="0">
                  <p:stCondLst>
                    <p:cond delay="indefinite"/>
                  </p:stCondLst>
                  <p:endCondLst>
                    <p:cond evt="onStopAudio" delay="0">
                      <p:tgtEl>
                        <p:sldTgt/>
                      </p:tgtEl>
                    </p:cond>
                  </p:endCondLst>
                </p:cTn>
                <p:tgtEl>
                  <p:spTgt spid="8"/>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2124538"/>
            <a:ext cx="9635179" cy="2862298"/>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在评判艺术的价值体系中</a:t>
            </a:r>
            <a:r>
              <a:rPr lang="en-US" altLang="zh-CN" dirty="0"/>
              <a:t>,</a:t>
            </a:r>
            <a:r>
              <a:rPr lang="zh-CN" altLang="en-US" dirty="0"/>
              <a:t>政治标准为首要、必需标准的错误理念极大地影</a:t>
            </a:r>
          </a:p>
          <a:p>
            <a:r>
              <a:rPr lang="zh-CN" altLang="en-US" dirty="0"/>
              <a:t>响了人们审美心理的健康发展</a:t>
            </a:r>
            <a:endParaRPr lang="en-US" altLang="zh-CN" dirty="0"/>
          </a:p>
          <a:p>
            <a:endParaRPr lang="en-US" altLang="zh-CN" dirty="0"/>
          </a:p>
          <a:p>
            <a:r>
              <a:rPr lang="zh-CN" altLang="en-US" dirty="0"/>
              <a:t>文艺节目的广播</a:t>
            </a:r>
            <a:r>
              <a:rPr lang="en-US" altLang="zh-CN" dirty="0"/>
              <a:t>,</a:t>
            </a:r>
            <a:r>
              <a:rPr lang="zh-CN" altLang="en-US" dirty="0"/>
              <a:t>一律要报他们批准。频繁的请示报告密如雪片</a:t>
            </a:r>
            <a:r>
              <a:rPr lang="en-US" altLang="zh-CN" dirty="0"/>
              <a:t>,</a:t>
            </a:r>
            <a:r>
              <a:rPr lang="zh-CN" altLang="en-US" dirty="0"/>
              <a:t>以政治为唯一</a:t>
            </a:r>
          </a:p>
          <a:p>
            <a:r>
              <a:rPr lang="zh-CN" altLang="en-US" dirty="0"/>
              <a:t>标准的艺术评价原则封杀了大量的优秀节目。在极“左”思想影响下</a:t>
            </a:r>
            <a:r>
              <a:rPr lang="en-US" altLang="zh-CN" dirty="0"/>
              <a:t>,</a:t>
            </a:r>
            <a:r>
              <a:rPr lang="zh-CN" altLang="en-US" dirty="0"/>
              <a:t>中央台的广播文</a:t>
            </a:r>
          </a:p>
          <a:p>
            <a:r>
              <a:rPr lang="zh-CN" altLang="en-US" dirty="0"/>
              <a:t>艺日益单调贫乏。漫漫十年长夜</a:t>
            </a:r>
            <a:r>
              <a:rPr lang="en-US" altLang="zh-CN" dirty="0"/>
              <a:t>,</a:t>
            </a:r>
            <a:r>
              <a:rPr lang="zh-CN" altLang="en-US" dirty="0"/>
              <a:t>人们听不到自己内心深处想听的歌</a:t>
            </a:r>
            <a:r>
              <a:rPr lang="en-US" altLang="zh-CN" dirty="0"/>
              <a:t>,</a:t>
            </a:r>
            <a:r>
              <a:rPr lang="zh-CN" altLang="en-US" dirty="0"/>
              <a:t>看不到让自己</a:t>
            </a:r>
          </a:p>
          <a:p>
            <a:r>
              <a:rPr lang="zh-CN" altLang="en-US" dirty="0"/>
              <a:t>兴奋感动的艺术作品</a:t>
            </a:r>
            <a:r>
              <a:rPr lang="en-US" altLang="zh-CN" dirty="0"/>
              <a:t>,</a:t>
            </a:r>
            <a:r>
              <a:rPr lang="zh-CN" altLang="en-US" dirty="0"/>
              <a:t>精神世界日渐呈现荒漠化。由于以政治替换审美的艺术评价标</a:t>
            </a:r>
          </a:p>
          <a:p>
            <a:r>
              <a:rPr lang="zh-CN" altLang="en-US" dirty="0"/>
              <a:t>准得不到及时拨正</a:t>
            </a:r>
            <a:r>
              <a:rPr lang="en-US" altLang="zh-CN" dirty="0"/>
              <a:t>,</a:t>
            </a:r>
            <a:r>
              <a:rPr lang="zh-CN" altLang="en-US" dirty="0"/>
              <a:t>久而久之</a:t>
            </a:r>
            <a:r>
              <a:rPr lang="en-US" altLang="zh-CN" dirty="0"/>
              <a:t>,</a:t>
            </a:r>
            <a:r>
              <a:rPr lang="zh-CN" altLang="en-US" dirty="0"/>
              <a:t>在人们的心灵世界打下了烙印</a:t>
            </a:r>
            <a:r>
              <a:rPr lang="en-US" altLang="zh-CN" dirty="0"/>
              <a:t>,</a:t>
            </a:r>
            <a:r>
              <a:rPr lang="zh-CN" altLang="en-US" dirty="0"/>
              <a:t>沉淀为一定程度的“集</a:t>
            </a:r>
          </a:p>
          <a:p>
            <a:r>
              <a:rPr lang="zh-CN" altLang="en-US" dirty="0"/>
              <a:t>体无意识”</a:t>
            </a:r>
            <a:r>
              <a:rPr lang="en-US" altLang="zh-CN" dirty="0"/>
              <a:t>,</a:t>
            </a:r>
            <a:r>
              <a:rPr lang="zh-CN" altLang="en-US" dirty="0"/>
              <a:t>从而严重地影响了中华民族审美心理的健康发展。</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75088687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61152"/>
            <a:ext cx="9635179" cy="6186285"/>
          </a:xfrm>
          <a:prstGeom prst="rect">
            <a:avLst/>
          </a:prstGeom>
          <a:noFill/>
          <a:ln>
            <a:noFill/>
          </a:ln>
        </p:spPr>
        <p:txBody>
          <a:bodyPr wrap="square" lIns="91419" tIns="45708" rIns="91419" bIns="45708">
            <a:spAutoFit/>
          </a:bodyPr>
          <a:lstStyle/>
          <a:p>
            <a:r>
              <a:rPr lang="en-US" altLang="zh-CN" dirty="0"/>
              <a:t>(</a:t>
            </a:r>
            <a:r>
              <a:rPr lang="zh-CN" altLang="en-US" dirty="0"/>
              <a:t>四</a:t>
            </a:r>
            <a:r>
              <a:rPr lang="en-US" altLang="zh-CN" dirty="0"/>
              <a:t>)</a:t>
            </a:r>
            <a:r>
              <a:rPr lang="zh-CN" altLang="en-US" dirty="0"/>
              <a:t>稳定发展阶段</a:t>
            </a:r>
            <a:r>
              <a:rPr lang="en-US" altLang="zh-CN" dirty="0"/>
              <a:t>(1987</a:t>
            </a:r>
            <a:r>
              <a:rPr lang="zh-CN" altLang="en-US" dirty="0"/>
              <a:t>年至今</a:t>
            </a:r>
            <a:r>
              <a:rPr lang="en-US" altLang="zh-CN" dirty="0"/>
              <a:t>)</a:t>
            </a:r>
          </a:p>
          <a:p>
            <a:r>
              <a:rPr lang="zh-CN" altLang="en-US" dirty="0"/>
              <a:t>这一阶段</a:t>
            </a:r>
            <a:r>
              <a:rPr lang="en-US" altLang="zh-CN" dirty="0"/>
              <a:t>,</a:t>
            </a:r>
            <a:r>
              <a:rPr lang="zh-CN" altLang="en-US" dirty="0"/>
              <a:t>鉴于中国电视剧的年产量迅猛增长</a:t>
            </a:r>
            <a:r>
              <a:rPr lang="en-US" altLang="zh-CN" dirty="0"/>
              <a:t>,</a:t>
            </a:r>
            <a:r>
              <a:rPr lang="zh-CN" altLang="en-US" dirty="0"/>
              <a:t>而人才、设备、物力诸方面条件都</a:t>
            </a:r>
          </a:p>
          <a:p>
            <a:r>
              <a:rPr lang="zh-CN" altLang="en-US" dirty="0"/>
              <a:t>准备不足</a:t>
            </a:r>
            <a:r>
              <a:rPr lang="en-US" altLang="zh-CN" dirty="0"/>
              <a:t>,</a:t>
            </a:r>
            <a:r>
              <a:rPr lang="zh-CN" altLang="en-US" dirty="0"/>
              <a:t>造成了一批平庸之作乃至劣次产品问世。自</a:t>
            </a:r>
            <a:r>
              <a:rPr lang="en-US" altLang="zh-CN" dirty="0"/>
              <a:t>1987</a:t>
            </a:r>
            <a:r>
              <a:rPr lang="zh-CN" altLang="en-US" dirty="0"/>
              <a:t>年起</a:t>
            </a:r>
            <a:r>
              <a:rPr lang="en-US" altLang="zh-CN" dirty="0"/>
              <a:t>,</a:t>
            </a:r>
            <a:r>
              <a:rPr lang="zh-CN" altLang="en-US" dirty="0"/>
              <a:t>电视剧制作开始贯</a:t>
            </a:r>
          </a:p>
          <a:p>
            <a:r>
              <a:rPr lang="zh-CN" altLang="en-US" dirty="0"/>
              <a:t>彻执行“提高质量、控制数量”的方针</a:t>
            </a:r>
            <a:r>
              <a:rPr lang="en-US" altLang="zh-CN" dirty="0"/>
              <a:t>,</a:t>
            </a:r>
            <a:r>
              <a:rPr lang="zh-CN" altLang="en-US" dirty="0"/>
              <a:t>使中国电视剧创作进入稳定、健康发展的新阶</a:t>
            </a:r>
          </a:p>
          <a:p>
            <a:r>
              <a:rPr lang="zh-CN" altLang="en-US" dirty="0"/>
              <a:t>段。以数量论</a:t>
            </a:r>
            <a:r>
              <a:rPr lang="en-US" altLang="zh-CN" dirty="0"/>
              <a:t>,</a:t>
            </a:r>
            <a:r>
              <a:rPr lang="zh-CN" altLang="en-US" dirty="0"/>
              <a:t>各地送中央电视台播出的电视剧年集数大体一直保持在与</a:t>
            </a:r>
            <a:r>
              <a:rPr lang="en-US" altLang="zh-CN" dirty="0"/>
              <a:t>1986</a:t>
            </a:r>
            <a:r>
              <a:rPr lang="zh-CN" altLang="en-US" dirty="0"/>
              <a:t>年相</a:t>
            </a:r>
          </a:p>
          <a:p>
            <a:r>
              <a:rPr lang="zh-CN" altLang="en-US" dirty="0"/>
              <a:t>近的水平</a:t>
            </a:r>
            <a:r>
              <a:rPr lang="en-US" altLang="zh-CN" dirty="0"/>
              <a:t>;</a:t>
            </a:r>
            <a:r>
              <a:rPr lang="zh-CN" altLang="en-US" dirty="0"/>
              <a:t>以质量论</a:t>
            </a:r>
            <a:r>
              <a:rPr lang="en-US" altLang="zh-CN" dirty="0"/>
              <a:t>,</a:t>
            </a:r>
            <a:r>
              <a:rPr lang="zh-CN" altLang="en-US" dirty="0"/>
              <a:t>思想、艺术均为上乘的佳作逐年增多</a:t>
            </a:r>
            <a:r>
              <a:rPr lang="en-US" altLang="zh-CN" dirty="0"/>
              <a:t>,</a:t>
            </a:r>
            <a:r>
              <a:rPr lang="zh-CN" altLang="en-US" dirty="0"/>
              <a:t>平庸之作明显减少。特别</a:t>
            </a:r>
          </a:p>
          <a:p>
            <a:r>
              <a:rPr lang="zh-CN" altLang="en-US" dirty="0"/>
              <a:t>是这一阶段出现了堪称短篇电视剧艺术精品的</a:t>
            </a:r>
            <a:r>
              <a:rPr lang="en-US" altLang="zh-CN" dirty="0"/>
              <a:t>《</a:t>
            </a:r>
            <a:r>
              <a:rPr lang="zh-CN" altLang="en-US" dirty="0"/>
              <a:t>秋白之死</a:t>
            </a:r>
            <a:r>
              <a:rPr lang="en-US" altLang="zh-CN" dirty="0"/>
              <a:t>》</a:t>
            </a:r>
            <a:r>
              <a:rPr lang="zh-CN" altLang="en-US" dirty="0"/>
              <a:t>和根据古典名著改编的长</a:t>
            </a:r>
          </a:p>
          <a:p>
            <a:r>
              <a:rPr lang="zh-CN" altLang="en-US" dirty="0"/>
              <a:t>篇连续剧</a:t>
            </a:r>
            <a:r>
              <a:rPr lang="en-US" altLang="zh-CN" dirty="0"/>
              <a:t>《</a:t>
            </a:r>
            <a:r>
              <a:rPr lang="zh-CN" altLang="en-US" dirty="0"/>
              <a:t>西游记</a:t>
            </a:r>
            <a:r>
              <a:rPr lang="en-US" altLang="zh-CN" dirty="0"/>
              <a:t>》</a:t>
            </a:r>
            <a:r>
              <a:rPr lang="zh-CN" altLang="en-US" dirty="0"/>
              <a:t>、根据同名小说改编的</a:t>
            </a:r>
            <a:r>
              <a:rPr lang="en-US" altLang="zh-CN" dirty="0"/>
              <a:t>《</a:t>
            </a:r>
            <a:r>
              <a:rPr lang="zh-CN" altLang="en-US" dirty="0"/>
              <a:t>围城</a:t>
            </a:r>
            <a:r>
              <a:rPr lang="en-US" altLang="zh-CN" dirty="0"/>
              <a:t>》,</a:t>
            </a:r>
            <a:r>
              <a:rPr lang="zh-CN" altLang="en-US" dirty="0"/>
              <a:t>以及引起举国轰动的反映当代生活</a:t>
            </a:r>
          </a:p>
          <a:p>
            <a:r>
              <a:rPr lang="zh-CN" altLang="en-US" dirty="0"/>
              <a:t>的</a:t>
            </a:r>
            <a:r>
              <a:rPr lang="en-US" altLang="zh-CN" dirty="0"/>
              <a:t>《</a:t>
            </a:r>
            <a:r>
              <a:rPr lang="zh-CN" altLang="en-US" dirty="0"/>
              <a:t>渴望</a:t>
            </a:r>
            <a:r>
              <a:rPr lang="en-US" altLang="zh-CN" dirty="0"/>
              <a:t>》</a:t>
            </a:r>
            <a:r>
              <a:rPr lang="zh-CN" altLang="en-US" dirty="0"/>
              <a:t>等优秀作品</a:t>
            </a:r>
            <a:r>
              <a:rPr lang="en-US" altLang="zh-CN" dirty="0"/>
              <a:t>,</a:t>
            </a:r>
            <a:r>
              <a:rPr lang="zh-CN" altLang="en-US" dirty="0"/>
              <a:t>标志着中国电视剧已经开始走向成熟</a:t>
            </a:r>
            <a:r>
              <a:rPr lang="en-US" altLang="zh-CN" dirty="0"/>
              <a:t>,</a:t>
            </a:r>
            <a:r>
              <a:rPr lang="zh-CN" altLang="en-US" dirty="0"/>
              <a:t>并预示着主要生产方式</a:t>
            </a:r>
          </a:p>
          <a:p>
            <a:r>
              <a:rPr lang="zh-CN" altLang="en-US" dirty="0"/>
              <a:t>将由“小土群”式逐步向“基地化”式过渡。之后</a:t>
            </a:r>
            <a:r>
              <a:rPr lang="en-US" altLang="zh-CN" dirty="0"/>
              <a:t>,</a:t>
            </a:r>
            <a:r>
              <a:rPr lang="zh-CN" altLang="en-US" dirty="0"/>
              <a:t>尤其是进入</a:t>
            </a:r>
            <a:r>
              <a:rPr lang="en-US" altLang="zh-CN" dirty="0"/>
              <a:t>20</a:t>
            </a:r>
            <a:r>
              <a:rPr lang="zh-CN" altLang="en-US" dirty="0"/>
              <a:t>世纪</a:t>
            </a:r>
            <a:r>
              <a:rPr lang="en-US" altLang="zh-CN" dirty="0"/>
              <a:t>90</a:t>
            </a:r>
            <a:r>
              <a:rPr lang="zh-CN" altLang="en-US" dirty="0"/>
              <a:t>年代以来</a:t>
            </a:r>
            <a:r>
              <a:rPr lang="en-US" altLang="zh-CN" dirty="0"/>
              <a:t>,</a:t>
            </a:r>
            <a:r>
              <a:rPr lang="zh-CN" altLang="en-US" dirty="0"/>
              <a:t>中</a:t>
            </a:r>
          </a:p>
          <a:p>
            <a:r>
              <a:rPr lang="zh-CN" altLang="en-US" dirty="0"/>
              <a:t>国电视剧创作坚持“二为”方向和“双百”方针</a:t>
            </a:r>
            <a:r>
              <a:rPr lang="en-US" altLang="zh-CN" dirty="0"/>
              <a:t>,</a:t>
            </a:r>
            <a:r>
              <a:rPr lang="zh-CN" altLang="en-US" dirty="0"/>
              <a:t>弘扬主旋律</a:t>
            </a:r>
            <a:r>
              <a:rPr lang="en-US" altLang="zh-CN" dirty="0"/>
              <a:t>,</a:t>
            </a:r>
            <a:r>
              <a:rPr lang="zh-CN" altLang="en-US" dirty="0"/>
              <a:t>提倡多样化</a:t>
            </a:r>
            <a:r>
              <a:rPr lang="en-US" altLang="zh-CN" dirty="0"/>
              <a:t>,</a:t>
            </a:r>
            <a:r>
              <a:rPr lang="zh-CN" altLang="en-US" dirty="0"/>
              <a:t>出现了一大批</a:t>
            </a:r>
          </a:p>
          <a:p>
            <a:r>
              <a:rPr lang="zh-CN" altLang="en-US" dirty="0"/>
              <a:t>思想性和艺术性相统一、为人民群众喜闻乐见的优秀作品</a:t>
            </a:r>
            <a:r>
              <a:rPr lang="en-US" altLang="zh-CN" dirty="0"/>
              <a:t>,</a:t>
            </a:r>
            <a:r>
              <a:rPr lang="zh-CN" altLang="en-US" dirty="0"/>
              <a:t>为满足人民日益增长的多</a:t>
            </a:r>
          </a:p>
          <a:p>
            <a:r>
              <a:rPr lang="zh-CN" altLang="en-US" dirty="0"/>
              <a:t>样化的文化需求作出了突出贡献。其他形式的电视文艺也绚丽多彩</a:t>
            </a:r>
            <a:r>
              <a:rPr lang="en-US" altLang="zh-CN" dirty="0"/>
              <a:t>,</a:t>
            </a:r>
            <a:r>
              <a:rPr lang="zh-CN" altLang="en-US" dirty="0"/>
              <a:t>繁花似锦</a:t>
            </a:r>
            <a:r>
              <a:rPr lang="en-US" altLang="zh-CN" dirty="0"/>
              <a:t>,</a:t>
            </a:r>
            <a:r>
              <a:rPr lang="zh-CN" altLang="en-US" dirty="0"/>
              <a:t>呈现</a:t>
            </a:r>
          </a:p>
          <a:p>
            <a:r>
              <a:rPr lang="zh-CN" altLang="en-US" dirty="0"/>
              <a:t>出栏目化的发展趋向</a:t>
            </a:r>
            <a:r>
              <a:rPr lang="en-US" altLang="zh-CN" dirty="0"/>
              <a:t>,</a:t>
            </a:r>
            <a:r>
              <a:rPr lang="zh-CN" altLang="en-US" dirty="0"/>
              <a:t>并自</a:t>
            </a:r>
            <a:r>
              <a:rPr lang="en-US" altLang="zh-CN" dirty="0"/>
              <a:t>1987</a:t>
            </a:r>
            <a:r>
              <a:rPr lang="zh-CN" altLang="en-US" dirty="0"/>
              <a:t>年起</a:t>
            </a:r>
            <a:r>
              <a:rPr lang="en-US" altLang="zh-CN" dirty="0"/>
              <a:t>,</a:t>
            </a:r>
            <a:r>
              <a:rPr lang="zh-CN" altLang="en-US" dirty="0"/>
              <a:t>由中央电视台发起了一年一度的全国电视文艺</a:t>
            </a:r>
          </a:p>
          <a:p>
            <a:r>
              <a:rPr lang="zh-CN" altLang="en-US" dirty="0"/>
              <a:t>“星光奖”评选活动。</a:t>
            </a:r>
            <a:endParaRPr lang="en-US" altLang="zh-CN" dirty="0"/>
          </a:p>
          <a:p>
            <a:r>
              <a:rPr lang="zh-CN" altLang="en-US" dirty="0"/>
              <a:t>伴随着中国电视剧及其他形式的电视文艺逐步走向成熟的历程</a:t>
            </a:r>
            <a:r>
              <a:rPr lang="en-US" altLang="zh-CN" dirty="0"/>
              <a:t>,</a:t>
            </a:r>
            <a:r>
              <a:rPr lang="zh-CN" altLang="en-US" dirty="0"/>
              <a:t>中国电视文艺开</a:t>
            </a:r>
          </a:p>
          <a:p>
            <a:r>
              <a:rPr lang="zh-CN" altLang="en-US" dirty="0"/>
              <a:t>始逐步走向世界。如</a:t>
            </a:r>
            <a:r>
              <a:rPr lang="en-US" altLang="zh-CN" dirty="0"/>
              <a:t>《</a:t>
            </a:r>
            <a:r>
              <a:rPr lang="zh-CN" altLang="en-US" dirty="0"/>
              <a:t>红楼梦</a:t>
            </a:r>
            <a:r>
              <a:rPr lang="en-US" altLang="zh-CN" dirty="0"/>
              <a:t>》《</a:t>
            </a:r>
            <a:r>
              <a:rPr lang="zh-CN" altLang="en-US" dirty="0"/>
              <a:t>西游记</a:t>
            </a:r>
            <a:r>
              <a:rPr lang="en-US" altLang="zh-CN" dirty="0"/>
              <a:t>》《</a:t>
            </a:r>
            <a:r>
              <a:rPr lang="zh-CN" altLang="en-US" dirty="0"/>
              <a:t>武松</a:t>
            </a:r>
            <a:r>
              <a:rPr lang="en-US" altLang="zh-CN" dirty="0"/>
              <a:t>》《</a:t>
            </a:r>
            <a:r>
              <a:rPr lang="zh-CN" altLang="en-US" dirty="0"/>
              <a:t>济公</a:t>
            </a:r>
            <a:r>
              <a:rPr lang="en-US" altLang="zh-CN" dirty="0"/>
              <a:t>》《</a:t>
            </a:r>
            <a:r>
              <a:rPr lang="zh-CN" altLang="en-US" dirty="0"/>
              <a:t>诸葛亮</a:t>
            </a:r>
            <a:r>
              <a:rPr lang="en-US" altLang="zh-CN" dirty="0"/>
              <a:t>》《</a:t>
            </a:r>
            <a:r>
              <a:rPr lang="zh-CN" altLang="en-US" dirty="0"/>
              <a:t>甄三</a:t>
            </a:r>
            <a:r>
              <a:rPr lang="en-US" altLang="zh-CN" dirty="0"/>
              <a:t>》《</a:t>
            </a:r>
            <a:r>
              <a:rPr lang="zh-CN" altLang="en-US" dirty="0"/>
              <a:t>努尔哈赤</a:t>
            </a:r>
            <a:r>
              <a:rPr lang="en-US" altLang="zh-CN" dirty="0"/>
              <a:t>》《</a:t>
            </a:r>
            <a:r>
              <a:rPr lang="zh-CN" altLang="en-US" dirty="0"/>
              <a:t>末代皇帝</a:t>
            </a:r>
            <a:r>
              <a:rPr lang="en-US" altLang="zh-CN" dirty="0"/>
              <a:t>》《</a:t>
            </a:r>
            <a:r>
              <a:rPr lang="zh-CN" altLang="en-US" dirty="0"/>
              <a:t>宋庆龄和她的姐妹们</a:t>
            </a:r>
            <a:r>
              <a:rPr lang="en-US" altLang="zh-CN" dirty="0"/>
              <a:t>》《</a:t>
            </a:r>
            <a:r>
              <a:rPr lang="zh-CN" altLang="en-US" dirty="0"/>
              <a:t>三国演义</a:t>
            </a:r>
            <a:r>
              <a:rPr lang="en-US" altLang="zh-CN" dirty="0"/>
              <a:t>》《</a:t>
            </a:r>
            <a:r>
              <a:rPr lang="zh-CN" altLang="en-US" dirty="0"/>
              <a:t>水浒</a:t>
            </a:r>
            <a:r>
              <a:rPr lang="en-US" altLang="zh-CN" dirty="0"/>
              <a:t>》</a:t>
            </a:r>
            <a:r>
              <a:rPr lang="zh-CN" altLang="en-US" dirty="0"/>
              <a:t>等先后在美国、日本及欧洲、东南亚的国家播映。中国也开始选送电视文艺节目参加某些国际电视节的评选活动</a:t>
            </a:r>
            <a:r>
              <a:rPr lang="en-US" altLang="zh-CN" dirty="0"/>
              <a:t>,《</a:t>
            </a:r>
            <a:r>
              <a:rPr lang="zh-CN" altLang="en-US" dirty="0"/>
              <a:t>太阳</a:t>
            </a:r>
          </a:p>
          <a:p>
            <a:r>
              <a:rPr lang="zh-CN" altLang="en-US" dirty="0"/>
              <a:t>有七种颜色</a:t>
            </a:r>
            <a:r>
              <a:rPr lang="en-US" altLang="zh-CN" dirty="0"/>
              <a:t>》《</a:t>
            </a:r>
            <a:r>
              <a:rPr lang="zh-CN" altLang="en-US" dirty="0"/>
              <a:t>小木屋</a:t>
            </a:r>
            <a:r>
              <a:rPr lang="en-US" altLang="zh-CN" dirty="0"/>
              <a:t>》《</a:t>
            </a:r>
            <a:r>
              <a:rPr lang="zh-CN" altLang="en-US" dirty="0"/>
              <a:t>小船</a:t>
            </a:r>
            <a:r>
              <a:rPr lang="en-US" altLang="zh-CN" dirty="0"/>
              <a:t>》《</a:t>
            </a:r>
            <a:r>
              <a:rPr lang="zh-CN" altLang="en-US" dirty="0"/>
              <a:t>穷街</a:t>
            </a:r>
            <a:r>
              <a:rPr lang="en-US" altLang="zh-CN" dirty="0"/>
              <a:t>》《</a:t>
            </a:r>
            <a:r>
              <a:rPr lang="zh-CN" altLang="en-US" dirty="0"/>
              <a:t>南行记</a:t>
            </a:r>
            <a:r>
              <a:rPr lang="en-US" altLang="zh-CN" dirty="0"/>
              <a:t>》</a:t>
            </a:r>
            <a:r>
              <a:rPr lang="zh-CN" altLang="en-US" dirty="0"/>
              <a:t>和少儿节目</a:t>
            </a:r>
            <a:r>
              <a:rPr lang="en-US" altLang="zh-CN" dirty="0"/>
              <a:t>《</a:t>
            </a:r>
            <a:r>
              <a:rPr lang="zh-CN" altLang="en-US" dirty="0"/>
              <a:t>丑角风波</a:t>
            </a:r>
            <a:r>
              <a:rPr lang="en-US" altLang="zh-CN" dirty="0"/>
              <a:t>》《</a:t>
            </a:r>
            <a:r>
              <a:rPr lang="zh-CN" altLang="en-US" dirty="0"/>
              <a:t>小船小船</a:t>
            </a:r>
            <a:r>
              <a:rPr lang="en-US" altLang="zh-CN" dirty="0"/>
              <a:t>》</a:t>
            </a:r>
            <a:r>
              <a:rPr lang="zh-CN" altLang="en-US" dirty="0"/>
              <a:t>等</a:t>
            </a:r>
            <a:r>
              <a:rPr lang="en-US" altLang="zh-CN" dirty="0"/>
              <a:t>,</a:t>
            </a:r>
            <a:r>
              <a:rPr lang="zh-CN" altLang="en-US" dirty="0"/>
              <a:t>分别在参赛的国际电视节上获奖。</a:t>
            </a:r>
          </a:p>
          <a:p>
            <a:endParaRPr lang="zh-CN" altLang="en-US" dirty="0"/>
          </a:p>
        </p:txBody>
      </p:sp>
    </p:spTree>
    <p:custDataLst>
      <p:tags r:id="rId1"/>
    </p:custDataLst>
    <p:extLst>
      <p:ext uri="{BB962C8B-B14F-4D97-AF65-F5344CB8AC3E}">
        <p14:creationId xmlns:p14="http://schemas.microsoft.com/office/powerpoint/2010/main" val="135417095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61152"/>
            <a:ext cx="9635179" cy="5632287"/>
          </a:xfrm>
          <a:prstGeom prst="rect">
            <a:avLst/>
          </a:prstGeom>
          <a:noFill/>
          <a:ln>
            <a:noFill/>
          </a:ln>
        </p:spPr>
        <p:txBody>
          <a:bodyPr wrap="square" lIns="91419" tIns="45708" rIns="91419" bIns="45708">
            <a:spAutoFit/>
          </a:bodyPr>
          <a:lstStyle/>
          <a:p>
            <a:r>
              <a:rPr lang="zh-CN" altLang="en-US" dirty="0"/>
              <a:t>二、从中国电视文艺创作队伍方面考察</a:t>
            </a:r>
          </a:p>
          <a:p>
            <a:r>
              <a:rPr lang="zh-CN" altLang="en-US" dirty="0"/>
              <a:t>二十多年来</a:t>
            </a:r>
            <a:r>
              <a:rPr lang="en-US" altLang="zh-CN" dirty="0"/>
              <a:t>,</a:t>
            </a:r>
            <a:r>
              <a:rPr lang="zh-CN" altLang="en-US" dirty="0"/>
              <a:t>中国电视文艺创作队伍获得了迅猛发展。以电视剧为例</a:t>
            </a:r>
            <a:r>
              <a:rPr lang="en-US" altLang="zh-CN" dirty="0"/>
              <a:t>,20</a:t>
            </a:r>
            <a:r>
              <a:rPr lang="zh-CN" altLang="en-US" dirty="0"/>
              <a:t>世纪</a:t>
            </a:r>
            <a:r>
              <a:rPr lang="en-US" altLang="zh-CN" dirty="0"/>
              <a:t>70</a:t>
            </a:r>
          </a:p>
          <a:p>
            <a:r>
              <a:rPr lang="zh-CN" altLang="en-US" dirty="0"/>
              <a:t>年代末</a:t>
            </a:r>
            <a:r>
              <a:rPr lang="en-US" altLang="zh-CN" dirty="0"/>
              <a:t>,</a:t>
            </a:r>
            <a:r>
              <a:rPr lang="zh-CN" altLang="en-US" dirty="0"/>
              <a:t>中国专职从事电视剧的编导人员不过数十名</a:t>
            </a:r>
            <a:r>
              <a:rPr lang="en-US" altLang="zh-CN" dirty="0"/>
              <a:t>,</a:t>
            </a:r>
            <a:r>
              <a:rPr lang="zh-CN" altLang="en-US" dirty="0"/>
              <a:t>但到</a:t>
            </a:r>
            <a:r>
              <a:rPr lang="en-US" altLang="zh-CN" dirty="0"/>
              <a:t>80</a:t>
            </a:r>
            <a:r>
              <a:rPr lang="zh-CN" altLang="en-US" dirty="0"/>
              <a:t>年代末</a:t>
            </a:r>
            <a:r>
              <a:rPr lang="en-US" altLang="zh-CN" dirty="0"/>
              <a:t>,</a:t>
            </a:r>
            <a:r>
              <a:rPr lang="zh-CN" altLang="en-US" dirty="0"/>
              <a:t>则已逾万人。</a:t>
            </a:r>
            <a:endParaRPr lang="en-US" altLang="zh-CN" dirty="0"/>
          </a:p>
          <a:p>
            <a:r>
              <a:rPr lang="zh-CN" altLang="en-US" dirty="0"/>
              <a:t>这支庞大的创作队伍除少数人受过专门教育和培训外</a:t>
            </a:r>
            <a:r>
              <a:rPr lang="en-US" altLang="zh-CN" dirty="0"/>
              <a:t>,</a:t>
            </a:r>
            <a:r>
              <a:rPr lang="zh-CN" altLang="en-US" dirty="0"/>
              <a:t>大多数都是半路出家</a:t>
            </a:r>
            <a:r>
              <a:rPr lang="en-US" altLang="zh-CN" dirty="0"/>
              <a:t>,</a:t>
            </a:r>
            <a:r>
              <a:rPr lang="zh-CN" altLang="en-US" dirty="0"/>
              <a:t>因此</a:t>
            </a:r>
            <a:r>
              <a:rPr lang="en-US" altLang="zh-CN" dirty="0"/>
              <a:t>,</a:t>
            </a:r>
            <a:r>
              <a:rPr lang="zh-CN" altLang="en-US" dirty="0"/>
              <a:t>提</a:t>
            </a:r>
          </a:p>
          <a:p>
            <a:r>
              <a:rPr lang="zh-CN" altLang="en-US" dirty="0"/>
              <a:t>高思想、业务素质是摆在这支队伍面前的一项紧迫而重要的任务。</a:t>
            </a:r>
          </a:p>
          <a:p>
            <a:r>
              <a:rPr lang="en-US" altLang="zh-CN" dirty="0"/>
              <a:t>(</a:t>
            </a:r>
            <a:r>
              <a:rPr lang="zh-CN" altLang="en-US" dirty="0"/>
              <a:t>一</a:t>
            </a:r>
            <a:r>
              <a:rPr lang="en-US" altLang="zh-CN" dirty="0"/>
              <a:t>)</a:t>
            </a:r>
            <a:r>
              <a:rPr lang="zh-CN" altLang="en-US" dirty="0"/>
              <a:t>剧本</a:t>
            </a:r>
          </a:p>
          <a:p>
            <a:r>
              <a:rPr lang="zh-CN" altLang="en-US" dirty="0"/>
              <a:t>剧本乃一剧之本。中国尚未真正形成一支阵容整齐的电视剧编剧队伍</a:t>
            </a:r>
            <a:r>
              <a:rPr lang="en-US" altLang="zh-CN" dirty="0"/>
              <a:t>,</a:t>
            </a:r>
            <a:r>
              <a:rPr lang="zh-CN" altLang="en-US" dirty="0"/>
              <a:t>包括专业</a:t>
            </a:r>
          </a:p>
          <a:p>
            <a:r>
              <a:rPr lang="zh-CN" altLang="en-US" dirty="0"/>
              <a:t>的和业余的。除了上海的黄允</a:t>
            </a:r>
            <a:r>
              <a:rPr lang="en-US" altLang="zh-CN" dirty="0"/>
              <a:t>(《</a:t>
            </a:r>
            <a:r>
              <a:rPr lang="zh-CN" altLang="en-US" dirty="0"/>
              <a:t>结婚一年间</a:t>
            </a:r>
            <a:r>
              <a:rPr lang="en-US" altLang="zh-CN" dirty="0"/>
              <a:t>》《</a:t>
            </a:r>
            <a:r>
              <a:rPr lang="zh-CN" altLang="en-US" dirty="0"/>
              <a:t>上海一家人</a:t>
            </a:r>
            <a:r>
              <a:rPr lang="en-US" altLang="zh-CN" dirty="0"/>
              <a:t>》</a:t>
            </a:r>
            <a:r>
              <a:rPr lang="zh-CN" altLang="en-US" dirty="0"/>
              <a:t>等</a:t>
            </a:r>
            <a:r>
              <a:rPr lang="en-US" altLang="zh-CN" dirty="0"/>
              <a:t>),</a:t>
            </a:r>
            <a:r>
              <a:rPr lang="zh-CN" altLang="en-US" dirty="0"/>
              <a:t>山西的石零</a:t>
            </a:r>
            <a:r>
              <a:rPr lang="en-US" altLang="zh-CN" dirty="0"/>
              <a:t>(《</a:t>
            </a:r>
            <a:r>
              <a:rPr lang="zh-CN" altLang="en-US" dirty="0"/>
              <a:t>太阳从</a:t>
            </a:r>
          </a:p>
          <a:p>
            <a:r>
              <a:rPr lang="zh-CN" altLang="en-US" dirty="0"/>
              <a:t>这里升起</a:t>
            </a:r>
            <a:r>
              <a:rPr lang="en-US" altLang="zh-CN" dirty="0"/>
              <a:t>》《</a:t>
            </a:r>
            <a:r>
              <a:rPr lang="zh-CN" altLang="en-US" dirty="0"/>
              <a:t>有这样一个民警</a:t>
            </a:r>
            <a:r>
              <a:rPr lang="en-US" altLang="zh-CN" dirty="0"/>
              <a:t>》《</a:t>
            </a:r>
            <a:r>
              <a:rPr lang="zh-CN" altLang="en-US" dirty="0"/>
              <a:t>好人燕居谦</a:t>
            </a:r>
            <a:r>
              <a:rPr lang="en-US" altLang="zh-CN" dirty="0"/>
              <a:t>》</a:t>
            </a:r>
            <a:r>
              <a:rPr lang="zh-CN" altLang="en-US" dirty="0"/>
              <a:t>等</a:t>
            </a:r>
            <a:r>
              <a:rPr lang="en-US" altLang="zh-CN" dirty="0"/>
              <a:t>),</a:t>
            </a:r>
            <a:r>
              <a:rPr lang="zh-CN" altLang="en-US" dirty="0"/>
              <a:t>北京的周振天</a:t>
            </a:r>
            <a:r>
              <a:rPr lang="en-US" altLang="zh-CN" dirty="0"/>
              <a:t>(《</a:t>
            </a:r>
            <a:r>
              <a:rPr lang="zh-CN" altLang="en-US" dirty="0"/>
              <a:t>热血</a:t>
            </a:r>
            <a:r>
              <a:rPr lang="en-US" altLang="zh-CN" dirty="0"/>
              <a:t>》《</a:t>
            </a:r>
            <a:r>
              <a:rPr lang="zh-CN" altLang="en-US" dirty="0"/>
              <a:t>李大</a:t>
            </a:r>
            <a:r>
              <a:rPr lang="en-US" altLang="zh-CN" dirty="0"/>
              <a:t>》《</a:t>
            </a:r>
            <a:r>
              <a:rPr lang="zh-CN" altLang="en-US" dirty="0"/>
              <a:t>蓝色国</a:t>
            </a:r>
          </a:p>
          <a:p>
            <a:r>
              <a:rPr lang="zh-CN" altLang="en-US" dirty="0"/>
              <a:t>门</a:t>
            </a:r>
            <a:r>
              <a:rPr lang="en-US" altLang="zh-CN" dirty="0"/>
              <a:t>》《</a:t>
            </a:r>
            <a:r>
              <a:rPr lang="zh-CN" altLang="en-US" dirty="0"/>
              <a:t>潮起潮落</a:t>
            </a:r>
            <a:r>
              <a:rPr lang="en-US" altLang="zh-CN" dirty="0"/>
              <a:t>》</a:t>
            </a:r>
            <a:r>
              <a:rPr lang="zh-CN" altLang="en-US" dirty="0"/>
              <a:t>等</a:t>
            </a:r>
            <a:r>
              <a:rPr lang="en-US" altLang="zh-CN" dirty="0"/>
              <a:t>),</a:t>
            </a:r>
            <a:r>
              <a:rPr lang="zh-CN" altLang="en-US" dirty="0"/>
              <a:t>四川的张鲁</a:t>
            </a:r>
            <a:r>
              <a:rPr lang="en-US" altLang="zh-CN" dirty="0"/>
              <a:t>(《</a:t>
            </a:r>
            <a:r>
              <a:rPr lang="zh-CN" altLang="en-US" dirty="0"/>
              <a:t>巴桑和她的弟妹们</a:t>
            </a:r>
            <a:r>
              <a:rPr lang="en-US" altLang="zh-CN" dirty="0"/>
              <a:t>》《</a:t>
            </a:r>
            <a:r>
              <a:rPr lang="zh-CN" altLang="en-US" dirty="0"/>
              <a:t>希波克拉底誓言</a:t>
            </a:r>
            <a:r>
              <a:rPr lang="en-US" altLang="zh-CN" dirty="0"/>
              <a:t>》《</a:t>
            </a:r>
            <a:r>
              <a:rPr lang="zh-CN" altLang="en-US" dirty="0"/>
              <a:t>南行记</a:t>
            </a:r>
            <a:r>
              <a:rPr lang="en-US" altLang="zh-CN" dirty="0"/>
              <a:t>》</a:t>
            </a:r>
          </a:p>
          <a:p>
            <a:r>
              <a:rPr lang="zh-CN" altLang="en-US" dirty="0"/>
              <a:t>等</a:t>
            </a:r>
            <a:r>
              <a:rPr lang="en-US" altLang="zh-CN" dirty="0"/>
              <a:t>)</a:t>
            </a:r>
            <a:r>
              <a:rPr lang="zh-CN" altLang="en-US" dirty="0"/>
              <a:t>、陆天明</a:t>
            </a:r>
            <a:r>
              <a:rPr lang="en-US" altLang="zh-CN" dirty="0"/>
              <a:t>(《</a:t>
            </a:r>
            <a:r>
              <a:rPr lang="zh-CN" altLang="en-US" dirty="0"/>
              <a:t>苍天在上</a:t>
            </a:r>
            <a:r>
              <a:rPr lang="en-US" altLang="zh-CN" dirty="0"/>
              <a:t>》《</a:t>
            </a:r>
            <a:r>
              <a:rPr lang="zh-CN" altLang="en-US" dirty="0"/>
              <a:t>冻土带</a:t>
            </a:r>
            <a:r>
              <a:rPr lang="en-US" altLang="zh-CN" dirty="0"/>
              <a:t>》</a:t>
            </a:r>
            <a:r>
              <a:rPr lang="zh-CN" altLang="en-US" dirty="0"/>
              <a:t>等</a:t>
            </a:r>
            <a:r>
              <a:rPr lang="en-US" altLang="zh-CN" dirty="0"/>
              <a:t>)</a:t>
            </a:r>
            <a:r>
              <a:rPr lang="zh-CN" altLang="en-US" dirty="0"/>
              <a:t>、谢丽虹</a:t>
            </a:r>
            <a:r>
              <a:rPr lang="en-US" altLang="zh-CN" dirty="0"/>
              <a:t>(《</a:t>
            </a:r>
            <a:r>
              <a:rPr lang="zh-CN" altLang="en-US" dirty="0"/>
              <a:t>外来妹</a:t>
            </a:r>
            <a:r>
              <a:rPr lang="en-US" altLang="zh-CN" dirty="0"/>
              <a:t>》</a:t>
            </a:r>
            <a:r>
              <a:rPr lang="zh-CN" altLang="en-US" dirty="0"/>
              <a:t>等</a:t>
            </a:r>
            <a:r>
              <a:rPr lang="en-US" altLang="zh-CN" dirty="0"/>
              <a:t>)</a:t>
            </a:r>
            <a:r>
              <a:rPr lang="zh-CN" altLang="en-US" dirty="0"/>
              <a:t>、李功达</a:t>
            </a:r>
            <a:r>
              <a:rPr lang="en-US" altLang="zh-CN" dirty="0"/>
              <a:t>(《</a:t>
            </a:r>
            <a:r>
              <a:rPr lang="zh-CN" altLang="en-US" dirty="0"/>
              <a:t>北京人在纽约</a:t>
            </a:r>
            <a:r>
              <a:rPr lang="en-US" altLang="zh-CN" dirty="0"/>
              <a:t>》</a:t>
            </a:r>
          </a:p>
          <a:p>
            <a:r>
              <a:rPr lang="en-US" altLang="zh-CN" dirty="0"/>
              <a:t>《</a:t>
            </a:r>
            <a:r>
              <a:rPr lang="zh-CN" altLang="en-US" dirty="0"/>
              <a:t>青春之歌</a:t>
            </a:r>
            <a:r>
              <a:rPr lang="en-US" altLang="zh-CN" dirty="0"/>
              <a:t>》</a:t>
            </a:r>
            <a:r>
              <a:rPr lang="zh-CN" altLang="en-US" dirty="0"/>
              <a:t>等</a:t>
            </a:r>
            <a:r>
              <a:rPr lang="en-US" altLang="zh-CN" dirty="0"/>
              <a:t>)</a:t>
            </a:r>
            <a:r>
              <a:rPr lang="zh-CN" altLang="en-US" dirty="0"/>
              <a:t>、陈育新</a:t>
            </a:r>
            <a:r>
              <a:rPr lang="en-US" altLang="zh-CN" dirty="0"/>
              <a:t>(《</a:t>
            </a:r>
            <a:r>
              <a:rPr lang="zh-CN" altLang="en-US" dirty="0"/>
              <a:t>凤凰琴</a:t>
            </a:r>
            <a:r>
              <a:rPr lang="en-US" altLang="zh-CN" dirty="0"/>
              <a:t>》《</a:t>
            </a:r>
            <a:r>
              <a:rPr lang="zh-CN" altLang="en-US" dirty="0"/>
              <a:t>陈明的故事</a:t>
            </a:r>
            <a:r>
              <a:rPr lang="en-US" altLang="zh-CN" dirty="0"/>
              <a:t>》</a:t>
            </a:r>
            <a:r>
              <a:rPr lang="zh-CN" altLang="en-US" dirty="0"/>
              <a:t>等</a:t>
            </a:r>
            <a:r>
              <a:rPr lang="en-US" altLang="zh-CN" dirty="0"/>
              <a:t>)</a:t>
            </a:r>
            <a:r>
              <a:rPr lang="zh-CN" altLang="en-US" dirty="0"/>
              <a:t>和钱滨</a:t>
            </a:r>
            <a:r>
              <a:rPr lang="en-US" altLang="zh-CN" dirty="0"/>
              <a:t>(《</a:t>
            </a:r>
            <a:r>
              <a:rPr lang="zh-CN" altLang="en-US" dirty="0"/>
              <a:t>赖宁</a:t>
            </a:r>
            <a:r>
              <a:rPr lang="en-US" altLang="zh-CN" dirty="0"/>
              <a:t>》《</a:t>
            </a:r>
            <a:r>
              <a:rPr lang="zh-CN" altLang="en-US" dirty="0"/>
              <a:t>寂寞锋利</a:t>
            </a:r>
            <a:r>
              <a:rPr lang="en-US" altLang="zh-CN" dirty="0"/>
              <a:t>》</a:t>
            </a:r>
            <a:r>
              <a:rPr lang="zh-CN" altLang="en-US" dirty="0"/>
              <a:t>等</a:t>
            </a:r>
            <a:r>
              <a:rPr lang="en-US" altLang="zh-CN" dirty="0"/>
              <a:t>)</a:t>
            </a:r>
            <a:r>
              <a:rPr lang="zh-CN" altLang="en-US" dirty="0"/>
              <a:t>屈</a:t>
            </a:r>
          </a:p>
          <a:p>
            <a:r>
              <a:rPr lang="zh-CN" altLang="en-US" dirty="0"/>
              <a:t>指可数的几位专业编剧外</a:t>
            </a:r>
            <a:r>
              <a:rPr lang="en-US" altLang="zh-CN" dirty="0"/>
              <a:t>,</a:t>
            </a:r>
            <a:r>
              <a:rPr lang="zh-CN" altLang="en-US" dirty="0"/>
              <a:t>其余的或由小说家兼任</a:t>
            </a:r>
            <a:r>
              <a:rPr lang="en-US" altLang="zh-CN" dirty="0"/>
              <a:t>,</a:t>
            </a:r>
            <a:r>
              <a:rPr lang="zh-CN" altLang="en-US" dirty="0"/>
              <a:t>或由戏剧家改行</a:t>
            </a:r>
            <a:r>
              <a:rPr lang="en-US" altLang="zh-CN" dirty="0"/>
              <a:t>,</a:t>
            </a:r>
            <a:r>
              <a:rPr lang="zh-CN" altLang="en-US" dirty="0"/>
              <a:t>或由电影家代</a:t>
            </a:r>
          </a:p>
          <a:p>
            <a:r>
              <a:rPr lang="zh-CN" altLang="en-US" dirty="0"/>
              <a:t>劳</a:t>
            </a:r>
            <a:r>
              <a:rPr lang="en-US" altLang="zh-CN" dirty="0"/>
              <a:t>,</a:t>
            </a:r>
            <a:r>
              <a:rPr lang="zh-CN" altLang="en-US" dirty="0"/>
              <a:t>甚或由其他战线工作者业余为之。无论是专业还是业余编剧</a:t>
            </a:r>
            <a:r>
              <a:rPr lang="en-US" altLang="zh-CN" dirty="0"/>
              <a:t>,</a:t>
            </a:r>
            <a:r>
              <a:rPr lang="zh-CN" altLang="en-US" dirty="0"/>
              <a:t>都面临着“学习马列</a:t>
            </a:r>
          </a:p>
          <a:p>
            <a:r>
              <a:rPr lang="zh-CN" altLang="en-US" dirty="0"/>
              <a:t>和学习社会”以提高理论修养和加强生活功底的繁重任务</a:t>
            </a:r>
            <a:r>
              <a:rPr lang="en-US" altLang="zh-CN" dirty="0"/>
              <a:t>,</a:t>
            </a:r>
            <a:r>
              <a:rPr lang="zh-CN" altLang="en-US" dirty="0"/>
              <a:t>同时面临着一个学习和掌</a:t>
            </a:r>
          </a:p>
          <a:p>
            <a:r>
              <a:rPr lang="zh-CN" altLang="en-US" dirty="0"/>
              <a:t>握电视剧剧作的特殊审美规律的新课题</a:t>
            </a:r>
            <a:r>
              <a:rPr lang="en-US" altLang="zh-CN" dirty="0"/>
              <a:t>,</a:t>
            </a:r>
            <a:r>
              <a:rPr lang="zh-CN" altLang="en-US" dirty="0"/>
              <a:t>尤其是电视剧创作大量走向“基地化”之后的</a:t>
            </a:r>
          </a:p>
          <a:p>
            <a:r>
              <a:rPr lang="zh-CN" altLang="en-US" dirty="0"/>
              <a:t>创作规律的探索课题。因此</a:t>
            </a:r>
            <a:r>
              <a:rPr lang="en-US" altLang="zh-CN" dirty="0"/>
              <a:t>,</a:t>
            </a:r>
            <a:r>
              <a:rPr lang="zh-CN" altLang="en-US" dirty="0"/>
              <a:t>中国电视艺术委员会、中国传媒大学、北京电影学院、中</a:t>
            </a:r>
          </a:p>
          <a:p>
            <a:r>
              <a:rPr lang="zh-CN" altLang="en-US" dirty="0"/>
              <a:t>央戏剧学院、上海戏剧学院等有关学术机构和高等艺术院校</a:t>
            </a:r>
            <a:r>
              <a:rPr lang="en-US" altLang="zh-CN" dirty="0"/>
              <a:t>,</a:t>
            </a:r>
            <a:r>
              <a:rPr lang="zh-CN" altLang="en-US" dirty="0"/>
              <a:t>都举办或筹办了电视剧</a:t>
            </a:r>
          </a:p>
          <a:p>
            <a:r>
              <a:rPr lang="zh-CN" altLang="en-US" dirty="0"/>
              <a:t>编剧专修班</a:t>
            </a:r>
            <a:r>
              <a:rPr lang="en-US" altLang="zh-CN" dirty="0"/>
              <a:t>,</a:t>
            </a:r>
            <a:r>
              <a:rPr lang="zh-CN" altLang="en-US" dirty="0"/>
              <a:t>以提高编剧的思想、文化和审美素质。</a:t>
            </a:r>
          </a:p>
          <a:p>
            <a:endParaRPr lang="zh-CN" altLang="en-US" dirty="0"/>
          </a:p>
        </p:txBody>
      </p:sp>
    </p:spTree>
    <p:custDataLst>
      <p:tags r:id="rId1"/>
    </p:custDataLst>
    <p:extLst>
      <p:ext uri="{BB962C8B-B14F-4D97-AF65-F5344CB8AC3E}">
        <p14:creationId xmlns:p14="http://schemas.microsoft.com/office/powerpoint/2010/main" val="343171710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6463284"/>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导演</a:t>
            </a:r>
          </a:p>
          <a:p>
            <a:r>
              <a:rPr lang="zh-CN" altLang="en-US" dirty="0"/>
              <a:t>导演是整个创作的中心。中国电视剧界已形成了一支由老、中、青三代组成的导</a:t>
            </a:r>
          </a:p>
          <a:p>
            <a:r>
              <a:rPr lang="zh-CN" altLang="en-US" dirty="0"/>
              <a:t>演队伍。老一辈的如王扶林</a:t>
            </a:r>
            <a:r>
              <a:rPr lang="en-US" altLang="zh-CN" dirty="0"/>
              <a:t>(《</a:t>
            </a:r>
            <a:r>
              <a:rPr lang="zh-CN" altLang="en-US" dirty="0"/>
              <a:t>红楼梦</a:t>
            </a:r>
            <a:r>
              <a:rPr lang="en-US" altLang="zh-CN" dirty="0"/>
              <a:t>》《</a:t>
            </a:r>
            <a:r>
              <a:rPr lang="zh-CN" altLang="en-US" dirty="0"/>
              <a:t>三国演义</a:t>
            </a:r>
            <a:r>
              <a:rPr lang="en-US" altLang="zh-CN" dirty="0"/>
              <a:t>》),</a:t>
            </a:r>
            <a:r>
              <a:rPr lang="zh-CN" altLang="en-US" dirty="0"/>
              <a:t>林汝为</a:t>
            </a:r>
            <a:r>
              <a:rPr lang="en-US" altLang="zh-CN" dirty="0"/>
              <a:t>(《</a:t>
            </a:r>
            <a:r>
              <a:rPr lang="zh-CN" altLang="en-US" dirty="0"/>
              <a:t>四世同堂</a:t>
            </a:r>
            <a:r>
              <a:rPr lang="en-US" altLang="zh-CN" dirty="0"/>
              <a:t>》),</a:t>
            </a:r>
            <a:r>
              <a:rPr lang="zh-CN" altLang="en-US" dirty="0"/>
              <a:t>杨洁</a:t>
            </a:r>
            <a:r>
              <a:rPr lang="en-US" altLang="zh-CN" dirty="0"/>
              <a:t>(《</a:t>
            </a:r>
            <a:r>
              <a:rPr lang="zh-CN" altLang="en-US" dirty="0"/>
              <a:t>西</a:t>
            </a:r>
          </a:p>
          <a:p>
            <a:r>
              <a:rPr lang="zh-CN" altLang="en-US" dirty="0"/>
              <a:t>游记</a:t>
            </a:r>
            <a:r>
              <a:rPr lang="en-US" altLang="zh-CN" dirty="0"/>
              <a:t>》《</a:t>
            </a:r>
            <a:r>
              <a:rPr lang="zh-CN" altLang="en-US" dirty="0"/>
              <a:t>司马迁</a:t>
            </a:r>
            <a:r>
              <a:rPr lang="en-US" altLang="zh-CN" dirty="0"/>
              <a:t>》)</a:t>
            </a:r>
            <a:r>
              <a:rPr lang="zh-CN" altLang="en-US" dirty="0"/>
              <a:t>等</a:t>
            </a:r>
            <a:r>
              <a:rPr lang="en-US" altLang="zh-CN" dirty="0"/>
              <a:t>;</a:t>
            </a:r>
            <a:r>
              <a:rPr lang="zh-CN" altLang="en-US" dirty="0"/>
              <a:t>中年的如蔡晓晴</a:t>
            </a:r>
            <a:r>
              <a:rPr lang="en-US" altLang="zh-CN" dirty="0"/>
              <a:t>(《</a:t>
            </a:r>
            <a:r>
              <a:rPr lang="zh-CN" altLang="en-US" dirty="0"/>
              <a:t>蹉跎岁月</a:t>
            </a:r>
            <a:r>
              <a:rPr lang="en-US" altLang="zh-CN" dirty="0"/>
              <a:t>》《</a:t>
            </a:r>
            <a:r>
              <a:rPr lang="zh-CN" altLang="en-US" dirty="0"/>
              <a:t>家教</a:t>
            </a:r>
            <a:r>
              <a:rPr lang="en-US" altLang="zh-CN" dirty="0"/>
              <a:t>》),</a:t>
            </a:r>
            <a:r>
              <a:rPr lang="zh-CN" altLang="en-US" dirty="0"/>
              <a:t>潘霞</a:t>
            </a:r>
            <a:r>
              <a:rPr lang="en-US" altLang="zh-CN" dirty="0"/>
              <a:t>(《</a:t>
            </a:r>
            <a:r>
              <a:rPr lang="zh-CN" altLang="en-US" dirty="0"/>
              <a:t>宋庆龄和她的姊妹</a:t>
            </a:r>
          </a:p>
          <a:p>
            <a:r>
              <a:rPr lang="zh-CN" altLang="en-US" dirty="0"/>
              <a:t>们</a:t>
            </a:r>
            <a:r>
              <a:rPr lang="en-US" altLang="zh-CN" dirty="0"/>
              <a:t>》《</a:t>
            </a:r>
            <a:r>
              <a:rPr lang="zh-CN" altLang="en-US" dirty="0"/>
              <a:t>巨人的握手</a:t>
            </a:r>
            <a:r>
              <a:rPr lang="en-US" altLang="zh-CN" dirty="0"/>
              <a:t>》《</a:t>
            </a:r>
            <a:r>
              <a:rPr lang="zh-CN" altLang="en-US" dirty="0"/>
              <a:t>弘一法师</a:t>
            </a:r>
            <a:r>
              <a:rPr lang="en-US" altLang="zh-CN" dirty="0"/>
              <a:t>》),</a:t>
            </a:r>
            <a:r>
              <a:rPr lang="zh-CN" altLang="en-US" dirty="0"/>
              <a:t>周寰</a:t>
            </a:r>
            <a:r>
              <a:rPr lang="en-US" altLang="zh-CN" dirty="0"/>
              <a:t>(《</a:t>
            </a:r>
            <a:r>
              <a:rPr lang="zh-CN" altLang="en-US" dirty="0"/>
              <a:t>末代皇帝</a:t>
            </a:r>
            <a:r>
              <a:rPr lang="en-US" altLang="zh-CN" dirty="0"/>
              <a:t>》《</a:t>
            </a:r>
            <a:r>
              <a:rPr lang="zh-CN" altLang="en-US" dirty="0"/>
              <a:t>苍天在上</a:t>
            </a:r>
            <a:r>
              <a:rPr lang="en-US" altLang="zh-CN" dirty="0"/>
              <a:t>》《</a:t>
            </a:r>
            <a:r>
              <a:rPr lang="zh-CN" altLang="en-US" dirty="0"/>
              <a:t>天下财富</a:t>
            </a:r>
            <a:r>
              <a:rPr lang="en-US" altLang="zh-CN" dirty="0"/>
              <a:t>》),</a:t>
            </a:r>
            <a:r>
              <a:rPr lang="zh-CN" altLang="en-US" dirty="0"/>
              <a:t>阿因</a:t>
            </a:r>
            <a:r>
              <a:rPr lang="en-US" altLang="zh-CN" dirty="0"/>
              <a:t>(《</a:t>
            </a:r>
            <a:r>
              <a:rPr lang="zh-CN" altLang="en-US" dirty="0"/>
              <a:t>喜</a:t>
            </a:r>
          </a:p>
          <a:p>
            <a:r>
              <a:rPr lang="zh-CN" altLang="en-US" dirty="0"/>
              <a:t>脉案</a:t>
            </a:r>
            <a:r>
              <a:rPr lang="en-US" altLang="zh-CN" dirty="0"/>
              <a:t>》《</a:t>
            </a:r>
            <a:r>
              <a:rPr lang="zh-CN" altLang="en-US" dirty="0"/>
              <a:t>粉墨情痴</a:t>
            </a:r>
            <a:r>
              <a:rPr lang="en-US" altLang="zh-CN" dirty="0"/>
              <a:t>》),</a:t>
            </a:r>
            <a:r>
              <a:rPr lang="zh-CN" altLang="en-US" dirty="0"/>
              <a:t>虞志敏</a:t>
            </a:r>
            <a:r>
              <a:rPr lang="en-US" altLang="zh-CN" dirty="0"/>
              <a:t>(《</a:t>
            </a:r>
            <a:r>
              <a:rPr lang="zh-CN" altLang="en-US" dirty="0"/>
              <a:t>秋白之死</a:t>
            </a:r>
            <a:r>
              <a:rPr lang="en-US" altLang="zh-CN" dirty="0"/>
              <a:t>》《</a:t>
            </a:r>
            <a:r>
              <a:rPr lang="zh-CN" altLang="en-US" dirty="0"/>
              <a:t>评梅女士</a:t>
            </a:r>
            <a:r>
              <a:rPr lang="en-US" altLang="zh-CN" dirty="0"/>
              <a:t>》《</a:t>
            </a:r>
            <a:r>
              <a:rPr lang="zh-CN" altLang="en-US" dirty="0"/>
              <a:t>红蜻蜓</a:t>
            </a:r>
            <a:r>
              <a:rPr lang="en-US" altLang="zh-CN" dirty="0"/>
              <a:t>》),</a:t>
            </a:r>
            <a:r>
              <a:rPr lang="zh-CN" altLang="en-US" dirty="0"/>
              <a:t>王岚</a:t>
            </a:r>
            <a:r>
              <a:rPr lang="en-US" altLang="zh-CN" dirty="0"/>
              <a:t>(《</a:t>
            </a:r>
            <a:r>
              <a:rPr lang="zh-CN" altLang="en-US" dirty="0"/>
              <a:t>新岸</a:t>
            </a:r>
            <a:r>
              <a:rPr lang="en-US" altLang="zh-CN" dirty="0"/>
              <a:t>》),</a:t>
            </a:r>
            <a:r>
              <a:rPr lang="zh-CN" altLang="en-US" dirty="0"/>
              <a:t>马龙骧</a:t>
            </a:r>
          </a:p>
          <a:p>
            <a:r>
              <a:rPr lang="en-US" altLang="zh-CN" dirty="0"/>
              <a:t>(《</a:t>
            </a:r>
            <a:r>
              <a:rPr lang="zh-CN" altLang="en-US" dirty="0"/>
              <a:t>长江第一漂</a:t>
            </a:r>
            <a:r>
              <a:rPr lang="en-US" altLang="zh-CN" dirty="0"/>
              <a:t>》),</a:t>
            </a:r>
            <a:r>
              <a:rPr lang="zh-CN" altLang="en-US" dirty="0"/>
              <a:t>杨涛</a:t>
            </a:r>
            <a:r>
              <a:rPr lang="en-US" altLang="zh-CN" dirty="0"/>
              <a:t>(《</a:t>
            </a:r>
            <a:r>
              <a:rPr lang="zh-CN" altLang="en-US" dirty="0"/>
              <a:t>师魂</a:t>
            </a:r>
            <a:r>
              <a:rPr lang="en-US" altLang="zh-CN" dirty="0"/>
              <a:t>》),</a:t>
            </a:r>
            <a:r>
              <a:rPr lang="zh-CN" altLang="en-US" dirty="0"/>
              <a:t>赖淑君</a:t>
            </a:r>
            <a:r>
              <a:rPr lang="en-US" altLang="zh-CN" dirty="0"/>
              <a:t>(《</a:t>
            </a:r>
            <a:r>
              <a:rPr lang="zh-CN" altLang="en-US" dirty="0"/>
              <a:t>绿荫</a:t>
            </a:r>
            <a:r>
              <a:rPr lang="en-US" altLang="zh-CN" dirty="0"/>
              <a:t>》《</a:t>
            </a:r>
            <a:r>
              <a:rPr lang="zh-CN" altLang="en-US" dirty="0"/>
              <a:t>凡人小事</a:t>
            </a:r>
            <a:r>
              <a:rPr lang="en-US" altLang="zh-CN" dirty="0"/>
              <a:t>》),</a:t>
            </a:r>
            <a:r>
              <a:rPr lang="zh-CN" altLang="en-US" dirty="0"/>
              <a:t>张绍林</a:t>
            </a:r>
            <a:r>
              <a:rPr lang="en-US" altLang="zh-CN" dirty="0"/>
              <a:t>(《</a:t>
            </a:r>
            <a:r>
              <a:rPr lang="zh-CN" altLang="en-US" dirty="0"/>
              <a:t>太阳从这里升</a:t>
            </a:r>
          </a:p>
          <a:p>
            <a:r>
              <a:rPr lang="zh-CN" altLang="en-US" dirty="0"/>
              <a:t>起</a:t>
            </a:r>
            <a:r>
              <a:rPr lang="en-US" altLang="zh-CN" dirty="0"/>
              <a:t>》《</a:t>
            </a:r>
            <a:r>
              <a:rPr lang="zh-CN" altLang="en-US" dirty="0"/>
              <a:t>好人燕居谦</a:t>
            </a:r>
            <a:r>
              <a:rPr lang="en-US" altLang="zh-CN" dirty="0"/>
              <a:t>》《</a:t>
            </a:r>
            <a:r>
              <a:rPr lang="zh-CN" altLang="en-US" dirty="0"/>
              <a:t>沟里人</a:t>
            </a:r>
            <a:r>
              <a:rPr lang="en-US" altLang="zh-CN" dirty="0"/>
              <a:t>》《</a:t>
            </a:r>
            <a:r>
              <a:rPr lang="zh-CN" altLang="en-US" dirty="0"/>
              <a:t>水浒</a:t>
            </a:r>
            <a:r>
              <a:rPr lang="en-US" altLang="zh-CN" dirty="0"/>
              <a:t>》),</a:t>
            </a:r>
            <a:r>
              <a:rPr lang="zh-CN" altLang="en-US" dirty="0"/>
              <a:t>李莉</a:t>
            </a:r>
            <a:r>
              <a:rPr lang="en-US" altLang="zh-CN" dirty="0"/>
              <a:t>(《</a:t>
            </a:r>
            <a:r>
              <a:rPr lang="zh-CN" altLang="en-US" dirty="0"/>
              <a:t>家</a:t>
            </a:r>
            <a:r>
              <a:rPr lang="en-US" altLang="zh-CN" dirty="0"/>
              <a:t>·</a:t>
            </a:r>
            <a:r>
              <a:rPr lang="zh-CN" altLang="en-US" dirty="0"/>
              <a:t>春</a:t>
            </a:r>
            <a:r>
              <a:rPr lang="en-US" altLang="zh-CN" dirty="0"/>
              <a:t>·</a:t>
            </a:r>
            <a:r>
              <a:rPr lang="zh-CN" altLang="en-US" dirty="0"/>
              <a:t>秋</a:t>
            </a:r>
            <a:r>
              <a:rPr lang="en-US" altLang="zh-CN" dirty="0"/>
              <a:t>》《</a:t>
            </a:r>
            <a:r>
              <a:rPr lang="zh-CN" altLang="en-US" dirty="0"/>
              <a:t>杨乃武与小白菜</a:t>
            </a:r>
            <a:r>
              <a:rPr lang="en-US" altLang="zh-CN" dirty="0"/>
              <a:t>》),</a:t>
            </a:r>
            <a:r>
              <a:rPr lang="zh-CN" altLang="en-US" dirty="0"/>
              <a:t>张戈</a:t>
            </a:r>
          </a:p>
          <a:p>
            <a:r>
              <a:rPr lang="en-US" altLang="zh-CN" dirty="0"/>
              <a:t>(《</a:t>
            </a:r>
            <a:r>
              <a:rPr lang="zh-CN" altLang="en-US" dirty="0"/>
              <a:t>济公</a:t>
            </a:r>
            <a:r>
              <a:rPr lang="en-US" altLang="zh-CN" dirty="0"/>
              <a:t>》《</a:t>
            </a:r>
            <a:r>
              <a:rPr lang="zh-CN" altLang="en-US" dirty="0"/>
              <a:t>上海的早晨</a:t>
            </a:r>
            <a:r>
              <a:rPr lang="en-US" altLang="zh-CN" dirty="0"/>
              <a:t>》),</a:t>
            </a:r>
            <a:r>
              <a:rPr lang="zh-CN" altLang="en-US" dirty="0"/>
              <a:t>富敏与张弘</a:t>
            </a:r>
            <a:r>
              <a:rPr lang="en-US" altLang="zh-CN" dirty="0"/>
              <a:t>(《</a:t>
            </a:r>
            <a:r>
              <a:rPr lang="zh-CN" altLang="en-US" dirty="0"/>
              <a:t>十六岁花季</a:t>
            </a:r>
            <a:r>
              <a:rPr lang="en-US" altLang="zh-CN" dirty="0"/>
              <a:t>》《</a:t>
            </a:r>
            <a:r>
              <a:rPr lang="zh-CN" altLang="en-US" dirty="0"/>
              <a:t>上海人在东京</a:t>
            </a:r>
            <a:r>
              <a:rPr lang="en-US" altLang="zh-CN" dirty="0"/>
              <a:t>》),</a:t>
            </a:r>
            <a:r>
              <a:rPr lang="zh-CN" altLang="en-US" dirty="0"/>
              <a:t>姜申</a:t>
            </a:r>
            <a:r>
              <a:rPr lang="en-US" altLang="zh-CN" dirty="0"/>
              <a:t>(《</a:t>
            </a:r>
            <a:r>
              <a:rPr lang="zh-CN" altLang="en-US" dirty="0"/>
              <a:t>苍茫</a:t>
            </a:r>
            <a:r>
              <a:rPr lang="en-US" altLang="zh-CN" dirty="0"/>
              <a:t>》</a:t>
            </a:r>
          </a:p>
          <a:p>
            <a:r>
              <a:rPr lang="en-US" altLang="zh-CN" dirty="0"/>
              <a:t>《</a:t>
            </a:r>
            <a:r>
              <a:rPr lang="zh-CN" altLang="en-US" dirty="0"/>
              <a:t>大学</a:t>
            </a:r>
            <a:r>
              <a:rPr lang="en-US" altLang="zh-CN" dirty="0"/>
              <a:t>》),</a:t>
            </a:r>
            <a:r>
              <a:rPr lang="zh-CN" altLang="en-US" dirty="0"/>
              <a:t>张慧中</a:t>
            </a:r>
            <a:r>
              <a:rPr lang="en-US" altLang="zh-CN" dirty="0"/>
              <a:t>(《</a:t>
            </a:r>
            <a:r>
              <a:rPr lang="zh-CN" altLang="en-US" dirty="0"/>
              <a:t>大年初一</a:t>
            </a:r>
            <a:r>
              <a:rPr lang="en-US" altLang="zh-CN" dirty="0"/>
              <a:t>》《</a:t>
            </a:r>
            <a:r>
              <a:rPr lang="zh-CN" altLang="en-US" dirty="0"/>
              <a:t>原野上的马车</a:t>
            </a:r>
            <a:r>
              <a:rPr lang="en-US" altLang="zh-CN" dirty="0"/>
              <a:t>》),</a:t>
            </a:r>
            <a:r>
              <a:rPr lang="zh-CN" altLang="en-US" dirty="0"/>
              <a:t>张惠娟</a:t>
            </a:r>
            <a:r>
              <a:rPr lang="en-US" altLang="zh-CN" dirty="0"/>
              <a:t>(《</a:t>
            </a:r>
            <a:r>
              <a:rPr lang="zh-CN" altLang="en-US" dirty="0"/>
              <a:t>跑跑的天地</a:t>
            </a:r>
            <a:r>
              <a:rPr lang="en-US" altLang="zh-CN" dirty="0"/>
              <a:t>》《</a:t>
            </a:r>
            <a:r>
              <a:rPr lang="zh-CN" altLang="en-US" dirty="0"/>
              <a:t>一个真实的童</a:t>
            </a:r>
          </a:p>
          <a:p>
            <a:r>
              <a:rPr lang="zh-CN" altLang="en-US" dirty="0"/>
              <a:t>话</a:t>
            </a:r>
            <a:r>
              <a:rPr lang="en-US" altLang="zh-CN" dirty="0"/>
              <a:t>》),</a:t>
            </a:r>
            <a:r>
              <a:rPr lang="zh-CN" altLang="en-US" dirty="0"/>
              <a:t>倪绍钟</a:t>
            </a:r>
            <a:r>
              <a:rPr lang="en-US" altLang="zh-CN" dirty="0"/>
              <a:t>(《</a:t>
            </a:r>
            <a:r>
              <a:rPr lang="zh-CN" altLang="en-US" dirty="0"/>
              <a:t>四川好人</a:t>
            </a:r>
            <a:r>
              <a:rPr lang="en-US" altLang="zh-CN" dirty="0"/>
              <a:t>》),</a:t>
            </a:r>
            <a:r>
              <a:rPr lang="zh-CN" altLang="en-US" dirty="0"/>
              <a:t>陈雨田</a:t>
            </a:r>
            <a:r>
              <a:rPr lang="en-US" altLang="zh-CN" dirty="0"/>
              <a:t>(《</a:t>
            </a:r>
            <a:r>
              <a:rPr lang="zh-CN" altLang="en-US" dirty="0"/>
              <a:t>篱笆</a:t>
            </a:r>
            <a:r>
              <a:rPr lang="en-US" altLang="zh-CN" dirty="0"/>
              <a:t>·</a:t>
            </a:r>
            <a:r>
              <a:rPr lang="zh-CN" altLang="en-US" dirty="0"/>
              <a:t>女人和狗</a:t>
            </a:r>
            <a:r>
              <a:rPr lang="en-US" altLang="zh-CN" dirty="0"/>
              <a:t>》《</a:t>
            </a:r>
            <a:r>
              <a:rPr lang="zh-CN" altLang="en-US" dirty="0"/>
              <a:t>辘轳</a:t>
            </a:r>
            <a:r>
              <a:rPr lang="en-US" altLang="zh-CN" dirty="0"/>
              <a:t>·</a:t>
            </a:r>
            <a:r>
              <a:rPr lang="zh-CN" altLang="en-US" dirty="0"/>
              <a:t>女人和井</a:t>
            </a:r>
            <a:r>
              <a:rPr lang="en-US" altLang="zh-CN" dirty="0"/>
              <a:t>》),</a:t>
            </a:r>
            <a:r>
              <a:rPr lang="zh-CN" altLang="en-US" dirty="0"/>
              <a:t>郭信玲</a:t>
            </a:r>
          </a:p>
          <a:p>
            <a:r>
              <a:rPr lang="en-US" altLang="zh-CN" dirty="0"/>
              <a:t>(《</a:t>
            </a:r>
            <a:r>
              <a:rPr lang="zh-CN" altLang="en-US" dirty="0"/>
              <a:t>大酒店</a:t>
            </a:r>
            <a:r>
              <a:rPr lang="en-US" altLang="zh-CN" dirty="0"/>
              <a:t>》《</a:t>
            </a:r>
            <a:r>
              <a:rPr lang="zh-CN" altLang="en-US" dirty="0"/>
              <a:t>故土</a:t>
            </a:r>
            <a:r>
              <a:rPr lang="en-US" altLang="zh-CN" dirty="0"/>
              <a:t>》),</a:t>
            </a:r>
            <a:r>
              <a:rPr lang="zh-CN" altLang="en-US" dirty="0"/>
              <a:t>康征</a:t>
            </a:r>
            <a:r>
              <a:rPr lang="en-US" altLang="zh-CN" dirty="0"/>
              <a:t>(《</a:t>
            </a:r>
            <a:r>
              <a:rPr lang="zh-CN" altLang="en-US" dirty="0"/>
              <a:t>焦裕禄</a:t>
            </a:r>
            <a:r>
              <a:rPr lang="en-US" altLang="zh-CN" dirty="0"/>
              <a:t>》)</a:t>
            </a:r>
            <a:r>
              <a:rPr lang="zh-CN" altLang="en-US" dirty="0"/>
              <a:t>等</a:t>
            </a:r>
            <a:r>
              <a:rPr lang="en-US" altLang="zh-CN" dirty="0"/>
              <a:t>;</a:t>
            </a:r>
            <a:r>
              <a:rPr lang="zh-CN" altLang="en-US" dirty="0"/>
              <a:t>青年的如潘小杨</a:t>
            </a:r>
            <a:r>
              <a:rPr lang="en-US" altLang="zh-CN" dirty="0"/>
              <a:t>(《</a:t>
            </a:r>
            <a:r>
              <a:rPr lang="zh-CN" altLang="en-US" dirty="0"/>
              <a:t>巴桑和她的弟妹们</a:t>
            </a:r>
            <a:r>
              <a:rPr lang="en-US" altLang="zh-CN" dirty="0"/>
              <a:t>》《</a:t>
            </a:r>
            <a:r>
              <a:rPr lang="zh-CN" altLang="en-US" dirty="0"/>
              <a:t>希波</a:t>
            </a:r>
          </a:p>
          <a:p>
            <a:r>
              <a:rPr lang="zh-CN" altLang="en-US" dirty="0"/>
              <a:t>克拉底誓言</a:t>
            </a:r>
            <a:r>
              <a:rPr lang="en-US" altLang="zh-CN" dirty="0"/>
              <a:t>》《</a:t>
            </a:r>
            <a:r>
              <a:rPr lang="zh-CN" altLang="en-US" dirty="0"/>
              <a:t>南行记</a:t>
            </a:r>
            <a:r>
              <a:rPr lang="en-US" altLang="zh-CN" dirty="0"/>
              <a:t>》《</a:t>
            </a:r>
            <a:r>
              <a:rPr lang="zh-CN" altLang="en-US" dirty="0"/>
              <a:t>人间正道</a:t>
            </a:r>
            <a:r>
              <a:rPr lang="en-US" altLang="zh-CN" dirty="0"/>
              <a:t>》),</a:t>
            </a:r>
            <a:r>
              <a:rPr lang="zh-CN" altLang="en-US" dirty="0"/>
              <a:t>尤小刚</a:t>
            </a:r>
            <a:r>
              <a:rPr lang="en-US" altLang="zh-CN" dirty="0"/>
              <a:t>(《</a:t>
            </a:r>
            <a:r>
              <a:rPr lang="zh-CN" altLang="en-US" dirty="0"/>
              <a:t>凯旋在子夜</a:t>
            </a:r>
            <a:r>
              <a:rPr lang="en-US" altLang="zh-CN" dirty="0"/>
              <a:t>》《</a:t>
            </a:r>
            <a:r>
              <a:rPr lang="zh-CN" altLang="en-US" dirty="0"/>
              <a:t>巾帼悲歌</a:t>
            </a:r>
            <a:r>
              <a:rPr lang="en-US" altLang="zh-CN" dirty="0"/>
              <a:t>》《</a:t>
            </a:r>
            <a:r>
              <a:rPr lang="zh-CN" altLang="en-US" dirty="0"/>
              <a:t>京都纪事</a:t>
            </a:r>
            <a:r>
              <a:rPr lang="en-US" altLang="zh-CN" dirty="0"/>
              <a:t>》),</a:t>
            </a:r>
          </a:p>
          <a:p>
            <a:r>
              <a:rPr lang="zh-CN" altLang="en-US" dirty="0"/>
              <a:t>郑小龙</a:t>
            </a:r>
            <a:r>
              <a:rPr lang="en-US" altLang="zh-CN" dirty="0"/>
              <a:t>(《</a:t>
            </a:r>
            <a:r>
              <a:rPr lang="zh-CN" altLang="en-US" dirty="0"/>
              <a:t>北京人在纽约</a:t>
            </a:r>
            <a:r>
              <a:rPr lang="en-US" altLang="zh-CN" dirty="0"/>
              <a:t>》),</a:t>
            </a:r>
            <a:r>
              <a:rPr lang="zh-CN" altLang="en-US" dirty="0"/>
              <a:t>成浩</a:t>
            </a:r>
            <a:r>
              <a:rPr lang="en-US" altLang="zh-CN" dirty="0"/>
              <a:t>(《</a:t>
            </a:r>
            <a:r>
              <a:rPr lang="zh-CN" altLang="en-US" dirty="0"/>
              <a:t>商界</a:t>
            </a:r>
            <a:r>
              <a:rPr lang="en-US" altLang="zh-CN" dirty="0"/>
              <a:t>》《</a:t>
            </a:r>
            <a:r>
              <a:rPr lang="zh-CN" altLang="en-US" dirty="0"/>
              <a:t>外来妹</a:t>
            </a:r>
            <a:r>
              <a:rPr lang="en-US" altLang="zh-CN" dirty="0"/>
              <a:t>》《</a:t>
            </a:r>
            <a:r>
              <a:rPr lang="zh-CN" altLang="en-US" dirty="0"/>
              <a:t>风生水起</a:t>
            </a:r>
            <a:r>
              <a:rPr lang="en-US" altLang="zh-CN" dirty="0"/>
              <a:t>》),</a:t>
            </a:r>
            <a:r>
              <a:rPr lang="zh-CN" altLang="en-US" dirty="0"/>
              <a:t>陈胜利</a:t>
            </a:r>
            <a:r>
              <a:rPr lang="en-US" altLang="zh-CN" dirty="0"/>
              <a:t>(《</a:t>
            </a:r>
            <a:r>
              <a:rPr lang="zh-CN" altLang="en-US" dirty="0"/>
              <a:t>黑槐树</a:t>
            </a:r>
            <a:r>
              <a:rPr lang="en-US" altLang="zh-CN" dirty="0"/>
              <a:t>》</a:t>
            </a:r>
          </a:p>
          <a:p>
            <a:r>
              <a:rPr lang="en-US" altLang="zh-CN" dirty="0"/>
              <a:t>《9·18</a:t>
            </a:r>
            <a:r>
              <a:rPr lang="zh-CN" altLang="en-US" dirty="0"/>
              <a:t>大案纪实</a:t>
            </a:r>
            <a:r>
              <a:rPr lang="en-US" altLang="zh-CN" dirty="0"/>
              <a:t>》),</a:t>
            </a:r>
            <a:r>
              <a:rPr lang="zh-CN" altLang="en-US" dirty="0"/>
              <a:t>王宏</a:t>
            </a:r>
            <a:r>
              <a:rPr lang="en-US" altLang="zh-CN" dirty="0"/>
              <a:t>(《</a:t>
            </a:r>
            <a:r>
              <a:rPr lang="zh-CN" altLang="en-US" dirty="0"/>
              <a:t>走向远方</a:t>
            </a:r>
            <a:r>
              <a:rPr lang="en-US" altLang="zh-CN" dirty="0"/>
              <a:t>》),</a:t>
            </a:r>
            <a:r>
              <a:rPr lang="zh-CN" altLang="en-US" dirty="0"/>
              <a:t>王大鹏</a:t>
            </a:r>
            <a:r>
              <a:rPr lang="en-US" altLang="zh-CN" dirty="0"/>
              <a:t>(《</a:t>
            </a:r>
            <a:r>
              <a:rPr lang="zh-CN" altLang="en-US" dirty="0"/>
              <a:t>工程师们</a:t>
            </a:r>
            <a:r>
              <a:rPr lang="en-US" altLang="zh-CN" dirty="0"/>
              <a:t>》《</a:t>
            </a:r>
            <a:r>
              <a:rPr lang="zh-CN" altLang="en-US" dirty="0"/>
              <a:t>白栅栏</a:t>
            </a:r>
            <a:r>
              <a:rPr lang="en-US" altLang="zh-CN" dirty="0"/>
              <a:t>》),</a:t>
            </a:r>
            <a:r>
              <a:rPr lang="zh-CN" altLang="en-US" dirty="0"/>
              <a:t>都晓</a:t>
            </a:r>
            <a:r>
              <a:rPr lang="en-US" altLang="zh-CN" dirty="0"/>
              <a:t>(《</a:t>
            </a:r>
            <a:r>
              <a:rPr lang="zh-CN" altLang="en-US" dirty="0"/>
              <a:t>颍河</a:t>
            </a:r>
          </a:p>
          <a:p>
            <a:r>
              <a:rPr lang="zh-CN" altLang="en-US" dirty="0"/>
              <a:t>故事</a:t>
            </a:r>
            <a:r>
              <a:rPr lang="en-US" altLang="zh-CN" dirty="0"/>
              <a:t>》《</a:t>
            </a:r>
            <a:r>
              <a:rPr lang="zh-CN" altLang="en-US" dirty="0"/>
              <a:t>乡里故事</a:t>
            </a:r>
            <a:r>
              <a:rPr lang="en-US" altLang="zh-CN" dirty="0"/>
              <a:t>》《</a:t>
            </a:r>
            <a:r>
              <a:rPr lang="zh-CN" altLang="en-US" dirty="0"/>
              <a:t>难忘岁月</a:t>
            </a:r>
            <a:r>
              <a:rPr lang="en-US" altLang="zh-CN" dirty="0"/>
              <a:t>》),</a:t>
            </a:r>
            <a:r>
              <a:rPr lang="zh-CN" altLang="en-US" dirty="0"/>
              <a:t>谷锦云</a:t>
            </a:r>
            <a:r>
              <a:rPr lang="en-US" altLang="zh-CN" dirty="0"/>
              <a:t>(《</a:t>
            </a:r>
            <a:r>
              <a:rPr lang="zh-CN" altLang="en-US" dirty="0"/>
              <a:t>吴福的故事</a:t>
            </a:r>
            <a:r>
              <a:rPr lang="en-US" altLang="zh-CN" dirty="0"/>
              <a:t>》《</a:t>
            </a:r>
            <a:r>
              <a:rPr lang="zh-CN" altLang="en-US" dirty="0"/>
              <a:t>戏</a:t>
            </a:r>
            <a:r>
              <a:rPr lang="en-US" altLang="zh-CN" dirty="0"/>
              <a:t>》《</a:t>
            </a:r>
            <a:r>
              <a:rPr lang="zh-CN" altLang="en-US" dirty="0"/>
              <a:t>大宋贤王</a:t>
            </a:r>
            <a:r>
              <a:rPr lang="en-US" altLang="zh-CN" dirty="0"/>
              <a:t>》),</a:t>
            </a:r>
            <a:r>
              <a:rPr lang="zh-CN" altLang="en-US" dirty="0"/>
              <a:t>王新民</a:t>
            </a:r>
            <a:r>
              <a:rPr lang="en-US" altLang="zh-CN" dirty="0"/>
              <a:t>(《</a:t>
            </a:r>
            <a:r>
              <a:rPr lang="zh-CN" altLang="en-US" dirty="0"/>
              <a:t>东</a:t>
            </a:r>
          </a:p>
          <a:p>
            <a:r>
              <a:rPr lang="zh-CN" altLang="en-US" dirty="0"/>
              <a:t>方商人</a:t>
            </a:r>
            <a:r>
              <a:rPr lang="en-US" altLang="zh-CN" dirty="0"/>
              <a:t>》《</a:t>
            </a:r>
            <a:r>
              <a:rPr lang="zh-CN" altLang="en-US" dirty="0"/>
              <a:t>总督张之洞</a:t>
            </a:r>
            <a:r>
              <a:rPr lang="en-US" altLang="zh-CN" dirty="0"/>
              <a:t>》),</a:t>
            </a:r>
            <a:r>
              <a:rPr lang="zh-CN" altLang="en-US" dirty="0"/>
              <a:t>斗琪</a:t>
            </a:r>
            <a:r>
              <a:rPr lang="en-US" altLang="zh-CN" dirty="0"/>
              <a:t>(《</a:t>
            </a:r>
            <a:r>
              <a:rPr lang="zh-CN" altLang="en-US" dirty="0"/>
              <a:t>离太阳最近的人</a:t>
            </a:r>
            <a:r>
              <a:rPr lang="en-US" altLang="zh-CN" dirty="0"/>
              <a:t>》《</a:t>
            </a:r>
            <a:r>
              <a:rPr lang="zh-CN" altLang="en-US" dirty="0"/>
              <a:t>岁月长长路长长</a:t>
            </a:r>
            <a:r>
              <a:rPr lang="en-US" altLang="zh-CN" dirty="0"/>
              <a:t>》),</a:t>
            </a:r>
            <a:r>
              <a:rPr lang="zh-CN" altLang="en-US" dirty="0"/>
              <a:t>王文杰</a:t>
            </a:r>
            <a:r>
              <a:rPr lang="en-US" altLang="zh-CN" dirty="0"/>
              <a:t>(《</a:t>
            </a:r>
            <a:r>
              <a:rPr lang="zh-CN" altLang="en-US" dirty="0"/>
              <a:t>孔繁</a:t>
            </a:r>
            <a:endParaRPr lang="en-US" altLang="zh-CN" dirty="0"/>
          </a:p>
          <a:p>
            <a:r>
              <a:rPr lang="zh-CN" altLang="en-US" dirty="0"/>
              <a:t>森</a:t>
            </a:r>
            <a:r>
              <a:rPr lang="en-US" altLang="zh-CN" dirty="0"/>
              <a:t>》《</a:t>
            </a:r>
            <a:r>
              <a:rPr lang="zh-CN" altLang="en-US" dirty="0"/>
              <a:t>红十字方队</a:t>
            </a:r>
            <a:r>
              <a:rPr lang="en-US" altLang="zh-CN" dirty="0"/>
              <a:t>》),</a:t>
            </a:r>
            <a:r>
              <a:rPr lang="zh-CN" altLang="en-US" dirty="0"/>
              <a:t>石学海</a:t>
            </a:r>
            <a:r>
              <a:rPr lang="en-US" altLang="zh-CN" dirty="0"/>
              <a:t>(《</a:t>
            </a:r>
            <a:r>
              <a:rPr lang="zh-CN" altLang="en-US" dirty="0"/>
              <a:t>一个姑娘三个兵</a:t>
            </a:r>
            <a:r>
              <a:rPr lang="en-US" altLang="zh-CN" dirty="0"/>
              <a:t>》《</a:t>
            </a:r>
            <a:r>
              <a:rPr lang="zh-CN" altLang="en-US" dirty="0"/>
              <a:t>长征岁月</a:t>
            </a:r>
            <a:r>
              <a:rPr lang="en-US" altLang="zh-CN" dirty="0"/>
              <a:t>》《</a:t>
            </a:r>
            <a:r>
              <a:rPr lang="zh-CN" altLang="en-US" dirty="0"/>
              <a:t>山不转水转</a:t>
            </a:r>
            <a:r>
              <a:rPr lang="en-US" altLang="zh-CN" dirty="0"/>
              <a:t>》),</a:t>
            </a:r>
            <a:r>
              <a:rPr lang="zh-CN" altLang="en-US" dirty="0"/>
              <a:t>鲁晓威</a:t>
            </a:r>
          </a:p>
          <a:p>
            <a:r>
              <a:rPr lang="en-US" altLang="zh-CN" dirty="0"/>
              <a:t>(《</a:t>
            </a:r>
            <a:r>
              <a:rPr lang="zh-CN" altLang="en-US" dirty="0"/>
              <a:t>渴望</a:t>
            </a:r>
            <a:r>
              <a:rPr lang="en-US" altLang="zh-CN" dirty="0"/>
              <a:t>》),</a:t>
            </a:r>
            <a:r>
              <a:rPr lang="zh-CN" altLang="en-US" dirty="0"/>
              <a:t>王志强</a:t>
            </a:r>
            <a:r>
              <a:rPr lang="en-US" altLang="zh-CN" dirty="0"/>
              <a:t>(《</a:t>
            </a:r>
            <a:r>
              <a:rPr lang="zh-CN" altLang="en-US" dirty="0"/>
              <a:t>你为谁辩护</a:t>
            </a:r>
            <a:r>
              <a:rPr lang="en-US" altLang="zh-CN" dirty="0"/>
              <a:t>》《</a:t>
            </a:r>
            <a:r>
              <a:rPr lang="zh-CN" altLang="en-US" dirty="0"/>
              <a:t>舞蹈教师</a:t>
            </a:r>
            <a:r>
              <a:rPr lang="en-US" altLang="zh-CN" dirty="0"/>
              <a:t>》《</a:t>
            </a:r>
            <a:r>
              <a:rPr lang="zh-CN" altLang="en-US" dirty="0"/>
              <a:t>问鼎长天</a:t>
            </a:r>
            <a:r>
              <a:rPr lang="en-US" altLang="zh-CN" dirty="0"/>
              <a:t>》),</a:t>
            </a:r>
            <a:r>
              <a:rPr lang="zh-CN" altLang="en-US" dirty="0"/>
              <a:t>翟小菲</a:t>
            </a:r>
            <a:r>
              <a:rPr lang="en-US" altLang="zh-CN" dirty="0"/>
              <a:t>(《</a:t>
            </a:r>
            <a:r>
              <a:rPr lang="zh-CN" altLang="en-US" dirty="0"/>
              <a:t>夫妻井</a:t>
            </a:r>
            <a:r>
              <a:rPr lang="en-US" altLang="zh-CN" dirty="0"/>
              <a:t>》《</a:t>
            </a:r>
            <a:r>
              <a:rPr lang="zh-CN" altLang="en-US" dirty="0"/>
              <a:t>白色山</a:t>
            </a:r>
          </a:p>
          <a:p>
            <a:r>
              <a:rPr lang="zh-CN" altLang="en-US" dirty="0"/>
              <a:t>冈</a:t>
            </a:r>
            <a:r>
              <a:rPr lang="en-US" altLang="zh-CN" dirty="0"/>
              <a:t>》),</a:t>
            </a:r>
            <a:r>
              <a:rPr lang="zh-CN" altLang="en-US" dirty="0"/>
              <a:t>孙波</a:t>
            </a:r>
            <a:r>
              <a:rPr lang="en-US" altLang="zh-CN" dirty="0"/>
              <a:t>(《</a:t>
            </a:r>
            <a:r>
              <a:rPr lang="zh-CN" altLang="en-US" dirty="0"/>
              <a:t>梁子</a:t>
            </a:r>
            <a:r>
              <a:rPr lang="en-US" altLang="zh-CN" dirty="0"/>
              <a:t>》《</a:t>
            </a:r>
            <a:r>
              <a:rPr lang="zh-CN" altLang="en-US" dirty="0"/>
              <a:t>百姓</a:t>
            </a:r>
            <a:r>
              <a:rPr lang="en-US" altLang="zh-CN" dirty="0"/>
              <a:t>》《</a:t>
            </a:r>
            <a:r>
              <a:rPr lang="zh-CN" altLang="en-US" dirty="0"/>
              <a:t>车站</a:t>
            </a:r>
            <a:r>
              <a:rPr lang="en-US" altLang="zh-CN" dirty="0"/>
              <a:t>》),</a:t>
            </a:r>
            <a:r>
              <a:rPr lang="zh-CN" altLang="en-US" dirty="0"/>
              <a:t>林大庆</a:t>
            </a:r>
            <a:r>
              <a:rPr lang="en-US" altLang="zh-CN" dirty="0"/>
              <a:t>(《</a:t>
            </a:r>
            <a:r>
              <a:rPr lang="zh-CN" altLang="en-US" dirty="0"/>
              <a:t>甄三</a:t>
            </a:r>
            <a:r>
              <a:rPr lang="en-US" altLang="zh-CN" dirty="0"/>
              <a:t>》),</a:t>
            </a:r>
            <a:r>
              <a:rPr lang="zh-CN" altLang="en-US" dirty="0"/>
              <a:t>欧阳奋强</a:t>
            </a:r>
            <a:r>
              <a:rPr lang="en-US" altLang="zh-CN" dirty="0"/>
              <a:t>(《</a:t>
            </a:r>
            <a:r>
              <a:rPr lang="zh-CN" altLang="en-US" dirty="0"/>
              <a:t>山梁上的太阳</a:t>
            </a:r>
            <a:r>
              <a:rPr lang="en-US" altLang="zh-CN" dirty="0"/>
              <a:t>》《</a:t>
            </a:r>
            <a:r>
              <a:rPr lang="zh-CN" altLang="en-US" dirty="0"/>
              <a:t>欲海</a:t>
            </a:r>
          </a:p>
          <a:p>
            <a:r>
              <a:rPr lang="zh-CN" altLang="en-US" dirty="0"/>
              <a:t>狂潮</a:t>
            </a:r>
            <a:r>
              <a:rPr lang="en-US" altLang="zh-CN" dirty="0"/>
              <a:t>》《</a:t>
            </a:r>
            <a:r>
              <a:rPr lang="zh-CN" altLang="en-US" dirty="0"/>
              <a:t>我的妈妈在西藏</a:t>
            </a:r>
            <a:r>
              <a:rPr lang="en-US" altLang="zh-CN" dirty="0"/>
              <a:t>》),</a:t>
            </a:r>
            <a:r>
              <a:rPr lang="zh-CN" altLang="en-US" dirty="0"/>
              <a:t>袁牧女</a:t>
            </a:r>
            <a:r>
              <a:rPr lang="en-US" altLang="zh-CN" dirty="0"/>
              <a:t>(《</a:t>
            </a:r>
            <a:r>
              <a:rPr lang="zh-CN" altLang="en-US" dirty="0"/>
              <a:t>南唐遗事</a:t>
            </a:r>
            <a:r>
              <a:rPr lang="en-US" altLang="zh-CN" dirty="0"/>
              <a:t>》)</a:t>
            </a:r>
            <a:r>
              <a:rPr lang="zh-CN" altLang="en-US" dirty="0"/>
              <a:t>等。这支生气勃勃的专业导演队伍</a:t>
            </a:r>
            <a:r>
              <a:rPr lang="en-US" altLang="zh-CN" dirty="0"/>
              <a:t>,</a:t>
            </a:r>
          </a:p>
          <a:p>
            <a:r>
              <a:rPr lang="zh-CN" altLang="en-US" dirty="0"/>
              <a:t>是中国电视剧创作的中坚力量。</a:t>
            </a:r>
          </a:p>
          <a:p>
            <a:endParaRPr lang="zh-CN" altLang="en-US" dirty="0"/>
          </a:p>
        </p:txBody>
      </p:sp>
    </p:spTree>
    <p:custDataLst>
      <p:tags r:id="rId1"/>
    </p:custDataLst>
    <p:extLst>
      <p:ext uri="{BB962C8B-B14F-4D97-AF65-F5344CB8AC3E}">
        <p14:creationId xmlns:p14="http://schemas.microsoft.com/office/powerpoint/2010/main" val="16275733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2226939"/>
            <a:ext cx="9635179" cy="2031301"/>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理论研究和评论</a:t>
            </a:r>
          </a:p>
          <a:p>
            <a:r>
              <a:rPr lang="zh-CN" altLang="en-US" dirty="0"/>
              <a:t>与创作一翼相比</a:t>
            </a:r>
            <a:r>
              <a:rPr lang="en-US" altLang="zh-CN" dirty="0"/>
              <a:t>,</a:t>
            </a:r>
            <a:r>
              <a:rPr lang="zh-CN" altLang="en-US" dirty="0"/>
              <a:t>中国电视剧的理论研究和评论队伍显得更加薄弱。面对着迅猛</a:t>
            </a:r>
          </a:p>
          <a:p>
            <a:r>
              <a:rPr lang="zh-CN" altLang="en-US" dirty="0"/>
              <a:t>增长的电视剧年产量</a:t>
            </a:r>
            <a:r>
              <a:rPr lang="en-US" altLang="zh-CN" dirty="0"/>
              <a:t>,</a:t>
            </a:r>
            <a:r>
              <a:rPr lang="zh-CN" altLang="en-US" dirty="0"/>
              <a:t>理论研究和评论显得苍白无力。专业的电视剧理论研究和评论</a:t>
            </a:r>
          </a:p>
          <a:p>
            <a:r>
              <a:rPr lang="zh-CN" altLang="en-US" dirty="0"/>
              <a:t>工作不仅数量极少</a:t>
            </a:r>
            <a:r>
              <a:rPr lang="en-US" altLang="zh-CN" dirty="0"/>
              <a:t>,</a:t>
            </a:r>
            <a:r>
              <a:rPr lang="zh-CN" altLang="en-US" dirty="0"/>
              <a:t>而且质量也不高。业余的电视剧理论研究和评论工作者大都散兵</a:t>
            </a:r>
          </a:p>
          <a:p>
            <a:r>
              <a:rPr lang="zh-CN" altLang="en-US" dirty="0"/>
              <a:t>游勇</a:t>
            </a:r>
            <a:r>
              <a:rPr lang="en-US" altLang="zh-CN" dirty="0"/>
              <a:t>,</a:t>
            </a:r>
            <a:r>
              <a:rPr lang="zh-CN" altLang="en-US" dirty="0"/>
              <a:t>战斗力有限。筹建中国电视剧资料馆</a:t>
            </a:r>
            <a:r>
              <a:rPr lang="en-US" altLang="zh-CN" dirty="0"/>
              <a:t>,</a:t>
            </a:r>
            <a:r>
              <a:rPr lang="zh-CN" altLang="en-US" dirty="0"/>
              <a:t>是亟待完成的一项国家电视文化设施。</a:t>
            </a:r>
          </a:p>
          <a:p>
            <a:r>
              <a:rPr lang="zh-CN" altLang="en-US" dirty="0"/>
              <a:t>这也是进行理论研究和再创作借鉴的必须具备的一个重要条件。筹备招收、培养具有</a:t>
            </a:r>
          </a:p>
          <a:p>
            <a:r>
              <a:rPr lang="zh-CN" altLang="en-US" dirty="0"/>
              <a:t>中国特色的电视剧艺术理论研究生</a:t>
            </a:r>
            <a:r>
              <a:rPr lang="en-US" altLang="zh-CN" dirty="0"/>
              <a:t>,</a:t>
            </a:r>
            <a:r>
              <a:rPr lang="zh-CN" altLang="en-US" dirty="0"/>
              <a:t>也是着眼于未来的一项任务。</a:t>
            </a:r>
          </a:p>
        </p:txBody>
      </p:sp>
    </p:spTree>
    <p:custDataLst>
      <p:tags r:id="rId1"/>
    </p:custDataLst>
    <p:extLst>
      <p:ext uri="{BB962C8B-B14F-4D97-AF65-F5344CB8AC3E}">
        <p14:creationId xmlns:p14="http://schemas.microsoft.com/office/powerpoint/2010/main" val="684423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98239"/>
            <a:ext cx="9635179" cy="5909286"/>
          </a:xfrm>
          <a:prstGeom prst="rect">
            <a:avLst/>
          </a:prstGeom>
          <a:noFill/>
          <a:ln>
            <a:noFill/>
          </a:ln>
        </p:spPr>
        <p:txBody>
          <a:bodyPr wrap="square" lIns="91419" tIns="45708" rIns="91419" bIns="45708">
            <a:spAutoFit/>
          </a:bodyPr>
          <a:lstStyle/>
          <a:p>
            <a:r>
              <a:rPr lang="zh-CN" altLang="en-US" dirty="0"/>
              <a:t>三、从审美历程的角度考察</a:t>
            </a:r>
          </a:p>
          <a:p>
            <a:r>
              <a:rPr lang="zh-CN" altLang="en-US" dirty="0"/>
              <a:t>中国电视剧在</a:t>
            </a:r>
            <a:r>
              <a:rPr lang="en-US" altLang="zh-CN" dirty="0"/>
              <a:t>30</a:t>
            </a:r>
            <a:r>
              <a:rPr lang="zh-CN" altLang="en-US" dirty="0"/>
              <a:t>余年的发展历程中</a:t>
            </a:r>
            <a:r>
              <a:rPr lang="en-US" altLang="zh-CN" dirty="0"/>
              <a:t>,</a:t>
            </a:r>
            <a:r>
              <a:rPr lang="zh-CN" altLang="en-US" dirty="0"/>
              <a:t>曾呼唤过要汲取文学的、话剧的和电影的营</a:t>
            </a:r>
            <a:endParaRPr lang="en-US" altLang="zh-CN" dirty="0"/>
          </a:p>
          <a:p>
            <a:r>
              <a:rPr lang="zh-CN" altLang="en-US" dirty="0"/>
              <a:t>养。如果说</a:t>
            </a:r>
            <a:r>
              <a:rPr lang="en-US" altLang="zh-CN" dirty="0"/>
              <a:t>,</a:t>
            </a:r>
            <a:r>
              <a:rPr lang="zh-CN" altLang="en-US" dirty="0"/>
              <a:t>文学的营养始终不断滋补着迅猛发展并走向成熟的中国电视剧</a:t>
            </a:r>
            <a:r>
              <a:rPr lang="en-US" altLang="zh-CN" dirty="0"/>
              <a:t>,</a:t>
            </a:r>
            <a:r>
              <a:rPr lang="zh-CN" altLang="en-US" dirty="0"/>
              <a:t>那么</a:t>
            </a:r>
            <a:r>
              <a:rPr lang="en-US" altLang="zh-CN" dirty="0"/>
              <a:t>,</a:t>
            </a:r>
            <a:r>
              <a:rPr lang="zh-CN" altLang="en-US" dirty="0"/>
              <a:t>尚</a:t>
            </a:r>
          </a:p>
          <a:p>
            <a:r>
              <a:rPr lang="zh-CN" altLang="en-US" dirty="0"/>
              <a:t>处于初级阶段的中国直播式电视剧和复苏阶段的电视剧则主要汲取的是话剧的美学</a:t>
            </a:r>
          </a:p>
          <a:p>
            <a:r>
              <a:rPr lang="zh-CN" altLang="en-US" dirty="0"/>
              <a:t>营养</a:t>
            </a:r>
            <a:r>
              <a:rPr lang="en-US" altLang="zh-CN" dirty="0"/>
              <a:t>,</a:t>
            </a:r>
            <a:r>
              <a:rPr lang="zh-CN" altLang="en-US" dirty="0"/>
              <a:t>待到飞跃发展阶段的中国电视剧</a:t>
            </a:r>
            <a:r>
              <a:rPr lang="en-US" altLang="zh-CN" dirty="0"/>
              <a:t>,</a:t>
            </a:r>
            <a:r>
              <a:rPr lang="zh-CN" altLang="en-US" dirty="0"/>
              <a:t>就在相当程度上侧重于向电影汲取美学营养</a:t>
            </a:r>
          </a:p>
          <a:p>
            <a:r>
              <a:rPr lang="zh-CN" altLang="en-US" dirty="0"/>
              <a:t>了。概而言之</a:t>
            </a:r>
            <a:r>
              <a:rPr lang="en-US" altLang="zh-CN" dirty="0"/>
              <a:t>,</a:t>
            </a:r>
            <a:r>
              <a:rPr lang="zh-CN" altLang="en-US" dirty="0"/>
              <a:t>中国电视剧在向电影汲取美学营养的历程中大体经历了这样几个</a:t>
            </a:r>
          </a:p>
          <a:p>
            <a:r>
              <a:rPr lang="zh-CN" altLang="en-US" dirty="0"/>
              <a:t>阶段</a:t>
            </a:r>
            <a:r>
              <a:rPr lang="en-US" altLang="zh-CN" dirty="0"/>
              <a:t>:</a:t>
            </a:r>
          </a:p>
          <a:p>
            <a:r>
              <a:rPr lang="en-US" altLang="zh-CN" dirty="0"/>
              <a:t>(</a:t>
            </a:r>
            <a:r>
              <a:rPr lang="zh-CN" altLang="en-US" dirty="0"/>
              <a:t>一</a:t>
            </a:r>
            <a:r>
              <a:rPr lang="en-US" altLang="zh-CN" dirty="0"/>
              <a:t>)</a:t>
            </a:r>
            <a:r>
              <a:rPr lang="zh-CN" altLang="en-US" dirty="0"/>
              <a:t>形式美学</a:t>
            </a:r>
          </a:p>
          <a:p>
            <a:r>
              <a:rPr lang="en-US" altLang="zh-CN" dirty="0"/>
              <a:t>20</a:t>
            </a:r>
            <a:r>
              <a:rPr lang="zh-CN" altLang="en-US" dirty="0"/>
              <a:t>世纪</a:t>
            </a:r>
            <a:r>
              <a:rPr lang="en-US" altLang="zh-CN" dirty="0"/>
              <a:t>70</a:t>
            </a:r>
            <a:r>
              <a:rPr lang="zh-CN" altLang="en-US" dirty="0"/>
              <a:t>年代末、</a:t>
            </a:r>
            <a:r>
              <a:rPr lang="en-US" altLang="zh-CN" dirty="0"/>
              <a:t>80</a:t>
            </a:r>
            <a:r>
              <a:rPr lang="zh-CN" altLang="en-US" dirty="0"/>
              <a:t>年代初</a:t>
            </a:r>
            <a:r>
              <a:rPr lang="en-US" altLang="zh-CN" dirty="0"/>
              <a:t>,</a:t>
            </a:r>
            <a:r>
              <a:rPr lang="zh-CN" altLang="en-US" dirty="0"/>
              <a:t>中国电影界出现了以黄健中执导的</a:t>
            </a:r>
            <a:r>
              <a:rPr lang="en-US" altLang="zh-CN" dirty="0"/>
              <a:t>《</a:t>
            </a:r>
            <a:r>
              <a:rPr lang="zh-CN" altLang="en-US" dirty="0"/>
              <a:t>小花</a:t>
            </a:r>
            <a:r>
              <a:rPr lang="en-US" altLang="zh-CN" dirty="0"/>
              <a:t>》</a:t>
            </a:r>
            <a:r>
              <a:rPr lang="zh-CN" altLang="en-US" dirty="0"/>
              <a:t>和杨延</a:t>
            </a:r>
          </a:p>
          <a:p>
            <a:r>
              <a:rPr lang="zh-CN" altLang="en-US" dirty="0"/>
              <a:t>晋执导的</a:t>
            </a:r>
            <a:r>
              <a:rPr lang="en-US" altLang="zh-CN" dirty="0"/>
              <a:t>《</a:t>
            </a:r>
            <a:r>
              <a:rPr lang="zh-CN" altLang="en-US" dirty="0"/>
              <a:t>苦恼人的笑</a:t>
            </a:r>
            <a:r>
              <a:rPr lang="en-US" altLang="zh-CN" dirty="0"/>
              <a:t>》</a:t>
            </a:r>
            <a:r>
              <a:rPr lang="zh-CN" altLang="en-US" dirty="0"/>
              <a:t>为代表的影片</a:t>
            </a:r>
            <a:r>
              <a:rPr lang="en-US" altLang="zh-CN" dirty="0"/>
              <a:t>,</a:t>
            </a:r>
            <a:r>
              <a:rPr lang="zh-CN" altLang="en-US" dirty="0"/>
              <a:t>在电影语言的叙事时空顺序上</a:t>
            </a:r>
            <a:r>
              <a:rPr lang="en-US" altLang="zh-CN" dirty="0"/>
              <a:t>,</a:t>
            </a:r>
            <a:r>
              <a:rPr lang="zh-CN" altLang="en-US" dirty="0"/>
              <a:t>汲取形式美学</a:t>
            </a:r>
          </a:p>
          <a:p>
            <a:r>
              <a:rPr lang="zh-CN" altLang="en-US" dirty="0"/>
              <a:t>和西方某些影片的营养</a:t>
            </a:r>
            <a:r>
              <a:rPr lang="en-US" altLang="zh-CN" dirty="0"/>
              <a:t>,</a:t>
            </a:r>
            <a:r>
              <a:rPr lang="zh-CN" altLang="en-US" dirty="0"/>
              <a:t>给中国观众以耳目一新的审美感受。这种电影语言上的创新</a:t>
            </a:r>
          </a:p>
          <a:p>
            <a:r>
              <a:rPr lang="zh-CN" altLang="en-US" dirty="0"/>
              <a:t>探索</a:t>
            </a:r>
            <a:r>
              <a:rPr lang="en-US" altLang="zh-CN" dirty="0"/>
              <a:t>,</a:t>
            </a:r>
            <a:r>
              <a:rPr lang="zh-CN" altLang="en-US" dirty="0"/>
              <a:t>打破了中国银幕上长期以来传统的较为单一的叙事时空模式</a:t>
            </a:r>
            <a:r>
              <a:rPr lang="en-US" altLang="zh-CN" dirty="0"/>
              <a:t>,</a:t>
            </a:r>
            <a:r>
              <a:rPr lang="zh-CN" altLang="en-US" dirty="0"/>
              <a:t>拓展了电影语言</a:t>
            </a:r>
          </a:p>
          <a:p>
            <a:r>
              <a:rPr lang="zh-CN" altLang="en-US" dirty="0"/>
              <a:t>的表现天地</a:t>
            </a:r>
            <a:r>
              <a:rPr lang="en-US" altLang="zh-CN" dirty="0"/>
              <a:t>,</a:t>
            </a:r>
            <a:r>
              <a:rPr lang="zh-CN" altLang="en-US" dirty="0"/>
              <a:t>增强了视听形象的形式美感。这是其积极方面。另一方面</a:t>
            </a:r>
            <a:r>
              <a:rPr lang="en-US" altLang="zh-CN" dirty="0"/>
              <a:t>,</a:t>
            </a:r>
            <a:r>
              <a:rPr lang="zh-CN" altLang="en-US" dirty="0"/>
              <a:t>由于过分追</a:t>
            </a:r>
          </a:p>
          <a:p>
            <a:r>
              <a:rPr lang="zh-CN" altLang="en-US" dirty="0"/>
              <a:t>求形式而注入的人为色彩</a:t>
            </a:r>
            <a:r>
              <a:rPr lang="en-US" altLang="zh-CN" dirty="0"/>
              <a:t>,</a:t>
            </a:r>
            <a:r>
              <a:rPr lang="zh-CN" altLang="en-US" dirty="0"/>
              <a:t>又给银幕上带来了某种程度的“形式大于内容”的负面作</a:t>
            </a:r>
          </a:p>
          <a:p>
            <a:r>
              <a:rPr lang="zh-CN" altLang="en-US" dirty="0"/>
              <a:t>用。中国电影创作中的这种审美思潮</a:t>
            </a:r>
            <a:r>
              <a:rPr lang="en-US" altLang="zh-CN" dirty="0"/>
              <a:t>,</a:t>
            </a:r>
            <a:r>
              <a:rPr lang="zh-CN" altLang="en-US" dirty="0"/>
              <a:t>虽然对于尚处复苏阶段的中国电视剧创作未能</a:t>
            </a:r>
          </a:p>
          <a:p>
            <a:r>
              <a:rPr lang="zh-CN" altLang="en-US" dirty="0"/>
              <a:t>产生明显的直接影响</a:t>
            </a:r>
            <a:r>
              <a:rPr lang="en-US" altLang="zh-CN" dirty="0"/>
              <a:t>(</a:t>
            </a:r>
            <a:r>
              <a:rPr lang="zh-CN" altLang="en-US" dirty="0"/>
              <a:t>从这一阶段的电视剧创作中很难找到明显接受这种审美思潮的</a:t>
            </a:r>
          </a:p>
          <a:p>
            <a:r>
              <a:rPr lang="zh-CN" altLang="en-US" dirty="0"/>
              <a:t>例证</a:t>
            </a:r>
            <a:r>
              <a:rPr lang="en-US" altLang="zh-CN" dirty="0"/>
              <a:t>),</a:t>
            </a:r>
            <a:r>
              <a:rPr lang="zh-CN" altLang="en-US" dirty="0"/>
              <a:t>但这主要是因为接受这种审美思潮的大多是青年人</a:t>
            </a:r>
            <a:r>
              <a:rPr lang="en-US" altLang="zh-CN" dirty="0"/>
              <a:t>,</a:t>
            </a:r>
            <a:r>
              <a:rPr lang="zh-CN" altLang="en-US" dirty="0"/>
              <a:t>此时他们尚未登上中国屏</a:t>
            </a:r>
          </a:p>
          <a:p>
            <a:r>
              <a:rPr lang="zh-CN" altLang="en-US" dirty="0"/>
              <a:t>坛执掌创作大权</a:t>
            </a:r>
            <a:r>
              <a:rPr lang="en-US" altLang="zh-CN" dirty="0"/>
              <a:t>,</a:t>
            </a:r>
            <a:r>
              <a:rPr lang="zh-CN" altLang="en-US" dirty="0"/>
              <a:t>他们</a:t>
            </a:r>
            <a:r>
              <a:rPr lang="en-US" altLang="zh-CN" dirty="0"/>
              <a:t>(</a:t>
            </a:r>
            <a:r>
              <a:rPr lang="zh-CN" altLang="en-US" dirty="0"/>
              <a:t>如潘小杨、何为、孙周、张光照、王宏等</a:t>
            </a:r>
            <a:r>
              <a:rPr lang="en-US" altLang="zh-CN" dirty="0"/>
              <a:t>)</a:t>
            </a:r>
            <a:r>
              <a:rPr lang="zh-CN" altLang="en-US" dirty="0"/>
              <a:t>实际上已经把接受的这</a:t>
            </a:r>
          </a:p>
          <a:p>
            <a:r>
              <a:rPr lang="zh-CN" altLang="en-US" dirty="0"/>
              <a:t>种审美思潮的影响化为了自己正式执导电视剧创作前的一种文化准备</a:t>
            </a:r>
            <a:r>
              <a:rPr lang="en-US" altLang="zh-CN" dirty="0"/>
              <a:t>,</a:t>
            </a:r>
            <a:r>
              <a:rPr lang="zh-CN" altLang="en-US" dirty="0"/>
              <a:t>消融到自己的</a:t>
            </a:r>
          </a:p>
          <a:p>
            <a:r>
              <a:rPr lang="zh-CN" altLang="en-US" dirty="0"/>
              <a:t>创作思维之中。这一点</a:t>
            </a:r>
            <a:r>
              <a:rPr lang="en-US" altLang="zh-CN" dirty="0"/>
              <a:t>,</a:t>
            </a:r>
            <a:r>
              <a:rPr lang="zh-CN" altLang="en-US" dirty="0"/>
              <a:t>从他们以后的作品中可以得到明证。</a:t>
            </a:r>
          </a:p>
          <a:p>
            <a:endParaRPr lang="zh-CN" altLang="en-US" dirty="0"/>
          </a:p>
        </p:txBody>
      </p:sp>
    </p:spTree>
    <p:custDataLst>
      <p:tags r:id="rId1"/>
    </p:custDataLst>
    <p:extLst>
      <p:ext uri="{BB962C8B-B14F-4D97-AF65-F5344CB8AC3E}">
        <p14:creationId xmlns:p14="http://schemas.microsoft.com/office/powerpoint/2010/main" val="34665197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98239"/>
            <a:ext cx="9635179" cy="4524291"/>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纪实美学</a:t>
            </a:r>
          </a:p>
          <a:p>
            <a:r>
              <a:rPr lang="zh-CN" altLang="en-US" dirty="0"/>
              <a:t>大约当中国电视剧创作进入飞跃发展阶段后</a:t>
            </a:r>
            <a:r>
              <a:rPr lang="en-US" altLang="zh-CN" dirty="0"/>
              <a:t>,</a:t>
            </a:r>
            <a:r>
              <a:rPr lang="zh-CN" altLang="en-US" dirty="0"/>
              <a:t>中国电影界出现了以郑洞天的</a:t>
            </a:r>
            <a:r>
              <a:rPr lang="en-US" altLang="zh-CN" dirty="0"/>
              <a:t>《</a:t>
            </a:r>
            <a:r>
              <a:rPr lang="zh-CN" altLang="en-US" dirty="0"/>
              <a:t>邻</a:t>
            </a:r>
          </a:p>
          <a:p>
            <a:r>
              <a:rPr lang="zh-CN" altLang="en-US" dirty="0"/>
              <a:t>居</a:t>
            </a:r>
            <a:r>
              <a:rPr lang="en-US" altLang="zh-CN" dirty="0"/>
              <a:t>》</a:t>
            </a:r>
            <a:r>
              <a:rPr lang="zh-CN" altLang="en-US" dirty="0"/>
              <a:t>和张暖忻的</a:t>
            </a:r>
            <a:r>
              <a:rPr lang="en-US" altLang="zh-CN" dirty="0"/>
              <a:t>《</a:t>
            </a:r>
            <a:r>
              <a:rPr lang="zh-CN" altLang="en-US" dirty="0"/>
              <a:t>沙鸥</a:t>
            </a:r>
            <a:r>
              <a:rPr lang="en-US" altLang="zh-CN" dirty="0"/>
              <a:t>》</a:t>
            </a:r>
            <a:r>
              <a:rPr lang="zh-CN" altLang="en-US" dirty="0"/>
              <a:t>为代表的影片</a:t>
            </a:r>
            <a:r>
              <a:rPr lang="en-US" altLang="zh-CN" dirty="0"/>
              <a:t>,</a:t>
            </a:r>
            <a:r>
              <a:rPr lang="zh-CN" altLang="en-US" dirty="0"/>
              <a:t>明显地吸收了法国电影评论家安德烈</a:t>
            </a:r>
            <a:r>
              <a:rPr lang="en-US" altLang="zh-CN" dirty="0"/>
              <a:t>·</a:t>
            </a:r>
            <a:r>
              <a:rPr lang="zh-CN" altLang="en-US" dirty="0"/>
              <a:t>巴赞在</a:t>
            </a:r>
          </a:p>
          <a:p>
            <a:r>
              <a:rPr lang="en-US" altLang="zh-CN" dirty="0"/>
              <a:t>《</a:t>
            </a:r>
            <a:r>
              <a:rPr lang="zh-CN" altLang="en-US" dirty="0"/>
              <a:t>什么是电影</a:t>
            </a:r>
            <a:r>
              <a:rPr lang="en-US" altLang="zh-CN" dirty="0"/>
              <a:t>》</a:t>
            </a:r>
            <a:r>
              <a:rPr lang="zh-CN" altLang="en-US" dirty="0"/>
              <a:t>和德国电影理论家齐格弗里德</a:t>
            </a:r>
            <a:r>
              <a:rPr lang="en-US" altLang="zh-CN" dirty="0"/>
              <a:t>·</a:t>
            </a:r>
            <a:r>
              <a:rPr lang="zh-CN" altLang="en-US" dirty="0"/>
              <a:t>克拉考尔在</a:t>
            </a:r>
            <a:r>
              <a:rPr lang="en-US" altLang="zh-CN" dirty="0"/>
              <a:t>《</a:t>
            </a:r>
            <a:r>
              <a:rPr lang="zh-CN" altLang="en-US" dirty="0"/>
              <a:t>电影的本性</a:t>
            </a:r>
            <a:r>
              <a:rPr lang="en-US" altLang="zh-CN" dirty="0"/>
              <a:t>》</a:t>
            </a:r>
            <a:r>
              <a:rPr lang="zh-CN" altLang="en-US" dirty="0"/>
              <a:t>中阐明的纪</a:t>
            </a:r>
          </a:p>
          <a:p>
            <a:r>
              <a:rPr lang="zh-CN" altLang="en-US" dirty="0"/>
              <a:t>实美学营养</a:t>
            </a:r>
            <a:r>
              <a:rPr lang="en-US" altLang="zh-CN" dirty="0"/>
              <a:t>,</a:t>
            </a:r>
            <a:r>
              <a:rPr lang="zh-CN" altLang="en-US" dirty="0"/>
              <a:t>使中国电视剧语言的创新迈上了一个新的台阶。这次创新的贡献在于</a:t>
            </a:r>
            <a:r>
              <a:rPr lang="en-US" altLang="zh-CN" dirty="0"/>
              <a:t>,</a:t>
            </a:r>
          </a:p>
          <a:p>
            <a:r>
              <a:rPr lang="zh-CN" altLang="en-US" dirty="0"/>
              <a:t>不仅匡正了前一阶段形式美学创作思潮中出现的“形式大于内容”的弊端</a:t>
            </a:r>
            <a:r>
              <a:rPr lang="en-US" altLang="zh-CN" dirty="0"/>
              <a:t>,</a:t>
            </a:r>
            <a:r>
              <a:rPr lang="zh-CN" altLang="en-US" dirty="0"/>
              <a:t>而且由于</a:t>
            </a:r>
          </a:p>
          <a:p>
            <a:r>
              <a:rPr lang="zh-CN" altLang="en-US" dirty="0"/>
              <a:t>“长镜头”的运用和对“生活化”的追求</a:t>
            </a:r>
            <a:r>
              <a:rPr lang="en-US" altLang="zh-CN" dirty="0"/>
              <a:t>,</a:t>
            </a:r>
            <a:r>
              <a:rPr lang="zh-CN" altLang="en-US" dirty="0"/>
              <a:t>有力地冲击了中国银幕上长期存在的那种程度</a:t>
            </a:r>
          </a:p>
          <a:p>
            <a:r>
              <a:rPr lang="zh-CN" altLang="en-US" dirty="0"/>
              <a:t>不同的伪饰的审美时尚</a:t>
            </a:r>
            <a:r>
              <a:rPr lang="en-US" altLang="zh-CN" dirty="0"/>
              <a:t>,</a:t>
            </a:r>
            <a:r>
              <a:rPr lang="zh-CN" altLang="en-US" dirty="0"/>
              <a:t>在中国现实主义文艺复苏的大潮中产生了独特的作用。但世</a:t>
            </a:r>
          </a:p>
          <a:p>
            <a:r>
              <a:rPr lang="zh-CN" altLang="en-US" dirty="0"/>
              <a:t>间恐无有百利而无一弊的事</a:t>
            </a:r>
            <a:r>
              <a:rPr lang="en-US" altLang="zh-CN" dirty="0"/>
              <a:t>,</a:t>
            </a:r>
            <a:r>
              <a:rPr lang="zh-CN" altLang="en-US" dirty="0"/>
              <a:t>由于这种纪实美学过分强调逼真</a:t>
            </a:r>
            <a:r>
              <a:rPr lang="en-US" altLang="zh-CN" dirty="0"/>
              <a:t>,</a:t>
            </a:r>
            <a:r>
              <a:rPr lang="zh-CN" altLang="en-US" dirty="0"/>
              <a:t>又产生了拘泥于生活</a:t>
            </a:r>
          </a:p>
          <a:p>
            <a:r>
              <a:rPr lang="zh-CN" altLang="en-US" dirty="0"/>
              <a:t>的原貌以致限制了电影语言的表现张力的弊端。如果说形式美学的追求对尚处复苏</a:t>
            </a:r>
          </a:p>
          <a:p>
            <a:r>
              <a:rPr lang="zh-CN" altLang="en-US" dirty="0"/>
              <a:t>阶段的中国电视剧创作还找不到直接影响的明显例证的话</a:t>
            </a:r>
            <a:r>
              <a:rPr lang="en-US" altLang="zh-CN" dirty="0"/>
              <a:t>,</a:t>
            </a:r>
            <a:r>
              <a:rPr lang="zh-CN" altLang="en-US" dirty="0"/>
              <a:t>那么</a:t>
            </a:r>
            <a:r>
              <a:rPr lang="en-US" altLang="zh-CN" dirty="0"/>
              <a:t>,</a:t>
            </a:r>
            <a:r>
              <a:rPr lang="zh-CN" altLang="en-US" dirty="0"/>
              <a:t>纪实美学的追求对</a:t>
            </a:r>
          </a:p>
          <a:p>
            <a:r>
              <a:rPr lang="zh-CN" altLang="en-US" dirty="0"/>
              <a:t>已处飞跃发展阶段的中国电视剧创作则产生了明显的直接影响。这在一批纪实性极</a:t>
            </a:r>
          </a:p>
          <a:p>
            <a:r>
              <a:rPr lang="zh-CN" altLang="en-US" dirty="0"/>
              <a:t>强的电视剧</a:t>
            </a:r>
            <a:r>
              <a:rPr lang="en-US" altLang="zh-CN" dirty="0"/>
              <a:t>,</a:t>
            </a:r>
            <a:r>
              <a:rPr lang="zh-CN" altLang="en-US" dirty="0"/>
              <a:t>如</a:t>
            </a:r>
            <a:r>
              <a:rPr lang="en-US" altLang="zh-CN" dirty="0"/>
              <a:t>《</a:t>
            </a:r>
            <a:r>
              <a:rPr lang="zh-CN" altLang="en-US" dirty="0"/>
              <a:t>女记者的画外音</a:t>
            </a:r>
            <a:r>
              <a:rPr lang="en-US" altLang="zh-CN" dirty="0"/>
              <a:t>》《</a:t>
            </a:r>
            <a:r>
              <a:rPr lang="zh-CN" altLang="en-US" dirty="0"/>
              <a:t>新闻启示录</a:t>
            </a:r>
            <a:r>
              <a:rPr lang="en-US" altLang="zh-CN" dirty="0"/>
              <a:t>》《</a:t>
            </a:r>
            <a:r>
              <a:rPr lang="zh-CN" altLang="en-US" dirty="0"/>
              <a:t>丹姨</a:t>
            </a:r>
            <a:r>
              <a:rPr lang="en-US" altLang="zh-CN" dirty="0"/>
              <a:t>》《</a:t>
            </a:r>
            <a:r>
              <a:rPr lang="zh-CN" altLang="en-US" dirty="0"/>
              <a:t>长江第一漂</a:t>
            </a:r>
            <a:r>
              <a:rPr lang="en-US" altLang="zh-CN" dirty="0"/>
              <a:t>》《</a:t>
            </a:r>
            <a:r>
              <a:rPr lang="zh-CN" altLang="en-US" dirty="0"/>
              <a:t>大角逐序曲</a:t>
            </a:r>
            <a:r>
              <a:rPr lang="en-US" altLang="zh-CN" dirty="0"/>
              <a:t>》</a:t>
            </a:r>
          </a:p>
          <a:p>
            <a:r>
              <a:rPr lang="en-US" altLang="zh-CN" dirty="0"/>
              <a:t>《</a:t>
            </a:r>
            <a:r>
              <a:rPr lang="zh-CN" altLang="en-US" dirty="0"/>
              <a:t>有这样一个民警</a:t>
            </a:r>
            <a:r>
              <a:rPr lang="en-US" altLang="zh-CN" dirty="0"/>
              <a:t>》《</a:t>
            </a:r>
            <a:r>
              <a:rPr lang="zh-CN" altLang="en-US" dirty="0"/>
              <a:t>一个叫姚金兰的人</a:t>
            </a:r>
            <a:r>
              <a:rPr lang="en-US" altLang="zh-CN" dirty="0"/>
              <a:t>》《</a:t>
            </a:r>
            <a:r>
              <a:rPr lang="zh-CN" altLang="en-US" dirty="0"/>
              <a:t>好人燕居谦</a:t>
            </a:r>
            <a:r>
              <a:rPr lang="en-US" altLang="zh-CN" dirty="0"/>
              <a:t>》《</a:t>
            </a:r>
            <a:r>
              <a:rPr lang="zh-CN" altLang="en-US" dirty="0"/>
              <a:t>黑槐树</a:t>
            </a:r>
            <a:r>
              <a:rPr lang="en-US" altLang="zh-CN" dirty="0"/>
              <a:t>》《9·18</a:t>
            </a:r>
            <a:r>
              <a:rPr lang="zh-CN" altLang="en-US" dirty="0"/>
              <a:t>大案纪实</a:t>
            </a:r>
            <a:r>
              <a:rPr lang="en-US" altLang="zh-CN" dirty="0"/>
              <a:t>》《</a:t>
            </a:r>
            <a:r>
              <a:rPr lang="zh-CN" altLang="en-US" dirty="0"/>
              <a:t>情</a:t>
            </a:r>
          </a:p>
          <a:p>
            <a:r>
              <a:rPr lang="zh-CN" altLang="en-US" dirty="0"/>
              <a:t>感守望</a:t>
            </a:r>
            <a:r>
              <a:rPr lang="en-US" altLang="zh-CN" dirty="0"/>
              <a:t>》</a:t>
            </a:r>
            <a:r>
              <a:rPr lang="zh-CN" altLang="en-US" dirty="0"/>
              <a:t>等佳作中</a:t>
            </a:r>
            <a:r>
              <a:rPr lang="en-US" altLang="zh-CN" dirty="0"/>
              <a:t>,</a:t>
            </a:r>
            <a:r>
              <a:rPr lang="zh-CN" altLang="en-US" dirty="0"/>
              <a:t>可以得到证明。</a:t>
            </a:r>
          </a:p>
          <a:p>
            <a:endParaRPr lang="zh-CN" altLang="en-US" dirty="0"/>
          </a:p>
        </p:txBody>
      </p:sp>
    </p:spTree>
    <p:custDataLst>
      <p:tags r:id="rId1"/>
    </p:custDataLst>
    <p:extLst>
      <p:ext uri="{BB962C8B-B14F-4D97-AF65-F5344CB8AC3E}">
        <p14:creationId xmlns:p14="http://schemas.microsoft.com/office/powerpoint/2010/main" val="351972300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98239"/>
            <a:ext cx="9635179" cy="3970293"/>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造型美学</a:t>
            </a:r>
          </a:p>
          <a:p>
            <a:r>
              <a:rPr lang="zh-CN" altLang="en-US" dirty="0"/>
              <a:t>针对纪实美学追求中过于拘泥于生活的原貌以致束缚了电影语言的丰富表现力</a:t>
            </a:r>
          </a:p>
          <a:p>
            <a:r>
              <a:rPr lang="zh-CN" altLang="en-US" dirty="0"/>
              <a:t>的局限</a:t>
            </a:r>
            <a:r>
              <a:rPr lang="en-US" altLang="zh-CN" dirty="0"/>
              <a:t>,</a:t>
            </a:r>
            <a:r>
              <a:rPr lang="zh-CN" altLang="en-US" dirty="0"/>
              <a:t>一批较多地受到西方“新浪潮派”电影审美思潮影响的中国青年导演</a:t>
            </a:r>
            <a:r>
              <a:rPr lang="en-US" altLang="zh-CN" dirty="0"/>
              <a:t>,</a:t>
            </a:r>
            <a:r>
              <a:rPr lang="zh-CN" altLang="en-US" dirty="0"/>
              <a:t>如张军</a:t>
            </a:r>
          </a:p>
          <a:p>
            <a:r>
              <a:rPr lang="zh-CN" altLang="en-US" dirty="0"/>
              <a:t>钊、陈凯歌、田壮壮、张艺谋等</a:t>
            </a:r>
            <a:r>
              <a:rPr lang="en-US" altLang="zh-CN" dirty="0"/>
              <a:t>,</a:t>
            </a:r>
            <a:r>
              <a:rPr lang="zh-CN" altLang="en-US" dirty="0"/>
              <a:t>分别以他们执导的影片</a:t>
            </a:r>
            <a:r>
              <a:rPr lang="en-US" altLang="zh-CN" dirty="0"/>
              <a:t>《</a:t>
            </a:r>
            <a:r>
              <a:rPr lang="zh-CN" altLang="en-US" dirty="0"/>
              <a:t>一个和八个</a:t>
            </a:r>
            <a:r>
              <a:rPr lang="en-US" altLang="zh-CN" dirty="0"/>
              <a:t>》《</a:t>
            </a:r>
            <a:r>
              <a:rPr lang="zh-CN" altLang="en-US" dirty="0"/>
              <a:t>黄土地</a:t>
            </a:r>
            <a:r>
              <a:rPr lang="en-US" altLang="zh-CN" dirty="0"/>
              <a:t>》《</a:t>
            </a:r>
            <a:r>
              <a:rPr lang="zh-CN" altLang="en-US" dirty="0"/>
              <a:t>盗马</a:t>
            </a:r>
          </a:p>
          <a:p>
            <a:r>
              <a:rPr lang="zh-CN" altLang="en-US" dirty="0"/>
              <a:t>贼</a:t>
            </a:r>
            <a:r>
              <a:rPr lang="en-US" altLang="zh-CN" dirty="0"/>
              <a:t>》《</a:t>
            </a:r>
            <a:r>
              <a:rPr lang="zh-CN" altLang="en-US" dirty="0"/>
              <a:t>红高粱</a:t>
            </a:r>
            <a:r>
              <a:rPr lang="en-US" altLang="zh-CN" dirty="0"/>
              <a:t>》</a:t>
            </a:r>
            <a:r>
              <a:rPr lang="zh-CN" altLang="en-US" dirty="0"/>
              <a:t>等</a:t>
            </a:r>
            <a:r>
              <a:rPr lang="en-US" altLang="zh-CN" dirty="0"/>
              <a:t>,</a:t>
            </a:r>
            <a:r>
              <a:rPr lang="zh-CN" altLang="en-US" dirty="0"/>
              <a:t>一反</a:t>
            </a:r>
            <a:r>
              <a:rPr lang="en-US" altLang="zh-CN" dirty="0"/>
              <a:t>《</a:t>
            </a:r>
            <a:r>
              <a:rPr lang="zh-CN" altLang="en-US" dirty="0"/>
              <a:t>邻居</a:t>
            </a:r>
            <a:r>
              <a:rPr lang="en-US" altLang="zh-CN" dirty="0"/>
              <a:t>》《</a:t>
            </a:r>
            <a:r>
              <a:rPr lang="zh-CN" altLang="en-US" dirty="0"/>
              <a:t>沙鸥</a:t>
            </a:r>
            <a:r>
              <a:rPr lang="en-US" altLang="zh-CN" dirty="0"/>
              <a:t>》</a:t>
            </a:r>
            <a:r>
              <a:rPr lang="zh-CN" altLang="en-US" dirty="0"/>
              <a:t>所体现的美学原则</a:t>
            </a:r>
            <a:r>
              <a:rPr lang="en-US" altLang="zh-CN" dirty="0"/>
              <a:t>,</a:t>
            </a:r>
            <a:r>
              <a:rPr lang="zh-CN" altLang="en-US" dirty="0"/>
              <a:t>力求在银幕上以富于鲜明个性</a:t>
            </a:r>
          </a:p>
          <a:p>
            <a:r>
              <a:rPr lang="zh-CN" altLang="en-US" dirty="0"/>
              <a:t>色彩的视听造型语言超越生活的原生原貌</a:t>
            </a:r>
            <a:r>
              <a:rPr lang="en-US" altLang="zh-CN" dirty="0"/>
              <a:t>,</a:t>
            </a:r>
            <a:r>
              <a:rPr lang="zh-CN" altLang="en-US" dirty="0"/>
              <a:t>从而产生强烈的审美冲击波和艺术感染</a:t>
            </a:r>
          </a:p>
          <a:p>
            <a:r>
              <a:rPr lang="zh-CN" altLang="en-US" dirty="0"/>
              <a:t>力。公允地说</a:t>
            </a:r>
            <a:r>
              <a:rPr lang="en-US" altLang="zh-CN" dirty="0"/>
              <a:t>,</a:t>
            </a:r>
            <a:r>
              <a:rPr lang="zh-CN" altLang="en-US" dirty="0"/>
              <a:t>电影语言的这一次变革</a:t>
            </a:r>
            <a:r>
              <a:rPr lang="en-US" altLang="zh-CN" dirty="0"/>
              <a:t>,</a:t>
            </a:r>
            <a:r>
              <a:rPr lang="zh-CN" altLang="en-US" dirty="0"/>
              <a:t>其积极意义在于进一步丰富和强化了导演意</a:t>
            </a:r>
          </a:p>
          <a:p>
            <a:r>
              <a:rPr lang="zh-CN" altLang="en-US" dirty="0"/>
              <a:t>识和电影语言的表现力</a:t>
            </a:r>
            <a:r>
              <a:rPr lang="en-US" altLang="zh-CN" dirty="0"/>
              <a:t>,</a:t>
            </a:r>
            <a:r>
              <a:rPr lang="zh-CN" altLang="en-US" dirty="0"/>
              <a:t>而其消极意义则在于由此滋生了一种轻视观众鉴赏习惯、人</a:t>
            </a:r>
          </a:p>
          <a:p>
            <a:r>
              <a:rPr lang="zh-CN" altLang="en-US" dirty="0"/>
              <a:t>为淡化情节的创作倾向</a:t>
            </a:r>
            <a:r>
              <a:rPr lang="en-US" altLang="zh-CN" dirty="0"/>
              <a:t>,</a:t>
            </a:r>
            <a:r>
              <a:rPr lang="zh-CN" altLang="en-US" dirty="0"/>
              <a:t>尤其是创作主体一旦误入那种“自我表现”和“玩电影”的歧</a:t>
            </a:r>
          </a:p>
          <a:p>
            <a:r>
              <a:rPr lang="zh-CN" altLang="en-US" dirty="0"/>
              <a:t>途</a:t>
            </a:r>
            <a:r>
              <a:rPr lang="en-US" altLang="zh-CN" dirty="0"/>
              <a:t>,</a:t>
            </a:r>
            <a:r>
              <a:rPr lang="zh-CN" altLang="en-US" dirty="0"/>
              <a:t>那么作品势必要脱离为人民服务的正确轨道。中国电视剧界的大批极富才华的青</a:t>
            </a:r>
          </a:p>
          <a:p>
            <a:r>
              <a:rPr lang="zh-CN" altLang="en-US" dirty="0"/>
              <a:t>年导演和艺术上已日臻成熟的中年导演</a:t>
            </a:r>
            <a:r>
              <a:rPr lang="en-US" altLang="zh-CN" dirty="0"/>
              <a:t>,</a:t>
            </a:r>
            <a:r>
              <a:rPr lang="zh-CN" altLang="en-US" dirty="0"/>
              <a:t>显然在汲取电影界造型美学追求的成功经验</a:t>
            </a:r>
          </a:p>
          <a:p>
            <a:r>
              <a:rPr lang="zh-CN" altLang="en-US" dirty="0"/>
              <a:t>方面下了不少功夫。这一点</a:t>
            </a:r>
            <a:r>
              <a:rPr lang="en-US" altLang="zh-CN" dirty="0"/>
              <a:t>,</a:t>
            </a:r>
            <a:r>
              <a:rPr lang="zh-CN" altLang="en-US" dirty="0"/>
              <a:t>只需认真分析研究一下</a:t>
            </a:r>
            <a:r>
              <a:rPr lang="en-US" altLang="zh-CN" dirty="0"/>
              <a:t>《</a:t>
            </a:r>
            <a:r>
              <a:rPr lang="zh-CN" altLang="en-US" dirty="0"/>
              <a:t>希波克拉底誓言</a:t>
            </a:r>
            <a:r>
              <a:rPr lang="en-US" altLang="zh-CN" dirty="0"/>
              <a:t>》《</a:t>
            </a:r>
            <a:r>
              <a:rPr lang="zh-CN" altLang="en-US" dirty="0"/>
              <a:t>秋白之死</a:t>
            </a:r>
            <a:r>
              <a:rPr lang="en-US" altLang="zh-CN" dirty="0"/>
              <a:t>》</a:t>
            </a:r>
          </a:p>
          <a:p>
            <a:r>
              <a:rPr lang="en-US" altLang="zh-CN" dirty="0"/>
              <a:t>《</a:t>
            </a:r>
            <a:r>
              <a:rPr lang="zh-CN" altLang="en-US" dirty="0"/>
              <a:t>太阳从这里升起</a:t>
            </a:r>
            <a:r>
              <a:rPr lang="en-US" altLang="zh-CN" dirty="0"/>
              <a:t>》《</a:t>
            </a:r>
            <a:r>
              <a:rPr lang="zh-CN" altLang="en-US" dirty="0"/>
              <a:t>白色山冈</a:t>
            </a:r>
            <a:r>
              <a:rPr lang="en-US" altLang="zh-CN" dirty="0"/>
              <a:t>》《</a:t>
            </a:r>
            <a:r>
              <a:rPr lang="zh-CN" altLang="en-US" dirty="0"/>
              <a:t>南行记</a:t>
            </a:r>
            <a:r>
              <a:rPr lang="en-US" altLang="zh-CN" dirty="0"/>
              <a:t>》</a:t>
            </a:r>
            <a:r>
              <a:rPr lang="zh-CN" altLang="en-US" dirty="0"/>
              <a:t>等电视剧的视听造型语言</a:t>
            </a:r>
            <a:r>
              <a:rPr lang="en-US" altLang="zh-CN" dirty="0"/>
              <a:t>,</a:t>
            </a:r>
            <a:r>
              <a:rPr lang="zh-CN" altLang="en-US" dirty="0"/>
              <a:t>便不难得出肯定的</a:t>
            </a:r>
          </a:p>
          <a:p>
            <a:r>
              <a:rPr lang="zh-CN" altLang="en-US" dirty="0"/>
              <a:t>结论</a:t>
            </a:r>
          </a:p>
        </p:txBody>
      </p:sp>
    </p:spTree>
    <p:custDataLst>
      <p:tags r:id="rId1"/>
    </p:custDataLst>
    <p:extLst>
      <p:ext uri="{BB962C8B-B14F-4D97-AF65-F5344CB8AC3E}">
        <p14:creationId xmlns:p14="http://schemas.microsoft.com/office/powerpoint/2010/main" val="5847025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98239"/>
            <a:ext cx="9635179" cy="4524291"/>
          </a:xfrm>
          <a:prstGeom prst="rect">
            <a:avLst/>
          </a:prstGeom>
          <a:noFill/>
          <a:ln>
            <a:noFill/>
          </a:ln>
        </p:spPr>
        <p:txBody>
          <a:bodyPr wrap="square" lIns="91419" tIns="45708" rIns="91419" bIns="45708">
            <a:spAutoFit/>
          </a:bodyPr>
          <a:lstStyle/>
          <a:p>
            <a:r>
              <a:rPr lang="zh-CN" altLang="en-US" dirty="0"/>
              <a:t>庸置疑</a:t>
            </a:r>
            <a:r>
              <a:rPr lang="en-US" altLang="zh-CN" dirty="0"/>
              <a:t>,</a:t>
            </a:r>
            <a:r>
              <a:rPr lang="zh-CN" altLang="en-US" dirty="0"/>
              <a:t>如上所述</a:t>
            </a:r>
            <a:r>
              <a:rPr lang="en-US" altLang="zh-CN" dirty="0"/>
              <a:t>,</a:t>
            </a:r>
            <a:r>
              <a:rPr lang="zh-CN" altLang="en-US" dirty="0"/>
              <a:t>中国电视剧语言在逐步走向成熟的历程中</a:t>
            </a:r>
            <a:r>
              <a:rPr lang="en-US" altLang="zh-CN" dirty="0"/>
              <a:t>,</a:t>
            </a:r>
            <a:r>
              <a:rPr lang="zh-CN" altLang="en-US" dirty="0"/>
              <a:t>呼唤过汲取文学</a:t>
            </a:r>
          </a:p>
          <a:p>
            <a:r>
              <a:rPr lang="zh-CN" altLang="en-US" dirty="0"/>
              <a:t>的、戏剧的和电影的美学营养。这些营养都产生了积极的效应。但</a:t>
            </a:r>
            <a:r>
              <a:rPr lang="en-US" altLang="zh-CN" dirty="0"/>
              <a:t>20</a:t>
            </a:r>
            <a:r>
              <a:rPr lang="zh-CN" altLang="en-US" dirty="0"/>
              <a:t>世纪</a:t>
            </a:r>
            <a:r>
              <a:rPr lang="en-US" altLang="zh-CN" dirty="0"/>
              <a:t>80</a:t>
            </a:r>
            <a:r>
              <a:rPr lang="zh-CN" altLang="en-US" dirty="0"/>
              <a:t>年代后</a:t>
            </a:r>
          </a:p>
          <a:p>
            <a:r>
              <a:rPr lang="zh-CN" altLang="en-US" dirty="0"/>
              <a:t>期以来</a:t>
            </a:r>
            <a:r>
              <a:rPr lang="en-US" altLang="zh-CN" dirty="0"/>
              <a:t>,</a:t>
            </a:r>
            <a:r>
              <a:rPr lang="zh-CN" altLang="en-US" dirty="0"/>
              <a:t>尤其是在</a:t>
            </a:r>
            <a:r>
              <a:rPr lang="en-US" altLang="zh-CN" dirty="0"/>
              <a:t>1990</a:t>
            </a:r>
            <a:r>
              <a:rPr lang="zh-CN" altLang="en-US" dirty="0"/>
              <a:t>年</a:t>
            </a:r>
            <a:r>
              <a:rPr lang="en-US" altLang="zh-CN" dirty="0"/>
              <a:t>50</a:t>
            </a:r>
            <a:r>
              <a:rPr lang="zh-CN" altLang="en-US" dirty="0"/>
              <a:t>集室内连续剧</a:t>
            </a:r>
            <a:r>
              <a:rPr lang="en-US" altLang="zh-CN" dirty="0"/>
              <a:t>《</a:t>
            </a:r>
            <a:r>
              <a:rPr lang="zh-CN" altLang="en-US" dirty="0"/>
              <a:t>渴望</a:t>
            </a:r>
            <a:r>
              <a:rPr lang="en-US" altLang="zh-CN" dirty="0"/>
              <a:t>》</a:t>
            </a:r>
            <a:r>
              <a:rPr lang="zh-CN" altLang="en-US" dirty="0"/>
              <a:t>问世后</a:t>
            </a:r>
            <a:r>
              <a:rPr lang="en-US" altLang="zh-CN" dirty="0"/>
              <a:t>,</a:t>
            </a:r>
            <a:r>
              <a:rPr lang="zh-CN" altLang="en-US" dirty="0"/>
              <a:t>人们越来越清醒</a:t>
            </a:r>
            <a:r>
              <a:rPr lang="en-US" altLang="zh-CN" dirty="0"/>
              <a:t>,</a:t>
            </a:r>
            <a:r>
              <a:rPr lang="zh-CN" altLang="en-US" dirty="0"/>
              <a:t>也越来越</a:t>
            </a:r>
          </a:p>
          <a:p>
            <a:r>
              <a:rPr lang="zh-CN" altLang="en-US" dirty="0"/>
              <a:t>深刻地认识到</a:t>
            </a:r>
            <a:r>
              <a:rPr lang="en-US" altLang="zh-CN" dirty="0"/>
              <a:t>:</a:t>
            </a:r>
            <a:r>
              <a:rPr lang="zh-CN" altLang="en-US" dirty="0"/>
              <a:t>鉴于中国的国情国力</a:t>
            </a:r>
            <a:r>
              <a:rPr lang="en-US" altLang="zh-CN" dirty="0"/>
              <a:t>,</a:t>
            </a:r>
            <a:r>
              <a:rPr lang="zh-CN" altLang="en-US" dirty="0"/>
              <a:t>鉴于中国电视节目源的需求量与节目制作能力</a:t>
            </a:r>
          </a:p>
          <a:p>
            <a:r>
              <a:rPr lang="zh-CN" altLang="en-US" dirty="0"/>
              <a:t>的突出矛盾</a:t>
            </a:r>
            <a:r>
              <a:rPr lang="en-US" altLang="zh-CN" dirty="0"/>
              <a:t>,</a:t>
            </a:r>
            <a:r>
              <a:rPr lang="zh-CN" altLang="en-US" dirty="0"/>
              <a:t>中国电视剧创作再也不能主要靠沿用拍摄电影故事片的办法了。相反</a:t>
            </a:r>
            <a:r>
              <a:rPr lang="en-US" altLang="zh-CN" dirty="0"/>
              <a:t>,</a:t>
            </a:r>
          </a:p>
          <a:p>
            <a:r>
              <a:rPr lang="zh-CN" altLang="en-US" dirty="0"/>
              <a:t>中国电视剧生产要多、快、好、省</a:t>
            </a:r>
            <a:r>
              <a:rPr lang="en-US" altLang="zh-CN" dirty="0"/>
              <a:t>,</a:t>
            </a:r>
            <a:r>
              <a:rPr lang="zh-CN" altLang="en-US" dirty="0"/>
              <a:t>就要改革工艺流程</a:t>
            </a:r>
            <a:r>
              <a:rPr lang="en-US" altLang="zh-CN" dirty="0"/>
              <a:t>,</a:t>
            </a:r>
            <a:r>
              <a:rPr lang="zh-CN" altLang="en-US" dirty="0"/>
              <a:t>走一条主要靠“基地化”生产的新</a:t>
            </a:r>
          </a:p>
          <a:p>
            <a:r>
              <a:rPr lang="zh-CN" altLang="en-US" dirty="0"/>
              <a:t>路</a:t>
            </a:r>
            <a:r>
              <a:rPr lang="en-US" altLang="zh-CN" dirty="0"/>
              <a:t>,</a:t>
            </a:r>
            <a:r>
              <a:rPr lang="zh-CN" altLang="en-US" dirty="0"/>
              <a:t>这就需要逐步摸索和建立具有中国特色的</a:t>
            </a:r>
            <a:r>
              <a:rPr lang="en-US" altLang="zh-CN" dirty="0"/>
              <a:t>,</a:t>
            </a:r>
            <a:r>
              <a:rPr lang="zh-CN" altLang="en-US" dirty="0"/>
              <a:t>有别于文学、戏剧和电影的独立的电视</a:t>
            </a:r>
          </a:p>
          <a:p>
            <a:r>
              <a:rPr lang="zh-CN" altLang="en-US" dirty="0"/>
              <a:t>剧审美体系。这是摆在中国电视剧从业人员面前的一项光荣而艰巨的任务。</a:t>
            </a:r>
            <a:endParaRPr lang="en-US" altLang="zh-CN" dirty="0"/>
          </a:p>
          <a:p>
            <a:endParaRPr lang="zh-CN" altLang="en-US" dirty="0"/>
          </a:p>
          <a:p>
            <a:r>
              <a:rPr lang="zh-CN" altLang="en-US" dirty="0"/>
              <a:t>其他形式的中国电视文艺节目的制作发展历程与审美历程</a:t>
            </a:r>
            <a:r>
              <a:rPr lang="en-US" altLang="zh-CN" dirty="0"/>
              <a:t>,</a:t>
            </a:r>
            <a:r>
              <a:rPr lang="zh-CN" altLang="en-US" dirty="0"/>
              <a:t>与电视剧当然有所不</a:t>
            </a:r>
          </a:p>
          <a:p>
            <a:r>
              <a:rPr lang="zh-CN" altLang="en-US" dirty="0"/>
              <a:t>同。这里不另整述。但可以肯定指出的是</a:t>
            </a:r>
            <a:r>
              <a:rPr lang="en-US" altLang="zh-CN" dirty="0"/>
              <a:t>:</a:t>
            </a:r>
            <a:r>
              <a:rPr lang="zh-CN" altLang="en-US" dirty="0"/>
              <a:t>当现代化的电视传媒与文学艺术的各种门</a:t>
            </a:r>
          </a:p>
          <a:p>
            <a:r>
              <a:rPr lang="zh-CN" altLang="en-US" dirty="0"/>
              <a:t>类结缘产生新的电视文艺品种时</a:t>
            </a:r>
            <a:r>
              <a:rPr lang="en-US" altLang="zh-CN" dirty="0"/>
              <a:t>,</a:t>
            </a:r>
            <a:r>
              <a:rPr lang="zh-CN" altLang="en-US" dirty="0"/>
              <a:t>年轻的电视文艺必须向源远流长的文学艺术汲取营</a:t>
            </a:r>
          </a:p>
          <a:p>
            <a:r>
              <a:rPr lang="zh-CN" altLang="en-US" dirty="0"/>
              <a:t>养。在这里</a:t>
            </a:r>
            <a:r>
              <a:rPr lang="en-US" altLang="zh-CN" dirty="0"/>
              <a:t>,</a:t>
            </a:r>
            <a:r>
              <a:rPr lang="zh-CN" altLang="en-US" dirty="0"/>
              <a:t>既需要粗通与之结缘的文学艺术门类原有的审美属性和规律</a:t>
            </a:r>
            <a:r>
              <a:rPr lang="en-US" altLang="zh-CN" dirty="0"/>
              <a:t>,</a:t>
            </a:r>
            <a:r>
              <a:rPr lang="zh-CN" altLang="en-US" dirty="0"/>
              <a:t>又需要精</a:t>
            </a:r>
          </a:p>
          <a:p>
            <a:r>
              <a:rPr lang="zh-CN" altLang="en-US" dirty="0"/>
              <a:t>通电视文艺这门新兴艺术独特的审美属性和视听语言规律</a:t>
            </a:r>
            <a:r>
              <a:rPr lang="en-US" altLang="zh-CN" dirty="0"/>
              <a:t>,</a:t>
            </a:r>
            <a:r>
              <a:rPr lang="zh-CN" altLang="en-US" dirty="0"/>
              <a:t>并进而把握两者的“通</a:t>
            </a:r>
          </a:p>
          <a:p>
            <a:r>
              <a:rPr lang="zh-CN" altLang="en-US" dirty="0"/>
              <a:t>点”</a:t>
            </a:r>
            <a:r>
              <a:rPr lang="en-US" altLang="zh-CN" dirty="0"/>
              <a:t>,</a:t>
            </a:r>
            <a:r>
              <a:rPr lang="zh-CN" altLang="en-US" dirty="0"/>
              <a:t>从而在新的层次上创造出新的审美样式。中国电视文艺</a:t>
            </a:r>
            <a:r>
              <a:rPr lang="en-US" altLang="zh-CN" dirty="0"/>
              <a:t>,</a:t>
            </a:r>
            <a:r>
              <a:rPr lang="zh-CN" altLang="en-US" dirty="0"/>
              <a:t>正沿着这一审美历程健</a:t>
            </a:r>
          </a:p>
          <a:p>
            <a:r>
              <a:rPr lang="zh-CN" altLang="en-US" dirty="0"/>
              <a:t>康发展。</a:t>
            </a:r>
          </a:p>
        </p:txBody>
      </p:sp>
    </p:spTree>
    <p:custDataLst>
      <p:tags r:id="rId1"/>
    </p:custDataLst>
    <p:extLst>
      <p:ext uri="{BB962C8B-B14F-4D97-AF65-F5344CB8AC3E}">
        <p14:creationId xmlns:p14="http://schemas.microsoft.com/office/powerpoint/2010/main" val="330106763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5632287"/>
          </a:xfrm>
          <a:prstGeom prst="rect">
            <a:avLst/>
          </a:prstGeom>
          <a:noFill/>
          <a:ln>
            <a:noFill/>
          </a:ln>
        </p:spPr>
        <p:txBody>
          <a:bodyPr wrap="square" lIns="91419" tIns="45708" rIns="91419" bIns="45708">
            <a:spAutoFit/>
          </a:bodyPr>
          <a:lstStyle/>
          <a:p>
            <a:r>
              <a:rPr lang="zh-CN" altLang="en-US" dirty="0"/>
              <a:t>一、反映改革开放和现代化建设的佳作</a:t>
            </a:r>
          </a:p>
          <a:p>
            <a:r>
              <a:rPr lang="zh-CN" altLang="en-US" dirty="0"/>
              <a:t>这首先应提到的是问世于</a:t>
            </a:r>
            <a:r>
              <a:rPr lang="en-US" altLang="zh-CN" dirty="0"/>
              <a:t>1984</a:t>
            </a:r>
            <a:r>
              <a:rPr lang="zh-CN" altLang="en-US" dirty="0"/>
              <a:t>年的荣获第五届“飞天奖”短篇电视剧一等奖的</a:t>
            </a:r>
          </a:p>
          <a:p>
            <a:r>
              <a:rPr lang="en-US" altLang="zh-CN" dirty="0"/>
              <a:t>《</a:t>
            </a:r>
            <a:r>
              <a:rPr lang="zh-CN" altLang="en-US" dirty="0"/>
              <a:t>走向远方</a:t>
            </a:r>
            <a:r>
              <a:rPr lang="en-US" altLang="zh-CN" dirty="0"/>
              <a:t>》</a:t>
            </a:r>
            <a:r>
              <a:rPr lang="zh-CN" altLang="en-US" dirty="0"/>
              <a:t>。在</a:t>
            </a:r>
            <a:r>
              <a:rPr lang="en-US" altLang="zh-CN" dirty="0"/>
              <a:t>《</a:t>
            </a:r>
            <a:r>
              <a:rPr lang="zh-CN" altLang="en-US" dirty="0"/>
              <a:t>走向远方</a:t>
            </a:r>
            <a:r>
              <a:rPr lang="en-US" altLang="zh-CN" dirty="0"/>
              <a:t>》</a:t>
            </a:r>
            <a:r>
              <a:rPr lang="zh-CN" altLang="en-US" dirty="0"/>
              <a:t>之前</a:t>
            </a:r>
            <a:r>
              <a:rPr lang="en-US" altLang="zh-CN" dirty="0"/>
              <a:t>,</a:t>
            </a:r>
            <a:r>
              <a:rPr lang="zh-CN" altLang="en-US" dirty="0"/>
              <a:t>中国荧屏上反映改革开放现实的电视剧大都落入如</a:t>
            </a:r>
          </a:p>
          <a:p>
            <a:r>
              <a:rPr lang="zh-CN" altLang="en-US" dirty="0"/>
              <a:t>下模式</a:t>
            </a:r>
            <a:r>
              <a:rPr lang="en-US" altLang="zh-CN" dirty="0"/>
              <a:t>:</a:t>
            </a:r>
          </a:p>
          <a:p>
            <a:r>
              <a:rPr lang="zh-CN" altLang="en-US" dirty="0"/>
              <a:t>要么将复杂的人际关系两分化</a:t>
            </a:r>
            <a:r>
              <a:rPr lang="en-US" altLang="zh-CN" dirty="0"/>
              <a:t>,</a:t>
            </a:r>
            <a:r>
              <a:rPr lang="zh-CN" altLang="en-US" dirty="0"/>
              <a:t>简单地把剧中人物设计为改革派与反改革派两大</a:t>
            </a:r>
          </a:p>
          <a:p>
            <a:r>
              <a:rPr lang="zh-CN" altLang="en-US" dirty="0"/>
              <a:t>营垒</a:t>
            </a:r>
            <a:r>
              <a:rPr lang="en-US" altLang="zh-CN" dirty="0"/>
              <a:t>,</a:t>
            </a:r>
            <a:r>
              <a:rPr lang="zh-CN" altLang="en-US" dirty="0"/>
              <a:t>然后让双方围绕着某一桩人事更迭、某一项新产品试制、某一座桥梁架设</a:t>
            </a:r>
            <a:r>
              <a:rPr lang="en-US" altLang="zh-CN" dirty="0"/>
              <a:t>,</a:t>
            </a:r>
            <a:r>
              <a:rPr lang="zh-CN" altLang="en-US" dirty="0"/>
              <a:t>争斗</a:t>
            </a:r>
          </a:p>
          <a:p>
            <a:r>
              <a:rPr lang="zh-CN" altLang="en-US" dirty="0"/>
              <a:t>一番</a:t>
            </a:r>
            <a:r>
              <a:rPr lang="en-US" altLang="zh-CN" dirty="0"/>
              <a:t>,</a:t>
            </a:r>
            <a:r>
              <a:rPr lang="zh-CN" altLang="en-US" dirty="0"/>
              <a:t>由一位“乔厂长”来扭转乾坤</a:t>
            </a:r>
            <a:r>
              <a:rPr lang="en-US" altLang="zh-CN" dirty="0"/>
              <a:t>,</a:t>
            </a:r>
            <a:r>
              <a:rPr lang="zh-CN" altLang="en-US" dirty="0"/>
              <a:t>包打天下</a:t>
            </a:r>
            <a:r>
              <a:rPr lang="en-US" altLang="zh-CN" dirty="0"/>
              <a:t>,</a:t>
            </a:r>
            <a:r>
              <a:rPr lang="zh-CN" altLang="en-US" dirty="0"/>
              <a:t>最后高奏凯歌</a:t>
            </a:r>
            <a:r>
              <a:rPr lang="en-US" altLang="zh-CN" dirty="0"/>
              <a:t>,</a:t>
            </a:r>
            <a:r>
              <a:rPr lang="zh-CN" altLang="en-US" dirty="0"/>
              <a:t>弹冠相庆。</a:t>
            </a:r>
          </a:p>
          <a:p>
            <a:r>
              <a:rPr lang="zh-CN" altLang="en-US" dirty="0"/>
              <a:t>要么将现实的体制弊端道德化</a:t>
            </a:r>
            <a:r>
              <a:rPr lang="en-US" altLang="zh-CN" dirty="0"/>
              <a:t>,</a:t>
            </a:r>
            <a:r>
              <a:rPr lang="zh-CN" altLang="en-US" dirty="0"/>
              <a:t>人为地把改革中遇到的阻力和所要解决的问题</a:t>
            </a:r>
            <a:r>
              <a:rPr lang="en-US" altLang="zh-CN" dirty="0"/>
              <a:t>,</a:t>
            </a:r>
          </a:p>
          <a:p>
            <a:r>
              <a:rPr lang="zh-CN" altLang="en-US" dirty="0"/>
              <a:t>归结为思想品质恶劣、道德作风腐败的个别干部的违法乱纪</a:t>
            </a:r>
            <a:r>
              <a:rPr lang="en-US" altLang="zh-CN" dirty="0"/>
              <a:t>,</a:t>
            </a:r>
            <a:r>
              <a:rPr lang="zh-CN" altLang="en-US" dirty="0"/>
              <a:t>似乎只要反掉这种坏干</a:t>
            </a:r>
          </a:p>
          <a:p>
            <a:r>
              <a:rPr lang="zh-CN" altLang="en-US" dirty="0"/>
              <a:t>部</a:t>
            </a:r>
            <a:r>
              <a:rPr lang="en-US" altLang="zh-CN" dirty="0"/>
              <a:t>,</a:t>
            </a:r>
            <a:r>
              <a:rPr lang="zh-CN" altLang="en-US" dirty="0"/>
              <a:t>代之以“当代包公”</a:t>
            </a:r>
            <a:r>
              <a:rPr lang="en-US" altLang="zh-CN" dirty="0"/>
              <a:t>,</a:t>
            </a:r>
            <a:r>
              <a:rPr lang="zh-CN" altLang="en-US" dirty="0"/>
              <a:t>不触动这种干部赖以生存的自下而上的体制弊端</a:t>
            </a:r>
            <a:r>
              <a:rPr lang="en-US" altLang="zh-CN" dirty="0"/>
              <a:t>,</a:t>
            </a:r>
            <a:r>
              <a:rPr lang="zh-CN" altLang="en-US" dirty="0"/>
              <a:t>仅仅依靠</a:t>
            </a:r>
          </a:p>
          <a:p>
            <a:r>
              <a:rPr lang="zh-CN" altLang="en-US" dirty="0"/>
              <a:t>“人治”而不靠“法治”</a:t>
            </a:r>
            <a:r>
              <a:rPr lang="en-US" altLang="zh-CN" dirty="0"/>
              <a:t>,</a:t>
            </a:r>
            <a:r>
              <a:rPr lang="zh-CN" altLang="en-US" dirty="0"/>
              <a:t>改革便可一帆风顺</a:t>
            </a:r>
            <a:r>
              <a:rPr lang="en-US" altLang="zh-CN" dirty="0"/>
              <a:t>,</a:t>
            </a:r>
            <a:r>
              <a:rPr lang="zh-CN" altLang="en-US" dirty="0"/>
              <a:t>所向披靡。</a:t>
            </a:r>
          </a:p>
          <a:p>
            <a:r>
              <a:rPr lang="zh-CN" altLang="en-US" dirty="0"/>
              <a:t>要么将纷繁的历史运动纯净化</a:t>
            </a:r>
            <a:r>
              <a:rPr lang="en-US" altLang="zh-CN" dirty="0"/>
              <a:t>,</a:t>
            </a:r>
            <a:r>
              <a:rPr lang="zh-CN" altLang="en-US" dirty="0"/>
              <a:t>习惯于靠单向思维把新旧杂陈、各种向力相互作</a:t>
            </a:r>
          </a:p>
          <a:p>
            <a:r>
              <a:rPr lang="zh-CN" altLang="en-US" dirty="0"/>
              <a:t>用的现实生活形态</a:t>
            </a:r>
            <a:r>
              <a:rPr lang="en-US" altLang="zh-CN" dirty="0"/>
              <a:t>,</a:t>
            </a:r>
            <a:r>
              <a:rPr lang="zh-CN" altLang="en-US" dirty="0"/>
              <a:t>净化为我们在理论框架上归纳出来的社会矛盾模式。用抽象的历</a:t>
            </a:r>
          </a:p>
          <a:p>
            <a:r>
              <a:rPr lang="zh-CN" altLang="en-US" dirty="0"/>
              <a:t>史理由随意裁剪多姿的生活现象和“合力”运动。</a:t>
            </a:r>
          </a:p>
          <a:p>
            <a:r>
              <a:rPr lang="en-US" altLang="zh-CN" dirty="0"/>
              <a:t>《</a:t>
            </a:r>
            <a:r>
              <a:rPr lang="zh-CN" altLang="en-US" dirty="0"/>
              <a:t>走向远方</a:t>
            </a:r>
            <a:r>
              <a:rPr lang="en-US" altLang="zh-CN" dirty="0"/>
              <a:t>》</a:t>
            </a:r>
            <a:r>
              <a:rPr lang="zh-CN" altLang="en-US" dirty="0"/>
              <a:t>不是如此。它率先突破了上述套路与模式</a:t>
            </a:r>
            <a:r>
              <a:rPr lang="en-US" altLang="zh-CN" dirty="0"/>
              <a:t>,</a:t>
            </a:r>
            <a:r>
              <a:rPr lang="zh-CN" altLang="en-US" dirty="0"/>
              <a:t>将镜头推向了变革现实的</a:t>
            </a:r>
          </a:p>
          <a:p>
            <a:r>
              <a:rPr lang="zh-CN" altLang="en-US" dirty="0"/>
              <a:t>更深层次</a:t>
            </a:r>
            <a:r>
              <a:rPr lang="en-US" altLang="zh-CN" dirty="0"/>
              <a:t>:</a:t>
            </a:r>
            <a:r>
              <a:rPr lang="zh-CN" altLang="en-US" dirty="0"/>
              <a:t>人们在潮流冲击下精神格局的震荡和心理状态的变化。它的题旨所含</a:t>
            </a:r>
            <a:r>
              <a:rPr lang="en-US" altLang="zh-CN" dirty="0"/>
              <a:t>,</a:t>
            </a:r>
            <a:r>
              <a:rPr lang="zh-CN" altLang="en-US" dirty="0"/>
              <a:t>不</a:t>
            </a:r>
          </a:p>
          <a:p>
            <a:r>
              <a:rPr lang="zh-CN" altLang="en-US" dirty="0"/>
              <a:t>仅是生产工具的变革</a:t>
            </a:r>
            <a:r>
              <a:rPr lang="en-US" altLang="zh-CN" dirty="0"/>
              <a:t>,</a:t>
            </a:r>
            <a:r>
              <a:rPr lang="zh-CN" altLang="en-US" dirty="0"/>
              <a:t>也不仅是社会体制的管理方式的变革</a:t>
            </a:r>
            <a:r>
              <a:rPr lang="en-US" altLang="zh-CN" dirty="0"/>
              <a:t>,</a:t>
            </a:r>
            <a:r>
              <a:rPr lang="zh-CN" altLang="en-US" dirty="0"/>
              <a:t>而更重要的是包括了人</a:t>
            </a:r>
          </a:p>
          <a:p>
            <a:r>
              <a:rPr lang="zh-CN" altLang="en-US" dirty="0"/>
              <a:t>们的价值观念、思维方式和行为准则的变革</a:t>
            </a:r>
            <a:r>
              <a:rPr lang="en-US" altLang="zh-CN" dirty="0"/>
              <a:t>;</a:t>
            </a:r>
            <a:r>
              <a:rPr lang="zh-CN" altLang="en-US" dirty="0"/>
              <a:t>它所观照的</a:t>
            </a:r>
            <a:r>
              <a:rPr lang="en-US" altLang="zh-CN" dirty="0"/>
              <a:t>,</a:t>
            </a:r>
            <a:r>
              <a:rPr lang="zh-CN" altLang="en-US" dirty="0"/>
              <a:t>不只是改革的具体事件</a:t>
            </a:r>
            <a:r>
              <a:rPr lang="en-US" altLang="zh-CN" dirty="0"/>
              <a:t>,</a:t>
            </a:r>
            <a:r>
              <a:rPr lang="zh-CN" altLang="en-US" dirty="0"/>
              <a:t>而</a:t>
            </a:r>
          </a:p>
          <a:p>
            <a:r>
              <a:rPr lang="zh-CN" altLang="en-US" dirty="0"/>
              <a:t>主要是各种人物的不同心态</a:t>
            </a:r>
            <a:r>
              <a:rPr lang="en-US" altLang="zh-CN" dirty="0"/>
              <a:t>;</a:t>
            </a:r>
            <a:r>
              <a:rPr lang="zh-CN" altLang="en-US" dirty="0"/>
              <a:t>它所传递的</a:t>
            </a:r>
            <a:r>
              <a:rPr lang="en-US" altLang="zh-CN" dirty="0"/>
              <a:t>,</a:t>
            </a:r>
            <a:r>
              <a:rPr lang="zh-CN" altLang="en-US" dirty="0"/>
              <a:t>不只是兴华厂兴衰的历史</a:t>
            </a:r>
            <a:r>
              <a:rPr lang="en-US" altLang="zh-CN" dirty="0"/>
              <a:t>,</a:t>
            </a:r>
            <a:r>
              <a:rPr lang="zh-CN" altLang="en-US" dirty="0"/>
              <a:t>而主要是对人、</a:t>
            </a:r>
          </a:p>
          <a:p>
            <a:r>
              <a:rPr lang="zh-CN" altLang="en-US" dirty="0"/>
              <a:t>人生</a:t>
            </a:r>
            <a:r>
              <a:rPr lang="en-US" altLang="zh-CN" dirty="0"/>
              <a:t>,</a:t>
            </a:r>
            <a:r>
              <a:rPr lang="zh-CN" altLang="en-US" dirty="0"/>
              <a:t>乃至整个“国民性”的哲学思考。</a:t>
            </a:r>
          </a:p>
        </p:txBody>
      </p:sp>
    </p:spTree>
    <p:custDataLst>
      <p:tags r:id="rId1"/>
    </p:custDataLst>
    <p:extLst>
      <p:ext uri="{BB962C8B-B14F-4D97-AF65-F5344CB8AC3E}">
        <p14:creationId xmlns:p14="http://schemas.microsoft.com/office/powerpoint/2010/main" val="37688593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28595"/>
            <a:ext cx="9635179" cy="3416296"/>
          </a:xfrm>
          <a:prstGeom prst="rect">
            <a:avLst/>
          </a:prstGeom>
          <a:noFill/>
          <a:ln>
            <a:noFill/>
          </a:ln>
        </p:spPr>
        <p:txBody>
          <a:bodyPr wrap="square" lIns="91419" tIns="45708" rIns="91419" bIns="45708">
            <a:spAutoFit/>
          </a:bodyPr>
          <a:lstStyle/>
          <a:p>
            <a:r>
              <a:rPr lang="zh-CN" altLang="en-US" dirty="0"/>
              <a:t>这之后</a:t>
            </a:r>
            <a:r>
              <a:rPr lang="en-US" altLang="zh-CN" dirty="0"/>
              <a:t>,</a:t>
            </a:r>
            <a:r>
              <a:rPr lang="zh-CN" altLang="en-US" dirty="0"/>
              <a:t>审美化程度较高的</a:t>
            </a:r>
            <a:r>
              <a:rPr lang="en-US" altLang="zh-CN" dirty="0"/>
              <a:t>,</a:t>
            </a:r>
            <a:r>
              <a:rPr lang="zh-CN" altLang="en-US" dirty="0"/>
              <a:t>当属荣获</a:t>
            </a:r>
            <a:r>
              <a:rPr lang="en-US" altLang="zh-CN" dirty="0"/>
              <a:t>1991</a:t>
            </a:r>
            <a:r>
              <a:rPr lang="zh-CN" altLang="en-US" dirty="0"/>
              <a:t>年度第</a:t>
            </a:r>
            <a:r>
              <a:rPr lang="en-US" altLang="zh-CN" dirty="0"/>
              <a:t>12</a:t>
            </a:r>
            <a:r>
              <a:rPr lang="zh-CN" altLang="en-US" dirty="0"/>
              <a:t>届“飞天奖”长篇电视剧一</a:t>
            </a:r>
          </a:p>
          <a:p>
            <a:r>
              <a:rPr lang="zh-CN" altLang="en-US" dirty="0"/>
              <a:t>等奖的</a:t>
            </a:r>
            <a:r>
              <a:rPr lang="en-US" altLang="zh-CN" dirty="0"/>
              <a:t>《</a:t>
            </a:r>
            <a:r>
              <a:rPr lang="zh-CN" altLang="en-US" dirty="0"/>
              <a:t>外来妹</a:t>
            </a:r>
            <a:r>
              <a:rPr lang="en-US" altLang="zh-CN" dirty="0"/>
              <a:t>》</a:t>
            </a:r>
            <a:r>
              <a:rPr lang="zh-CN" altLang="en-US" dirty="0"/>
              <a:t>。有中国特色的社会主义文艺</a:t>
            </a:r>
            <a:r>
              <a:rPr lang="en-US" altLang="zh-CN" dirty="0"/>
              <a:t>,</a:t>
            </a:r>
            <a:r>
              <a:rPr lang="zh-CN" altLang="en-US" dirty="0"/>
              <a:t>理应高奏爱国主义、社会主义、集体主</a:t>
            </a:r>
          </a:p>
          <a:p>
            <a:r>
              <a:rPr lang="zh-CN" altLang="en-US" dirty="0"/>
              <a:t>义的主旋律</a:t>
            </a:r>
            <a:r>
              <a:rPr lang="en-US" altLang="zh-CN" dirty="0"/>
              <a:t>,</a:t>
            </a:r>
            <a:r>
              <a:rPr lang="zh-CN" altLang="en-US" dirty="0"/>
              <a:t>理应在题材选材上重点倡导反映改革开放和现代化建设的创作。但这种</a:t>
            </a:r>
          </a:p>
          <a:p>
            <a:r>
              <a:rPr lang="zh-CN" altLang="en-US" dirty="0"/>
              <a:t>创作又必须是具有艺术魅力的而非公式化、概念化的。</a:t>
            </a:r>
            <a:r>
              <a:rPr lang="en-US" altLang="zh-CN" dirty="0"/>
              <a:t>《</a:t>
            </a:r>
            <a:r>
              <a:rPr lang="zh-CN" altLang="en-US" dirty="0"/>
              <a:t>外来妹</a:t>
            </a:r>
            <a:r>
              <a:rPr lang="en-US" altLang="zh-CN" dirty="0"/>
              <a:t>》</a:t>
            </a:r>
            <a:r>
              <a:rPr lang="zh-CN" altLang="en-US" dirty="0"/>
              <a:t>的突出优势</a:t>
            </a:r>
            <a:r>
              <a:rPr lang="en-US" altLang="zh-CN" dirty="0"/>
              <a:t>,</a:t>
            </a:r>
            <a:r>
              <a:rPr lang="zh-CN" altLang="en-US" dirty="0"/>
              <a:t>一是它</a:t>
            </a:r>
          </a:p>
          <a:p>
            <a:r>
              <a:rPr lang="zh-CN" altLang="en-US" dirty="0"/>
              <a:t>以极为可贵的拥抱现实改革的火样热情和艺术敏感</a:t>
            </a:r>
            <a:r>
              <a:rPr lang="en-US" altLang="zh-CN" dirty="0"/>
              <a:t>,</a:t>
            </a:r>
            <a:r>
              <a:rPr lang="zh-CN" altLang="en-US" dirty="0"/>
              <a:t>把镜头瞄准了当代中国改革开放</a:t>
            </a:r>
          </a:p>
          <a:p>
            <a:r>
              <a:rPr lang="zh-CN" altLang="en-US" dirty="0"/>
              <a:t>的前沿阵地</a:t>
            </a:r>
            <a:r>
              <a:rPr lang="en-US" altLang="zh-CN" dirty="0"/>
              <a:t>———</a:t>
            </a:r>
            <a:r>
              <a:rPr lang="zh-CN" altLang="en-US" dirty="0"/>
              <a:t>南国的日新月异</a:t>
            </a:r>
            <a:r>
              <a:rPr lang="en-US" altLang="zh-CN" dirty="0"/>
              <a:t>,</a:t>
            </a:r>
            <a:r>
              <a:rPr lang="zh-CN" altLang="en-US" dirty="0"/>
              <a:t>展现了许多鲜为人知的生活和人们普遍关注的未知</a:t>
            </a:r>
          </a:p>
          <a:p>
            <a:r>
              <a:rPr lang="zh-CN" altLang="en-US" dirty="0"/>
              <a:t>领域</a:t>
            </a:r>
            <a:r>
              <a:rPr lang="en-US" altLang="zh-CN" dirty="0"/>
              <a:t>;</a:t>
            </a:r>
            <a:r>
              <a:rPr lang="zh-CN" altLang="en-US" dirty="0"/>
              <a:t>二是一反过去同类题材往往难于摆脱的围绕着一项工程、一件新产品、一桩人事</a:t>
            </a:r>
          </a:p>
          <a:p>
            <a:r>
              <a:rPr lang="zh-CN" altLang="en-US" dirty="0"/>
              <a:t>安排构思剧作的模式</a:t>
            </a:r>
            <a:r>
              <a:rPr lang="en-US" altLang="zh-CN" dirty="0"/>
              <a:t>,</a:t>
            </a:r>
            <a:r>
              <a:rPr lang="zh-CN" altLang="en-US" dirty="0"/>
              <a:t>将镜头聚焦到一群来自内地贫穷农村的打工妹和外资企业老板</a:t>
            </a:r>
          </a:p>
          <a:p>
            <a:r>
              <a:rPr lang="zh-CN" altLang="en-US" dirty="0"/>
              <a:t>的精神世界深层</a:t>
            </a:r>
            <a:r>
              <a:rPr lang="en-US" altLang="zh-CN" dirty="0"/>
              <a:t>,</a:t>
            </a:r>
            <a:r>
              <a:rPr lang="zh-CN" altLang="en-US" dirty="0"/>
              <a:t>形象地展示出他们的心灵轨迹。这样</a:t>
            </a:r>
            <a:r>
              <a:rPr lang="en-US" altLang="zh-CN" dirty="0"/>
              <a:t>,《</a:t>
            </a:r>
            <a:r>
              <a:rPr lang="zh-CN" altLang="en-US" dirty="0"/>
              <a:t>外来妹</a:t>
            </a:r>
            <a:r>
              <a:rPr lang="en-US" altLang="zh-CN" dirty="0"/>
              <a:t>》</a:t>
            </a:r>
            <a:r>
              <a:rPr lang="zh-CN" altLang="en-US" dirty="0"/>
              <a:t>所营造的荧屏世界</a:t>
            </a:r>
          </a:p>
          <a:p>
            <a:r>
              <a:rPr lang="zh-CN" altLang="en-US" dirty="0"/>
              <a:t>就形成了一个吸引关注改革开放和现代化建设宏伟大业的广大观众情感投入的巨大</a:t>
            </a:r>
          </a:p>
          <a:p>
            <a:r>
              <a:rPr lang="zh-CN" altLang="en-US" dirty="0"/>
              <a:t>艺术磁场</a:t>
            </a:r>
            <a:r>
              <a:rPr lang="en-US" altLang="zh-CN" dirty="0"/>
              <a:t>,</a:t>
            </a:r>
            <a:r>
              <a:rPr lang="zh-CN" altLang="en-US" dirty="0"/>
              <a:t>调动了人们的参与感</a:t>
            </a:r>
            <a:r>
              <a:rPr lang="en-US" altLang="zh-CN" dirty="0"/>
              <a:t>,</a:t>
            </a:r>
            <a:r>
              <a:rPr lang="zh-CN" altLang="en-US" dirty="0"/>
              <a:t>给人们以思想的启示和审美的享受。它之所以获得</a:t>
            </a:r>
          </a:p>
          <a:p>
            <a:r>
              <a:rPr lang="zh-CN" altLang="en-US" dirty="0"/>
              <a:t>了这一年度现实题材电视剧的最高收视率</a:t>
            </a:r>
            <a:r>
              <a:rPr lang="en-US" altLang="zh-CN" dirty="0"/>
              <a:t>,</a:t>
            </a:r>
            <a:r>
              <a:rPr lang="zh-CN" altLang="en-US" dirty="0"/>
              <a:t>其缘由正在于此。</a:t>
            </a:r>
          </a:p>
        </p:txBody>
      </p:sp>
    </p:spTree>
    <p:custDataLst>
      <p:tags r:id="rId1"/>
    </p:custDataLst>
    <p:extLst>
      <p:ext uri="{BB962C8B-B14F-4D97-AF65-F5344CB8AC3E}">
        <p14:creationId xmlns:p14="http://schemas.microsoft.com/office/powerpoint/2010/main" val="162742238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2862298"/>
          </a:xfrm>
          <a:prstGeom prst="rect">
            <a:avLst/>
          </a:prstGeom>
          <a:noFill/>
          <a:ln>
            <a:noFill/>
          </a:ln>
        </p:spPr>
        <p:txBody>
          <a:bodyPr wrap="square" lIns="91419" tIns="45708" rIns="91419" bIns="45708">
            <a:spAutoFit/>
          </a:bodyPr>
          <a:lstStyle/>
          <a:p>
            <a:r>
              <a:rPr lang="zh-CN" altLang="en-US" dirty="0"/>
              <a:t>三、新时期</a:t>
            </a:r>
            <a:r>
              <a:rPr lang="en-US" altLang="zh-CN" dirty="0"/>
              <a:t>:</a:t>
            </a:r>
            <a:r>
              <a:rPr lang="zh-CN" altLang="en-US" dirty="0"/>
              <a:t>体现艺术传播和艺术创作属性的广播文艺</a:t>
            </a:r>
            <a:endParaRPr lang="en-US" altLang="zh-CN" dirty="0"/>
          </a:p>
          <a:p>
            <a:endParaRPr lang="en-US" altLang="zh-CN" dirty="0"/>
          </a:p>
          <a:p>
            <a:r>
              <a:rPr lang="zh-CN" altLang="en-US" dirty="0"/>
              <a:t>十一届三中全会以来</a:t>
            </a:r>
            <a:r>
              <a:rPr lang="en-US" altLang="zh-CN" dirty="0"/>
              <a:t>,</a:t>
            </a:r>
            <a:r>
              <a:rPr lang="zh-CN" altLang="en-US" dirty="0"/>
              <a:t>我党制定的正确方针路线为广播文艺解放思想、开拓创新</a:t>
            </a:r>
          </a:p>
          <a:p>
            <a:r>
              <a:rPr lang="zh-CN" altLang="en-US" dirty="0"/>
              <a:t>指明了前进方向。尤其是</a:t>
            </a:r>
            <a:r>
              <a:rPr lang="en-US" altLang="zh-CN" dirty="0"/>
              <a:t>1979</a:t>
            </a:r>
            <a:r>
              <a:rPr lang="zh-CN" altLang="en-US" dirty="0"/>
              <a:t>年</a:t>
            </a:r>
            <a:r>
              <a:rPr lang="en-US" altLang="zh-CN" dirty="0"/>
              <a:t>10</a:t>
            </a:r>
            <a:r>
              <a:rPr lang="zh-CN" altLang="en-US" dirty="0"/>
              <a:t>月召开的第四次全国文代会</a:t>
            </a:r>
            <a:r>
              <a:rPr lang="en-US" altLang="zh-CN" dirty="0"/>
              <a:t>,</a:t>
            </a:r>
            <a:r>
              <a:rPr lang="zh-CN" altLang="en-US" dirty="0"/>
              <a:t>邓小平同志在</a:t>
            </a:r>
            <a:r>
              <a:rPr lang="en-US" altLang="zh-CN" dirty="0"/>
              <a:t>《</a:t>
            </a:r>
            <a:r>
              <a:rPr lang="zh-CN" altLang="en-US" dirty="0"/>
              <a:t>祝</a:t>
            </a:r>
          </a:p>
          <a:p>
            <a:r>
              <a:rPr lang="zh-CN" altLang="en-US" dirty="0"/>
              <a:t>辞</a:t>
            </a:r>
            <a:r>
              <a:rPr lang="en-US" altLang="zh-CN" dirty="0"/>
              <a:t>》</a:t>
            </a:r>
            <a:r>
              <a:rPr lang="zh-CN" altLang="en-US" dirty="0"/>
              <a:t>中指出</a:t>
            </a:r>
            <a:r>
              <a:rPr lang="en-US" altLang="zh-CN" dirty="0"/>
              <a:t>:“</a:t>
            </a:r>
            <a:r>
              <a:rPr lang="zh-CN" altLang="en-US" dirty="0"/>
              <a:t>党对文艺工作的领导</a:t>
            </a:r>
            <a:r>
              <a:rPr lang="en-US" altLang="zh-CN" dirty="0"/>
              <a:t>,</a:t>
            </a:r>
            <a:r>
              <a:rPr lang="zh-CN" altLang="en-US" dirty="0"/>
              <a:t>不是发号施令</a:t>
            </a:r>
            <a:r>
              <a:rPr lang="en-US" altLang="zh-CN" dirty="0"/>
              <a:t>,</a:t>
            </a:r>
            <a:r>
              <a:rPr lang="zh-CN" altLang="en-US" dirty="0"/>
              <a:t>不是要求文学艺术服从于临时的、</a:t>
            </a:r>
          </a:p>
          <a:p>
            <a:r>
              <a:rPr lang="zh-CN" altLang="en-US" dirty="0"/>
              <a:t>具体的、直接的政治任务</a:t>
            </a:r>
            <a:r>
              <a:rPr lang="en-US" altLang="zh-CN" dirty="0"/>
              <a:t>,</a:t>
            </a:r>
            <a:r>
              <a:rPr lang="zh-CN" altLang="en-US" dirty="0"/>
              <a:t>而是根据文学艺术的特征和发展规律</a:t>
            </a:r>
            <a:r>
              <a:rPr lang="en-US" altLang="zh-CN" dirty="0"/>
              <a:t>,</a:t>
            </a:r>
            <a:r>
              <a:rPr lang="zh-CN" altLang="en-US" dirty="0"/>
              <a:t>帮助文艺工作者获得</a:t>
            </a:r>
          </a:p>
          <a:p>
            <a:r>
              <a:rPr lang="zh-CN" altLang="en-US" dirty="0"/>
              <a:t>条件来不断繁荣文学艺术事业。”会议确立了“文艺要为人民服务</a:t>
            </a:r>
            <a:r>
              <a:rPr lang="en-US" altLang="zh-CN" dirty="0"/>
              <a:t>,</a:t>
            </a:r>
            <a:r>
              <a:rPr lang="zh-CN" altLang="en-US" dirty="0"/>
              <a:t>为社会主义服务”的</a:t>
            </a:r>
          </a:p>
          <a:p>
            <a:r>
              <a:rPr lang="zh-CN" altLang="en-US" dirty="0"/>
              <a:t>“二为”方针。这是我党文艺思想史上具有划时代意义的盛会</a:t>
            </a:r>
            <a:r>
              <a:rPr lang="en-US" altLang="zh-CN" dirty="0"/>
              <a:t>,</a:t>
            </a:r>
            <a:r>
              <a:rPr lang="zh-CN" altLang="en-US" dirty="0"/>
              <a:t>它标志着文学艺术终于</a:t>
            </a:r>
          </a:p>
          <a:p>
            <a:r>
              <a:rPr lang="zh-CN" altLang="en-US" dirty="0"/>
              <a:t>从政治的樊篱中解放出来</a:t>
            </a:r>
            <a:r>
              <a:rPr lang="en-US" altLang="zh-CN" dirty="0"/>
              <a:t>,</a:t>
            </a:r>
            <a:r>
              <a:rPr lang="zh-CN" altLang="en-US" dirty="0"/>
              <a:t>见到了新时代的曙光。</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8385726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28595"/>
            <a:ext cx="9635179" cy="2585299"/>
          </a:xfrm>
          <a:prstGeom prst="rect">
            <a:avLst/>
          </a:prstGeom>
          <a:noFill/>
          <a:ln>
            <a:noFill/>
          </a:ln>
        </p:spPr>
        <p:txBody>
          <a:bodyPr wrap="square" lIns="91419" tIns="45708" rIns="91419" bIns="45708">
            <a:spAutoFit/>
          </a:bodyPr>
          <a:lstStyle/>
          <a:p>
            <a:r>
              <a:rPr lang="zh-CN" altLang="en-US" dirty="0"/>
              <a:t>科学技术是第一生产力。当代的中国社会主义文艺要为经济建设这个中心服务</a:t>
            </a:r>
            <a:r>
              <a:rPr lang="en-US" altLang="zh-CN" dirty="0"/>
              <a:t>,</a:t>
            </a:r>
          </a:p>
          <a:p>
            <a:r>
              <a:rPr lang="zh-CN" altLang="en-US" dirty="0"/>
              <a:t>自然要热情地反映科学技术战线的建设生活</a:t>
            </a:r>
            <a:r>
              <a:rPr lang="en-US" altLang="zh-CN" dirty="0"/>
              <a:t>,</a:t>
            </a:r>
            <a:r>
              <a:rPr lang="zh-CN" altLang="en-US" dirty="0"/>
              <a:t>为科技知识分子传神写貌。在这方面</a:t>
            </a:r>
            <a:r>
              <a:rPr lang="en-US" altLang="zh-CN" dirty="0"/>
              <a:t>,</a:t>
            </a:r>
          </a:p>
          <a:p>
            <a:r>
              <a:rPr lang="en-US" altLang="zh-CN" dirty="0"/>
              <a:t>《</a:t>
            </a:r>
            <a:r>
              <a:rPr lang="zh-CN" altLang="en-US" dirty="0"/>
              <a:t>中国神火</a:t>
            </a:r>
            <a:r>
              <a:rPr lang="en-US" altLang="zh-CN" dirty="0"/>
              <a:t>》(</a:t>
            </a:r>
            <a:r>
              <a:rPr lang="zh-CN" altLang="en-US" dirty="0"/>
              <a:t>荣获</a:t>
            </a:r>
            <a:r>
              <a:rPr lang="en-US" altLang="zh-CN" dirty="0"/>
              <a:t>1991</a:t>
            </a:r>
            <a:r>
              <a:rPr lang="zh-CN" altLang="en-US" dirty="0"/>
              <a:t>年度第</a:t>
            </a:r>
            <a:r>
              <a:rPr lang="en-US" altLang="zh-CN" dirty="0"/>
              <a:t>12</a:t>
            </a:r>
            <a:r>
              <a:rPr lang="zh-CN" altLang="en-US" dirty="0"/>
              <a:t>届“飞天奖”长篇电视剧一等奖</a:t>
            </a:r>
            <a:r>
              <a:rPr lang="en-US" altLang="zh-CN" dirty="0"/>
              <a:t>)</a:t>
            </a:r>
            <a:r>
              <a:rPr lang="zh-CN" altLang="en-US" dirty="0"/>
              <a:t>、</a:t>
            </a:r>
            <a:r>
              <a:rPr lang="en-US" altLang="zh-CN" dirty="0"/>
              <a:t>《</a:t>
            </a:r>
            <a:r>
              <a:rPr lang="zh-CN" altLang="en-US" dirty="0"/>
              <a:t>天梦</a:t>
            </a:r>
            <a:r>
              <a:rPr lang="en-US" altLang="zh-CN" dirty="0"/>
              <a:t>》(</a:t>
            </a:r>
            <a:r>
              <a:rPr lang="zh-CN" altLang="en-US" dirty="0"/>
              <a:t>荣获第</a:t>
            </a:r>
            <a:r>
              <a:rPr lang="en-US" altLang="zh-CN" dirty="0"/>
              <a:t>12</a:t>
            </a:r>
          </a:p>
          <a:p>
            <a:r>
              <a:rPr lang="zh-CN" altLang="en-US" dirty="0"/>
              <a:t>届中篇电视剧一等奖</a:t>
            </a:r>
            <a:r>
              <a:rPr lang="en-US" altLang="zh-CN" dirty="0"/>
              <a:t>)</a:t>
            </a:r>
            <a:r>
              <a:rPr lang="zh-CN" altLang="en-US" dirty="0"/>
              <a:t>、</a:t>
            </a:r>
            <a:r>
              <a:rPr lang="en-US" altLang="zh-CN" dirty="0"/>
              <a:t>《</a:t>
            </a:r>
            <a:r>
              <a:rPr lang="zh-CN" altLang="en-US" dirty="0"/>
              <a:t>问鼎长天</a:t>
            </a:r>
            <a:r>
              <a:rPr lang="en-US" altLang="zh-CN" dirty="0"/>
              <a:t>》(</a:t>
            </a:r>
            <a:r>
              <a:rPr lang="zh-CN" altLang="en-US" dirty="0"/>
              <a:t>荣获</a:t>
            </a:r>
            <a:r>
              <a:rPr lang="en-US" altLang="zh-CN" dirty="0"/>
              <a:t>1996</a:t>
            </a:r>
            <a:r>
              <a:rPr lang="zh-CN" altLang="en-US" dirty="0"/>
              <a:t>年度第</a:t>
            </a:r>
            <a:r>
              <a:rPr lang="en-US" altLang="zh-CN" dirty="0"/>
              <a:t>17</a:t>
            </a:r>
            <a:r>
              <a:rPr lang="zh-CN" altLang="en-US" dirty="0"/>
              <a:t>届“飞天奖”长篇电视剧二等</a:t>
            </a:r>
          </a:p>
          <a:p>
            <a:r>
              <a:rPr lang="zh-CN" altLang="en-US" dirty="0"/>
              <a:t>奖</a:t>
            </a:r>
            <a:r>
              <a:rPr lang="en-US" altLang="zh-CN" dirty="0"/>
              <a:t>)</a:t>
            </a:r>
            <a:r>
              <a:rPr lang="zh-CN" altLang="en-US" dirty="0"/>
              <a:t>树起了耀眼的标杆。如果说</a:t>
            </a:r>
            <a:r>
              <a:rPr lang="en-US" altLang="zh-CN" dirty="0"/>
              <a:t>《</a:t>
            </a:r>
            <a:r>
              <a:rPr lang="zh-CN" altLang="en-US" dirty="0"/>
              <a:t>中国神火</a:t>
            </a:r>
            <a:r>
              <a:rPr lang="en-US" altLang="zh-CN" dirty="0"/>
              <a:t>》</a:t>
            </a:r>
            <a:r>
              <a:rPr lang="zh-CN" altLang="en-US" dirty="0"/>
              <a:t>以严谨的纪实手法</a:t>
            </a:r>
            <a:r>
              <a:rPr lang="en-US" altLang="zh-CN" dirty="0"/>
              <a:t>,</a:t>
            </a:r>
            <a:r>
              <a:rPr lang="zh-CN" altLang="en-US" dirty="0"/>
              <a:t>大气磅礴地再现了新</a:t>
            </a:r>
          </a:p>
          <a:p>
            <a:r>
              <a:rPr lang="zh-CN" altLang="en-US" dirty="0"/>
              <a:t>中国“两弹”艰苦创业的历史</a:t>
            </a:r>
            <a:r>
              <a:rPr lang="en-US" altLang="zh-CN" dirty="0"/>
              <a:t>,</a:t>
            </a:r>
            <a:r>
              <a:rPr lang="zh-CN" altLang="en-US" dirty="0"/>
              <a:t>弘扬中华民族无坚不摧的浩然正气</a:t>
            </a:r>
            <a:r>
              <a:rPr lang="en-US" altLang="zh-CN" dirty="0"/>
              <a:t>,</a:t>
            </a:r>
            <a:r>
              <a:rPr lang="zh-CN" altLang="en-US" dirty="0"/>
              <a:t>堪称一部编年体的</a:t>
            </a:r>
          </a:p>
          <a:p>
            <a:r>
              <a:rPr lang="zh-CN" altLang="en-US" dirty="0"/>
              <a:t>史诗性电视剧</a:t>
            </a:r>
            <a:r>
              <a:rPr lang="en-US" altLang="zh-CN" dirty="0"/>
              <a:t>,</a:t>
            </a:r>
            <a:r>
              <a:rPr lang="zh-CN" altLang="en-US" dirty="0"/>
              <a:t>那么</a:t>
            </a:r>
            <a:r>
              <a:rPr lang="en-US" altLang="zh-CN" dirty="0"/>
              <a:t>,《</a:t>
            </a:r>
            <a:r>
              <a:rPr lang="zh-CN" altLang="en-US" dirty="0"/>
              <a:t>天梦</a:t>
            </a:r>
            <a:r>
              <a:rPr lang="en-US" altLang="zh-CN" dirty="0"/>
              <a:t>》</a:t>
            </a:r>
            <a:r>
              <a:rPr lang="zh-CN" altLang="en-US" dirty="0"/>
              <a:t>和</a:t>
            </a:r>
            <a:r>
              <a:rPr lang="en-US" altLang="zh-CN" dirty="0"/>
              <a:t>《</a:t>
            </a:r>
            <a:r>
              <a:rPr lang="zh-CN" altLang="en-US" dirty="0"/>
              <a:t>问鼎长天</a:t>
            </a:r>
            <a:r>
              <a:rPr lang="en-US" altLang="zh-CN" dirty="0"/>
              <a:t>》</a:t>
            </a:r>
            <a:r>
              <a:rPr lang="zh-CN" altLang="en-US" dirty="0"/>
              <a:t>则以浓烈的抒情笔触</a:t>
            </a:r>
            <a:r>
              <a:rPr lang="en-US" altLang="zh-CN" dirty="0"/>
              <a:t>,</a:t>
            </a:r>
            <a:r>
              <a:rPr lang="zh-CN" altLang="en-US" dirty="0"/>
              <a:t>谱写了一曲当代知识</a:t>
            </a:r>
          </a:p>
          <a:p>
            <a:r>
              <a:rPr lang="zh-CN" altLang="en-US" dirty="0"/>
              <a:t>分子的动人颂歌。三剧相映生辉</a:t>
            </a:r>
            <a:r>
              <a:rPr lang="en-US" altLang="zh-CN" dirty="0"/>
              <a:t>,</a:t>
            </a:r>
            <a:r>
              <a:rPr lang="zh-CN" altLang="en-US" dirty="0"/>
              <a:t>为历来薄弱的工业题材电视剧创作乃至整个文艺创</a:t>
            </a:r>
          </a:p>
          <a:p>
            <a:r>
              <a:rPr lang="zh-CN" altLang="en-US" dirty="0"/>
              <a:t>作</a:t>
            </a:r>
            <a:r>
              <a:rPr lang="en-US" altLang="zh-CN" dirty="0"/>
              <a:t>,</a:t>
            </a:r>
            <a:r>
              <a:rPr lang="zh-CN" altLang="en-US" dirty="0"/>
              <a:t>提供了弥足珍贵的、具有普遍借鉴意义的成功经验。</a:t>
            </a:r>
          </a:p>
        </p:txBody>
      </p:sp>
    </p:spTree>
    <p:custDataLst>
      <p:tags r:id="rId1"/>
    </p:custDataLst>
    <p:extLst>
      <p:ext uri="{BB962C8B-B14F-4D97-AF65-F5344CB8AC3E}">
        <p14:creationId xmlns:p14="http://schemas.microsoft.com/office/powerpoint/2010/main" val="363986787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28595"/>
            <a:ext cx="9635179" cy="3693295"/>
          </a:xfrm>
          <a:prstGeom prst="rect">
            <a:avLst/>
          </a:prstGeom>
          <a:noFill/>
          <a:ln>
            <a:noFill/>
          </a:ln>
        </p:spPr>
        <p:txBody>
          <a:bodyPr wrap="square" lIns="91419" tIns="45708" rIns="91419" bIns="45708">
            <a:spAutoFit/>
          </a:bodyPr>
          <a:lstStyle/>
          <a:p>
            <a:r>
              <a:rPr lang="zh-CN" altLang="en-US" dirty="0"/>
              <a:t>反映工业战线改革开放题材的力作</a:t>
            </a:r>
            <a:r>
              <a:rPr lang="en-US" altLang="zh-CN" dirty="0"/>
              <a:t>,</a:t>
            </a:r>
            <a:r>
              <a:rPr lang="zh-CN" altLang="en-US" dirty="0"/>
              <a:t>还应提到</a:t>
            </a:r>
            <a:r>
              <a:rPr lang="en-US" altLang="zh-CN" dirty="0"/>
              <a:t>《</a:t>
            </a:r>
            <a:r>
              <a:rPr lang="zh-CN" altLang="en-US" dirty="0"/>
              <a:t>大潮汐</a:t>
            </a:r>
            <a:r>
              <a:rPr lang="en-US" altLang="zh-CN" dirty="0"/>
              <a:t>》(</a:t>
            </a:r>
            <a:r>
              <a:rPr lang="zh-CN" altLang="en-US" dirty="0"/>
              <a:t>荣获</a:t>
            </a:r>
            <a:r>
              <a:rPr lang="en-US" altLang="zh-CN" dirty="0"/>
              <a:t>1993</a:t>
            </a:r>
            <a:r>
              <a:rPr lang="zh-CN" altLang="en-US" dirty="0"/>
              <a:t>年度第</a:t>
            </a:r>
            <a:r>
              <a:rPr lang="en-US" altLang="zh-CN" dirty="0"/>
              <a:t>14</a:t>
            </a:r>
            <a:r>
              <a:rPr lang="zh-CN" altLang="en-US" dirty="0"/>
              <a:t>届</a:t>
            </a:r>
          </a:p>
          <a:p>
            <a:r>
              <a:rPr lang="zh-CN" altLang="en-US" dirty="0"/>
              <a:t>“飞天奖”长篇电视剧二等奖</a:t>
            </a:r>
            <a:r>
              <a:rPr lang="en-US" altLang="zh-CN" dirty="0"/>
              <a:t>)</a:t>
            </a:r>
            <a:r>
              <a:rPr lang="zh-CN" altLang="en-US" dirty="0"/>
              <a:t>、</a:t>
            </a:r>
            <a:r>
              <a:rPr lang="en-US" altLang="zh-CN" dirty="0"/>
              <a:t>《</a:t>
            </a:r>
            <a:r>
              <a:rPr lang="zh-CN" altLang="en-US" dirty="0"/>
              <a:t>车间主任</a:t>
            </a:r>
            <a:r>
              <a:rPr lang="en-US" altLang="zh-CN" dirty="0"/>
              <a:t>》(</a:t>
            </a:r>
            <a:r>
              <a:rPr lang="zh-CN" altLang="en-US" dirty="0"/>
              <a:t>荣获</a:t>
            </a:r>
            <a:r>
              <a:rPr lang="en-US" altLang="zh-CN" dirty="0"/>
              <a:t>1996</a:t>
            </a:r>
            <a:r>
              <a:rPr lang="zh-CN" altLang="en-US" dirty="0"/>
              <a:t>年度第</a:t>
            </a:r>
            <a:r>
              <a:rPr lang="en-US" altLang="zh-CN" dirty="0"/>
              <a:t>17</a:t>
            </a:r>
            <a:r>
              <a:rPr lang="zh-CN" altLang="en-US" dirty="0"/>
              <a:t>届“飞天奖”长篇电视</a:t>
            </a:r>
          </a:p>
          <a:p>
            <a:r>
              <a:rPr lang="zh-CN" altLang="en-US" dirty="0"/>
              <a:t>剧一等奖</a:t>
            </a:r>
            <a:r>
              <a:rPr lang="en-US" altLang="zh-CN" dirty="0"/>
              <a:t>)</a:t>
            </a:r>
            <a:r>
              <a:rPr lang="zh-CN" altLang="en-US" dirty="0"/>
              <a:t>和</a:t>
            </a:r>
            <a:r>
              <a:rPr lang="en-US" altLang="zh-CN" dirty="0"/>
              <a:t>《</a:t>
            </a:r>
            <a:r>
              <a:rPr lang="zh-CN" altLang="en-US" dirty="0"/>
              <a:t>人间正道</a:t>
            </a:r>
            <a:r>
              <a:rPr lang="en-US" altLang="zh-CN" dirty="0"/>
              <a:t>》(1997</a:t>
            </a:r>
            <a:r>
              <a:rPr lang="zh-CN" altLang="en-US" dirty="0"/>
              <a:t>年度第</a:t>
            </a:r>
            <a:r>
              <a:rPr lang="en-US" altLang="zh-CN" dirty="0"/>
              <a:t>18</a:t>
            </a:r>
            <a:r>
              <a:rPr lang="zh-CN" altLang="en-US" dirty="0"/>
              <a:t>届“飞天奖”长篇一等奖</a:t>
            </a:r>
            <a:r>
              <a:rPr lang="en-US" altLang="zh-CN" dirty="0"/>
              <a:t>)</a:t>
            </a:r>
            <a:r>
              <a:rPr lang="zh-CN" altLang="en-US" dirty="0"/>
              <a:t>。正如现实生活中</a:t>
            </a:r>
          </a:p>
          <a:p>
            <a:r>
              <a:rPr lang="zh-CN" altLang="en-US" dirty="0"/>
              <a:t>的国有大中型企业的改革步履艰难、进展较慢一样</a:t>
            </a:r>
            <a:r>
              <a:rPr lang="en-US" altLang="zh-CN" dirty="0"/>
              <a:t>,</a:t>
            </a:r>
            <a:r>
              <a:rPr lang="zh-CN" altLang="en-US" dirty="0"/>
              <a:t>文艺创作中正面描写作为国民经</a:t>
            </a:r>
          </a:p>
          <a:p>
            <a:r>
              <a:rPr lang="zh-CN" altLang="en-US" dirty="0"/>
              <a:t>济命脉的国有大型骨干企业的改革</a:t>
            </a:r>
            <a:r>
              <a:rPr lang="en-US" altLang="zh-CN" dirty="0"/>
              <a:t>,</a:t>
            </a:r>
            <a:r>
              <a:rPr lang="zh-CN" altLang="en-US" dirty="0"/>
              <a:t>也是一个弱项。但</a:t>
            </a:r>
            <a:r>
              <a:rPr lang="en-US" altLang="zh-CN" dirty="0"/>
              <a:t>《</a:t>
            </a:r>
            <a:r>
              <a:rPr lang="zh-CN" altLang="en-US" dirty="0"/>
              <a:t>大潮汐</a:t>
            </a:r>
            <a:r>
              <a:rPr lang="en-US" altLang="zh-CN" dirty="0"/>
              <a:t>》</a:t>
            </a:r>
            <a:r>
              <a:rPr lang="zh-CN" altLang="en-US" dirty="0"/>
              <a:t>和</a:t>
            </a:r>
            <a:r>
              <a:rPr lang="en-US" altLang="zh-CN" dirty="0"/>
              <a:t>《</a:t>
            </a:r>
            <a:r>
              <a:rPr lang="zh-CN" altLang="en-US" dirty="0"/>
              <a:t>车间主任</a:t>
            </a:r>
            <a:r>
              <a:rPr lang="en-US" altLang="zh-CN" dirty="0"/>
              <a:t>》</a:t>
            </a:r>
            <a:r>
              <a:rPr lang="zh-CN" altLang="en-US" dirty="0"/>
              <a:t>却知难</a:t>
            </a:r>
          </a:p>
          <a:p>
            <a:r>
              <a:rPr lang="zh-CN" altLang="en-US" dirty="0"/>
              <a:t>而上</a:t>
            </a:r>
            <a:r>
              <a:rPr lang="en-US" altLang="zh-CN" dirty="0"/>
              <a:t>,</a:t>
            </a:r>
            <a:r>
              <a:rPr lang="zh-CN" altLang="en-US" dirty="0"/>
              <a:t>把镜头直接对准我国经济体制改革的关键部位</a:t>
            </a:r>
            <a:r>
              <a:rPr lang="en-US" altLang="zh-CN" dirty="0"/>
              <a:t>,</a:t>
            </a:r>
            <a:r>
              <a:rPr lang="zh-CN" altLang="en-US" dirty="0"/>
              <a:t>即国有大型骨干企业的改革生</a:t>
            </a:r>
          </a:p>
          <a:p>
            <a:r>
              <a:rPr lang="zh-CN" altLang="en-US" dirty="0"/>
              <a:t>活</a:t>
            </a:r>
            <a:r>
              <a:rPr lang="en-US" altLang="zh-CN" dirty="0"/>
              <a:t>,</a:t>
            </a:r>
            <a:r>
              <a:rPr lang="zh-CN" altLang="en-US" dirty="0"/>
              <a:t>从最困难处写起</a:t>
            </a:r>
            <a:r>
              <a:rPr lang="en-US" altLang="zh-CN" dirty="0"/>
              <a:t>,</a:t>
            </a:r>
            <a:r>
              <a:rPr lang="zh-CN" altLang="en-US" dirty="0"/>
              <a:t>念好了一本难念的“经”。编导以厚实的生活积累和新鲜的生活</a:t>
            </a:r>
          </a:p>
          <a:p>
            <a:r>
              <a:rPr lang="zh-CN" altLang="en-US" dirty="0"/>
              <a:t>体验</a:t>
            </a:r>
            <a:r>
              <a:rPr lang="en-US" altLang="zh-CN" dirty="0"/>
              <a:t>,</a:t>
            </a:r>
            <a:r>
              <a:rPr lang="zh-CN" altLang="en-US" dirty="0"/>
              <a:t>把本来很容易写得枯燥乏味的东西表现得形象生动而富有力度。而</a:t>
            </a:r>
            <a:r>
              <a:rPr lang="en-US" altLang="zh-CN" dirty="0"/>
              <a:t>《</a:t>
            </a:r>
            <a:r>
              <a:rPr lang="zh-CN" altLang="en-US" dirty="0"/>
              <a:t>人间正道</a:t>
            </a:r>
            <a:r>
              <a:rPr lang="en-US" altLang="zh-CN" dirty="0"/>
              <a:t>》</a:t>
            </a:r>
          </a:p>
          <a:p>
            <a:r>
              <a:rPr lang="zh-CN" altLang="en-US" dirty="0"/>
              <a:t>则是一部气势磅礴的改革史诗</a:t>
            </a:r>
            <a:r>
              <a:rPr lang="en-US" altLang="zh-CN" dirty="0"/>
              <a:t>,</a:t>
            </a:r>
            <a:r>
              <a:rPr lang="zh-CN" altLang="en-US" dirty="0"/>
              <a:t>它以共产党人带领平川地区一千多万人民抓住历史机</a:t>
            </a:r>
          </a:p>
          <a:p>
            <a:r>
              <a:rPr lang="zh-CN" altLang="en-US" dirty="0"/>
              <a:t>遇、摆脱贫穷落后的改革和建设为主线</a:t>
            </a:r>
            <a:r>
              <a:rPr lang="en-US" altLang="zh-CN" dirty="0"/>
              <a:t>,</a:t>
            </a:r>
            <a:r>
              <a:rPr lang="zh-CN" altLang="en-US" dirty="0"/>
              <a:t>全景式、近距离地形象描绘了上至省委、下至</a:t>
            </a:r>
          </a:p>
          <a:p>
            <a:r>
              <a:rPr lang="zh-CN" altLang="en-US" dirty="0"/>
              <a:t>基层</a:t>
            </a:r>
            <a:r>
              <a:rPr lang="en-US" altLang="zh-CN" dirty="0"/>
              <a:t>,</a:t>
            </a:r>
            <a:r>
              <a:rPr lang="zh-CN" altLang="en-US" dirty="0"/>
              <a:t>从国企改革到招商引资</a:t>
            </a:r>
            <a:r>
              <a:rPr lang="en-US" altLang="zh-CN" dirty="0"/>
              <a:t>,</a:t>
            </a:r>
            <a:r>
              <a:rPr lang="zh-CN" altLang="en-US" dirty="0"/>
              <a:t>从兴修水利到修路办电</a:t>
            </a:r>
            <a:r>
              <a:rPr lang="en-US" altLang="zh-CN" dirty="0"/>
              <a:t>,</a:t>
            </a:r>
            <a:r>
              <a:rPr lang="zh-CN" altLang="en-US" dirty="0"/>
              <a:t>从班子建设到反腐倡廉、从公</a:t>
            </a:r>
          </a:p>
          <a:p>
            <a:r>
              <a:rPr lang="zh-CN" altLang="en-US" dirty="0"/>
              <a:t>司兴衰到诉讼风波的波澜壮阔的生活画卷</a:t>
            </a:r>
            <a:r>
              <a:rPr lang="en-US" altLang="zh-CN" dirty="0"/>
              <a:t>,</a:t>
            </a:r>
            <a:r>
              <a:rPr lang="zh-CN" altLang="en-US" dirty="0"/>
              <a:t>热情讴歌了不断创造人间奇迹的伟大变革</a:t>
            </a:r>
          </a:p>
          <a:p>
            <a:r>
              <a:rPr lang="zh-CN" altLang="en-US" dirty="0"/>
              <a:t>时代。就一部作品而言</a:t>
            </a:r>
            <a:r>
              <a:rPr lang="en-US" altLang="zh-CN" dirty="0"/>
              <a:t>,</a:t>
            </a:r>
            <a:r>
              <a:rPr lang="zh-CN" altLang="en-US" dirty="0"/>
              <a:t>它真实地反映改革生活的规模和力度都是前所未有的。</a:t>
            </a:r>
          </a:p>
        </p:txBody>
      </p:sp>
    </p:spTree>
    <p:custDataLst>
      <p:tags r:id="rId1"/>
    </p:custDataLst>
    <p:extLst>
      <p:ext uri="{BB962C8B-B14F-4D97-AF65-F5344CB8AC3E}">
        <p14:creationId xmlns:p14="http://schemas.microsoft.com/office/powerpoint/2010/main" val="221488732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28595"/>
            <a:ext cx="9635179" cy="3970293"/>
          </a:xfrm>
          <a:prstGeom prst="rect">
            <a:avLst/>
          </a:prstGeom>
          <a:noFill/>
          <a:ln>
            <a:noFill/>
          </a:ln>
        </p:spPr>
        <p:txBody>
          <a:bodyPr wrap="square" lIns="91419" tIns="45708" rIns="91419" bIns="45708">
            <a:spAutoFit/>
          </a:bodyPr>
          <a:lstStyle/>
          <a:p>
            <a:r>
              <a:rPr lang="zh-CN" altLang="en-US" dirty="0"/>
              <a:t>这里</a:t>
            </a:r>
            <a:r>
              <a:rPr lang="en-US" altLang="zh-CN" dirty="0"/>
              <a:t>,</a:t>
            </a:r>
            <a:r>
              <a:rPr lang="zh-CN" altLang="en-US" dirty="0"/>
              <a:t>我们要特别提到广东继</a:t>
            </a:r>
            <a:r>
              <a:rPr lang="en-US" altLang="zh-CN" dirty="0"/>
              <a:t>《</a:t>
            </a:r>
            <a:r>
              <a:rPr lang="zh-CN" altLang="en-US" dirty="0"/>
              <a:t>外来妹</a:t>
            </a:r>
            <a:r>
              <a:rPr lang="en-US" altLang="zh-CN" dirty="0"/>
              <a:t>》</a:t>
            </a:r>
            <a:r>
              <a:rPr lang="zh-CN" altLang="en-US" dirty="0"/>
              <a:t>之后连年推出的奏响时代主旋律的长篇佳</a:t>
            </a:r>
          </a:p>
          <a:p>
            <a:r>
              <a:rPr lang="zh-CN" altLang="en-US" dirty="0"/>
              <a:t>作</a:t>
            </a:r>
            <a:r>
              <a:rPr lang="en-US" altLang="zh-CN" dirty="0"/>
              <a:t>《</a:t>
            </a:r>
            <a:r>
              <a:rPr lang="zh-CN" altLang="en-US" dirty="0"/>
              <a:t>情满珠江</a:t>
            </a:r>
            <a:r>
              <a:rPr lang="en-US" altLang="zh-CN" dirty="0"/>
              <a:t>》(</a:t>
            </a:r>
            <a:r>
              <a:rPr lang="zh-CN" altLang="en-US" dirty="0"/>
              <a:t>荣获</a:t>
            </a:r>
            <a:r>
              <a:rPr lang="en-US" altLang="zh-CN" dirty="0"/>
              <a:t>1993</a:t>
            </a:r>
            <a:r>
              <a:rPr lang="zh-CN" altLang="en-US" dirty="0"/>
              <a:t>年度第</a:t>
            </a:r>
            <a:r>
              <a:rPr lang="en-US" altLang="zh-CN" dirty="0"/>
              <a:t>14</a:t>
            </a:r>
            <a:r>
              <a:rPr lang="zh-CN" altLang="en-US" dirty="0"/>
              <a:t>届“飞天奖”长篇电视剧一等奖</a:t>
            </a:r>
            <a:r>
              <a:rPr lang="en-US" altLang="zh-CN" dirty="0"/>
              <a:t>)</a:t>
            </a:r>
            <a:r>
              <a:rPr lang="zh-CN" altLang="en-US" dirty="0"/>
              <a:t>、</a:t>
            </a:r>
            <a:r>
              <a:rPr lang="en-US" altLang="zh-CN" dirty="0"/>
              <a:t>《</a:t>
            </a:r>
            <a:r>
              <a:rPr lang="zh-CN" altLang="en-US" dirty="0"/>
              <a:t>英雄无悔</a:t>
            </a:r>
            <a:r>
              <a:rPr lang="en-US" altLang="zh-CN" dirty="0"/>
              <a:t>》(</a:t>
            </a:r>
            <a:r>
              <a:rPr lang="zh-CN" altLang="en-US" dirty="0"/>
              <a:t>荣</a:t>
            </a:r>
          </a:p>
          <a:p>
            <a:r>
              <a:rPr lang="zh-CN" altLang="en-US" dirty="0"/>
              <a:t>获</a:t>
            </a:r>
            <a:r>
              <a:rPr lang="en-US" altLang="zh-CN" dirty="0"/>
              <a:t>1995</a:t>
            </a:r>
            <a:r>
              <a:rPr lang="zh-CN" altLang="en-US" dirty="0"/>
              <a:t>年度第</a:t>
            </a:r>
            <a:r>
              <a:rPr lang="en-US" altLang="zh-CN" dirty="0"/>
              <a:t>16</a:t>
            </a:r>
            <a:r>
              <a:rPr lang="zh-CN" altLang="en-US" dirty="0"/>
              <a:t>届“飞天奖”长篇电视剧一等奖</a:t>
            </a:r>
            <a:r>
              <a:rPr lang="en-US" altLang="zh-CN" dirty="0"/>
              <a:t>)</a:t>
            </a:r>
            <a:r>
              <a:rPr lang="zh-CN" altLang="en-US" dirty="0"/>
              <a:t>与</a:t>
            </a:r>
            <a:r>
              <a:rPr lang="en-US" altLang="zh-CN" dirty="0"/>
              <a:t>《</a:t>
            </a:r>
            <a:r>
              <a:rPr lang="zh-CN" altLang="en-US" dirty="0"/>
              <a:t>和平年代</a:t>
            </a:r>
            <a:r>
              <a:rPr lang="en-US" altLang="zh-CN" dirty="0"/>
              <a:t>》(</a:t>
            </a:r>
            <a:r>
              <a:rPr lang="zh-CN" altLang="en-US" dirty="0"/>
              <a:t>荣获</a:t>
            </a:r>
            <a:r>
              <a:rPr lang="en-US" altLang="zh-CN" dirty="0"/>
              <a:t>1996</a:t>
            </a:r>
            <a:r>
              <a:rPr lang="zh-CN" altLang="en-US" dirty="0"/>
              <a:t>年度第</a:t>
            </a:r>
          </a:p>
          <a:p>
            <a:r>
              <a:rPr lang="en-US" altLang="zh-CN" dirty="0"/>
              <a:t>17</a:t>
            </a:r>
            <a:r>
              <a:rPr lang="zh-CN" altLang="en-US" dirty="0"/>
              <a:t>届“飞天奖”长篇电视剧一等奖</a:t>
            </a:r>
            <a:r>
              <a:rPr lang="en-US" altLang="zh-CN" dirty="0"/>
              <a:t>)</a:t>
            </a:r>
            <a:r>
              <a:rPr lang="zh-CN" altLang="en-US" dirty="0"/>
              <a:t>。这三部佳作</a:t>
            </a:r>
            <a:r>
              <a:rPr lang="en-US" altLang="zh-CN" dirty="0"/>
              <a:t>,</a:t>
            </a:r>
            <a:r>
              <a:rPr lang="zh-CN" altLang="en-US" dirty="0"/>
              <a:t>为中国特色的长篇电视剧创作提供</a:t>
            </a:r>
          </a:p>
          <a:p>
            <a:r>
              <a:rPr lang="zh-CN" altLang="en-US" dirty="0"/>
              <a:t>了具有普遍意义的宝贵经验</a:t>
            </a:r>
            <a:r>
              <a:rPr lang="en-US" altLang="zh-CN" dirty="0"/>
              <a:t>,</a:t>
            </a:r>
            <a:r>
              <a:rPr lang="zh-CN" altLang="en-US" dirty="0"/>
              <a:t>充分显示出具有岭南风格的电视剧所特有的文化品格和</a:t>
            </a:r>
          </a:p>
          <a:p>
            <a:r>
              <a:rPr lang="zh-CN" altLang="en-US" dirty="0"/>
              <a:t>美学风貌。三部佳作叙事讲究</a:t>
            </a:r>
            <a:r>
              <a:rPr lang="en-US" altLang="zh-CN" dirty="0"/>
              <a:t>,</a:t>
            </a:r>
            <a:r>
              <a:rPr lang="zh-CN" altLang="en-US" dirty="0"/>
              <a:t>语言生动</a:t>
            </a:r>
            <a:r>
              <a:rPr lang="en-US" altLang="zh-CN" dirty="0"/>
              <a:t>,</a:t>
            </a:r>
            <a:r>
              <a:rPr lang="zh-CN" altLang="en-US" dirty="0"/>
              <a:t>人物形象个性鲜明</a:t>
            </a:r>
            <a:r>
              <a:rPr lang="en-US" altLang="zh-CN" dirty="0"/>
              <a:t>,</a:t>
            </a:r>
            <a:r>
              <a:rPr lang="zh-CN" altLang="en-US" dirty="0"/>
              <a:t>虽长</a:t>
            </a:r>
            <a:r>
              <a:rPr lang="en-US" altLang="zh-CN" dirty="0"/>
              <a:t>,</a:t>
            </a:r>
            <a:r>
              <a:rPr lang="zh-CN" altLang="en-US" dirty="0"/>
              <a:t>但内涵深广</a:t>
            </a:r>
            <a:r>
              <a:rPr lang="en-US" altLang="zh-CN" dirty="0"/>
              <a:t>,</a:t>
            </a:r>
            <a:r>
              <a:rPr lang="zh-CN" altLang="en-US" dirty="0"/>
              <a:t>引人</a:t>
            </a:r>
          </a:p>
          <a:p>
            <a:r>
              <a:rPr lang="zh-CN" altLang="en-US" dirty="0"/>
              <a:t>入胜</a:t>
            </a:r>
            <a:r>
              <a:rPr lang="en-US" altLang="zh-CN" dirty="0"/>
              <a:t>,</a:t>
            </a:r>
            <a:r>
              <a:rPr lang="zh-CN" altLang="en-US" dirty="0"/>
              <a:t>不但给人以人生价值真谛的启示</a:t>
            </a:r>
            <a:r>
              <a:rPr lang="en-US" altLang="zh-CN" dirty="0"/>
              <a:t>,</a:t>
            </a:r>
            <a:r>
              <a:rPr lang="zh-CN" altLang="en-US" dirty="0"/>
              <a:t>助人认清当今改革现实的本质及其发展趋向</a:t>
            </a:r>
            <a:r>
              <a:rPr lang="en-US" altLang="zh-CN" dirty="0"/>
              <a:t>,</a:t>
            </a:r>
          </a:p>
          <a:p>
            <a:r>
              <a:rPr lang="zh-CN" altLang="en-US" dirty="0"/>
              <a:t>而且带人进入一种审美创造和鉴赏的崇高境界</a:t>
            </a:r>
            <a:r>
              <a:rPr lang="en-US" altLang="zh-CN" dirty="0"/>
              <a:t>,</a:t>
            </a:r>
            <a:r>
              <a:rPr lang="zh-CN" altLang="en-US" dirty="0"/>
              <a:t>情操、志趣都受到美的陶冶和净化。</a:t>
            </a:r>
            <a:endParaRPr lang="en-US" altLang="zh-CN" dirty="0"/>
          </a:p>
          <a:p>
            <a:endParaRPr lang="zh-CN" altLang="en-US" dirty="0"/>
          </a:p>
          <a:p>
            <a:r>
              <a:rPr lang="zh-CN" altLang="en-US" dirty="0"/>
              <a:t>随着改革开放的深入以及随之而来的中国社会变革</a:t>
            </a:r>
            <a:r>
              <a:rPr lang="en-US" altLang="zh-CN" dirty="0"/>
              <a:t>,</a:t>
            </a:r>
            <a:r>
              <a:rPr lang="zh-CN" altLang="en-US" dirty="0"/>
              <a:t>反映改革开放和现代化建设</a:t>
            </a:r>
          </a:p>
          <a:p>
            <a:r>
              <a:rPr lang="zh-CN" altLang="en-US" dirty="0"/>
              <a:t>的电视剧作品直面人生</a:t>
            </a:r>
            <a:r>
              <a:rPr lang="en-US" altLang="zh-CN" dirty="0"/>
              <a:t>,</a:t>
            </a:r>
            <a:r>
              <a:rPr lang="zh-CN" altLang="en-US" dirty="0"/>
              <a:t>开拓未来</a:t>
            </a:r>
            <a:r>
              <a:rPr lang="en-US" altLang="zh-CN" dirty="0"/>
              <a:t>,</a:t>
            </a:r>
            <a:r>
              <a:rPr lang="zh-CN" altLang="en-US" dirty="0"/>
              <a:t>敢为人民“鼓与呼”</a:t>
            </a:r>
            <a:r>
              <a:rPr lang="en-US" altLang="zh-CN" dirty="0"/>
              <a:t>,</a:t>
            </a:r>
            <a:r>
              <a:rPr lang="zh-CN" altLang="en-US" dirty="0"/>
              <a:t>体现出鲜明的时代特征</a:t>
            </a:r>
            <a:r>
              <a:rPr lang="en-US" altLang="zh-CN" dirty="0"/>
              <a:t>,</a:t>
            </a:r>
            <a:r>
              <a:rPr lang="zh-CN" altLang="en-US" dirty="0"/>
              <a:t>表现</a:t>
            </a:r>
          </a:p>
          <a:p>
            <a:r>
              <a:rPr lang="zh-CN" altLang="en-US" dirty="0"/>
              <a:t>出强烈的现实主义精神。尤其是一些反腐题材的作品</a:t>
            </a:r>
            <a:r>
              <a:rPr lang="en-US" altLang="zh-CN" dirty="0"/>
              <a:t>,</a:t>
            </a:r>
            <a:r>
              <a:rPr lang="zh-CN" altLang="en-US" dirty="0"/>
              <a:t>普遍关注思想性的审美化、艺</a:t>
            </a:r>
          </a:p>
          <a:p>
            <a:r>
              <a:rPr lang="zh-CN" altLang="en-US" dirty="0"/>
              <a:t>术化程度和艺术性的思想内涵、历史意蕴</a:t>
            </a:r>
            <a:r>
              <a:rPr lang="en-US" altLang="zh-CN" dirty="0"/>
              <a:t>,</a:t>
            </a:r>
            <a:r>
              <a:rPr lang="zh-CN" altLang="en-US" dirty="0"/>
              <a:t>即更加自觉地追求有艺术的思想和有思想</a:t>
            </a:r>
          </a:p>
          <a:p>
            <a:r>
              <a:rPr lang="zh-CN" altLang="en-US" dirty="0"/>
              <a:t>的艺术的和谐统一</a:t>
            </a:r>
          </a:p>
        </p:txBody>
      </p:sp>
    </p:spTree>
    <p:custDataLst>
      <p:tags r:id="rId1"/>
    </p:custDataLst>
    <p:extLst>
      <p:ext uri="{BB962C8B-B14F-4D97-AF65-F5344CB8AC3E}">
        <p14:creationId xmlns:p14="http://schemas.microsoft.com/office/powerpoint/2010/main" val="262549277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28595"/>
            <a:ext cx="9635179" cy="3970293"/>
          </a:xfrm>
          <a:prstGeom prst="rect">
            <a:avLst/>
          </a:prstGeom>
          <a:noFill/>
          <a:ln>
            <a:noFill/>
          </a:ln>
        </p:spPr>
        <p:txBody>
          <a:bodyPr wrap="square" lIns="91419" tIns="45708" rIns="91419" bIns="45708">
            <a:spAutoFit/>
          </a:bodyPr>
          <a:lstStyle/>
          <a:p>
            <a:r>
              <a:rPr lang="zh-CN" altLang="en-US" dirty="0"/>
              <a:t>比如</a:t>
            </a:r>
            <a:r>
              <a:rPr lang="en-US" altLang="zh-CN" dirty="0"/>
              <a:t>1999</a:t>
            </a:r>
            <a:r>
              <a:rPr lang="zh-CN" altLang="en-US" dirty="0"/>
              <a:t>年的</a:t>
            </a:r>
            <a:r>
              <a:rPr lang="en-US" altLang="zh-CN" dirty="0"/>
              <a:t>《</a:t>
            </a:r>
            <a:r>
              <a:rPr lang="zh-CN" altLang="en-US" dirty="0"/>
              <a:t>走过柳源</a:t>
            </a:r>
            <a:r>
              <a:rPr lang="en-US" altLang="zh-CN" dirty="0"/>
              <a:t>》(</a:t>
            </a:r>
            <a:r>
              <a:rPr lang="zh-CN" altLang="en-US" dirty="0"/>
              <a:t>获</a:t>
            </a:r>
            <a:r>
              <a:rPr lang="en-US" altLang="zh-CN" dirty="0"/>
              <a:t>1999</a:t>
            </a:r>
            <a:r>
              <a:rPr lang="zh-CN" altLang="en-US" dirty="0"/>
              <a:t>年第</a:t>
            </a:r>
            <a:r>
              <a:rPr lang="en-US" altLang="zh-CN" dirty="0"/>
              <a:t>19</a:t>
            </a:r>
            <a:r>
              <a:rPr lang="zh-CN" altLang="en-US" dirty="0"/>
              <a:t>届“飞天奖”长篇电视剧一等奖</a:t>
            </a:r>
            <a:r>
              <a:rPr lang="en-US" altLang="zh-CN" dirty="0"/>
              <a:t>),</a:t>
            </a:r>
            <a:r>
              <a:rPr lang="zh-CN" altLang="en-US" dirty="0"/>
              <a:t>就</a:t>
            </a:r>
          </a:p>
          <a:p>
            <a:r>
              <a:rPr lang="zh-CN" altLang="en-US" dirty="0"/>
              <a:t>具有强烈的现实感和鲜明的思想性。一方面题材和主题审美化、艺术化</a:t>
            </a:r>
            <a:r>
              <a:rPr lang="en-US" altLang="zh-CN" dirty="0"/>
              <a:t>:</a:t>
            </a:r>
            <a:r>
              <a:rPr lang="zh-CN" altLang="en-US" dirty="0"/>
              <a:t>借助夏莲一</a:t>
            </a:r>
          </a:p>
          <a:p>
            <a:r>
              <a:rPr lang="zh-CN" altLang="en-US" dirty="0"/>
              <a:t>案的侦破和省委书记包治平的柳源之行这两条线索交织结构</a:t>
            </a:r>
            <a:r>
              <a:rPr lang="en-US" altLang="zh-CN" dirty="0"/>
              <a:t>,</a:t>
            </a:r>
            <a:r>
              <a:rPr lang="zh-CN" altLang="en-US" dirty="0"/>
              <a:t>一张一弛</a:t>
            </a:r>
            <a:r>
              <a:rPr lang="en-US" altLang="zh-CN" dirty="0"/>
              <a:t>,</a:t>
            </a:r>
            <a:r>
              <a:rPr lang="zh-CN" altLang="en-US" dirty="0"/>
              <a:t>环环相扣</a:t>
            </a:r>
            <a:r>
              <a:rPr lang="en-US" altLang="zh-CN" dirty="0"/>
              <a:t>,</a:t>
            </a:r>
            <a:r>
              <a:rPr lang="zh-CN" altLang="en-US" dirty="0"/>
              <a:t>悬</a:t>
            </a:r>
          </a:p>
          <a:p>
            <a:r>
              <a:rPr lang="zh-CN" altLang="en-US" dirty="0"/>
              <a:t>念迭起</a:t>
            </a:r>
            <a:r>
              <a:rPr lang="en-US" altLang="zh-CN" dirty="0"/>
              <a:t>,</a:t>
            </a:r>
            <a:r>
              <a:rPr lang="zh-CN" altLang="en-US" dirty="0"/>
              <a:t>引人入胜</a:t>
            </a:r>
            <a:r>
              <a:rPr lang="en-US" altLang="zh-CN" dirty="0"/>
              <a:t>,</a:t>
            </a:r>
            <a:r>
              <a:rPr lang="zh-CN" altLang="en-US" dirty="0"/>
              <a:t>以独特的艺术构思和戏剧节奏紧紧地吸引了广大观众</a:t>
            </a:r>
            <a:r>
              <a:rPr lang="en-US" altLang="zh-CN" dirty="0"/>
              <a:t>;</a:t>
            </a:r>
            <a:r>
              <a:rPr lang="zh-CN" altLang="en-US" dirty="0"/>
              <a:t>另一方面又</a:t>
            </a:r>
          </a:p>
          <a:p>
            <a:r>
              <a:rPr lang="zh-CN" altLang="en-US" dirty="0"/>
              <a:t>十分注重让从省委书记到县委书记等各级领导和各种人物都置身于这种艺术结构之</a:t>
            </a:r>
          </a:p>
          <a:p>
            <a:r>
              <a:rPr lang="zh-CN" altLang="en-US" dirty="0"/>
              <a:t>中</a:t>
            </a:r>
            <a:r>
              <a:rPr lang="en-US" altLang="zh-CN" dirty="0"/>
              <a:t>,</a:t>
            </a:r>
            <a:r>
              <a:rPr lang="zh-CN" altLang="en-US" dirty="0"/>
              <a:t>或主动或被动地参与牵扯到这桩案例和省委书记的调查研究视野之中</a:t>
            </a:r>
            <a:r>
              <a:rPr lang="en-US" altLang="zh-CN" dirty="0"/>
              <a:t>,</a:t>
            </a:r>
            <a:r>
              <a:rPr lang="zh-CN" altLang="en-US" dirty="0"/>
              <a:t>艺术地充</a:t>
            </a:r>
          </a:p>
          <a:p>
            <a:r>
              <a:rPr lang="zh-CN" altLang="en-US" dirty="0"/>
              <a:t>分展现出他们不同的政治文化心态</a:t>
            </a:r>
            <a:r>
              <a:rPr lang="en-US" altLang="zh-CN" dirty="0"/>
              <a:t>,</a:t>
            </a:r>
            <a:r>
              <a:rPr lang="zh-CN" altLang="en-US" dirty="0"/>
              <a:t>开掘出改革生存环境和现行社会运作机制之间的</a:t>
            </a:r>
          </a:p>
          <a:p>
            <a:r>
              <a:rPr lang="zh-CN" altLang="en-US" dirty="0"/>
              <a:t>深层矛盾</a:t>
            </a:r>
            <a:r>
              <a:rPr lang="en-US" altLang="zh-CN" dirty="0"/>
              <a:t>,</a:t>
            </a:r>
            <a:r>
              <a:rPr lang="zh-CN" altLang="en-US" dirty="0"/>
              <a:t>传递出丰富的社会信息</a:t>
            </a:r>
            <a:r>
              <a:rPr lang="en-US" altLang="zh-CN" dirty="0"/>
              <a:t>,</a:t>
            </a:r>
            <a:r>
              <a:rPr lang="zh-CN" altLang="en-US" dirty="0"/>
              <a:t>从而由反腐败而更深广地触及人治与法治的冲突、</a:t>
            </a:r>
          </a:p>
          <a:p>
            <a:r>
              <a:rPr lang="zh-CN" altLang="en-US" dirty="0"/>
              <a:t>现行干部队伍建设、呼唤加强良性的管理监督机制等一系列重要课题。这样</a:t>
            </a:r>
            <a:r>
              <a:rPr lang="en-US" altLang="zh-CN" dirty="0"/>
              <a:t>《</a:t>
            </a:r>
            <a:r>
              <a:rPr lang="zh-CN" altLang="en-US" dirty="0"/>
              <a:t>走过柳</a:t>
            </a:r>
          </a:p>
          <a:p>
            <a:r>
              <a:rPr lang="zh-CN" altLang="en-US" dirty="0"/>
              <a:t>源</a:t>
            </a:r>
            <a:r>
              <a:rPr lang="en-US" altLang="zh-CN" dirty="0"/>
              <a:t>》</a:t>
            </a:r>
            <a:r>
              <a:rPr lang="zh-CN" altLang="en-US" dirty="0"/>
              <a:t>成为一部有艺术的思想和有思想的艺术较为完美地和谐统一的优秀作品。</a:t>
            </a:r>
            <a:endParaRPr lang="en-US" altLang="zh-CN" dirty="0"/>
          </a:p>
          <a:p>
            <a:endParaRPr lang="zh-CN" altLang="en-US" dirty="0"/>
          </a:p>
          <a:p>
            <a:r>
              <a:rPr lang="en-US" altLang="zh-CN" dirty="0"/>
              <a:t>2001</a:t>
            </a:r>
            <a:r>
              <a:rPr lang="zh-CN" altLang="en-US" dirty="0"/>
              <a:t>年出现了一批反腐倡廉、弘扬正气的好作品</a:t>
            </a:r>
            <a:r>
              <a:rPr lang="en-US" altLang="zh-CN" dirty="0"/>
              <a:t>,</a:t>
            </a:r>
            <a:r>
              <a:rPr lang="zh-CN" altLang="en-US" dirty="0"/>
              <a:t>如</a:t>
            </a:r>
            <a:r>
              <a:rPr lang="en-US" altLang="zh-CN" dirty="0"/>
              <a:t>《</a:t>
            </a:r>
            <a:r>
              <a:rPr lang="zh-CN" altLang="en-US" dirty="0"/>
              <a:t>大雪无痕</a:t>
            </a:r>
            <a:r>
              <a:rPr lang="en-US" altLang="zh-CN" dirty="0"/>
              <a:t>》</a:t>
            </a:r>
            <a:r>
              <a:rPr lang="zh-CN" altLang="en-US" dirty="0"/>
              <a:t>和</a:t>
            </a:r>
            <a:r>
              <a:rPr lang="en-US" altLang="zh-CN" dirty="0"/>
              <a:t>《</a:t>
            </a:r>
            <a:r>
              <a:rPr lang="zh-CN" altLang="en-US" dirty="0"/>
              <a:t>当关</a:t>
            </a:r>
            <a:r>
              <a:rPr lang="en-US" altLang="zh-CN" dirty="0"/>
              <a:t>》</a:t>
            </a:r>
            <a:r>
              <a:rPr lang="zh-CN" altLang="en-US" dirty="0"/>
              <a:t>。前者</a:t>
            </a:r>
          </a:p>
          <a:p>
            <a:r>
              <a:rPr lang="zh-CN" altLang="en-US" dirty="0"/>
              <a:t>情节跌宕</a:t>
            </a:r>
            <a:r>
              <a:rPr lang="en-US" altLang="zh-CN" dirty="0"/>
              <a:t>,</a:t>
            </a:r>
            <a:r>
              <a:rPr lang="zh-CN" altLang="en-US" dirty="0"/>
              <a:t>环环相扣</a:t>
            </a:r>
            <a:r>
              <a:rPr lang="en-US" altLang="zh-CN" dirty="0"/>
              <a:t>,</a:t>
            </a:r>
            <a:r>
              <a:rPr lang="zh-CN" altLang="en-US" dirty="0"/>
              <a:t>步步深入</a:t>
            </a:r>
            <a:r>
              <a:rPr lang="en-US" altLang="zh-CN" dirty="0"/>
              <a:t>,</a:t>
            </a:r>
            <a:r>
              <a:rPr lang="zh-CN" altLang="en-US" dirty="0"/>
              <a:t>引人入胜</a:t>
            </a:r>
            <a:r>
              <a:rPr lang="en-US" altLang="zh-CN" dirty="0"/>
              <a:t>;</a:t>
            </a:r>
            <a:r>
              <a:rPr lang="zh-CN" altLang="en-US" dirty="0"/>
              <a:t>而后者以纪实为主</a:t>
            </a:r>
            <a:r>
              <a:rPr lang="en-US" altLang="zh-CN" dirty="0"/>
              <a:t>,</a:t>
            </a:r>
            <a:r>
              <a:rPr lang="zh-CN" altLang="en-US" dirty="0"/>
              <a:t>质朴无华</a:t>
            </a:r>
            <a:r>
              <a:rPr lang="en-US" altLang="zh-CN" dirty="0"/>
              <a:t>,</a:t>
            </a:r>
            <a:r>
              <a:rPr lang="zh-CN" altLang="en-US" dirty="0"/>
              <a:t>于平实中见</a:t>
            </a:r>
          </a:p>
          <a:p>
            <a:r>
              <a:rPr lang="zh-CN" altLang="en-US" dirty="0"/>
              <a:t>深沉。两部作品风格迥异</a:t>
            </a:r>
            <a:r>
              <a:rPr lang="en-US" altLang="zh-CN" dirty="0"/>
              <a:t>,</a:t>
            </a:r>
            <a:r>
              <a:rPr lang="zh-CN" altLang="en-US" dirty="0"/>
              <a:t>互补生辉</a:t>
            </a:r>
            <a:r>
              <a:rPr lang="en-US" altLang="zh-CN" dirty="0"/>
              <a:t>,</a:t>
            </a:r>
            <a:r>
              <a:rPr lang="zh-CN" altLang="en-US" dirty="0"/>
              <a:t>共同反映了人民的心声</a:t>
            </a:r>
            <a:r>
              <a:rPr lang="en-US" altLang="zh-CN" dirty="0"/>
              <a:t>,</a:t>
            </a:r>
            <a:r>
              <a:rPr lang="zh-CN" altLang="en-US" dirty="0"/>
              <a:t>奏响了时代的主旋律。</a:t>
            </a:r>
          </a:p>
        </p:txBody>
      </p:sp>
    </p:spTree>
    <p:custDataLst>
      <p:tags r:id="rId1"/>
    </p:custDataLst>
    <p:extLst>
      <p:ext uri="{BB962C8B-B14F-4D97-AF65-F5344CB8AC3E}">
        <p14:creationId xmlns:p14="http://schemas.microsoft.com/office/powerpoint/2010/main" val="78328937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6463284"/>
          </a:xfrm>
          <a:prstGeom prst="rect">
            <a:avLst/>
          </a:prstGeom>
          <a:noFill/>
          <a:ln>
            <a:noFill/>
          </a:ln>
        </p:spPr>
        <p:txBody>
          <a:bodyPr wrap="square" lIns="91419" tIns="45708" rIns="91419" bIns="45708">
            <a:spAutoFit/>
          </a:bodyPr>
          <a:lstStyle/>
          <a:p>
            <a:r>
              <a:rPr lang="zh-CN" altLang="en-US" dirty="0"/>
              <a:t>二、为当代中国谱写变革“心史”的电视剧</a:t>
            </a:r>
          </a:p>
          <a:p>
            <a:r>
              <a:rPr lang="zh-CN" altLang="en-US" dirty="0"/>
              <a:t>中国是一个拥有</a:t>
            </a:r>
            <a:r>
              <a:rPr lang="en-US" altLang="zh-CN" dirty="0"/>
              <a:t>8</a:t>
            </a:r>
            <a:r>
              <a:rPr lang="zh-CN" altLang="en-US" dirty="0"/>
              <a:t>亿多农民的发展中国家。当代中国震惊世界的改革大潮</a:t>
            </a:r>
            <a:r>
              <a:rPr lang="en-US" altLang="zh-CN" dirty="0"/>
              <a:t>,</a:t>
            </a:r>
            <a:r>
              <a:rPr lang="zh-CN" altLang="en-US" dirty="0"/>
              <a:t>源起</a:t>
            </a:r>
          </a:p>
          <a:p>
            <a:r>
              <a:rPr lang="zh-CN" altLang="en-US" dirty="0"/>
              <a:t>于农村。因此</a:t>
            </a:r>
            <a:r>
              <a:rPr lang="en-US" altLang="zh-CN" dirty="0"/>
              <a:t>,</a:t>
            </a:r>
            <a:r>
              <a:rPr lang="zh-CN" altLang="en-US" dirty="0"/>
              <a:t>坚持为人民服务、为改革开放鸣锣开道的中国电视剧艺术</a:t>
            </a:r>
            <a:r>
              <a:rPr lang="en-US" altLang="zh-CN" dirty="0"/>
              <a:t>,</a:t>
            </a:r>
            <a:r>
              <a:rPr lang="zh-CN" altLang="en-US" dirty="0"/>
              <a:t>理所当然地</a:t>
            </a:r>
          </a:p>
          <a:p>
            <a:r>
              <a:rPr lang="zh-CN" altLang="en-US" dirty="0"/>
              <a:t>要把反映伟大的农村变革当成自身的神圣使命。这样</a:t>
            </a:r>
            <a:r>
              <a:rPr lang="en-US" altLang="zh-CN" dirty="0"/>
              <a:t>,</a:t>
            </a:r>
            <a:r>
              <a:rPr lang="zh-CN" altLang="en-US" dirty="0"/>
              <a:t>又一类具有标杆意义的作品便</a:t>
            </a:r>
          </a:p>
          <a:p>
            <a:r>
              <a:rPr lang="zh-CN" altLang="en-US" dirty="0"/>
              <a:t>是为当代中国农民谱写变革“心史”的电视剧。如</a:t>
            </a:r>
            <a:r>
              <a:rPr lang="en-US" altLang="zh-CN" dirty="0"/>
              <a:t>《</a:t>
            </a:r>
            <a:r>
              <a:rPr lang="zh-CN" altLang="en-US" dirty="0"/>
              <a:t>雪野</a:t>
            </a:r>
            <a:r>
              <a:rPr lang="en-US" altLang="zh-CN" dirty="0"/>
              <a:t>》(</a:t>
            </a:r>
            <a:r>
              <a:rPr lang="zh-CN" altLang="en-US" dirty="0"/>
              <a:t>荣获</a:t>
            </a:r>
            <a:r>
              <a:rPr lang="en-US" altLang="zh-CN" dirty="0"/>
              <a:t>1986</a:t>
            </a:r>
            <a:r>
              <a:rPr lang="zh-CN" altLang="en-US" dirty="0"/>
              <a:t>年度第</a:t>
            </a:r>
            <a:r>
              <a:rPr lang="en-US" altLang="zh-CN" dirty="0"/>
              <a:t>7</a:t>
            </a:r>
            <a:r>
              <a:rPr lang="zh-CN" altLang="en-US" dirty="0"/>
              <a:t>届“飞天</a:t>
            </a:r>
          </a:p>
          <a:p>
            <a:r>
              <a:rPr lang="zh-CN" altLang="en-US" dirty="0"/>
              <a:t>奖”连续剧一等奖</a:t>
            </a:r>
            <a:r>
              <a:rPr lang="en-US" altLang="zh-CN" dirty="0"/>
              <a:t>)</a:t>
            </a:r>
            <a:r>
              <a:rPr lang="zh-CN" altLang="en-US" dirty="0"/>
              <a:t>、</a:t>
            </a:r>
            <a:r>
              <a:rPr lang="en-US" altLang="zh-CN" dirty="0"/>
              <a:t>《</a:t>
            </a:r>
            <a:r>
              <a:rPr lang="zh-CN" altLang="en-US" dirty="0"/>
              <a:t>葛掌柜</a:t>
            </a:r>
            <a:r>
              <a:rPr lang="en-US" altLang="zh-CN" dirty="0"/>
              <a:t>》(</a:t>
            </a:r>
            <a:r>
              <a:rPr lang="zh-CN" altLang="en-US" dirty="0"/>
              <a:t>荣获</a:t>
            </a:r>
            <a:r>
              <a:rPr lang="en-US" altLang="zh-CN" dirty="0"/>
              <a:t>1987</a:t>
            </a:r>
            <a:r>
              <a:rPr lang="zh-CN" altLang="en-US" dirty="0"/>
              <a:t>年度第</a:t>
            </a:r>
            <a:r>
              <a:rPr lang="en-US" altLang="zh-CN" dirty="0"/>
              <a:t>8</a:t>
            </a:r>
            <a:r>
              <a:rPr lang="zh-CN" altLang="en-US" dirty="0"/>
              <a:t>届“飞天奖”长篇电视剧二等奖</a:t>
            </a:r>
            <a:r>
              <a:rPr lang="en-US" altLang="zh-CN" dirty="0"/>
              <a:t>)</a:t>
            </a:r>
            <a:r>
              <a:rPr lang="zh-CN" altLang="en-US" dirty="0"/>
              <a:t>、</a:t>
            </a:r>
          </a:p>
          <a:p>
            <a:r>
              <a:rPr lang="en-US" altLang="zh-CN" dirty="0"/>
              <a:t>《</a:t>
            </a:r>
            <a:r>
              <a:rPr lang="zh-CN" altLang="en-US" dirty="0"/>
              <a:t>颍河故事</a:t>
            </a:r>
            <a:r>
              <a:rPr lang="en-US" altLang="zh-CN" dirty="0"/>
              <a:t>》(</a:t>
            </a:r>
            <a:r>
              <a:rPr lang="zh-CN" altLang="en-US" dirty="0"/>
              <a:t>荣获</a:t>
            </a:r>
            <a:r>
              <a:rPr lang="en-US" altLang="zh-CN" dirty="0"/>
              <a:t>1993</a:t>
            </a:r>
            <a:r>
              <a:rPr lang="zh-CN" altLang="en-US" dirty="0"/>
              <a:t>年度第</a:t>
            </a:r>
            <a:r>
              <a:rPr lang="en-US" altLang="zh-CN" dirty="0"/>
              <a:t>14</a:t>
            </a:r>
            <a:r>
              <a:rPr lang="zh-CN" altLang="en-US" dirty="0"/>
              <a:t>届“飞天奖”长篇电视剧三等奖</a:t>
            </a:r>
            <a:r>
              <a:rPr lang="en-US" altLang="zh-CN" dirty="0"/>
              <a:t>)</a:t>
            </a:r>
            <a:r>
              <a:rPr lang="zh-CN" altLang="en-US" dirty="0"/>
              <a:t>、</a:t>
            </a:r>
            <a:r>
              <a:rPr lang="en-US" altLang="zh-CN" dirty="0"/>
              <a:t>《</a:t>
            </a:r>
            <a:r>
              <a:rPr lang="zh-CN" altLang="en-US" dirty="0"/>
              <a:t>乡里故事</a:t>
            </a:r>
            <a:r>
              <a:rPr lang="en-US" altLang="zh-CN" dirty="0"/>
              <a:t>》(</a:t>
            </a:r>
            <a:r>
              <a:rPr lang="zh-CN" altLang="en-US" dirty="0"/>
              <a:t>荣获</a:t>
            </a:r>
          </a:p>
          <a:p>
            <a:r>
              <a:rPr lang="en-US" altLang="zh-CN" dirty="0"/>
              <a:t>1994</a:t>
            </a:r>
            <a:r>
              <a:rPr lang="zh-CN" altLang="en-US" dirty="0"/>
              <a:t>年度第</a:t>
            </a:r>
            <a:r>
              <a:rPr lang="en-US" altLang="zh-CN" dirty="0"/>
              <a:t>15</a:t>
            </a:r>
            <a:r>
              <a:rPr lang="zh-CN" altLang="en-US" dirty="0"/>
              <a:t>届“飞天奖”长篇电视剧二等奖</a:t>
            </a:r>
            <a:r>
              <a:rPr lang="en-US" altLang="zh-CN" dirty="0"/>
              <a:t>)</a:t>
            </a:r>
            <a:r>
              <a:rPr lang="zh-CN" altLang="en-US" dirty="0"/>
              <a:t>、</a:t>
            </a:r>
            <a:r>
              <a:rPr lang="en-US" altLang="zh-CN" dirty="0"/>
              <a:t>《</a:t>
            </a:r>
            <a:r>
              <a:rPr lang="zh-CN" altLang="en-US" dirty="0"/>
              <a:t>梦醒五棵柳</a:t>
            </a:r>
            <a:r>
              <a:rPr lang="en-US" altLang="zh-CN" dirty="0"/>
              <a:t>》(</a:t>
            </a:r>
            <a:r>
              <a:rPr lang="zh-CN" altLang="en-US" dirty="0"/>
              <a:t>荣获</a:t>
            </a:r>
            <a:r>
              <a:rPr lang="en-US" altLang="zh-CN" dirty="0"/>
              <a:t>1995</a:t>
            </a:r>
            <a:r>
              <a:rPr lang="zh-CN" altLang="en-US" dirty="0"/>
              <a:t>年第</a:t>
            </a:r>
            <a:r>
              <a:rPr lang="en-US" altLang="zh-CN" dirty="0"/>
              <a:t>16</a:t>
            </a:r>
            <a:r>
              <a:rPr lang="zh-CN" altLang="en-US" dirty="0"/>
              <a:t>届</a:t>
            </a:r>
          </a:p>
          <a:p>
            <a:r>
              <a:rPr lang="zh-CN" altLang="en-US" dirty="0"/>
              <a:t>“飞天奖”长篇电视剧二等奖</a:t>
            </a:r>
            <a:r>
              <a:rPr lang="en-US" altLang="zh-CN" dirty="0"/>
              <a:t>)</a:t>
            </a:r>
            <a:r>
              <a:rPr lang="zh-CN" altLang="en-US" dirty="0"/>
              <a:t>、</a:t>
            </a:r>
            <a:r>
              <a:rPr lang="en-US" altLang="zh-CN" dirty="0"/>
              <a:t>《</a:t>
            </a:r>
            <a:r>
              <a:rPr lang="zh-CN" altLang="en-US" dirty="0"/>
              <a:t>牛玉琴的树</a:t>
            </a:r>
            <a:r>
              <a:rPr lang="en-US" altLang="zh-CN" dirty="0"/>
              <a:t>》(</a:t>
            </a:r>
            <a:r>
              <a:rPr lang="zh-CN" altLang="en-US" dirty="0"/>
              <a:t>荣获</a:t>
            </a:r>
            <a:r>
              <a:rPr lang="en-US" altLang="zh-CN" dirty="0"/>
              <a:t>1995</a:t>
            </a:r>
            <a:r>
              <a:rPr lang="zh-CN" altLang="en-US" dirty="0"/>
              <a:t>年度第</a:t>
            </a:r>
            <a:r>
              <a:rPr lang="en-US" altLang="zh-CN" dirty="0"/>
              <a:t>16</a:t>
            </a:r>
            <a:r>
              <a:rPr lang="zh-CN" altLang="en-US" dirty="0"/>
              <a:t>届“飞天奖”短篇电</a:t>
            </a:r>
            <a:endParaRPr lang="en-US" altLang="zh-CN" dirty="0"/>
          </a:p>
          <a:p>
            <a:r>
              <a:rPr lang="zh-CN" altLang="en-US" dirty="0"/>
              <a:t>视剧一等奖</a:t>
            </a:r>
            <a:r>
              <a:rPr lang="en-US" altLang="zh-CN" dirty="0"/>
              <a:t>)</a:t>
            </a:r>
            <a:r>
              <a:rPr lang="zh-CN" altLang="en-US" dirty="0"/>
              <a:t>等。但其中</a:t>
            </a:r>
            <a:r>
              <a:rPr lang="en-US" altLang="zh-CN" dirty="0"/>
              <a:t>,</a:t>
            </a:r>
            <a:r>
              <a:rPr lang="zh-CN" altLang="en-US" dirty="0"/>
              <a:t>要数</a:t>
            </a:r>
            <a:r>
              <a:rPr lang="en-US" altLang="zh-CN" dirty="0"/>
              <a:t>《</a:t>
            </a:r>
            <a:r>
              <a:rPr lang="zh-CN" altLang="en-US" dirty="0"/>
              <a:t>篱笆</a:t>
            </a:r>
            <a:r>
              <a:rPr lang="en-US" altLang="zh-CN" dirty="0"/>
              <a:t>·</a:t>
            </a:r>
            <a:r>
              <a:rPr lang="zh-CN" altLang="en-US" dirty="0"/>
              <a:t>女人和狗</a:t>
            </a:r>
            <a:r>
              <a:rPr lang="en-US" altLang="zh-CN" dirty="0"/>
              <a:t>》(</a:t>
            </a:r>
            <a:r>
              <a:rPr lang="zh-CN" altLang="en-US" dirty="0"/>
              <a:t>荣获</a:t>
            </a:r>
            <a:r>
              <a:rPr lang="en-US" altLang="zh-CN" dirty="0"/>
              <a:t>1988</a:t>
            </a:r>
            <a:r>
              <a:rPr lang="zh-CN" altLang="en-US" dirty="0"/>
              <a:t>年度第</a:t>
            </a:r>
            <a:r>
              <a:rPr lang="en-US" altLang="zh-CN" dirty="0"/>
              <a:t>9</a:t>
            </a:r>
            <a:r>
              <a:rPr lang="zh-CN" altLang="en-US" dirty="0"/>
              <a:t>届“飞天奖”长</a:t>
            </a:r>
          </a:p>
          <a:p>
            <a:r>
              <a:rPr lang="zh-CN" altLang="en-US" dirty="0"/>
              <a:t>篇电视剧三等奖</a:t>
            </a:r>
            <a:r>
              <a:rPr lang="en-US" altLang="zh-CN" dirty="0"/>
              <a:t>)</a:t>
            </a:r>
            <a:r>
              <a:rPr lang="zh-CN" altLang="en-US" dirty="0"/>
              <a:t>、</a:t>
            </a:r>
            <a:r>
              <a:rPr lang="en-US" altLang="zh-CN" dirty="0"/>
              <a:t>《</a:t>
            </a:r>
            <a:r>
              <a:rPr lang="zh-CN" altLang="en-US" dirty="0"/>
              <a:t>辘轳</a:t>
            </a:r>
            <a:r>
              <a:rPr lang="en-US" altLang="zh-CN" dirty="0"/>
              <a:t>·</a:t>
            </a:r>
            <a:r>
              <a:rPr lang="zh-CN" altLang="en-US" dirty="0"/>
              <a:t>女人和井</a:t>
            </a:r>
            <a:r>
              <a:rPr lang="en-US" altLang="zh-CN" dirty="0"/>
              <a:t>》(</a:t>
            </a:r>
            <a:r>
              <a:rPr lang="zh-CN" altLang="en-US" dirty="0"/>
              <a:t>荣获</a:t>
            </a:r>
            <a:r>
              <a:rPr lang="en-US" altLang="zh-CN" dirty="0"/>
              <a:t>1990</a:t>
            </a:r>
            <a:r>
              <a:rPr lang="zh-CN" altLang="en-US" dirty="0"/>
              <a:t>年度第</a:t>
            </a:r>
            <a:r>
              <a:rPr lang="en-US" altLang="zh-CN" dirty="0"/>
              <a:t>11</a:t>
            </a:r>
            <a:r>
              <a:rPr lang="zh-CN" altLang="en-US" dirty="0"/>
              <a:t>届“飞天奖”长篇电视剧三</a:t>
            </a:r>
          </a:p>
          <a:p>
            <a:r>
              <a:rPr lang="zh-CN" altLang="en-US" dirty="0"/>
              <a:t>等奖</a:t>
            </a:r>
            <a:r>
              <a:rPr lang="en-US" altLang="zh-CN" dirty="0"/>
              <a:t>)</a:t>
            </a:r>
            <a:r>
              <a:rPr lang="zh-CN" altLang="en-US" dirty="0"/>
              <a:t>和</a:t>
            </a:r>
            <a:r>
              <a:rPr lang="en-US" altLang="zh-CN" dirty="0"/>
              <a:t>《</a:t>
            </a:r>
            <a:r>
              <a:rPr lang="zh-CN" altLang="en-US" dirty="0"/>
              <a:t>古船</a:t>
            </a:r>
            <a:r>
              <a:rPr lang="en-US" altLang="zh-CN" dirty="0"/>
              <a:t>·</a:t>
            </a:r>
            <a:r>
              <a:rPr lang="zh-CN" altLang="en-US" dirty="0"/>
              <a:t>女人和网</a:t>
            </a:r>
            <a:r>
              <a:rPr lang="en-US" altLang="zh-CN" dirty="0"/>
              <a:t>》(</a:t>
            </a:r>
            <a:r>
              <a:rPr lang="zh-CN" altLang="en-US" dirty="0"/>
              <a:t>荣获</a:t>
            </a:r>
            <a:r>
              <a:rPr lang="en-US" altLang="zh-CN" dirty="0"/>
              <a:t>1992</a:t>
            </a:r>
            <a:r>
              <a:rPr lang="zh-CN" altLang="en-US" dirty="0"/>
              <a:t>年度第</a:t>
            </a:r>
            <a:r>
              <a:rPr lang="en-US" altLang="zh-CN" dirty="0"/>
              <a:t>13</a:t>
            </a:r>
            <a:r>
              <a:rPr lang="zh-CN" altLang="en-US" dirty="0"/>
              <a:t>届“飞天奖”长篇电视剧三等奖</a:t>
            </a:r>
            <a:r>
              <a:rPr lang="en-US" altLang="zh-CN" dirty="0"/>
              <a:t>)</a:t>
            </a:r>
            <a:r>
              <a:rPr lang="zh-CN" altLang="en-US" dirty="0"/>
              <a:t>这</a:t>
            </a:r>
          </a:p>
          <a:p>
            <a:r>
              <a:rPr lang="zh-CN" altLang="en-US" dirty="0"/>
              <a:t>“三部曲”组成的长篇力作</a:t>
            </a:r>
            <a:r>
              <a:rPr lang="en-US" altLang="zh-CN" dirty="0"/>
              <a:t>,</a:t>
            </a:r>
            <a:r>
              <a:rPr lang="zh-CN" altLang="en-US" dirty="0"/>
              <a:t>规模最大</a:t>
            </a:r>
            <a:r>
              <a:rPr lang="en-US" altLang="zh-CN" dirty="0"/>
              <a:t>,</a:t>
            </a:r>
            <a:r>
              <a:rPr lang="zh-CN" altLang="en-US" dirty="0"/>
              <a:t>影响最广。</a:t>
            </a:r>
            <a:endParaRPr lang="en-US" altLang="zh-CN" dirty="0"/>
          </a:p>
          <a:p>
            <a:r>
              <a:rPr lang="zh-CN" altLang="en-US" dirty="0"/>
              <a:t>这“三部曲”是通过对中国当代农村经济变革生活的描述</a:t>
            </a:r>
            <a:r>
              <a:rPr lang="en-US" altLang="zh-CN" dirty="0"/>
              <a:t>,</a:t>
            </a:r>
            <a:r>
              <a:rPr lang="zh-CN" altLang="en-US" dirty="0"/>
              <a:t>揭示当代农民思想观念</a:t>
            </a:r>
          </a:p>
          <a:p>
            <a:r>
              <a:rPr lang="zh-CN" altLang="en-US" dirty="0"/>
              <a:t>和文化心理的深刻变革</a:t>
            </a:r>
            <a:r>
              <a:rPr lang="en-US" altLang="zh-CN" dirty="0"/>
              <a:t>———</a:t>
            </a:r>
            <a:r>
              <a:rPr lang="zh-CN" altLang="en-US" dirty="0"/>
              <a:t>冲破世代相袭的封建意识的樊笼</a:t>
            </a:r>
            <a:r>
              <a:rPr lang="en-US" altLang="zh-CN" dirty="0"/>
              <a:t>,</a:t>
            </a:r>
            <a:r>
              <a:rPr lang="zh-CN" altLang="en-US" dirty="0"/>
              <a:t>艰难地但不可遏止地奔</a:t>
            </a:r>
          </a:p>
          <a:p>
            <a:r>
              <a:rPr lang="zh-CN" altLang="en-US" dirty="0"/>
              <a:t>向现代文明。正如导演陈雨田在</a:t>
            </a:r>
            <a:r>
              <a:rPr lang="en-US" altLang="zh-CN" dirty="0"/>
              <a:t>《</a:t>
            </a:r>
            <a:r>
              <a:rPr lang="zh-CN" altLang="en-US" dirty="0"/>
              <a:t>导演阐述</a:t>
            </a:r>
            <a:r>
              <a:rPr lang="en-US" altLang="zh-CN" dirty="0"/>
              <a:t>》</a:t>
            </a:r>
            <a:r>
              <a:rPr lang="zh-CN" altLang="en-US" dirty="0"/>
              <a:t>中所说</a:t>
            </a:r>
            <a:r>
              <a:rPr lang="en-US" altLang="zh-CN" dirty="0"/>
              <a:t>:“</a:t>
            </a:r>
            <a:r>
              <a:rPr lang="zh-CN" altLang="en-US" dirty="0"/>
              <a:t>剧中的人物</a:t>
            </a:r>
            <a:r>
              <a:rPr lang="en-US" altLang="zh-CN" dirty="0"/>
              <a:t>,</a:t>
            </a:r>
            <a:r>
              <a:rPr lang="zh-CN" altLang="en-US" dirty="0"/>
              <a:t>从心灵到行动</a:t>
            </a:r>
            <a:r>
              <a:rPr lang="en-US" altLang="zh-CN" dirty="0"/>
              <a:t>,</a:t>
            </a:r>
            <a:r>
              <a:rPr lang="zh-CN" altLang="en-US" dirty="0"/>
              <a:t>都</a:t>
            </a:r>
          </a:p>
          <a:p>
            <a:r>
              <a:rPr lang="zh-CN" altLang="en-US" dirty="0"/>
              <a:t>始终处在新观念和思想情感的斗争漩涡里。”“现代文化与古老文化的撞击</a:t>
            </a:r>
            <a:r>
              <a:rPr lang="en-US" altLang="zh-CN" dirty="0"/>
              <a:t>,</a:t>
            </a:r>
            <a:r>
              <a:rPr lang="zh-CN" altLang="en-US" dirty="0"/>
              <a:t>是这部戏</a:t>
            </a:r>
          </a:p>
          <a:p>
            <a:r>
              <a:rPr lang="zh-CN" altLang="en-US" dirty="0"/>
              <a:t>的神经中枢。”“三部曲”的突出特点是把农村家庭联产承包制历史性变革和农村乡镇</a:t>
            </a:r>
          </a:p>
          <a:p>
            <a:r>
              <a:rPr lang="zh-CN" altLang="en-US" dirty="0"/>
              <a:t>企业崛起这两桩新时期农村惊天动地的壮举都推为背景</a:t>
            </a:r>
            <a:r>
              <a:rPr lang="en-US" altLang="zh-CN" dirty="0"/>
              <a:t>,</a:t>
            </a:r>
            <a:r>
              <a:rPr lang="zh-CN" altLang="en-US" dirty="0"/>
              <a:t>而在这波澜壮阔的背景上着</a:t>
            </a:r>
          </a:p>
          <a:p>
            <a:r>
              <a:rPr lang="zh-CN" altLang="en-US" dirty="0"/>
              <a:t>力刻画茂源、枣花、小庚、铜锁、狗剩媳妇、香草、小豆倌以及金锁、银锁、巧姑、马莲等当</a:t>
            </a:r>
          </a:p>
          <a:p>
            <a:r>
              <a:rPr lang="zh-CN" altLang="en-US" dirty="0"/>
              <a:t>代农民思想观念和文化心理发生的深刻变化。</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14061078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6463284"/>
          </a:xfrm>
          <a:prstGeom prst="rect">
            <a:avLst/>
          </a:prstGeom>
          <a:noFill/>
          <a:ln>
            <a:noFill/>
          </a:ln>
        </p:spPr>
        <p:txBody>
          <a:bodyPr wrap="square" lIns="91419" tIns="45708" rIns="91419" bIns="45708">
            <a:spAutoFit/>
          </a:bodyPr>
          <a:lstStyle/>
          <a:p>
            <a:r>
              <a:rPr lang="zh-CN" altLang="en-US" dirty="0"/>
              <a:t>从</a:t>
            </a:r>
            <a:r>
              <a:rPr lang="en-US" altLang="zh-CN" dirty="0"/>
              <a:t>《</a:t>
            </a:r>
            <a:r>
              <a:rPr lang="zh-CN" altLang="en-US" dirty="0"/>
              <a:t>篱笆</a:t>
            </a:r>
            <a:r>
              <a:rPr lang="en-US" altLang="zh-CN" dirty="0"/>
              <a:t>·</a:t>
            </a:r>
            <a:r>
              <a:rPr lang="zh-CN" altLang="en-US" dirty="0"/>
              <a:t>女人和狗</a:t>
            </a:r>
            <a:r>
              <a:rPr lang="en-US" altLang="zh-CN" dirty="0"/>
              <a:t>》</a:t>
            </a:r>
            <a:r>
              <a:rPr lang="zh-CN" altLang="en-US" dirty="0"/>
              <a:t>到</a:t>
            </a:r>
            <a:r>
              <a:rPr lang="en-US" altLang="zh-CN" dirty="0"/>
              <a:t>《</a:t>
            </a:r>
            <a:r>
              <a:rPr lang="zh-CN" altLang="en-US" dirty="0"/>
              <a:t>辘轳</a:t>
            </a:r>
            <a:r>
              <a:rPr lang="en-US" altLang="zh-CN" dirty="0"/>
              <a:t>·</a:t>
            </a:r>
            <a:r>
              <a:rPr lang="zh-CN" altLang="en-US" dirty="0"/>
              <a:t>女人和井</a:t>
            </a:r>
            <a:r>
              <a:rPr lang="en-US" altLang="zh-CN" dirty="0"/>
              <a:t>》,</a:t>
            </a:r>
            <a:r>
              <a:rPr lang="zh-CN" altLang="en-US" dirty="0"/>
              <a:t>再到</a:t>
            </a:r>
            <a:r>
              <a:rPr lang="en-US" altLang="zh-CN" dirty="0"/>
              <a:t>《</a:t>
            </a:r>
            <a:r>
              <a:rPr lang="zh-CN" altLang="en-US" dirty="0"/>
              <a:t>古船</a:t>
            </a:r>
            <a:r>
              <a:rPr lang="en-US" altLang="zh-CN" dirty="0"/>
              <a:t>·</a:t>
            </a:r>
            <a:r>
              <a:rPr lang="zh-CN" altLang="en-US" dirty="0"/>
              <a:t>女人和网</a:t>
            </a:r>
            <a:r>
              <a:rPr lang="en-US" altLang="zh-CN" dirty="0"/>
              <a:t>》,</a:t>
            </a:r>
            <a:r>
              <a:rPr lang="zh-CN" altLang="en-US" dirty="0"/>
              <a:t>这“三部曲”</a:t>
            </a:r>
          </a:p>
          <a:p>
            <a:r>
              <a:rPr lang="zh-CN" altLang="en-US" dirty="0"/>
              <a:t>在这方面积累的审美经验</a:t>
            </a:r>
            <a:r>
              <a:rPr lang="en-US" altLang="zh-CN" dirty="0"/>
              <a:t>,</a:t>
            </a:r>
            <a:r>
              <a:rPr lang="zh-CN" altLang="en-US" dirty="0"/>
              <a:t>对整个社会主义文艺创作具有普遍的借鉴意义。但“三部</a:t>
            </a:r>
          </a:p>
          <a:p>
            <a:r>
              <a:rPr lang="zh-CN" altLang="en-US" dirty="0"/>
              <a:t>曲”还存在明显的不足</a:t>
            </a:r>
            <a:r>
              <a:rPr lang="en-US" altLang="zh-CN" dirty="0"/>
              <a:t>,</a:t>
            </a:r>
            <a:r>
              <a:rPr lang="zh-CN" altLang="en-US" dirty="0"/>
              <a:t>这主要表现在对枣花这一主要人物形象的塑造上。观众有理</a:t>
            </a:r>
          </a:p>
          <a:p>
            <a:r>
              <a:rPr lang="zh-CN" altLang="en-US" dirty="0"/>
              <a:t>由企盼在第三部作品</a:t>
            </a:r>
            <a:r>
              <a:rPr lang="en-US" altLang="zh-CN" dirty="0"/>
              <a:t>《</a:t>
            </a:r>
            <a:r>
              <a:rPr lang="zh-CN" altLang="en-US" dirty="0"/>
              <a:t>古船</a:t>
            </a:r>
            <a:r>
              <a:rPr lang="en-US" altLang="zh-CN" dirty="0"/>
              <a:t>·</a:t>
            </a:r>
            <a:r>
              <a:rPr lang="zh-CN" altLang="en-US" dirty="0"/>
              <a:t>女人和网</a:t>
            </a:r>
            <a:r>
              <a:rPr lang="en-US" altLang="zh-CN" dirty="0"/>
              <a:t>》</a:t>
            </a:r>
            <a:r>
              <a:rPr lang="zh-CN" altLang="en-US" dirty="0"/>
              <a:t>中</a:t>
            </a:r>
            <a:r>
              <a:rPr lang="en-US" altLang="zh-CN" dirty="0"/>
              <a:t>,</a:t>
            </a:r>
            <a:r>
              <a:rPr lang="zh-CN" altLang="en-US" dirty="0"/>
              <a:t>枣花能发展成为典型的社会主义新人形</a:t>
            </a:r>
          </a:p>
          <a:p>
            <a:r>
              <a:rPr lang="zh-CN" altLang="en-US" dirty="0"/>
              <a:t>象。这不仅因为中国农村如火如荼的改革现实确已孕育和诞生了一批有理想、讲道</a:t>
            </a:r>
          </a:p>
          <a:p>
            <a:r>
              <a:rPr lang="zh-CN" altLang="en-US" dirty="0"/>
              <a:t>德、有文化、守纪律的社会主义新人</a:t>
            </a:r>
            <a:r>
              <a:rPr lang="en-US" altLang="zh-CN" dirty="0"/>
              <a:t>,</a:t>
            </a:r>
            <a:r>
              <a:rPr lang="zh-CN" altLang="en-US" dirty="0"/>
              <a:t>而且也因为这是改革开放的时代潮流作用于枣花</a:t>
            </a:r>
          </a:p>
          <a:p>
            <a:r>
              <a:rPr lang="zh-CN" altLang="en-US" dirty="0"/>
              <a:t>的精神世界后</a:t>
            </a:r>
            <a:r>
              <a:rPr lang="en-US" altLang="zh-CN" dirty="0"/>
              <a:t>,</a:t>
            </a:r>
            <a:r>
              <a:rPr lang="zh-CN" altLang="en-US" dirty="0"/>
              <a:t>符合她的性格逻辑和情感逻辑的一种结果。当然</a:t>
            </a:r>
            <a:r>
              <a:rPr lang="en-US" altLang="zh-CN" dirty="0"/>
              <a:t>,</a:t>
            </a:r>
            <a:r>
              <a:rPr lang="zh-CN" altLang="en-US" dirty="0"/>
              <a:t>这也应是社会主义</a:t>
            </a:r>
          </a:p>
          <a:p>
            <a:r>
              <a:rPr lang="zh-CN" altLang="en-US" dirty="0"/>
              <a:t>文艺审美思想的一种自觉追求。但观罢</a:t>
            </a:r>
            <a:r>
              <a:rPr lang="en-US" altLang="zh-CN" dirty="0"/>
              <a:t>《</a:t>
            </a:r>
            <a:r>
              <a:rPr lang="zh-CN" altLang="en-US" dirty="0"/>
              <a:t>古船</a:t>
            </a:r>
            <a:r>
              <a:rPr lang="en-US" altLang="zh-CN" dirty="0"/>
              <a:t>·</a:t>
            </a:r>
            <a:r>
              <a:rPr lang="zh-CN" altLang="en-US" dirty="0"/>
              <a:t>女人和网</a:t>
            </a:r>
            <a:r>
              <a:rPr lang="en-US" altLang="zh-CN" dirty="0"/>
              <a:t>》,</a:t>
            </a:r>
            <a:r>
              <a:rPr lang="zh-CN" altLang="en-US" dirty="0"/>
              <a:t>方知枣花的精神走向并非</a:t>
            </a:r>
          </a:p>
          <a:p>
            <a:r>
              <a:rPr lang="zh-CN" altLang="en-US" dirty="0"/>
              <a:t>如此。编导仍在充分展示封建意识的这张“网”的顽固性和残酷性上做文章。我们看</a:t>
            </a:r>
            <a:endParaRPr lang="en-US" altLang="zh-CN" dirty="0"/>
          </a:p>
          <a:p>
            <a:r>
              <a:rPr lang="zh-CN" altLang="en-US" dirty="0"/>
              <a:t>到</a:t>
            </a:r>
            <a:r>
              <a:rPr lang="en-US" altLang="zh-CN" dirty="0"/>
              <a:t>,</a:t>
            </a:r>
            <a:r>
              <a:rPr lang="zh-CN" altLang="en-US" dirty="0"/>
              <a:t>枣花从小庚那里挣脱出来后</a:t>
            </a:r>
            <a:r>
              <a:rPr lang="en-US" altLang="zh-CN" dirty="0"/>
              <a:t>,</a:t>
            </a:r>
            <a:r>
              <a:rPr lang="zh-CN" altLang="en-US" dirty="0"/>
              <a:t>勇敢地回到了大栓承包的饭店里。这时</a:t>
            </a:r>
            <a:r>
              <a:rPr lang="en-US" altLang="zh-CN" dirty="0"/>
              <a:t>,</a:t>
            </a:r>
            <a:r>
              <a:rPr lang="zh-CN" altLang="en-US" dirty="0"/>
              <a:t>她主观上为</a:t>
            </a:r>
          </a:p>
          <a:p>
            <a:r>
              <a:rPr lang="zh-CN" altLang="en-US" dirty="0"/>
              <a:t>的是争取独立的女性人格和实现自身的人生价值</a:t>
            </a:r>
            <a:r>
              <a:rPr lang="en-US" altLang="zh-CN" dirty="0"/>
              <a:t>,</a:t>
            </a:r>
            <a:r>
              <a:rPr lang="zh-CN" altLang="en-US" dirty="0"/>
              <a:t>而客观上农村改革开放的现实生活</a:t>
            </a:r>
          </a:p>
          <a:p>
            <a:r>
              <a:rPr lang="zh-CN" altLang="en-US" dirty="0"/>
              <a:t>又为她这种主观追求提供了环境和条件。然而令人遗憾的是</a:t>
            </a:r>
            <a:r>
              <a:rPr lang="en-US" altLang="zh-CN" dirty="0"/>
              <a:t>,</a:t>
            </a:r>
            <a:r>
              <a:rPr lang="zh-CN" altLang="en-US" dirty="0"/>
              <a:t>她终于倒退了</a:t>
            </a:r>
            <a:r>
              <a:rPr lang="en-US" altLang="zh-CN" dirty="0"/>
              <a:t>,</a:t>
            </a:r>
            <a:r>
              <a:rPr lang="zh-CN" altLang="en-US" dirty="0"/>
              <a:t>重新回</a:t>
            </a:r>
          </a:p>
          <a:p>
            <a:r>
              <a:rPr lang="zh-CN" altLang="en-US" dirty="0"/>
              <a:t>到了小庚用封建意识为她编织的“网”里。也许</a:t>
            </a:r>
            <a:r>
              <a:rPr lang="en-US" altLang="zh-CN" dirty="0"/>
              <a:t>,</a:t>
            </a:r>
            <a:r>
              <a:rPr lang="zh-CN" altLang="en-US" dirty="0"/>
              <a:t>编导的本意是要通过枣花这种精神悲</a:t>
            </a:r>
          </a:p>
          <a:p>
            <a:r>
              <a:rPr lang="zh-CN" altLang="en-US" dirty="0"/>
              <a:t>剧的“心史”描写</a:t>
            </a:r>
            <a:r>
              <a:rPr lang="en-US" altLang="zh-CN" dirty="0"/>
              <a:t>,</a:t>
            </a:r>
            <a:r>
              <a:rPr lang="zh-CN" altLang="en-US" dirty="0"/>
              <a:t>振聋发聩地让观众深思我们这个民族反封建任务的长期性和艰巨</a:t>
            </a:r>
          </a:p>
          <a:p>
            <a:r>
              <a:rPr lang="zh-CN" altLang="en-US" dirty="0"/>
              <a:t>性</a:t>
            </a:r>
            <a:r>
              <a:rPr lang="en-US" altLang="zh-CN" dirty="0"/>
              <a:t>,</a:t>
            </a:r>
            <a:r>
              <a:rPr lang="zh-CN" altLang="en-US" dirty="0"/>
              <a:t>以增强作品的历史感和启示力。但观众审美视线所追寻的</a:t>
            </a:r>
            <a:r>
              <a:rPr lang="en-US" altLang="zh-CN" dirty="0"/>
              <a:t>,</a:t>
            </a:r>
            <a:r>
              <a:rPr lang="zh-CN" altLang="en-US" dirty="0"/>
              <a:t>主要还是荧屏上枣花</a:t>
            </a:r>
          </a:p>
          <a:p>
            <a:r>
              <a:rPr lang="zh-CN" altLang="en-US" dirty="0"/>
              <a:t>形象的性格逻辑和情感逻辑的必然发展</a:t>
            </a:r>
            <a:r>
              <a:rPr lang="en-US" altLang="zh-CN" dirty="0"/>
              <a:t>,</a:t>
            </a:r>
            <a:r>
              <a:rPr lang="zh-CN" altLang="en-US" dirty="0"/>
              <a:t>以及改革开放的农村生活的历史流向</a:t>
            </a:r>
            <a:r>
              <a:rPr lang="en-US" altLang="zh-CN" dirty="0"/>
              <a:t>,</a:t>
            </a:r>
            <a:r>
              <a:rPr lang="zh-CN" altLang="en-US" dirty="0"/>
              <a:t>而不</a:t>
            </a:r>
          </a:p>
          <a:p>
            <a:r>
              <a:rPr lang="zh-CN" altLang="en-US" dirty="0"/>
              <a:t>是创作主体所要着力渲染的某种意念。</a:t>
            </a:r>
          </a:p>
          <a:p>
            <a:r>
              <a:rPr lang="zh-CN" altLang="en-US" dirty="0"/>
              <a:t>因此</a:t>
            </a:r>
            <a:r>
              <a:rPr lang="en-US" altLang="zh-CN" dirty="0"/>
              <a:t>,《</a:t>
            </a:r>
            <a:r>
              <a:rPr lang="zh-CN" altLang="en-US" dirty="0"/>
              <a:t>古船</a:t>
            </a:r>
            <a:r>
              <a:rPr lang="en-US" altLang="zh-CN" dirty="0"/>
              <a:t>·</a:t>
            </a:r>
            <a:r>
              <a:rPr lang="zh-CN" altLang="en-US" dirty="0"/>
              <a:t>女人和网</a:t>
            </a:r>
            <a:r>
              <a:rPr lang="en-US" altLang="zh-CN" dirty="0"/>
              <a:t>》</a:t>
            </a:r>
            <a:r>
              <a:rPr lang="zh-CN" altLang="en-US" dirty="0"/>
              <a:t>在主要人物枣花形象的塑造上</a:t>
            </a:r>
            <a:r>
              <a:rPr lang="en-US" altLang="zh-CN" dirty="0"/>
              <a:t>,</a:t>
            </a:r>
            <a:r>
              <a:rPr lang="zh-CN" altLang="en-US" dirty="0"/>
              <a:t>似乎又多少有点重犯了</a:t>
            </a:r>
          </a:p>
          <a:p>
            <a:r>
              <a:rPr lang="en-US" altLang="zh-CN" dirty="0"/>
              <a:t>《</a:t>
            </a:r>
            <a:r>
              <a:rPr lang="zh-CN" altLang="en-US" dirty="0"/>
              <a:t>辘轳</a:t>
            </a:r>
            <a:r>
              <a:rPr lang="en-US" altLang="zh-CN" dirty="0"/>
              <a:t>·</a:t>
            </a:r>
            <a:r>
              <a:rPr lang="zh-CN" altLang="en-US" dirty="0"/>
              <a:t>女人和井</a:t>
            </a:r>
            <a:r>
              <a:rPr lang="en-US" altLang="zh-CN" dirty="0"/>
              <a:t>》</a:t>
            </a:r>
            <a:r>
              <a:rPr lang="zh-CN" altLang="en-US" dirty="0"/>
              <a:t>里塑造小庚形象的错误</a:t>
            </a:r>
            <a:r>
              <a:rPr lang="en-US" altLang="zh-CN" dirty="0"/>
              <a:t>———</a:t>
            </a:r>
            <a:r>
              <a:rPr lang="zh-CN" altLang="en-US" dirty="0"/>
              <a:t>让创作主体的意念过于浓烈地“牵”着</a:t>
            </a:r>
          </a:p>
          <a:p>
            <a:r>
              <a:rPr lang="zh-CN" altLang="en-US" dirty="0"/>
              <a:t>人物走</a:t>
            </a:r>
            <a:r>
              <a:rPr lang="en-US" altLang="zh-CN" dirty="0"/>
              <a:t>,</a:t>
            </a:r>
            <a:r>
              <a:rPr lang="zh-CN" altLang="en-US" dirty="0"/>
              <a:t>而不是严格地让生活自身的发展逻辑和人物自身的性格、情感逻辑去安排人</a:t>
            </a:r>
          </a:p>
          <a:p>
            <a:r>
              <a:rPr lang="zh-CN" altLang="en-US" dirty="0"/>
              <a:t>物的命运。这样</a:t>
            </a:r>
            <a:r>
              <a:rPr lang="en-US" altLang="zh-CN" dirty="0"/>
              <a:t>,</a:t>
            </a:r>
            <a:r>
              <a:rPr lang="zh-CN" altLang="en-US" dirty="0"/>
              <a:t>枣花形象本应具备的理想光彩和艺术魅力</a:t>
            </a:r>
            <a:r>
              <a:rPr lang="en-US" altLang="zh-CN" dirty="0"/>
              <a:t>,</a:t>
            </a:r>
            <a:r>
              <a:rPr lang="zh-CN" altLang="en-US" dirty="0"/>
              <a:t>以及荧屏上的这部枣花</a:t>
            </a:r>
          </a:p>
          <a:p>
            <a:r>
              <a:rPr lang="zh-CN" altLang="en-US" dirty="0"/>
              <a:t>“心史”的历史内涵及其认识价值和审美价值</a:t>
            </a:r>
            <a:r>
              <a:rPr lang="en-US" altLang="zh-CN" dirty="0"/>
              <a:t>,</a:t>
            </a:r>
            <a:r>
              <a:rPr lang="zh-CN" altLang="en-US" dirty="0"/>
              <a:t>都不能不受到影响。</a:t>
            </a:r>
          </a:p>
          <a:p>
            <a:endParaRPr lang="zh-CN" altLang="en-US" dirty="0"/>
          </a:p>
        </p:txBody>
      </p:sp>
    </p:spTree>
    <p:custDataLst>
      <p:tags r:id="rId1"/>
    </p:custDataLst>
    <p:extLst>
      <p:ext uri="{BB962C8B-B14F-4D97-AF65-F5344CB8AC3E}">
        <p14:creationId xmlns:p14="http://schemas.microsoft.com/office/powerpoint/2010/main" val="195105230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965682"/>
            <a:ext cx="9635179" cy="3970293"/>
          </a:xfrm>
          <a:prstGeom prst="rect">
            <a:avLst/>
          </a:prstGeom>
          <a:noFill/>
          <a:ln>
            <a:noFill/>
          </a:ln>
        </p:spPr>
        <p:txBody>
          <a:bodyPr wrap="square" lIns="91419" tIns="45708" rIns="91419" bIns="45708">
            <a:spAutoFit/>
          </a:bodyPr>
          <a:lstStyle/>
          <a:p>
            <a:r>
              <a:rPr lang="en-US" altLang="zh-CN" dirty="0"/>
              <a:t>2002</a:t>
            </a:r>
            <a:r>
              <a:rPr lang="zh-CN" altLang="en-US" dirty="0"/>
              <a:t>年</a:t>
            </a:r>
            <a:r>
              <a:rPr lang="en-US" altLang="zh-CN" dirty="0"/>
              <a:t>,《</a:t>
            </a:r>
            <a:r>
              <a:rPr lang="zh-CN" altLang="en-US" dirty="0"/>
              <a:t>激情燃烧的岁月</a:t>
            </a:r>
            <a:r>
              <a:rPr lang="en-US" altLang="zh-CN" dirty="0"/>
              <a:t>》(</a:t>
            </a:r>
            <a:r>
              <a:rPr lang="zh-CN" altLang="en-US" dirty="0"/>
              <a:t>荣获第</a:t>
            </a:r>
            <a:r>
              <a:rPr lang="en-US" altLang="zh-CN" dirty="0"/>
              <a:t>22</a:t>
            </a:r>
            <a:r>
              <a:rPr lang="zh-CN" altLang="en-US" dirty="0"/>
              <a:t>届“飞天奖”长篇电视剧一等奖</a:t>
            </a:r>
            <a:r>
              <a:rPr lang="en-US" altLang="zh-CN" dirty="0"/>
              <a:t>)</a:t>
            </a:r>
            <a:r>
              <a:rPr lang="zh-CN" altLang="en-US" dirty="0"/>
              <a:t>悄然而</a:t>
            </a:r>
          </a:p>
          <a:p>
            <a:r>
              <a:rPr lang="zh-CN" altLang="en-US" dirty="0"/>
              <a:t>至。它不人为炒作</a:t>
            </a:r>
            <a:r>
              <a:rPr lang="en-US" altLang="zh-CN" dirty="0"/>
              <a:t>,</a:t>
            </a:r>
            <a:r>
              <a:rPr lang="zh-CN" altLang="en-US" dirty="0"/>
              <a:t>却在全国热播</a:t>
            </a:r>
            <a:r>
              <a:rPr lang="en-US" altLang="zh-CN" dirty="0"/>
              <a:t>,</a:t>
            </a:r>
            <a:r>
              <a:rPr lang="zh-CN" altLang="en-US" dirty="0"/>
              <a:t>激起了强烈的情感共鸣。人们从该剧在荧屏上塑</a:t>
            </a:r>
          </a:p>
          <a:p>
            <a:r>
              <a:rPr lang="zh-CN" altLang="en-US" dirty="0"/>
              <a:t>造的石光荣、褚琴这两个极富典型认识价值和审美价值的人物身上</a:t>
            </a:r>
            <a:r>
              <a:rPr lang="en-US" altLang="zh-CN" dirty="0"/>
              <a:t>,</a:t>
            </a:r>
            <a:r>
              <a:rPr lang="zh-CN" altLang="en-US" dirty="0"/>
              <a:t>不仅深刻感悟了</a:t>
            </a:r>
          </a:p>
          <a:p>
            <a:r>
              <a:rPr lang="zh-CN" altLang="en-US" dirty="0"/>
              <a:t>那段难忘的共和国历史</a:t>
            </a:r>
            <a:r>
              <a:rPr lang="en-US" altLang="zh-CN" dirty="0"/>
              <a:t>,</a:t>
            </a:r>
            <a:r>
              <a:rPr lang="zh-CN" altLang="en-US" dirty="0"/>
              <a:t>而且或多或少地照见了自己和自己身边的亲友的影子。</a:t>
            </a:r>
            <a:endParaRPr lang="en-US" altLang="zh-CN" dirty="0"/>
          </a:p>
          <a:p>
            <a:r>
              <a:rPr lang="en-US" altLang="zh-CN" dirty="0"/>
              <a:t>《</a:t>
            </a:r>
            <a:r>
              <a:rPr lang="zh-CN" altLang="en-US" dirty="0"/>
              <a:t>空镜子</a:t>
            </a:r>
            <a:r>
              <a:rPr lang="en-US" altLang="zh-CN" dirty="0"/>
              <a:t>》</a:t>
            </a:r>
            <a:r>
              <a:rPr lang="zh-CN" altLang="en-US" dirty="0"/>
              <a:t>更拉近了荧屏艺术形象与普通观众的心理距离。荧屏上两姐妹对事业、</a:t>
            </a:r>
          </a:p>
          <a:p>
            <a:r>
              <a:rPr lang="zh-CN" altLang="en-US" dirty="0"/>
              <a:t>爱情的不同追求显示出不同的人格魅力和精神境界</a:t>
            </a:r>
            <a:r>
              <a:rPr lang="en-US" altLang="zh-CN" dirty="0"/>
              <a:t>,</a:t>
            </a:r>
            <a:r>
              <a:rPr lang="zh-CN" altLang="en-US" dirty="0"/>
              <a:t>激起了不同观众的情感共鸣。严</a:t>
            </a:r>
          </a:p>
          <a:p>
            <a:r>
              <a:rPr lang="zh-CN" altLang="en-US" dirty="0"/>
              <a:t>谨、朴实的现实主义</a:t>
            </a:r>
            <a:r>
              <a:rPr lang="en-US" altLang="zh-CN" dirty="0"/>
              <a:t>,</a:t>
            </a:r>
            <a:r>
              <a:rPr lang="zh-CN" altLang="en-US" dirty="0"/>
              <a:t>令该剧超越了传统的是此非彼的艺术思维模式的局限</a:t>
            </a:r>
            <a:r>
              <a:rPr lang="en-US" altLang="zh-CN" dirty="0"/>
              <a:t>,</a:t>
            </a:r>
            <a:r>
              <a:rPr lang="zh-CN" altLang="en-US" dirty="0"/>
              <a:t>从而赋予</a:t>
            </a:r>
          </a:p>
          <a:p>
            <a:r>
              <a:rPr lang="zh-CN" altLang="en-US" dirty="0"/>
              <a:t>姐妹两个艺术形象更具时代感的复杂内涵</a:t>
            </a:r>
            <a:r>
              <a:rPr lang="en-US" altLang="zh-CN" dirty="0"/>
              <a:t>———</a:t>
            </a:r>
            <a:r>
              <a:rPr lang="zh-CN" altLang="en-US" dirty="0"/>
              <a:t>妹妹在传统人格意义上的美和姐姐在</a:t>
            </a:r>
          </a:p>
          <a:p>
            <a:r>
              <a:rPr lang="zh-CN" altLang="en-US" dirty="0"/>
              <a:t>现代意义上不安于现状的追求精神</a:t>
            </a:r>
            <a:r>
              <a:rPr lang="en-US" altLang="zh-CN" dirty="0"/>
              <a:t>,</a:t>
            </a:r>
            <a:r>
              <a:rPr lang="zh-CN" altLang="en-US" dirty="0"/>
              <a:t>都同样能给人以启迪。也许</a:t>
            </a:r>
            <a:r>
              <a:rPr lang="en-US" altLang="zh-CN" dirty="0"/>
              <a:t>,</a:t>
            </a:r>
            <a:r>
              <a:rPr lang="zh-CN" altLang="en-US" dirty="0"/>
              <a:t>两者的互补</a:t>
            </a:r>
            <a:r>
              <a:rPr lang="en-US" altLang="zh-CN" dirty="0"/>
              <a:t>,</a:t>
            </a:r>
            <a:r>
              <a:rPr lang="zh-CN" altLang="en-US" dirty="0"/>
              <a:t>才是更</a:t>
            </a:r>
          </a:p>
          <a:p>
            <a:r>
              <a:rPr lang="zh-CN" altLang="en-US" dirty="0"/>
              <a:t>理想的现代人格。</a:t>
            </a:r>
          </a:p>
          <a:p>
            <a:r>
              <a:rPr lang="en-US" altLang="zh-CN" dirty="0"/>
              <a:t>《</a:t>
            </a:r>
            <a:r>
              <a:rPr lang="zh-CN" altLang="en-US" dirty="0"/>
              <a:t>永不放弃</a:t>
            </a:r>
            <a:r>
              <a:rPr lang="en-US" altLang="zh-CN" dirty="0"/>
              <a:t>》</a:t>
            </a:r>
            <a:r>
              <a:rPr lang="zh-CN" altLang="en-US" dirty="0"/>
              <a:t>看似抓住了医生与病人的关系这一极具普泛性的所有观众都有过切</a:t>
            </a:r>
          </a:p>
          <a:p>
            <a:r>
              <a:rPr lang="zh-CN" altLang="en-US" dirty="0"/>
              <a:t>身体验的题材</a:t>
            </a:r>
            <a:r>
              <a:rPr lang="en-US" altLang="zh-CN" dirty="0"/>
              <a:t>,</a:t>
            </a:r>
            <a:r>
              <a:rPr lang="zh-CN" altLang="en-US" dirty="0"/>
              <a:t>实际上</a:t>
            </a:r>
            <a:r>
              <a:rPr lang="en-US" altLang="zh-CN" dirty="0"/>
              <a:t>,</a:t>
            </a:r>
            <a:r>
              <a:rPr lang="zh-CN" altLang="en-US" dirty="0"/>
              <a:t>它从人类的生命意识、从代表人民群众根本利益的高度</a:t>
            </a:r>
            <a:r>
              <a:rPr lang="en-US" altLang="zh-CN" dirty="0"/>
              <a:t>,</a:t>
            </a:r>
            <a:r>
              <a:rPr lang="zh-CN" altLang="en-US" dirty="0"/>
              <a:t>讴歌</a:t>
            </a:r>
          </a:p>
          <a:p>
            <a:r>
              <a:rPr lang="zh-CN" altLang="en-US" dirty="0"/>
              <a:t>礼赞了一种“永不放弃”的敬业精神</a:t>
            </a:r>
            <a:r>
              <a:rPr lang="en-US" altLang="zh-CN" dirty="0"/>
              <a:t>,</a:t>
            </a:r>
            <a:r>
              <a:rPr lang="zh-CN" altLang="en-US" dirty="0"/>
              <a:t>这正是该剧引起人们广泛关注的主要原因。</a:t>
            </a:r>
          </a:p>
          <a:p>
            <a:endParaRPr lang="zh-CN" altLang="en-US" dirty="0"/>
          </a:p>
        </p:txBody>
      </p:sp>
    </p:spTree>
    <p:custDataLst>
      <p:tags r:id="rId1"/>
    </p:custDataLst>
    <p:extLst>
      <p:ext uri="{BB962C8B-B14F-4D97-AF65-F5344CB8AC3E}">
        <p14:creationId xmlns:p14="http://schemas.microsoft.com/office/powerpoint/2010/main" val="400982005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71116"/>
            <a:ext cx="9635179" cy="5078289"/>
          </a:xfrm>
          <a:prstGeom prst="rect">
            <a:avLst/>
          </a:prstGeom>
          <a:noFill/>
          <a:ln>
            <a:noFill/>
          </a:ln>
        </p:spPr>
        <p:txBody>
          <a:bodyPr wrap="square" lIns="91419" tIns="45708" rIns="91419" bIns="45708">
            <a:spAutoFit/>
          </a:bodyPr>
          <a:lstStyle/>
          <a:p>
            <a:r>
              <a:rPr lang="zh-CN" altLang="en-US" dirty="0"/>
              <a:t>三、历届“飞天奖”榜上有名的短篇佳作</a:t>
            </a:r>
          </a:p>
          <a:p>
            <a:r>
              <a:rPr lang="zh-CN" altLang="en-US" dirty="0"/>
              <a:t>短篇电视剧称为荧屏上的“轻骑兵”。一方面</a:t>
            </a:r>
            <a:r>
              <a:rPr lang="en-US" altLang="zh-CN" dirty="0"/>
              <a:t>,</a:t>
            </a:r>
            <a:r>
              <a:rPr lang="zh-CN" altLang="en-US" dirty="0"/>
              <a:t>它投入较少</a:t>
            </a:r>
            <a:r>
              <a:rPr lang="en-US" altLang="zh-CN" dirty="0"/>
              <a:t>,</a:t>
            </a:r>
            <a:r>
              <a:rPr lang="zh-CN" altLang="en-US" dirty="0"/>
              <a:t>制作周期较短</a:t>
            </a:r>
            <a:r>
              <a:rPr lang="en-US" altLang="zh-CN" dirty="0"/>
              <a:t>,</a:t>
            </a:r>
            <a:r>
              <a:rPr lang="zh-CN" altLang="en-US" dirty="0"/>
              <a:t>能使人</a:t>
            </a:r>
          </a:p>
          <a:p>
            <a:r>
              <a:rPr lang="zh-CN" altLang="en-US" dirty="0"/>
              <a:t>们在较短的单元时间里完整地欣赏一部电视剧</a:t>
            </a:r>
            <a:r>
              <a:rPr lang="en-US" altLang="zh-CN" dirty="0"/>
              <a:t>;</a:t>
            </a:r>
            <a:r>
              <a:rPr lang="zh-CN" altLang="en-US" dirty="0"/>
              <a:t>另一方面</a:t>
            </a:r>
            <a:r>
              <a:rPr lang="en-US" altLang="zh-CN" dirty="0"/>
              <a:t>,</a:t>
            </a:r>
            <a:r>
              <a:rPr lang="zh-CN" altLang="en-US" dirty="0"/>
              <a:t>它还往往因其短小精悍</a:t>
            </a:r>
            <a:r>
              <a:rPr lang="en-US" altLang="zh-CN" dirty="0"/>
              <a:t>,</a:t>
            </a:r>
            <a:r>
              <a:rPr lang="zh-CN" altLang="en-US" dirty="0"/>
              <a:t>而</a:t>
            </a:r>
          </a:p>
          <a:p>
            <a:r>
              <a:rPr lang="zh-CN" altLang="en-US" dirty="0"/>
              <a:t>被勇于探索和创新的电视艺术工作者作为拓展电视剧语言形态和审美能力的试验园</a:t>
            </a:r>
          </a:p>
          <a:p>
            <a:r>
              <a:rPr lang="zh-CN" altLang="en-US" dirty="0"/>
              <a:t>地。这样</a:t>
            </a:r>
            <a:r>
              <a:rPr lang="en-US" altLang="zh-CN" dirty="0"/>
              <a:t>,</a:t>
            </a:r>
            <a:r>
              <a:rPr lang="zh-CN" altLang="en-US" dirty="0"/>
              <a:t>又一类具有标杆意义的电视剧便是历届“飞天奖”榜上有名的短篇佳作。</a:t>
            </a:r>
          </a:p>
          <a:p>
            <a:r>
              <a:rPr lang="zh-CN" altLang="en-US" dirty="0"/>
              <a:t>最早出现的应数</a:t>
            </a:r>
            <a:r>
              <a:rPr lang="en-US" altLang="zh-CN" dirty="0"/>
              <a:t>《</a:t>
            </a:r>
            <a:r>
              <a:rPr lang="zh-CN" altLang="en-US" dirty="0"/>
              <a:t>凡人小事</a:t>
            </a:r>
            <a:r>
              <a:rPr lang="en-US" altLang="zh-CN" dirty="0"/>
              <a:t>》(</a:t>
            </a:r>
            <a:r>
              <a:rPr lang="zh-CN" altLang="en-US" dirty="0"/>
              <a:t>荣获</a:t>
            </a:r>
            <a:r>
              <a:rPr lang="en-US" altLang="zh-CN" dirty="0"/>
              <a:t>1980</a:t>
            </a:r>
            <a:r>
              <a:rPr lang="zh-CN" altLang="en-US" dirty="0"/>
              <a:t>年度第</a:t>
            </a:r>
            <a:r>
              <a:rPr lang="en-US" altLang="zh-CN" dirty="0"/>
              <a:t>1</a:t>
            </a:r>
            <a:r>
              <a:rPr lang="zh-CN" altLang="en-US" dirty="0"/>
              <a:t>届“飞天奖”一等奖</a:t>
            </a:r>
            <a:r>
              <a:rPr lang="en-US" altLang="zh-CN" dirty="0"/>
              <a:t>)</a:t>
            </a:r>
            <a:r>
              <a:rPr lang="zh-CN" altLang="en-US" dirty="0"/>
              <a:t>。作为中国</a:t>
            </a:r>
          </a:p>
          <a:p>
            <a:r>
              <a:rPr lang="zh-CN" altLang="en-US" dirty="0"/>
              <a:t>新时期现实主义电视剧创作具有开拓意义的发轫之作</a:t>
            </a:r>
            <a:r>
              <a:rPr lang="en-US" altLang="zh-CN" dirty="0"/>
              <a:t>,</a:t>
            </a:r>
            <a:r>
              <a:rPr lang="zh-CN" altLang="en-US" dirty="0"/>
              <a:t>其稚嫩之处固然难免</a:t>
            </a:r>
            <a:r>
              <a:rPr lang="en-US" altLang="zh-CN" dirty="0"/>
              <a:t>,</a:t>
            </a:r>
            <a:r>
              <a:rPr lang="zh-CN" altLang="en-US" dirty="0"/>
              <a:t>但它开</a:t>
            </a:r>
          </a:p>
          <a:p>
            <a:r>
              <a:rPr lang="zh-CN" altLang="en-US" dirty="0"/>
              <a:t>风气之先</a:t>
            </a:r>
            <a:r>
              <a:rPr lang="en-US" altLang="zh-CN" dirty="0"/>
              <a:t>,</a:t>
            </a:r>
            <a:r>
              <a:rPr lang="zh-CN" altLang="en-US" dirty="0"/>
              <a:t>功不可没。它较早自觉地汲取了中国新时期现实主义文艺思潮复苏过程中</a:t>
            </a:r>
          </a:p>
          <a:p>
            <a:r>
              <a:rPr lang="zh-CN" altLang="en-US" dirty="0"/>
              <a:t>的两大鲜明特长</a:t>
            </a:r>
            <a:r>
              <a:rPr lang="en-US" altLang="zh-CN" dirty="0"/>
              <a:t>:</a:t>
            </a:r>
            <a:r>
              <a:rPr lang="zh-CN" altLang="en-US" dirty="0"/>
              <a:t>一是努力贴近现实生活</a:t>
            </a:r>
            <a:r>
              <a:rPr lang="en-US" altLang="zh-CN" dirty="0"/>
              <a:t>,</a:t>
            </a:r>
            <a:r>
              <a:rPr lang="zh-CN" altLang="en-US" dirty="0"/>
              <a:t>敢为人民“鼓与呼”</a:t>
            </a:r>
            <a:r>
              <a:rPr lang="en-US" altLang="zh-CN" dirty="0"/>
              <a:t>;</a:t>
            </a:r>
            <a:r>
              <a:rPr lang="zh-CN" altLang="en-US" dirty="0"/>
              <a:t>二是努力描写现实生活</a:t>
            </a:r>
          </a:p>
          <a:p>
            <a:r>
              <a:rPr lang="zh-CN" altLang="en-US" dirty="0"/>
              <a:t>普通人的心灵</a:t>
            </a:r>
            <a:r>
              <a:rPr lang="en-US" altLang="zh-CN" dirty="0"/>
              <a:t>,</a:t>
            </a:r>
            <a:r>
              <a:rPr lang="zh-CN" altLang="en-US" dirty="0"/>
              <a:t>为“凡人”传神写貌。</a:t>
            </a:r>
          </a:p>
          <a:p>
            <a:r>
              <a:rPr lang="zh-CN" altLang="en-US" dirty="0"/>
              <a:t>稍后出现的</a:t>
            </a:r>
            <a:r>
              <a:rPr lang="en-US" altLang="zh-CN" dirty="0"/>
              <a:t>,</a:t>
            </a:r>
            <a:r>
              <a:rPr lang="zh-CN" altLang="en-US" dirty="0"/>
              <a:t>是汲取了纪实美学营养的</a:t>
            </a:r>
            <a:r>
              <a:rPr lang="en-US" altLang="zh-CN" dirty="0"/>
              <a:t>《</a:t>
            </a:r>
            <a:r>
              <a:rPr lang="zh-CN" altLang="en-US" dirty="0"/>
              <a:t>女记者的画外音</a:t>
            </a:r>
            <a:r>
              <a:rPr lang="en-US" altLang="zh-CN" dirty="0"/>
              <a:t>》(</a:t>
            </a:r>
            <a:r>
              <a:rPr lang="zh-CN" altLang="en-US" dirty="0"/>
              <a:t>荣获</a:t>
            </a:r>
            <a:r>
              <a:rPr lang="en-US" altLang="zh-CN" dirty="0"/>
              <a:t>1983</a:t>
            </a:r>
            <a:r>
              <a:rPr lang="zh-CN" altLang="en-US" dirty="0"/>
              <a:t>年度第</a:t>
            </a:r>
            <a:r>
              <a:rPr lang="en-US" altLang="zh-CN" dirty="0"/>
              <a:t>4</a:t>
            </a:r>
            <a:r>
              <a:rPr lang="zh-CN" altLang="en-US" dirty="0"/>
              <a:t>届</a:t>
            </a:r>
          </a:p>
          <a:p>
            <a:r>
              <a:rPr lang="zh-CN" altLang="en-US" dirty="0"/>
              <a:t>“飞天奖”短篇电视剧一等奖</a:t>
            </a:r>
            <a:r>
              <a:rPr lang="en-US" altLang="zh-CN" dirty="0"/>
              <a:t>)</a:t>
            </a:r>
            <a:r>
              <a:rPr lang="zh-CN" altLang="en-US" dirty="0"/>
              <a:t>和</a:t>
            </a:r>
            <a:r>
              <a:rPr lang="en-US" altLang="zh-CN" dirty="0"/>
              <a:t>《</a:t>
            </a:r>
            <a:r>
              <a:rPr lang="zh-CN" altLang="en-US" dirty="0"/>
              <a:t>新闻启示录</a:t>
            </a:r>
            <a:r>
              <a:rPr lang="en-US" altLang="zh-CN" dirty="0"/>
              <a:t>》(</a:t>
            </a:r>
            <a:r>
              <a:rPr lang="zh-CN" altLang="en-US" dirty="0"/>
              <a:t>荣获</a:t>
            </a:r>
            <a:r>
              <a:rPr lang="en-US" altLang="zh-CN" dirty="0"/>
              <a:t>1984</a:t>
            </a:r>
            <a:r>
              <a:rPr lang="zh-CN" altLang="en-US" dirty="0"/>
              <a:t>年度第</a:t>
            </a:r>
            <a:r>
              <a:rPr lang="en-US" altLang="zh-CN" dirty="0"/>
              <a:t>5</a:t>
            </a:r>
            <a:r>
              <a:rPr lang="zh-CN" altLang="en-US" dirty="0"/>
              <a:t>届“飞天奖”短篇电</a:t>
            </a:r>
          </a:p>
          <a:p>
            <a:r>
              <a:rPr lang="zh-CN" altLang="en-US" dirty="0"/>
              <a:t>视剧一等奖</a:t>
            </a:r>
            <a:r>
              <a:rPr lang="en-US" altLang="zh-CN" dirty="0"/>
              <a:t>)</a:t>
            </a:r>
            <a:r>
              <a:rPr lang="zh-CN" altLang="en-US" dirty="0"/>
              <a:t>。这两部作品令荧屏短篇电视剧别开洞天</a:t>
            </a:r>
            <a:r>
              <a:rPr lang="en-US" altLang="zh-CN" dirty="0"/>
              <a:t>,</a:t>
            </a:r>
            <a:r>
              <a:rPr lang="zh-CN" altLang="en-US" dirty="0"/>
              <a:t>以一种崭新的面貌出现在观</a:t>
            </a:r>
          </a:p>
          <a:p>
            <a:r>
              <a:rPr lang="zh-CN" altLang="en-US" dirty="0"/>
              <a:t>众面前。尤其是</a:t>
            </a:r>
            <a:r>
              <a:rPr lang="en-US" altLang="zh-CN" dirty="0"/>
              <a:t>《</a:t>
            </a:r>
            <a:r>
              <a:rPr lang="zh-CN" altLang="en-US" dirty="0"/>
              <a:t>新闻启示录</a:t>
            </a:r>
            <a:r>
              <a:rPr lang="en-US" altLang="zh-CN" dirty="0"/>
              <a:t>》,</a:t>
            </a:r>
            <a:r>
              <a:rPr lang="zh-CN" altLang="en-US" dirty="0"/>
              <a:t>其独特的形式感和节奏感</a:t>
            </a:r>
            <a:r>
              <a:rPr lang="en-US" altLang="zh-CN" dirty="0"/>
              <a:t>,</a:t>
            </a:r>
            <a:r>
              <a:rPr lang="zh-CN" altLang="en-US" dirty="0"/>
              <a:t>给以后的短篇电视剧创作</a:t>
            </a:r>
          </a:p>
          <a:p>
            <a:r>
              <a:rPr lang="zh-CN" altLang="en-US" dirty="0"/>
              <a:t>带来深远的影响。</a:t>
            </a:r>
          </a:p>
          <a:p>
            <a:r>
              <a:rPr lang="zh-CN" altLang="en-US" dirty="0"/>
              <a:t>再往后出现了</a:t>
            </a:r>
            <a:r>
              <a:rPr lang="en-US" altLang="zh-CN" dirty="0"/>
              <a:t>《</a:t>
            </a:r>
            <a:r>
              <a:rPr lang="zh-CN" altLang="en-US" dirty="0"/>
              <a:t>巴桑和她的弟妹们</a:t>
            </a:r>
            <a:r>
              <a:rPr lang="en-US" altLang="zh-CN" dirty="0"/>
              <a:t>》(</a:t>
            </a:r>
            <a:r>
              <a:rPr lang="zh-CN" altLang="en-US" dirty="0"/>
              <a:t>荣获</a:t>
            </a:r>
            <a:r>
              <a:rPr lang="en-US" altLang="zh-CN" dirty="0"/>
              <a:t>1985</a:t>
            </a:r>
            <a:r>
              <a:rPr lang="zh-CN" altLang="en-US" dirty="0"/>
              <a:t>年度第</a:t>
            </a:r>
            <a:r>
              <a:rPr lang="en-US" altLang="zh-CN" dirty="0"/>
              <a:t>6</a:t>
            </a:r>
            <a:r>
              <a:rPr lang="zh-CN" altLang="en-US" dirty="0"/>
              <a:t>届“飞天奖”短篇电视剧</a:t>
            </a:r>
          </a:p>
          <a:p>
            <a:r>
              <a:rPr lang="zh-CN" altLang="en-US" dirty="0"/>
              <a:t>一等奖</a:t>
            </a:r>
            <a:r>
              <a:rPr lang="en-US" altLang="zh-CN" dirty="0"/>
              <a:t>),</a:t>
            </a:r>
            <a:r>
              <a:rPr lang="zh-CN" altLang="en-US" dirty="0"/>
              <a:t>描写藏族人民生活的这部电视剧较好地顾及了大众的审美习惯。该剧以强</a:t>
            </a:r>
          </a:p>
          <a:p>
            <a:r>
              <a:rPr lang="zh-CN" altLang="en-US" dirty="0"/>
              <a:t>烈的创新意识</a:t>
            </a:r>
            <a:r>
              <a:rPr lang="en-US" altLang="zh-CN" dirty="0"/>
              <a:t>,</a:t>
            </a:r>
            <a:r>
              <a:rPr lang="zh-CN" altLang="en-US" dirty="0"/>
              <a:t>打破了过去民族题材影视艺术的传统模式</a:t>
            </a:r>
            <a:endParaRPr lang="en-US" altLang="zh-CN" dirty="0"/>
          </a:p>
        </p:txBody>
      </p:sp>
    </p:spTree>
    <p:custDataLst>
      <p:tags r:id="rId1"/>
    </p:custDataLst>
    <p:extLst>
      <p:ext uri="{BB962C8B-B14F-4D97-AF65-F5344CB8AC3E}">
        <p14:creationId xmlns:p14="http://schemas.microsoft.com/office/powerpoint/2010/main" val="13160461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6186285"/>
          </a:xfrm>
          <a:prstGeom prst="rect">
            <a:avLst/>
          </a:prstGeom>
          <a:noFill/>
          <a:ln>
            <a:noFill/>
          </a:ln>
        </p:spPr>
        <p:txBody>
          <a:bodyPr wrap="square" lIns="91419" tIns="45708" rIns="91419" bIns="45708">
            <a:spAutoFit/>
          </a:bodyPr>
          <a:lstStyle/>
          <a:p>
            <a:r>
              <a:rPr lang="zh-CN" altLang="en-US" dirty="0"/>
              <a:t>正是在注重荧屏影像本体的造型美学观念兴起的视听文化的发展背景下</a:t>
            </a:r>
            <a:r>
              <a:rPr lang="en-US" altLang="zh-CN" dirty="0"/>
              <a:t>,《</a:t>
            </a:r>
            <a:r>
              <a:rPr lang="zh-CN" altLang="en-US" dirty="0"/>
              <a:t>希波</a:t>
            </a:r>
          </a:p>
          <a:p>
            <a:r>
              <a:rPr lang="zh-CN" altLang="en-US" dirty="0"/>
              <a:t>克拉底誓言</a:t>
            </a:r>
            <a:r>
              <a:rPr lang="en-US" altLang="zh-CN" dirty="0"/>
              <a:t>》(</a:t>
            </a:r>
            <a:r>
              <a:rPr lang="zh-CN" altLang="en-US" dirty="0"/>
              <a:t>荣获</a:t>
            </a:r>
            <a:r>
              <a:rPr lang="en-US" altLang="zh-CN" dirty="0"/>
              <a:t>1986</a:t>
            </a:r>
            <a:r>
              <a:rPr lang="zh-CN" altLang="en-US" dirty="0"/>
              <a:t>年度第</a:t>
            </a:r>
            <a:r>
              <a:rPr lang="en-US" altLang="zh-CN" dirty="0"/>
              <a:t>7</a:t>
            </a:r>
            <a:r>
              <a:rPr lang="zh-CN" altLang="en-US" dirty="0"/>
              <a:t>届“飞天奖”短篇电视剧一等奖</a:t>
            </a:r>
            <a:r>
              <a:rPr lang="en-US" altLang="zh-CN" dirty="0"/>
              <a:t>)</a:t>
            </a:r>
            <a:r>
              <a:rPr lang="zh-CN" altLang="en-US" dirty="0"/>
              <a:t>锐意创新</a:t>
            </a:r>
            <a:r>
              <a:rPr lang="en-US" altLang="zh-CN" dirty="0"/>
              <a:t>,</a:t>
            </a:r>
            <a:r>
              <a:rPr lang="zh-CN" altLang="en-US" dirty="0"/>
              <a:t>作出了独</a:t>
            </a:r>
          </a:p>
          <a:p>
            <a:r>
              <a:rPr lang="zh-CN" altLang="en-US" dirty="0"/>
              <a:t>特的贡献。此剧创作主体的探索精神和创新意识极强。它既与某些因过分追求形式</a:t>
            </a:r>
          </a:p>
          <a:p>
            <a:r>
              <a:rPr lang="zh-CN" altLang="en-US" dirty="0"/>
              <a:t>而步入唯美主义歧途的作品不同</a:t>
            </a:r>
            <a:r>
              <a:rPr lang="en-US" altLang="zh-CN" dirty="0"/>
              <a:t>,</a:t>
            </a:r>
            <a:r>
              <a:rPr lang="zh-CN" altLang="en-US" dirty="0"/>
              <a:t>也与某些强调创新而背离广大观众的审美习惯以至</a:t>
            </a:r>
          </a:p>
          <a:p>
            <a:r>
              <a:rPr lang="zh-CN" altLang="en-US" dirty="0"/>
              <a:t>令人看不懂的电视剧不同。它注重内容与形式的统一</a:t>
            </a:r>
            <a:r>
              <a:rPr lang="en-US" altLang="zh-CN" dirty="0"/>
              <a:t>,</a:t>
            </a:r>
            <a:r>
              <a:rPr lang="zh-CN" altLang="en-US" dirty="0"/>
              <a:t>注重创新与观众的鉴赏心理的</a:t>
            </a:r>
          </a:p>
          <a:p>
            <a:r>
              <a:rPr lang="zh-CN" altLang="en-US" dirty="0"/>
              <a:t>结合。</a:t>
            </a:r>
            <a:r>
              <a:rPr lang="en-US" altLang="zh-CN" dirty="0"/>
              <a:t>《</a:t>
            </a:r>
            <a:r>
              <a:rPr lang="zh-CN" altLang="en-US" dirty="0"/>
              <a:t>导演阐述</a:t>
            </a:r>
            <a:r>
              <a:rPr lang="en-US" altLang="zh-CN" dirty="0"/>
              <a:t>》</a:t>
            </a:r>
            <a:r>
              <a:rPr lang="zh-CN" altLang="en-US" dirty="0"/>
              <a:t>说得明白</a:t>
            </a:r>
            <a:r>
              <a:rPr lang="en-US" altLang="zh-CN" dirty="0"/>
              <a:t>:“</a:t>
            </a:r>
            <a:r>
              <a:rPr lang="zh-CN" altLang="en-US" dirty="0"/>
              <a:t>大凡影视作品</a:t>
            </a:r>
            <a:r>
              <a:rPr lang="en-US" altLang="zh-CN" dirty="0"/>
              <a:t>,</a:t>
            </a:r>
            <a:r>
              <a:rPr lang="zh-CN" altLang="en-US" dirty="0"/>
              <a:t>不论政治性、艺术性、商品性及其他的什</a:t>
            </a:r>
          </a:p>
          <a:p>
            <a:r>
              <a:rPr lang="zh-CN" altLang="en-US" dirty="0"/>
              <a:t>么性</a:t>
            </a:r>
            <a:r>
              <a:rPr lang="en-US" altLang="zh-CN" dirty="0"/>
              <a:t>,</a:t>
            </a:r>
            <a:r>
              <a:rPr lang="zh-CN" altLang="en-US" dirty="0"/>
              <a:t>恐怕都离不开或者忽视不得娱乐性。电视剧与其他艺术门类相比恐怕有更多的</a:t>
            </a:r>
          </a:p>
          <a:p>
            <a:r>
              <a:rPr lang="zh-CN" altLang="en-US" dirty="0"/>
              <a:t>范式区别</a:t>
            </a:r>
            <a:r>
              <a:rPr lang="en-US" altLang="zh-CN" dirty="0"/>
              <a:t>:</a:t>
            </a:r>
            <a:r>
              <a:rPr lang="zh-CN" altLang="en-US" dirty="0"/>
              <a:t>广泛的观众、没有强制性的接受场地、松散的观赏方式等。我们既应该有新</a:t>
            </a:r>
          </a:p>
          <a:p>
            <a:r>
              <a:rPr lang="zh-CN" altLang="en-US" dirty="0"/>
              <a:t>的意识和观念</a:t>
            </a:r>
            <a:r>
              <a:rPr lang="en-US" altLang="zh-CN" dirty="0"/>
              <a:t>,</a:t>
            </a:r>
            <a:r>
              <a:rPr lang="zh-CN" altLang="en-US" dirty="0"/>
              <a:t>还应该找到适合这部戏的世俗形式。”因此</a:t>
            </a:r>
            <a:r>
              <a:rPr lang="en-US" altLang="zh-CN" dirty="0"/>
              <a:t>,</a:t>
            </a:r>
            <a:r>
              <a:rPr lang="zh-CN" altLang="en-US" dirty="0"/>
              <a:t>这部剧从特定的生活出发</a:t>
            </a:r>
            <a:r>
              <a:rPr lang="en-US" altLang="zh-CN" dirty="0"/>
              <a:t>,</a:t>
            </a:r>
          </a:p>
          <a:p>
            <a:r>
              <a:rPr lang="zh-CN" altLang="en-US" dirty="0"/>
              <a:t>充分顾及电视剧的审美特性和观众的鉴赏心理</a:t>
            </a:r>
            <a:r>
              <a:rPr lang="en-US" altLang="zh-CN" dirty="0"/>
              <a:t>,</a:t>
            </a:r>
            <a:r>
              <a:rPr lang="zh-CN" altLang="en-US" dirty="0"/>
              <a:t>采用了观赏性较强的戏剧性结构和现</a:t>
            </a:r>
          </a:p>
          <a:p>
            <a:r>
              <a:rPr lang="zh-CN" altLang="en-US" dirty="0"/>
              <a:t>实主义的叙事手法</a:t>
            </a:r>
            <a:r>
              <a:rPr lang="en-US" altLang="zh-CN" dirty="0"/>
              <a:t>,</a:t>
            </a:r>
            <a:r>
              <a:rPr lang="zh-CN" altLang="en-US" dirty="0"/>
              <a:t>讲述了母子二人的最后两只眼睛由于主治医生醉心于竞争主任而</a:t>
            </a:r>
          </a:p>
          <a:p>
            <a:r>
              <a:rPr lang="zh-CN" altLang="en-US" dirty="0"/>
              <a:t>误诊</a:t>
            </a:r>
            <a:r>
              <a:rPr lang="en-US" altLang="zh-CN" dirty="0"/>
              <a:t>,</a:t>
            </a:r>
            <a:r>
              <a:rPr lang="zh-CN" altLang="en-US" dirty="0"/>
              <a:t>以至于被摘除的医疗事故悲剧。如果戏仅止于此</a:t>
            </a:r>
            <a:r>
              <a:rPr lang="en-US" altLang="zh-CN" dirty="0"/>
              <a:t>,</a:t>
            </a:r>
            <a:r>
              <a:rPr lang="zh-CN" altLang="en-US" dirty="0"/>
              <a:t>即止于讲清一幕悲剧本身所</a:t>
            </a:r>
          </a:p>
          <a:p>
            <a:r>
              <a:rPr lang="zh-CN" altLang="en-US" dirty="0"/>
              <a:t>呈现的医疗道德主题</a:t>
            </a:r>
            <a:r>
              <a:rPr lang="en-US" altLang="zh-CN" dirty="0"/>
              <a:t>,</a:t>
            </a:r>
            <a:r>
              <a:rPr lang="zh-CN" altLang="en-US" dirty="0"/>
              <a:t>那么该剧就根本谈不上有什么创新意识。可贵的是</a:t>
            </a:r>
            <a:r>
              <a:rPr lang="en-US" altLang="zh-CN" dirty="0"/>
              <a:t>,</a:t>
            </a:r>
            <a:r>
              <a:rPr lang="zh-CN" altLang="en-US" dirty="0"/>
              <a:t>编导只是</a:t>
            </a:r>
          </a:p>
          <a:p>
            <a:r>
              <a:rPr lang="zh-CN" altLang="en-US" dirty="0"/>
              <a:t>把重要的一环当作载体“垫底”</a:t>
            </a:r>
            <a:r>
              <a:rPr lang="en-US" altLang="zh-CN" dirty="0"/>
              <a:t>,</a:t>
            </a:r>
            <a:r>
              <a:rPr lang="zh-CN" altLang="en-US" dirty="0"/>
              <a:t>然后把三位不同类型的医生</a:t>
            </a:r>
            <a:r>
              <a:rPr lang="en-US" altLang="zh-CN" dirty="0"/>
              <a:t>(</a:t>
            </a:r>
            <a:r>
              <a:rPr lang="zh-CN" altLang="en-US" dirty="0"/>
              <a:t>一个医生代表着好医生</a:t>
            </a:r>
            <a:r>
              <a:rPr lang="en-US" altLang="zh-CN" dirty="0"/>
              <a:t>,</a:t>
            </a:r>
          </a:p>
          <a:p>
            <a:r>
              <a:rPr lang="zh-CN" altLang="en-US" dirty="0"/>
              <a:t>一个医生代表着坏医生</a:t>
            </a:r>
            <a:r>
              <a:rPr lang="en-US" altLang="zh-CN" dirty="0"/>
              <a:t>,</a:t>
            </a:r>
            <a:r>
              <a:rPr lang="zh-CN" altLang="en-US" dirty="0"/>
              <a:t>还有一个医生代表着不好不坏的医生</a:t>
            </a:r>
            <a:r>
              <a:rPr lang="en-US" altLang="zh-CN" dirty="0"/>
              <a:t>)</a:t>
            </a:r>
            <a:r>
              <a:rPr lang="zh-CN" altLang="en-US" dirty="0"/>
              <a:t>艺术地符号化</a:t>
            </a:r>
            <a:r>
              <a:rPr lang="en-US" altLang="zh-CN" dirty="0"/>
              <a:t>,</a:t>
            </a:r>
            <a:r>
              <a:rPr lang="zh-CN" altLang="en-US" dirty="0"/>
              <a:t>把整个</a:t>
            </a:r>
          </a:p>
          <a:p>
            <a:r>
              <a:rPr lang="zh-CN" altLang="en-US" dirty="0"/>
              <a:t>医院环境通过线、形、色的造型处理并运用象征、夸张、浓缩、变形等多种手法创造出一</a:t>
            </a:r>
          </a:p>
          <a:p>
            <a:r>
              <a:rPr lang="zh-CN" altLang="en-US" dirty="0"/>
              <a:t>个既联结现实又超越现实的审美情境</a:t>
            </a:r>
            <a:r>
              <a:rPr lang="en-US" altLang="zh-CN" dirty="0"/>
              <a:t>,</a:t>
            </a:r>
            <a:r>
              <a:rPr lang="zh-CN" altLang="en-US" dirty="0"/>
              <a:t>进而伴随着故事的推进</a:t>
            </a:r>
            <a:r>
              <a:rPr lang="en-US" altLang="zh-CN" dirty="0"/>
              <a:t>,</a:t>
            </a:r>
            <a:r>
              <a:rPr lang="zh-CN" altLang="en-US" dirty="0"/>
              <a:t>将激情与理性、情节与</a:t>
            </a:r>
          </a:p>
          <a:p>
            <a:r>
              <a:rPr lang="zh-CN" altLang="en-US" dirty="0"/>
              <a:t>情绪、戏剧展开与情感积聚恰当地结合起来</a:t>
            </a:r>
            <a:r>
              <a:rPr lang="en-US" altLang="zh-CN" dirty="0"/>
              <a:t>,</a:t>
            </a:r>
            <a:r>
              <a:rPr lang="zh-CN" altLang="en-US" dirty="0"/>
              <a:t>追求审美过程中的心理真实</a:t>
            </a:r>
            <a:r>
              <a:rPr lang="en-US" altLang="zh-CN" dirty="0"/>
              <a:t>,</a:t>
            </a:r>
            <a:r>
              <a:rPr lang="zh-CN" altLang="en-US" dirty="0"/>
              <a:t>调动观众的</a:t>
            </a:r>
          </a:p>
          <a:p>
            <a:r>
              <a:rPr lang="zh-CN" altLang="en-US" dirty="0"/>
              <a:t>参与意识。通过对三位医生的医疗道德的理性分析</a:t>
            </a:r>
            <a:r>
              <a:rPr lang="en-US" altLang="zh-CN" dirty="0"/>
              <a:t>,</a:t>
            </a:r>
            <a:r>
              <a:rPr lang="zh-CN" altLang="en-US" dirty="0"/>
              <a:t>升腾到对人生准则的评判。这</a:t>
            </a:r>
          </a:p>
          <a:p>
            <a:r>
              <a:rPr lang="zh-CN" altLang="en-US" dirty="0"/>
              <a:t>样</a:t>
            </a:r>
            <a:r>
              <a:rPr lang="en-US" altLang="zh-CN" dirty="0"/>
              <a:t>,</a:t>
            </a:r>
            <a:r>
              <a:rPr lang="zh-CN" altLang="en-US" dirty="0"/>
              <a:t>全剧的视角便不仅是社会的和历史的</a:t>
            </a:r>
            <a:r>
              <a:rPr lang="en-US" altLang="zh-CN" dirty="0"/>
              <a:t>,</a:t>
            </a:r>
            <a:r>
              <a:rPr lang="zh-CN" altLang="en-US" dirty="0"/>
              <a:t>而且也是文化的、哲学的。现实主义的创作</a:t>
            </a:r>
          </a:p>
          <a:p>
            <a:r>
              <a:rPr lang="zh-CN" altLang="en-US" dirty="0"/>
              <a:t>精神主导下博采多样化的创作方法</a:t>
            </a:r>
            <a:r>
              <a:rPr lang="en-US" altLang="zh-CN" dirty="0"/>
              <a:t>,</a:t>
            </a:r>
            <a:r>
              <a:rPr lang="zh-CN" altLang="en-US" dirty="0"/>
              <a:t>使荧屏视听形象超越社会事件的层面而升腾到人</a:t>
            </a:r>
          </a:p>
          <a:p>
            <a:r>
              <a:rPr lang="zh-CN" altLang="en-US" dirty="0"/>
              <a:t>与人生的直接对话</a:t>
            </a:r>
            <a:r>
              <a:rPr lang="en-US" altLang="zh-CN" dirty="0"/>
              <a:t>,</a:t>
            </a:r>
            <a:r>
              <a:rPr lang="zh-CN" altLang="en-US" dirty="0"/>
              <a:t>揭示出一个永恒的共时性的人生哲理。</a:t>
            </a:r>
          </a:p>
        </p:txBody>
      </p:sp>
    </p:spTree>
    <p:custDataLst>
      <p:tags r:id="rId1"/>
    </p:custDataLst>
    <p:extLst>
      <p:ext uri="{BB962C8B-B14F-4D97-AF65-F5344CB8AC3E}">
        <p14:creationId xmlns:p14="http://schemas.microsoft.com/office/powerpoint/2010/main" val="395114618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5909286"/>
          </a:xfrm>
          <a:prstGeom prst="rect">
            <a:avLst/>
          </a:prstGeom>
          <a:noFill/>
          <a:ln>
            <a:noFill/>
          </a:ln>
        </p:spPr>
        <p:txBody>
          <a:bodyPr wrap="square" lIns="91419" tIns="45708" rIns="91419" bIns="45708">
            <a:spAutoFit/>
          </a:bodyPr>
          <a:lstStyle/>
          <a:p>
            <a:r>
              <a:rPr lang="zh-CN" altLang="en-US" dirty="0"/>
              <a:t>相比起来</a:t>
            </a:r>
            <a:r>
              <a:rPr lang="en-US" altLang="zh-CN" dirty="0"/>
              <a:t>,《</a:t>
            </a:r>
            <a:r>
              <a:rPr lang="zh-CN" altLang="en-US" dirty="0"/>
              <a:t>太阳从这里升起</a:t>
            </a:r>
            <a:r>
              <a:rPr lang="en-US" altLang="zh-CN" dirty="0"/>
              <a:t>》(</a:t>
            </a:r>
            <a:r>
              <a:rPr lang="zh-CN" altLang="en-US" dirty="0"/>
              <a:t>荣获</a:t>
            </a:r>
            <a:r>
              <a:rPr lang="en-US" altLang="zh-CN" dirty="0"/>
              <a:t>1986</a:t>
            </a:r>
            <a:r>
              <a:rPr lang="zh-CN" altLang="en-US" dirty="0"/>
              <a:t>年度第</a:t>
            </a:r>
            <a:r>
              <a:rPr lang="en-US" altLang="zh-CN" dirty="0"/>
              <a:t>7</a:t>
            </a:r>
            <a:r>
              <a:rPr lang="zh-CN" altLang="en-US" dirty="0"/>
              <a:t>届“飞天奖”短篇电视剧二等</a:t>
            </a:r>
          </a:p>
          <a:p>
            <a:r>
              <a:rPr lang="zh-CN" altLang="en-US" dirty="0"/>
              <a:t>奖</a:t>
            </a:r>
            <a:r>
              <a:rPr lang="en-US" altLang="zh-CN" dirty="0"/>
              <a:t>)</a:t>
            </a:r>
            <a:r>
              <a:rPr lang="zh-CN" altLang="en-US" dirty="0"/>
              <a:t>虽然同样也是以现实主义深化的创作精神为主导</a:t>
            </a:r>
            <a:r>
              <a:rPr lang="en-US" altLang="zh-CN" dirty="0"/>
              <a:t>,</a:t>
            </a:r>
            <a:r>
              <a:rPr lang="zh-CN" altLang="en-US" dirty="0"/>
              <a:t>并博采多样化的创作方法</a:t>
            </a:r>
            <a:r>
              <a:rPr lang="en-US" altLang="zh-CN" dirty="0"/>
              <a:t>,</a:t>
            </a:r>
            <a:r>
              <a:rPr lang="zh-CN" altLang="en-US" dirty="0"/>
              <a:t>但却</a:t>
            </a:r>
          </a:p>
          <a:p>
            <a:r>
              <a:rPr lang="zh-CN" altLang="en-US" dirty="0"/>
              <a:t>没有采用传统的戏剧结构和叙事手法</a:t>
            </a:r>
            <a:r>
              <a:rPr lang="en-US" altLang="zh-CN" dirty="0"/>
              <a:t>,</a:t>
            </a:r>
            <a:r>
              <a:rPr lang="zh-CN" altLang="en-US" dirty="0"/>
              <a:t>而是采用了近似散文式的板块结构和以人物情</a:t>
            </a:r>
          </a:p>
          <a:p>
            <a:r>
              <a:rPr lang="zh-CN" altLang="en-US" dirty="0"/>
              <a:t>绪发展为主线的叙事手法。无疑</a:t>
            </a:r>
            <a:r>
              <a:rPr lang="en-US" altLang="zh-CN" dirty="0"/>
              <a:t>,</a:t>
            </a:r>
            <a:r>
              <a:rPr lang="zh-CN" altLang="en-US" dirty="0"/>
              <a:t>此剧的人物和景物都具有创作主体赋予的一定的象</a:t>
            </a:r>
            <a:endParaRPr lang="en-US" altLang="zh-CN" dirty="0"/>
          </a:p>
          <a:p>
            <a:r>
              <a:rPr lang="zh-CN" altLang="en-US" dirty="0"/>
              <a:t>征意蕴。在老军营村</a:t>
            </a:r>
            <a:r>
              <a:rPr lang="en-US" altLang="zh-CN" dirty="0"/>
              <a:t>,</a:t>
            </a:r>
            <a:r>
              <a:rPr lang="zh-CN" altLang="en-US" dirty="0"/>
              <a:t>那以土为本、顽固守旧的爷爷</a:t>
            </a:r>
            <a:r>
              <a:rPr lang="en-US" altLang="zh-CN" dirty="0"/>
              <a:t>,</a:t>
            </a:r>
            <a:r>
              <a:rPr lang="zh-CN" altLang="en-US" dirty="0"/>
              <a:t>那酷似巫婆、“九斤老太”式的姨</a:t>
            </a:r>
          </a:p>
          <a:p>
            <a:r>
              <a:rPr lang="zh-CN" altLang="en-US" dirty="0"/>
              <a:t>姥姥</a:t>
            </a:r>
            <a:r>
              <a:rPr lang="en-US" altLang="zh-CN" dirty="0"/>
              <a:t>,</a:t>
            </a:r>
            <a:r>
              <a:rPr lang="zh-CN" altLang="en-US" dirty="0"/>
              <a:t>以及那“只知道挣钱、吃饭、睡觉、生娃”的二货</a:t>
            </a:r>
            <a:r>
              <a:rPr lang="en-US" altLang="zh-CN" dirty="0"/>
              <a:t>,</a:t>
            </a:r>
            <a:r>
              <a:rPr lang="zh-CN" altLang="en-US" dirty="0"/>
              <a:t>是愚昧的象征</a:t>
            </a:r>
            <a:r>
              <a:rPr lang="en-US" altLang="zh-CN" dirty="0"/>
              <a:t>;</a:t>
            </a:r>
            <a:r>
              <a:rPr lang="zh-CN" altLang="en-US" dirty="0"/>
              <a:t>那精心发掘古墓</a:t>
            </a:r>
          </a:p>
          <a:p>
            <a:r>
              <a:rPr lang="zh-CN" altLang="en-US" dirty="0"/>
              <a:t>的考古专家申教授</a:t>
            </a:r>
            <a:r>
              <a:rPr lang="en-US" altLang="zh-CN" dirty="0"/>
              <a:t>,</a:t>
            </a:r>
            <a:r>
              <a:rPr lang="zh-CN" altLang="en-US" dirty="0"/>
              <a:t>是古代文明的象征</a:t>
            </a:r>
            <a:r>
              <a:rPr lang="en-US" altLang="zh-CN" dirty="0"/>
              <a:t>;</a:t>
            </a:r>
            <a:r>
              <a:rPr lang="zh-CN" altLang="en-US" dirty="0"/>
              <a:t>那拔地而起的大型现代化露天煤矿和青年工</a:t>
            </a:r>
          </a:p>
          <a:p>
            <a:r>
              <a:rPr lang="zh-CN" altLang="en-US" dirty="0"/>
              <a:t>人张磊等</a:t>
            </a:r>
            <a:r>
              <a:rPr lang="en-US" altLang="zh-CN" dirty="0"/>
              <a:t>,</a:t>
            </a:r>
            <a:r>
              <a:rPr lang="zh-CN" altLang="en-US" dirty="0"/>
              <a:t>是现代文明的象征。至于那规模宏伟、气派轩昂的现代化企业</a:t>
            </a:r>
            <a:r>
              <a:rPr lang="en-US" altLang="zh-CN" dirty="0"/>
              <a:t>,</a:t>
            </a:r>
            <a:r>
              <a:rPr lang="zh-CN" altLang="en-US" dirty="0"/>
              <a:t>象征着时代</a:t>
            </a:r>
          </a:p>
          <a:p>
            <a:r>
              <a:rPr lang="zh-CN" altLang="en-US" dirty="0"/>
              <a:t>精神</a:t>
            </a:r>
            <a:r>
              <a:rPr lang="en-US" altLang="zh-CN" dirty="0"/>
              <a:t>;</a:t>
            </a:r>
            <a:r>
              <a:rPr lang="zh-CN" altLang="en-US" dirty="0"/>
              <a:t>而古墓群</a:t>
            </a:r>
            <a:r>
              <a:rPr lang="en-US" altLang="zh-CN" dirty="0"/>
              <a:t>,</a:t>
            </a:r>
            <a:r>
              <a:rPr lang="zh-CN" altLang="en-US" dirty="0"/>
              <a:t>象征着僵死的封建文化形态</a:t>
            </a:r>
            <a:r>
              <a:rPr lang="en-US" altLang="zh-CN" dirty="0"/>
              <a:t>;</a:t>
            </a:r>
            <a:r>
              <a:rPr lang="zh-CN" altLang="en-US" dirty="0"/>
              <a:t>那烽火台</a:t>
            </a:r>
            <a:r>
              <a:rPr lang="en-US" altLang="zh-CN" dirty="0"/>
              <a:t>,</a:t>
            </a:r>
            <a:r>
              <a:rPr lang="zh-CN" altLang="en-US" dirty="0"/>
              <a:t>则象征着历史的见证</a:t>
            </a:r>
            <a:r>
              <a:rPr lang="en-US" altLang="zh-CN" dirty="0"/>
              <a:t>;</a:t>
            </a:r>
            <a:r>
              <a:rPr lang="zh-CN" altLang="en-US" dirty="0"/>
              <a:t>那公园</a:t>
            </a:r>
          </a:p>
          <a:p>
            <a:r>
              <a:rPr lang="zh-CN" altLang="en-US" dirty="0"/>
              <a:t>游艺场</a:t>
            </a:r>
            <a:r>
              <a:rPr lang="en-US" altLang="zh-CN" dirty="0"/>
              <a:t>,</a:t>
            </a:r>
            <a:r>
              <a:rPr lang="zh-CN" altLang="en-US" dirty="0"/>
              <a:t>则象征着现代的文化生活</a:t>
            </a:r>
            <a:r>
              <a:rPr lang="en-US" altLang="zh-CN" dirty="0"/>
              <a:t>……</a:t>
            </a:r>
            <a:r>
              <a:rPr lang="zh-CN" altLang="en-US" dirty="0"/>
              <a:t>总之</a:t>
            </a:r>
            <a:r>
              <a:rPr lang="en-US" altLang="zh-CN" dirty="0"/>
              <a:t>,</a:t>
            </a:r>
            <a:r>
              <a:rPr lang="zh-CN" altLang="en-US" dirty="0"/>
              <a:t>在这里</a:t>
            </a:r>
            <a:r>
              <a:rPr lang="en-US" altLang="zh-CN" dirty="0"/>
              <a:t>,</a:t>
            </a:r>
            <a:r>
              <a:rPr lang="zh-CN" altLang="en-US" dirty="0"/>
              <a:t>正如</a:t>
            </a:r>
            <a:r>
              <a:rPr lang="en-US" altLang="zh-CN" dirty="0"/>
              <a:t>《</a:t>
            </a:r>
            <a:r>
              <a:rPr lang="zh-CN" altLang="en-US" dirty="0"/>
              <a:t>导演阐述</a:t>
            </a:r>
            <a:r>
              <a:rPr lang="en-US" altLang="zh-CN" dirty="0"/>
              <a:t>》</a:t>
            </a:r>
            <a:r>
              <a:rPr lang="zh-CN" altLang="en-US" dirty="0"/>
              <a:t>中所声明的</a:t>
            </a:r>
            <a:r>
              <a:rPr lang="en-US" altLang="zh-CN" dirty="0"/>
              <a:t>:</a:t>
            </a:r>
          </a:p>
          <a:p>
            <a:r>
              <a:rPr lang="en-US" altLang="zh-CN" dirty="0"/>
              <a:t>“《</a:t>
            </a:r>
            <a:r>
              <a:rPr lang="zh-CN" altLang="en-US" dirty="0"/>
              <a:t>太阳从这里升起</a:t>
            </a:r>
            <a:r>
              <a:rPr lang="en-US" altLang="zh-CN" dirty="0"/>
              <a:t>》</a:t>
            </a:r>
            <a:r>
              <a:rPr lang="zh-CN" altLang="en-US" dirty="0"/>
              <a:t>中的人、景、物都不是生活中的‘这一个’</a:t>
            </a:r>
            <a:r>
              <a:rPr lang="en-US" altLang="zh-CN" dirty="0"/>
              <a:t>,</a:t>
            </a:r>
            <a:r>
              <a:rPr lang="zh-CN" altLang="en-US" dirty="0"/>
              <a:t>而是主体意识的形象造</a:t>
            </a:r>
          </a:p>
          <a:p>
            <a:r>
              <a:rPr lang="zh-CN" altLang="en-US" dirty="0"/>
              <a:t>型</a:t>
            </a:r>
            <a:r>
              <a:rPr lang="en-US" altLang="zh-CN" dirty="0"/>
              <a:t>,</a:t>
            </a:r>
            <a:r>
              <a:rPr lang="zh-CN" altLang="en-US" dirty="0"/>
              <a:t>具有一定的象征性</a:t>
            </a:r>
            <a:r>
              <a:rPr lang="en-US" altLang="zh-CN" dirty="0"/>
              <a:t>,</a:t>
            </a:r>
            <a:r>
              <a:rPr lang="zh-CN" altLang="en-US" dirty="0"/>
              <a:t>有着极强的意念性</a:t>
            </a:r>
            <a:r>
              <a:rPr lang="en-US" altLang="zh-CN" dirty="0"/>
              <a:t>,</a:t>
            </a:r>
            <a:r>
              <a:rPr lang="zh-CN" altLang="en-US" dirty="0"/>
              <a:t>给人以思索、启迪。”所以</a:t>
            </a:r>
            <a:r>
              <a:rPr lang="en-US" altLang="zh-CN" dirty="0"/>
              <a:t>,</a:t>
            </a:r>
            <a:r>
              <a:rPr lang="zh-CN" altLang="en-US" dirty="0"/>
              <a:t>按照一般现实主</a:t>
            </a:r>
          </a:p>
          <a:p>
            <a:r>
              <a:rPr lang="zh-CN" altLang="en-US" dirty="0"/>
              <a:t>义艺术的要求去苛责此剧中的人物不够血肉丰满</a:t>
            </a:r>
            <a:r>
              <a:rPr lang="en-US" altLang="zh-CN" dirty="0"/>
              <a:t>,</a:t>
            </a:r>
            <a:r>
              <a:rPr lang="zh-CN" altLang="en-US" dirty="0"/>
              <a:t>不像现实生活中的“这一个”</a:t>
            </a:r>
            <a:r>
              <a:rPr lang="en-US" altLang="zh-CN" dirty="0"/>
              <a:t>,</a:t>
            </a:r>
            <a:r>
              <a:rPr lang="zh-CN" altLang="en-US" dirty="0"/>
              <a:t>恐怕</a:t>
            </a:r>
          </a:p>
          <a:p>
            <a:r>
              <a:rPr lang="zh-CN" altLang="en-US" dirty="0"/>
              <a:t>就有悖于创作者的本来意图。尽管我们也确实感受到创作主体的意念投射到荧屏上</a:t>
            </a:r>
          </a:p>
          <a:p>
            <a:r>
              <a:rPr lang="zh-CN" altLang="en-US" dirty="0"/>
              <a:t>的明显痕迹</a:t>
            </a:r>
            <a:r>
              <a:rPr lang="en-US" altLang="zh-CN" dirty="0"/>
              <a:t>,</a:t>
            </a:r>
            <a:r>
              <a:rPr lang="zh-CN" altLang="en-US" dirty="0"/>
              <a:t>但仍须指出</a:t>
            </a:r>
            <a:r>
              <a:rPr lang="en-US" altLang="zh-CN" dirty="0"/>
              <a:t>,</a:t>
            </a:r>
            <a:r>
              <a:rPr lang="zh-CN" altLang="en-US" dirty="0"/>
              <a:t>创作主体的这种意念</a:t>
            </a:r>
            <a:r>
              <a:rPr lang="en-US" altLang="zh-CN" dirty="0"/>
              <a:t>,</a:t>
            </a:r>
            <a:r>
              <a:rPr lang="zh-CN" altLang="en-US" dirty="0"/>
              <a:t>归根到底</a:t>
            </a:r>
            <a:r>
              <a:rPr lang="en-US" altLang="zh-CN" dirty="0"/>
              <a:t>,</a:t>
            </a:r>
            <a:r>
              <a:rPr lang="zh-CN" altLang="en-US" dirty="0"/>
              <a:t>还是采自沸腾的变革。这</a:t>
            </a:r>
          </a:p>
          <a:p>
            <a:r>
              <a:rPr lang="zh-CN" altLang="en-US" dirty="0"/>
              <a:t>是一种深刻的现实主义精神。且看荧屏上所展示的文明与愚昧、古代文明与现代文明</a:t>
            </a:r>
          </a:p>
          <a:p>
            <a:r>
              <a:rPr lang="zh-CN" altLang="en-US" dirty="0"/>
              <a:t>之间复杂的交叉冲突的形象画面</a:t>
            </a:r>
            <a:r>
              <a:rPr lang="en-US" altLang="zh-CN" dirty="0"/>
              <a:t>,</a:t>
            </a:r>
            <a:r>
              <a:rPr lang="zh-CN" altLang="en-US" dirty="0"/>
              <a:t>以及这些画面和声音汇合而内蕴的“我们民族从传</a:t>
            </a:r>
          </a:p>
          <a:p>
            <a:r>
              <a:rPr lang="zh-CN" altLang="en-US" dirty="0"/>
              <a:t>统的人格心态向现代人格心态过渡、转变的艰难历程”</a:t>
            </a:r>
            <a:r>
              <a:rPr lang="en-US" altLang="zh-CN" dirty="0"/>
              <a:t>(《</a:t>
            </a:r>
            <a:r>
              <a:rPr lang="zh-CN" altLang="en-US" dirty="0"/>
              <a:t>导演阐述</a:t>
            </a:r>
            <a:r>
              <a:rPr lang="en-US" altLang="zh-CN" dirty="0"/>
              <a:t>》),</a:t>
            </a:r>
            <a:r>
              <a:rPr lang="zh-CN" altLang="en-US" dirty="0"/>
              <a:t>确以颇具弹性的</a:t>
            </a:r>
          </a:p>
          <a:p>
            <a:r>
              <a:rPr lang="zh-CN" altLang="en-US" dirty="0"/>
              <a:t>美学张力</a:t>
            </a:r>
            <a:r>
              <a:rPr lang="en-US" altLang="zh-CN" dirty="0"/>
              <a:t>,</a:t>
            </a:r>
            <a:r>
              <a:rPr lang="zh-CN" altLang="en-US" dirty="0"/>
              <a:t>启迪观众在鉴赏中沉思新旧交替、革故鼎新的社会变革</a:t>
            </a:r>
            <a:r>
              <a:rPr lang="en-US" altLang="zh-CN" dirty="0"/>
              <a:t>,</a:t>
            </a:r>
            <a:r>
              <a:rPr lang="zh-CN" altLang="en-US" dirty="0"/>
              <a:t>去自觉呼唤人自身</a:t>
            </a:r>
          </a:p>
          <a:p>
            <a:r>
              <a:rPr lang="zh-CN" altLang="en-US" dirty="0"/>
              <a:t>的观念现代化。</a:t>
            </a:r>
          </a:p>
          <a:p>
            <a:endParaRPr lang="zh-CN" altLang="en-US" dirty="0"/>
          </a:p>
        </p:txBody>
      </p:sp>
    </p:spTree>
    <p:custDataLst>
      <p:tags r:id="rId1"/>
    </p:custDataLst>
    <p:extLst>
      <p:ext uri="{BB962C8B-B14F-4D97-AF65-F5344CB8AC3E}">
        <p14:creationId xmlns:p14="http://schemas.microsoft.com/office/powerpoint/2010/main" val="80414214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801290"/>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和声的魅力</a:t>
            </a:r>
            <a:r>
              <a:rPr lang="en-US" altLang="zh-CN" dirty="0"/>
              <a:t>———</a:t>
            </a:r>
            <a:r>
              <a:rPr lang="zh-CN" altLang="en-US" dirty="0"/>
              <a:t>调频立体声广播</a:t>
            </a:r>
          </a:p>
          <a:p>
            <a:r>
              <a:rPr lang="zh-CN" altLang="en-US" dirty="0"/>
              <a:t>由于人们对新闻广播所持有的“求真”心态相异于对广播文艺所持有的“求美”心</a:t>
            </a:r>
          </a:p>
          <a:p>
            <a:r>
              <a:rPr lang="zh-CN" altLang="en-US" dirty="0"/>
              <a:t>态</a:t>
            </a:r>
            <a:r>
              <a:rPr lang="en-US" altLang="zh-CN" dirty="0"/>
              <a:t>,</a:t>
            </a:r>
            <a:r>
              <a:rPr lang="zh-CN" altLang="en-US" dirty="0"/>
              <a:t>所以在广播声音的质量方面</a:t>
            </a:r>
            <a:r>
              <a:rPr lang="en-US" altLang="zh-CN" dirty="0"/>
              <a:t>,</a:t>
            </a:r>
            <a:r>
              <a:rPr lang="zh-CN" altLang="en-US" dirty="0"/>
              <a:t>人们对二者的要求自然不同。新闻广播一般采用播</a:t>
            </a:r>
          </a:p>
          <a:p>
            <a:r>
              <a:rPr lang="zh-CN" altLang="en-US" dirty="0"/>
              <a:t>音员播报的形式提供给人们国内外发生事件的“信息”。人们对声源单一的新闻广播</a:t>
            </a:r>
          </a:p>
          <a:p>
            <a:r>
              <a:rPr lang="zh-CN" altLang="en-US" dirty="0"/>
              <a:t>不作特别要求</a:t>
            </a:r>
            <a:r>
              <a:rPr lang="en-US" altLang="zh-CN" dirty="0"/>
              <a:t>,</a:t>
            </a:r>
            <a:r>
              <a:rPr lang="zh-CN" altLang="en-US" dirty="0"/>
              <a:t>只要播音员口齿清楚、播报准确即可。众所周知</a:t>
            </a:r>
            <a:r>
              <a:rPr lang="en-US" altLang="zh-CN" dirty="0"/>
              <a:t>,</a:t>
            </a:r>
            <a:r>
              <a:rPr lang="zh-CN" altLang="en-US" dirty="0"/>
              <a:t>广播文艺是一种听觉</a:t>
            </a:r>
          </a:p>
          <a:p>
            <a:r>
              <a:rPr lang="zh-CN" altLang="en-US" dirty="0"/>
              <a:t>艺术形式</a:t>
            </a:r>
            <a:r>
              <a:rPr lang="en-US" altLang="zh-CN" dirty="0"/>
              <a:t>,</a:t>
            </a:r>
            <a:r>
              <a:rPr lang="zh-CN" altLang="en-US" dirty="0"/>
              <a:t>其中以音乐、戏曲、广播剧、电影录音剪辑等节目为主。而以上诸种艺术形</a:t>
            </a:r>
          </a:p>
          <a:p>
            <a:r>
              <a:rPr lang="zh-CN" altLang="en-US" dirty="0"/>
              <a:t>式从声源性质来看</a:t>
            </a:r>
            <a:r>
              <a:rPr lang="en-US" altLang="zh-CN" dirty="0"/>
              <a:t>,</a:t>
            </a:r>
            <a:r>
              <a:rPr lang="zh-CN" altLang="en-US" dirty="0"/>
              <a:t>是多人称、多声部的共时</a:t>
            </a:r>
            <a:r>
              <a:rPr lang="en-US" altLang="zh-CN" dirty="0"/>
              <a:t>,</a:t>
            </a:r>
            <a:r>
              <a:rPr lang="zh-CN" altLang="en-US" dirty="0"/>
              <a:t>或人声与乐声、或自然音响与音乐音响</a:t>
            </a:r>
          </a:p>
          <a:p>
            <a:r>
              <a:rPr lang="zh-CN" altLang="en-US" dirty="0"/>
              <a:t>的同时发声、齐声合奏。这种多极声源同时发音的艺术本质</a:t>
            </a:r>
            <a:r>
              <a:rPr lang="en-US" altLang="zh-CN" dirty="0"/>
              <a:t>,</a:t>
            </a:r>
            <a:r>
              <a:rPr lang="zh-CN" altLang="en-US" dirty="0"/>
              <a:t>内在地要求有与之相适</a:t>
            </a:r>
          </a:p>
          <a:p>
            <a:r>
              <a:rPr lang="zh-CN" altLang="en-US" dirty="0"/>
              <a:t>应的多声道来输送声音</a:t>
            </a:r>
            <a:r>
              <a:rPr lang="en-US" altLang="zh-CN" dirty="0"/>
              <a:t>,</a:t>
            </a:r>
            <a:r>
              <a:rPr lang="zh-CN" altLang="en-US" dirty="0"/>
              <a:t>而立体声广播正是基于广播文艺的这一特性开发出来的</a:t>
            </a:r>
            <a:r>
              <a:rPr lang="en-US" altLang="zh-CN" dirty="0"/>
              <a:t>,</a:t>
            </a:r>
            <a:r>
              <a:rPr lang="zh-CN" altLang="en-US" dirty="0"/>
              <a:t>它</a:t>
            </a:r>
          </a:p>
          <a:p>
            <a:r>
              <a:rPr lang="zh-CN" altLang="en-US" dirty="0"/>
              <a:t>使人们不仅能够听得“真”</a:t>
            </a:r>
            <a:r>
              <a:rPr lang="en-US" altLang="zh-CN" dirty="0"/>
              <a:t>,</a:t>
            </a:r>
            <a:r>
              <a:rPr lang="zh-CN" altLang="en-US" dirty="0"/>
              <a:t>而且能听得“美”。</a:t>
            </a:r>
            <a:r>
              <a:rPr lang="en-US" altLang="zh-CN" dirty="0"/>
              <a:t>1979</a:t>
            </a:r>
            <a:r>
              <a:rPr lang="zh-CN" altLang="en-US" dirty="0"/>
              <a:t>年</a:t>
            </a:r>
            <a:r>
              <a:rPr lang="en-US" altLang="zh-CN" dirty="0"/>
              <a:t>8</a:t>
            </a:r>
            <a:r>
              <a:rPr lang="zh-CN" altLang="en-US" dirty="0"/>
              <a:t>月黑龙江省广播事业局开</a:t>
            </a:r>
          </a:p>
          <a:p>
            <a:r>
              <a:rPr lang="zh-CN" altLang="en-US" dirty="0"/>
              <a:t>始研制立体声广播</a:t>
            </a:r>
            <a:r>
              <a:rPr lang="en-US" altLang="zh-CN" dirty="0"/>
              <a:t>,</a:t>
            </a:r>
            <a:r>
              <a:rPr lang="zh-CN" altLang="en-US" dirty="0"/>
              <a:t>于当年</a:t>
            </a:r>
            <a:r>
              <a:rPr lang="en-US" altLang="zh-CN" dirty="0"/>
              <a:t>9</a:t>
            </a:r>
            <a:r>
              <a:rPr lang="zh-CN" altLang="en-US" dirty="0"/>
              <a:t>月做出了中国第一台立体声调制器</a:t>
            </a:r>
            <a:r>
              <a:rPr lang="en-US" altLang="zh-CN" dirty="0"/>
              <a:t>,12</a:t>
            </a:r>
            <a:r>
              <a:rPr lang="zh-CN" altLang="en-US" dirty="0"/>
              <a:t>月开办了立体</a:t>
            </a:r>
          </a:p>
          <a:p>
            <a:r>
              <a:rPr lang="zh-CN" altLang="en-US" dirty="0"/>
              <a:t>声广播。这项技术很快在全国范围内得到推广。至此</a:t>
            </a:r>
            <a:r>
              <a:rPr lang="en-US" altLang="zh-CN" dirty="0"/>
              <a:t>,</a:t>
            </a:r>
            <a:r>
              <a:rPr lang="zh-CN" altLang="en-US" dirty="0"/>
              <a:t>调频立体声节目登上中国广</a:t>
            </a:r>
          </a:p>
          <a:p>
            <a:r>
              <a:rPr lang="zh-CN" altLang="en-US" dirty="0"/>
              <a:t>播的历史舞台。</a:t>
            </a:r>
            <a:endParaRPr lang="en-US" altLang="zh-CN" dirty="0"/>
          </a:p>
          <a:p>
            <a:endParaRPr lang="zh-CN" altLang="en-US" dirty="0"/>
          </a:p>
          <a:p>
            <a:r>
              <a:rPr lang="zh-CN" altLang="en-US" dirty="0"/>
              <a:t>立体声广播利用人的双耳特性</a:t>
            </a:r>
            <a:r>
              <a:rPr lang="en-US" altLang="zh-CN" dirty="0"/>
              <a:t>,</a:t>
            </a:r>
            <a:r>
              <a:rPr lang="zh-CN" altLang="en-US" dirty="0"/>
              <a:t>在节目中同时发出左右两个声道的信号</a:t>
            </a:r>
            <a:r>
              <a:rPr lang="en-US" altLang="zh-CN" dirty="0"/>
              <a:t>,</a:t>
            </a:r>
            <a:r>
              <a:rPr lang="zh-CN" altLang="en-US" dirty="0"/>
              <a:t>使收听</a:t>
            </a:r>
          </a:p>
          <a:p>
            <a:r>
              <a:rPr lang="zh-CN" altLang="en-US" dirty="0"/>
              <a:t>者从收音机左右两个声道的喇叭中同时听到声音</a:t>
            </a:r>
            <a:r>
              <a:rPr lang="en-US" altLang="zh-CN" dirty="0"/>
              <a:t>,</a:t>
            </a:r>
            <a:r>
              <a:rPr lang="zh-CN" altLang="en-US" dirty="0"/>
              <a:t>从而得到全方位、层次分明的立体</a:t>
            </a:r>
          </a:p>
          <a:p>
            <a:r>
              <a:rPr lang="zh-CN" altLang="en-US" dirty="0"/>
              <a:t>感和临场感。</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03294622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6463284"/>
          </a:xfrm>
          <a:prstGeom prst="rect">
            <a:avLst/>
          </a:prstGeom>
          <a:noFill/>
          <a:ln>
            <a:noFill/>
          </a:ln>
        </p:spPr>
        <p:txBody>
          <a:bodyPr wrap="square" lIns="91419" tIns="45708" rIns="91419" bIns="45708">
            <a:spAutoFit/>
          </a:bodyPr>
          <a:lstStyle/>
          <a:p>
            <a:r>
              <a:rPr lang="zh-CN" altLang="en-US" dirty="0"/>
              <a:t>荣获</a:t>
            </a:r>
            <a:r>
              <a:rPr lang="en-US" altLang="zh-CN" dirty="0"/>
              <a:t>1986</a:t>
            </a:r>
            <a:r>
              <a:rPr lang="zh-CN" altLang="en-US" dirty="0"/>
              <a:t>年度第</a:t>
            </a:r>
            <a:r>
              <a:rPr lang="en-US" altLang="zh-CN" dirty="0"/>
              <a:t>7</a:t>
            </a:r>
            <a:r>
              <a:rPr lang="zh-CN" altLang="en-US" dirty="0"/>
              <a:t>届“飞天奖”短篇电视剧二等奖的</a:t>
            </a:r>
            <a:r>
              <a:rPr lang="en-US" altLang="zh-CN" dirty="0"/>
              <a:t>《</a:t>
            </a:r>
            <a:r>
              <a:rPr lang="zh-CN" altLang="en-US" dirty="0"/>
              <a:t>大年初一</a:t>
            </a:r>
            <a:r>
              <a:rPr lang="en-US" altLang="zh-CN" dirty="0"/>
              <a:t>》</a:t>
            </a:r>
            <a:r>
              <a:rPr lang="zh-CN" altLang="en-US" dirty="0"/>
              <a:t>既好看</a:t>
            </a:r>
            <a:r>
              <a:rPr lang="en-US" altLang="zh-CN" dirty="0"/>
              <a:t>,</a:t>
            </a:r>
            <a:r>
              <a:rPr lang="zh-CN" altLang="en-US" dirty="0"/>
              <a:t>又耐看。</a:t>
            </a:r>
          </a:p>
          <a:p>
            <a:r>
              <a:rPr lang="zh-CN" altLang="en-US" dirty="0"/>
              <a:t>它采用的是充满戏剧性的传统“三一律”结构</a:t>
            </a:r>
            <a:r>
              <a:rPr lang="en-US" altLang="zh-CN" dirty="0"/>
              <a:t>,</a:t>
            </a:r>
            <a:r>
              <a:rPr lang="zh-CN" altLang="en-US" dirty="0"/>
              <a:t>却不露戏剧痕迹</a:t>
            </a:r>
            <a:r>
              <a:rPr lang="en-US" altLang="zh-CN" dirty="0"/>
              <a:t>,</a:t>
            </a:r>
            <a:r>
              <a:rPr lang="zh-CN" altLang="en-US" dirty="0"/>
              <a:t>段段有昧、节节生津</a:t>
            </a:r>
            <a:r>
              <a:rPr lang="en-US" altLang="zh-CN" dirty="0"/>
              <a:t>,</a:t>
            </a:r>
          </a:p>
          <a:p>
            <a:r>
              <a:rPr lang="zh-CN" altLang="en-US" dirty="0"/>
              <a:t>一切都是那么真实和实在。此剧很能说明即便是严格的传统的现实主义艺术</a:t>
            </a:r>
            <a:r>
              <a:rPr lang="en-US" altLang="zh-CN" dirty="0"/>
              <a:t>,</a:t>
            </a:r>
            <a:r>
              <a:rPr lang="zh-CN" altLang="en-US" dirty="0"/>
              <a:t>在荧屏</a:t>
            </a:r>
          </a:p>
          <a:p>
            <a:r>
              <a:rPr lang="zh-CN" altLang="en-US" dirty="0"/>
              <a:t>上也是能够征服观众的。它给人留下几点颇为深刻的印象</a:t>
            </a:r>
            <a:r>
              <a:rPr lang="en-US" altLang="zh-CN" dirty="0"/>
              <a:t>:</a:t>
            </a:r>
          </a:p>
          <a:p>
            <a:r>
              <a:rPr lang="zh-CN" altLang="en-US" dirty="0"/>
              <a:t>第一</a:t>
            </a:r>
            <a:r>
              <a:rPr lang="en-US" altLang="zh-CN" dirty="0"/>
              <a:t>,</a:t>
            </a:r>
            <a:r>
              <a:rPr lang="zh-CN" altLang="en-US" dirty="0"/>
              <a:t>生活化。关东的粗犷</a:t>
            </a:r>
            <a:r>
              <a:rPr lang="en-US" altLang="zh-CN" dirty="0"/>
              <a:t>,</a:t>
            </a:r>
            <a:r>
              <a:rPr lang="zh-CN" altLang="en-US" dirty="0"/>
              <a:t>北国的风情</a:t>
            </a:r>
            <a:r>
              <a:rPr lang="en-US" altLang="zh-CN" dirty="0"/>
              <a:t>,</a:t>
            </a:r>
            <a:r>
              <a:rPr lang="zh-CN" altLang="en-US" dirty="0"/>
              <a:t>真实的生活氛围</a:t>
            </a:r>
            <a:r>
              <a:rPr lang="en-US" altLang="zh-CN" dirty="0"/>
              <a:t>,</a:t>
            </a:r>
            <a:r>
              <a:rPr lang="zh-CN" altLang="en-US" dirty="0"/>
              <a:t>确像一个实实在在的</a:t>
            </a:r>
          </a:p>
          <a:p>
            <a:r>
              <a:rPr lang="zh-CN" altLang="en-US" dirty="0"/>
              <a:t>家</a:t>
            </a:r>
            <a:r>
              <a:rPr lang="en-US" altLang="zh-CN" dirty="0"/>
              <a:t>;</a:t>
            </a:r>
            <a:r>
              <a:rPr lang="zh-CN" altLang="en-US" dirty="0"/>
              <a:t>栩栩如生、性格各异的十几个人物</a:t>
            </a:r>
            <a:r>
              <a:rPr lang="en-US" altLang="zh-CN" dirty="0"/>
              <a:t>,</a:t>
            </a:r>
            <a:r>
              <a:rPr lang="zh-CN" altLang="en-US" dirty="0"/>
              <a:t>确如一个“平民家庭”里的真实成员</a:t>
            </a:r>
            <a:r>
              <a:rPr lang="en-US" altLang="zh-CN" dirty="0"/>
              <a:t>;</a:t>
            </a:r>
            <a:r>
              <a:rPr lang="zh-CN" altLang="en-US" dirty="0"/>
              <a:t>跌宕的情</a:t>
            </a:r>
          </a:p>
          <a:p>
            <a:r>
              <a:rPr lang="zh-CN" altLang="en-US" dirty="0"/>
              <a:t>节</a:t>
            </a:r>
            <a:r>
              <a:rPr lang="en-US" altLang="zh-CN" dirty="0"/>
              <a:t>,</a:t>
            </a:r>
            <a:r>
              <a:rPr lang="zh-CN" altLang="en-US" dirty="0"/>
              <a:t>复杂的事件</a:t>
            </a:r>
            <a:r>
              <a:rPr lang="en-US" altLang="zh-CN" dirty="0"/>
              <a:t>,</a:t>
            </a:r>
            <a:r>
              <a:rPr lang="zh-CN" altLang="en-US" dirty="0"/>
              <a:t>确都汇成了一股令人身临其境的生活流</a:t>
            </a:r>
            <a:r>
              <a:rPr lang="en-US" altLang="zh-CN" dirty="0"/>
              <a:t>;</a:t>
            </a:r>
            <a:r>
              <a:rPr lang="zh-CN" altLang="en-US" dirty="0"/>
              <a:t>台词道白</a:t>
            </a:r>
            <a:r>
              <a:rPr lang="en-US" altLang="zh-CN" dirty="0"/>
              <a:t>,</a:t>
            </a:r>
            <a:r>
              <a:rPr lang="zh-CN" altLang="en-US" dirty="0"/>
              <a:t>喜怒哀乐</a:t>
            </a:r>
            <a:r>
              <a:rPr lang="en-US" altLang="zh-CN" dirty="0"/>
              <a:t>,</a:t>
            </a:r>
            <a:r>
              <a:rPr lang="zh-CN" altLang="en-US" dirty="0"/>
              <a:t>确都</a:t>
            </a:r>
          </a:p>
          <a:p>
            <a:r>
              <a:rPr lang="zh-CN" altLang="en-US" dirty="0"/>
              <a:t>“听来人耳</a:t>
            </a:r>
            <a:r>
              <a:rPr lang="en-US" altLang="zh-CN" dirty="0"/>
              <a:t>,</a:t>
            </a:r>
            <a:r>
              <a:rPr lang="zh-CN" altLang="en-US" dirty="0"/>
              <a:t>道来亲切</a:t>
            </a:r>
            <a:r>
              <a:rPr lang="en-US" altLang="zh-CN" dirty="0"/>
              <a:t>,</a:t>
            </a:r>
            <a:r>
              <a:rPr lang="zh-CN" altLang="en-US" dirty="0"/>
              <a:t>想来在理</a:t>
            </a:r>
            <a:r>
              <a:rPr lang="en-US" altLang="zh-CN" dirty="0"/>
              <a:t>,</a:t>
            </a:r>
            <a:r>
              <a:rPr lang="zh-CN" altLang="en-US" dirty="0"/>
              <a:t>思来有情”。这一切</a:t>
            </a:r>
            <a:r>
              <a:rPr lang="en-US" altLang="zh-CN" dirty="0"/>
              <a:t>,</a:t>
            </a:r>
            <a:r>
              <a:rPr lang="zh-CN" altLang="en-US" dirty="0"/>
              <a:t>即景式地向观众真实展示了关</a:t>
            </a:r>
          </a:p>
          <a:p>
            <a:r>
              <a:rPr lang="zh-CN" altLang="en-US" dirty="0"/>
              <a:t>东一个普通平民家庭的生活断层。</a:t>
            </a:r>
          </a:p>
          <a:p>
            <a:r>
              <a:rPr lang="zh-CN" altLang="en-US" dirty="0"/>
              <a:t>第二</a:t>
            </a:r>
            <a:r>
              <a:rPr lang="en-US" altLang="zh-CN" dirty="0"/>
              <a:t>,</a:t>
            </a:r>
            <a:r>
              <a:rPr lang="zh-CN" altLang="en-US" dirty="0"/>
              <a:t>信息量。</a:t>
            </a:r>
            <a:r>
              <a:rPr lang="en-US" altLang="zh-CN" dirty="0"/>
              <a:t>《</a:t>
            </a:r>
            <a:r>
              <a:rPr lang="zh-CN" altLang="en-US" dirty="0"/>
              <a:t>导演阐述</a:t>
            </a:r>
            <a:r>
              <a:rPr lang="en-US" altLang="zh-CN" dirty="0"/>
              <a:t>》</a:t>
            </a:r>
            <a:r>
              <a:rPr lang="zh-CN" altLang="en-US" dirty="0"/>
              <a:t>中说</a:t>
            </a:r>
            <a:r>
              <a:rPr lang="en-US" altLang="zh-CN" dirty="0"/>
              <a:t>:“</a:t>
            </a:r>
            <a:r>
              <a:rPr lang="zh-CN" altLang="en-US" dirty="0"/>
              <a:t>在这个戏里</a:t>
            </a:r>
            <a:r>
              <a:rPr lang="en-US" altLang="zh-CN" dirty="0"/>
              <a:t>,</a:t>
            </a:r>
            <a:r>
              <a:rPr lang="zh-CN" altLang="en-US" dirty="0"/>
              <a:t>一个明显的特点</a:t>
            </a:r>
            <a:r>
              <a:rPr lang="en-US" altLang="zh-CN" dirty="0"/>
              <a:t>,</a:t>
            </a:r>
            <a:r>
              <a:rPr lang="zh-CN" altLang="en-US" dirty="0"/>
              <a:t>是它向人们传达</a:t>
            </a:r>
          </a:p>
          <a:p>
            <a:r>
              <a:rPr lang="zh-CN" altLang="en-US" dirty="0"/>
              <a:t>较大的信息量。随着信息的传递</a:t>
            </a:r>
            <a:r>
              <a:rPr lang="en-US" altLang="zh-CN" dirty="0"/>
              <a:t>,</a:t>
            </a:r>
            <a:r>
              <a:rPr lang="zh-CN" altLang="en-US" dirty="0"/>
              <a:t>影响着全剧总的节奏并作用于观众的欣赏心理。今</a:t>
            </a:r>
          </a:p>
          <a:p>
            <a:r>
              <a:rPr lang="zh-CN" altLang="en-US" dirty="0"/>
              <a:t>天我们生活在一个信息时代</a:t>
            </a:r>
            <a:r>
              <a:rPr lang="en-US" altLang="zh-CN" dirty="0"/>
              <a:t>,</a:t>
            </a:r>
            <a:r>
              <a:rPr lang="zh-CN" altLang="en-US" dirty="0"/>
              <a:t>随着信息的不断增加</a:t>
            </a:r>
            <a:r>
              <a:rPr lang="en-US" altLang="zh-CN" dirty="0"/>
              <a:t>,</a:t>
            </a:r>
            <a:r>
              <a:rPr lang="zh-CN" altLang="en-US" dirty="0"/>
              <a:t>生活的节奏正在加快</a:t>
            </a:r>
            <a:r>
              <a:rPr lang="en-US" altLang="zh-CN" dirty="0"/>
              <a:t>,</a:t>
            </a:r>
            <a:r>
              <a:rPr lang="zh-CN" altLang="en-US" dirty="0"/>
              <a:t>来自四面八</a:t>
            </a:r>
          </a:p>
          <a:p>
            <a:r>
              <a:rPr lang="zh-CN" altLang="en-US" dirty="0"/>
              <a:t>方的强大的社会信息正通过电视这扇窗口传递给每一个人</a:t>
            </a:r>
            <a:r>
              <a:rPr lang="en-US" altLang="zh-CN" dirty="0"/>
              <a:t>,</a:t>
            </a:r>
            <a:r>
              <a:rPr lang="zh-CN" altLang="en-US" dirty="0"/>
              <a:t>逐渐地使社会的每一个细</a:t>
            </a:r>
          </a:p>
          <a:p>
            <a:r>
              <a:rPr lang="zh-CN" altLang="en-US" dirty="0"/>
              <a:t>胞都同时形成了一种对信息进行储存和处理的适应能力</a:t>
            </a:r>
            <a:r>
              <a:rPr lang="en-US" altLang="zh-CN" dirty="0"/>
              <a:t>,</a:t>
            </a:r>
            <a:r>
              <a:rPr lang="zh-CN" altLang="en-US" dirty="0"/>
              <a:t>并逐渐使心态发生变化</a:t>
            </a:r>
            <a:r>
              <a:rPr lang="en-US" altLang="zh-CN" dirty="0"/>
              <a:t>,</a:t>
            </a:r>
            <a:r>
              <a:rPr lang="zh-CN" altLang="en-US" dirty="0"/>
              <a:t>形</a:t>
            </a:r>
          </a:p>
          <a:p>
            <a:r>
              <a:rPr lang="zh-CN" altLang="en-US" dirty="0"/>
              <a:t>成了一种新的思维方式和行为方式</a:t>
            </a:r>
            <a:r>
              <a:rPr lang="en-US" altLang="zh-CN" dirty="0"/>
              <a:t>,</a:t>
            </a:r>
            <a:r>
              <a:rPr lang="zh-CN" altLang="en-US" dirty="0"/>
              <a:t>表现在艺术欣赏上就是对快节奏的需求和参与</a:t>
            </a:r>
            <a:r>
              <a:rPr lang="en-US" altLang="zh-CN" dirty="0"/>
              <a:t>,</a:t>
            </a:r>
          </a:p>
          <a:p>
            <a:r>
              <a:rPr lang="zh-CN" altLang="en-US" dirty="0"/>
              <a:t>以及对自身价值的寻找。”这段分析极有见地</a:t>
            </a:r>
            <a:endParaRPr lang="en-US" altLang="zh-CN" dirty="0"/>
          </a:p>
          <a:p>
            <a:r>
              <a:rPr lang="zh-CN" altLang="en-US" dirty="0"/>
              <a:t>第三</a:t>
            </a:r>
            <a:r>
              <a:rPr lang="en-US" altLang="zh-CN" dirty="0"/>
              <a:t>,</a:t>
            </a:r>
            <a:r>
              <a:rPr lang="zh-CN" altLang="en-US" dirty="0"/>
              <a:t>超前性。这部严格的现实主义作品流溢出一种关于当代中国家庭形态发展</a:t>
            </a:r>
          </a:p>
          <a:p>
            <a:r>
              <a:rPr lang="zh-CN" altLang="en-US" dirty="0"/>
              <a:t>走向的超前意识。是的</a:t>
            </a:r>
            <a:r>
              <a:rPr lang="en-US" altLang="zh-CN" dirty="0"/>
              <a:t>,</a:t>
            </a:r>
            <a:r>
              <a:rPr lang="zh-CN" altLang="en-US" dirty="0"/>
              <a:t>每个人物的性格都是一部历史</a:t>
            </a:r>
            <a:r>
              <a:rPr lang="en-US" altLang="zh-CN" dirty="0"/>
              <a:t>,“</a:t>
            </a:r>
            <a:r>
              <a:rPr lang="zh-CN" altLang="en-US" dirty="0"/>
              <a:t>都带着他昨天走过来的脚</a:t>
            </a:r>
          </a:p>
          <a:p>
            <a:r>
              <a:rPr lang="zh-CN" altLang="en-US" dirty="0"/>
              <a:t>印、今天行进着的脚步和即将远去的走向”。细心的观众一定会从程家的生活断面中</a:t>
            </a:r>
          </a:p>
          <a:p>
            <a:r>
              <a:rPr lang="zh-CN" altLang="en-US" dirty="0"/>
              <a:t>去深思这断面上交织的脉络和发展走向。深思的结果便是中国传统的“大一统”的家</a:t>
            </a:r>
          </a:p>
          <a:p>
            <a:r>
              <a:rPr lang="zh-CN" altLang="en-US" dirty="0"/>
              <a:t>庭模式</a:t>
            </a:r>
            <a:r>
              <a:rPr lang="en-US" altLang="zh-CN" dirty="0"/>
              <a:t>,</a:t>
            </a:r>
            <a:r>
              <a:rPr lang="zh-CN" altLang="en-US" dirty="0"/>
              <a:t>在当今变革潮流的冲击下</a:t>
            </a:r>
            <a:r>
              <a:rPr lang="en-US" altLang="zh-CN" dirty="0"/>
              <a:t>,</a:t>
            </a:r>
            <a:r>
              <a:rPr lang="zh-CN" altLang="en-US" dirty="0"/>
              <a:t>正如程家立柜那块破碎的玻璃上面倒贴的“福”字</a:t>
            </a:r>
            <a:r>
              <a:rPr lang="en-US" altLang="zh-CN" dirty="0"/>
              <a:t>,</a:t>
            </a:r>
          </a:p>
          <a:p>
            <a:r>
              <a:rPr lang="zh-CN" altLang="en-US" dirty="0"/>
              <a:t>已经或将要被翻个个儿</a:t>
            </a:r>
            <a:r>
              <a:rPr lang="en-US" altLang="zh-CN" dirty="0"/>
              <a:t>,</a:t>
            </a:r>
            <a:r>
              <a:rPr lang="zh-CN" altLang="en-US" dirty="0"/>
              <a:t>淡化、弱化乃至解体</a:t>
            </a:r>
            <a:r>
              <a:rPr lang="en-US" altLang="zh-CN" dirty="0"/>
              <a:t>,</a:t>
            </a:r>
            <a:r>
              <a:rPr lang="zh-CN" altLang="en-US" dirty="0"/>
              <a:t>恐怕是必然的趋势。</a:t>
            </a:r>
          </a:p>
          <a:p>
            <a:endParaRPr lang="zh-CN" altLang="en-US" dirty="0"/>
          </a:p>
        </p:txBody>
      </p:sp>
    </p:spTree>
    <p:custDataLst>
      <p:tags r:id="rId1"/>
    </p:custDataLst>
    <p:extLst>
      <p:ext uri="{BB962C8B-B14F-4D97-AF65-F5344CB8AC3E}">
        <p14:creationId xmlns:p14="http://schemas.microsoft.com/office/powerpoint/2010/main" val="341969637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5355288"/>
          </a:xfrm>
          <a:prstGeom prst="rect">
            <a:avLst/>
          </a:prstGeom>
          <a:noFill/>
          <a:ln>
            <a:noFill/>
          </a:ln>
        </p:spPr>
        <p:txBody>
          <a:bodyPr wrap="square" lIns="91419" tIns="45708" rIns="91419" bIns="45708">
            <a:spAutoFit/>
          </a:bodyPr>
          <a:lstStyle/>
          <a:p>
            <a:r>
              <a:rPr lang="zh-CN" altLang="en-US" dirty="0"/>
              <a:t>在中国电视剧发展历史上</a:t>
            </a:r>
            <a:r>
              <a:rPr lang="en-US" altLang="zh-CN" dirty="0"/>
              <a:t>,</a:t>
            </a:r>
            <a:r>
              <a:rPr lang="zh-CN" altLang="en-US" dirty="0"/>
              <a:t>短篇喜剧历来是薄弱环节。而</a:t>
            </a:r>
            <a:r>
              <a:rPr lang="en-US" altLang="zh-CN" dirty="0"/>
              <a:t>《</a:t>
            </a:r>
            <a:r>
              <a:rPr lang="zh-CN" altLang="en-US" dirty="0"/>
              <a:t>不该将兄吊起来</a:t>
            </a:r>
            <a:r>
              <a:rPr lang="en-US" altLang="zh-CN" dirty="0"/>
              <a:t>》(</a:t>
            </a:r>
            <a:r>
              <a:rPr lang="zh-CN" altLang="en-US" dirty="0"/>
              <a:t>荣</a:t>
            </a:r>
          </a:p>
          <a:p>
            <a:r>
              <a:rPr lang="zh-CN" altLang="en-US" dirty="0"/>
              <a:t>获</a:t>
            </a:r>
            <a:r>
              <a:rPr lang="en-US" altLang="zh-CN" dirty="0"/>
              <a:t>1986</a:t>
            </a:r>
            <a:r>
              <a:rPr lang="zh-CN" altLang="en-US" dirty="0"/>
              <a:t>年度第</a:t>
            </a:r>
            <a:r>
              <a:rPr lang="en-US" altLang="zh-CN" dirty="0"/>
              <a:t>7</a:t>
            </a:r>
            <a:r>
              <a:rPr lang="zh-CN" altLang="en-US" dirty="0"/>
              <a:t>届“飞天奖”短篇电视剧三等奖</a:t>
            </a:r>
            <a:r>
              <a:rPr lang="en-US" altLang="zh-CN" dirty="0"/>
              <a:t>)</a:t>
            </a:r>
            <a:r>
              <a:rPr lang="zh-CN" altLang="en-US" dirty="0"/>
              <a:t>却异彩凸现</a:t>
            </a:r>
            <a:r>
              <a:rPr lang="en-US" altLang="zh-CN" dirty="0"/>
              <a:t>,</a:t>
            </a:r>
            <a:r>
              <a:rPr lang="zh-CN" altLang="en-US" dirty="0"/>
              <a:t>堪称是一出具有浓烈喜</a:t>
            </a:r>
          </a:p>
          <a:p>
            <a:r>
              <a:rPr lang="zh-CN" altLang="en-US" dirty="0"/>
              <a:t>剧色彩的社会剧。</a:t>
            </a:r>
            <a:endParaRPr lang="en-US" altLang="zh-CN" dirty="0"/>
          </a:p>
          <a:p>
            <a:endParaRPr lang="en-US" altLang="zh-CN" dirty="0"/>
          </a:p>
          <a:p>
            <a:r>
              <a:rPr lang="zh-CN" altLang="en-US" dirty="0"/>
              <a:t>比较起来</a:t>
            </a:r>
            <a:r>
              <a:rPr lang="en-US" altLang="zh-CN" dirty="0"/>
              <a:t>,《</a:t>
            </a:r>
            <a:r>
              <a:rPr lang="zh-CN" altLang="en-US" dirty="0"/>
              <a:t>秋白之死</a:t>
            </a:r>
            <a:r>
              <a:rPr lang="en-US" altLang="zh-CN" dirty="0"/>
              <a:t>》(</a:t>
            </a:r>
            <a:r>
              <a:rPr lang="zh-CN" altLang="en-US" dirty="0"/>
              <a:t>荣获</a:t>
            </a:r>
            <a:r>
              <a:rPr lang="en-US" altLang="zh-CN" dirty="0"/>
              <a:t>1987</a:t>
            </a:r>
            <a:r>
              <a:rPr lang="zh-CN" altLang="en-US" dirty="0"/>
              <a:t>年度第</a:t>
            </a:r>
            <a:r>
              <a:rPr lang="en-US" altLang="zh-CN" dirty="0"/>
              <a:t>8</a:t>
            </a:r>
            <a:r>
              <a:rPr lang="zh-CN" altLang="en-US" dirty="0"/>
              <a:t>届“飞天奖”短篇电视剧一等奖</a:t>
            </a:r>
            <a:r>
              <a:rPr lang="en-US" altLang="zh-CN" dirty="0"/>
              <a:t>)</a:t>
            </a:r>
            <a:r>
              <a:rPr lang="zh-CN" altLang="en-US" dirty="0"/>
              <a:t>更堪</a:t>
            </a:r>
          </a:p>
          <a:p>
            <a:r>
              <a:rPr lang="zh-CN" altLang="en-US" dirty="0"/>
              <a:t>称艺术精品。如果把第</a:t>
            </a:r>
            <a:r>
              <a:rPr lang="en-US" altLang="zh-CN" dirty="0"/>
              <a:t>7</a:t>
            </a:r>
            <a:r>
              <a:rPr lang="zh-CN" altLang="en-US" dirty="0"/>
              <a:t>届“飞天奖”称为电视连续剧创作的丰收年</a:t>
            </a:r>
            <a:r>
              <a:rPr lang="en-US" altLang="zh-CN" dirty="0"/>
              <a:t>,</a:t>
            </a:r>
            <a:r>
              <a:rPr lang="zh-CN" altLang="en-US" dirty="0"/>
              <a:t>那么第</a:t>
            </a:r>
            <a:r>
              <a:rPr lang="en-US" altLang="zh-CN" dirty="0"/>
              <a:t>8</a:t>
            </a:r>
            <a:r>
              <a:rPr lang="zh-CN" altLang="en-US" dirty="0"/>
              <a:t>届“飞</a:t>
            </a:r>
          </a:p>
          <a:p>
            <a:r>
              <a:rPr lang="zh-CN" altLang="en-US" dirty="0"/>
              <a:t>天奖”则可以说是电视短篇剧的丰收年。</a:t>
            </a:r>
            <a:r>
              <a:rPr lang="en-US" altLang="zh-CN" dirty="0"/>
              <a:t>《</a:t>
            </a:r>
            <a:r>
              <a:rPr lang="zh-CN" altLang="en-US" dirty="0"/>
              <a:t>秋白之死</a:t>
            </a:r>
            <a:r>
              <a:rPr lang="en-US" altLang="zh-CN" dirty="0"/>
              <a:t>》</a:t>
            </a:r>
            <a:r>
              <a:rPr lang="zh-CN" altLang="en-US" dirty="0"/>
              <a:t>就代表着这个短篇剧丰收年的最</a:t>
            </a:r>
          </a:p>
          <a:p>
            <a:r>
              <a:rPr lang="zh-CN" altLang="en-US" dirty="0"/>
              <a:t>高水平。艺术家研读了大量的有关史料</a:t>
            </a:r>
            <a:r>
              <a:rPr lang="en-US" altLang="zh-CN" dirty="0"/>
              <a:t>,</a:t>
            </a:r>
            <a:r>
              <a:rPr lang="zh-CN" altLang="en-US" dirty="0"/>
              <a:t>吸收了近年来中国现代革命史、思想史、文化</a:t>
            </a:r>
          </a:p>
          <a:p>
            <a:r>
              <a:rPr lang="zh-CN" altLang="en-US" dirty="0"/>
              <a:t>史研究领域里关于重新认识和评价瞿秋白的新鲜思维成果</a:t>
            </a:r>
            <a:r>
              <a:rPr lang="en-US" altLang="zh-CN" dirty="0"/>
              <a:t>,</a:t>
            </a:r>
            <a:r>
              <a:rPr lang="zh-CN" altLang="en-US" dirty="0"/>
              <a:t>以可贵的胆识和勇气</a:t>
            </a:r>
            <a:r>
              <a:rPr lang="en-US" altLang="zh-CN" dirty="0"/>
              <a:t>,</a:t>
            </a:r>
            <a:r>
              <a:rPr lang="zh-CN" altLang="en-US" dirty="0"/>
              <a:t>将</a:t>
            </a:r>
          </a:p>
          <a:p>
            <a:r>
              <a:rPr lang="zh-CN" altLang="en-US" dirty="0"/>
              <a:t>镜头聚焦于曾使瞿秋白蒙垢多年的</a:t>
            </a:r>
            <a:r>
              <a:rPr lang="en-US" altLang="zh-CN" dirty="0"/>
              <a:t>《</a:t>
            </a:r>
            <a:r>
              <a:rPr lang="zh-CN" altLang="en-US" dirty="0"/>
              <a:t>多余的话</a:t>
            </a:r>
            <a:r>
              <a:rPr lang="en-US" altLang="zh-CN" dirty="0"/>
              <a:t>》,</a:t>
            </a:r>
            <a:r>
              <a:rPr lang="zh-CN" altLang="en-US" dirty="0"/>
              <a:t>并以此结构全剧。这样</a:t>
            </a:r>
            <a:r>
              <a:rPr lang="en-US" altLang="zh-CN" dirty="0"/>
              <a:t>,</a:t>
            </a:r>
            <a:r>
              <a:rPr lang="zh-CN" altLang="en-US" dirty="0"/>
              <a:t>全剧以独特</a:t>
            </a:r>
          </a:p>
          <a:p>
            <a:r>
              <a:rPr lang="zh-CN" altLang="en-US" dirty="0"/>
              <a:t>的视角</a:t>
            </a:r>
            <a:r>
              <a:rPr lang="en-US" altLang="zh-CN" dirty="0"/>
              <a:t>,</a:t>
            </a:r>
            <a:r>
              <a:rPr lang="zh-CN" altLang="en-US" dirty="0"/>
              <a:t>将瞿秋白就义前对人世的这篇诀别辞在屏幕上转化为对当代观众心灵的直接</a:t>
            </a:r>
          </a:p>
          <a:p>
            <a:r>
              <a:rPr lang="zh-CN" altLang="en-US" dirty="0"/>
              <a:t>对话与交流</a:t>
            </a:r>
            <a:r>
              <a:rPr lang="en-US" altLang="zh-CN" dirty="0"/>
              <a:t>,</a:t>
            </a:r>
            <a:r>
              <a:rPr lang="zh-CN" altLang="en-US" dirty="0"/>
              <a:t>大大强化了审美对象之间的亲切感</a:t>
            </a:r>
            <a:r>
              <a:rPr lang="en-US" altLang="zh-CN" dirty="0"/>
              <a:t>,</a:t>
            </a:r>
            <a:r>
              <a:rPr lang="zh-CN" altLang="en-US" dirty="0"/>
              <a:t>从而使人物形象更加真实可信、富于</a:t>
            </a:r>
          </a:p>
          <a:p>
            <a:r>
              <a:rPr lang="zh-CN" altLang="en-US" dirty="0"/>
              <a:t>艺术魅力</a:t>
            </a:r>
          </a:p>
          <a:p>
            <a:endParaRPr lang="en-US" altLang="zh-CN" dirty="0"/>
          </a:p>
          <a:p>
            <a:r>
              <a:rPr lang="zh-CN" altLang="en-US" dirty="0"/>
              <a:t>继</a:t>
            </a:r>
            <a:r>
              <a:rPr lang="en-US" altLang="zh-CN" dirty="0"/>
              <a:t>《</a:t>
            </a:r>
            <a:r>
              <a:rPr lang="zh-CN" altLang="en-US" dirty="0"/>
              <a:t>秋白之死</a:t>
            </a:r>
            <a:r>
              <a:rPr lang="en-US" altLang="zh-CN" dirty="0"/>
              <a:t>》</a:t>
            </a:r>
            <a:r>
              <a:rPr lang="zh-CN" altLang="en-US" dirty="0"/>
              <a:t>之后</a:t>
            </a:r>
            <a:r>
              <a:rPr lang="en-US" altLang="zh-CN" dirty="0"/>
              <a:t>,</a:t>
            </a:r>
            <a:r>
              <a:rPr lang="zh-CN" altLang="en-US" dirty="0"/>
              <a:t>江苏的电视剧艺术家们一发而不可止</a:t>
            </a:r>
            <a:r>
              <a:rPr lang="en-US" altLang="zh-CN" dirty="0"/>
              <a:t>,</a:t>
            </a:r>
            <a:r>
              <a:rPr lang="zh-CN" altLang="en-US" dirty="0"/>
              <a:t>陆续拍摄出</a:t>
            </a:r>
            <a:r>
              <a:rPr lang="en-US" altLang="zh-CN" dirty="0"/>
              <a:t>《</a:t>
            </a:r>
            <a:r>
              <a:rPr lang="zh-CN" altLang="en-US" dirty="0"/>
              <a:t>朱自清</a:t>
            </a:r>
            <a:r>
              <a:rPr lang="en-US" altLang="zh-CN" dirty="0"/>
              <a:t>》</a:t>
            </a:r>
          </a:p>
          <a:p>
            <a:r>
              <a:rPr lang="en-US" altLang="zh-CN" dirty="0"/>
              <a:t>(</a:t>
            </a:r>
            <a:r>
              <a:rPr lang="zh-CN" altLang="en-US" dirty="0"/>
              <a:t>荣获</a:t>
            </a:r>
            <a:r>
              <a:rPr lang="en-US" altLang="zh-CN" dirty="0"/>
              <a:t>1991</a:t>
            </a:r>
            <a:r>
              <a:rPr lang="zh-CN" altLang="en-US" dirty="0"/>
              <a:t>年度第</a:t>
            </a:r>
            <a:r>
              <a:rPr lang="en-US" altLang="zh-CN" dirty="0"/>
              <a:t>12</a:t>
            </a:r>
            <a:r>
              <a:rPr lang="zh-CN" altLang="en-US" dirty="0"/>
              <a:t>届“飞天奖”短篇电视剧二等奖</a:t>
            </a:r>
            <a:r>
              <a:rPr lang="en-US" altLang="zh-CN" dirty="0"/>
              <a:t>)</a:t>
            </a:r>
            <a:r>
              <a:rPr lang="zh-CN" altLang="en-US" dirty="0"/>
              <a:t>、</a:t>
            </a:r>
            <a:r>
              <a:rPr lang="en-US" altLang="zh-CN" dirty="0"/>
              <a:t>《</a:t>
            </a:r>
            <a:r>
              <a:rPr lang="zh-CN" altLang="en-US" dirty="0"/>
              <a:t>戈公振</a:t>
            </a:r>
            <a:r>
              <a:rPr lang="en-US" altLang="zh-CN" dirty="0"/>
              <a:t>》(</a:t>
            </a:r>
            <a:r>
              <a:rPr lang="zh-CN" altLang="en-US" dirty="0"/>
              <a:t>荣获</a:t>
            </a:r>
            <a:r>
              <a:rPr lang="en-US" altLang="zh-CN" dirty="0"/>
              <a:t>1993</a:t>
            </a:r>
            <a:r>
              <a:rPr lang="zh-CN" altLang="en-US" dirty="0"/>
              <a:t>年度第</a:t>
            </a:r>
          </a:p>
          <a:p>
            <a:r>
              <a:rPr lang="en-US" altLang="zh-CN" dirty="0"/>
              <a:t>14</a:t>
            </a:r>
            <a:r>
              <a:rPr lang="zh-CN" altLang="en-US" dirty="0"/>
              <a:t>届“飞天奖”短篇电视剧二等奖</a:t>
            </a:r>
            <a:r>
              <a:rPr lang="en-US" altLang="zh-CN" dirty="0"/>
              <a:t>)</a:t>
            </a:r>
            <a:r>
              <a:rPr lang="zh-CN" altLang="en-US" dirty="0"/>
              <a:t>、</a:t>
            </a:r>
            <a:r>
              <a:rPr lang="en-US" altLang="zh-CN" dirty="0"/>
              <a:t>《</a:t>
            </a:r>
            <a:r>
              <a:rPr lang="zh-CN" altLang="en-US" dirty="0"/>
              <a:t>吴贻芳</a:t>
            </a:r>
            <a:r>
              <a:rPr lang="en-US" altLang="zh-CN" dirty="0"/>
              <a:t>》(</a:t>
            </a:r>
            <a:r>
              <a:rPr lang="zh-CN" altLang="en-US" dirty="0"/>
              <a:t>荣获</a:t>
            </a:r>
            <a:r>
              <a:rPr lang="en-US" altLang="zh-CN" dirty="0"/>
              <a:t>1995</a:t>
            </a:r>
            <a:r>
              <a:rPr lang="zh-CN" altLang="en-US" dirty="0"/>
              <a:t>年度第</a:t>
            </a:r>
            <a:r>
              <a:rPr lang="en-US" altLang="zh-CN" dirty="0"/>
              <a:t>16</a:t>
            </a:r>
            <a:r>
              <a:rPr lang="zh-CN" altLang="en-US" dirty="0"/>
              <a:t>届“飞天奖”短篇</a:t>
            </a:r>
          </a:p>
          <a:p>
            <a:r>
              <a:rPr lang="zh-CN" altLang="en-US" dirty="0"/>
              <a:t>电视剧二等奖</a:t>
            </a:r>
            <a:r>
              <a:rPr lang="en-US" altLang="zh-CN" dirty="0"/>
              <a:t>)</a:t>
            </a:r>
            <a:r>
              <a:rPr lang="zh-CN" altLang="en-US" dirty="0"/>
              <a:t>等人物传记体短篇佳作。</a:t>
            </a:r>
          </a:p>
          <a:p>
            <a:endParaRPr lang="zh-CN" altLang="en-US" dirty="0"/>
          </a:p>
        </p:txBody>
      </p:sp>
    </p:spTree>
    <p:custDataLst>
      <p:tags r:id="rId1"/>
    </p:custDataLst>
    <p:extLst>
      <p:ext uri="{BB962C8B-B14F-4D97-AF65-F5344CB8AC3E}">
        <p14:creationId xmlns:p14="http://schemas.microsoft.com/office/powerpoint/2010/main" val="356082115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953311"/>
            <a:ext cx="9635179" cy="5909286"/>
          </a:xfrm>
          <a:prstGeom prst="rect">
            <a:avLst/>
          </a:prstGeom>
          <a:noFill/>
          <a:ln>
            <a:noFill/>
          </a:ln>
        </p:spPr>
        <p:txBody>
          <a:bodyPr wrap="square" lIns="91419" tIns="45708" rIns="91419" bIns="45708">
            <a:spAutoFit/>
          </a:bodyPr>
          <a:lstStyle/>
          <a:p>
            <a:r>
              <a:rPr lang="zh-CN" altLang="en-US" dirty="0"/>
              <a:t>在短篇电视剧领域里进行辛勤耕耘和探索的</a:t>
            </a:r>
            <a:r>
              <a:rPr lang="en-US" altLang="zh-CN" dirty="0"/>
              <a:t>,</a:t>
            </a:r>
            <a:r>
              <a:rPr lang="zh-CN" altLang="en-US" dirty="0"/>
              <a:t>还有导演过</a:t>
            </a:r>
            <a:r>
              <a:rPr lang="en-US" altLang="zh-CN" dirty="0"/>
              <a:t>《</a:t>
            </a:r>
            <a:r>
              <a:rPr lang="zh-CN" altLang="en-US" dirty="0"/>
              <a:t>好人燕居谦</a:t>
            </a:r>
            <a:r>
              <a:rPr lang="en-US" altLang="zh-CN" dirty="0"/>
              <a:t>》(</a:t>
            </a:r>
            <a:r>
              <a:rPr lang="zh-CN" altLang="en-US" dirty="0"/>
              <a:t>荣获</a:t>
            </a:r>
          </a:p>
          <a:p>
            <a:r>
              <a:rPr lang="en-US" altLang="zh-CN" dirty="0"/>
              <a:t>1991</a:t>
            </a:r>
            <a:r>
              <a:rPr lang="zh-CN" altLang="en-US" dirty="0"/>
              <a:t>年度第</a:t>
            </a:r>
            <a:r>
              <a:rPr lang="en-US" altLang="zh-CN" dirty="0"/>
              <a:t>12</a:t>
            </a:r>
            <a:r>
              <a:rPr lang="zh-CN" altLang="en-US" dirty="0"/>
              <a:t>届“飞天奖”短篇电视剧二等奖</a:t>
            </a:r>
            <a:r>
              <a:rPr lang="en-US" altLang="zh-CN" dirty="0"/>
              <a:t>)</a:t>
            </a:r>
            <a:r>
              <a:rPr lang="zh-CN" altLang="en-US" dirty="0"/>
              <a:t>、</a:t>
            </a:r>
            <a:r>
              <a:rPr lang="en-US" altLang="zh-CN" dirty="0"/>
              <a:t>《</a:t>
            </a:r>
            <a:r>
              <a:rPr lang="zh-CN" altLang="en-US" dirty="0"/>
              <a:t>有这样一个民警</a:t>
            </a:r>
            <a:r>
              <a:rPr lang="en-US" altLang="zh-CN" dirty="0"/>
              <a:t>》(</a:t>
            </a:r>
            <a:r>
              <a:rPr lang="zh-CN" altLang="en-US" dirty="0"/>
              <a:t>荣获</a:t>
            </a:r>
            <a:r>
              <a:rPr lang="en-US" altLang="zh-CN" dirty="0"/>
              <a:t>1989</a:t>
            </a:r>
            <a:r>
              <a:rPr lang="zh-CN" altLang="en-US" dirty="0"/>
              <a:t>年度</a:t>
            </a:r>
          </a:p>
          <a:p>
            <a:r>
              <a:rPr lang="zh-CN" altLang="en-US" dirty="0"/>
              <a:t>第</a:t>
            </a:r>
            <a:r>
              <a:rPr lang="en-US" altLang="zh-CN" dirty="0"/>
              <a:t>10</a:t>
            </a:r>
            <a:r>
              <a:rPr lang="zh-CN" altLang="en-US" dirty="0"/>
              <a:t>届“飞天奖”短篇电视剧一等奖</a:t>
            </a:r>
            <a:r>
              <a:rPr lang="en-US" altLang="zh-CN" dirty="0"/>
              <a:t>)</a:t>
            </a:r>
            <a:r>
              <a:rPr lang="zh-CN" altLang="en-US" dirty="0"/>
              <a:t>的张绍林</a:t>
            </a:r>
            <a:r>
              <a:rPr lang="en-US" altLang="zh-CN" dirty="0"/>
              <a:t>,</a:t>
            </a:r>
            <a:r>
              <a:rPr lang="zh-CN" altLang="en-US" dirty="0"/>
              <a:t>导演过</a:t>
            </a:r>
            <a:r>
              <a:rPr lang="en-US" altLang="zh-CN" dirty="0"/>
              <a:t>《</a:t>
            </a:r>
            <a:r>
              <a:rPr lang="zh-CN" altLang="en-US" dirty="0"/>
              <a:t>一个姑娘三个兵</a:t>
            </a:r>
            <a:r>
              <a:rPr lang="en-US" altLang="zh-CN" dirty="0"/>
              <a:t>》(</a:t>
            </a:r>
            <a:r>
              <a:rPr lang="zh-CN" altLang="en-US" dirty="0"/>
              <a:t>荣获</a:t>
            </a:r>
            <a:r>
              <a:rPr lang="en-US" altLang="zh-CN" dirty="0"/>
              <a:t>1993</a:t>
            </a:r>
          </a:p>
          <a:p>
            <a:r>
              <a:rPr lang="zh-CN" altLang="en-US" dirty="0"/>
              <a:t>年度第</a:t>
            </a:r>
            <a:r>
              <a:rPr lang="en-US" altLang="zh-CN" dirty="0"/>
              <a:t>14</a:t>
            </a:r>
            <a:r>
              <a:rPr lang="zh-CN" altLang="en-US" dirty="0"/>
              <a:t>届“飞天奖”短篇电视剧二等奖</a:t>
            </a:r>
            <a:r>
              <a:rPr lang="en-US" altLang="zh-CN" dirty="0"/>
              <a:t>)</a:t>
            </a:r>
            <a:r>
              <a:rPr lang="zh-CN" altLang="en-US" dirty="0"/>
              <a:t>、</a:t>
            </a:r>
            <a:r>
              <a:rPr lang="en-US" altLang="zh-CN" dirty="0"/>
              <a:t>《</a:t>
            </a:r>
            <a:r>
              <a:rPr lang="zh-CN" altLang="en-US" dirty="0"/>
              <a:t>两个姑娘两个兵</a:t>
            </a:r>
            <a:r>
              <a:rPr lang="en-US" altLang="zh-CN" dirty="0"/>
              <a:t>》(</a:t>
            </a:r>
            <a:r>
              <a:rPr lang="zh-CN" altLang="en-US" dirty="0"/>
              <a:t>荣获</a:t>
            </a:r>
            <a:r>
              <a:rPr lang="en-US" altLang="zh-CN" dirty="0"/>
              <a:t>1995</a:t>
            </a:r>
            <a:r>
              <a:rPr lang="zh-CN" altLang="en-US" dirty="0"/>
              <a:t>年度第</a:t>
            </a:r>
            <a:r>
              <a:rPr lang="en-US" altLang="zh-CN" dirty="0"/>
              <a:t>16</a:t>
            </a:r>
          </a:p>
          <a:p>
            <a:r>
              <a:rPr lang="zh-CN" altLang="en-US" dirty="0"/>
              <a:t>届“飞天奖”短篇电视剧二等奖</a:t>
            </a:r>
            <a:r>
              <a:rPr lang="en-US" altLang="zh-CN" dirty="0"/>
              <a:t>)</a:t>
            </a:r>
            <a:r>
              <a:rPr lang="zh-CN" altLang="en-US" dirty="0"/>
              <a:t>、</a:t>
            </a:r>
            <a:r>
              <a:rPr lang="en-US" altLang="zh-CN" dirty="0"/>
              <a:t>《</a:t>
            </a:r>
            <a:r>
              <a:rPr lang="zh-CN" altLang="en-US" dirty="0"/>
              <a:t>三个姑娘一个兵</a:t>
            </a:r>
            <a:r>
              <a:rPr lang="en-US" altLang="zh-CN" dirty="0"/>
              <a:t>》</a:t>
            </a:r>
            <a:r>
              <a:rPr lang="zh-CN" altLang="en-US" dirty="0"/>
              <a:t>的石学海</a:t>
            </a:r>
            <a:r>
              <a:rPr lang="en-US" altLang="zh-CN" dirty="0"/>
              <a:t>,</a:t>
            </a:r>
            <a:r>
              <a:rPr lang="zh-CN" altLang="en-US" dirty="0"/>
              <a:t>以及导演过</a:t>
            </a:r>
            <a:r>
              <a:rPr lang="en-US" altLang="zh-CN" dirty="0"/>
              <a:t>《</a:t>
            </a:r>
            <a:r>
              <a:rPr lang="zh-CN" altLang="en-US" dirty="0"/>
              <a:t>牛玉琴的</a:t>
            </a:r>
          </a:p>
          <a:p>
            <a:r>
              <a:rPr lang="zh-CN" altLang="en-US" dirty="0"/>
              <a:t>树</a:t>
            </a:r>
            <a:r>
              <a:rPr lang="en-US" altLang="zh-CN" dirty="0"/>
              <a:t>》</a:t>
            </a:r>
            <a:r>
              <a:rPr lang="zh-CN" altLang="en-US" dirty="0"/>
              <a:t>和</a:t>
            </a:r>
            <a:r>
              <a:rPr lang="en-US" altLang="zh-CN" dirty="0"/>
              <a:t>《</a:t>
            </a:r>
            <a:r>
              <a:rPr lang="zh-CN" altLang="en-US" dirty="0"/>
              <a:t>午夜有轨电车</a:t>
            </a:r>
            <a:r>
              <a:rPr lang="en-US" altLang="zh-CN" dirty="0"/>
              <a:t>》(</a:t>
            </a:r>
            <a:r>
              <a:rPr lang="zh-CN" altLang="en-US" dirty="0"/>
              <a:t>分别荣获</a:t>
            </a:r>
            <a:r>
              <a:rPr lang="en-US" altLang="zh-CN" dirty="0"/>
              <a:t>1995</a:t>
            </a:r>
            <a:r>
              <a:rPr lang="zh-CN" altLang="en-US" dirty="0"/>
              <a:t>年度第</a:t>
            </a:r>
            <a:r>
              <a:rPr lang="en-US" altLang="zh-CN" dirty="0"/>
              <a:t>16</a:t>
            </a:r>
            <a:r>
              <a:rPr lang="zh-CN" altLang="en-US" dirty="0"/>
              <a:t>届和</a:t>
            </a:r>
            <a:r>
              <a:rPr lang="en-US" altLang="zh-CN" dirty="0"/>
              <a:t>1996</a:t>
            </a:r>
            <a:r>
              <a:rPr lang="zh-CN" altLang="en-US" dirty="0"/>
              <a:t>年度第</a:t>
            </a:r>
            <a:r>
              <a:rPr lang="en-US" altLang="zh-CN" dirty="0"/>
              <a:t>17</a:t>
            </a:r>
            <a:r>
              <a:rPr lang="zh-CN" altLang="en-US" dirty="0"/>
              <a:t>届“飞天奖”短</a:t>
            </a:r>
          </a:p>
          <a:p>
            <a:r>
              <a:rPr lang="zh-CN" altLang="en-US" dirty="0"/>
              <a:t>篇电视剧一等奖</a:t>
            </a:r>
            <a:r>
              <a:rPr lang="en-US" altLang="zh-CN" dirty="0"/>
              <a:t>)</a:t>
            </a:r>
            <a:r>
              <a:rPr lang="zh-CN" altLang="en-US" dirty="0"/>
              <a:t>的杨阳。他们或以纪实见长</a:t>
            </a:r>
            <a:r>
              <a:rPr lang="en-US" altLang="zh-CN" dirty="0"/>
              <a:t>,</a:t>
            </a:r>
            <a:r>
              <a:rPr lang="zh-CN" altLang="en-US" dirty="0"/>
              <a:t>或以造型取胜</a:t>
            </a:r>
            <a:r>
              <a:rPr lang="en-US" altLang="zh-CN" dirty="0"/>
              <a:t>,</a:t>
            </a:r>
            <a:r>
              <a:rPr lang="zh-CN" altLang="en-US" dirty="0"/>
              <a:t>或纪实、造型皆优。</a:t>
            </a:r>
            <a:endParaRPr lang="en-US" altLang="zh-CN" dirty="0"/>
          </a:p>
          <a:p>
            <a:endParaRPr lang="en-US" altLang="zh-CN" dirty="0"/>
          </a:p>
          <a:p>
            <a:r>
              <a:rPr lang="zh-CN" altLang="en-US" dirty="0"/>
              <a:t>譬如石学海的</a:t>
            </a:r>
            <a:r>
              <a:rPr lang="en-US" altLang="zh-CN" dirty="0"/>
              <a:t>《</a:t>
            </a:r>
            <a:r>
              <a:rPr lang="zh-CN" altLang="en-US" dirty="0"/>
              <a:t>一个姑娘三个兵</a:t>
            </a:r>
            <a:r>
              <a:rPr lang="en-US" altLang="zh-CN" dirty="0"/>
              <a:t>》,</a:t>
            </a:r>
            <a:r>
              <a:rPr lang="zh-CN" altLang="en-US" dirty="0"/>
              <a:t>就是一部有着鲜明美学追求的风格化作品。一</a:t>
            </a:r>
          </a:p>
          <a:p>
            <a:r>
              <a:rPr lang="zh-CN" altLang="en-US" dirty="0"/>
              <a:t>位班长带着两位战士</a:t>
            </a:r>
            <a:r>
              <a:rPr lang="en-US" altLang="zh-CN" dirty="0"/>
              <a:t>,</a:t>
            </a:r>
            <a:r>
              <a:rPr lang="zh-CN" altLang="en-US" dirty="0"/>
              <a:t>在荒漠上的护线小站值勤。他们的用水</a:t>
            </a:r>
            <a:r>
              <a:rPr lang="en-US" altLang="zh-CN" dirty="0"/>
              <a:t>,</a:t>
            </a:r>
            <a:r>
              <a:rPr lang="zh-CN" altLang="en-US" dirty="0"/>
              <a:t>靠一位当地小姑娘定</a:t>
            </a:r>
          </a:p>
          <a:p>
            <a:r>
              <a:rPr lang="zh-CN" altLang="en-US" dirty="0"/>
              <a:t>期骑着骆驼送来。于是</a:t>
            </a:r>
            <a:r>
              <a:rPr lang="en-US" altLang="zh-CN" dirty="0"/>
              <a:t>,</a:t>
            </a:r>
            <a:r>
              <a:rPr lang="zh-CN" altLang="en-US" dirty="0"/>
              <a:t>在一个姑娘与三个兵之间</a:t>
            </a:r>
            <a:r>
              <a:rPr lang="en-US" altLang="zh-CN" dirty="0"/>
              <a:t>,“</a:t>
            </a:r>
            <a:r>
              <a:rPr lang="zh-CN" altLang="en-US" dirty="0"/>
              <a:t>戏”产生了。整部作品的外层结</a:t>
            </a:r>
          </a:p>
          <a:p>
            <a:r>
              <a:rPr lang="zh-CN" altLang="en-US" dirty="0"/>
              <a:t>构完全是风格化的</a:t>
            </a:r>
            <a:r>
              <a:rPr lang="en-US" altLang="zh-CN" dirty="0"/>
              <a:t>,</a:t>
            </a:r>
            <a:r>
              <a:rPr lang="zh-CN" altLang="en-US" dirty="0"/>
              <a:t>从环境、人物造型到影像色调</a:t>
            </a:r>
            <a:r>
              <a:rPr lang="en-US" altLang="zh-CN" dirty="0"/>
              <a:t>,</a:t>
            </a:r>
            <a:r>
              <a:rPr lang="zh-CN" altLang="en-US" dirty="0"/>
              <a:t>都融入了一种统一的美学追求。即</a:t>
            </a:r>
          </a:p>
          <a:p>
            <a:r>
              <a:rPr lang="zh-CN" altLang="en-US" dirty="0"/>
              <a:t>是说</a:t>
            </a:r>
            <a:r>
              <a:rPr lang="en-US" altLang="zh-CN" dirty="0"/>
              <a:t>,</a:t>
            </a:r>
            <a:r>
              <a:rPr lang="zh-CN" altLang="en-US" dirty="0"/>
              <a:t>这一切</a:t>
            </a:r>
            <a:r>
              <a:rPr lang="en-US" altLang="zh-CN" dirty="0"/>
              <a:t>,</a:t>
            </a:r>
            <a:r>
              <a:rPr lang="zh-CN" altLang="en-US" dirty="0"/>
              <a:t>都是导演石学海在其美学理想导引下精心构思的。</a:t>
            </a:r>
          </a:p>
          <a:p>
            <a:endParaRPr lang="en-US" altLang="zh-CN" dirty="0"/>
          </a:p>
          <a:p>
            <a:r>
              <a:rPr lang="en-US" altLang="zh-CN" dirty="0"/>
              <a:t>《</a:t>
            </a:r>
            <a:r>
              <a:rPr lang="zh-CN" altLang="en-US" dirty="0"/>
              <a:t>两个姑娘两个兵</a:t>
            </a:r>
            <a:r>
              <a:rPr lang="en-US" altLang="zh-CN" dirty="0"/>
              <a:t>》</a:t>
            </a:r>
            <a:r>
              <a:rPr lang="zh-CN" altLang="en-US" dirty="0"/>
              <a:t>在整个艺术肌体的和谐与完整上</a:t>
            </a:r>
            <a:r>
              <a:rPr lang="en-US" altLang="zh-CN" dirty="0"/>
              <a:t>,</a:t>
            </a:r>
            <a:r>
              <a:rPr lang="zh-CN" altLang="en-US" dirty="0"/>
              <a:t>确实又前进了一步。但风格</a:t>
            </a:r>
          </a:p>
          <a:p>
            <a:r>
              <a:rPr lang="zh-CN" altLang="en-US" dirty="0"/>
              <a:t>化的追求似乎又过了“度”</a:t>
            </a:r>
            <a:r>
              <a:rPr lang="en-US" altLang="zh-CN" dirty="0"/>
              <a:t>,</a:t>
            </a:r>
            <a:r>
              <a:rPr lang="zh-CN" altLang="en-US" dirty="0"/>
              <a:t>作为形式的意味超过了作为意味的形式</a:t>
            </a:r>
            <a:r>
              <a:rPr lang="en-US" altLang="zh-CN" dirty="0"/>
              <a:t>,</a:t>
            </a:r>
            <a:r>
              <a:rPr lang="zh-CN" altLang="en-US" dirty="0"/>
              <a:t>即多少给人以形</a:t>
            </a:r>
          </a:p>
          <a:p>
            <a:r>
              <a:rPr lang="zh-CN" altLang="en-US" dirty="0"/>
              <a:t>式大于内容之感。意蕴的开掘</a:t>
            </a:r>
            <a:r>
              <a:rPr lang="en-US" altLang="zh-CN" dirty="0"/>
              <a:t>,</a:t>
            </a:r>
            <a:r>
              <a:rPr lang="zh-CN" altLang="en-US" dirty="0"/>
              <a:t>在人为的形式感中受到阻隔。</a:t>
            </a:r>
          </a:p>
          <a:p>
            <a:r>
              <a:rPr lang="zh-CN" altLang="en-US" dirty="0"/>
              <a:t>待到</a:t>
            </a:r>
            <a:r>
              <a:rPr lang="en-US" altLang="zh-CN" dirty="0"/>
              <a:t>《</a:t>
            </a:r>
            <a:r>
              <a:rPr lang="zh-CN" altLang="en-US" dirty="0"/>
              <a:t>三个姑娘一个兵</a:t>
            </a:r>
            <a:r>
              <a:rPr lang="en-US" altLang="zh-CN" dirty="0"/>
              <a:t>》,</a:t>
            </a:r>
            <a:r>
              <a:rPr lang="zh-CN" altLang="en-US" dirty="0"/>
              <a:t>在内容与形式</a:t>
            </a:r>
            <a:r>
              <a:rPr lang="en-US" altLang="zh-CN" dirty="0"/>
              <a:t>,</a:t>
            </a:r>
            <a:r>
              <a:rPr lang="zh-CN" altLang="en-US" dirty="0"/>
              <a:t>即思想性与艺术性的有机统一上</a:t>
            </a:r>
            <a:r>
              <a:rPr lang="en-US" altLang="zh-CN" dirty="0"/>
              <a:t>,</a:t>
            </a:r>
            <a:r>
              <a:rPr lang="zh-CN" altLang="en-US" dirty="0"/>
              <a:t>又有了</a:t>
            </a:r>
          </a:p>
          <a:p>
            <a:r>
              <a:rPr lang="zh-CN" altLang="en-US" dirty="0"/>
              <a:t>新的进展。无论是人物的个性刻画</a:t>
            </a:r>
            <a:r>
              <a:rPr lang="en-US" altLang="zh-CN" dirty="0"/>
              <a:t>,</a:t>
            </a:r>
            <a:r>
              <a:rPr lang="zh-CN" altLang="en-US" dirty="0"/>
              <a:t>还是画面、影调、氛围、造型、情境的整体形式感和</a:t>
            </a:r>
          </a:p>
          <a:p>
            <a:r>
              <a:rPr lang="zh-CN" altLang="en-US" dirty="0"/>
              <a:t>风格美</a:t>
            </a:r>
            <a:r>
              <a:rPr lang="en-US" altLang="zh-CN" dirty="0"/>
              <a:t>,</a:t>
            </a:r>
            <a:r>
              <a:rPr lang="zh-CN" altLang="en-US" dirty="0"/>
              <a:t>都给人留下了较前两部作品更深的印象。</a:t>
            </a:r>
          </a:p>
          <a:p>
            <a:endParaRPr lang="zh-CN" altLang="en-US" dirty="0"/>
          </a:p>
        </p:txBody>
      </p:sp>
    </p:spTree>
    <p:custDataLst>
      <p:tags r:id="rId1"/>
    </p:custDataLst>
    <p:extLst>
      <p:ext uri="{BB962C8B-B14F-4D97-AF65-F5344CB8AC3E}">
        <p14:creationId xmlns:p14="http://schemas.microsoft.com/office/powerpoint/2010/main" val="8179761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2047326"/>
            <a:ext cx="9635179" cy="2308300"/>
          </a:xfrm>
          <a:prstGeom prst="rect">
            <a:avLst/>
          </a:prstGeom>
          <a:noFill/>
          <a:ln>
            <a:noFill/>
          </a:ln>
        </p:spPr>
        <p:txBody>
          <a:bodyPr wrap="square" lIns="91419" tIns="45708" rIns="91419" bIns="45708">
            <a:spAutoFit/>
          </a:bodyPr>
          <a:lstStyle/>
          <a:p>
            <a:r>
              <a:rPr lang="zh-CN" altLang="en-US" dirty="0"/>
              <a:t>作为中国电视剧艺术的最高政府奖的“飞天奖”</a:t>
            </a:r>
            <a:r>
              <a:rPr lang="en-US" altLang="zh-CN" dirty="0"/>
              <a:t>,</a:t>
            </a:r>
            <a:r>
              <a:rPr lang="zh-CN" altLang="en-US" dirty="0"/>
              <a:t>自</a:t>
            </a:r>
            <a:r>
              <a:rPr lang="en-US" altLang="zh-CN" dirty="0"/>
              <a:t>1981</a:t>
            </a:r>
            <a:r>
              <a:rPr lang="zh-CN" altLang="en-US" dirty="0"/>
              <a:t>年创办以来</a:t>
            </a:r>
            <a:r>
              <a:rPr lang="en-US" altLang="zh-CN" dirty="0"/>
              <a:t>,</a:t>
            </a:r>
            <a:r>
              <a:rPr lang="zh-CN" altLang="en-US" dirty="0"/>
              <a:t>一直十分重</a:t>
            </a:r>
          </a:p>
          <a:p>
            <a:r>
              <a:rPr lang="zh-CN" altLang="en-US" dirty="0"/>
              <a:t>视给那些在电视剧语言形态的创新上勇于探索并取得成就的作品以恰当的位置。这</a:t>
            </a:r>
          </a:p>
          <a:p>
            <a:r>
              <a:rPr lang="zh-CN" altLang="en-US" dirty="0"/>
              <a:t>是因为</a:t>
            </a:r>
            <a:r>
              <a:rPr lang="en-US" altLang="zh-CN" dirty="0"/>
              <a:t>,</a:t>
            </a:r>
            <a:r>
              <a:rPr lang="zh-CN" altLang="en-US" dirty="0"/>
              <a:t>电视剧这门新兴的艺术</a:t>
            </a:r>
            <a:r>
              <a:rPr lang="en-US" altLang="zh-CN" dirty="0"/>
              <a:t>,</a:t>
            </a:r>
            <a:r>
              <a:rPr lang="zh-CN" altLang="en-US" dirty="0"/>
              <a:t>为了不断增强自身审美的表现能力</a:t>
            </a:r>
            <a:r>
              <a:rPr lang="en-US" altLang="zh-CN" dirty="0"/>
              <a:t>,</a:t>
            </a:r>
            <a:r>
              <a:rPr lang="zh-CN" altLang="en-US" dirty="0"/>
              <a:t>就必须不断完美</a:t>
            </a:r>
          </a:p>
          <a:p>
            <a:r>
              <a:rPr lang="zh-CN" altLang="en-US" dirty="0"/>
              <a:t>和丰富其语言形态。这些富于探索意义的创新之作</a:t>
            </a:r>
            <a:r>
              <a:rPr lang="en-US" altLang="zh-CN" dirty="0"/>
              <a:t>,</a:t>
            </a:r>
            <a:r>
              <a:rPr lang="zh-CN" altLang="en-US" dirty="0"/>
              <a:t>尽管都还不同程度地存在不足之</a:t>
            </a:r>
          </a:p>
          <a:p>
            <a:r>
              <a:rPr lang="zh-CN" altLang="en-US" dirty="0"/>
              <a:t>处</a:t>
            </a:r>
            <a:r>
              <a:rPr lang="en-US" altLang="zh-CN" dirty="0"/>
              <a:t>,</a:t>
            </a:r>
            <a:r>
              <a:rPr lang="zh-CN" altLang="en-US" dirty="0"/>
              <a:t>但其先锋作用在于提高电视剧艺术向着更高级的审美层次发展</a:t>
            </a:r>
            <a:r>
              <a:rPr lang="en-US" altLang="zh-CN" dirty="0"/>
              <a:t>,</a:t>
            </a:r>
            <a:r>
              <a:rPr lang="zh-CN" altLang="en-US" dirty="0"/>
              <a:t>功不可没。翻一</a:t>
            </a:r>
          </a:p>
          <a:p>
            <a:r>
              <a:rPr lang="zh-CN" altLang="en-US" dirty="0"/>
              <a:t>翻“飞天奖”史册</a:t>
            </a:r>
            <a:r>
              <a:rPr lang="en-US" altLang="zh-CN" dirty="0"/>
              <a:t>,</a:t>
            </a:r>
            <a:r>
              <a:rPr lang="zh-CN" altLang="en-US" dirty="0"/>
              <a:t>从</a:t>
            </a:r>
            <a:r>
              <a:rPr lang="en-US" altLang="zh-CN" dirty="0"/>
              <a:t>《</a:t>
            </a:r>
            <a:r>
              <a:rPr lang="zh-CN" altLang="en-US" dirty="0"/>
              <a:t>走向远方</a:t>
            </a:r>
            <a:r>
              <a:rPr lang="en-US" altLang="zh-CN" dirty="0"/>
              <a:t>》《</a:t>
            </a:r>
            <a:r>
              <a:rPr lang="zh-CN" altLang="en-US" dirty="0"/>
              <a:t>新闻启示录</a:t>
            </a:r>
            <a:r>
              <a:rPr lang="en-US" altLang="zh-CN" dirty="0"/>
              <a:t>》</a:t>
            </a:r>
            <a:r>
              <a:rPr lang="zh-CN" altLang="en-US" dirty="0"/>
              <a:t>到</a:t>
            </a:r>
            <a:r>
              <a:rPr lang="en-US" altLang="zh-CN" dirty="0"/>
              <a:t>《</a:t>
            </a:r>
            <a:r>
              <a:rPr lang="zh-CN" altLang="en-US" dirty="0"/>
              <a:t>巴桑和她的弟妹们</a:t>
            </a:r>
            <a:r>
              <a:rPr lang="en-US" altLang="zh-CN" dirty="0"/>
              <a:t>》《</a:t>
            </a:r>
            <a:r>
              <a:rPr lang="zh-CN" altLang="en-US" dirty="0"/>
              <a:t>希波克拉底誓</a:t>
            </a:r>
          </a:p>
          <a:p>
            <a:r>
              <a:rPr lang="zh-CN" altLang="en-US" dirty="0"/>
              <a:t>言</a:t>
            </a:r>
            <a:r>
              <a:rPr lang="en-US" altLang="zh-CN" dirty="0"/>
              <a:t>》</a:t>
            </a:r>
            <a:r>
              <a:rPr lang="zh-CN" altLang="en-US" dirty="0"/>
              <a:t>等</a:t>
            </a:r>
            <a:r>
              <a:rPr lang="en-US" altLang="zh-CN" dirty="0"/>
              <a:t>,</a:t>
            </a:r>
            <a:r>
              <a:rPr lang="zh-CN" altLang="en-US" dirty="0"/>
              <a:t>都为开拓中国电视剧艺术的表现领域</a:t>
            </a:r>
            <a:r>
              <a:rPr lang="en-US" altLang="zh-CN" dirty="0"/>
              <a:t>,</a:t>
            </a:r>
            <a:r>
              <a:rPr lang="zh-CN" altLang="en-US" dirty="0"/>
              <a:t>丰富从短篇乃至到中、长篇电视剧的语</a:t>
            </a:r>
          </a:p>
          <a:p>
            <a:r>
              <a:rPr lang="zh-CN" altLang="en-US" dirty="0"/>
              <a:t>言表现形态</a:t>
            </a:r>
            <a:r>
              <a:rPr lang="en-US" altLang="zh-CN" dirty="0"/>
              <a:t>,</a:t>
            </a:r>
            <a:r>
              <a:rPr lang="zh-CN" altLang="en-US" dirty="0"/>
              <a:t>作出了可喜的积极贡献。</a:t>
            </a:r>
          </a:p>
        </p:txBody>
      </p:sp>
    </p:spTree>
    <p:custDataLst>
      <p:tags r:id="rId1"/>
    </p:custDataLst>
    <p:extLst>
      <p:ext uri="{BB962C8B-B14F-4D97-AF65-F5344CB8AC3E}">
        <p14:creationId xmlns:p14="http://schemas.microsoft.com/office/powerpoint/2010/main" val="256414758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43853"/>
            <a:ext cx="9635179" cy="3970293"/>
          </a:xfrm>
          <a:prstGeom prst="rect">
            <a:avLst/>
          </a:prstGeom>
          <a:noFill/>
          <a:ln>
            <a:noFill/>
          </a:ln>
        </p:spPr>
        <p:txBody>
          <a:bodyPr wrap="square" lIns="91419" tIns="45708" rIns="91419" bIns="45708">
            <a:spAutoFit/>
          </a:bodyPr>
          <a:lstStyle/>
          <a:p>
            <a:r>
              <a:rPr lang="zh-CN" altLang="en-US" dirty="0"/>
              <a:t>四、产生轰动社会效益的室内剧</a:t>
            </a:r>
            <a:endParaRPr lang="en-US" altLang="zh-CN" dirty="0"/>
          </a:p>
          <a:p>
            <a:endParaRPr lang="zh-CN" altLang="en-US" dirty="0"/>
          </a:p>
          <a:p>
            <a:r>
              <a:rPr lang="zh-CN" altLang="en-US" dirty="0"/>
              <a:t>电视剧作为一种进入万户千家的大众化艺术</a:t>
            </a:r>
            <a:r>
              <a:rPr lang="en-US" altLang="zh-CN" dirty="0"/>
              <a:t>,</a:t>
            </a:r>
            <a:r>
              <a:rPr lang="zh-CN" altLang="en-US" dirty="0"/>
              <a:t>必须高度重视它的可视性。否则</a:t>
            </a:r>
            <a:r>
              <a:rPr lang="en-US" altLang="zh-CN" dirty="0"/>
              <a:t>,</a:t>
            </a:r>
          </a:p>
          <a:p>
            <a:r>
              <a:rPr lang="zh-CN" altLang="en-US" dirty="0"/>
              <a:t>观众在一种颇为自由的选择性极强的时空条件下进行鉴赏</a:t>
            </a:r>
            <a:r>
              <a:rPr lang="en-US" altLang="zh-CN" dirty="0"/>
              <a:t>,</a:t>
            </a:r>
            <a:r>
              <a:rPr lang="zh-CN" altLang="en-US" dirty="0"/>
              <a:t>审美心理一旦受到阻隔</a:t>
            </a:r>
            <a:r>
              <a:rPr lang="en-US" altLang="zh-CN" dirty="0"/>
              <a:t>,</a:t>
            </a:r>
          </a:p>
          <a:p>
            <a:r>
              <a:rPr lang="zh-CN" altLang="en-US" dirty="0"/>
              <a:t>势必要改换或关闭电视频道。</a:t>
            </a:r>
          </a:p>
          <a:p>
            <a:r>
              <a:rPr lang="zh-CN" altLang="en-US" dirty="0"/>
              <a:t>早在</a:t>
            </a:r>
            <a:r>
              <a:rPr lang="en-US" altLang="zh-CN" dirty="0"/>
              <a:t>1988</a:t>
            </a:r>
            <a:r>
              <a:rPr lang="zh-CN" altLang="en-US" dirty="0"/>
              <a:t>年</a:t>
            </a:r>
            <a:r>
              <a:rPr lang="en-US" altLang="zh-CN" dirty="0"/>
              <a:t>,</a:t>
            </a:r>
            <a:r>
              <a:rPr lang="zh-CN" altLang="en-US" dirty="0"/>
              <a:t>中国电视剧制作中心率先进行室内剧的创作尝试</a:t>
            </a:r>
            <a:r>
              <a:rPr lang="en-US" altLang="zh-CN" dirty="0"/>
              <a:t>,</a:t>
            </a:r>
            <a:r>
              <a:rPr lang="zh-CN" altLang="en-US" dirty="0"/>
              <a:t>成功地拍摄出</a:t>
            </a:r>
            <a:r>
              <a:rPr lang="en-US" altLang="zh-CN" dirty="0"/>
              <a:t>8</a:t>
            </a:r>
          </a:p>
          <a:p>
            <a:r>
              <a:rPr lang="zh-CN" altLang="en-US" dirty="0"/>
              <a:t>集电视连续剧</a:t>
            </a:r>
            <a:r>
              <a:rPr lang="en-US" altLang="zh-CN" dirty="0"/>
              <a:t>《</a:t>
            </a:r>
            <a:r>
              <a:rPr lang="zh-CN" altLang="en-US" dirty="0"/>
              <a:t>家教</a:t>
            </a:r>
            <a:r>
              <a:rPr lang="en-US" altLang="zh-CN" dirty="0"/>
              <a:t>》(</a:t>
            </a:r>
            <a:r>
              <a:rPr lang="zh-CN" altLang="en-US" dirty="0"/>
              <a:t>荣获</a:t>
            </a:r>
            <a:r>
              <a:rPr lang="en-US" altLang="zh-CN" dirty="0"/>
              <a:t>1988</a:t>
            </a:r>
            <a:r>
              <a:rPr lang="zh-CN" altLang="en-US" dirty="0"/>
              <a:t>年度第</a:t>
            </a:r>
            <a:r>
              <a:rPr lang="en-US" altLang="zh-CN" dirty="0"/>
              <a:t>9</a:t>
            </a:r>
            <a:r>
              <a:rPr lang="zh-CN" altLang="en-US" dirty="0"/>
              <a:t>届“飞天奖”连续剧二等奖</a:t>
            </a:r>
            <a:r>
              <a:rPr lang="en-US" altLang="zh-CN" dirty="0"/>
              <a:t>)</a:t>
            </a:r>
            <a:r>
              <a:rPr lang="zh-CN" altLang="en-US" dirty="0"/>
              <a:t>。进入</a:t>
            </a:r>
            <a:r>
              <a:rPr lang="en-US" altLang="zh-CN" dirty="0"/>
              <a:t>20</a:t>
            </a:r>
            <a:r>
              <a:rPr lang="zh-CN" altLang="en-US" dirty="0"/>
              <a:t>世纪</a:t>
            </a:r>
          </a:p>
          <a:p>
            <a:r>
              <a:rPr lang="en-US" altLang="zh-CN" dirty="0"/>
              <a:t>90</a:t>
            </a:r>
            <a:r>
              <a:rPr lang="zh-CN" altLang="en-US" dirty="0"/>
              <a:t>年代后</a:t>
            </a:r>
            <a:r>
              <a:rPr lang="en-US" altLang="zh-CN" dirty="0"/>
              <a:t>,</a:t>
            </a:r>
            <a:r>
              <a:rPr lang="zh-CN" altLang="en-US" dirty="0"/>
              <a:t>中国电视剧创作以</a:t>
            </a:r>
            <a:r>
              <a:rPr lang="en-US" altLang="zh-CN" dirty="0"/>
              <a:t>《</a:t>
            </a:r>
            <a:r>
              <a:rPr lang="zh-CN" altLang="en-US" dirty="0"/>
              <a:t>渴望</a:t>
            </a:r>
            <a:r>
              <a:rPr lang="en-US" altLang="zh-CN" dirty="0"/>
              <a:t>》(</a:t>
            </a:r>
            <a:r>
              <a:rPr lang="zh-CN" altLang="en-US" dirty="0"/>
              <a:t>荣获</a:t>
            </a:r>
            <a:r>
              <a:rPr lang="en-US" altLang="zh-CN" dirty="0"/>
              <a:t>1990</a:t>
            </a:r>
            <a:r>
              <a:rPr lang="zh-CN" altLang="en-US" dirty="0"/>
              <a:t>年度第</a:t>
            </a:r>
            <a:r>
              <a:rPr lang="en-US" altLang="zh-CN" dirty="0"/>
              <a:t>11</a:t>
            </a:r>
            <a:r>
              <a:rPr lang="zh-CN" altLang="en-US" dirty="0"/>
              <a:t>届“飞天奖”长篇电视剧一</a:t>
            </a:r>
          </a:p>
          <a:p>
            <a:r>
              <a:rPr lang="zh-CN" altLang="en-US" dirty="0"/>
              <a:t>等奖</a:t>
            </a:r>
            <a:r>
              <a:rPr lang="en-US" altLang="zh-CN" dirty="0"/>
              <a:t>)</a:t>
            </a:r>
            <a:r>
              <a:rPr lang="zh-CN" altLang="en-US" dirty="0"/>
              <a:t>发端</a:t>
            </a:r>
            <a:r>
              <a:rPr lang="en-US" altLang="zh-CN" dirty="0"/>
              <a:t>,</a:t>
            </a:r>
            <a:r>
              <a:rPr lang="zh-CN" altLang="en-US" dirty="0"/>
              <a:t>北呼南应</a:t>
            </a:r>
            <a:r>
              <a:rPr lang="en-US" altLang="zh-CN" dirty="0"/>
              <a:t>,</a:t>
            </a:r>
            <a:r>
              <a:rPr lang="zh-CN" altLang="en-US" dirty="0"/>
              <a:t>接二连三地在荧屏上出现了</a:t>
            </a:r>
            <a:r>
              <a:rPr lang="en-US" altLang="zh-CN" dirty="0"/>
              <a:t>《</a:t>
            </a:r>
            <a:r>
              <a:rPr lang="zh-CN" altLang="en-US" dirty="0"/>
              <a:t>上海一家人</a:t>
            </a:r>
            <a:r>
              <a:rPr lang="en-US" altLang="zh-CN" dirty="0"/>
              <a:t>》(</a:t>
            </a:r>
            <a:r>
              <a:rPr lang="zh-CN" altLang="en-US" dirty="0"/>
              <a:t>荣获</a:t>
            </a:r>
            <a:r>
              <a:rPr lang="en-US" altLang="zh-CN" dirty="0"/>
              <a:t>1991</a:t>
            </a:r>
            <a:r>
              <a:rPr lang="zh-CN" altLang="en-US" dirty="0"/>
              <a:t>年度第</a:t>
            </a:r>
          </a:p>
          <a:p>
            <a:r>
              <a:rPr lang="en-US" altLang="zh-CN" dirty="0"/>
              <a:t>12</a:t>
            </a:r>
            <a:r>
              <a:rPr lang="zh-CN" altLang="en-US" dirty="0"/>
              <a:t>届“飞天奖”长篇电视剧二等奖</a:t>
            </a:r>
            <a:r>
              <a:rPr lang="en-US" altLang="zh-CN" dirty="0"/>
              <a:t>)</a:t>
            </a:r>
            <a:r>
              <a:rPr lang="zh-CN" altLang="en-US" dirty="0"/>
              <a:t>、</a:t>
            </a:r>
            <a:r>
              <a:rPr lang="en-US" altLang="zh-CN" dirty="0"/>
              <a:t>《</a:t>
            </a:r>
            <a:r>
              <a:rPr lang="zh-CN" altLang="en-US" dirty="0"/>
              <a:t>编辑部的故事</a:t>
            </a:r>
            <a:r>
              <a:rPr lang="en-US" altLang="zh-CN" dirty="0"/>
              <a:t>》(</a:t>
            </a:r>
            <a:r>
              <a:rPr lang="zh-CN" altLang="en-US" dirty="0"/>
              <a:t>荣获</a:t>
            </a:r>
            <a:r>
              <a:rPr lang="en-US" altLang="zh-CN" dirty="0"/>
              <a:t>1991</a:t>
            </a:r>
            <a:r>
              <a:rPr lang="zh-CN" altLang="en-US" dirty="0"/>
              <a:t>年度第</a:t>
            </a:r>
            <a:r>
              <a:rPr lang="en-US" altLang="zh-CN" dirty="0"/>
              <a:t>12</a:t>
            </a:r>
            <a:r>
              <a:rPr lang="zh-CN" altLang="en-US" dirty="0"/>
              <a:t>届“飞天</a:t>
            </a:r>
          </a:p>
          <a:p>
            <a:r>
              <a:rPr lang="zh-CN" altLang="en-US" dirty="0"/>
              <a:t>奖”长篇电视剧二等奖</a:t>
            </a:r>
            <a:r>
              <a:rPr lang="en-US" altLang="zh-CN" dirty="0"/>
              <a:t>)</a:t>
            </a:r>
            <a:r>
              <a:rPr lang="zh-CN" altLang="en-US" dirty="0"/>
              <a:t>、</a:t>
            </a:r>
            <a:r>
              <a:rPr lang="en-US" altLang="zh-CN" dirty="0"/>
              <a:t>《</a:t>
            </a:r>
            <a:r>
              <a:rPr lang="zh-CN" altLang="en-US" dirty="0"/>
              <a:t>半边楼</a:t>
            </a:r>
            <a:r>
              <a:rPr lang="en-US" altLang="zh-CN" dirty="0"/>
              <a:t>》(</a:t>
            </a:r>
            <a:r>
              <a:rPr lang="zh-CN" altLang="en-US" dirty="0"/>
              <a:t>荣获</a:t>
            </a:r>
            <a:r>
              <a:rPr lang="en-US" altLang="zh-CN" dirty="0"/>
              <a:t>1992</a:t>
            </a:r>
            <a:r>
              <a:rPr lang="zh-CN" altLang="en-US" dirty="0"/>
              <a:t>年度第</a:t>
            </a:r>
            <a:r>
              <a:rPr lang="en-US" altLang="zh-CN" dirty="0"/>
              <a:t>13</a:t>
            </a:r>
            <a:r>
              <a:rPr lang="zh-CN" altLang="en-US" dirty="0"/>
              <a:t>届“飞天奖”长篇电视剧一等</a:t>
            </a:r>
          </a:p>
          <a:p>
            <a:r>
              <a:rPr lang="zh-CN" altLang="en-US" dirty="0"/>
              <a:t>奖</a:t>
            </a:r>
            <a:r>
              <a:rPr lang="en-US" altLang="zh-CN" dirty="0"/>
              <a:t>)</a:t>
            </a:r>
            <a:r>
              <a:rPr lang="zh-CN" altLang="en-US" dirty="0"/>
              <a:t>、</a:t>
            </a:r>
            <a:r>
              <a:rPr lang="en-US" altLang="zh-CN" dirty="0"/>
              <a:t>《</a:t>
            </a:r>
            <a:r>
              <a:rPr lang="zh-CN" altLang="en-US" dirty="0"/>
              <a:t>风雨丽人</a:t>
            </a:r>
            <a:r>
              <a:rPr lang="en-US" altLang="zh-CN" dirty="0"/>
              <a:t>》(</a:t>
            </a:r>
            <a:r>
              <a:rPr lang="zh-CN" altLang="en-US" dirty="0"/>
              <a:t>荣获</a:t>
            </a:r>
            <a:r>
              <a:rPr lang="en-US" altLang="zh-CN" dirty="0"/>
              <a:t>1992</a:t>
            </a:r>
            <a:r>
              <a:rPr lang="zh-CN" altLang="en-US" dirty="0"/>
              <a:t>年度第</a:t>
            </a:r>
            <a:r>
              <a:rPr lang="en-US" altLang="zh-CN" dirty="0"/>
              <a:t>13</a:t>
            </a:r>
            <a:r>
              <a:rPr lang="zh-CN" altLang="en-US" dirty="0"/>
              <a:t>届“飞天奖”长篇电视剧二等奖</a:t>
            </a:r>
            <a:r>
              <a:rPr lang="en-US" altLang="zh-CN" dirty="0"/>
              <a:t>)</a:t>
            </a:r>
            <a:r>
              <a:rPr lang="zh-CN" altLang="en-US" dirty="0"/>
              <a:t>等受到广大观</a:t>
            </a:r>
          </a:p>
          <a:p>
            <a:r>
              <a:rPr lang="zh-CN" altLang="en-US" dirty="0"/>
              <a:t>众热烈欢迎的长篇室内剧。这几部产生了社会轰动效应的作品</a:t>
            </a:r>
            <a:r>
              <a:rPr lang="en-US" altLang="zh-CN" dirty="0"/>
              <a:t>,</a:t>
            </a:r>
            <a:r>
              <a:rPr lang="zh-CN" altLang="en-US" dirty="0"/>
              <a:t>为中国电视剧创作树</a:t>
            </a:r>
          </a:p>
          <a:p>
            <a:r>
              <a:rPr lang="zh-CN" altLang="en-US" dirty="0"/>
              <a:t>起了另一类标杆。</a:t>
            </a:r>
          </a:p>
        </p:txBody>
      </p:sp>
    </p:spTree>
    <p:custDataLst>
      <p:tags r:id="rId1"/>
    </p:custDataLst>
    <p:extLst>
      <p:ext uri="{BB962C8B-B14F-4D97-AF65-F5344CB8AC3E}">
        <p14:creationId xmlns:p14="http://schemas.microsoft.com/office/powerpoint/2010/main" val="121692917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43853"/>
            <a:ext cx="9635179" cy="4801290"/>
          </a:xfrm>
          <a:prstGeom prst="rect">
            <a:avLst/>
          </a:prstGeom>
          <a:noFill/>
          <a:ln>
            <a:noFill/>
          </a:ln>
        </p:spPr>
        <p:txBody>
          <a:bodyPr wrap="square" lIns="91419" tIns="45708" rIns="91419" bIns="45708">
            <a:spAutoFit/>
          </a:bodyPr>
          <a:lstStyle/>
          <a:p>
            <a:r>
              <a:rPr lang="zh-CN" altLang="en-US" dirty="0"/>
              <a:t>在今天看来</a:t>
            </a:r>
            <a:r>
              <a:rPr lang="en-US" altLang="zh-CN" dirty="0"/>
              <a:t>,《</a:t>
            </a:r>
            <a:r>
              <a:rPr lang="zh-CN" altLang="en-US" dirty="0"/>
              <a:t>渴望</a:t>
            </a:r>
            <a:r>
              <a:rPr lang="en-US" altLang="zh-CN" dirty="0"/>
              <a:t>》</a:t>
            </a:r>
            <a:r>
              <a:rPr lang="zh-CN" altLang="en-US" dirty="0"/>
              <a:t>虽称不上艺术精品</a:t>
            </a:r>
            <a:r>
              <a:rPr lang="en-US" altLang="zh-CN" dirty="0"/>
              <a:t>,</a:t>
            </a:r>
            <a:r>
              <a:rPr lang="zh-CN" altLang="en-US" dirty="0"/>
              <a:t>但它所引发的几乎是全社会性的“</a:t>
            </a:r>
            <a:r>
              <a:rPr lang="en-US" altLang="zh-CN" dirty="0"/>
              <a:t>《</a:t>
            </a:r>
            <a:r>
              <a:rPr lang="zh-CN" altLang="en-US" dirty="0"/>
              <a:t>渴望</a:t>
            </a:r>
            <a:r>
              <a:rPr lang="en-US" altLang="zh-CN" dirty="0"/>
              <a:t>》</a:t>
            </a:r>
          </a:p>
          <a:p>
            <a:r>
              <a:rPr lang="zh-CN" altLang="en-US" dirty="0"/>
              <a:t>热”文化现象却发人深省</a:t>
            </a:r>
            <a:r>
              <a:rPr lang="en-US" altLang="zh-CN" dirty="0"/>
              <a:t>,</a:t>
            </a:r>
            <a:r>
              <a:rPr lang="zh-CN" altLang="en-US" dirty="0"/>
              <a:t>其意义远远超过了</a:t>
            </a:r>
            <a:r>
              <a:rPr lang="en-US" altLang="zh-CN" dirty="0"/>
              <a:t>《</a:t>
            </a:r>
            <a:r>
              <a:rPr lang="zh-CN" altLang="en-US" dirty="0"/>
              <a:t>渴望</a:t>
            </a:r>
            <a:r>
              <a:rPr lang="en-US" altLang="zh-CN" dirty="0"/>
              <a:t>》</a:t>
            </a:r>
            <a:r>
              <a:rPr lang="zh-CN" altLang="en-US" dirty="0"/>
              <a:t>自身。一部朴实无华的电视剧</a:t>
            </a:r>
            <a:r>
              <a:rPr lang="en-US" altLang="zh-CN" dirty="0"/>
              <a:t>,</a:t>
            </a:r>
            <a:r>
              <a:rPr lang="zh-CN" altLang="en-US" dirty="0"/>
              <a:t>造</a:t>
            </a:r>
          </a:p>
          <a:p>
            <a:r>
              <a:rPr lang="zh-CN" altLang="en-US" dirty="0"/>
              <a:t>成万人空巷</a:t>
            </a:r>
            <a:r>
              <a:rPr lang="en-US" altLang="zh-CN" dirty="0"/>
              <a:t>,</a:t>
            </a:r>
            <a:r>
              <a:rPr lang="zh-CN" altLang="en-US" dirty="0"/>
              <a:t>举国评说</a:t>
            </a:r>
            <a:r>
              <a:rPr lang="en-US" altLang="zh-CN" dirty="0"/>
              <a:t>,</a:t>
            </a:r>
            <a:r>
              <a:rPr lang="zh-CN" altLang="en-US" dirty="0"/>
              <a:t>且并未像某些剧作那样尚未面世就先期营造所谓的“宣传声</a:t>
            </a:r>
          </a:p>
          <a:p>
            <a:r>
              <a:rPr lang="zh-CN" altLang="en-US" dirty="0"/>
              <a:t>势”</a:t>
            </a:r>
            <a:r>
              <a:rPr lang="en-US" altLang="zh-CN" dirty="0"/>
              <a:t>,</a:t>
            </a:r>
            <a:r>
              <a:rPr lang="zh-CN" altLang="en-US" dirty="0"/>
              <a:t>轰动是在播放后自然发生的事。个中缘由</a:t>
            </a:r>
            <a:r>
              <a:rPr lang="en-US" altLang="zh-CN" dirty="0"/>
              <a:t>,</a:t>
            </a:r>
            <a:r>
              <a:rPr lang="zh-CN" altLang="en-US" dirty="0"/>
              <a:t>大致有三</a:t>
            </a:r>
            <a:r>
              <a:rPr lang="en-US" altLang="zh-CN" dirty="0"/>
              <a:t>:</a:t>
            </a:r>
          </a:p>
          <a:p>
            <a:r>
              <a:rPr lang="zh-CN" altLang="en-US" dirty="0"/>
              <a:t>第一</a:t>
            </a:r>
            <a:r>
              <a:rPr lang="en-US" altLang="zh-CN" dirty="0"/>
              <a:t>,《</a:t>
            </a:r>
            <a:r>
              <a:rPr lang="zh-CN" altLang="en-US" dirty="0"/>
              <a:t>渴望</a:t>
            </a:r>
            <a:r>
              <a:rPr lang="en-US" altLang="zh-CN" dirty="0"/>
              <a:t>》</a:t>
            </a:r>
            <a:r>
              <a:rPr lang="zh-CN" altLang="en-US" dirty="0"/>
              <a:t>准确地拨动了中国当代观众群体性的审美神经</a:t>
            </a:r>
            <a:r>
              <a:rPr lang="en-US" altLang="zh-CN" dirty="0"/>
              <a:t>,</a:t>
            </a:r>
            <a:r>
              <a:rPr lang="zh-CN" altLang="en-US" dirty="0"/>
              <a:t>触及了人民大众审</a:t>
            </a:r>
          </a:p>
          <a:p>
            <a:r>
              <a:rPr lang="zh-CN" altLang="en-US" dirty="0"/>
              <a:t>美心理的兴奋点和共鸣区</a:t>
            </a:r>
            <a:r>
              <a:rPr lang="en-US" altLang="zh-CN" dirty="0"/>
              <a:t>,</a:t>
            </a:r>
            <a:r>
              <a:rPr lang="zh-CN" altLang="en-US" dirty="0"/>
              <a:t>强烈地感应了社会心理中蕴含的那股强大的爱国主义、社</a:t>
            </a:r>
          </a:p>
          <a:p>
            <a:r>
              <a:rPr lang="zh-CN" altLang="en-US" dirty="0"/>
              <a:t>会主义、集体主义和民族自尊自强的热流。</a:t>
            </a:r>
            <a:endParaRPr lang="en-US" altLang="zh-CN" dirty="0"/>
          </a:p>
          <a:p>
            <a:endParaRPr lang="zh-CN" altLang="en-US" dirty="0"/>
          </a:p>
          <a:p>
            <a:r>
              <a:rPr lang="zh-CN" altLang="en-US" dirty="0"/>
              <a:t>第二</a:t>
            </a:r>
            <a:r>
              <a:rPr lang="en-US" altLang="zh-CN" dirty="0"/>
              <a:t>,《</a:t>
            </a:r>
            <a:r>
              <a:rPr lang="zh-CN" altLang="en-US" dirty="0"/>
              <a:t>渴望</a:t>
            </a:r>
            <a:r>
              <a:rPr lang="en-US" altLang="zh-CN" dirty="0"/>
              <a:t>》</a:t>
            </a:r>
            <a:r>
              <a:rPr lang="zh-CN" altLang="en-US" dirty="0"/>
              <a:t>及时顺应了中国当代观众对现实主义艺术的深情呼唤</a:t>
            </a:r>
            <a:r>
              <a:rPr lang="en-US" altLang="zh-CN" dirty="0"/>
              <a:t>,</a:t>
            </a:r>
            <a:r>
              <a:rPr lang="zh-CN" altLang="en-US" dirty="0"/>
              <a:t>它以真实、质</a:t>
            </a:r>
          </a:p>
          <a:p>
            <a:r>
              <a:rPr lang="zh-CN" altLang="en-US" dirty="0"/>
              <a:t>朴、自然的艺术风格</a:t>
            </a:r>
            <a:r>
              <a:rPr lang="en-US" altLang="zh-CN" dirty="0"/>
              <a:t>,</a:t>
            </a:r>
            <a:r>
              <a:rPr lang="zh-CN" altLang="en-US" dirty="0"/>
              <a:t>再现了“文革”前后</a:t>
            </a:r>
            <a:r>
              <a:rPr lang="en-US" altLang="zh-CN" dirty="0"/>
              <a:t>20</a:t>
            </a:r>
            <a:r>
              <a:rPr lang="zh-CN" altLang="en-US" dirty="0"/>
              <a:t>余年中国人民所熟悉的时代风云和平凡人</a:t>
            </a:r>
          </a:p>
          <a:p>
            <a:r>
              <a:rPr lang="zh-CN" altLang="en-US" dirty="0"/>
              <a:t>物</a:t>
            </a:r>
            <a:r>
              <a:rPr lang="en-US" altLang="zh-CN" dirty="0"/>
              <a:t>,</a:t>
            </a:r>
            <a:r>
              <a:rPr lang="zh-CN" altLang="en-US" dirty="0"/>
              <a:t>从而激发了广大观众强烈的精神共鸣</a:t>
            </a:r>
            <a:r>
              <a:rPr lang="en-US" altLang="zh-CN" dirty="0"/>
              <a:t>,</a:t>
            </a:r>
            <a:r>
              <a:rPr lang="zh-CN" altLang="en-US" dirty="0"/>
              <a:t>显示出现实主义艺术的强大生命力。</a:t>
            </a:r>
            <a:endParaRPr lang="en-US" altLang="zh-CN" dirty="0"/>
          </a:p>
          <a:p>
            <a:endParaRPr lang="zh-CN" altLang="en-US" dirty="0"/>
          </a:p>
          <a:p>
            <a:r>
              <a:rPr lang="zh-CN" altLang="en-US" dirty="0"/>
              <a:t>第三</a:t>
            </a:r>
            <a:r>
              <a:rPr lang="en-US" altLang="zh-CN" dirty="0"/>
              <a:t>,《</a:t>
            </a:r>
            <a:r>
              <a:rPr lang="zh-CN" altLang="en-US" dirty="0"/>
              <a:t>渴望</a:t>
            </a:r>
            <a:r>
              <a:rPr lang="en-US" altLang="zh-CN" dirty="0"/>
              <a:t>》</a:t>
            </a:r>
            <a:r>
              <a:rPr lang="zh-CN" altLang="en-US" dirty="0"/>
              <a:t>真实地表达了中国当代观众对社会主义道德风尚和以奉献、宽厚、真</a:t>
            </a:r>
          </a:p>
          <a:p>
            <a:r>
              <a:rPr lang="zh-CN" altLang="en-US" dirty="0"/>
              <a:t>诚为核心的人间至情的崇尚与追求。它通过屏幕上塑造的刘慧芳、宋大成、罗刚等血</a:t>
            </a:r>
          </a:p>
          <a:p>
            <a:r>
              <a:rPr lang="zh-CN" altLang="en-US" dirty="0"/>
              <a:t>肉丰满的艺术形象</a:t>
            </a:r>
            <a:r>
              <a:rPr lang="en-US" altLang="zh-CN" dirty="0"/>
              <a:t>,</a:t>
            </a:r>
            <a:r>
              <a:rPr lang="zh-CN" altLang="en-US" dirty="0"/>
              <a:t>深刻地反映了人民大众在新的历史条件下继承、发扬中华民族传</a:t>
            </a:r>
          </a:p>
          <a:p>
            <a:r>
              <a:rPr lang="zh-CN" altLang="en-US" dirty="0"/>
              <a:t>统美德</a:t>
            </a:r>
            <a:r>
              <a:rPr lang="en-US" altLang="zh-CN" dirty="0"/>
              <a:t>,</a:t>
            </a:r>
            <a:r>
              <a:rPr lang="zh-CN" altLang="en-US" dirty="0"/>
              <a:t>加强社会主义精神文明建设的迫切愿望</a:t>
            </a:r>
            <a:r>
              <a:rPr lang="en-US" altLang="zh-CN" dirty="0"/>
              <a:t>,</a:t>
            </a:r>
            <a:r>
              <a:rPr lang="zh-CN" altLang="en-US" dirty="0"/>
              <a:t>同时也蕴含着对不合国情的五花八</a:t>
            </a:r>
          </a:p>
          <a:p>
            <a:r>
              <a:rPr lang="zh-CN" altLang="en-US" dirty="0"/>
              <a:t>门的利己主义人生态度和道德观念的有力鞭挞。</a:t>
            </a:r>
          </a:p>
        </p:txBody>
      </p:sp>
    </p:spTree>
    <p:custDataLst>
      <p:tags r:id="rId1"/>
    </p:custDataLst>
    <p:extLst>
      <p:ext uri="{BB962C8B-B14F-4D97-AF65-F5344CB8AC3E}">
        <p14:creationId xmlns:p14="http://schemas.microsoft.com/office/powerpoint/2010/main" val="28193693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43853"/>
            <a:ext cx="9635179" cy="5078289"/>
          </a:xfrm>
          <a:prstGeom prst="rect">
            <a:avLst/>
          </a:prstGeom>
          <a:noFill/>
          <a:ln>
            <a:noFill/>
          </a:ln>
        </p:spPr>
        <p:txBody>
          <a:bodyPr wrap="square" lIns="91419" tIns="45708" rIns="91419" bIns="45708">
            <a:spAutoFit/>
          </a:bodyPr>
          <a:lstStyle/>
          <a:p>
            <a:r>
              <a:rPr lang="zh-CN" altLang="en-US" dirty="0"/>
              <a:t> </a:t>
            </a:r>
            <a:r>
              <a:rPr lang="en-US" altLang="zh-CN" dirty="0"/>
              <a:t>《</a:t>
            </a:r>
            <a:r>
              <a:rPr lang="zh-CN" altLang="en-US" dirty="0"/>
              <a:t>编辑部的故事</a:t>
            </a:r>
            <a:r>
              <a:rPr lang="en-US" altLang="zh-CN" dirty="0"/>
              <a:t>》</a:t>
            </a:r>
            <a:r>
              <a:rPr lang="zh-CN" altLang="en-US" dirty="0"/>
              <a:t>的标杆意义在于填补了中国电视室内系列喜剧的空白</a:t>
            </a:r>
            <a:r>
              <a:rPr lang="en-US" altLang="zh-CN" dirty="0"/>
              <a:t>,</a:t>
            </a:r>
            <a:r>
              <a:rPr lang="zh-CN" altLang="en-US" dirty="0"/>
              <a:t>为向来较</a:t>
            </a:r>
          </a:p>
          <a:p>
            <a:r>
              <a:rPr lang="zh-CN" altLang="en-US" dirty="0"/>
              <a:t>为乏味和板滞的电视剧人物语言注入了一种新鲜的幽默感和机智感</a:t>
            </a:r>
            <a:r>
              <a:rPr lang="en-US" altLang="zh-CN" dirty="0"/>
              <a:t>,</a:t>
            </a:r>
            <a:r>
              <a:rPr lang="zh-CN" altLang="en-US" dirty="0"/>
              <a:t>所以播出时令人</a:t>
            </a:r>
          </a:p>
          <a:p>
            <a:r>
              <a:rPr lang="zh-CN" altLang="en-US" dirty="0"/>
              <a:t>耳目一新。但必须指出</a:t>
            </a:r>
            <a:r>
              <a:rPr lang="en-US" altLang="zh-CN" dirty="0"/>
              <a:t>,</a:t>
            </a:r>
            <a:r>
              <a:rPr lang="zh-CN" altLang="en-US" dirty="0"/>
              <a:t>这部系列剧各集所达到的艺术水平参差不齐</a:t>
            </a:r>
            <a:r>
              <a:rPr lang="en-US" altLang="zh-CN" dirty="0"/>
              <a:t>,</a:t>
            </a:r>
            <a:r>
              <a:rPr lang="zh-CN" altLang="en-US" dirty="0"/>
              <a:t>上乘之作叫人</a:t>
            </a:r>
          </a:p>
          <a:p>
            <a:r>
              <a:rPr lang="zh-CN" altLang="en-US" dirty="0"/>
              <a:t>捧腹之余回味无穷</a:t>
            </a:r>
            <a:r>
              <a:rPr lang="en-US" altLang="zh-CN" dirty="0"/>
              <a:t>,</a:t>
            </a:r>
            <a:r>
              <a:rPr lang="zh-CN" altLang="en-US" dirty="0"/>
              <a:t>咀嚼出对人生和社会的新的认识</a:t>
            </a:r>
            <a:r>
              <a:rPr lang="en-US" altLang="zh-CN" dirty="0"/>
              <a:t>;</a:t>
            </a:r>
            <a:r>
              <a:rPr lang="zh-CN" altLang="en-US" dirty="0"/>
              <a:t>而下乘之作则有贫嘴过“度”</a:t>
            </a:r>
            <a:r>
              <a:rPr lang="en-US" altLang="zh-CN" dirty="0"/>
              <a:t>,</a:t>
            </a:r>
            <a:r>
              <a:rPr lang="zh-CN" altLang="en-US" dirty="0"/>
              <a:t>失</a:t>
            </a:r>
          </a:p>
          <a:p>
            <a:r>
              <a:rPr lang="zh-CN" altLang="en-US" dirty="0"/>
              <a:t>之于油滑之嫌</a:t>
            </a:r>
            <a:r>
              <a:rPr lang="en-US" altLang="zh-CN" dirty="0"/>
              <a:t>,</a:t>
            </a:r>
            <a:r>
              <a:rPr lang="zh-CN" altLang="en-US" dirty="0"/>
              <a:t>且主要人物大体上都是一个腔调、一种味道</a:t>
            </a:r>
            <a:r>
              <a:rPr lang="en-US" altLang="zh-CN" dirty="0"/>
              <a:t>,</a:t>
            </a:r>
            <a:r>
              <a:rPr lang="zh-CN" altLang="en-US" dirty="0"/>
              <a:t>不免有些倒观众的胃口。</a:t>
            </a:r>
          </a:p>
          <a:p>
            <a:r>
              <a:rPr lang="en-US" altLang="zh-CN" dirty="0"/>
              <a:t>《</a:t>
            </a:r>
            <a:r>
              <a:rPr lang="zh-CN" altLang="en-US" dirty="0"/>
              <a:t>半边楼</a:t>
            </a:r>
            <a:r>
              <a:rPr lang="en-US" altLang="zh-CN" dirty="0"/>
              <a:t>》</a:t>
            </a:r>
            <a:r>
              <a:rPr lang="zh-CN" altLang="en-US" dirty="0"/>
              <a:t>为高等院校的知识分子传神写貌。作为长篇室内剧</a:t>
            </a:r>
            <a:r>
              <a:rPr lang="en-US" altLang="zh-CN" dirty="0"/>
              <a:t>,《</a:t>
            </a:r>
            <a:r>
              <a:rPr lang="zh-CN" altLang="en-US" dirty="0"/>
              <a:t>半边楼</a:t>
            </a:r>
            <a:r>
              <a:rPr lang="en-US" altLang="zh-CN" dirty="0"/>
              <a:t>》</a:t>
            </a:r>
            <a:r>
              <a:rPr lang="zh-CN" altLang="en-US" dirty="0"/>
              <a:t>具有的开</a:t>
            </a:r>
          </a:p>
          <a:p>
            <a:r>
              <a:rPr lang="zh-CN" altLang="en-US" dirty="0"/>
              <a:t>拓性历史贡献主要表现在</a:t>
            </a:r>
            <a:r>
              <a:rPr lang="en-US" altLang="zh-CN" dirty="0"/>
              <a:t>:</a:t>
            </a:r>
          </a:p>
          <a:p>
            <a:r>
              <a:rPr lang="zh-CN" altLang="en-US" dirty="0"/>
              <a:t>第一</a:t>
            </a:r>
            <a:r>
              <a:rPr lang="en-US" altLang="zh-CN" dirty="0"/>
              <a:t>,</a:t>
            </a:r>
            <a:r>
              <a:rPr lang="zh-CN" altLang="en-US" dirty="0"/>
              <a:t>以成功的创作实践突破了那种所谓“室内剧因受拍摄条件</a:t>
            </a:r>
            <a:r>
              <a:rPr lang="en-US" altLang="zh-CN" dirty="0"/>
              <a:t>(</a:t>
            </a:r>
            <a:r>
              <a:rPr lang="zh-CN" altLang="en-US" dirty="0"/>
              <a:t>主要场景均在摄</a:t>
            </a:r>
          </a:p>
          <a:p>
            <a:r>
              <a:rPr lang="zh-CN" altLang="en-US" dirty="0"/>
              <a:t>影棚内</a:t>
            </a:r>
            <a:r>
              <a:rPr lang="en-US" altLang="zh-CN" dirty="0"/>
              <a:t>)</a:t>
            </a:r>
            <a:r>
              <a:rPr lang="zh-CN" altLang="en-US" dirty="0"/>
              <a:t>限制</a:t>
            </a:r>
            <a:r>
              <a:rPr lang="en-US" altLang="zh-CN" dirty="0"/>
              <a:t>,</a:t>
            </a:r>
            <a:r>
              <a:rPr lang="zh-CN" altLang="en-US" dirty="0"/>
              <a:t>所以只宜反映家庭伦理与婚姻道德题材”的似是而非的观念。按照鲁迅</a:t>
            </a:r>
          </a:p>
          <a:p>
            <a:r>
              <a:rPr lang="zh-CN" altLang="en-US" dirty="0"/>
              <a:t>先生当年倡导的“选材要严、开掘要深”的美学主张</a:t>
            </a:r>
            <a:r>
              <a:rPr lang="en-US" altLang="zh-CN" dirty="0"/>
              <a:t>,</a:t>
            </a:r>
            <a:r>
              <a:rPr lang="zh-CN" altLang="en-US" dirty="0"/>
              <a:t>从高等院校教工宿舍那狭窄的“半</a:t>
            </a:r>
          </a:p>
          <a:p>
            <a:r>
              <a:rPr lang="zh-CN" altLang="en-US" dirty="0"/>
              <a:t>边楼”里普通的人与事</a:t>
            </a:r>
            <a:r>
              <a:rPr lang="en-US" altLang="zh-CN" dirty="0"/>
              <a:t>,</a:t>
            </a:r>
            <a:r>
              <a:rPr lang="zh-CN" altLang="en-US" dirty="0"/>
              <a:t>开掘出跳动着改革开放和现代化建设的时代脉搏与亿万人民</a:t>
            </a:r>
          </a:p>
          <a:p>
            <a:r>
              <a:rPr lang="zh-CN" altLang="en-US" dirty="0"/>
              <a:t>息息相关的宏大的社会题旨。</a:t>
            </a:r>
          </a:p>
          <a:p>
            <a:r>
              <a:rPr lang="zh-CN" altLang="en-US" dirty="0"/>
              <a:t>第二</a:t>
            </a:r>
            <a:r>
              <a:rPr lang="en-US" altLang="zh-CN" dirty="0"/>
              <a:t>,</a:t>
            </a:r>
            <a:r>
              <a:rPr lang="zh-CN" altLang="en-US" dirty="0"/>
              <a:t>真实、感人地塑造了具有典型意义的当代中国三代知识分子的艺术形象</a:t>
            </a:r>
            <a:r>
              <a:rPr lang="en-US" altLang="zh-CN" dirty="0"/>
              <a:t>,</a:t>
            </a:r>
            <a:r>
              <a:rPr lang="zh-CN" altLang="en-US" dirty="0"/>
              <a:t>讴</a:t>
            </a:r>
          </a:p>
          <a:p>
            <a:r>
              <a:rPr lang="zh-CN" altLang="en-US" dirty="0"/>
              <a:t>歌了中国知识分子最宝贵的爱国主义情操和无私奉献精神。那就是以范、黄教师为代</a:t>
            </a:r>
          </a:p>
          <a:p>
            <a:r>
              <a:rPr lang="zh-CN" altLang="en-US" dirty="0"/>
              <a:t>表的一代人</a:t>
            </a:r>
            <a:r>
              <a:rPr lang="en-US" altLang="zh-CN" dirty="0"/>
              <a:t>,</a:t>
            </a:r>
            <a:r>
              <a:rPr lang="zh-CN" altLang="en-US" dirty="0"/>
              <a:t>作为新中国第一代大学毕业生</a:t>
            </a:r>
            <a:r>
              <a:rPr lang="en-US" altLang="zh-CN" dirty="0"/>
              <a:t>,</a:t>
            </a:r>
            <a:r>
              <a:rPr lang="zh-CN" altLang="en-US" dirty="0"/>
              <a:t>他们胸怀理想、勤勉务实、忧国忧民、淡泊</a:t>
            </a:r>
          </a:p>
          <a:p>
            <a:r>
              <a:rPr lang="zh-CN" altLang="en-US" dirty="0"/>
              <a:t>明志。在他们看来</a:t>
            </a:r>
            <a:r>
              <a:rPr lang="en-US" altLang="zh-CN" dirty="0"/>
              <a:t>,</a:t>
            </a:r>
            <a:r>
              <a:rPr lang="zh-CN" altLang="en-US" dirty="0"/>
              <a:t>个人悲欢不足挂齿</a:t>
            </a:r>
            <a:r>
              <a:rPr lang="en-US" altLang="zh-CN" dirty="0"/>
              <a:t>,</a:t>
            </a:r>
            <a:r>
              <a:rPr lang="zh-CN" altLang="en-US" dirty="0"/>
              <a:t>国家兴衰匹夫有责。</a:t>
            </a:r>
          </a:p>
          <a:p>
            <a:r>
              <a:rPr lang="zh-CN" altLang="en-US" dirty="0"/>
              <a:t>第三</a:t>
            </a:r>
            <a:r>
              <a:rPr lang="en-US" altLang="zh-CN" dirty="0"/>
              <a:t>,</a:t>
            </a:r>
            <a:r>
              <a:rPr lang="zh-CN" altLang="en-US" dirty="0"/>
              <a:t>为长篇室内剧创作应抓好“一剧之本”提供了一个成功的范例和具有普遍意</a:t>
            </a:r>
          </a:p>
          <a:p>
            <a:r>
              <a:rPr lang="zh-CN" altLang="en-US" dirty="0"/>
              <a:t>义的经验。</a:t>
            </a:r>
          </a:p>
        </p:txBody>
      </p:sp>
    </p:spTree>
    <p:custDataLst>
      <p:tags r:id="rId1"/>
    </p:custDataLst>
    <p:extLst>
      <p:ext uri="{BB962C8B-B14F-4D97-AF65-F5344CB8AC3E}">
        <p14:creationId xmlns:p14="http://schemas.microsoft.com/office/powerpoint/2010/main" val="339977834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43853"/>
            <a:ext cx="9635179" cy="3139297"/>
          </a:xfrm>
          <a:prstGeom prst="rect">
            <a:avLst/>
          </a:prstGeom>
          <a:noFill/>
          <a:ln>
            <a:noFill/>
          </a:ln>
        </p:spPr>
        <p:txBody>
          <a:bodyPr wrap="square" lIns="91419" tIns="45708" rIns="91419" bIns="45708">
            <a:spAutoFit/>
          </a:bodyPr>
          <a:lstStyle/>
          <a:p>
            <a:r>
              <a:rPr lang="zh-CN" altLang="en-US" dirty="0"/>
              <a:t>五、根据小说改编的电视剧</a:t>
            </a:r>
          </a:p>
          <a:p>
            <a:r>
              <a:rPr lang="zh-CN" altLang="en-US" dirty="0"/>
              <a:t>中国电视剧艺术在其走向成熟的发展历史上</a:t>
            </a:r>
            <a:r>
              <a:rPr lang="en-US" altLang="zh-CN" dirty="0"/>
              <a:t>,</a:t>
            </a:r>
            <a:r>
              <a:rPr lang="zh-CN" altLang="en-US" dirty="0"/>
              <a:t>曾汲取文学、电影、戏剧的营养。电</a:t>
            </a:r>
          </a:p>
          <a:p>
            <a:r>
              <a:rPr lang="zh-CN" altLang="en-US" dirty="0"/>
              <a:t>视剧与文学结缘</a:t>
            </a:r>
            <a:r>
              <a:rPr lang="en-US" altLang="zh-CN" dirty="0"/>
              <a:t>,</a:t>
            </a:r>
            <a:r>
              <a:rPr lang="zh-CN" altLang="en-US" dirty="0"/>
              <a:t>一方面固然提高了电视剧的文学品位</a:t>
            </a:r>
            <a:r>
              <a:rPr lang="en-US" altLang="zh-CN" dirty="0"/>
              <a:t>;</a:t>
            </a:r>
            <a:r>
              <a:rPr lang="zh-CN" altLang="en-US" dirty="0"/>
              <a:t>另一方面</a:t>
            </a:r>
            <a:r>
              <a:rPr lang="en-US" altLang="zh-CN" dirty="0"/>
              <a:t>,</a:t>
            </a:r>
            <a:r>
              <a:rPr lang="zh-CN" altLang="en-US" dirty="0"/>
              <a:t>也为文学名著的广</a:t>
            </a:r>
          </a:p>
          <a:p>
            <a:r>
              <a:rPr lang="zh-CN" altLang="en-US" dirty="0"/>
              <a:t>泛普及和传播找到新的现代化媒介。</a:t>
            </a:r>
            <a:endParaRPr lang="en-US" altLang="zh-CN" dirty="0"/>
          </a:p>
          <a:p>
            <a:endParaRPr lang="zh-CN" altLang="en-US" dirty="0"/>
          </a:p>
          <a:p>
            <a:r>
              <a:rPr lang="en-US" altLang="zh-CN" dirty="0"/>
              <a:t>20</a:t>
            </a:r>
            <a:r>
              <a:rPr lang="zh-CN" altLang="en-US" dirty="0"/>
              <a:t>世纪</a:t>
            </a:r>
            <a:r>
              <a:rPr lang="en-US" altLang="zh-CN" dirty="0"/>
              <a:t>90</a:t>
            </a:r>
            <a:r>
              <a:rPr lang="zh-CN" altLang="en-US" dirty="0"/>
              <a:t>年代的中国屏幕上</a:t>
            </a:r>
            <a:r>
              <a:rPr lang="en-US" altLang="zh-CN" dirty="0"/>
              <a:t>,</a:t>
            </a:r>
            <a:r>
              <a:rPr lang="zh-CN" altLang="en-US" dirty="0"/>
              <a:t>出现了根据同名小说改编的电视剧</a:t>
            </a:r>
            <a:r>
              <a:rPr lang="en-US" altLang="zh-CN" dirty="0"/>
              <a:t>《</a:t>
            </a:r>
            <a:r>
              <a:rPr lang="zh-CN" altLang="en-US" dirty="0"/>
              <a:t>围城</a:t>
            </a:r>
            <a:r>
              <a:rPr lang="en-US" altLang="zh-CN" dirty="0"/>
              <a:t>》</a:t>
            </a:r>
            <a:r>
              <a:rPr lang="zh-CN" altLang="en-US" dirty="0"/>
              <a:t>和</a:t>
            </a:r>
            <a:r>
              <a:rPr lang="en-US" altLang="zh-CN" dirty="0"/>
              <a:t>《</a:t>
            </a:r>
            <a:r>
              <a:rPr lang="zh-CN" altLang="en-US" dirty="0"/>
              <a:t>南</a:t>
            </a:r>
          </a:p>
          <a:p>
            <a:r>
              <a:rPr lang="zh-CN" altLang="en-US" dirty="0"/>
              <a:t>行记</a:t>
            </a:r>
            <a:r>
              <a:rPr lang="en-US" altLang="zh-CN" dirty="0"/>
              <a:t>》,</a:t>
            </a:r>
            <a:r>
              <a:rPr lang="zh-CN" altLang="en-US" dirty="0"/>
              <a:t>标志着中国电视剧在自觉吸收文学营养上所达到的较高美学水平。这两部作</a:t>
            </a:r>
          </a:p>
          <a:p>
            <a:r>
              <a:rPr lang="zh-CN" altLang="en-US" dirty="0"/>
              <a:t>品均忠实于文学原著的灵魂</a:t>
            </a:r>
            <a:r>
              <a:rPr lang="en-US" altLang="zh-CN" dirty="0"/>
              <a:t>,</a:t>
            </a:r>
            <a:r>
              <a:rPr lang="zh-CN" altLang="en-US" dirty="0"/>
              <a:t>但前者基本遵循着小说的布局结构</a:t>
            </a:r>
            <a:r>
              <a:rPr lang="en-US" altLang="zh-CN" dirty="0"/>
              <a:t>,</a:t>
            </a:r>
            <a:r>
              <a:rPr lang="zh-CN" altLang="en-US" dirty="0"/>
              <a:t>充分发挥高超的文</a:t>
            </a:r>
          </a:p>
          <a:p>
            <a:r>
              <a:rPr lang="zh-CN" altLang="en-US" dirty="0"/>
              <a:t>学语言的独特优势并尽量使之转化为视听语言</a:t>
            </a:r>
            <a:r>
              <a:rPr lang="en-US" altLang="zh-CN" dirty="0"/>
              <a:t>;</a:t>
            </a:r>
            <a:r>
              <a:rPr lang="zh-CN" altLang="en-US" dirty="0"/>
              <a:t>后者则打破了原著的文学思维结构</a:t>
            </a:r>
            <a:r>
              <a:rPr lang="en-US" altLang="zh-CN" dirty="0"/>
              <a:t>,</a:t>
            </a:r>
          </a:p>
          <a:p>
            <a:r>
              <a:rPr lang="zh-CN" altLang="en-US" dirty="0"/>
              <a:t>充分发挥视听语言的时空优势</a:t>
            </a:r>
            <a:r>
              <a:rPr lang="en-US" altLang="zh-CN" dirty="0"/>
              <a:t>,</a:t>
            </a:r>
            <a:r>
              <a:rPr lang="zh-CN" altLang="en-US" dirty="0"/>
              <a:t>以沟通历史与现实之间的联系。两者确实存在一种</a:t>
            </a:r>
          </a:p>
          <a:p>
            <a:r>
              <a:rPr lang="zh-CN" altLang="en-US" dirty="0"/>
              <a:t>“互补”的关系</a:t>
            </a:r>
            <a:r>
              <a:rPr lang="en-US" altLang="zh-CN" dirty="0"/>
              <a:t>,</a:t>
            </a:r>
            <a:r>
              <a:rPr lang="zh-CN" altLang="en-US" dirty="0"/>
              <a:t>分别树起了从小说到电视剧的两根具有不同代表性的成功标杆。</a:t>
            </a:r>
          </a:p>
        </p:txBody>
      </p:sp>
    </p:spTree>
    <p:custDataLst>
      <p:tags r:id="rId1"/>
    </p:custDataLst>
    <p:extLst>
      <p:ext uri="{BB962C8B-B14F-4D97-AF65-F5344CB8AC3E}">
        <p14:creationId xmlns:p14="http://schemas.microsoft.com/office/powerpoint/2010/main" val="70663441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443853"/>
            <a:ext cx="9635179" cy="5078289"/>
          </a:xfrm>
          <a:prstGeom prst="rect">
            <a:avLst/>
          </a:prstGeom>
          <a:noFill/>
          <a:ln>
            <a:noFill/>
          </a:ln>
        </p:spPr>
        <p:txBody>
          <a:bodyPr wrap="square" lIns="91419" tIns="45708" rIns="91419" bIns="45708">
            <a:spAutoFit/>
          </a:bodyPr>
          <a:lstStyle/>
          <a:p>
            <a:r>
              <a:rPr lang="zh-CN" altLang="en-US" dirty="0"/>
              <a:t>说</a:t>
            </a:r>
            <a:r>
              <a:rPr lang="en-US" altLang="zh-CN" dirty="0"/>
              <a:t>《</a:t>
            </a:r>
            <a:r>
              <a:rPr lang="zh-CN" altLang="en-US" dirty="0"/>
              <a:t>南行记</a:t>
            </a:r>
            <a:r>
              <a:rPr lang="en-US" altLang="zh-CN" dirty="0"/>
              <a:t>》</a:t>
            </a:r>
            <a:r>
              <a:rPr lang="zh-CN" altLang="en-US" dirty="0"/>
              <a:t>。如果说</a:t>
            </a:r>
            <a:r>
              <a:rPr lang="en-US" altLang="zh-CN" dirty="0"/>
              <a:t>,</a:t>
            </a:r>
            <a:r>
              <a:rPr lang="zh-CN" altLang="en-US" dirty="0"/>
              <a:t>从小说到电视剧的</a:t>
            </a:r>
            <a:r>
              <a:rPr lang="en-US" altLang="zh-CN" dirty="0"/>
              <a:t>《</a:t>
            </a:r>
            <a:r>
              <a:rPr lang="zh-CN" altLang="en-US" dirty="0"/>
              <a:t>围城</a:t>
            </a:r>
            <a:r>
              <a:rPr lang="en-US" altLang="zh-CN" dirty="0"/>
              <a:t>》</a:t>
            </a:r>
            <a:r>
              <a:rPr lang="zh-CN" altLang="en-US" dirty="0"/>
              <a:t>是屏幕汲取文学的戏剧结构和</a:t>
            </a:r>
          </a:p>
          <a:p>
            <a:r>
              <a:rPr lang="zh-CN" altLang="en-US" dirty="0"/>
              <a:t>语言艺术营养的成功范例</a:t>
            </a:r>
            <a:r>
              <a:rPr lang="en-US" altLang="zh-CN" dirty="0"/>
              <a:t>,</a:t>
            </a:r>
            <a:r>
              <a:rPr lang="zh-CN" altLang="en-US" dirty="0"/>
              <a:t>那么</a:t>
            </a:r>
            <a:r>
              <a:rPr lang="en-US" altLang="zh-CN" dirty="0"/>
              <a:t>,</a:t>
            </a:r>
            <a:r>
              <a:rPr lang="zh-CN" altLang="en-US" dirty="0"/>
              <a:t>从小说到电视剧的</a:t>
            </a:r>
            <a:r>
              <a:rPr lang="en-US" altLang="zh-CN" dirty="0"/>
              <a:t>《</a:t>
            </a:r>
            <a:r>
              <a:rPr lang="zh-CN" altLang="en-US" dirty="0"/>
              <a:t>南行记</a:t>
            </a:r>
            <a:r>
              <a:rPr lang="en-US" altLang="zh-CN" dirty="0"/>
              <a:t>》</a:t>
            </a:r>
            <a:r>
              <a:rPr lang="zh-CN" altLang="en-US" dirty="0"/>
              <a:t>则主要是屏幕汲取文学</a:t>
            </a:r>
          </a:p>
          <a:p>
            <a:r>
              <a:rPr lang="zh-CN" altLang="en-US" dirty="0"/>
              <a:t>的诗化意境营养的成功范例。在中国现当代文学史上</a:t>
            </a:r>
            <a:r>
              <a:rPr lang="en-US" altLang="zh-CN" dirty="0"/>
              <a:t>,</a:t>
            </a:r>
            <a:r>
              <a:rPr lang="zh-CN" altLang="en-US" dirty="0"/>
              <a:t>艾芜是一位以散文化小说独树</a:t>
            </a:r>
          </a:p>
          <a:p>
            <a:r>
              <a:rPr lang="zh-CN" altLang="en-US" dirty="0"/>
              <a:t>一帜的名家。他的小说往往以诗化的意境取胜</a:t>
            </a:r>
            <a:r>
              <a:rPr lang="en-US" altLang="zh-CN" dirty="0"/>
              <a:t>,</a:t>
            </a:r>
            <a:r>
              <a:rPr lang="zh-CN" altLang="en-US" dirty="0"/>
              <a:t>这给搬上荧屏带来的特殊难度也就可</a:t>
            </a:r>
          </a:p>
          <a:p>
            <a:r>
              <a:rPr lang="zh-CN" altLang="en-US" dirty="0"/>
              <a:t>想而知。青年导演潘小扬是一位颇具才气的锐意创新的斗士。若他只是循着从小说</a:t>
            </a:r>
          </a:p>
          <a:p>
            <a:r>
              <a:rPr lang="zh-CN" altLang="en-US" dirty="0"/>
              <a:t>到电视剧的</a:t>
            </a:r>
            <a:r>
              <a:rPr lang="en-US" altLang="zh-CN" dirty="0"/>
              <a:t>《</a:t>
            </a:r>
            <a:r>
              <a:rPr lang="zh-CN" altLang="en-US" dirty="0"/>
              <a:t>围城</a:t>
            </a:r>
            <a:r>
              <a:rPr lang="en-US" altLang="zh-CN" dirty="0"/>
              <a:t>》</a:t>
            </a:r>
            <a:r>
              <a:rPr lang="zh-CN" altLang="en-US" dirty="0"/>
              <a:t>的成功经验走</a:t>
            </a:r>
            <a:r>
              <a:rPr lang="en-US" altLang="zh-CN" dirty="0"/>
              <a:t>,</a:t>
            </a:r>
            <a:r>
              <a:rPr lang="zh-CN" altLang="en-US" dirty="0"/>
              <a:t>那么本身缺乏引人入胜、跌宕起伏的戏剧结构的</a:t>
            </a:r>
            <a:r>
              <a:rPr lang="en-US" altLang="zh-CN" dirty="0"/>
              <a:t>《</a:t>
            </a:r>
            <a:r>
              <a:rPr lang="zh-CN" altLang="en-US" dirty="0"/>
              <a:t>南</a:t>
            </a:r>
          </a:p>
          <a:p>
            <a:r>
              <a:rPr lang="zh-CN" altLang="en-US" dirty="0"/>
              <a:t>行记</a:t>
            </a:r>
            <a:r>
              <a:rPr lang="en-US" altLang="zh-CN" dirty="0"/>
              <a:t>》</a:t>
            </a:r>
            <a:r>
              <a:rPr lang="zh-CN" altLang="en-US" dirty="0"/>
              <a:t>恐怕很难被搬上屏幕。可贵的是</a:t>
            </a:r>
            <a:r>
              <a:rPr lang="en-US" altLang="zh-CN" dirty="0"/>
              <a:t>,</a:t>
            </a:r>
            <a:r>
              <a:rPr lang="zh-CN" altLang="en-US" dirty="0"/>
              <a:t>他和他的创作集体知难而进</a:t>
            </a:r>
            <a:r>
              <a:rPr lang="en-US" altLang="zh-CN" dirty="0"/>
              <a:t>,</a:t>
            </a:r>
            <a:r>
              <a:rPr lang="zh-CN" altLang="en-US" dirty="0"/>
              <a:t>另辟蹊径</a:t>
            </a:r>
            <a:r>
              <a:rPr lang="en-US" altLang="zh-CN" dirty="0"/>
              <a:t>,</a:t>
            </a:r>
            <a:r>
              <a:rPr lang="zh-CN" altLang="en-US" dirty="0"/>
              <a:t>大胆</a:t>
            </a:r>
          </a:p>
          <a:p>
            <a:r>
              <a:rPr lang="zh-CN" altLang="en-US" dirty="0"/>
              <a:t>打破了小说的原结构</a:t>
            </a:r>
            <a:r>
              <a:rPr lang="en-US" altLang="zh-CN" dirty="0"/>
              <a:t>,</a:t>
            </a:r>
            <a:r>
              <a:rPr lang="zh-CN" altLang="en-US" dirty="0"/>
              <a:t>精心设计了三个时空</a:t>
            </a:r>
            <a:r>
              <a:rPr lang="en-US" altLang="zh-CN" dirty="0"/>
              <a:t>:20</a:t>
            </a:r>
            <a:r>
              <a:rPr lang="zh-CN" altLang="en-US" dirty="0"/>
              <a:t>世纪</a:t>
            </a:r>
            <a:r>
              <a:rPr lang="en-US" altLang="zh-CN" dirty="0"/>
              <a:t>20</a:t>
            </a:r>
            <a:r>
              <a:rPr lang="zh-CN" altLang="en-US" dirty="0"/>
              <a:t>年代末、</a:t>
            </a:r>
            <a:r>
              <a:rPr lang="en-US" altLang="zh-CN" dirty="0"/>
              <a:t>30</a:t>
            </a:r>
            <a:r>
              <a:rPr lang="zh-CN" altLang="en-US" dirty="0"/>
              <a:t>年代初“我”首次南</a:t>
            </a:r>
          </a:p>
          <a:p>
            <a:r>
              <a:rPr lang="zh-CN" altLang="en-US" dirty="0"/>
              <a:t>行的时空</a:t>
            </a:r>
            <a:r>
              <a:rPr lang="en-US" altLang="zh-CN" dirty="0"/>
              <a:t>;60</a:t>
            </a:r>
            <a:r>
              <a:rPr lang="zh-CN" altLang="en-US" dirty="0"/>
              <a:t>年代“我”再次南行的时空</a:t>
            </a:r>
            <a:r>
              <a:rPr lang="en-US" altLang="zh-CN" dirty="0"/>
              <a:t>;90</a:t>
            </a:r>
            <a:r>
              <a:rPr lang="zh-CN" altLang="en-US" dirty="0"/>
              <a:t>年代已经</a:t>
            </a:r>
            <a:r>
              <a:rPr lang="en-US" altLang="zh-CN" dirty="0"/>
              <a:t>87</a:t>
            </a:r>
            <a:r>
              <a:rPr lang="zh-CN" altLang="en-US" dirty="0"/>
              <a:t>岁高龄的作家艾芜与饰演</a:t>
            </a:r>
          </a:p>
          <a:p>
            <a:r>
              <a:rPr lang="zh-CN" altLang="en-US" dirty="0"/>
              <a:t>“我”的演员共同探讨人生的时空。三个时空</a:t>
            </a:r>
            <a:r>
              <a:rPr lang="en-US" altLang="zh-CN" dirty="0"/>
              <a:t>,</a:t>
            </a:r>
            <a:r>
              <a:rPr lang="zh-CN" altLang="en-US" dirty="0"/>
              <a:t>交错进行</a:t>
            </a:r>
            <a:r>
              <a:rPr lang="en-US" altLang="zh-CN" dirty="0"/>
              <a:t>,</a:t>
            </a:r>
            <a:r>
              <a:rPr lang="zh-CN" altLang="en-US" dirty="0"/>
              <a:t>取得了较好的审美效果。第</a:t>
            </a:r>
          </a:p>
          <a:p>
            <a:r>
              <a:rPr lang="zh-CN" altLang="en-US" dirty="0"/>
              <a:t>一</a:t>
            </a:r>
            <a:r>
              <a:rPr lang="en-US" altLang="zh-CN" dirty="0"/>
              <a:t>,</a:t>
            </a:r>
            <a:r>
              <a:rPr lang="zh-CN" altLang="en-US" dirty="0"/>
              <a:t>加深了原著所叙述故事的历史感</a:t>
            </a:r>
            <a:r>
              <a:rPr lang="en-US" altLang="zh-CN" dirty="0"/>
              <a:t>,</a:t>
            </a:r>
            <a:r>
              <a:rPr lang="zh-CN" altLang="en-US" dirty="0"/>
              <a:t>拓展了有限屏幕时空的社会内涵</a:t>
            </a:r>
            <a:r>
              <a:rPr lang="en-US" altLang="zh-CN" dirty="0"/>
              <a:t>,</a:t>
            </a:r>
            <a:r>
              <a:rPr lang="zh-CN" altLang="en-US" dirty="0"/>
              <a:t>使历史与现实</a:t>
            </a:r>
          </a:p>
          <a:p>
            <a:r>
              <a:rPr lang="zh-CN" altLang="en-US" dirty="0"/>
              <a:t>在荧屏上得到巧妙的沟通</a:t>
            </a:r>
            <a:r>
              <a:rPr lang="en-US" altLang="zh-CN" dirty="0"/>
              <a:t>;</a:t>
            </a:r>
            <a:r>
              <a:rPr lang="zh-CN" altLang="en-US" dirty="0"/>
              <a:t>第二</a:t>
            </a:r>
            <a:r>
              <a:rPr lang="en-US" altLang="zh-CN" dirty="0"/>
              <a:t>,</a:t>
            </a:r>
            <a:r>
              <a:rPr lang="zh-CN" altLang="en-US" dirty="0"/>
              <a:t>请出享有盛誉的文坛宿将艾芜先生作为智慧老人</a:t>
            </a:r>
            <a:r>
              <a:rPr lang="en-US" altLang="zh-CN" dirty="0"/>
              <a:t>,</a:t>
            </a:r>
            <a:r>
              <a:rPr lang="zh-CN" altLang="en-US" dirty="0"/>
              <a:t>在</a:t>
            </a:r>
          </a:p>
          <a:p>
            <a:r>
              <a:rPr lang="zh-CN" altLang="en-US" dirty="0"/>
              <a:t>荧屏上与当代青年探讨人生的真谛与意义</a:t>
            </a:r>
            <a:r>
              <a:rPr lang="en-US" altLang="zh-CN" dirty="0"/>
              <a:t>,</a:t>
            </a:r>
            <a:r>
              <a:rPr lang="zh-CN" altLang="en-US" dirty="0"/>
              <a:t>不仅吸引了文艺界同仁的极大兴趣</a:t>
            </a:r>
            <a:r>
              <a:rPr lang="en-US" altLang="zh-CN" dirty="0"/>
              <a:t>,</a:t>
            </a:r>
            <a:r>
              <a:rPr lang="zh-CN" altLang="en-US" dirty="0"/>
              <a:t>而且</a:t>
            </a:r>
          </a:p>
          <a:p>
            <a:r>
              <a:rPr lang="zh-CN" altLang="en-US" dirty="0"/>
              <a:t>调动了广大观众的参与感</a:t>
            </a:r>
            <a:r>
              <a:rPr lang="en-US" altLang="zh-CN" dirty="0"/>
              <a:t>;</a:t>
            </a:r>
            <a:r>
              <a:rPr lang="zh-CN" altLang="en-US" dirty="0"/>
              <a:t>第三</a:t>
            </a:r>
            <a:r>
              <a:rPr lang="en-US" altLang="zh-CN" dirty="0"/>
              <a:t>,</a:t>
            </a:r>
            <a:r>
              <a:rPr lang="zh-CN" altLang="en-US" dirty="0"/>
              <a:t>艺术形式的新颖也给人们以新鲜的审美享受。于是</a:t>
            </a:r>
            <a:r>
              <a:rPr lang="en-US" altLang="zh-CN" dirty="0"/>
              <a:t>,</a:t>
            </a:r>
          </a:p>
          <a:p>
            <a:r>
              <a:rPr lang="zh-CN" altLang="en-US" dirty="0"/>
              <a:t>在两部根据同名小说改编的电影</a:t>
            </a:r>
            <a:r>
              <a:rPr lang="en-US" altLang="zh-CN" dirty="0"/>
              <a:t>《</a:t>
            </a:r>
            <a:r>
              <a:rPr lang="zh-CN" altLang="en-US" dirty="0"/>
              <a:t>漂泊奇遇</a:t>
            </a:r>
            <a:r>
              <a:rPr lang="en-US" altLang="zh-CN" dirty="0"/>
              <a:t>》</a:t>
            </a:r>
            <a:r>
              <a:rPr lang="zh-CN" altLang="en-US" dirty="0"/>
              <a:t>与</a:t>
            </a:r>
            <a:r>
              <a:rPr lang="en-US" altLang="zh-CN" dirty="0"/>
              <a:t>《</a:t>
            </a:r>
            <a:r>
              <a:rPr lang="zh-CN" altLang="en-US" dirty="0"/>
              <a:t>南行记</a:t>
            </a:r>
            <a:r>
              <a:rPr lang="en-US" altLang="zh-CN" dirty="0"/>
              <a:t>》</a:t>
            </a:r>
            <a:r>
              <a:rPr lang="zh-CN" altLang="en-US" dirty="0"/>
              <a:t>之后</a:t>
            </a:r>
            <a:r>
              <a:rPr lang="en-US" altLang="zh-CN" dirty="0"/>
              <a:t>,</a:t>
            </a:r>
            <a:r>
              <a:rPr lang="zh-CN" altLang="en-US" dirty="0"/>
              <a:t>电视剧</a:t>
            </a:r>
            <a:r>
              <a:rPr lang="en-US" altLang="zh-CN" dirty="0"/>
              <a:t>《</a:t>
            </a:r>
            <a:r>
              <a:rPr lang="zh-CN" altLang="en-US" dirty="0"/>
              <a:t>南行记</a:t>
            </a:r>
            <a:r>
              <a:rPr lang="en-US" altLang="zh-CN" dirty="0"/>
              <a:t>》</a:t>
            </a:r>
            <a:r>
              <a:rPr lang="zh-CN" altLang="en-US" dirty="0"/>
              <a:t>后发制</a:t>
            </a:r>
          </a:p>
          <a:p>
            <a:r>
              <a:rPr lang="zh-CN" altLang="en-US" dirty="0"/>
              <a:t>人</a:t>
            </a:r>
            <a:r>
              <a:rPr lang="en-US" altLang="zh-CN" dirty="0"/>
              <a:t>,</a:t>
            </a:r>
            <a:r>
              <a:rPr lang="zh-CN" altLang="en-US" dirty="0"/>
              <a:t>赢得了更广泛的社会反响</a:t>
            </a:r>
            <a:r>
              <a:rPr lang="en-US" altLang="zh-CN" dirty="0"/>
              <a:t>,</a:t>
            </a:r>
            <a:r>
              <a:rPr lang="zh-CN" altLang="en-US" dirty="0"/>
              <a:t>先后荣获中国四川国际电视节的“金熊猫大奖”和“飞天</a:t>
            </a:r>
          </a:p>
          <a:p>
            <a:r>
              <a:rPr lang="zh-CN" altLang="en-US" dirty="0"/>
              <a:t>奖”的桂冠。</a:t>
            </a:r>
          </a:p>
          <a:p>
            <a:r>
              <a:rPr lang="zh-CN" altLang="en-US" dirty="0"/>
              <a:t>电视剧</a:t>
            </a:r>
            <a:r>
              <a:rPr lang="en-US" altLang="zh-CN" dirty="0"/>
              <a:t>《</a:t>
            </a:r>
            <a:r>
              <a:rPr lang="zh-CN" altLang="en-US" dirty="0"/>
              <a:t>南行记</a:t>
            </a:r>
            <a:r>
              <a:rPr lang="en-US" altLang="zh-CN" dirty="0"/>
              <a:t>》</a:t>
            </a:r>
            <a:r>
              <a:rPr lang="zh-CN" altLang="en-US" dirty="0"/>
              <a:t>的又一标杆意义</a:t>
            </a:r>
            <a:r>
              <a:rPr lang="en-US" altLang="zh-CN" dirty="0"/>
              <a:t>,</a:t>
            </a:r>
            <a:r>
              <a:rPr lang="zh-CN" altLang="en-US" dirty="0"/>
              <a:t>是在营造荧屏意境上的精益求精的创作态度。</a:t>
            </a:r>
          </a:p>
        </p:txBody>
      </p:sp>
    </p:spTree>
    <p:custDataLst>
      <p:tags r:id="rId1"/>
    </p:custDataLst>
    <p:extLst>
      <p:ext uri="{BB962C8B-B14F-4D97-AF65-F5344CB8AC3E}">
        <p14:creationId xmlns:p14="http://schemas.microsoft.com/office/powerpoint/2010/main" val="152178312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5909286"/>
          </a:xfrm>
          <a:prstGeom prst="rect">
            <a:avLst/>
          </a:prstGeom>
          <a:noFill/>
          <a:ln>
            <a:noFill/>
          </a:ln>
        </p:spPr>
        <p:txBody>
          <a:bodyPr wrap="square" lIns="91419" tIns="45708" rIns="91419" bIns="45708">
            <a:spAutoFit/>
          </a:bodyPr>
          <a:lstStyle/>
          <a:p>
            <a:r>
              <a:rPr lang="zh-CN" altLang="en-US" dirty="0"/>
              <a:t>谈到从小说到电视剧的改编</a:t>
            </a:r>
            <a:r>
              <a:rPr lang="en-US" altLang="zh-CN" dirty="0"/>
              <a:t>,</a:t>
            </a:r>
            <a:r>
              <a:rPr lang="zh-CN" altLang="en-US" dirty="0"/>
              <a:t>不能不论及中国电视剧制作中心历经十余年的奋</a:t>
            </a:r>
          </a:p>
          <a:p>
            <a:r>
              <a:rPr lang="zh-CN" altLang="en-US" dirty="0"/>
              <a:t>斗</a:t>
            </a:r>
            <a:r>
              <a:rPr lang="en-US" altLang="zh-CN" dirty="0"/>
              <a:t>,</a:t>
            </a:r>
            <a:r>
              <a:rPr lang="zh-CN" altLang="en-US" dirty="0"/>
              <a:t>成功地把我国四部古典小说名著先后搬上了荧屏</a:t>
            </a:r>
            <a:r>
              <a:rPr lang="en-US" altLang="zh-CN" dirty="0"/>
              <a:t>,</a:t>
            </a:r>
            <a:r>
              <a:rPr lang="zh-CN" altLang="en-US" dirty="0"/>
              <a:t>功在千秋</a:t>
            </a:r>
            <a:r>
              <a:rPr lang="en-US" altLang="zh-CN" dirty="0"/>
              <a:t>,</a:t>
            </a:r>
            <a:r>
              <a:rPr lang="zh-CN" altLang="en-US" dirty="0"/>
              <a:t>荫及后人。其中</a:t>
            </a:r>
            <a:r>
              <a:rPr lang="en-US" altLang="zh-CN" dirty="0"/>
              <a:t>《</a:t>
            </a:r>
            <a:r>
              <a:rPr lang="zh-CN" altLang="en-US" dirty="0"/>
              <a:t>红</a:t>
            </a:r>
          </a:p>
          <a:p>
            <a:r>
              <a:rPr lang="zh-CN" altLang="en-US" dirty="0"/>
              <a:t>楼梦</a:t>
            </a:r>
            <a:r>
              <a:rPr lang="en-US" altLang="zh-CN" dirty="0"/>
              <a:t>》</a:t>
            </a:r>
            <a:r>
              <a:rPr lang="zh-CN" altLang="en-US" dirty="0"/>
              <a:t>荣获</a:t>
            </a:r>
            <a:r>
              <a:rPr lang="en-US" altLang="zh-CN" dirty="0"/>
              <a:t>1986</a:t>
            </a:r>
            <a:r>
              <a:rPr lang="zh-CN" altLang="en-US" dirty="0"/>
              <a:t>年度第</a:t>
            </a:r>
            <a:r>
              <a:rPr lang="en-US" altLang="zh-CN" dirty="0"/>
              <a:t>7</a:t>
            </a:r>
            <a:r>
              <a:rPr lang="zh-CN" altLang="en-US" dirty="0"/>
              <a:t>届“飞天奖”长篇电视剧特别奖</a:t>
            </a:r>
            <a:r>
              <a:rPr lang="en-US" altLang="zh-CN" dirty="0"/>
              <a:t>;《</a:t>
            </a:r>
            <a:r>
              <a:rPr lang="zh-CN" altLang="en-US" dirty="0"/>
              <a:t>西游记</a:t>
            </a:r>
            <a:r>
              <a:rPr lang="en-US" altLang="zh-CN" dirty="0"/>
              <a:t>》</a:t>
            </a:r>
            <a:r>
              <a:rPr lang="zh-CN" altLang="en-US" dirty="0"/>
              <a:t>荣获</a:t>
            </a:r>
            <a:r>
              <a:rPr lang="en-US" altLang="zh-CN" dirty="0"/>
              <a:t>1987</a:t>
            </a:r>
            <a:r>
              <a:rPr lang="zh-CN" altLang="en-US" dirty="0"/>
              <a:t>年度第</a:t>
            </a:r>
          </a:p>
          <a:p>
            <a:r>
              <a:rPr lang="en-US" altLang="zh-CN" dirty="0"/>
              <a:t>8</a:t>
            </a:r>
            <a:r>
              <a:rPr lang="zh-CN" altLang="en-US" dirty="0"/>
              <a:t>届“飞天奖”长篇电视剧特别奖</a:t>
            </a:r>
            <a:r>
              <a:rPr lang="en-US" altLang="zh-CN" dirty="0"/>
              <a:t>;《</a:t>
            </a:r>
            <a:r>
              <a:rPr lang="zh-CN" altLang="en-US" dirty="0"/>
              <a:t>三国演义</a:t>
            </a:r>
            <a:r>
              <a:rPr lang="en-US" altLang="zh-CN" dirty="0"/>
              <a:t>》</a:t>
            </a:r>
            <a:r>
              <a:rPr lang="zh-CN" altLang="en-US" dirty="0"/>
              <a:t>荣获</a:t>
            </a:r>
            <a:r>
              <a:rPr lang="en-US" altLang="zh-CN" dirty="0"/>
              <a:t>1994</a:t>
            </a:r>
            <a:r>
              <a:rPr lang="zh-CN" altLang="en-US" dirty="0"/>
              <a:t>年度第</a:t>
            </a:r>
            <a:r>
              <a:rPr lang="en-US" altLang="zh-CN" dirty="0"/>
              <a:t>15</a:t>
            </a:r>
            <a:r>
              <a:rPr lang="zh-CN" altLang="en-US" dirty="0"/>
              <a:t>届“飞天奖”长篇电</a:t>
            </a:r>
          </a:p>
          <a:p>
            <a:r>
              <a:rPr lang="zh-CN" altLang="en-US" dirty="0"/>
              <a:t>视剧一等奖</a:t>
            </a:r>
            <a:r>
              <a:rPr lang="en-US" altLang="zh-CN" dirty="0"/>
              <a:t>;《</a:t>
            </a:r>
            <a:r>
              <a:rPr lang="zh-CN" altLang="en-US" dirty="0"/>
              <a:t>水浒</a:t>
            </a:r>
            <a:r>
              <a:rPr lang="en-US" altLang="zh-CN" dirty="0"/>
              <a:t>》</a:t>
            </a:r>
            <a:r>
              <a:rPr lang="zh-CN" altLang="en-US" dirty="0"/>
              <a:t>荣获</a:t>
            </a:r>
            <a:r>
              <a:rPr lang="en-US" altLang="zh-CN" dirty="0"/>
              <a:t>1998</a:t>
            </a:r>
            <a:r>
              <a:rPr lang="zh-CN" altLang="en-US" dirty="0"/>
              <a:t>年度“飞天奖”长篇电视剧特别奖从</a:t>
            </a:r>
            <a:r>
              <a:rPr lang="en-US" altLang="zh-CN" dirty="0"/>
              <a:t>《</a:t>
            </a:r>
            <a:r>
              <a:rPr lang="zh-CN" altLang="en-US" dirty="0"/>
              <a:t>红楼梦</a:t>
            </a:r>
            <a:r>
              <a:rPr lang="en-US" altLang="zh-CN" dirty="0"/>
              <a:t>》</a:t>
            </a:r>
            <a:r>
              <a:rPr lang="zh-CN" altLang="en-US" dirty="0"/>
              <a:t>到</a:t>
            </a:r>
            <a:r>
              <a:rPr lang="en-US" altLang="zh-CN" dirty="0"/>
              <a:t>《</a:t>
            </a:r>
            <a:r>
              <a:rPr lang="zh-CN" altLang="en-US" dirty="0"/>
              <a:t>水浒</a:t>
            </a:r>
            <a:r>
              <a:rPr lang="en-US" altLang="zh-CN" dirty="0"/>
              <a:t>》,</a:t>
            </a:r>
          </a:p>
          <a:p>
            <a:r>
              <a:rPr lang="zh-CN" altLang="en-US" dirty="0"/>
              <a:t>四部古典文学名著被搬上荧屏</a:t>
            </a:r>
            <a:r>
              <a:rPr lang="en-US" altLang="zh-CN" dirty="0"/>
              <a:t>,</a:t>
            </a:r>
            <a:r>
              <a:rPr lang="zh-CN" altLang="en-US" dirty="0"/>
              <a:t>堪称我国当代电视文化建设名垂史册的一项系统</a:t>
            </a:r>
          </a:p>
          <a:p>
            <a:r>
              <a:rPr lang="zh-CN" altLang="en-US" dirty="0"/>
              <a:t>工程。</a:t>
            </a:r>
          </a:p>
          <a:p>
            <a:r>
              <a:rPr lang="zh-CN" altLang="en-US" dirty="0"/>
              <a:t>首 先</a:t>
            </a:r>
            <a:r>
              <a:rPr lang="en-US" altLang="zh-CN" dirty="0"/>
              <a:t>,</a:t>
            </a:r>
            <a:r>
              <a:rPr lang="zh-CN" altLang="en-US" dirty="0"/>
              <a:t>这对于普及古典文学名著功不可没。众所周知</a:t>
            </a:r>
            <a:r>
              <a:rPr lang="en-US" altLang="zh-CN" dirty="0"/>
              <a:t>,</a:t>
            </a:r>
            <a:r>
              <a:rPr lang="zh-CN" altLang="en-US" dirty="0"/>
              <a:t>电视文化的崛起</a:t>
            </a:r>
            <a:r>
              <a:rPr lang="en-US" altLang="zh-CN" dirty="0"/>
              <a:t>,</a:t>
            </a:r>
            <a:r>
              <a:rPr lang="zh-CN" altLang="en-US" dirty="0"/>
              <a:t>令历史悠</a:t>
            </a:r>
          </a:p>
          <a:p>
            <a:r>
              <a:rPr lang="zh-CN" altLang="en-US" dirty="0"/>
              <a:t>长的书籍文化失去了昔日在文坛的显赫地位。再畅销的小说</a:t>
            </a:r>
            <a:r>
              <a:rPr lang="en-US" altLang="zh-CN" dirty="0"/>
              <a:t>,</a:t>
            </a:r>
            <a:r>
              <a:rPr lang="zh-CN" altLang="en-US" dirty="0"/>
              <a:t>印数不过数十万册</a:t>
            </a:r>
            <a:r>
              <a:rPr lang="en-US" altLang="zh-CN" dirty="0"/>
              <a:t>;</a:t>
            </a:r>
            <a:r>
              <a:rPr lang="zh-CN" altLang="en-US" dirty="0"/>
              <a:t>而</a:t>
            </a:r>
          </a:p>
          <a:p>
            <a:r>
              <a:rPr lang="zh-CN" altLang="en-US" dirty="0"/>
              <a:t>一部引起轰动性社会效应的电视剧</a:t>
            </a:r>
            <a:r>
              <a:rPr lang="en-US" altLang="zh-CN" dirty="0"/>
              <a:t>,</a:t>
            </a:r>
            <a:r>
              <a:rPr lang="zh-CN" altLang="en-US" dirty="0"/>
              <a:t>一经播出即可拥有数以亿计的观众。但一种严峻</a:t>
            </a:r>
          </a:p>
          <a:p>
            <a:r>
              <a:rPr lang="zh-CN" altLang="en-US" dirty="0"/>
              <a:t>的现实文化现象令人思考</a:t>
            </a:r>
            <a:r>
              <a:rPr lang="en-US" altLang="zh-CN" dirty="0"/>
              <a:t>:</a:t>
            </a:r>
            <a:r>
              <a:rPr lang="zh-CN" altLang="en-US" dirty="0"/>
              <a:t>中华民族乃至整个人类文明精华的积累</a:t>
            </a:r>
            <a:r>
              <a:rPr lang="en-US" altLang="zh-CN" dirty="0"/>
              <a:t>,</a:t>
            </a:r>
            <a:r>
              <a:rPr lang="zh-CN" altLang="en-US" dirty="0"/>
              <a:t>主要并未体现在</a:t>
            </a:r>
          </a:p>
          <a:p>
            <a:r>
              <a:rPr lang="zh-CN" altLang="en-US" dirty="0"/>
              <a:t>荧屏上</a:t>
            </a:r>
            <a:r>
              <a:rPr lang="en-US" altLang="zh-CN" dirty="0"/>
              <a:t>,</a:t>
            </a:r>
            <a:r>
              <a:rPr lang="zh-CN" altLang="en-US" dirty="0"/>
              <a:t>而是集中体现在图书馆经过历史筛选和确认的古今中外自然科学和社会科学</a:t>
            </a:r>
          </a:p>
          <a:p>
            <a:r>
              <a:rPr lang="zh-CN" altLang="en-US" dirty="0"/>
              <a:t>的文化名著里。而毋庸否认的是</a:t>
            </a:r>
            <a:r>
              <a:rPr lang="en-US" altLang="zh-CN" dirty="0"/>
              <a:t>,</a:t>
            </a:r>
            <a:r>
              <a:rPr lang="zh-CN" altLang="en-US" dirty="0"/>
              <a:t>电视文化的崛起却令越来越多的人</a:t>
            </a:r>
            <a:r>
              <a:rPr lang="en-US" altLang="zh-CN" dirty="0"/>
              <a:t>,</a:t>
            </a:r>
            <a:r>
              <a:rPr lang="zh-CN" altLang="en-US" dirty="0"/>
              <a:t>尤其是青少年</a:t>
            </a:r>
          </a:p>
          <a:p>
            <a:r>
              <a:rPr lang="zh-CN" altLang="en-US" dirty="0"/>
              <a:t>把大量的休闲时光耗用在荧屏前</a:t>
            </a:r>
            <a:r>
              <a:rPr lang="en-US" altLang="zh-CN" dirty="0"/>
              <a:t>,</a:t>
            </a:r>
            <a:r>
              <a:rPr lang="zh-CN" altLang="en-US" dirty="0"/>
              <a:t>日渐疏远了图书馆</a:t>
            </a:r>
            <a:r>
              <a:rPr lang="en-US" altLang="zh-CN" dirty="0"/>
              <a:t>,</a:t>
            </a:r>
            <a:r>
              <a:rPr lang="zh-CN" altLang="en-US" dirty="0"/>
              <a:t>冷落了优秀的书籍文化。即使</a:t>
            </a:r>
          </a:p>
          <a:p>
            <a:r>
              <a:rPr lang="zh-CN" altLang="en-US" dirty="0"/>
              <a:t>是大学生、研究生</a:t>
            </a:r>
            <a:r>
              <a:rPr lang="en-US" altLang="zh-CN" dirty="0"/>
              <a:t>,</a:t>
            </a:r>
            <a:r>
              <a:rPr lang="zh-CN" altLang="en-US" dirty="0"/>
              <a:t>居然也有人坦陈自己是看过电视剧</a:t>
            </a:r>
            <a:r>
              <a:rPr lang="en-US" altLang="zh-CN" dirty="0"/>
              <a:t>《</a:t>
            </a:r>
            <a:r>
              <a:rPr lang="zh-CN" altLang="en-US" dirty="0"/>
              <a:t>红楼梦</a:t>
            </a:r>
            <a:r>
              <a:rPr lang="en-US" altLang="zh-CN" dirty="0"/>
              <a:t>》《</a:t>
            </a:r>
            <a:r>
              <a:rPr lang="zh-CN" altLang="en-US" dirty="0"/>
              <a:t>西游记</a:t>
            </a:r>
            <a:r>
              <a:rPr lang="en-US" altLang="zh-CN" dirty="0"/>
              <a:t>》</a:t>
            </a:r>
            <a:r>
              <a:rPr lang="zh-CN" altLang="en-US" dirty="0"/>
              <a:t>和</a:t>
            </a:r>
            <a:r>
              <a:rPr lang="en-US" altLang="zh-CN" dirty="0"/>
              <a:t>《</a:t>
            </a:r>
            <a:r>
              <a:rPr lang="zh-CN" altLang="en-US" dirty="0"/>
              <a:t>三国演</a:t>
            </a:r>
          </a:p>
          <a:p>
            <a:r>
              <a:rPr lang="zh-CN" altLang="en-US" dirty="0"/>
              <a:t>义</a:t>
            </a:r>
            <a:r>
              <a:rPr lang="en-US" altLang="zh-CN" dirty="0"/>
              <a:t>》</a:t>
            </a:r>
            <a:r>
              <a:rPr lang="zh-CN" altLang="en-US" dirty="0"/>
              <a:t>后</a:t>
            </a:r>
            <a:r>
              <a:rPr lang="en-US" altLang="zh-CN" dirty="0"/>
              <a:t>,</a:t>
            </a:r>
            <a:r>
              <a:rPr lang="zh-CN" altLang="en-US" dirty="0"/>
              <a:t>才激起了认真研读文学原著的浓厚兴趣。事实上</a:t>
            </a:r>
            <a:r>
              <a:rPr lang="en-US" altLang="zh-CN" dirty="0"/>
              <a:t>,</a:t>
            </a:r>
            <a:r>
              <a:rPr lang="zh-CN" altLang="en-US" dirty="0"/>
              <a:t>不光大学生、研究生们如此</a:t>
            </a:r>
            <a:r>
              <a:rPr lang="en-US" altLang="zh-CN" dirty="0"/>
              <a:t>,</a:t>
            </a:r>
          </a:p>
          <a:p>
            <a:r>
              <a:rPr lang="zh-CN" altLang="en-US" dirty="0"/>
              <a:t>恐怕普通观众均是如此。且看电视剧</a:t>
            </a:r>
            <a:r>
              <a:rPr lang="en-US" altLang="zh-CN" dirty="0"/>
              <a:t>《</a:t>
            </a:r>
            <a:r>
              <a:rPr lang="zh-CN" altLang="en-US" dirty="0"/>
              <a:t>红楼梦</a:t>
            </a:r>
            <a:r>
              <a:rPr lang="en-US" altLang="zh-CN" dirty="0"/>
              <a:t>》</a:t>
            </a:r>
            <a:r>
              <a:rPr lang="zh-CN" altLang="en-US" dirty="0"/>
              <a:t>播放之后</a:t>
            </a:r>
            <a:r>
              <a:rPr lang="en-US" altLang="zh-CN" dirty="0"/>
              <a:t>,</a:t>
            </a:r>
            <a:r>
              <a:rPr lang="zh-CN" altLang="en-US" dirty="0"/>
              <a:t>新华书店的</a:t>
            </a:r>
            <a:r>
              <a:rPr lang="en-US" altLang="zh-CN" dirty="0"/>
              <a:t>《</a:t>
            </a:r>
            <a:r>
              <a:rPr lang="zh-CN" altLang="en-US" dirty="0"/>
              <a:t>红楼梦</a:t>
            </a:r>
            <a:r>
              <a:rPr lang="en-US" altLang="zh-CN" dirty="0"/>
              <a:t>》</a:t>
            </a:r>
            <a:r>
              <a:rPr lang="zh-CN" altLang="en-US" dirty="0"/>
              <a:t>被抢购</a:t>
            </a:r>
          </a:p>
          <a:p>
            <a:r>
              <a:rPr lang="zh-CN" altLang="en-US" dirty="0"/>
              <a:t>一空</a:t>
            </a:r>
            <a:r>
              <a:rPr lang="en-US" altLang="zh-CN" dirty="0"/>
              <a:t>,</a:t>
            </a:r>
            <a:r>
              <a:rPr lang="zh-CN" altLang="en-US" dirty="0"/>
              <a:t>甚至出版社接连再版的现象</a:t>
            </a:r>
            <a:r>
              <a:rPr lang="en-US" altLang="zh-CN" dirty="0"/>
              <a:t>! 《</a:t>
            </a:r>
            <a:r>
              <a:rPr lang="zh-CN" altLang="en-US" dirty="0"/>
              <a:t>西游记</a:t>
            </a:r>
            <a:r>
              <a:rPr lang="en-US" altLang="zh-CN" dirty="0"/>
              <a:t>》《</a:t>
            </a:r>
            <a:r>
              <a:rPr lang="zh-CN" altLang="en-US" dirty="0"/>
              <a:t>三国演义</a:t>
            </a:r>
            <a:r>
              <a:rPr lang="en-US" altLang="zh-CN" dirty="0"/>
              <a:t>》</a:t>
            </a:r>
            <a:r>
              <a:rPr lang="zh-CN" altLang="en-US" dirty="0"/>
              <a:t>都有过类似的“遭遇”。利用</a:t>
            </a:r>
          </a:p>
          <a:p>
            <a:r>
              <a:rPr lang="zh-CN" altLang="en-US" dirty="0"/>
              <a:t>现代化的电子传播媒介</a:t>
            </a:r>
            <a:r>
              <a:rPr lang="en-US" altLang="zh-CN" dirty="0"/>
              <a:t>,</a:t>
            </a:r>
            <a:r>
              <a:rPr lang="zh-CN" altLang="en-US" dirty="0"/>
              <a:t>将古典文学名著送进亿万寻常百姓家</a:t>
            </a:r>
            <a:r>
              <a:rPr lang="en-US" altLang="zh-CN" dirty="0"/>
              <a:t>,</a:t>
            </a:r>
            <a:r>
              <a:rPr lang="zh-CN" altLang="en-US" dirty="0"/>
              <a:t>福荫所及</a:t>
            </a:r>
            <a:r>
              <a:rPr lang="en-US" altLang="zh-CN" dirty="0"/>
              <a:t>,</a:t>
            </a:r>
            <a:r>
              <a:rPr lang="zh-CN" altLang="en-US" dirty="0"/>
              <a:t>不独当代。</a:t>
            </a:r>
          </a:p>
          <a:p>
            <a:r>
              <a:rPr lang="zh-CN" altLang="en-US" dirty="0"/>
              <a:t>由中央电视台播出这批古典文学名著改编的电视剧</a:t>
            </a:r>
            <a:r>
              <a:rPr lang="en-US" altLang="zh-CN" dirty="0"/>
              <a:t>,</a:t>
            </a:r>
            <a:r>
              <a:rPr lang="zh-CN" altLang="en-US" dirty="0"/>
              <a:t>在中华大地乃至东南亚地区刮起</a:t>
            </a:r>
          </a:p>
          <a:p>
            <a:r>
              <a:rPr lang="zh-CN" altLang="en-US" dirty="0"/>
              <a:t>蔚为壮观的“红楼风”“西游热”“三国潮”和“水浒浪”。</a:t>
            </a:r>
          </a:p>
        </p:txBody>
      </p:sp>
    </p:spTree>
    <p:custDataLst>
      <p:tags r:id="rId1"/>
    </p:custDataLst>
    <p:extLst>
      <p:ext uri="{BB962C8B-B14F-4D97-AF65-F5344CB8AC3E}">
        <p14:creationId xmlns:p14="http://schemas.microsoft.com/office/powerpoint/2010/main" val="239144186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中国文化的魅力</a:t>
            </a:r>
            <a:r>
              <a:rPr lang="en-US" altLang="zh-CN" dirty="0"/>
              <a:t>———</a:t>
            </a:r>
            <a:r>
              <a:rPr lang="zh-CN" altLang="en-US" dirty="0"/>
              <a:t>评书、小说、广播剧</a:t>
            </a:r>
          </a:p>
          <a:p>
            <a:r>
              <a:rPr lang="zh-CN" altLang="en-US" dirty="0"/>
              <a:t>调频立体声装置美化了声音</a:t>
            </a:r>
            <a:r>
              <a:rPr lang="en-US" altLang="zh-CN" dirty="0"/>
              <a:t>,</a:t>
            </a:r>
            <a:r>
              <a:rPr lang="zh-CN" altLang="en-US" dirty="0"/>
              <a:t>这是广播文艺引人注目的物质基础</a:t>
            </a:r>
            <a:r>
              <a:rPr lang="en-US" altLang="zh-CN" dirty="0"/>
              <a:t>,</a:t>
            </a:r>
            <a:r>
              <a:rPr lang="zh-CN" altLang="en-US" dirty="0"/>
              <a:t>但是真正令广</a:t>
            </a:r>
          </a:p>
          <a:p>
            <a:r>
              <a:rPr lang="zh-CN" altLang="en-US" dirty="0"/>
              <a:t>播文艺魅力四射的并不是声音本身</a:t>
            </a:r>
            <a:r>
              <a:rPr lang="en-US" altLang="zh-CN" dirty="0"/>
              <a:t>,</a:t>
            </a:r>
            <a:r>
              <a:rPr lang="zh-CN" altLang="en-US" dirty="0"/>
              <a:t>而是声音所传达的审美内涵。从</a:t>
            </a:r>
            <a:r>
              <a:rPr lang="en-US" altLang="zh-CN" dirty="0"/>
              <a:t>20</a:t>
            </a:r>
            <a:r>
              <a:rPr lang="zh-CN" altLang="en-US" dirty="0"/>
              <a:t>世纪</a:t>
            </a:r>
            <a:r>
              <a:rPr lang="en-US" altLang="zh-CN" dirty="0"/>
              <a:t>80</a:t>
            </a:r>
            <a:r>
              <a:rPr lang="zh-CN" altLang="en-US" dirty="0"/>
              <a:t>年代</a:t>
            </a:r>
          </a:p>
          <a:p>
            <a:r>
              <a:rPr lang="zh-CN" altLang="en-US" dirty="0"/>
              <a:t>走过来的人们也许谁都不会忘记那陪伴他们度过无数个黄金般美妙正午时光的广播</a:t>
            </a:r>
          </a:p>
          <a:p>
            <a:r>
              <a:rPr lang="zh-CN" altLang="en-US" dirty="0"/>
              <a:t>文艺</a:t>
            </a:r>
            <a:r>
              <a:rPr lang="en-US" altLang="zh-CN" dirty="0"/>
              <a:t>:</a:t>
            </a:r>
            <a:r>
              <a:rPr lang="zh-CN" altLang="en-US" dirty="0"/>
              <a:t>评书、小说、广播剧。每逢正午来临</a:t>
            </a:r>
            <a:r>
              <a:rPr lang="en-US" altLang="zh-CN" dirty="0"/>
              <a:t>,</a:t>
            </a:r>
            <a:r>
              <a:rPr lang="zh-CN" altLang="en-US" dirty="0"/>
              <a:t>几乎全国所有的广播电台都播放</a:t>
            </a:r>
            <a:r>
              <a:rPr lang="en-US" altLang="zh-CN" dirty="0"/>
              <a:t>《</a:t>
            </a:r>
            <a:r>
              <a:rPr lang="zh-CN" altLang="en-US" dirty="0"/>
              <a:t>小说连续</a:t>
            </a:r>
          </a:p>
          <a:p>
            <a:r>
              <a:rPr lang="zh-CN" altLang="en-US" dirty="0"/>
              <a:t>广播</a:t>
            </a:r>
            <a:r>
              <a:rPr lang="en-US" altLang="zh-CN" dirty="0"/>
              <a:t>》《</a:t>
            </a:r>
            <a:r>
              <a:rPr lang="zh-CN" altLang="en-US" dirty="0"/>
              <a:t>评书连播</a:t>
            </a:r>
            <a:r>
              <a:rPr lang="en-US" altLang="zh-CN" dirty="0"/>
              <a:t>》</a:t>
            </a:r>
            <a:r>
              <a:rPr lang="zh-CN" altLang="en-US" dirty="0"/>
              <a:t>或</a:t>
            </a:r>
            <a:r>
              <a:rPr lang="en-US" altLang="zh-CN" dirty="0"/>
              <a:t>《</a:t>
            </a:r>
            <a:r>
              <a:rPr lang="zh-CN" altLang="en-US" dirty="0"/>
              <a:t>广播剧和小说连播</a:t>
            </a:r>
            <a:r>
              <a:rPr lang="en-US" altLang="zh-CN" dirty="0"/>
              <a:t>》</a:t>
            </a:r>
            <a:r>
              <a:rPr lang="zh-CN" altLang="en-US" dirty="0"/>
              <a:t>节目</a:t>
            </a:r>
            <a:r>
              <a:rPr lang="en-US" altLang="zh-CN" dirty="0"/>
              <a:t>,</a:t>
            </a:r>
            <a:r>
              <a:rPr lang="zh-CN" altLang="en-US" dirty="0"/>
              <a:t>并以此形成一个传统</a:t>
            </a:r>
            <a:r>
              <a:rPr lang="en-US" altLang="zh-CN" dirty="0"/>
              <a:t>,</a:t>
            </a:r>
            <a:r>
              <a:rPr lang="zh-CN" altLang="en-US" dirty="0"/>
              <a:t>长年累月、经久</a:t>
            </a:r>
          </a:p>
          <a:p>
            <a:r>
              <a:rPr lang="zh-CN" altLang="en-US" dirty="0"/>
              <a:t>不衰</a:t>
            </a:r>
            <a:r>
              <a:rPr lang="en-US" altLang="zh-CN" dirty="0"/>
              <a:t>,</a:t>
            </a:r>
            <a:r>
              <a:rPr lang="zh-CN" altLang="en-US" dirty="0"/>
              <a:t>呈现出万人空巷的景观。可以毫不夸张地说</a:t>
            </a:r>
            <a:r>
              <a:rPr lang="en-US" altLang="zh-CN" dirty="0"/>
              <a:t>:“20</a:t>
            </a:r>
            <a:r>
              <a:rPr lang="zh-CN" altLang="en-US" dirty="0"/>
              <a:t>世纪</a:t>
            </a:r>
            <a:r>
              <a:rPr lang="en-US" altLang="zh-CN" dirty="0"/>
              <a:t>80</a:t>
            </a:r>
            <a:r>
              <a:rPr lang="zh-CN" altLang="en-US" dirty="0"/>
              <a:t>年代</a:t>
            </a:r>
            <a:r>
              <a:rPr lang="en-US" altLang="zh-CN" dirty="0"/>
              <a:t>,</a:t>
            </a:r>
            <a:r>
              <a:rPr lang="zh-CN" altLang="en-US" dirty="0"/>
              <a:t>中国人的正午</a:t>
            </a:r>
          </a:p>
          <a:p>
            <a:r>
              <a:rPr lang="zh-CN" altLang="en-US" dirty="0"/>
              <a:t>时光是属于广播文艺的。”曾几何时</a:t>
            </a:r>
            <a:r>
              <a:rPr lang="en-US" altLang="zh-CN" dirty="0"/>
              <a:t>,</a:t>
            </a:r>
            <a:r>
              <a:rPr lang="zh-CN" altLang="en-US" dirty="0"/>
              <a:t>中央和各地电台录制的小说</a:t>
            </a:r>
            <a:r>
              <a:rPr lang="en-US" altLang="zh-CN" dirty="0"/>
              <a:t>《</a:t>
            </a:r>
            <a:r>
              <a:rPr lang="zh-CN" altLang="en-US" dirty="0"/>
              <a:t>李自成</a:t>
            </a:r>
            <a:r>
              <a:rPr lang="en-US" altLang="zh-CN" dirty="0"/>
              <a:t>》《</a:t>
            </a:r>
            <a:r>
              <a:rPr lang="zh-CN" altLang="en-US" dirty="0"/>
              <a:t>上海的早</a:t>
            </a:r>
          </a:p>
          <a:p>
            <a:r>
              <a:rPr lang="zh-CN" altLang="en-US" dirty="0"/>
              <a:t>晨</a:t>
            </a:r>
            <a:r>
              <a:rPr lang="en-US" altLang="zh-CN" dirty="0"/>
              <a:t>》《</a:t>
            </a:r>
            <a:r>
              <a:rPr lang="zh-CN" altLang="en-US" dirty="0"/>
              <a:t>沉重的翅膀</a:t>
            </a:r>
            <a:r>
              <a:rPr lang="en-US" altLang="zh-CN" dirty="0"/>
              <a:t>》《</a:t>
            </a:r>
            <a:r>
              <a:rPr lang="zh-CN" altLang="en-US" dirty="0"/>
              <a:t>穆斯林的葬礼</a:t>
            </a:r>
            <a:r>
              <a:rPr lang="en-US" altLang="zh-CN" dirty="0"/>
              <a:t>》《</a:t>
            </a:r>
            <a:r>
              <a:rPr lang="zh-CN" altLang="en-US" dirty="0"/>
              <a:t>高山下的花环</a:t>
            </a:r>
            <a:r>
              <a:rPr lang="en-US" altLang="zh-CN" dirty="0"/>
              <a:t>》《</a:t>
            </a:r>
            <a:r>
              <a:rPr lang="zh-CN" altLang="en-US" dirty="0"/>
              <a:t>夜幕下的哈尔滨</a:t>
            </a:r>
            <a:r>
              <a:rPr lang="en-US" altLang="zh-CN" dirty="0"/>
              <a:t>》,</a:t>
            </a:r>
            <a:r>
              <a:rPr lang="zh-CN" altLang="en-US" dirty="0"/>
              <a:t>评书</a:t>
            </a:r>
            <a:r>
              <a:rPr lang="en-US" altLang="zh-CN" dirty="0"/>
              <a:t>《</a:t>
            </a:r>
            <a:r>
              <a:rPr lang="zh-CN" altLang="en-US" dirty="0"/>
              <a:t>岳飞传</a:t>
            </a:r>
            <a:r>
              <a:rPr lang="en-US" altLang="zh-CN" dirty="0"/>
              <a:t>》</a:t>
            </a:r>
          </a:p>
          <a:p>
            <a:r>
              <a:rPr lang="en-US" altLang="zh-CN" dirty="0"/>
              <a:t>《</a:t>
            </a:r>
            <a:r>
              <a:rPr lang="zh-CN" altLang="en-US" dirty="0"/>
              <a:t>杨家将</a:t>
            </a:r>
            <a:r>
              <a:rPr lang="en-US" altLang="zh-CN" dirty="0"/>
              <a:t>》《</a:t>
            </a:r>
            <a:r>
              <a:rPr lang="zh-CN" altLang="en-US" dirty="0"/>
              <a:t>隋唐演义</a:t>
            </a:r>
            <a:r>
              <a:rPr lang="en-US" altLang="zh-CN" dirty="0"/>
              <a:t>》《</a:t>
            </a:r>
            <a:r>
              <a:rPr lang="zh-CN" altLang="en-US" dirty="0"/>
              <a:t>百年风云</a:t>
            </a:r>
            <a:r>
              <a:rPr lang="en-US" altLang="zh-CN" dirty="0"/>
              <a:t>》《</a:t>
            </a:r>
            <a:r>
              <a:rPr lang="zh-CN" altLang="en-US" dirty="0"/>
              <a:t>保卫延安</a:t>
            </a:r>
            <a:r>
              <a:rPr lang="en-US" altLang="zh-CN" dirty="0"/>
              <a:t>》,</a:t>
            </a:r>
            <a:r>
              <a:rPr lang="zh-CN" altLang="en-US" dirty="0"/>
              <a:t>广播连续剧</a:t>
            </a:r>
            <a:r>
              <a:rPr lang="en-US" altLang="zh-CN" dirty="0"/>
              <a:t>《</a:t>
            </a:r>
            <a:r>
              <a:rPr lang="zh-CN" altLang="en-US" dirty="0"/>
              <a:t>红岩</a:t>
            </a:r>
            <a:r>
              <a:rPr lang="en-US" altLang="zh-CN" dirty="0"/>
              <a:t>》《</a:t>
            </a:r>
            <a:r>
              <a:rPr lang="zh-CN" altLang="en-US" dirty="0"/>
              <a:t>三国演义</a:t>
            </a:r>
            <a:r>
              <a:rPr lang="en-US" altLang="zh-CN" dirty="0"/>
              <a:t>》《</a:t>
            </a:r>
            <a:r>
              <a:rPr lang="zh-CN" altLang="en-US" dirty="0"/>
              <a:t>寂寞的</a:t>
            </a:r>
          </a:p>
          <a:p>
            <a:r>
              <a:rPr lang="zh-CN" altLang="en-US" dirty="0"/>
              <a:t>山谷</a:t>
            </a:r>
            <a:r>
              <a:rPr lang="en-US" altLang="zh-CN" dirty="0"/>
              <a:t>》</a:t>
            </a:r>
            <a:r>
              <a:rPr lang="zh-CN" altLang="en-US" dirty="0"/>
              <a:t>等</a:t>
            </a:r>
            <a:r>
              <a:rPr lang="en-US" altLang="zh-CN" dirty="0"/>
              <a:t>,</a:t>
            </a:r>
            <a:r>
              <a:rPr lang="zh-CN" altLang="en-US" dirty="0"/>
              <a:t>迅速通过节目交流“火”遍全国</a:t>
            </a:r>
            <a:r>
              <a:rPr lang="en-US" altLang="zh-CN" dirty="0"/>
              <a:t>,</a:t>
            </a:r>
            <a:r>
              <a:rPr lang="zh-CN" altLang="en-US" dirty="0"/>
              <a:t>吸引了亿万听众</a:t>
            </a:r>
            <a:r>
              <a:rPr lang="en-US" altLang="zh-CN" dirty="0"/>
              <a:t>,</a:t>
            </a:r>
            <a:r>
              <a:rPr lang="zh-CN" altLang="en-US" dirty="0"/>
              <a:t>掀起了旷日持久的“长书</a:t>
            </a:r>
          </a:p>
          <a:p>
            <a:r>
              <a:rPr lang="zh-CN" altLang="en-US" dirty="0"/>
              <a:t>热”。这股热潮在新中国成立十七年和“文革”十年间从未真正出现过。这说明了广播</a:t>
            </a:r>
          </a:p>
          <a:p>
            <a:r>
              <a:rPr lang="zh-CN" altLang="en-US" dirty="0"/>
              <a:t>文艺一旦找回了自我</a:t>
            </a:r>
            <a:r>
              <a:rPr lang="en-US" altLang="zh-CN" dirty="0"/>
              <a:t>,“</a:t>
            </a:r>
            <a:r>
              <a:rPr lang="zh-CN" altLang="en-US" dirty="0"/>
              <a:t>把艺术交还给艺术”后</a:t>
            </a:r>
            <a:r>
              <a:rPr lang="en-US" altLang="zh-CN" dirty="0"/>
              <a:t>,</a:t>
            </a:r>
            <a:r>
              <a:rPr lang="zh-CN" altLang="en-US" dirty="0"/>
              <a:t>放射出了强大的精神光芒</a:t>
            </a:r>
            <a:r>
              <a:rPr lang="en-US" altLang="zh-CN" dirty="0"/>
              <a:t>,</a:t>
            </a:r>
            <a:r>
              <a:rPr lang="zh-CN" altLang="en-US" dirty="0"/>
              <a:t>照亮了一代</a:t>
            </a:r>
          </a:p>
          <a:p>
            <a:r>
              <a:rPr lang="zh-CN" altLang="en-US" dirty="0"/>
              <a:t>人的精神世界。</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0896525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4524291"/>
          </a:xfrm>
          <a:prstGeom prst="rect">
            <a:avLst/>
          </a:prstGeom>
          <a:noFill/>
          <a:ln>
            <a:noFill/>
          </a:ln>
        </p:spPr>
        <p:txBody>
          <a:bodyPr wrap="square" lIns="91419" tIns="45708" rIns="91419" bIns="45708">
            <a:spAutoFit/>
          </a:bodyPr>
          <a:lstStyle/>
          <a:p>
            <a:r>
              <a:rPr lang="zh-CN" altLang="en-US" dirty="0"/>
              <a:t>其次</a:t>
            </a:r>
            <a:r>
              <a:rPr lang="en-US" altLang="zh-CN" dirty="0"/>
              <a:t>,</a:t>
            </a:r>
            <a:r>
              <a:rPr lang="zh-CN" altLang="en-US" dirty="0"/>
              <a:t>这对于提高电视剧的文化品位和美学品位成效显著。年轻的中国电视剧艺</a:t>
            </a:r>
          </a:p>
          <a:p>
            <a:r>
              <a:rPr lang="zh-CN" altLang="en-US" dirty="0"/>
              <a:t>术</a:t>
            </a:r>
            <a:r>
              <a:rPr lang="en-US" altLang="zh-CN" dirty="0"/>
              <a:t>,</a:t>
            </a:r>
            <a:r>
              <a:rPr lang="zh-CN" altLang="en-US" dirty="0"/>
              <a:t>亟须向戏剧、电影等姊妹艺术汲取营养</a:t>
            </a:r>
            <a:r>
              <a:rPr lang="en-US" altLang="zh-CN" dirty="0"/>
              <a:t>,</a:t>
            </a:r>
            <a:r>
              <a:rPr lang="zh-CN" altLang="en-US" dirty="0"/>
              <a:t>尤其需要向源远流长的文学汲取营养</a:t>
            </a:r>
            <a:r>
              <a:rPr lang="en-US" altLang="zh-CN" dirty="0"/>
              <a:t>,</a:t>
            </a:r>
            <a:r>
              <a:rPr lang="zh-CN" altLang="en-US" dirty="0"/>
              <a:t>以</a:t>
            </a:r>
          </a:p>
          <a:p>
            <a:r>
              <a:rPr lang="zh-CN" altLang="en-US" dirty="0"/>
              <a:t>提高自身的文化品位和美学品位。实践证明</a:t>
            </a:r>
            <a:r>
              <a:rPr lang="en-US" altLang="zh-CN" dirty="0"/>
              <a:t>:</a:t>
            </a:r>
            <a:r>
              <a:rPr lang="zh-CN" altLang="en-US" dirty="0"/>
              <a:t>将古典文学名著改编成电视剧搬上荧</a:t>
            </a:r>
          </a:p>
          <a:p>
            <a:r>
              <a:rPr lang="zh-CN" altLang="en-US" dirty="0"/>
              <a:t>屏</a:t>
            </a:r>
            <a:r>
              <a:rPr lang="en-US" altLang="zh-CN" dirty="0"/>
              <a:t>,</a:t>
            </a:r>
            <a:r>
              <a:rPr lang="zh-CN" altLang="en-US" dirty="0"/>
              <a:t>实乃明智之举。它不仅有效地丰富了电视剧艺术的文化意蕴</a:t>
            </a:r>
            <a:r>
              <a:rPr lang="en-US" altLang="zh-CN" dirty="0"/>
              <a:t>,</a:t>
            </a:r>
            <a:r>
              <a:rPr lang="zh-CN" altLang="en-US" dirty="0"/>
              <a:t>升华了荧屏视听艺</a:t>
            </a:r>
          </a:p>
          <a:p>
            <a:r>
              <a:rPr lang="zh-CN" altLang="en-US" dirty="0"/>
              <a:t>术形象的美学品位</a:t>
            </a:r>
            <a:r>
              <a:rPr lang="en-US" altLang="zh-CN" dirty="0"/>
              <a:t>,</a:t>
            </a:r>
            <a:r>
              <a:rPr lang="zh-CN" altLang="en-US" dirty="0"/>
              <a:t>而且在实现从文学思维向视听思维转化的过程中</a:t>
            </a:r>
            <a:r>
              <a:rPr lang="en-US" altLang="zh-CN" dirty="0"/>
              <a:t>,</a:t>
            </a:r>
            <a:r>
              <a:rPr lang="zh-CN" altLang="en-US" dirty="0"/>
              <a:t>有效地促进了</a:t>
            </a:r>
          </a:p>
          <a:p>
            <a:r>
              <a:rPr lang="zh-CN" altLang="en-US" dirty="0"/>
              <a:t>电视剧语言形态的日臻完善及其审美表现能力的提高。从这个意义上讲</a:t>
            </a:r>
            <a:r>
              <a:rPr lang="en-US" altLang="zh-CN" dirty="0"/>
              <a:t>,</a:t>
            </a:r>
            <a:r>
              <a:rPr lang="zh-CN" altLang="en-US" dirty="0"/>
              <a:t>从电视剧</a:t>
            </a:r>
          </a:p>
          <a:p>
            <a:r>
              <a:rPr lang="en-US" altLang="zh-CN" dirty="0"/>
              <a:t>《</a:t>
            </a:r>
            <a:r>
              <a:rPr lang="zh-CN" altLang="en-US" dirty="0"/>
              <a:t>红楼梦</a:t>
            </a:r>
            <a:r>
              <a:rPr lang="en-US" altLang="zh-CN" dirty="0"/>
              <a:t>》</a:t>
            </a:r>
            <a:r>
              <a:rPr lang="zh-CN" altLang="en-US" dirty="0"/>
              <a:t>到</a:t>
            </a:r>
            <a:r>
              <a:rPr lang="en-US" altLang="zh-CN" dirty="0"/>
              <a:t>《</a:t>
            </a:r>
            <a:r>
              <a:rPr lang="zh-CN" altLang="en-US" dirty="0"/>
              <a:t>水浒</a:t>
            </a:r>
            <a:r>
              <a:rPr lang="en-US" altLang="zh-CN" dirty="0"/>
              <a:t>》,</a:t>
            </a:r>
            <a:r>
              <a:rPr lang="zh-CN" altLang="en-US" dirty="0"/>
              <a:t>确实也从一个重要方面折射出中国电视剧艺术日趋成熟的发展</a:t>
            </a:r>
          </a:p>
          <a:p>
            <a:r>
              <a:rPr lang="zh-CN" altLang="en-US" dirty="0"/>
              <a:t>历程。</a:t>
            </a:r>
            <a:endParaRPr lang="en-US" altLang="zh-CN" dirty="0"/>
          </a:p>
          <a:p>
            <a:endParaRPr lang="zh-CN" altLang="en-US" dirty="0"/>
          </a:p>
          <a:p>
            <a:r>
              <a:rPr lang="zh-CN" altLang="en-US" dirty="0"/>
              <a:t>再 次</a:t>
            </a:r>
            <a:r>
              <a:rPr lang="en-US" altLang="zh-CN" dirty="0"/>
              <a:t>,</a:t>
            </a:r>
            <a:r>
              <a:rPr lang="zh-CN" altLang="en-US" dirty="0"/>
              <a:t>这还有利于提高电视剧艺术工作者的历史修养、文化素质和审美能力</a:t>
            </a:r>
            <a:r>
              <a:rPr lang="en-US" altLang="zh-CN" dirty="0"/>
              <a:t>,</a:t>
            </a:r>
            <a:r>
              <a:rPr lang="zh-CN" altLang="en-US" dirty="0"/>
              <a:t>有利</a:t>
            </a:r>
          </a:p>
          <a:p>
            <a:r>
              <a:rPr lang="zh-CN" altLang="en-US" dirty="0"/>
              <a:t>于提高广大观众乃至国民的整体精神文化素质。一般说来</a:t>
            </a:r>
            <a:r>
              <a:rPr lang="en-US" altLang="zh-CN" dirty="0"/>
              <a:t>,</a:t>
            </a:r>
            <a:r>
              <a:rPr lang="zh-CN" altLang="en-US" dirty="0"/>
              <a:t>电视剧艺术工作者转战于</a:t>
            </a:r>
          </a:p>
          <a:p>
            <a:r>
              <a:rPr lang="zh-CN" altLang="en-US" dirty="0"/>
              <a:t>一个又一个的拍摄现场</a:t>
            </a:r>
            <a:r>
              <a:rPr lang="en-US" altLang="zh-CN" dirty="0"/>
              <a:t>,</a:t>
            </a:r>
            <a:r>
              <a:rPr lang="zh-CN" altLang="en-US" dirty="0"/>
              <a:t>镜头接镜头</a:t>
            </a:r>
            <a:r>
              <a:rPr lang="en-US" altLang="zh-CN" dirty="0"/>
              <a:t>,</a:t>
            </a:r>
            <a:r>
              <a:rPr lang="zh-CN" altLang="en-US" dirty="0"/>
              <a:t>荧屏复荧屏</a:t>
            </a:r>
            <a:r>
              <a:rPr lang="en-US" altLang="zh-CN" dirty="0"/>
              <a:t>,</a:t>
            </a:r>
            <a:r>
              <a:rPr lang="zh-CN" altLang="en-US" dirty="0"/>
              <a:t>容易养成一种对优秀的书籍文化</a:t>
            </a:r>
          </a:p>
          <a:p>
            <a:r>
              <a:rPr lang="zh-CN" altLang="en-US" dirty="0"/>
              <a:t>“坐不下来、读不进去、想不深入”的习惯。然而</a:t>
            </a:r>
            <a:r>
              <a:rPr lang="en-US" altLang="zh-CN" dirty="0"/>
              <a:t>,</a:t>
            </a:r>
            <a:r>
              <a:rPr lang="zh-CN" altLang="en-US" dirty="0"/>
              <a:t>从把</a:t>
            </a:r>
            <a:r>
              <a:rPr lang="en-US" altLang="zh-CN" dirty="0"/>
              <a:t>《</a:t>
            </a:r>
            <a:r>
              <a:rPr lang="zh-CN" altLang="en-US" dirty="0"/>
              <a:t>红楼梦</a:t>
            </a:r>
            <a:r>
              <a:rPr lang="en-US" altLang="zh-CN" dirty="0"/>
              <a:t>》</a:t>
            </a:r>
            <a:r>
              <a:rPr lang="zh-CN" altLang="en-US" dirty="0"/>
              <a:t>搬上荧屏起</a:t>
            </a:r>
            <a:r>
              <a:rPr lang="en-US" altLang="zh-CN" dirty="0"/>
              <a:t>,</a:t>
            </a:r>
            <a:r>
              <a:rPr lang="zh-CN" altLang="en-US" dirty="0"/>
              <a:t>直至电视</a:t>
            </a:r>
          </a:p>
          <a:p>
            <a:r>
              <a:rPr lang="zh-CN" altLang="en-US" dirty="0"/>
              <a:t>剧</a:t>
            </a:r>
            <a:r>
              <a:rPr lang="en-US" altLang="zh-CN" dirty="0"/>
              <a:t>《</a:t>
            </a:r>
            <a:r>
              <a:rPr lang="zh-CN" altLang="en-US" dirty="0"/>
              <a:t>水浒</a:t>
            </a:r>
            <a:r>
              <a:rPr lang="en-US" altLang="zh-CN" dirty="0"/>
              <a:t>》</a:t>
            </a:r>
            <a:r>
              <a:rPr lang="zh-CN" altLang="en-US" dirty="0"/>
              <a:t>的拍摄</a:t>
            </a:r>
            <a:r>
              <a:rPr lang="en-US" altLang="zh-CN" dirty="0"/>
              <a:t>,</a:t>
            </a:r>
            <a:r>
              <a:rPr lang="zh-CN" altLang="en-US" dirty="0"/>
              <a:t>都逼着主创人员们反复研读文学原著</a:t>
            </a:r>
            <a:r>
              <a:rPr lang="en-US" altLang="zh-CN" dirty="0"/>
              <a:t>,</a:t>
            </a:r>
            <a:r>
              <a:rPr lang="zh-CN" altLang="en-US" dirty="0"/>
              <a:t>并向一批资深的古典小说专</a:t>
            </a:r>
          </a:p>
          <a:p>
            <a:r>
              <a:rPr lang="zh-CN" altLang="en-US" dirty="0"/>
              <a:t>家、教授请教。这对于帮助电视剧艺术工作者养成良好的读书思考习惯</a:t>
            </a:r>
            <a:r>
              <a:rPr lang="en-US" altLang="zh-CN" dirty="0"/>
              <a:t>,</a:t>
            </a:r>
            <a:r>
              <a:rPr lang="zh-CN" altLang="en-US" dirty="0"/>
              <a:t>大有好处。</a:t>
            </a:r>
          </a:p>
          <a:p>
            <a:r>
              <a:rPr lang="zh-CN" altLang="en-US" dirty="0"/>
              <a:t>不仅如此</a:t>
            </a:r>
            <a:r>
              <a:rPr lang="en-US" altLang="zh-CN" dirty="0"/>
              <a:t>,</a:t>
            </a:r>
            <a:r>
              <a:rPr lang="zh-CN" altLang="en-US" dirty="0"/>
              <a:t>由于电视剧艺术工作者自身素质的提高</a:t>
            </a:r>
            <a:r>
              <a:rPr lang="en-US" altLang="zh-CN" dirty="0"/>
              <a:t>,</a:t>
            </a:r>
            <a:r>
              <a:rPr lang="zh-CN" altLang="en-US" dirty="0"/>
              <a:t>也保证了作品的思想艺术质量。</a:t>
            </a:r>
          </a:p>
        </p:txBody>
      </p:sp>
    </p:spTree>
    <p:custDataLst>
      <p:tags r:id="rId1"/>
    </p:custDataLst>
    <p:extLst>
      <p:ext uri="{BB962C8B-B14F-4D97-AF65-F5344CB8AC3E}">
        <p14:creationId xmlns:p14="http://schemas.microsoft.com/office/powerpoint/2010/main" val="166068912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5632287"/>
          </a:xfrm>
          <a:prstGeom prst="rect">
            <a:avLst/>
          </a:prstGeom>
          <a:noFill/>
          <a:ln>
            <a:noFill/>
          </a:ln>
        </p:spPr>
        <p:txBody>
          <a:bodyPr wrap="square" lIns="91419" tIns="45708" rIns="91419" bIns="45708">
            <a:spAutoFit/>
          </a:bodyPr>
          <a:lstStyle/>
          <a:p>
            <a:r>
              <a:rPr lang="zh-CN" altLang="en-US" dirty="0"/>
              <a:t>六、历史题材和革命历史题材电视剧</a:t>
            </a:r>
            <a:endParaRPr lang="en-US" altLang="zh-CN" dirty="0"/>
          </a:p>
          <a:p>
            <a:endParaRPr lang="en-US" altLang="zh-CN" dirty="0"/>
          </a:p>
          <a:p>
            <a:r>
              <a:rPr lang="zh-CN" altLang="en-US" dirty="0"/>
              <a:t>什么是历史意识</a:t>
            </a:r>
            <a:r>
              <a:rPr lang="en-US" altLang="zh-CN" dirty="0"/>
              <a:t>? </a:t>
            </a:r>
            <a:r>
              <a:rPr lang="zh-CN" altLang="en-US" dirty="0"/>
              <a:t>英国当代著名学者爱德华</a:t>
            </a:r>
            <a:r>
              <a:rPr lang="en-US" altLang="zh-CN" dirty="0"/>
              <a:t>·</a:t>
            </a:r>
            <a:r>
              <a:rPr lang="zh-CN" altLang="en-US" dirty="0"/>
              <a:t>霍列特</a:t>
            </a:r>
            <a:r>
              <a:rPr lang="en-US" altLang="zh-CN" dirty="0"/>
              <a:t>·</a:t>
            </a:r>
            <a:r>
              <a:rPr lang="zh-CN" altLang="en-US" dirty="0"/>
              <a:t>卡尔在</a:t>
            </a:r>
          </a:p>
          <a:p>
            <a:r>
              <a:rPr lang="zh-CN" altLang="en-US" dirty="0"/>
              <a:t>其代表作</a:t>
            </a:r>
            <a:r>
              <a:rPr lang="en-US" altLang="zh-CN" dirty="0"/>
              <a:t>《</a:t>
            </a:r>
            <a:r>
              <a:rPr lang="zh-CN" altLang="en-US" dirty="0"/>
              <a:t>历史是什么</a:t>
            </a:r>
            <a:r>
              <a:rPr lang="en-US" altLang="zh-CN" dirty="0"/>
              <a:t>》</a:t>
            </a:r>
            <a:r>
              <a:rPr lang="zh-CN" altLang="en-US" dirty="0"/>
              <a:t>中曾说过一段颇为极端而又不无道理的话</a:t>
            </a:r>
            <a:r>
              <a:rPr lang="en-US" altLang="zh-CN" dirty="0"/>
              <a:t>:“</a:t>
            </a:r>
            <a:r>
              <a:rPr lang="zh-CN" altLang="en-US" dirty="0"/>
              <a:t>历史是历史学家</a:t>
            </a:r>
          </a:p>
          <a:p>
            <a:r>
              <a:rPr lang="zh-CN" altLang="en-US" dirty="0"/>
              <a:t>的经验。历史不是别人而是历史学家制造出来的</a:t>
            </a:r>
            <a:r>
              <a:rPr lang="en-US" altLang="zh-CN" dirty="0"/>
              <a:t>,</a:t>
            </a:r>
            <a:r>
              <a:rPr lang="zh-CN" altLang="en-US" dirty="0"/>
              <a:t>写历史就是制造历史的唯一办法。”</a:t>
            </a:r>
          </a:p>
          <a:p>
            <a:r>
              <a:rPr lang="zh-CN" altLang="en-US" dirty="0"/>
              <a:t>与他同时代的英国政治家温斯顿</a:t>
            </a:r>
            <a:r>
              <a:rPr lang="en-US" altLang="zh-CN" dirty="0"/>
              <a:t>·</a:t>
            </a:r>
            <a:r>
              <a:rPr lang="zh-CN" altLang="en-US" dirty="0"/>
              <a:t>丘吉尔把这段话发展得更极端</a:t>
            </a:r>
            <a:r>
              <a:rPr lang="en-US" altLang="zh-CN" dirty="0"/>
              <a:t>,</a:t>
            </a:r>
            <a:r>
              <a:rPr lang="zh-CN" altLang="en-US" dirty="0"/>
              <a:t>认为“创造历史的</a:t>
            </a:r>
          </a:p>
          <a:p>
            <a:r>
              <a:rPr lang="zh-CN" altLang="en-US" dirty="0"/>
              <a:t>最好办法是写历史”。这些说法显然片面夸大了“写历史”者的历史意识</a:t>
            </a:r>
            <a:r>
              <a:rPr lang="en-US" altLang="zh-CN" dirty="0"/>
              <a:t>,</a:t>
            </a:r>
            <a:r>
              <a:rPr lang="zh-CN" altLang="en-US" dirty="0"/>
              <a:t>即历史观的</a:t>
            </a:r>
          </a:p>
          <a:p>
            <a:r>
              <a:rPr lang="zh-CN" altLang="en-US" dirty="0"/>
              <a:t>作用。他们所指的“写历史者”</a:t>
            </a:r>
            <a:r>
              <a:rPr lang="en-US" altLang="zh-CN" dirty="0"/>
              <a:t>,</a:t>
            </a:r>
            <a:r>
              <a:rPr lang="zh-CN" altLang="en-US" dirty="0"/>
              <a:t>主要是历史学家</a:t>
            </a:r>
            <a:r>
              <a:rPr lang="en-US" altLang="zh-CN" dirty="0"/>
              <a:t>,</a:t>
            </a:r>
            <a:r>
              <a:rPr lang="zh-CN" altLang="en-US" dirty="0"/>
              <a:t>但扩而言之</a:t>
            </a:r>
            <a:r>
              <a:rPr lang="en-US" altLang="zh-CN" dirty="0"/>
              <a:t>,</a:t>
            </a:r>
            <a:r>
              <a:rPr lang="zh-CN" altLang="en-US" dirty="0"/>
              <a:t>文艺家以其作品艺术地</a:t>
            </a:r>
          </a:p>
          <a:p>
            <a:r>
              <a:rPr lang="zh-CN" altLang="en-US" dirty="0"/>
              <a:t>再现历史</a:t>
            </a:r>
            <a:r>
              <a:rPr lang="en-US" altLang="zh-CN" dirty="0"/>
              <a:t>,</a:t>
            </a:r>
            <a:r>
              <a:rPr lang="zh-CN" altLang="en-US" dirty="0"/>
              <a:t>又何尝不是另一种形式的“写历史”</a:t>
            </a:r>
            <a:r>
              <a:rPr lang="en-US" altLang="zh-CN" dirty="0"/>
              <a:t>? </a:t>
            </a:r>
            <a:r>
              <a:rPr lang="zh-CN" altLang="en-US" dirty="0"/>
              <a:t>然而</a:t>
            </a:r>
            <a:r>
              <a:rPr lang="en-US" altLang="zh-CN" dirty="0"/>
              <a:t>,</a:t>
            </a:r>
            <a:r>
              <a:rPr lang="zh-CN" altLang="en-US" dirty="0"/>
              <a:t>我们是马克思主义的历史唯物</a:t>
            </a:r>
          </a:p>
          <a:p>
            <a:r>
              <a:rPr lang="zh-CN" altLang="en-US" dirty="0"/>
              <a:t>主义者</a:t>
            </a:r>
            <a:r>
              <a:rPr lang="en-US" altLang="zh-CN" dirty="0"/>
              <a:t>,</a:t>
            </a:r>
            <a:r>
              <a:rPr lang="zh-CN" altLang="en-US" dirty="0"/>
              <a:t>在我们看来</a:t>
            </a:r>
            <a:r>
              <a:rPr lang="en-US" altLang="zh-CN" dirty="0"/>
              <a:t>,</a:t>
            </a:r>
            <a:r>
              <a:rPr lang="zh-CN" altLang="en-US" dirty="0"/>
              <a:t>无论是历史学家“写历史”也好</a:t>
            </a:r>
            <a:r>
              <a:rPr lang="en-US" altLang="zh-CN" dirty="0"/>
              <a:t>,</a:t>
            </a:r>
            <a:r>
              <a:rPr lang="zh-CN" altLang="en-US" dirty="0"/>
              <a:t>还是文艺家“写历史”也好</a:t>
            </a:r>
            <a:r>
              <a:rPr lang="en-US" altLang="zh-CN" dirty="0"/>
              <a:t>,</a:t>
            </a:r>
            <a:r>
              <a:rPr lang="zh-CN" altLang="en-US" dirty="0"/>
              <a:t>都不</a:t>
            </a:r>
          </a:p>
          <a:p>
            <a:r>
              <a:rPr lang="zh-CN" altLang="en-US" dirty="0"/>
              <a:t>过是在一定的历史观</a:t>
            </a:r>
            <a:r>
              <a:rPr lang="en-US" altLang="zh-CN" dirty="0"/>
              <a:t>,</a:t>
            </a:r>
            <a:r>
              <a:rPr lang="zh-CN" altLang="en-US" dirty="0"/>
              <a:t>即历史意识的指导下</a:t>
            </a:r>
            <a:r>
              <a:rPr lang="en-US" altLang="zh-CN" dirty="0"/>
              <a:t>,</a:t>
            </a:r>
            <a:r>
              <a:rPr lang="zh-CN" altLang="en-US" dirty="0"/>
              <a:t>所能达到的对历史本体的历史认识或艺</a:t>
            </a:r>
          </a:p>
          <a:p>
            <a:r>
              <a:rPr lang="zh-CN" altLang="en-US" dirty="0"/>
              <a:t>术再现</a:t>
            </a:r>
            <a:r>
              <a:rPr lang="en-US" altLang="zh-CN" dirty="0"/>
              <a:t>,</a:t>
            </a:r>
            <a:r>
              <a:rPr lang="zh-CN" altLang="en-US" dirty="0"/>
              <a:t>而绝不是永恒、客观的历史本体自身。</a:t>
            </a:r>
          </a:p>
          <a:p>
            <a:r>
              <a:rPr lang="zh-CN" altLang="en-US" dirty="0"/>
              <a:t>严格说来</a:t>
            </a:r>
            <a:r>
              <a:rPr lang="en-US" altLang="zh-CN" dirty="0"/>
              <a:t>,</a:t>
            </a:r>
            <a:r>
              <a:rPr lang="zh-CN" altLang="en-US" dirty="0"/>
              <a:t>历史分为历史本体和人们对它的认识两个方面。从本体的角度看</a:t>
            </a:r>
            <a:r>
              <a:rPr lang="en-US" altLang="zh-CN" dirty="0"/>
              <a:t>,</a:t>
            </a:r>
            <a:r>
              <a:rPr lang="zh-CN" altLang="en-US" dirty="0"/>
              <a:t>历</a:t>
            </a:r>
          </a:p>
          <a:p>
            <a:r>
              <a:rPr lang="zh-CN" altLang="en-US" dirty="0"/>
              <a:t>史是客观实在的</a:t>
            </a:r>
            <a:r>
              <a:rPr lang="en-US" altLang="zh-CN" dirty="0"/>
              <a:t>,</a:t>
            </a:r>
            <a:r>
              <a:rPr lang="zh-CN" altLang="en-US" dirty="0"/>
              <a:t>它是不以人们对它的不同认识而改变其本来形态的东西</a:t>
            </a:r>
            <a:r>
              <a:rPr lang="en-US" altLang="zh-CN" dirty="0"/>
              <a:t>;</a:t>
            </a:r>
            <a:r>
              <a:rPr lang="zh-CN" altLang="en-US" dirty="0"/>
              <a:t>但从认识</a:t>
            </a:r>
          </a:p>
          <a:p>
            <a:r>
              <a:rPr lang="zh-CN" altLang="en-US" dirty="0"/>
              <a:t>的角度看</a:t>
            </a:r>
            <a:r>
              <a:rPr lang="en-US" altLang="zh-CN" dirty="0"/>
              <a:t>,</a:t>
            </a:r>
            <a:r>
              <a:rPr lang="zh-CN" altLang="en-US" dirty="0"/>
              <a:t>历史又是主观可变的</a:t>
            </a:r>
            <a:r>
              <a:rPr lang="en-US" altLang="zh-CN" dirty="0"/>
              <a:t>,</a:t>
            </a:r>
            <a:r>
              <a:rPr lang="zh-CN" altLang="en-US" dirty="0"/>
              <a:t>它只存在于人们的记忆、思考与描述之中。同一部历</a:t>
            </a:r>
          </a:p>
          <a:p>
            <a:r>
              <a:rPr lang="zh-CN" altLang="en-US" dirty="0"/>
              <a:t>史</a:t>
            </a:r>
            <a:r>
              <a:rPr lang="en-US" altLang="zh-CN" dirty="0"/>
              <a:t>,</a:t>
            </a:r>
            <a:r>
              <a:rPr lang="zh-CN" altLang="en-US" dirty="0"/>
              <a:t>在不同时代、不同社会和不同人的头脑里</a:t>
            </a:r>
            <a:r>
              <a:rPr lang="en-US" altLang="zh-CN" dirty="0"/>
              <a:t>,</a:t>
            </a:r>
            <a:r>
              <a:rPr lang="zh-CN" altLang="en-US" dirty="0"/>
              <a:t>会产生不同乃至对立的看法。惟其如</a:t>
            </a:r>
          </a:p>
          <a:p>
            <a:r>
              <a:rPr lang="zh-CN" altLang="en-US" dirty="0"/>
              <a:t>此</a:t>
            </a:r>
            <a:r>
              <a:rPr lang="en-US" altLang="zh-CN" dirty="0"/>
              <a:t>,</a:t>
            </a:r>
            <a:r>
              <a:rPr lang="zh-CN" altLang="en-US" dirty="0"/>
              <a:t>科学的、现代的历史观即历史意识</a:t>
            </a:r>
            <a:r>
              <a:rPr lang="en-US" altLang="zh-CN" dirty="0"/>
              <a:t>,</a:t>
            </a:r>
            <a:r>
              <a:rPr lang="zh-CN" altLang="en-US" dirty="0"/>
              <a:t>才显得尤其重要。因为只有在科学的、现代的</a:t>
            </a:r>
          </a:p>
          <a:p>
            <a:r>
              <a:rPr lang="zh-CN" altLang="en-US" dirty="0"/>
              <a:t>历史观即历史意识的导引下</a:t>
            </a:r>
            <a:r>
              <a:rPr lang="en-US" altLang="zh-CN" dirty="0"/>
              <a:t>,</a:t>
            </a:r>
            <a:r>
              <a:rPr lang="zh-CN" altLang="en-US" dirty="0"/>
              <a:t>人们才能尽可能地克服自身的主观局限</a:t>
            </a:r>
            <a:r>
              <a:rPr lang="en-US" altLang="zh-CN" dirty="0"/>
              <a:t>,</a:t>
            </a:r>
            <a:r>
              <a:rPr lang="zh-CN" altLang="en-US" dirty="0"/>
              <a:t>最大限度地逼</a:t>
            </a:r>
          </a:p>
          <a:p>
            <a:r>
              <a:rPr lang="zh-CN" altLang="en-US" dirty="0"/>
              <a:t>近和把握历史的个体</a:t>
            </a:r>
            <a:r>
              <a:rPr lang="en-US" altLang="zh-CN" dirty="0"/>
              <a:t>,</a:t>
            </a:r>
            <a:r>
              <a:rPr lang="zh-CN" altLang="en-US" dirty="0"/>
              <a:t>从而通过正确认识历史达到更深刻地认识现实的目的。</a:t>
            </a:r>
          </a:p>
          <a:p>
            <a:endParaRPr lang="zh-CN" altLang="en-US" dirty="0"/>
          </a:p>
        </p:txBody>
      </p:sp>
    </p:spTree>
    <p:custDataLst>
      <p:tags r:id="rId1"/>
    </p:custDataLst>
    <p:extLst>
      <p:ext uri="{BB962C8B-B14F-4D97-AF65-F5344CB8AC3E}">
        <p14:creationId xmlns:p14="http://schemas.microsoft.com/office/powerpoint/2010/main" val="75092400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3970293"/>
          </a:xfrm>
          <a:prstGeom prst="rect">
            <a:avLst/>
          </a:prstGeom>
          <a:noFill/>
          <a:ln>
            <a:noFill/>
          </a:ln>
        </p:spPr>
        <p:txBody>
          <a:bodyPr wrap="square" lIns="91419" tIns="45708" rIns="91419" bIns="45708">
            <a:spAutoFit/>
          </a:bodyPr>
          <a:lstStyle/>
          <a:p>
            <a:r>
              <a:rPr lang="en-US" altLang="zh-CN" dirty="0"/>
              <a:t>《</a:t>
            </a:r>
            <a:r>
              <a:rPr lang="zh-CN" altLang="en-US" dirty="0"/>
              <a:t>努尔哈赤</a:t>
            </a:r>
            <a:r>
              <a:rPr lang="en-US" altLang="zh-CN" dirty="0"/>
              <a:t>》</a:t>
            </a:r>
            <a:r>
              <a:rPr lang="zh-CN" altLang="en-US" dirty="0"/>
              <a:t>创作主体的历史意识是全新的。这表现在</a:t>
            </a:r>
            <a:r>
              <a:rPr lang="en-US" altLang="zh-CN" dirty="0"/>
              <a:t>:</a:t>
            </a:r>
          </a:p>
          <a:p>
            <a:endParaRPr lang="en-US" altLang="zh-CN" dirty="0"/>
          </a:p>
          <a:p>
            <a:r>
              <a:rPr lang="zh-CN" altLang="en-US" dirty="0"/>
              <a:t>第一</a:t>
            </a:r>
            <a:r>
              <a:rPr lang="en-US" altLang="zh-CN" dirty="0"/>
              <a:t>,</a:t>
            </a:r>
            <a:r>
              <a:rPr lang="zh-CN" altLang="en-US" dirty="0"/>
              <a:t>艺术家突破了从荧屏到荧屏</a:t>
            </a:r>
            <a:r>
              <a:rPr lang="en-US" altLang="zh-CN" dirty="0"/>
              <a:t>,</a:t>
            </a:r>
            <a:r>
              <a:rPr lang="zh-CN" altLang="en-US" dirty="0"/>
              <a:t>而对荧屏之外却更决定着荧屏形象的认识价</a:t>
            </a:r>
          </a:p>
          <a:p>
            <a:r>
              <a:rPr lang="zh-CN" altLang="en-US" dirty="0"/>
              <a:t>值和审美价值的其他领域里的新鲜思维成果不予关注的局限</a:t>
            </a:r>
            <a:r>
              <a:rPr lang="en-US" altLang="zh-CN" dirty="0"/>
              <a:t>,</a:t>
            </a:r>
            <a:r>
              <a:rPr lang="zh-CN" altLang="en-US" dirty="0"/>
              <a:t>自觉把视野拓展到历史</a:t>
            </a:r>
          </a:p>
          <a:p>
            <a:r>
              <a:rPr lang="zh-CN" altLang="en-US" dirty="0"/>
              <a:t>学界、文学界、哲学界、民族学界、文化人类学界</a:t>
            </a:r>
            <a:r>
              <a:rPr lang="en-US" altLang="zh-CN" dirty="0"/>
              <a:t>,</a:t>
            </a:r>
            <a:r>
              <a:rPr lang="zh-CN" altLang="en-US" dirty="0"/>
              <a:t>注重汲取各界在新时期变革大潮中科</a:t>
            </a:r>
          </a:p>
          <a:p>
            <a:r>
              <a:rPr lang="zh-CN" altLang="en-US" dirty="0"/>
              <a:t>学研究的新成果。</a:t>
            </a:r>
          </a:p>
          <a:p>
            <a:r>
              <a:rPr lang="zh-CN" altLang="en-US" dirty="0"/>
              <a:t>第二</a:t>
            </a:r>
            <a:r>
              <a:rPr lang="en-US" altLang="zh-CN" dirty="0"/>
              <a:t>,《</a:t>
            </a:r>
            <a:r>
              <a:rPr lang="zh-CN" altLang="en-US" dirty="0"/>
              <a:t>努尔哈赤</a:t>
            </a:r>
            <a:r>
              <a:rPr lang="en-US" altLang="zh-CN" dirty="0"/>
              <a:t>》</a:t>
            </a:r>
            <a:r>
              <a:rPr lang="zh-CN" altLang="en-US" dirty="0"/>
              <a:t>创作主体坚持唯物史观</a:t>
            </a:r>
            <a:r>
              <a:rPr lang="en-US" altLang="zh-CN" dirty="0"/>
              <a:t>,</a:t>
            </a:r>
            <a:r>
              <a:rPr lang="zh-CN" altLang="en-US" dirty="0"/>
              <a:t>实现对长期以来存在于民族题材和历</a:t>
            </a:r>
          </a:p>
          <a:p>
            <a:r>
              <a:rPr lang="zh-CN" altLang="en-US" dirty="0"/>
              <a:t>史题材文艺作品中那种“以华夏为中心”的狭隘民族意识和文化偏见的超越</a:t>
            </a:r>
            <a:r>
              <a:rPr lang="en-US" altLang="zh-CN" dirty="0"/>
              <a:t>,</a:t>
            </a:r>
            <a:r>
              <a:rPr lang="zh-CN" altLang="en-US" dirty="0"/>
              <a:t>从而在现</a:t>
            </a:r>
          </a:p>
          <a:p>
            <a:r>
              <a:rPr lang="zh-CN" altLang="en-US" dirty="0"/>
              <a:t>代意识的观照下</a:t>
            </a:r>
            <a:r>
              <a:rPr lang="en-US" altLang="zh-CN" dirty="0"/>
              <a:t>,</a:t>
            </a:r>
            <a:r>
              <a:rPr lang="zh-CN" altLang="en-US" dirty="0"/>
              <a:t>对女真族的历史文化培育的民族英雄努尔哈赤作出正确的历史评价</a:t>
            </a:r>
          </a:p>
          <a:p>
            <a:r>
              <a:rPr lang="zh-CN" altLang="en-US" dirty="0"/>
              <a:t>和审美褒贬</a:t>
            </a:r>
            <a:r>
              <a:rPr lang="en-US" altLang="zh-CN" dirty="0"/>
              <a:t>,</a:t>
            </a:r>
            <a:r>
              <a:rPr lang="zh-CN" altLang="en-US" dirty="0"/>
              <a:t>赢得各民族广大观众的普遍认同。</a:t>
            </a:r>
          </a:p>
          <a:p>
            <a:r>
              <a:rPr lang="zh-CN" altLang="en-US" dirty="0"/>
              <a:t>第三</a:t>
            </a:r>
            <a:r>
              <a:rPr lang="en-US" altLang="zh-CN" dirty="0"/>
              <a:t>,《</a:t>
            </a:r>
            <a:r>
              <a:rPr lang="zh-CN" altLang="en-US" dirty="0"/>
              <a:t>努尔哈赤</a:t>
            </a:r>
            <a:r>
              <a:rPr lang="en-US" altLang="zh-CN" dirty="0"/>
              <a:t>》</a:t>
            </a:r>
            <a:r>
              <a:rPr lang="zh-CN" altLang="en-US" dirty="0"/>
              <a:t>创作主体将历史唯物主义的治史精神与现实主义的创作态度结</a:t>
            </a:r>
          </a:p>
          <a:p>
            <a:r>
              <a:rPr lang="zh-CN" altLang="en-US" dirty="0"/>
              <a:t>合</a:t>
            </a:r>
            <a:r>
              <a:rPr lang="en-US" altLang="zh-CN" dirty="0"/>
              <a:t>,</a:t>
            </a:r>
            <a:r>
              <a:rPr lang="zh-CN" altLang="en-US" dirty="0"/>
              <a:t>尤其是那种对历史与现实、民族文化与现代意识的交叉契合点的既敏锐又准确的</a:t>
            </a:r>
          </a:p>
          <a:p>
            <a:r>
              <a:rPr lang="zh-CN" altLang="en-US" dirty="0"/>
              <a:t>捕捉</a:t>
            </a:r>
            <a:r>
              <a:rPr lang="en-US" altLang="zh-CN" dirty="0"/>
              <a:t>,</a:t>
            </a:r>
            <a:r>
              <a:rPr lang="zh-CN" altLang="en-US" dirty="0"/>
              <a:t>很值得称道。</a:t>
            </a:r>
          </a:p>
          <a:p>
            <a:endParaRPr lang="en-US" altLang="zh-CN" dirty="0"/>
          </a:p>
        </p:txBody>
      </p:sp>
    </p:spTree>
    <p:custDataLst>
      <p:tags r:id="rId1"/>
    </p:custDataLst>
    <p:extLst>
      <p:ext uri="{BB962C8B-B14F-4D97-AF65-F5344CB8AC3E}">
        <p14:creationId xmlns:p14="http://schemas.microsoft.com/office/powerpoint/2010/main" val="243300038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859351"/>
            <a:ext cx="9635179" cy="3139297"/>
          </a:xfrm>
          <a:prstGeom prst="rect">
            <a:avLst/>
          </a:prstGeom>
          <a:noFill/>
          <a:ln>
            <a:noFill/>
          </a:ln>
        </p:spPr>
        <p:txBody>
          <a:bodyPr wrap="square" lIns="91419" tIns="45708" rIns="91419" bIns="45708">
            <a:spAutoFit/>
          </a:bodyPr>
          <a:lstStyle/>
          <a:p>
            <a:r>
              <a:rPr lang="zh-CN" altLang="en-US" dirty="0"/>
              <a:t>再说审美意识。</a:t>
            </a:r>
            <a:r>
              <a:rPr lang="en-US" altLang="zh-CN" dirty="0"/>
              <a:t>《</a:t>
            </a:r>
            <a:r>
              <a:rPr lang="zh-CN" altLang="en-US" dirty="0"/>
              <a:t>努尔哈赤</a:t>
            </a:r>
            <a:r>
              <a:rPr lang="en-US" altLang="zh-CN" dirty="0"/>
              <a:t>》</a:t>
            </a:r>
            <a:r>
              <a:rPr lang="zh-CN" altLang="en-US" dirty="0"/>
              <a:t>在这方面的突破</a:t>
            </a:r>
            <a:r>
              <a:rPr lang="en-US" altLang="zh-CN" dirty="0"/>
              <a:t>,</a:t>
            </a:r>
            <a:r>
              <a:rPr lang="zh-CN" altLang="en-US" dirty="0"/>
              <a:t>集中体现在艺术家坚持宏观审美</a:t>
            </a:r>
            <a:r>
              <a:rPr lang="en-US" altLang="zh-CN" dirty="0"/>
              <a:t>,</a:t>
            </a:r>
          </a:p>
          <a:p>
            <a:r>
              <a:rPr lang="zh-CN" altLang="en-US" dirty="0"/>
              <a:t>超越过去荧屏和戏剧舞台上司空见惯了的那种塑造民族英雄“爱而不知其恶</a:t>
            </a:r>
            <a:r>
              <a:rPr lang="en-US" altLang="zh-CN" dirty="0"/>
              <a:t>,</a:t>
            </a:r>
            <a:r>
              <a:rPr lang="zh-CN" altLang="en-US" dirty="0"/>
              <a:t>憎而不</a:t>
            </a:r>
          </a:p>
          <a:p>
            <a:r>
              <a:rPr lang="zh-CN" altLang="en-US" dirty="0"/>
              <a:t>知其善”的单向度审美意识和思维模式</a:t>
            </a:r>
            <a:r>
              <a:rPr lang="en-US" altLang="zh-CN" dirty="0"/>
              <a:t>,</a:t>
            </a:r>
            <a:r>
              <a:rPr lang="zh-CN" altLang="en-US" dirty="0"/>
              <a:t>从而在政治霸业与情感需求的尖锐冲突和强</a:t>
            </a:r>
          </a:p>
          <a:p>
            <a:r>
              <a:rPr lang="zh-CN" altLang="en-US" dirty="0"/>
              <a:t>烈反差中</a:t>
            </a:r>
            <a:r>
              <a:rPr lang="en-US" altLang="zh-CN" dirty="0"/>
              <a:t>,</a:t>
            </a:r>
            <a:r>
              <a:rPr lang="zh-CN" altLang="en-US" dirty="0"/>
              <a:t>刻画出既是威震一世的民族伟人</a:t>
            </a:r>
            <a:r>
              <a:rPr lang="en-US" altLang="zh-CN" dirty="0"/>
              <a:t>,</a:t>
            </a:r>
            <a:r>
              <a:rPr lang="zh-CN" altLang="en-US" dirty="0"/>
              <a:t>又是情欲俱全的普通凡人的努尔哈赤形</a:t>
            </a:r>
          </a:p>
          <a:p>
            <a:r>
              <a:rPr lang="zh-CN" altLang="en-US" dirty="0"/>
              <a:t>象。在开创帝王基业的历史进程中</a:t>
            </a:r>
            <a:r>
              <a:rPr lang="en-US" altLang="zh-CN" dirty="0"/>
              <a:t>,</a:t>
            </a:r>
            <a:r>
              <a:rPr lang="zh-CN" altLang="en-US" dirty="0"/>
              <a:t>努尔哈赤是英雄、是强者</a:t>
            </a:r>
            <a:r>
              <a:rPr lang="en-US" altLang="zh-CN" dirty="0"/>
              <a:t>;</a:t>
            </a:r>
            <a:r>
              <a:rPr lang="zh-CN" altLang="en-US" dirty="0"/>
              <a:t>而在弘扬人性的情感世</a:t>
            </a:r>
          </a:p>
          <a:p>
            <a:r>
              <a:rPr lang="zh-CN" altLang="en-US" dirty="0"/>
              <a:t>界里</a:t>
            </a:r>
            <a:r>
              <a:rPr lang="en-US" altLang="zh-CN" dirty="0"/>
              <a:t>,</a:t>
            </a:r>
            <a:r>
              <a:rPr lang="zh-CN" altLang="en-US" dirty="0"/>
              <a:t>他却是独夫、是弱者。霸业的辉煌与情感的悲苦</a:t>
            </a:r>
            <a:r>
              <a:rPr lang="en-US" altLang="zh-CN" dirty="0"/>
              <a:t>,</a:t>
            </a:r>
            <a:r>
              <a:rPr lang="zh-CN" altLang="en-US" dirty="0"/>
              <a:t>不但撞击出</a:t>
            </a:r>
            <a:r>
              <a:rPr lang="en-US" altLang="zh-CN" dirty="0"/>
              <a:t>《</a:t>
            </a:r>
            <a:r>
              <a:rPr lang="zh-CN" altLang="en-US" dirty="0"/>
              <a:t>努尔哈赤</a:t>
            </a:r>
            <a:r>
              <a:rPr lang="en-US" altLang="zh-CN" dirty="0"/>
              <a:t>》</a:t>
            </a:r>
            <a:r>
              <a:rPr lang="zh-CN" altLang="en-US" dirty="0"/>
              <a:t>深沉的</a:t>
            </a:r>
          </a:p>
          <a:p>
            <a:r>
              <a:rPr lang="zh-CN" altLang="en-US" dirty="0"/>
              <a:t>历史悲剧感</a:t>
            </a:r>
            <a:r>
              <a:rPr lang="en-US" altLang="zh-CN" dirty="0"/>
              <a:t>,</a:t>
            </a:r>
            <a:r>
              <a:rPr lang="zh-CN" altLang="en-US" dirty="0"/>
              <a:t>而且也是全剧的剧作结构枢纽和情节发展的内驱力。这样在以全新的历</a:t>
            </a:r>
          </a:p>
          <a:p>
            <a:r>
              <a:rPr lang="zh-CN" altLang="en-US" dirty="0"/>
              <a:t>史意识和审美意识建构的史诗格局的艺术世界中</a:t>
            </a:r>
            <a:r>
              <a:rPr lang="en-US" altLang="zh-CN" dirty="0"/>
              <a:t>,</a:t>
            </a:r>
            <a:r>
              <a:rPr lang="zh-CN" altLang="en-US" dirty="0"/>
              <a:t>既熔铸着艺术家在历史哲学引导下</a:t>
            </a:r>
          </a:p>
          <a:p>
            <a:r>
              <a:rPr lang="zh-CN" altLang="en-US" dirty="0"/>
              <a:t>对历史事件独到的思辨意识</a:t>
            </a:r>
            <a:r>
              <a:rPr lang="en-US" altLang="zh-CN" dirty="0"/>
              <a:t>,</a:t>
            </a:r>
            <a:r>
              <a:rPr lang="zh-CN" altLang="en-US" dirty="0"/>
              <a:t>又流贯着艺术家在艺术哲学观照下对历史人物浓烈的审</a:t>
            </a:r>
          </a:p>
          <a:p>
            <a:r>
              <a:rPr lang="zh-CN" altLang="en-US" dirty="0"/>
              <a:t>美诗情</a:t>
            </a:r>
            <a:r>
              <a:rPr lang="en-US" altLang="zh-CN" dirty="0"/>
              <a:t>,</a:t>
            </a:r>
            <a:r>
              <a:rPr lang="zh-CN" altLang="en-US" dirty="0"/>
              <a:t>且两者交融形成一种启人心智、怡人性情的艺术冲击波</a:t>
            </a:r>
            <a:r>
              <a:rPr lang="en-US" altLang="zh-CN" dirty="0"/>
              <a:t>,</a:t>
            </a:r>
            <a:r>
              <a:rPr lang="zh-CN" altLang="en-US" dirty="0"/>
              <a:t>从而在荧屏雄浑恢宏</a:t>
            </a:r>
          </a:p>
          <a:p>
            <a:r>
              <a:rPr lang="zh-CN" altLang="en-US" dirty="0"/>
              <a:t>的历史画面上荡漾起激越的史诗气韵。</a:t>
            </a:r>
          </a:p>
        </p:txBody>
      </p:sp>
    </p:spTree>
    <p:custDataLst>
      <p:tags r:id="rId1"/>
    </p:custDataLst>
    <p:extLst>
      <p:ext uri="{BB962C8B-B14F-4D97-AF65-F5344CB8AC3E}">
        <p14:creationId xmlns:p14="http://schemas.microsoft.com/office/powerpoint/2010/main" val="302383034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859351"/>
            <a:ext cx="9635179" cy="4247292"/>
          </a:xfrm>
          <a:prstGeom prst="rect">
            <a:avLst/>
          </a:prstGeom>
          <a:noFill/>
          <a:ln>
            <a:noFill/>
          </a:ln>
        </p:spPr>
        <p:txBody>
          <a:bodyPr wrap="square" lIns="91419" tIns="45708" rIns="91419" bIns="45708">
            <a:spAutoFit/>
          </a:bodyPr>
          <a:lstStyle/>
          <a:p>
            <a:r>
              <a:rPr lang="en-US" altLang="zh-CN" dirty="0"/>
              <a:t>2001</a:t>
            </a:r>
            <a:r>
              <a:rPr lang="zh-CN" altLang="en-US" dirty="0"/>
              <a:t>年恰逢中国共产党</a:t>
            </a:r>
            <a:r>
              <a:rPr lang="en-US" altLang="zh-CN" dirty="0"/>
              <a:t>80</a:t>
            </a:r>
            <a:r>
              <a:rPr lang="zh-CN" altLang="en-US" dirty="0"/>
              <a:t>周年华诞。以</a:t>
            </a:r>
            <a:r>
              <a:rPr lang="en-US" altLang="zh-CN" dirty="0"/>
              <a:t>《</a:t>
            </a:r>
            <a:r>
              <a:rPr lang="zh-CN" altLang="en-US" dirty="0"/>
              <a:t>长征</a:t>
            </a:r>
            <a:r>
              <a:rPr lang="en-US" altLang="zh-CN" dirty="0"/>
              <a:t>》《</a:t>
            </a:r>
            <a:r>
              <a:rPr lang="zh-CN" altLang="en-US" dirty="0"/>
              <a:t>日出东方</a:t>
            </a:r>
            <a:r>
              <a:rPr lang="en-US" altLang="zh-CN" dirty="0"/>
              <a:t>》《</a:t>
            </a:r>
            <a:r>
              <a:rPr lang="zh-CN" altLang="en-US" dirty="0"/>
              <a:t>少奇同志</a:t>
            </a:r>
            <a:r>
              <a:rPr lang="en-US" altLang="zh-CN" dirty="0"/>
              <a:t>》《</a:t>
            </a:r>
            <a:r>
              <a:rPr lang="zh-CN" altLang="en-US" dirty="0"/>
              <a:t>向前</a:t>
            </a:r>
            <a:r>
              <a:rPr lang="en-US" altLang="zh-CN" dirty="0"/>
              <a:t>,</a:t>
            </a:r>
          </a:p>
          <a:p>
            <a:r>
              <a:rPr lang="zh-CN" altLang="en-US" dirty="0"/>
              <a:t>向前</a:t>
            </a:r>
            <a:r>
              <a:rPr lang="en-US" altLang="zh-CN" dirty="0"/>
              <a:t>》</a:t>
            </a:r>
            <a:r>
              <a:rPr lang="zh-CN" altLang="en-US" dirty="0"/>
              <a:t>为代表的重大革命历史题材献礼电视剧</a:t>
            </a:r>
            <a:r>
              <a:rPr lang="en-US" altLang="zh-CN" dirty="0"/>
              <a:t>,</a:t>
            </a:r>
            <a:r>
              <a:rPr lang="zh-CN" altLang="en-US" dirty="0"/>
              <a:t>在荧屏上形成了一道壮美耀眼的风景</a:t>
            </a:r>
            <a:endParaRPr lang="en-US" altLang="zh-CN" dirty="0"/>
          </a:p>
          <a:p>
            <a:r>
              <a:rPr lang="zh-CN" altLang="en-US" dirty="0"/>
              <a:t>线</a:t>
            </a:r>
            <a:r>
              <a:rPr lang="en-US" altLang="zh-CN" dirty="0"/>
              <a:t>,</a:t>
            </a:r>
            <a:r>
              <a:rPr lang="zh-CN" altLang="en-US" dirty="0"/>
              <a:t>赢得人民群众的普遍赞誉。</a:t>
            </a:r>
          </a:p>
          <a:p>
            <a:r>
              <a:rPr lang="zh-CN" altLang="en-US" dirty="0"/>
              <a:t>第一</a:t>
            </a:r>
            <a:r>
              <a:rPr lang="en-US" altLang="zh-CN" dirty="0"/>
              <a:t>,</a:t>
            </a:r>
            <a:r>
              <a:rPr lang="zh-CN" altLang="en-US" dirty="0"/>
              <a:t>这些优秀作品</a:t>
            </a:r>
            <a:r>
              <a:rPr lang="en-US" altLang="zh-CN" dirty="0"/>
              <a:t>,</a:t>
            </a:r>
            <a:r>
              <a:rPr lang="zh-CN" altLang="en-US" dirty="0"/>
              <a:t>坚持马克思主义历史观与美学关</a:t>
            </a:r>
            <a:r>
              <a:rPr lang="en-US" altLang="zh-CN" dirty="0"/>
              <a:t>,</a:t>
            </a:r>
            <a:r>
              <a:rPr lang="zh-CN" altLang="en-US" dirty="0"/>
              <a:t>自觉把握历史科学与历史</a:t>
            </a:r>
          </a:p>
          <a:p>
            <a:r>
              <a:rPr lang="zh-CN" altLang="en-US" dirty="0"/>
              <a:t>剧艺术两种思维的联系与区别</a:t>
            </a:r>
            <a:r>
              <a:rPr lang="en-US" altLang="zh-CN" dirty="0"/>
              <a:t>,“</a:t>
            </a:r>
            <a:r>
              <a:rPr lang="zh-CN" altLang="en-US" dirty="0"/>
              <a:t>徘徊在艺术虚构与历史真实之间”</a:t>
            </a:r>
            <a:r>
              <a:rPr lang="en-US" altLang="zh-CN" dirty="0"/>
              <a:t>,</a:t>
            </a:r>
            <a:r>
              <a:rPr lang="zh-CN" altLang="en-US" dirty="0"/>
              <a:t>努力实现“有思想</a:t>
            </a:r>
          </a:p>
          <a:p>
            <a:r>
              <a:rPr lang="zh-CN" altLang="en-US" dirty="0"/>
              <a:t>的艺术”和“有艺术的思想”的尽可能完美的统一。这批作品既注重对历史精神的科学</a:t>
            </a:r>
          </a:p>
          <a:p>
            <a:r>
              <a:rPr lang="zh-CN" altLang="en-US" dirty="0"/>
              <a:t>把握</a:t>
            </a:r>
            <a:r>
              <a:rPr lang="en-US" altLang="zh-CN" dirty="0"/>
              <a:t>,</a:t>
            </a:r>
            <a:r>
              <a:rPr lang="zh-CN" altLang="en-US" dirty="0"/>
              <a:t>又注重在此基础上充分展开艺术想象和虚构的翅膀</a:t>
            </a:r>
            <a:r>
              <a:rPr lang="en-US" altLang="zh-CN" dirty="0"/>
              <a:t>,</a:t>
            </a:r>
            <a:r>
              <a:rPr lang="zh-CN" altLang="en-US" dirty="0"/>
              <a:t>做到“大事不虚</a:t>
            </a:r>
            <a:r>
              <a:rPr lang="en-US" altLang="zh-CN" dirty="0"/>
              <a:t>,</a:t>
            </a:r>
            <a:r>
              <a:rPr lang="zh-CN" altLang="en-US" dirty="0"/>
              <a:t>小事不</a:t>
            </a:r>
          </a:p>
          <a:p>
            <a:r>
              <a:rPr lang="zh-CN" altLang="en-US" dirty="0"/>
              <a:t>拘”</a:t>
            </a:r>
            <a:r>
              <a:rPr lang="en-US" altLang="zh-CN" dirty="0"/>
              <a:t>,“</a:t>
            </a:r>
            <a:r>
              <a:rPr lang="zh-CN" altLang="en-US" dirty="0"/>
              <a:t>不必实有</a:t>
            </a:r>
            <a:r>
              <a:rPr lang="en-US" altLang="zh-CN" dirty="0"/>
              <a:t>,</a:t>
            </a:r>
            <a:r>
              <a:rPr lang="zh-CN" altLang="en-US" dirty="0"/>
              <a:t>只要会有”</a:t>
            </a:r>
            <a:r>
              <a:rPr lang="en-US" altLang="zh-CN" dirty="0"/>
              <a:t>,</a:t>
            </a:r>
            <a:r>
              <a:rPr lang="zh-CN" altLang="en-US" dirty="0"/>
              <a:t>从而具有了较强的艺术魅力和较高的审美价值。</a:t>
            </a:r>
          </a:p>
          <a:p>
            <a:r>
              <a:rPr lang="zh-CN" altLang="en-US" dirty="0"/>
              <a:t>第二</a:t>
            </a:r>
            <a:r>
              <a:rPr lang="en-US" altLang="zh-CN" dirty="0"/>
              <a:t>,</a:t>
            </a:r>
            <a:r>
              <a:rPr lang="zh-CN" altLang="en-US" dirty="0"/>
              <a:t>这些优秀作品</a:t>
            </a:r>
            <a:r>
              <a:rPr lang="en-US" altLang="zh-CN" dirty="0"/>
              <a:t>,</a:t>
            </a:r>
            <a:r>
              <a:rPr lang="zh-CN" altLang="en-US" dirty="0"/>
              <a:t>坚持以彻底的唯物主义精神</a:t>
            </a:r>
            <a:r>
              <a:rPr lang="en-US" altLang="zh-CN" dirty="0"/>
              <a:t>,</a:t>
            </a:r>
            <a:r>
              <a:rPr lang="zh-CN" altLang="en-US" dirty="0"/>
              <a:t>对重大革命历史及其重要历史</a:t>
            </a:r>
          </a:p>
          <a:p>
            <a:r>
              <a:rPr lang="zh-CN" altLang="en-US" dirty="0"/>
              <a:t>人物进行艺术观照和审美表现</a:t>
            </a:r>
            <a:r>
              <a:rPr lang="en-US" altLang="zh-CN" dirty="0"/>
              <a:t>,</a:t>
            </a:r>
            <a:r>
              <a:rPr lang="zh-CN" altLang="en-US" dirty="0"/>
              <a:t>尽可能地开掘其文化内蕴和人性深度</a:t>
            </a:r>
            <a:r>
              <a:rPr lang="en-US" altLang="zh-CN" dirty="0"/>
              <a:t>,“</a:t>
            </a:r>
            <a:r>
              <a:rPr lang="zh-CN" altLang="en-US" dirty="0"/>
              <a:t>史”中觅“诗”</a:t>
            </a:r>
            <a:r>
              <a:rPr lang="en-US" altLang="zh-CN" dirty="0"/>
              <a:t>,</a:t>
            </a:r>
          </a:p>
          <a:p>
            <a:r>
              <a:rPr lang="zh-CN" altLang="en-US" dirty="0"/>
              <a:t>追求史诗品格。</a:t>
            </a:r>
          </a:p>
          <a:p>
            <a:r>
              <a:rPr lang="zh-CN" altLang="en-US" dirty="0"/>
              <a:t>第三</a:t>
            </a:r>
            <a:r>
              <a:rPr lang="en-US" altLang="zh-CN" dirty="0"/>
              <a:t>,</a:t>
            </a:r>
            <a:r>
              <a:rPr lang="zh-CN" altLang="en-US" dirty="0"/>
              <a:t>这批优秀作品</a:t>
            </a:r>
            <a:r>
              <a:rPr lang="en-US" altLang="zh-CN" dirty="0"/>
              <a:t>,</a:t>
            </a:r>
            <a:r>
              <a:rPr lang="zh-CN" altLang="en-US" dirty="0"/>
              <a:t>坚持实现重大革命历史题材创作资源的最佳配置和编、导、</a:t>
            </a:r>
          </a:p>
          <a:p>
            <a:r>
              <a:rPr lang="zh-CN" altLang="en-US" dirty="0"/>
              <a:t>演、摄、录、美、音、化、服、道诸种创作因素的优化组合</a:t>
            </a:r>
            <a:r>
              <a:rPr lang="en-US" altLang="zh-CN" dirty="0"/>
              <a:t>,</a:t>
            </a:r>
            <a:r>
              <a:rPr lang="zh-CN" altLang="en-US" dirty="0"/>
              <a:t>培养造就了一批思想精深、艺术</a:t>
            </a:r>
          </a:p>
          <a:p>
            <a:r>
              <a:rPr lang="zh-CN" altLang="en-US" dirty="0"/>
              <a:t>精湛、作风优良的创作骨干人才。</a:t>
            </a:r>
          </a:p>
          <a:p>
            <a:endParaRPr lang="zh-CN" altLang="en-US" dirty="0"/>
          </a:p>
        </p:txBody>
      </p:sp>
    </p:spTree>
    <p:custDataLst>
      <p:tags r:id="rId1"/>
    </p:custDataLst>
    <p:extLst>
      <p:ext uri="{BB962C8B-B14F-4D97-AF65-F5344CB8AC3E}">
        <p14:creationId xmlns:p14="http://schemas.microsoft.com/office/powerpoint/2010/main" val="11406532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对“飞天奖”部分获奖作品的述评</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355288"/>
          </a:xfrm>
          <a:prstGeom prst="rect">
            <a:avLst/>
          </a:prstGeom>
          <a:noFill/>
          <a:ln>
            <a:noFill/>
          </a:ln>
        </p:spPr>
        <p:txBody>
          <a:bodyPr wrap="square" lIns="91419" tIns="45708" rIns="91419" bIns="45708">
            <a:spAutoFit/>
          </a:bodyPr>
          <a:lstStyle/>
          <a:p>
            <a:r>
              <a:rPr lang="zh-CN" altLang="en-US" dirty="0"/>
              <a:t>七、其他</a:t>
            </a:r>
            <a:r>
              <a:rPr lang="en-US" altLang="zh-CN" dirty="0"/>
              <a:t>(</a:t>
            </a:r>
            <a:r>
              <a:rPr lang="zh-CN" altLang="en-US" dirty="0"/>
              <a:t>如少儿题材电视剧和戏曲电视剧</a:t>
            </a:r>
            <a:r>
              <a:rPr lang="en-US" altLang="zh-CN" dirty="0"/>
              <a:t>)</a:t>
            </a:r>
          </a:p>
          <a:p>
            <a:endParaRPr lang="en-US" altLang="zh-CN" dirty="0"/>
          </a:p>
          <a:p>
            <a:r>
              <a:rPr lang="zh-CN" altLang="en-US" dirty="0"/>
              <a:t>徜徉于绚丽多彩的中国电视剧画廊</a:t>
            </a:r>
            <a:r>
              <a:rPr lang="en-US" altLang="zh-CN" dirty="0"/>
              <a:t>,</a:t>
            </a:r>
            <a:r>
              <a:rPr lang="zh-CN" altLang="en-US" dirty="0"/>
              <a:t>做如此扫描似的“述评”</a:t>
            </a:r>
            <a:r>
              <a:rPr lang="en-US" altLang="zh-CN" dirty="0"/>
              <a:t>,</a:t>
            </a:r>
            <a:r>
              <a:rPr lang="zh-CN" altLang="en-US" dirty="0"/>
              <a:t>显然难免挂一漏万</a:t>
            </a:r>
            <a:r>
              <a:rPr lang="en-US" altLang="zh-CN" dirty="0"/>
              <a:t>,</a:t>
            </a:r>
          </a:p>
          <a:p>
            <a:r>
              <a:rPr lang="zh-CN" altLang="en-US" dirty="0"/>
              <a:t>有遗珠之憾。比如</a:t>
            </a:r>
            <a:r>
              <a:rPr lang="en-US" altLang="zh-CN" dirty="0"/>
              <a:t>,</a:t>
            </a:r>
            <a:r>
              <a:rPr lang="zh-CN" altLang="en-US" dirty="0"/>
              <a:t>同样取得了显著成就的少年儿童题材电视剧创作和戏曲电视剧创</a:t>
            </a:r>
          </a:p>
          <a:p>
            <a:r>
              <a:rPr lang="zh-CN" altLang="en-US" dirty="0"/>
              <a:t>作</a:t>
            </a:r>
            <a:r>
              <a:rPr lang="en-US" altLang="zh-CN" dirty="0"/>
              <a:t>,</a:t>
            </a:r>
            <a:r>
              <a:rPr lang="zh-CN" altLang="en-US" dirty="0"/>
              <a:t>这里均未涉及。像</a:t>
            </a:r>
            <a:r>
              <a:rPr lang="en-US" altLang="zh-CN" dirty="0"/>
              <a:t>《</a:t>
            </a:r>
            <a:r>
              <a:rPr lang="zh-CN" altLang="en-US" dirty="0"/>
              <a:t>喜脉案</a:t>
            </a:r>
            <a:r>
              <a:rPr lang="en-US" altLang="zh-CN" dirty="0"/>
              <a:t>》(</a:t>
            </a:r>
            <a:r>
              <a:rPr lang="zh-CN" altLang="en-US" dirty="0"/>
              <a:t>荣获</a:t>
            </a:r>
            <a:r>
              <a:rPr lang="en-US" altLang="zh-CN" dirty="0"/>
              <a:t>1985</a:t>
            </a:r>
            <a:r>
              <a:rPr lang="zh-CN" altLang="en-US" dirty="0"/>
              <a:t>年第</a:t>
            </a:r>
            <a:r>
              <a:rPr lang="en-US" altLang="zh-CN" dirty="0"/>
              <a:t>6</a:t>
            </a:r>
            <a:r>
              <a:rPr lang="zh-CN" altLang="en-US" dirty="0"/>
              <a:t>届“飞天奖”优秀戏曲电视剧奖</a:t>
            </a:r>
            <a:r>
              <a:rPr lang="en-US" altLang="zh-CN" dirty="0"/>
              <a:t>)</a:t>
            </a:r>
            <a:r>
              <a:rPr lang="zh-CN" altLang="en-US" dirty="0"/>
              <a:t>、</a:t>
            </a:r>
          </a:p>
          <a:p>
            <a:r>
              <a:rPr lang="en-US" altLang="zh-CN" dirty="0"/>
              <a:t>《</a:t>
            </a:r>
            <a:r>
              <a:rPr lang="zh-CN" altLang="en-US" dirty="0"/>
              <a:t>跑跑的天地</a:t>
            </a:r>
            <a:r>
              <a:rPr lang="en-US" altLang="zh-CN" dirty="0"/>
              <a:t>》(</a:t>
            </a:r>
            <a:r>
              <a:rPr lang="zh-CN" altLang="en-US" dirty="0"/>
              <a:t>荣获</a:t>
            </a:r>
            <a:r>
              <a:rPr lang="en-US" altLang="zh-CN" dirty="0"/>
              <a:t>1987</a:t>
            </a:r>
            <a:r>
              <a:rPr lang="zh-CN" altLang="en-US" dirty="0"/>
              <a:t>年度第</a:t>
            </a:r>
            <a:r>
              <a:rPr lang="en-US" altLang="zh-CN" dirty="0"/>
              <a:t>8</a:t>
            </a:r>
            <a:r>
              <a:rPr lang="zh-CN" altLang="en-US" dirty="0"/>
              <a:t>届“飞天奖”儿童连续剧一等奖</a:t>
            </a:r>
            <a:r>
              <a:rPr lang="en-US" altLang="zh-CN" dirty="0"/>
              <a:t>)</a:t>
            </a:r>
            <a:r>
              <a:rPr lang="zh-CN" altLang="en-US" dirty="0"/>
              <a:t>、</a:t>
            </a:r>
            <a:r>
              <a:rPr lang="en-US" altLang="zh-CN" dirty="0"/>
              <a:t>《</a:t>
            </a:r>
            <a:r>
              <a:rPr lang="zh-CN" altLang="en-US" dirty="0"/>
              <a:t>好爸爸、坏爸爸</a:t>
            </a:r>
            <a:r>
              <a:rPr lang="en-US" altLang="zh-CN" dirty="0"/>
              <a:t>》</a:t>
            </a:r>
          </a:p>
          <a:p>
            <a:r>
              <a:rPr lang="en-US" altLang="zh-CN" dirty="0"/>
              <a:t>(</a:t>
            </a:r>
            <a:r>
              <a:rPr lang="zh-CN" altLang="en-US" dirty="0"/>
              <a:t>荣获</a:t>
            </a:r>
            <a:r>
              <a:rPr lang="en-US" altLang="zh-CN" dirty="0"/>
              <a:t>1988</a:t>
            </a:r>
            <a:r>
              <a:rPr lang="zh-CN" altLang="en-US" dirty="0"/>
              <a:t>年度第</a:t>
            </a:r>
            <a:r>
              <a:rPr lang="en-US" altLang="zh-CN" dirty="0"/>
              <a:t>9</a:t>
            </a:r>
            <a:r>
              <a:rPr lang="zh-CN" altLang="en-US" dirty="0"/>
              <a:t>届“飞天奖”儿童连续剧一等奖</a:t>
            </a:r>
            <a:r>
              <a:rPr lang="en-US" altLang="zh-CN" dirty="0"/>
              <a:t>)</a:t>
            </a:r>
            <a:r>
              <a:rPr lang="zh-CN" altLang="en-US" dirty="0"/>
              <a:t>、</a:t>
            </a:r>
            <a:r>
              <a:rPr lang="en-US" altLang="zh-CN" dirty="0"/>
              <a:t>《</a:t>
            </a:r>
            <a:r>
              <a:rPr lang="zh-CN" altLang="en-US" dirty="0"/>
              <a:t>病毒</a:t>
            </a:r>
            <a:r>
              <a:rPr lang="en-US" altLang="zh-CN" dirty="0"/>
              <a:t>·</a:t>
            </a:r>
            <a:r>
              <a:rPr lang="zh-CN" altLang="en-US" dirty="0"/>
              <a:t>金牌</a:t>
            </a:r>
            <a:r>
              <a:rPr lang="en-US" altLang="zh-CN" dirty="0"/>
              <a:t>·</a:t>
            </a:r>
            <a:r>
              <a:rPr lang="zh-CN" altLang="en-US" dirty="0"/>
              <a:t>星期天</a:t>
            </a:r>
            <a:r>
              <a:rPr lang="en-US" altLang="zh-CN" dirty="0"/>
              <a:t>》(</a:t>
            </a:r>
            <a:r>
              <a:rPr lang="zh-CN" altLang="en-US" dirty="0"/>
              <a:t>荣获</a:t>
            </a:r>
          </a:p>
          <a:p>
            <a:r>
              <a:rPr lang="en-US" altLang="zh-CN" dirty="0"/>
              <a:t>1989</a:t>
            </a:r>
            <a:r>
              <a:rPr lang="zh-CN" altLang="en-US" dirty="0"/>
              <a:t>年度第</a:t>
            </a:r>
            <a:r>
              <a:rPr lang="en-US" altLang="zh-CN" dirty="0"/>
              <a:t>10</a:t>
            </a:r>
            <a:r>
              <a:rPr lang="zh-CN" altLang="en-US" dirty="0"/>
              <a:t>届“飞天奖”儿童连续剧二等奖</a:t>
            </a:r>
            <a:r>
              <a:rPr lang="en-US" altLang="zh-CN" dirty="0"/>
              <a:t>)</a:t>
            </a:r>
            <a:r>
              <a:rPr lang="zh-CN" altLang="en-US" dirty="0"/>
              <a:t>、</a:t>
            </a:r>
            <a:r>
              <a:rPr lang="en-US" altLang="zh-CN" dirty="0"/>
              <a:t>《</a:t>
            </a:r>
            <a:r>
              <a:rPr lang="zh-CN" altLang="en-US" dirty="0"/>
              <a:t>四川好人</a:t>
            </a:r>
            <a:r>
              <a:rPr lang="en-US" altLang="zh-CN" dirty="0"/>
              <a:t>》(</a:t>
            </a:r>
            <a:r>
              <a:rPr lang="zh-CN" altLang="en-US" dirty="0"/>
              <a:t>荣获</a:t>
            </a:r>
            <a:r>
              <a:rPr lang="en-US" altLang="zh-CN" dirty="0"/>
              <a:t>1995</a:t>
            </a:r>
            <a:r>
              <a:rPr lang="zh-CN" altLang="en-US" dirty="0"/>
              <a:t>年度第</a:t>
            </a:r>
            <a:r>
              <a:rPr lang="en-US" altLang="zh-CN" dirty="0"/>
              <a:t>16</a:t>
            </a:r>
            <a:r>
              <a:rPr lang="zh-CN" altLang="en-US" dirty="0"/>
              <a:t>届</a:t>
            </a:r>
          </a:p>
          <a:p>
            <a:r>
              <a:rPr lang="zh-CN" altLang="en-US" dirty="0"/>
              <a:t>“飞天奖”戏曲连续剧一等奖</a:t>
            </a:r>
            <a:r>
              <a:rPr lang="en-US" altLang="zh-CN" dirty="0"/>
              <a:t>)</a:t>
            </a:r>
            <a:r>
              <a:rPr lang="zh-CN" altLang="en-US" dirty="0"/>
              <a:t>、</a:t>
            </a:r>
            <a:r>
              <a:rPr lang="en-US" altLang="zh-CN" dirty="0"/>
              <a:t>《</a:t>
            </a:r>
            <a:r>
              <a:rPr lang="zh-CN" altLang="en-US" dirty="0"/>
              <a:t>春</a:t>
            </a:r>
            <a:r>
              <a:rPr lang="en-US" altLang="zh-CN" dirty="0"/>
              <a:t>》(</a:t>
            </a:r>
            <a:r>
              <a:rPr lang="zh-CN" altLang="en-US" dirty="0"/>
              <a:t>荣获</a:t>
            </a:r>
            <a:r>
              <a:rPr lang="en-US" altLang="zh-CN" dirty="0"/>
              <a:t>1996</a:t>
            </a:r>
            <a:r>
              <a:rPr lang="zh-CN" altLang="en-US" dirty="0"/>
              <a:t>年度第</a:t>
            </a:r>
            <a:r>
              <a:rPr lang="en-US" altLang="zh-CN" dirty="0"/>
              <a:t>17</a:t>
            </a:r>
            <a:r>
              <a:rPr lang="zh-CN" altLang="en-US" dirty="0"/>
              <a:t>届“飞天奖”戏曲连续剧一等</a:t>
            </a:r>
          </a:p>
          <a:p>
            <a:r>
              <a:rPr lang="zh-CN" altLang="en-US" dirty="0"/>
              <a:t>奖</a:t>
            </a:r>
            <a:r>
              <a:rPr lang="en-US" altLang="zh-CN" dirty="0"/>
              <a:t>)</a:t>
            </a:r>
            <a:r>
              <a:rPr lang="zh-CN" altLang="en-US" dirty="0"/>
              <a:t>、</a:t>
            </a:r>
            <a:r>
              <a:rPr lang="en-US" altLang="zh-CN" dirty="0"/>
              <a:t>《</a:t>
            </a:r>
            <a:r>
              <a:rPr lang="zh-CN" altLang="en-US" dirty="0"/>
              <a:t>少年先锋</a:t>
            </a:r>
            <a:r>
              <a:rPr lang="en-US" altLang="zh-CN" dirty="0"/>
              <a:t>》(</a:t>
            </a:r>
            <a:r>
              <a:rPr lang="zh-CN" altLang="en-US" dirty="0"/>
              <a:t>荣获</a:t>
            </a:r>
            <a:r>
              <a:rPr lang="en-US" altLang="zh-CN" dirty="0"/>
              <a:t>1996</a:t>
            </a:r>
            <a:r>
              <a:rPr lang="zh-CN" altLang="en-US" dirty="0"/>
              <a:t>年度第</a:t>
            </a:r>
            <a:r>
              <a:rPr lang="en-US" altLang="zh-CN" dirty="0"/>
              <a:t>17</a:t>
            </a:r>
            <a:r>
              <a:rPr lang="zh-CN" altLang="en-US" dirty="0"/>
              <a:t>届“飞天奖”少年儿童题材长篇电视剧一等奖</a:t>
            </a:r>
            <a:r>
              <a:rPr lang="en-US" altLang="zh-CN" dirty="0"/>
              <a:t>)</a:t>
            </a:r>
          </a:p>
          <a:p>
            <a:r>
              <a:rPr lang="zh-CN" altLang="en-US" dirty="0"/>
              <a:t>等许多优秀作品</a:t>
            </a:r>
            <a:r>
              <a:rPr lang="en-US" altLang="zh-CN" dirty="0"/>
              <a:t>,</a:t>
            </a:r>
            <a:r>
              <a:rPr lang="zh-CN" altLang="en-US" dirty="0"/>
              <a:t>都在中国当代电视剧发展史上占有重要的一席之地。</a:t>
            </a:r>
          </a:p>
          <a:p>
            <a:r>
              <a:rPr lang="en-US" altLang="zh-CN" dirty="0"/>
              <a:t>1999</a:t>
            </a:r>
            <a:r>
              <a:rPr lang="zh-CN" altLang="en-US" dirty="0"/>
              <a:t>年</a:t>
            </a:r>
            <a:r>
              <a:rPr lang="en-US" altLang="zh-CN" dirty="0"/>
              <a:t>,</a:t>
            </a:r>
            <a:r>
              <a:rPr lang="zh-CN" altLang="en-US" dirty="0"/>
              <a:t>戏曲电视剧共有</a:t>
            </a:r>
            <a:r>
              <a:rPr lang="en-US" altLang="zh-CN" dirty="0"/>
              <a:t>13</a:t>
            </a:r>
            <a:r>
              <a:rPr lang="zh-CN" altLang="en-US" dirty="0"/>
              <a:t>部作品获得“飞天奖”的一、二、三等奖</a:t>
            </a:r>
            <a:r>
              <a:rPr lang="en-US" altLang="zh-CN" dirty="0"/>
              <a:t>,</a:t>
            </a:r>
            <a:r>
              <a:rPr lang="zh-CN" altLang="en-US" dirty="0"/>
              <a:t>在以往历届</a:t>
            </a:r>
          </a:p>
          <a:p>
            <a:r>
              <a:rPr lang="zh-CN" altLang="en-US" dirty="0"/>
              <a:t>评奖中数量最多。其中包括京剧、越剧、吕剧、川剧、黄梅戏、汉剧、花鼓戏等剧种</a:t>
            </a:r>
            <a:r>
              <a:rPr lang="en-US" altLang="zh-CN" dirty="0"/>
              <a:t>,</a:t>
            </a:r>
            <a:r>
              <a:rPr lang="zh-CN" altLang="en-US" dirty="0"/>
              <a:t>既有</a:t>
            </a:r>
          </a:p>
          <a:p>
            <a:r>
              <a:rPr lang="zh-CN" altLang="en-US" dirty="0"/>
              <a:t>经过精心加工整理的优秀传统剧目</a:t>
            </a:r>
            <a:r>
              <a:rPr lang="en-US" altLang="zh-CN" dirty="0"/>
              <a:t>,</a:t>
            </a:r>
            <a:r>
              <a:rPr lang="zh-CN" altLang="en-US" dirty="0"/>
              <a:t>也有像</a:t>
            </a:r>
            <a:r>
              <a:rPr lang="en-US" altLang="zh-CN" dirty="0"/>
              <a:t>《</a:t>
            </a:r>
            <a:r>
              <a:rPr lang="zh-CN" altLang="en-US" dirty="0"/>
              <a:t>贤母宝璧记</a:t>
            </a:r>
            <a:r>
              <a:rPr lang="en-US" altLang="zh-CN" dirty="0"/>
              <a:t>》</a:t>
            </a:r>
            <a:r>
              <a:rPr lang="zh-CN" altLang="en-US" dirty="0"/>
              <a:t>这样的新编历史剧</a:t>
            </a:r>
            <a:r>
              <a:rPr lang="en-US" altLang="zh-CN" dirty="0"/>
              <a:t>,</a:t>
            </a:r>
            <a:r>
              <a:rPr lang="zh-CN" altLang="en-US" dirty="0"/>
              <a:t>还有反</a:t>
            </a:r>
          </a:p>
          <a:p>
            <a:r>
              <a:rPr lang="zh-CN" altLang="en-US" dirty="0"/>
              <a:t>映抗日战争生活的根据同名小说改编的</a:t>
            </a:r>
            <a:r>
              <a:rPr lang="en-US" altLang="zh-CN" dirty="0"/>
              <a:t>《</a:t>
            </a:r>
            <a:r>
              <a:rPr lang="zh-CN" altLang="en-US" dirty="0"/>
              <a:t>苦菜花</a:t>
            </a:r>
            <a:r>
              <a:rPr lang="en-US" altLang="zh-CN" dirty="0"/>
              <a:t>》</a:t>
            </a:r>
            <a:r>
              <a:rPr lang="zh-CN" altLang="en-US" dirty="0"/>
              <a:t>和描写当代农村改革现实的</a:t>
            </a:r>
            <a:r>
              <a:rPr lang="en-US" altLang="zh-CN" dirty="0"/>
              <a:t>《</a:t>
            </a:r>
            <a:r>
              <a:rPr lang="zh-CN" altLang="en-US" dirty="0"/>
              <a:t>清明过</a:t>
            </a:r>
          </a:p>
          <a:p>
            <a:r>
              <a:rPr lang="zh-CN" altLang="en-US" dirty="0"/>
              <a:t>后</a:t>
            </a:r>
            <a:r>
              <a:rPr lang="en-US" altLang="zh-CN" dirty="0"/>
              <a:t>》《</a:t>
            </a:r>
            <a:r>
              <a:rPr lang="zh-CN" altLang="en-US" dirty="0"/>
              <a:t>不倒的汉子</a:t>
            </a:r>
            <a:r>
              <a:rPr lang="en-US" altLang="zh-CN" dirty="0"/>
              <a:t>》</a:t>
            </a:r>
            <a:r>
              <a:rPr lang="zh-CN" altLang="en-US" dirty="0"/>
              <a:t>等剧目。</a:t>
            </a:r>
          </a:p>
          <a:p>
            <a:r>
              <a:rPr lang="zh-CN" altLang="en-US" dirty="0"/>
              <a:t>这些作品</a:t>
            </a:r>
            <a:r>
              <a:rPr lang="en-US" altLang="zh-CN" dirty="0"/>
              <a:t>,</a:t>
            </a:r>
            <a:r>
              <a:rPr lang="zh-CN" altLang="en-US" dirty="0"/>
              <a:t>在充分发挥电视传媒的语言优势的同时</a:t>
            </a:r>
            <a:r>
              <a:rPr lang="en-US" altLang="zh-CN" dirty="0"/>
              <a:t>,</a:t>
            </a:r>
            <a:r>
              <a:rPr lang="zh-CN" altLang="en-US" dirty="0"/>
              <a:t>充分尊重和发挥各剧种在长</a:t>
            </a:r>
          </a:p>
          <a:p>
            <a:r>
              <a:rPr lang="zh-CN" altLang="en-US" dirty="0"/>
              <a:t>期的艺术实践中形成的审美个性和审美优势</a:t>
            </a:r>
            <a:r>
              <a:rPr lang="en-US" altLang="zh-CN" dirty="0"/>
              <a:t>,</a:t>
            </a:r>
            <a:r>
              <a:rPr lang="zh-CN" altLang="en-US" dirty="0"/>
              <a:t>从而为电视与戏曲结缘积累了宝贵经</a:t>
            </a:r>
          </a:p>
          <a:p>
            <a:r>
              <a:rPr lang="zh-CN" altLang="en-US" dirty="0"/>
              <a:t>验</a:t>
            </a:r>
            <a:r>
              <a:rPr lang="en-US" altLang="zh-CN" dirty="0"/>
              <a:t>,</a:t>
            </a:r>
            <a:r>
              <a:rPr lang="zh-CN" altLang="en-US" dirty="0"/>
              <a:t>为弘扬优秀的民族戏曲文化开创了一条新路。</a:t>
            </a:r>
          </a:p>
        </p:txBody>
      </p:sp>
    </p:spTree>
    <p:custDataLst>
      <p:tags r:id="rId1"/>
    </p:custDataLst>
    <p:extLst>
      <p:ext uri="{BB962C8B-B14F-4D97-AF65-F5344CB8AC3E}">
        <p14:creationId xmlns:p14="http://schemas.microsoft.com/office/powerpoint/2010/main" val="21809047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对当代中国电视剧发展经验的梳理</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355288"/>
          </a:xfrm>
          <a:prstGeom prst="rect">
            <a:avLst/>
          </a:prstGeom>
          <a:noFill/>
          <a:ln>
            <a:noFill/>
          </a:ln>
        </p:spPr>
        <p:txBody>
          <a:bodyPr wrap="square" lIns="91419" tIns="45708" rIns="91419" bIns="45708">
            <a:spAutoFit/>
          </a:bodyPr>
          <a:lstStyle/>
          <a:p>
            <a:r>
              <a:rPr lang="zh-CN" altLang="en-US" dirty="0"/>
              <a:t>一、认识和处理好“弘扬主旋律</a:t>
            </a:r>
            <a:r>
              <a:rPr lang="en-US" altLang="zh-CN" dirty="0"/>
              <a:t>,</a:t>
            </a:r>
            <a:r>
              <a:rPr lang="zh-CN" altLang="en-US" dirty="0"/>
              <a:t>提倡多样化”的关系</a:t>
            </a:r>
            <a:endParaRPr lang="en-US" altLang="zh-CN" dirty="0"/>
          </a:p>
          <a:p>
            <a:endParaRPr lang="zh-CN" altLang="en-US" dirty="0"/>
          </a:p>
          <a:p>
            <a:r>
              <a:rPr lang="zh-CN" altLang="en-US" dirty="0"/>
              <a:t>近三十余年来中国电视剧和其他形式的电视文艺创作的成功经验表明</a:t>
            </a:r>
            <a:r>
              <a:rPr lang="en-US" altLang="zh-CN" dirty="0"/>
              <a:t>:</a:t>
            </a:r>
            <a:r>
              <a:rPr lang="zh-CN" altLang="en-US" dirty="0"/>
              <a:t>要真正贯</a:t>
            </a:r>
          </a:p>
          <a:p>
            <a:r>
              <a:rPr lang="zh-CN" altLang="en-US" dirty="0"/>
              <a:t>彻执行好“二为”方向和“双百”方针</a:t>
            </a:r>
            <a:r>
              <a:rPr lang="en-US" altLang="zh-CN" dirty="0"/>
              <a:t>,</a:t>
            </a:r>
            <a:r>
              <a:rPr lang="zh-CN" altLang="en-US" dirty="0"/>
              <a:t>就必须全面、正确地认识和处理好“弘扬主旋律</a:t>
            </a:r>
            <a:r>
              <a:rPr lang="en-US" altLang="zh-CN" dirty="0"/>
              <a:t>,</a:t>
            </a:r>
          </a:p>
          <a:p>
            <a:r>
              <a:rPr lang="zh-CN" altLang="en-US" dirty="0"/>
              <a:t>提倡多样化”的精神内涵和辩证关系</a:t>
            </a:r>
            <a:r>
              <a:rPr lang="en-US" altLang="zh-CN" dirty="0"/>
              <a:t>,</a:t>
            </a:r>
            <a:r>
              <a:rPr lang="zh-CN" altLang="en-US" dirty="0"/>
              <a:t>从而坚持做到“以优秀的作品鼓舞人”。</a:t>
            </a:r>
            <a:endParaRPr lang="en-US" altLang="zh-CN" dirty="0"/>
          </a:p>
          <a:p>
            <a:endParaRPr lang="zh-CN" altLang="en-US" dirty="0"/>
          </a:p>
          <a:p>
            <a:r>
              <a:rPr lang="zh-CN" altLang="en-US" dirty="0"/>
              <a:t>首先</a:t>
            </a:r>
            <a:r>
              <a:rPr lang="en-US" altLang="zh-CN" dirty="0"/>
              <a:t>,“</a:t>
            </a:r>
            <a:r>
              <a:rPr lang="zh-CN" altLang="en-US" dirty="0"/>
              <a:t>弘扬主旋律”</a:t>
            </a:r>
            <a:r>
              <a:rPr lang="en-US" altLang="zh-CN" dirty="0"/>
              <a:t>,</a:t>
            </a:r>
            <a:r>
              <a:rPr lang="zh-CN" altLang="en-US" dirty="0"/>
              <a:t>是鼓励作家、艺术家努力表现反映社会进步主潮的时代精</a:t>
            </a:r>
          </a:p>
          <a:p>
            <a:r>
              <a:rPr lang="zh-CN" altLang="en-US" dirty="0"/>
              <a:t>神。</a:t>
            </a:r>
            <a:endParaRPr lang="en-US" altLang="zh-CN" dirty="0"/>
          </a:p>
          <a:p>
            <a:endParaRPr lang="en-US" altLang="zh-CN" dirty="0"/>
          </a:p>
          <a:p>
            <a:r>
              <a:rPr lang="zh-CN" altLang="en-US" dirty="0"/>
              <a:t>其次</a:t>
            </a:r>
            <a:r>
              <a:rPr lang="en-US" altLang="zh-CN" dirty="0"/>
              <a:t>,</a:t>
            </a:r>
            <a:r>
              <a:rPr lang="zh-CN" altLang="en-US" dirty="0"/>
              <a:t>强调“弘扬主旋律”</a:t>
            </a:r>
            <a:r>
              <a:rPr lang="en-US" altLang="zh-CN" dirty="0"/>
              <a:t>,</a:t>
            </a:r>
            <a:r>
              <a:rPr lang="zh-CN" altLang="en-US" dirty="0"/>
              <a:t>确实又是针对一个时期里文艺创作在题材选择上一度出</a:t>
            </a:r>
          </a:p>
          <a:p>
            <a:r>
              <a:rPr lang="zh-CN" altLang="en-US" dirty="0"/>
              <a:t>现的严重倾斜现象提出来的</a:t>
            </a:r>
            <a:r>
              <a:rPr lang="en-US" altLang="zh-CN" dirty="0"/>
              <a:t>,</a:t>
            </a:r>
            <a:r>
              <a:rPr lang="zh-CN" altLang="en-US" dirty="0"/>
              <a:t>因而它本身还有一个题材选择上的重点论要求</a:t>
            </a:r>
            <a:r>
              <a:rPr lang="en-US" altLang="zh-CN" dirty="0"/>
              <a:t>,</a:t>
            </a:r>
            <a:r>
              <a:rPr lang="zh-CN" altLang="en-US" dirty="0"/>
              <a:t>即需要突</a:t>
            </a:r>
          </a:p>
          <a:p>
            <a:r>
              <a:rPr lang="zh-CN" altLang="en-US" dirty="0"/>
              <a:t>出重点地扶持和倡导作家、艺术家创作反映改革开放和现代化建设有艺术魅力的精神产</a:t>
            </a:r>
          </a:p>
          <a:p>
            <a:r>
              <a:rPr lang="zh-CN" altLang="en-US" dirty="0"/>
              <a:t>品</a:t>
            </a:r>
            <a:r>
              <a:rPr lang="en-US" altLang="zh-CN" dirty="0"/>
              <a:t>,</a:t>
            </a:r>
            <a:r>
              <a:rPr lang="zh-CN" altLang="en-US" dirty="0"/>
              <a:t>努力塑造好社会主义的新形象。须知</a:t>
            </a:r>
            <a:r>
              <a:rPr lang="en-US" altLang="zh-CN" dirty="0"/>
              <a:t>,</a:t>
            </a:r>
            <a:r>
              <a:rPr lang="zh-CN" altLang="en-US" dirty="0"/>
              <a:t>在这些重大题材和新人形象上</a:t>
            </a:r>
            <a:r>
              <a:rPr lang="en-US" altLang="zh-CN" dirty="0"/>
              <a:t>,</a:t>
            </a:r>
            <a:r>
              <a:rPr lang="zh-CN" altLang="en-US" dirty="0"/>
              <a:t>更集中、更强</a:t>
            </a:r>
          </a:p>
          <a:p>
            <a:r>
              <a:rPr lang="zh-CN" altLang="en-US" dirty="0"/>
              <a:t>烈地体现着时代的精神</a:t>
            </a:r>
            <a:r>
              <a:rPr lang="en-US" altLang="zh-CN" dirty="0"/>
              <a:t>,</a:t>
            </a:r>
            <a:r>
              <a:rPr lang="zh-CN" altLang="en-US" dirty="0"/>
              <a:t>代表着社会前进的大潮。所以</a:t>
            </a:r>
            <a:r>
              <a:rPr lang="en-US" altLang="zh-CN" dirty="0"/>
              <a:t>,</a:t>
            </a:r>
            <a:r>
              <a:rPr lang="zh-CN" altLang="en-US" dirty="0"/>
              <a:t>在反映时代精神的深度和广度</a:t>
            </a:r>
          </a:p>
          <a:p>
            <a:r>
              <a:rPr lang="zh-CN" altLang="en-US" dirty="0"/>
              <a:t>上</a:t>
            </a:r>
            <a:r>
              <a:rPr lang="en-US" altLang="zh-CN" dirty="0"/>
              <a:t>,</a:t>
            </a:r>
            <a:r>
              <a:rPr lang="zh-CN" altLang="en-US" dirty="0"/>
              <a:t>题材选择在电视文艺尤其是电视剧创作中占有重要地位。</a:t>
            </a:r>
          </a:p>
          <a:p>
            <a:endParaRPr lang="en-US" altLang="zh-CN" dirty="0"/>
          </a:p>
          <a:p>
            <a:r>
              <a:rPr lang="zh-CN" altLang="en-US" dirty="0"/>
              <a:t>再次</a:t>
            </a:r>
            <a:r>
              <a:rPr lang="en-US" altLang="zh-CN" dirty="0"/>
              <a:t>,“</a:t>
            </a:r>
            <a:r>
              <a:rPr lang="zh-CN" altLang="en-US" dirty="0"/>
              <a:t>弘扬主旋律”的作品</a:t>
            </a:r>
            <a:r>
              <a:rPr lang="en-US" altLang="zh-CN" dirty="0"/>
              <a:t>,</a:t>
            </a:r>
            <a:r>
              <a:rPr lang="zh-CN" altLang="en-US" dirty="0"/>
              <a:t>一定要讲究艺术魅力</a:t>
            </a:r>
            <a:r>
              <a:rPr lang="en-US" altLang="zh-CN" dirty="0"/>
              <a:t>,</a:t>
            </a:r>
            <a:r>
              <a:rPr lang="zh-CN" altLang="en-US" dirty="0"/>
              <a:t>其题材、风格、样式理应多样</a:t>
            </a:r>
          </a:p>
          <a:p>
            <a:r>
              <a:rPr lang="zh-CN" altLang="en-US" dirty="0"/>
              <a:t>化</a:t>
            </a:r>
            <a:r>
              <a:rPr lang="en-US" altLang="zh-CN" dirty="0"/>
              <a:t>,</a:t>
            </a:r>
            <a:r>
              <a:rPr lang="zh-CN" altLang="en-US" dirty="0"/>
              <a:t>才能不断提高声誉</a:t>
            </a:r>
            <a:r>
              <a:rPr lang="en-US" altLang="zh-CN" dirty="0"/>
              <a:t>,</a:t>
            </a:r>
            <a:r>
              <a:rPr lang="zh-CN" altLang="en-US" dirty="0"/>
              <a:t>赢得越来越多的观众。</a:t>
            </a:r>
          </a:p>
          <a:p>
            <a:endParaRPr lang="zh-CN" altLang="en-US" dirty="0"/>
          </a:p>
        </p:txBody>
      </p:sp>
    </p:spTree>
    <p:custDataLst>
      <p:tags r:id="rId1"/>
    </p:custDataLst>
    <p:extLst>
      <p:ext uri="{BB962C8B-B14F-4D97-AF65-F5344CB8AC3E}">
        <p14:creationId xmlns:p14="http://schemas.microsoft.com/office/powerpoint/2010/main" val="34217843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对当代中国电视剧发展经验的梳理</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4801290"/>
          </a:xfrm>
          <a:prstGeom prst="rect">
            <a:avLst/>
          </a:prstGeom>
          <a:noFill/>
          <a:ln>
            <a:noFill/>
          </a:ln>
        </p:spPr>
        <p:txBody>
          <a:bodyPr wrap="square" lIns="91419" tIns="45708" rIns="91419" bIns="45708">
            <a:spAutoFit/>
          </a:bodyPr>
          <a:lstStyle/>
          <a:p>
            <a:r>
              <a:rPr lang="zh-CN" altLang="en-US" dirty="0"/>
              <a:t>二、促进生产诸因素的优化组合</a:t>
            </a:r>
            <a:r>
              <a:rPr lang="en-US" altLang="zh-CN" dirty="0"/>
              <a:t>,</a:t>
            </a:r>
            <a:r>
              <a:rPr lang="zh-CN" altLang="en-US" dirty="0"/>
              <a:t>实现精神生产资源的最佳配置</a:t>
            </a:r>
            <a:endParaRPr lang="en-US" altLang="zh-CN" dirty="0"/>
          </a:p>
          <a:p>
            <a:endParaRPr lang="zh-CN" altLang="en-US" dirty="0"/>
          </a:p>
          <a:p>
            <a:r>
              <a:rPr lang="zh-CN" altLang="en-US" dirty="0"/>
              <a:t>三十多年来中国电视剧和其他形式的电视文艺创作的成功经验又充分证明</a:t>
            </a:r>
            <a:r>
              <a:rPr lang="en-US" altLang="zh-CN" dirty="0"/>
              <a:t>:</a:t>
            </a:r>
            <a:r>
              <a:rPr lang="zh-CN" altLang="en-US" dirty="0"/>
              <a:t>强化</a:t>
            </a:r>
          </a:p>
          <a:p>
            <a:r>
              <a:rPr lang="zh-CN" altLang="en-US" dirty="0"/>
              <a:t>宏观调控意识</a:t>
            </a:r>
            <a:r>
              <a:rPr lang="en-US" altLang="zh-CN" dirty="0"/>
              <a:t>,</a:t>
            </a:r>
            <a:r>
              <a:rPr lang="zh-CN" altLang="en-US" dirty="0"/>
              <a:t>努力促进电视生产诸因素的优化组合</a:t>
            </a:r>
            <a:r>
              <a:rPr lang="en-US" altLang="zh-CN" dirty="0"/>
              <a:t>,</a:t>
            </a:r>
            <a:r>
              <a:rPr lang="zh-CN" altLang="en-US" dirty="0"/>
              <a:t>实现精神生产资源的最佳配置</a:t>
            </a:r>
            <a:r>
              <a:rPr lang="en-US" altLang="zh-CN" dirty="0"/>
              <a:t>,</a:t>
            </a:r>
          </a:p>
          <a:p>
            <a:r>
              <a:rPr lang="zh-CN" altLang="en-US" dirty="0"/>
              <a:t>是提高电视文艺思想、艺术质量的重要保证。</a:t>
            </a:r>
            <a:endParaRPr lang="en-US" altLang="zh-CN" dirty="0"/>
          </a:p>
          <a:p>
            <a:endParaRPr lang="zh-CN" altLang="en-US" dirty="0"/>
          </a:p>
          <a:p>
            <a:r>
              <a:rPr lang="zh-CN" altLang="en-US" dirty="0"/>
              <a:t>众所周知</a:t>
            </a:r>
            <a:r>
              <a:rPr lang="en-US" altLang="zh-CN" dirty="0"/>
              <a:t>,</a:t>
            </a:r>
            <a:r>
              <a:rPr lang="zh-CN" altLang="en-US" dirty="0"/>
              <a:t>中国电视艺术事业的迅猛发展与创作、生产管理工作的严重滞后</a:t>
            </a:r>
            <a:r>
              <a:rPr lang="en-US" altLang="zh-CN" dirty="0"/>
              <a:t>,</a:t>
            </a:r>
            <a:r>
              <a:rPr lang="zh-CN" altLang="en-US" dirty="0"/>
              <a:t>已成</a:t>
            </a:r>
          </a:p>
          <a:p>
            <a:r>
              <a:rPr lang="zh-CN" altLang="en-US" dirty="0"/>
              <a:t>为一个引起人们普遍关注的亟须解决的突出问题。</a:t>
            </a:r>
            <a:endParaRPr lang="en-US" altLang="zh-CN" dirty="0"/>
          </a:p>
          <a:p>
            <a:endParaRPr lang="en-US" altLang="zh-CN" dirty="0"/>
          </a:p>
          <a:p>
            <a:r>
              <a:rPr lang="zh-CN" altLang="en-US" dirty="0"/>
              <a:t>加强科学管理、强化宏观调控还有力地促进了电视文艺生产力诸因素的优化组</a:t>
            </a:r>
          </a:p>
          <a:p>
            <a:r>
              <a:rPr lang="zh-CN" altLang="en-US" dirty="0"/>
              <a:t>合</a:t>
            </a:r>
            <a:r>
              <a:rPr lang="en-US" altLang="zh-CN" dirty="0"/>
              <a:t>,</a:t>
            </a:r>
            <a:r>
              <a:rPr lang="zh-CN" altLang="en-US" dirty="0"/>
              <a:t>即资源的最佳配置</a:t>
            </a:r>
            <a:r>
              <a:rPr lang="en-US" altLang="zh-CN" dirty="0"/>
              <a:t>,</a:t>
            </a:r>
            <a:r>
              <a:rPr lang="zh-CN" altLang="en-US" dirty="0"/>
              <a:t>确保了作品思想、艺术质量的提高。物质生产有一个优化组合</a:t>
            </a:r>
          </a:p>
          <a:p>
            <a:r>
              <a:rPr lang="zh-CN" altLang="en-US" dirty="0"/>
              <a:t>和资源配置的课题</a:t>
            </a:r>
            <a:r>
              <a:rPr lang="en-US" altLang="zh-CN" dirty="0"/>
              <a:t>,</a:t>
            </a:r>
            <a:r>
              <a:rPr lang="zh-CN" altLang="en-US" dirty="0"/>
              <a:t>精神生产也同样面临着这样的课题。电视文艺是一种集体创作和</a:t>
            </a:r>
          </a:p>
          <a:p>
            <a:r>
              <a:rPr lang="zh-CN" altLang="en-US" dirty="0"/>
              <a:t>生产</a:t>
            </a:r>
            <a:r>
              <a:rPr lang="en-US" altLang="zh-CN" dirty="0"/>
              <a:t>,</a:t>
            </a:r>
            <a:r>
              <a:rPr lang="zh-CN" altLang="en-US" dirty="0"/>
              <a:t>其题材资源、场景资源、设备资源、投资资源乃至编、导、演、摄、录、美、化、服、道</a:t>
            </a:r>
          </a:p>
          <a:p>
            <a:r>
              <a:rPr lang="zh-CN" altLang="en-US" dirty="0"/>
              <a:t>等各方面的人才资源</a:t>
            </a:r>
            <a:r>
              <a:rPr lang="en-US" altLang="zh-CN" dirty="0"/>
              <a:t>,</a:t>
            </a:r>
            <a:r>
              <a:rPr lang="zh-CN" altLang="en-US" dirty="0"/>
              <a:t>不同的战线、不同的部门、不同的地区</a:t>
            </a:r>
            <a:r>
              <a:rPr lang="en-US" altLang="zh-CN" dirty="0"/>
              <a:t>,</a:t>
            </a:r>
            <a:r>
              <a:rPr lang="zh-CN" altLang="en-US" dirty="0"/>
              <a:t>有着不同的优势。这就</a:t>
            </a:r>
          </a:p>
          <a:p>
            <a:r>
              <a:rPr lang="zh-CN" altLang="en-US" dirty="0"/>
              <a:t>带来了一个如何实现资源的最佳配置和人才的优化组合</a:t>
            </a:r>
            <a:r>
              <a:rPr lang="en-US" altLang="zh-CN" dirty="0"/>
              <a:t>,</a:t>
            </a:r>
            <a:r>
              <a:rPr lang="zh-CN" altLang="en-US" dirty="0"/>
              <a:t>以形成审美创造的最大合力</a:t>
            </a:r>
          </a:p>
          <a:p>
            <a:r>
              <a:rPr lang="zh-CN" altLang="en-US" dirty="0"/>
              <a:t>的课题。“星光奖”“飞天奖”的许多获奖作品的成功经验都证明</a:t>
            </a:r>
            <a:r>
              <a:rPr lang="en-US" altLang="zh-CN" dirty="0"/>
              <a:t>,</a:t>
            </a:r>
            <a:r>
              <a:rPr lang="zh-CN" altLang="en-US" dirty="0"/>
              <a:t>加强管理和宏观调</a:t>
            </a:r>
          </a:p>
          <a:p>
            <a:r>
              <a:rPr lang="zh-CN" altLang="en-US" dirty="0"/>
              <a:t>控</a:t>
            </a:r>
            <a:r>
              <a:rPr lang="en-US" altLang="zh-CN" dirty="0"/>
              <a:t>,</a:t>
            </a:r>
            <a:r>
              <a:rPr lang="zh-CN" altLang="en-US" dirty="0"/>
              <a:t>是解决好这一课题的有效途径。</a:t>
            </a:r>
          </a:p>
        </p:txBody>
      </p:sp>
    </p:spTree>
    <p:custDataLst>
      <p:tags r:id="rId1"/>
    </p:custDataLst>
    <p:extLst>
      <p:ext uri="{BB962C8B-B14F-4D97-AF65-F5344CB8AC3E}">
        <p14:creationId xmlns:p14="http://schemas.microsoft.com/office/powerpoint/2010/main" val="332936004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对当代中国电视剧发展经验的梳理</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078289"/>
          </a:xfrm>
          <a:prstGeom prst="rect">
            <a:avLst/>
          </a:prstGeom>
          <a:noFill/>
          <a:ln>
            <a:noFill/>
          </a:ln>
        </p:spPr>
        <p:txBody>
          <a:bodyPr wrap="square" lIns="91419" tIns="45708" rIns="91419" bIns="45708">
            <a:spAutoFit/>
          </a:bodyPr>
          <a:lstStyle/>
          <a:p>
            <a:r>
              <a:rPr lang="zh-CN" altLang="en-US" dirty="0"/>
              <a:t>三、形成鲜明的中国特色、地方特色和个性特色</a:t>
            </a:r>
            <a:endParaRPr lang="en-US" altLang="zh-CN" dirty="0"/>
          </a:p>
          <a:p>
            <a:endParaRPr lang="zh-CN" altLang="en-US" dirty="0"/>
          </a:p>
          <a:p>
            <a:r>
              <a:rPr lang="zh-CN" altLang="en-US" dirty="0"/>
              <a:t>三十多年来中国电视剧和其他形式的电视文艺创作的经验还启示我们</a:t>
            </a:r>
            <a:r>
              <a:rPr lang="en-US" altLang="zh-CN" dirty="0"/>
              <a:t>:</a:t>
            </a:r>
            <a:r>
              <a:rPr lang="zh-CN" altLang="en-US" dirty="0"/>
              <a:t>善于认清</a:t>
            </a:r>
          </a:p>
          <a:p>
            <a:r>
              <a:rPr lang="zh-CN" altLang="en-US" dirty="0"/>
              <a:t>和发挥电视文艺创作者自身的优势</a:t>
            </a:r>
            <a:r>
              <a:rPr lang="en-US" altLang="zh-CN" dirty="0"/>
              <a:t>,</a:t>
            </a:r>
            <a:r>
              <a:rPr lang="zh-CN" altLang="en-US" dirty="0"/>
              <a:t>善于学习和吸收古今中外文化名著的营养</a:t>
            </a:r>
            <a:r>
              <a:rPr lang="en-US" altLang="zh-CN" dirty="0"/>
              <a:t>,</a:t>
            </a:r>
            <a:r>
              <a:rPr lang="zh-CN" altLang="en-US" dirty="0"/>
              <a:t>善于</a:t>
            </a:r>
          </a:p>
          <a:p>
            <a:r>
              <a:rPr lang="zh-CN" altLang="en-US" dirty="0"/>
              <a:t>借鉴其他艺术形式中一切有用的东西融入审美创作</a:t>
            </a:r>
            <a:r>
              <a:rPr lang="en-US" altLang="zh-CN" dirty="0"/>
              <a:t>,</a:t>
            </a:r>
            <a:r>
              <a:rPr lang="zh-CN" altLang="en-US" dirty="0"/>
              <a:t>以形成鲜明的中国特色、地方特</a:t>
            </a:r>
          </a:p>
          <a:p>
            <a:r>
              <a:rPr lang="zh-CN" altLang="en-US" dirty="0"/>
              <a:t>色和个性特色</a:t>
            </a:r>
            <a:r>
              <a:rPr lang="en-US" altLang="zh-CN" dirty="0"/>
              <a:t>,</a:t>
            </a:r>
            <a:r>
              <a:rPr lang="zh-CN" altLang="en-US" dirty="0"/>
              <a:t>是促成中国电视文艺实现百花齐放的有效途径。</a:t>
            </a:r>
          </a:p>
          <a:p>
            <a:r>
              <a:rPr lang="zh-CN" altLang="en-US" dirty="0"/>
              <a:t>知己知彼</a:t>
            </a:r>
            <a:r>
              <a:rPr lang="en-US" altLang="zh-CN" dirty="0"/>
              <a:t>,</a:t>
            </a:r>
            <a:r>
              <a:rPr lang="zh-CN" altLang="en-US" dirty="0"/>
              <a:t>百战不殆。历届“星光奖”“飞天奖”的获奖作品表明</a:t>
            </a:r>
            <a:r>
              <a:rPr lang="en-US" altLang="zh-CN" dirty="0"/>
              <a:t>,</a:t>
            </a:r>
            <a:r>
              <a:rPr lang="zh-CN" altLang="en-US" dirty="0"/>
              <a:t>中国电视文艺虽</a:t>
            </a:r>
          </a:p>
          <a:p>
            <a:r>
              <a:rPr lang="zh-CN" altLang="en-US" dirty="0"/>
              <a:t>然是一门年轻的艺术</a:t>
            </a:r>
            <a:r>
              <a:rPr lang="en-US" altLang="zh-CN" dirty="0"/>
              <a:t>,</a:t>
            </a:r>
            <a:r>
              <a:rPr lang="zh-CN" altLang="en-US" dirty="0"/>
              <a:t>但发展迅猛</a:t>
            </a:r>
            <a:r>
              <a:rPr lang="en-US" altLang="zh-CN" dirty="0"/>
              <a:t>,</a:t>
            </a:r>
            <a:r>
              <a:rPr lang="zh-CN" altLang="en-US" dirty="0"/>
              <a:t>正在逐步形成自身鲜明的中国特色和电视文艺特</a:t>
            </a:r>
          </a:p>
          <a:p>
            <a:r>
              <a:rPr lang="zh-CN" altLang="en-US" dirty="0"/>
              <a:t>色。这里所谓的中国特色</a:t>
            </a:r>
            <a:r>
              <a:rPr lang="en-US" altLang="zh-CN" dirty="0"/>
              <a:t>,</a:t>
            </a:r>
            <a:r>
              <a:rPr lang="zh-CN" altLang="en-US" dirty="0"/>
              <a:t>即指民族风格与时代精神相结合的从内容到形式的中国气</a:t>
            </a:r>
          </a:p>
          <a:p>
            <a:r>
              <a:rPr lang="zh-CN" altLang="en-US" dirty="0"/>
              <a:t>派</a:t>
            </a:r>
            <a:r>
              <a:rPr lang="en-US" altLang="zh-CN" dirty="0"/>
              <a:t>;</a:t>
            </a:r>
            <a:r>
              <a:rPr lang="zh-CN" altLang="en-US" dirty="0"/>
              <a:t>这里所谓的电视文艺特色</a:t>
            </a:r>
            <a:r>
              <a:rPr lang="en-US" altLang="zh-CN" dirty="0"/>
              <a:t>,</a:t>
            </a:r>
            <a:r>
              <a:rPr lang="zh-CN" altLang="en-US" dirty="0"/>
              <a:t>指从视听语言、造型构图、色彩影调、表演规范到审美环</a:t>
            </a:r>
          </a:p>
          <a:p>
            <a:r>
              <a:rPr lang="zh-CN" altLang="en-US" dirty="0"/>
              <a:t>境诸方面的区别于其他姊妹艺术的一套独立的美学体系。强调中国特色</a:t>
            </a:r>
            <a:r>
              <a:rPr lang="en-US" altLang="zh-CN" dirty="0"/>
              <a:t>,</a:t>
            </a:r>
            <a:r>
              <a:rPr lang="zh-CN" altLang="en-US" dirty="0"/>
              <a:t>丝毫不意味</a:t>
            </a:r>
            <a:endParaRPr lang="en-US" altLang="zh-CN" dirty="0"/>
          </a:p>
          <a:p>
            <a:r>
              <a:rPr lang="zh-CN" altLang="en-US" dirty="0"/>
              <a:t>着排斥外来优秀文化</a:t>
            </a:r>
            <a:r>
              <a:rPr lang="en-US" altLang="zh-CN" dirty="0"/>
              <a:t>,</a:t>
            </a:r>
            <a:r>
              <a:rPr lang="zh-CN" altLang="en-US" dirty="0"/>
              <a:t>而是要努力吸收古今中外一切优秀文化的营养</a:t>
            </a:r>
            <a:r>
              <a:rPr lang="en-US" altLang="zh-CN" dirty="0"/>
              <a:t>,</a:t>
            </a:r>
            <a:r>
              <a:rPr lang="zh-CN" altLang="en-US" dirty="0"/>
              <a:t>用人类文明的</a:t>
            </a:r>
          </a:p>
          <a:p>
            <a:r>
              <a:rPr lang="zh-CN" altLang="en-US" dirty="0"/>
              <a:t>成果去提高自身的思想素质</a:t>
            </a:r>
            <a:r>
              <a:rPr lang="en-US" altLang="zh-CN" dirty="0"/>
              <a:t>,</a:t>
            </a:r>
            <a:r>
              <a:rPr lang="zh-CN" altLang="en-US" dirty="0"/>
              <a:t>充实自身的文化结构</a:t>
            </a:r>
            <a:r>
              <a:rPr lang="en-US" altLang="zh-CN" dirty="0"/>
              <a:t>,</a:t>
            </a:r>
            <a:r>
              <a:rPr lang="zh-CN" altLang="en-US" dirty="0"/>
              <a:t>丰富自身的审美经验</a:t>
            </a:r>
            <a:r>
              <a:rPr lang="en-US" altLang="zh-CN" dirty="0"/>
              <a:t>,</a:t>
            </a:r>
            <a:r>
              <a:rPr lang="zh-CN" altLang="en-US" dirty="0"/>
              <a:t>真正做到</a:t>
            </a:r>
          </a:p>
          <a:p>
            <a:r>
              <a:rPr lang="zh-CN" altLang="en-US" dirty="0"/>
              <a:t>“古为今用、洋为中用”</a:t>
            </a:r>
            <a:r>
              <a:rPr lang="en-US" altLang="zh-CN" dirty="0"/>
              <a:t>;</a:t>
            </a:r>
            <a:r>
              <a:rPr lang="zh-CN" altLang="en-US" dirty="0"/>
              <a:t>强调电视剧特色</a:t>
            </a:r>
            <a:r>
              <a:rPr lang="en-US" altLang="zh-CN" dirty="0"/>
              <a:t>,</a:t>
            </a:r>
            <a:r>
              <a:rPr lang="zh-CN" altLang="en-US" dirty="0"/>
              <a:t>也丝毫不意味着排斥借鉴其他姊妹艺术形式</a:t>
            </a:r>
          </a:p>
          <a:p>
            <a:r>
              <a:rPr lang="zh-CN" altLang="en-US" dirty="0"/>
              <a:t>的有益经验</a:t>
            </a:r>
            <a:r>
              <a:rPr lang="en-US" altLang="zh-CN" dirty="0"/>
              <a:t>,</a:t>
            </a:r>
            <a:r>
              <a:rPr lang="zh-CN" altLang="en-US" dirty="0"/>
              <a:t>而是要努力吸收话剧、戏曲、文学、电影、音乐、舞蹈等各种艺术形式的美</a:t>
            </a:r>
          </a:p>
          <a:p>
            <a:r>
              <a:rPr lang="zh-CN" altLang="en-US" dirty="0"/>
              <a:t>学营养</a:t>
            </a:r>
            <a:r>
              <a:rPr lang="en-US" altLang="zh-CN" dirty="0"/>
              <a:t>,</a:t>
            </a:r>
            <a:r>
              <a:rPr lang="zh-CN" altLang="en-US" dirty="0"/>
              <a:t>以丰富电视文艺语言形态</a:t>
            </a:r>
            <a:r>
              <a:rPr lang="en-US" altLang="zh-CN" dirty="0"/>
              <a:t>,</a:t>
            </a:r>
            <a:r>
              <a:rPr lang="zh-CN" altLang="en-US" dirty="0"/>
              <a:t>强化电视文艺的审美张力</a:t>
            </a:r>
            <a:r>
              <a:rPr lang="en-US" altLang="zh-CN" dirty="0"/>
              <a:t>,</a:t>
            </a:r>
            <a:r>
              <a:rPr lang="zh-CN" altLang="en-US" dirty="0"/>
              <a:t>完善中国特色的电视文</a:t>
            </a:r>
          </a:p>
          <a:p>
            <a:r>
              <a:rPr lang="zh-CN" altLang="en-US" dirty="0"/>
              <a:t>艺美学体系。</a:t>
            </a:r>
          </a:p>
          <a:p>
            <a:endParaRPr lang="zh-CN" altLang="en-US" dirty="0"/>
          </a:p>
        </p:txBody>
      </p:sp>
    </p:spTree>
    <p:custDataLst>
      <p:tags r:id="rId1"/>
    </p:custDataLst>
    <p:extLst>
      <p:ext uri="{BB962C8B-B14F-4D97-AF65-F5344CB8AC3E}">
        <p14:creationId xmlns:p14="http://schemas.microsoft.com/office/powerpoint/2010/main" val="87812894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对当代中国电视剧发展经验的梳理</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416296"/>
          </a:xfrm>
          <a:prstGeom prst="rect">
            <a:avLst/>
          </a:prstGeom>
          <a:noFill/>
          <a:ln>
            <a:noFill/>
          </a:ln>
        </p:spPr>
        <p:txBody>
          <a:bodyPr wrap="square" lIns="91419" tIns="45708" rIns="91419" bIns="45708">
            <a:spAutoFit/>
          </a:bodyPr>
          <a:lstStyle/>
          <a:p>
            <a:r>
              <a:rPr lang="zh-CN" altLang="en-US" dirty="0"/>
              <a:t>四、重视电视艺术理论与美学建设</a:t>
            </a:r>
            <a:endParaRPr lang="en-US" altLang="zh-CN" dirty="0"/>
          </a:p>
          <a:p>
            <a:endParaRPr lang="zh-CN" altLang="en-US" dirty="0"/>
          </a:p>
          <a:p>
            <a:r>
              <a:rPr lang="zh-CN" altLang="en-US" dirty="0"/>
              <a:t>电视艺术学</a:t>
            </a:r>
            <a:r>
              <a:rPr lang="en-US" altLang="zh-CN" dirty="0"/>
              <a:t>(</a:t>
            </a:r>
            <a:r>
              <a:rPr lang="zh-CN" altLang="en-US" dirty="0"/>
              <a:t>尤其是电视文艺学</a:t>
            </a:r>
            <a:r>
              <a:rPr lang="en-US" altLang="zh-CN" dirty="0"/>
              <a:t>)</a:t>
            </a:r>
            <a:r>
              <a:rPr lang="zh-CN" altLang="en-US" dirty="0"/>
              <a:t>作为一门新兴的学科</a:t>
            </a:r>
            <a:r>
              <a:rPr lang="en-US" altLang="zh-CN" dirty="0"/>
              <a:t>,</a:t>
            </a:r>
            <a:r>
              <a:rPr lang="zh-CN" altLang="en-US" dirty="0"/>
              <a:t>学术界呼唤加强其理论批</a:t>
            </a:r>
          </a:p>
          <a:p>
            <a:r>
              <a:rPr lang="zh-CN" altLang="en-US" dirty="0"/>
              <a:t>评与美学建设已经多年。但迄今为止</a:t>
            </a:r>
            <a:r>
              <a:rPr lang="en-US" altLang="zh-CN" dirty="0"/>
              <a:t>,</a:t>
            </a:r>
            <a:r>
              <a:rPr lang="zh-CN" altLang="en-US" dirty="0"/>
              <a:t>收效仍远不尽如人意。生活之树常青</a:t>
            </a:r>
            <a:r>
              <a:rPr lang="en-US" altLang="zh-CN" dirty="0"/>
              <a:t>,</a:t>
            </a:r>
            <a:r>
              <a:rPr lang="zh-CN" altLang="en-US" dirty="0"/>
              <a:t>扎根于</a:t>
            </a:r>
          </a:p>
          <a:p>
            <a:r>
              <a:rPr lang="zh-CN" altLang="en-US" dirty="0"/>
              <a:t>生活沃土的创作亦势必生机盎然</a:t>
            </a:r>
            <a:r>
              <a:rPr lang="en-US" altLang="zh-CN" dirty="0"/>
              <a:t>,</a:t>
            </a:r>
            <a:r>
              <a:rPr lang="zh-CN" altLang="en-US" dirty="0"/>
              <a:t>而理论批评与美学建设倘安于滞后</a:t>
            </a:r>
            <a:r>
              <a:rPr lang="en-US" altLang="zh-CN" dirty="0"/>
              <a:t>,</a:t>
            </a:r>
            <a:r>
              <a:rPr lang="zh-CN" altLang="en-US" dirty="0"/>
              <a:t>则先导的作用</a:t>
            </a:r>
          </a:p>
          <a:p>
            <a:r>
              <a:rPr lang="zh-CN" altLang="en-US" dirty="0"/>
              <a:t>顿失</a:t>
            </a:r>
            <a:r>
              <a:rPr lang="en-US" altLang="zh-CN" dirty="0"/>
              <a:t>,</a:t>
            </a:r>
            <a:r>
              <a:rPr lang="zh-CN" altLang="en-US" dirty="0"/>
              <a:t>创作的生机也会随之减弱。</a:t>
            </a:r>
            <a:endParaRPr lang="en-US" altLang="zh-CN" dirty="0"/>
          </a:p>
          <a:p>
            <a:endParaRPr lang="zh-CN" altLang="en-US" dirty="0"/>
          </a:p>
          <a:p>
            <a:r>
              <a:rPr lang="en-US" altLang="zh-CN" dirty="0"/>
              <a:t>(</a:t>
            </a:r>
            <a:r>
              <a:rPr lang="zh-CN" altLang="en-US" dirty="0"/>
              <a:t>一</a:t>
            </a:r>
            <a:r>
              <a:rPr lang="en-US" altLang="zh-CN" dirty="0"/>
              <a:t>)</a:t>
            </a:r>
            <a:r>
              <a:rPr lang="zh-CN" altLang="en-US" dirty="0"/>
              <a:t>电视艺术理论、美学建设应与时代对应</a:t>
            </a:r>
            <a:endParaRPr lang="en-US" altLang="zh-CN" dirty="0"/>
          </a:p>
          <a:p>
            <a:r>
              <a:rPr lang="en-US" altLang="zh-CN" dirty="0"/>
              <a:t>(</a:t>
            </a:r>
            <a:r>
              <a:rPr lang="zh-CN" altLang="en-US" dirty="0"/>
              <a:t>二</a:t>
            </a:r>
            <a:r>
              <a:rPr lang="en-US" altLang="zh-CN" dirty="0"/>
              <a:t>)</a:t>
            </a:r>
            <a:r>
              <a:rPr lang="zh-CN" altLang="en-US" dirty="0"/>
              <a:t>借鉴西方影视艺术理论和整个文艺理论的间接思维成果</a:t>
            </a:r>
          </a:p>
          <a:p>
            <a:r>
              <a:rPr lang="en-US" altLang="zh-CN" dirty="0"/>
              <a:t>(</a:t>
            </a:r>
            <a:r>
              <a:rPr lang="zh-CN" altLang="en-US" dirty="0"/>
              <a:t>三</a:t>
            </a:r>
            <a:r>
              <a:rPr lang="en-US" altLang="zh-CN" dirty="0"/>
              <a:t>)</a:t>
            </a:r>
            <a:r>
              <a:rPr lang="zh-CN" altLang="en-US" dirty="0"/>
              <a:t>我国电视艺术理论与美学建设需具备“着意于久远”的战略眼光</a:t>
            </a:r>
          </a:p>
          <a:p>
            <a:r>
              <a:rPr lang="en-US" altLang="zh-CN" dirty="0"/>
              <a:t>(</a:t>
            </a:r>
            <a:r>
              <a:rPr lang="zh-CN" altLang="en-US" dirty="0"/>
              <a:t>四</a:t>
            </a:r>
            <a:r>
              <a:rPr lang="en-US" altLang="zh-CN" dirty="0"/>
              <a:t>)</a:t>
            </a:r>
            <a:r>
              <a:rPr lang="zh-CN" altLang="en-US" dirty="0"/>
              <a:t>电视艺术理论与美学建设应顾及观赏性</a:t>
            </a:r>
          </a:p>
          <a:p>
            <a:endParaRPr lang="zh-CN" altLang="en-US" dirty="0"/>
          </a:p>
        </p:txBody>
      </p:sp>
    </p:spTree>
    <p:custDataLst>
      <p:tags r:id="rId1"/>
    </p:custDataLst>
    <p:extLst>
      <p:ext uri="{BB962C8B-B14F-4D97-AF65-F5344CB8AC3E}">
        <p14:creationId xmlns:p14="http://schemas.microsoft.com/office/powerpoint/2010/main" val="302152732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139297"/>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品牌的魅力</a:t>
            </a:r>
            <a:r>
              <a:rPr lang="en-US" altLang="zh-CN" dirty="0"/>
              <a:t>———</a:t>
            </a:r>
            <a:r>
              <a:rPr lang="zh-CN" altLang="en-US" dirty="0"/>
              <a:t>板块格局的广播文艺</a:t>
            </a:r>
          </a:p>
          <a:p>
            <a:r>
              <a:rPr lang="en-US" altLang="zh-CN" dirty="0"/>
              <a:t>20</a:t>
            </a:r>
            <a:r>
              <a:rPr lang="zh-CN" altLang="en-US" dirty="0"/>
              <a:t>世纪</a:t>
            </a:r>
            <a:r>
              <a:rPr lang="en-US" altLang="zh-CN" dirty="0"/>
              <a:t>80</a:t>
            </a:r>
            <a:r>
              <a:rPr lang="zh-CN" altLang="en-US" dirty="0"/>
              <a:t>年代</a:t>
            </a:r>
            <a:r>
              <a:rPr lang="en-US" altLang="zh-CN" dirty="0"/>
              <a:t>,</a:t>
            </a:r>
            <a:r>
              <a:rPr lang="zh-CN" altLang="en-US" dirty="0"/>
              <a:t>随着我国经济体制改革的深化</a:t>
            </a:r>
            <a:r>
              <a:rPr lang="en-US" altLang="zh-CN" dirty="0"/>
              <a:t>,</a:t>
            </a:r>
            <a:r>
              <a:rPr lang="zh-CN" altLang="en-US" dirty="0"/>
              <a:t>商品的品牌意识日益深入人心。</a:t>
            </a:r>
          </a:p>
          <a:p>
            <a:r>
              <a:rPr lang="zh-CN" altLang="en-US" dirty="0"/>
              <a:t>人们在日常购物时</a:t>
            </a:r>
            <a:r>
              <a:rPr lang="en-US" altLang="zh-CN" dirty="0"/>
              <a:t>,</a:t>
            </a:r>
            <a:r>
              <a:rPr lang="zh-CN" altLang="en-US" dirty="0"/>
              <a:t>面对澎湃汹涌的商品大潮</a:t>
            </a:r>
            <a:r>
              <a:rPr lang="en-US" altLang="zh-CN" dirty="0"/>
              <a:t>,</a:t>
            </a:r>
            <a:r>
              <a:rPr lang="zh-CN" altLang="en-US" dirty="0"/>
              <a:t>往往选择自己喜爱的名牌产品</a:t>
            </a:r>
            <a:r>
              <a:rPr lang="en-US" altLang="zh-CN" dirty="0"/>
              <a:t>,</a:t>
            </a:r>
            <a:r>
              <a:rPr lang="zh-CN" altLang="en-US" dirty="0"/>
              <a:t>品牌成</a:t>
            </a:r>
          </a:p>
          <a:p>
            <a:r>
              <a:rPr lang="zh-CN" altLang="en-US" dirty="0"/>
              <a:t>为人们判别商品质量好坏的不成文的标准。这种品牌意识也逐渐渗透到文化生活领</a:t>
            </a:r>
          </a:p>
          <a:p>
            <a:r>
              <a:rPr lang="zh-CN" altLang="en-US" dirty="0"/>
              <a:t>域。中央电台和地方电台在改革开放的新形势下</a:t>
            </a:r>
            <a:r>
              <a:rPr lang="en-US" altLang="zh-CN" dirty="0"/>
              <a:t>,</a:t>
            </a:r>
            <a:r>
              <a:rPr lang="zh-CN" altLang="en-US" dirty="0"/>
              <a:t>顺应受众的品牌心理</a:t>
            </a:r>
            <a:r>
              <a:rPr lang="en-US" altLang="zh-CN" dirty="0"/>
              <a:t>,</a:t>
            </a:r>
            <a:r>
              <a:rPr lang="zh-CN" altLang="en-US" dirty="0"/>
              <a:t>纷纷开辟新</a:t>
            </a:r>
          </a:p>
          <a:p>
            <a:r>
              <a:rPr lang="zh-CN" altLang="en-US" dirty="0"/>
              <a:t>栏目</a:t>
            </a:r>
            <a:r>
              <a:rPr lang="en-US" altLang="zh-CN" dirty="0"/>
              <a:t>,</a:t>
            </a:r>
            <a:r>
              <a:rPr lang="zh-CN" altLang="en-US" dirty="0"/>
              <a:t>争创名牌</a:t>
            </a:r>
            <a:r>
              <a:rPr lang="en-US" altLang="zh-CN" dirty="0"/>
              <a:t>,</a:t>
            </a:r>
            <a:r>
              <a:rPr lang="zh-CN" altLang="en-US" dirty="0"/>
              <a:t>以期塑造听众心目中的“名牌形象”。以中央台为例</a:t>
            </a:r>
            <a:r>
              <a:rPr lang="en-US" altLang="zh-CN" dirty="0"/>
              <a:t>,</a:t>
            </a:r>
            <a:r>
              <a:rPr lang="zh-CN" altLang="en-US" dirty="0"/>
              <a:t>它的广播文艺由</a:t>
            </a:r>
          </a:p>
          <a:p>
            <a:r>
              <a:rPr lang="zh-CN" altLang="en-US" dirty="0"/>
              <a:t>以下几个大板块构成</a:t>
            </a:r>
            <a:r>
              <a:rPr lang="en-US" altLang="zh-CN" dirty="0"/>
              <a:t>:《</a:t>
            </a:r>
            <a:r>
              <a:rPr lang="zh-CN" altLang="en-US" dirty="0"/>
              <a:t>空中大舞台</a:t>
            </a:r>
            <a:r>
              <a:rPr lang="en-US" altLang="zh-CN" dirty="0"/>
              <a:t>》《</a:t>
            </a:r>
            <a:r>
              <a:rPr lang="zh-CN" altLang="en-US" dirty="0"/>
              <a:t>广播剧和小说连续广播</a:t>
            </a:r>
            <a:r>
              <a:rPr lang="en-US" altLang="zh-CN" dirty="0"/>
              <a:t>》《</a:t>
            </a:r>
            <a:r>
              <a:rPr lang="zh-CN" altLang="en-US" dirty="0"/>
              <a:t>今晚八点半</a:t>
            </a:r>
            <a:r>
              <a:rPr lang="en-US" altLang="zh-CN" dirty="0"/>
              <a:t>》《</a:t>
            </a:r>
            <a:r>
              <a:rPr lang="zh-CN" altLang="en-US" dirty="0"/>
              <a:t>音乐天</a:t>
            </a:r>
          </a:p>
          <a:p>
            <a:r>
              <a:rPr lang="zh-CN" altLang="en-US" dirty="0"/>
              <a:t>地</a:t>
            </a:r>
            <a:r>
              <a:rPr lang="en-US" altLang="zh-CN" dirty="0"/>
              <a:t>》</a:t>
            </a:r>
            <a:r>
              <a:rPr lang="zh-CN" altLang="en-US" dirty="0"/>
              <a:t>和</a:t>
            </a:r>
            <a:r>
              <a:rPr lang="en-US" altLang="zh-CN" dirty="0"/>
              <a:t>《</a:t>
            </a:r>
            <a:r>
              <a:rPr lang="zh-CN" altLang="en-US" dirty="0"/>
              <a:t>海外乐坛</a:t>
            </a:r>
            <a:r>
              <a:rPr lang="en-US" altLang="zh-CN" dirty="0"/>
              <a:t>》</a:t>
            </a:r>
            <a:r>
              <a:rPr lang="zh-CN" altLang="en-US" dirty="0"/>
              <a:t>。各地方台文艺板块也纷纷上马</a:t>
            </a:r>
            <a:r>
              <a:rPr lang="en-US" altLang="zh-CN" dirty="0"/>
              <a:t>,</a:t>
            </a:r>
            <a:r>
              <a:rPr lang="zh-CN" altLang="en-US" dirty="0"/>
              <a:t>争先竞优。这其中</a:t>
            </a:r>
            <a:r>
              <a:rPr lang="en-US" altLang="zh-CN" dirty="0"/>
              <a:t>,</a:t>
            </a:r>
            <a:r>
              <a:rPr lang="zh-CN" altLang="en-US" dirty="0"/>
              <a:t>北京台的</a:t>
            </a:r>
            <a:r>
              <a:rPr lang="en-US" altLang="zh-CN" dirty="0"/>
              <a:t>《</a:t>
            </a:r>
            <a:r>
              <a:rPr lang="zh-CN" altLang="en-US" dirty="0"/>
              <a:t>每</a:t>
            </a:r>
          </a:p>
          <a:p>
            <a:r>
              <a:rPr lang="zh-CN" altLang="en-US" dirty="0"/>
              <a:t>周一歌</a:t>
            </a:r>
            <a:r>
              <a:rPr lang="en-US" altLang="zh-CN" dirty="0"/>
              <a:t>》</a:t>
            </a:r>
            <a:r>
              <a:rPr lang="zh-CN" altLang="en-US" dirty="0"/>
              <a:t>、沈阳台的</a:t>
            </a:r>
            <a:r>
              <a:rPr lang="en-US" altLang="zh-CN" dirty="0"/>
              <a:t>《</a:t>
            </a:r>
            <a:r>
              <a:rPr lang="zh-CN" altLang="en-US" dirty="0"/>
              <a:t>听众点播</a:t>
            </a:r>
            <a:r>
              <a:rPr lang="en-US" altLang="zh-CN" dirty="0"/>
              <a:t>》</a:t>
            </a:r>
            <a:r>
              <a:rPr lang="zh-CN" altLang="en-US" dirty="0"/>
              <a:t>、安徽台的</a:t>
            </a:r>
            <a:r>
              <a:rPr lang="en-US" altLang="zh-CN" dirty="0"/>
              <a:t>《</a:t>
            </a:r>
            <a:r>
              <a:rPr lang="zh-CN" altLang="en-US" dirty="0"/>
              <a:t>文艺你我他</a:t>
            </a:r>
            <a:r>
              <a:rPr lang="en-US" altLang="zh-CN" dirty="0"/>
              <a:t>》</a:t>
            </a:r>
            <a:r>
              <a:rPr lang="zh-CN" altLang="en-US" dirty="0"/>
              <a:t>、重庆台的</a:t>
            </a:r>
            <a:r>
              <a:rPr lang="en-US" altLang="zh-CN" dirty="0"/>
              <a:t>《</a:t>
            </a:r>
            <a:r>
              <a:rPr lang="zh-CN" altLang="en-US" dirty="0"/>
              <a:t>音乐彩虹</a:t>
            </a:r>
            <a:r>
              <a:rPr lang="en-US" altLang="zh-CN" dirty="0"/>
              <a:t>》</a:t>
            </a:r>
            <a:r>
              <a:rPr lang="zh-CN" altLang="en-US" dirty="0"/>
              <a:t>、上海台的</a:t>
            </a:r>
            <a:r>
              <a:rPr lang="en-US" altLang="zh-CN" dirty="0"/>
              <a:t>《</a:t>
            </a:r>
            <a:r>
              <a:rPr lang="zh-CN" altLang="en-US" dirty="0"/>
              <a:t>滑稽王小毛</a:t>
            </a:r>
            <a:r>
              <a:rPr lang="en-US" altLang="zh-CN" dirty="0"/>
              <a:t>》</a:t>
            </a:r>
            <a:r>
              <a:rPr lang="zh-CN" altLang="en-US" dirty="0"/>
              <a:t>、山西台的</a:t>
            </a:r>
            <a:r>
              <a:rPr lang="en-US" altLang="zh-CN" dirty="0"/>
              <a:t>《</a:t>
            </a:r>
            <a:r>
              <a:rPr lang="zh-CN" altLang="en-US" dirty="0"/>
              <a:t>空中大观园</a:t>
            </a:r>
            <a:r>
              <a:rPr lang="en-US" altLang="zh-CN" dirty="0"/>
              <a:t>》</a:t>
            </a:r>
            <a:r>
              <a:rPr lang="zh-CN" altLang="en-US" dirty="0"/>
              <a:t>等栏目是我国广播文艺实行板块化改革后逐</a:t>
            </a:r>
          </a:p>
          <a:p>
            <a:r>
              <a:rPr lang="zh-CN" altLang="en-US" dirty="0"/>
              <a:t>渐被听众认可的“名牌”。</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21024503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6</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电视文艺的视听语言</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378642699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视听元素</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416296"/>
          </a:xfrm>
          <a:prstGeom prst="rect">
            <a:avLst/>
          </a:prstGeom>
          <a:noFill/>
          <a:ln>
            <a:noFill/>
          </a:ln>
        </p:spPr>
        <p:txBody>
          <a:bodyPr wrap="square" lIns="91419" tIns="45708" rIns="91419" bIns="45708">
            <a:spAutoFit/>
          </a:bodyPr>
          <a:lstStyle/>
          <a:p>
            <a:r>
              <a:rPr lang="zh-CN" altLang="en-US" dirty="0"/>
              <a:t>一、视听元素的分类</a:t>
            </a:r>
          </a:p>
          <a:p>
            <a:r>
              <a:rPr lang="en-US" altLang="zh-CN" dirty="0"/>
              <a:t>(</a:t>
            </a:r>
            <a:r>
              <a:rPr lang="zh-CN" altLang="en-US" dirty="0"/>
              <a:t>一</a:t>
            </a:r>
            <a:r>
              <a:rPr lang="en-US" altLang="zh-CN" dirty="0"/>
              <a:t>)</a:t>
            </a:r>
            <a:r>
              <a:rPr lang="zh-CN" altLang="en-US" dirty="0"/>
              <a:t>画面系统</a:t>
            </a:r>
          </a:p>
          <a:p>
            <a:r>
              <a:rPr lang="zh-CN" altLang="en-US" dirty="0"/>
              <a:t>包括被拍摄物体人、景、物</a:t>
            </a:r>
            <a:r>
              <a:rPr lang="en-US" altLang="zh-CN" dirty="0"/>
              <a:t>;</a:t>
            </a:r>
            <a:r>
              <a:rPr lang="zh-CN" altLang="en-US" dirty="0"/>
              <a:t>伴随被拍摄物体出现的光线、色彩</a:t>
            </a:r>
            <a:r>
              <a:rPr lang="en-US" altLang="zh-CN" dirty="0"/>
              <a:t>;</a:t>
            </a:r>
            <a:r>
              <a:rPr lang="zh-CN" altLang="en-US" dirty="0"/>
              <a:t>因为光线、色彩作</a:t>
            </a:r>
          </a:p>
          <a:p>
            <a:r>
              <a:rPr lang="zh-CN" altLang="en-US" dirty="0"/>
              <a:t>用所产生的影调、色调</a:t>
            </a:r>
            <a:r>
              <a:rPr lang="en-US" altLang="zh-CN" dirty="0"/>
              <a:t>;</a:t>
            </a:r>
            <a:r>
              <a:rPr lang="zh-CN" altLang="en-US" dirty="0"/>
              <a:t>由被拍摄物体运动和摄像机运动组成的场面调度</a:t>
            </a:r>
            <a:r>
              <a:rPr lang="en-US" altLang="zh-CN" dirty="0"/>
              <a:t>;</a:t>
            </a:r>
            <a:r>
              <a:rPr lang="zh-CN" altLang="en-US" dirty="0"/>
              <a:t>伴随摄像机</a:t>
            </a:r>
          </a:p>
          <a:p>
            <a:r>
              <a:rPr lang="zh-CN" altLang="en-US" dirty="0"/>
              <a:t>运动所出现的轴线、角度、视点、构图、景别</a:t>
            </a:r>
            <a:r>
              <a:rPr lang="en-US" altLang="zh-CN" dirty="0"/>
              <a:t>;</a:t>
            </a:r>
            <a:r>
              <a:rPr lang="zh-CN" altLang="en-US" dirty="0"/>
              <a:t>镜头的编辑组合。</a:t>
            </a:r>
          </a:p>
          <a:p>
            <a:r>
              <a:rPr lang="en-US" altLang="zh-CN" dirty="0"/>
              <a:t>(</a:t>
            </a:r>
            <a:r>
              <a:rPr lang="zh-CN" altLang="en-US" dirty="0"/>
              <a:t>二</a:t>
            </a:r>
            <a:r>
              <a:rPr lang="en-US" altLang="zh-CN" dirty="0"/>
              <a:t>)</a:t>
            </a:r>
            <a:r>
              <a:rPr lang="zh-CN" altLang="en-US" dirty="0"/>
              <a:t>声音系统</a:t>
            </a:r>
          </a:p>
          <a:p>
            <a:r>
              <a:rPr lang="zh-CN" altLang="en-US" dirty="0"/>
              <a:t>分音乐、音响、语言三部分。音乐包括古今中外各类题材和样式的音乐</a:t>
            </a:r>
            <a:r>
              <a:rPr lang="en-US" altLang="zh-CN" dirty="0"/>
              <a:t>;</a:t>
            </a:r>
            <a:r>
              <a:rPr lang="zh-CN" altLang="en-US" dirty="0"/>
              <a:t>音响包括</a:t>
            </a:r>
          </a:p>
          <a:p>
            <a:r>
              <a:rPr lang="zh-CN" altLang="en-US" dirty="0"/>
              <a:t>自然音响和非自然的拟音</a:t>
            </a:r>
            <a:r>
              <a:rPr lang="en-US" altLang="zh-CN" dirty="0"/>
              <a:t>;</a:t>
            </a:r>
            <a:r>
              <a:rPr lang="zh-CN" altLang="en-US" dirty="0"/>
              <a:t>语言包括对话、独白、解说、字幕等。</a:t>
            </a:r>
          </a:p>
          <a:p>
            <a:r>
              <a:rPr lang="en-US" altLang="zh-CN" dirty="0"/>
              <a:t>(</a:t>
            </a:r>
            <a:r>
              <a:rPr lang="zh-CN" altLang="en-US" dirty="0"/>
              <a:t>三</a:t>
            </a:r>
            <a:r>
              <a:rPr lang="en-US" altLang="zh-CN" dirty="0"/>
              <a:t>)</a:t>
            </a:r>
            <a:r>
              <a:rPr lang="zh-CN" altLang="en-US" dirty="0"/>
              <a:t>声画关系</a:t>
            </a:r>
          </a:p>
          <a:p>
            <a:r>
              <a:rPr lang="zh-CN" altLang="en-US" dirty="0"/>
              <a:t>分为</a:t>
            </a:r>
            <a:r>
              <a:rPr lang="en-US" altLang="zh-CN" dirty="0"/>
              <a:t>3</a:t>
            </a:r>
            <a:r>
              <a:rPr lang="zh-CN" altLang="en-US" dirty="0"/>
              <a:t>种</a:t>
            </a:r>
            <a:r>
              <a:rPr lang="en-US" altLang="zh-CN" dirty="0"/>
              <a:t>:</a:t>
            </a:r>
            <a:r>
              <a:rPr lang="zh-CN" altLang="en-US" dirty="0"/>
              <a:t>对应</a:t>
            </a:r>
            <a:r>
              <a:rPr lang="en-US" altLang="zh-CN" dirty="0"/>
              <a:t>(</a:t>
            </a:r>
            <a:r>
              <a:rPr lang="zh-CN" altLang="en-US" dirty="0"/>
              <a:t>同步</a:t>
            </a:r>
            <a:r>
              <a:rPr lang="en-US" altLang="zh-CN" dirty="0"/>
              <a:t>)</a:t>
            </a:r>
            <a:r>
              <a:rPr lang="zh-CN" altLang="en-US" dirty="0"/>
              <a:t>、对位、分离。</a:t>
            </a:r>
          </a:p>
          <a:p>
            <a:r>
              <a:rPr lang="zh-CN" altLang="en-US" dirty="0"/>
              <a:t>视听语言就是由画面系统、声音系统、声画关系组成的立体的、链状和网状的语言</a:t>
            </a:r>
          </a:p>
          <a:p>
            <a:r>
              <a:rPr lang="zh-CN" altLang="en-US" dirty="0"/>
              <a:t>系统</a:t>
            </a:r>
            <a:r>
              <a:rPr lang="en-US" altLang="zh-CN" dirty="0"/>
              <a:t>(</a:t>
            </a:r>
            <a:r>
              <a:rPr lang="zh-CN" altLang="en-US" dirty="0"/>
              <a:t>见表</a:t>
            </a:r>
            <a:r>
              <a:rPr lang="en-US" altLang="zh-CN" dirty="0"/>
              <a:t>6-1)</a:t>
            </a:r>
            <a:r>
              <a:rPr lang="zh-CN" altLang="en-US" dirty="0"/>
              <a:t>。</a:t>
            </a:r>
          </a:p>
        </p:txBody>
      </p:sp>
    </p:spTree>
    <p:custDataLst>
      <p:tags r:id="rId1"/>
    </p:custDataLst>
    <p:extLst>
      <p:ext uri="{BB962C8B-B14F-4D97-AF65-F5344CB8AC3E}">
        <p14:creationId xmlns:p14="http://schemas.microsoft.com/office/powerpoint/2010/main" val="229160657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视听元素</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29D04D6D-A85C-5047-B548-62CB43D7622A}"/>
              </a:ext>
            </a:extLst>
          </p:cNvPr>
          <p:cNvPicPr>
            <a:picLocks noChangeAspect="1"/>
          </p:cNvPicPr>
          <p:nvPr/>
        </p:nvPicPr>
        <p:blipFill>
          <a:blip r:embed="rId4"/>
          <a:stretch>
            <a:fillRect/>
          </a:stretch>
        </p:blipFill>
        <p:spPr>
          <a:xfrm>
            <a:off x="2204357" y="953311"/>
            <a:ext cx="6934200" cy="5778500"/>
          </a:xfrm>
          <a:prstGeom prst="rect">
            <a:avLst/>
          </a:prstGeom>
        </p:spPr>
      </p:pic>
    </p:spTree>
    <p:custDataLst>
      <p:tags r:id="rId1"/>
    </p:custDataLst>
    <p:extLst>
      <p:ext uri="{BB962C8B-B14F-4D97-AF65-F5344CB8AC3E}">
        <p14:creationId xmlns:p14="http://schemas.microsoft.com/office/powerpoint/2010/main" val="29204787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视听元素</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6EE65162-5295-0E46-AC55-69CB2A679ADE}"/>
              </a:ext>
            </a:extLst>
          </p:cNvPr>
          <p:cNvSpPr/>
          <p:nvPr/>
        </p:nvSpPr>
        <p:spPr>
          <a:xfrm>
            <a:off x="700010" y="1605882"/>
            <a:ext cx="9635179" cy="4247292"/>
          </a:xfrm>
          <a:prstGeom prst="rect">
            <a:avLst/>
          </a:prstGeom>
          <a:noFill/>
          <a:ln>
            <a:noFill/>
          </a:ln>
        </p:spPr>
        <p:txBody>
          <a:bodyPr wrap="square" lIns="91419" tIns="45708" rIns="91419" bIns="45708">
            <a:spAutoFit/>
          </a:bodyPr>
          <a:lstStyle/>
          <a:p>
            <a:r>
              <a:rPr lang="en-US" altLang="zh-CN" dirty="0"/>
              <a:t>•</a:t>
            </a:r>
            <a:r>
              <a:rPr lang="zh-CN" altLang="en-US" dirty="0"/>
              <a:t>人、景、物</a:t>
            </a:r>
            <a:r>
              <a:rPr lang="en-US" altLang="zh-CN" dirty="0"/>
              <a:t>———</a:t>
            </a:r>
            <a:r>
              <a:rPr lang="zh-CN" altLang="en-US" dirty="0"/>
              <a:t>指被拍摄的主体。除了客观世界存在的客观物体外</a:t>
            </a:r>
            <a:r>
              <a:rPr lang="en-US" altLang="zh-CN" dirty="0"/>
              <a:t>,</a:t>
            </a:r>
            <a:r>
              <a:rPr lang="zh-CN" altLang="en-US" dirty="0"/>
              <a:t>还包括虚拟</a:t>
            </a:r>
          </a:p>
          <a:p>
            <a:r>
              <a:rPr lang="zh-CN" altLang="en-US" dirty="0"/>
              <a:t>景观和虚拟物体。</a:t>
            </a:r>
          </a:p>
          <a:p>
            <a:r>
              <a:rPr lang="en-US" altLang="zh-CN" dirty="0"/>
              <a:t>•</a:t>
            </a:r>
            <a:r>
              <a:rPr lang="zh-CN" altLang="en-US" dirty="0"/>
              <a:t>声音</a:t>
            </a:r>
            <a:r>
              <a:rPr lang="en-US" altLang="zh-CN" dirty="0"/>
              <a:t>———(1)</a:t>
            </a:r>
            <a:r>
              <a:rPr lang="zh-CN" altLang="en-US" dirty="0"/>
              <a:t>伴随被拍摄物体出现的原生状态的、有声源的自然声音</a:t>
            </a:r>
            <a:r>
              <a:rPr lang="en-US" altLang="zh-CN" dirty="0"/>
              <a:t>,</a:t>
            </a:r>
            <a:r>
              <a:rPr lang="zh-CN" altLang="en-US" dirty="0"/>
              <a:t>包括语</a:t>
            </a:r>
          </a:p>
          <a:p>
            <a:r>
              <a:rPr lang="zh-CN" altLang="en-US" dirty="0"/>
              <a:t>言、音乐、音响。我们日常生活中说话</a:t>
            </a:r>
            <a:r>
              <a:rPr lang="en-US" altLang="zh-CN" dirty="0"/>
              <a:t>,</a:t>
            </a:r>
            <a:r>
              <a:rPr lang="zh-CN" altLang="en-US" dirty="0"/>
              <a:t>演唱演奏音乐</a:t>
            </a:r>
            <a:r>
              <a:rPr lang="en-US" altLang="zh-CN" dirty="0"/>
              <a:t>,</a:t>
            </a:r>
            <a:r>
              <a:rPr lang="zh-CN" altLang="en-US" dirty="0"/>
              <a:t>自然界的风声、雨声、狗叫声等</a:t>
            </a:r>
          </a:p>
          <a:p>
            <a:r>
              <a:rPr lang="zh-CN" altLang="en-US" dirty="0"/>
              <a:t>音响</a:t>
            </a:r>
            <a:r>
              <a:rPr lang="en-US" altLang="zh-CN" dirty="0"/>
              <a:t>,</a:t>
            </a:r>
            <a:r>
              <a:rPr lang="zh-CN" altLang="en-US" dirty="0"/>
              <a:t>都是在视觉观察的同时就被听觉注意到了的。声音与光线、色彩一样</a:t>
            </a:r>
            <a:r>
              <a:rPr lang="en-US" altLang="zh-CN" dirty="0"/>
              <a:t>,</a:t>
            </a:r>
            <a:r>
              <a:rPr lang="zh-CN" altLang="en-US" dirty="0"/>
              <a:t>是伴随被</a:t>
            </a:r>
          </a:p>
          <a:p>
            <a:r>
              <a:rPr lang="zh-CN" altLang="en-US" dirty="0"/>
              <a:t>拍摄的人、景、物同时存在的。只要有画面</a:t>
            </a:r>
            <a:r>
              <a:rPr lang="en-US" altLang="zh-CN" dirty="0"/>
              <a:t>,</a:t>
            </a:r>
            <a:r>
              <a:rPr lang="zh-CN" altLang="en-US" dirty="0"/>
              <a:t>声音肯定同时出现。摄影</a:t>
            </a:r>
            <a:r>
              <a:rPr lang="en-US" altLang="zh-CN" dirty="0"/>
              <a:t>(</a:t>
            </a:r>
            <a:r>
              <a:rPr lang="zh-CN" altLang="en-US" dirty="0"/>
              <a:t>像</a:t>
            </a:r>
            <a:r>
              <a:rPr lang="en-US" altLang="zh-CN" dirty="0"/>
              <a:t>)</a:t>
            </a:r>
            <a:r>
              <a:rPr lang="zh-CN" altLang="en-US" dirty="0"/>
              <a:t>机实际上是</a:t>
            </a:r>
          </a:p>
          <a:p>
            <a:r>
              <a:rPr lang="zh-CN" altLang="en-US" dirty="0"/>
              <a:t>正常人视觉和听觉的生理模仿。</a:t>
            </a:r>
            <a:r>
              <a:rPr lang="en-US" altLang="zh-CN" dirty="0"/>
              <a:t>(2)</a:t>
            </a:r>
            <a:r>
              <a:rPr lang="zh-CN" altLang="en-US" dirty="0"/>
              <a:t>除自然界原有的语言、音乐、音响外</a:t>
            </a:r>
            <a:r>
              <a:rPr lang="en-US" altLang="zh-CN" dirty="0"/>
              <a:t>,</a:t>
            </a:r>
            <a:r>
              <a:rPr lang="zh-CN" altLang="en-US" dirty="0"/>
              <a:t>通过拟音还</a:t>
            </a:r>
          </a:p>
          <a:p>
            <a:r>
              <a:rPr lang="zh-CN" altLang="en-US" dirty="0"/>
              <a:t>可以创作大量的虚拟声响</a:t>
            </a:r>
            <a:r>
              <a:rPr lang="en-US" altLang="zh-CN" dirty="0"/>
              <a:t>,</a:t>
            </a:r>
            <a:r>
              <a:rPr lang="zh-CN" altLang="en-US" dirty="0"/>
              <a:t>这些声音是艺术创作时的重要手段。</a:t>
            </a:r>
          </a:p>
          <a:p>
            <a:r>
              <a:rPr lang="en-US" altLang="zh-CN" dirty="0"/>
              <a:t>•</a:t>
            </a:r>
            <a:r>
              <a:rPr lang="zh-CN" altLang="en-US" dirty="0"/>
              <a:t>光线、色彩</a:t>
            </a:r>
            <a:r>
              <a:rPr lang="en-US" altLang="zh-CN" dirty="0"/>
              <a:t>———</a:t>
            </a:r>
            <a:r>
              <a:rPr lang="zh-CN" altLang="en-US" dirty="0"/>
              <a:t>从技术角度上说</a:t>
            </a:r>
            <a:r>
              <a:rPr lang="en-US" altLang="zh-CN" dirty="0"/>
              <a:t>,</a:t>
            </a:r>
            <a:r>
              <a:rPr lang="zh-CN" altLang="en-US" dirty="0"/>
              <a:t>光线和色彩是人、景、物能够被摄影</a:t>
            </a:r>
            <a:r>
              <a:rPr lang="en-US" altLang="zh-CN" dirty="0"/>
              <a:t>(</a:t>
            </a:r>
            <a:r>
              <a:rPr lang="zh-CN" altLang="en-US" dirty="0"/>
              <a:t>像</a:t>
            </a:r>
            <a:r>
              <a:rPr lang="en-US" altLang="zh-CN" dirty="0"/>
              <a:t>)</a:t>
            </a:r>
            <a:r>
              <a:rPr lang="zh-CN" altLang="en-US" dirty="0"/>
              <a:t>机记</a:t>
            </a:r>
          </a:p>
          <a:p>
            <a:r>
              <a:rPr lang="zh-CN" altLang="en-US" dirty="0"/>
              <a:t>录下来的前提</a:t>
            </a:r>
            <a:r>
              <a:rPr lang="en-US" altLang="zh-CN" dirty="0"/>
              <a:t>,</a:t>
            </a:r>
            <a:r>
              <a:rPr lang="zh-CN" altLang="en-US" dirty="0"/>
              <a:t>没有光线和色彩</a:t>
            </a:r>
            <a:r>
              <a:rPr lang="en-US" altLang="zh-CN" dirty="0"/>
              <a:t>,</a:t>
            </a:r>
            <a:r>
              <a:rPr lang="zh-CN" altLang="en-US" dirty="0"/>
              <a:t>视觉效果就不复存在</a:t>
            </a:r>
            <a:r>
              <a:rPr lang="en-US" altLang="zh-CN" dirty="0"/>
              <a:t>,</a:t>
            </a:r>
            <a:r>
              <a:rPr lang="zh-CN" altLang="en-US" dirty="0"/>
              <a:t>其中光线又分为自然光和人工</a:t>
            </a:r>
          </a:p>
          <a:p>
            <a:r>
              <a:rPr lang="zh-CN" altLang="en-US" dirty="0"/>
              <a:t>布光。</a:t>
            </a:r>
          </a:p>
          <a:p>
            <a:r>
              <a:rPr lang="en-US" altLang="zh-CN" dirty="0"/>
              <a:t>• </a:t>
            </a:r>
            <a:r>
              <a:rPr lang="zh-CN" altLang="en-US" dirty="0"/>
              <a:t>影调、色调</a:t>
            </a:r>
            <a:r>
              <a:rPr lang="en-US" altLang="zh-CN" dirty="0"/>
              <a:t>———</a:t>
            </a:r>
            <a:r>
              <a:rPr lang="zh-CN" altLang="en-US" dirty="0"/>
              <a:t>通过光影造型和对比色产生的艺术效果</a:t>
            </a:r>
            <a:r>
              <a:rPr lang="en-US" altLang="zh-CN" dirty="0"/>
              <a:t>,</a:t>
            </a:r>
            <a:r>
              <a:rPr lang="zh-CN" altLang="en-US" dirty="0"/>
              <a:t>是艺术造型的重要</a:t>
            </a:r>
          </a:p>
          <a:p>
            <a:r>
              <a:rPr lang="zh-CN" altLang="en-US" dirty="0"/>
              <a:t>手法。</a:t>
            </a:r>
          </a:p>
          <a:p>
            <a:r>
              <a:rPr lang="en-US" altLang="zh-CN" dirty="0"/>
              <a:t>• </a:t>
            </a:r>
            <a:r>
              <a:rPr lang="zh-CN" altLang="en-US" dirty="0"/>
              <a:t>场面调度</a:t>
            </a:r>
            <a:r>
              <a:rPr lang="en-US" altLang="zh-CN" dirty="0"/>
              <a:t>———(1)</a:t>
            </a:r>
            <a:r>
              <a:rPr lang="zh-CN" altLang="en-US" dirty="0"/>
              <a:t>被拍摄物体调度</a:t>
            </a:r>
            <a:r>
              <a:rPr lang="en-US" altLang="zh-CN" dirty="0"/>
              <a:t>,</a:t>
            </a:r>
            <a:r>
              <a:rPr lang="zh-CN" altLang="en-US" dirty="0"/>
              <a:t>包括直线运动、折线运动、曲线运动、升降运</a:t>
            </a:r>
          </a:p>
          <a:p>
            <a:r>
              <a:rPr lang="zh-CN" altLang="en-US" dirty="0"/>
              <a:t>动</a:t>
            </a:r>
            <a:r>
              <a:rPr lang="en-US" altLang="zh-CN" dirty="0"/>
              <a:t>;(2)</a:t>
            </a:r>
            <a:r>
              <a:rPr lang="zh-CN" altLang="en-US" dirty="0"/>
              <a:t>摄影</a:t>
            </a:r>
            <a:r>
              <a:rPr lang="en-US" altLang="zh-CN" dirty="0"/>
              <a:t>(</a:t>
            </a:r>
            <a:r>
              <a:rPr lang="zh-CN" altLang="en-US" dirty="0"/>
              <a:t>像</a:t>
            </a:r>
            <a:r>
              <a:rPr lang="en-US" altLang="zh-CN" dirty="0"/>
              <a:t>)</a:t>
            </a:r>
            <a:r>
              <a:rPr lang="zh-CN" altLang="en-US" dirty="0"/>
              <a:t>机运动</a:t>
            </a:r>
            <a:r>
              <a:rPr lang="en-US" altLang="zh-CN" dirty="0"/>
              <a:t>,</a:t>
            </a:r>
            <a:r>
              <a:rPr lang="zh-CN" altLang="en-US" dirty="0"/>
              <a:t>包括推、拉、摇、移。</a:t>
            </a:r>
          </a:p>
        </p:txBody>
      </p:sp>
    </p:spTree>
    <p:custDataLst>
      <p:tags r:id="rId1"/>
    </p:custDataLst>
    <p:extLst>
      <p:ext uri="{BB962C8B-B14F-4D97-AF65-F5344CB8AC3E}">
        <p14:creationId xmlns:p14="http://schemas.microsoft.com/office/powerpoint/2010/main" val="277415658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视听元素</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6EE65162-5295-0E46-AC55-69CB2A679ADE}"/>
              </a:ext>
            </a:extLst>
          </p:cNvPr>
          <p:cNvSpPr/>
          <p:nvPr/>
        </p:nvSpPr>
        <p:spPr>
          <a:xfrm>
            <a:off x="700010" y="1605882"/>
            <a:ext cx="9635179" cy="4801290"/>
          </a:xfrm>
          <a:prstGeom prst="rect">
            <a:avLst/>
          </a:prstGeom>
          <a:noFill/>
          <a:ln>
            <a:noFill/>
          </a:ln>
        </p:spPr>
        <p:txBody>
          <a:bodyPr wrap="square" lIns="91419" tIns="45708" rIns="91419" bIns="45708">
            <a:spAutoFit/>
          </a:bodyPr>
          <a:lstStyle/>
          <a:p>
            <a:r>
              <a:rPr lang="en-US" altLang="zh-CN" dirty="0"/>
              <a:t>•</a:t>
            </a:r>
            <a:r>
              <a:rPr lang="zh-CN" altLang="en-US" dirty="0"/>
              <a:t>景别</a:t>
            </a:r>
            <a:r>
              <a:rPr lang="en-US" altLang="zh-CN" dirty="0"/>
              <a:t>———</a:t>
            </a:r>
            <a:r>
              <a:rPr lang="zh-CN" altLang="en-US" dirty="0"/>
              <a:t>包括远景、全景、中景、近景、特写。这里特别要提到介于中景和近景</a:t>
            </a:r>
          </a:p>
          <a:p>
            <a:r>
              <a:rPr lang="zh-CN" altLang="en-US" dirty="0"/>
              <a:t>之间的中近景。从观众对电视的感知特点而言</a:t>
            </a:r>
            <a:r>
              <a:rPr lang="en-US" altLang="zh-CN" dirty="0"/>
              <a:t>,</a:t>
            </a:r>
            <a:r>
              <a:rPr lang="zh-CN" altLang="en-US" dirty="0"/>
              <a:t>中近景应该说是距离最合适因而也是</a:t>
            </a:r>
          </a:p>
          <a:p>
            <a:r>
              <a:rPr lang="zh-CN" altLang="en-US" dirty="0"/>
              <a:t>最常见的景别。它在家庭收视中的效果甚至成为电视节目制作理论的重要支柱。</a:t>
            </a:r>
          </a:p>
          <a:p>
            <a:r>
              <a:rPr lang="en-US" altLang="zh-CN" dirty="0"/>
              <a:t>•</a:t>
            </a:r>
            <a:r>
              <a:rPr lang="zh-CN" altLang="en-US" dirty="0"/>
              <a:t>视点</a:t>
            </a:r>
            <a:r>
              <a:rPr lang="en-US" altLang="zh-CN" dirty="0"/>
              <a:t>———</a:t>
            </a:r>
            <a:r>
              <a:rPr lang="zh-CN" altLang="en-US" dirty="0"/>
              <a:t>指主体观察客观事物时的位置</a:t>
            </a:r>
            <a:r>
              <a:rPr lang="en-US" altLang="zh-CN" dirty="0"/>
              <a:t>,</a:t>
            </a:r>
            <a:r>
              <a:rPr lang="zh-CN" altLang="en-US" dirty="0"/>
              <a:t>有正常视点和非正常视点。正常视点</a:t>
            </a:r>
          </a:p>
          <a:p>
            <a:r>
              <a:rPr lang="zh-CN" altLang="en-US" dirty="0"/>
              <a:t>一般是指人正常生活状态下观察事物的位置。非正常视点是指观察事物时并不是处</a:t>
            </a:r>
          </a:p>
          <a:p>
            <a:r>
              <a:rPr lang="zh-CN" altLang="en-US" dirty="0"/>
              <a:t>于习惯的或常见的位置</a:t>
            </a:r>
            <a:r>
              <a:rPr lang="en-US" altLang="zh-CN" dirty="0"/>
              <a:t>,</a:t>
            </a:r>
            <a:r>
              <a:rPr lang="zh-CN" altLang="en-US" dirty="0"/>
              <a:t>如过高、过低等。</a:t>
            </a:r>
          </a:p>
          <a:p>
            <a:r>
              <a:rPr lang="en-US" altLang="zh-CN" dirty="0"/>
              <a:t>•</a:t>
            </a:r>
            <a:r>
              <a:rPr lang="zh-CN" altLang="en-US" dirty="0"/>
              <a:t>构图</a:t>
            </a:r>
            <a:r>
              <a:rPr lang="en-US" altLang="zh-CN" dirty="0"/>
              <a:t>———</a:t>
            </a:r>
            <a:r>
              <a:rPr lang="zh-CN" altLang="en-US" dirty="0"/>
              <a:t>指精心设计的画面布局</a:t>
            </a:r>
            <a:r>
              <a:rPr lang="en-US" altLang="zh-CN" dirty="0"/>
              <a:t>,</a:t>
            </a:r>
            <a:r>
              <a:rPr lang="zh-CN" altLang="en-US" dirty="0"/>
              <a:t>它会产生特殊的艺术效果和意义。</a:t>
            </a:r>
          </a:p>
          <a:p>
            <a:r>
              <a:rPr lang="en-US" altLang="zh-CN" dirty="0"/>
              <a:t>•</a:t>
            </a:r>
            <a:r>
              <a:rPr lang="zh-CN" altLang="en-US" dirty="0"/>
              <a:t>画面编辑</a:t>
            </a:r>
            <a:r>
              <a:rPr lang="en-US" altLang="zh-CN" dirty="0"/>
              <a:t>———</a:t>
            </a:r>
            <a:r>
              <a:rPr lang="zh-CN" altLang="en-US" dirty="0"/>
              <a:t>即蒙太奇</a:t>
            </a:r>
            <a:r>
              <a:rPr lang="en-US" altLang="zh-CN" dirty="0"/>
              <a:t>,</a:t>
            </a:r>
            <a:r>
              <a:rPr lang="zh-CN" altLang="en-US" dirty="0"/>
              <a:t>有广义和狭义的解释。在画面组接编辑时</a:t>
            </a:r>
            <a:r>
              <a:rPr lang="en-US" altLang="zh-CN" dirty="0"/>
              <a:t>,</a:t>
            </a:r>
            <a:r>
              <a:rPr lang="zh-CN" altLang="en-US" dirty="0"/>
              <a:t>以下两层</a:t>
            </a:r>
          </a:p>
          <a:p>
            <a:r>
              <a:rPr lang="zh-CN" altLang="en-US" dirty="0"/>
              <a:t>意思值得注意</a:t>
            </a:r>
            <a:r>
              <a:rPr lang="en-US" altLang="zh-CN" dirty="0"/>
              <a:t>:(1)</a:t>
            </a:r>
            <a:r>
              <a:rPr lang="zh-CN" altLang="en-US" dirty="0"/>
              <a:t>广义蒙太奇指所有镜头之间的组接</a:t>
            </a:r>
            <a:r>
              <a:rPr lang="en-US" altLang="zh-CN" dirty="0"/>
              <a:t>,</a:t>
            </a:r>
            <a:r>
              <a:rPr lang="zh-CN" altLang="en-US" dirty="0"/>
              <a:t>主要为叙事性的和交代性的</a:t>
            </a:r>
            <a:r>
              <a:rPr lang="en-US" altLang="zh-CN" dirty="0"/>
              <a:t>;</a:t>
            </a:r>
          </a:p>
          <a:p>
            <a:r>
              <a:rPr lang="en-US" altLang="zh-CN" dirty="0"/>
              <a:t>(2)</a:t>
            </a:r>
            <a:r>
              <a:rPr lang="zh-CN" altLang="en-US" dirty="0"/>
              <a:t>狭义蒙太奇指从爱森斯坦的蒙太奇理论派生出来的手法</a:t>
            </a:r>
            <a:r>
              <a:rPr lang="en-US" altLang="zh-CN" dirty="0"/>
              <a:t>,</a:t>
            </a:r>
            <a:r>
              <a:rPr lang="zh-CN" altLang="en-US" dirty="0"/>
              <a:t>它通过两个以上镜头的</a:t>
            </a:r>
          </a:p>
          <a:p>
            <a:r>
              <a:rPr lang="zh-CN" altLang="en-US" dirty="0"/>
              <a:t>组接产生令人惊奇和赞叹的效果</a:t>
            </a:r>
            <a:r>
              <a:rPr lang="en-US" altLang="zh-CN" dirty="0"/>
              <a:t>,</a:t>
            </a:r>
            <a:r>
              <a:rPr lang="zh-CN" altLang="en-US" dirty="0"/>
              <a:t>有时伴随极强的感染力。爱森斯坦的蒙太奇理论包</a:t>
            </a:r>
          </a:p>
          <a:p>
            <a:r>
              <a:rPr lang="zh-CN" altLang="en-US" dirty="0"/>
              <a:t>括冲突蒙太奇、杂耍蒙太奇以及由此演变延伸出的其他蒙太奇手法。</a:t>
            </a:r>
          </a:p>
          <a:p>
            <a:r>
              <a:rPr lang="zh-CN" altLang="en-US" dirty="0"/>
              <a:t>与蒙太奇相对应的是巴赞的长镜头理论。长镜头是指在一个长时间不切换的镜</a:t>
            </a:r>
          </a:p>
          <a:p>
            <a:r>
              <a:rPr lang="zh-CN" altLang="en-US" dirty="0"/>
              <a:t>头中</a:t>
            </a:r>
            <a:r>
              <a:rPr lang="en-US" altLang="zh-CN" dirty="0"/>
              <a:t>,</a:t>
            </a:r>
            <a:r>
              <a:rPr lang="zh-CN" altLang="en-US" dirty="0"/>
              <a:t>拍摄和反映出事物之间的关系、距离以及事物的发展变化过程。相对于蒙太奇</a:t>
            </a:r>
          </a:p>
          <a:p>
            <a:r>
              <a:rPr lang="zh-CN" altLang="en-US" dirty="0"/>
              <a:t>理论而言</a:t>
            </a:r>
            <a:r>
              <a:rPr lang="en-US" altLang="zh-CN" dirty="0"/>
              <a:t>,</a:t>
            </a:r>
            <a:r>
              <a:rPr lang="zh-CN" altLang="en-US" dirty="0"/>
              <a:t>它强调在一个镜头中通过连续拍摄产生意义</a:t>
            </a:r>
            <a:r>
              <a:rPr lang="en-US" altLang="zh-CN" dirty="0"/>
              <a:t>,</a:t>
            </a:r>
            <a:r>
              <a:rPr lang="zh-CN" altLang="en-US" dirty="0"/>
              <a:t>而不是靠镜头组接产生人为</a:t>
            </a:r>
          </a:p>
          <a:p>
            <a:r>
              <a:rPr lang="zh-CN" altLang="en-US" dirty="0"/>
              <a:t>的含义。长镜头理论支持一些强调客观真实的节目类型</a:t>
            </a:r>
            <a:r>
              <a:rPr lang="en-US" altLang="zh-CN" dirty="0"/>
              <a:t>,</a:t>
            </a:r>
            <a:r>
              <a:rPr lang="zh-CN" altLang="en-US" dirty="0"/>
              <a:t>如纪录片等</a:t>
            </a:r>
            <a:r>
              <a:rPr lang="en-US" altLang="zh-CN" dirty="0"/>
              <a:t>,</a:t>
            </a:r>
            <a:r>
              <a:rPr lang="zh-CN" altLang="en-US" dirty="0"/>
              <a:t>同时它也是电</a:t>
            </a:r>
          </a:p>
          <a:p>
            <a:r>
              <a:rPr lang="zh-CN" altLang="en-US" dirty="0"/>
              <a:t>视艺术表现的重要手法。</a:t>
            </a:r>
          </a:p>
        </p:txBody>
      </p:sp>
    </p:spTree>
    <p:custDataLst>
      <p:tags r:id="rId1"/>
    </p:custDataLst>
    <p:extLst>
      <p:ext uri="{BB962C8B-B14F-4D97-AF65-F5344CB8AC3E}">
        <p14:creationId xmlns:p14="http://schemas.microsoft.com/office/powerpoint/2010/main" val="18193461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视听元素</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6EE65162-5295-0E46-AC55-69CB2A679ADE}"/>
              </a:ext>
            </a:extLst>
          </p:cNvPr>
          <p:cNvSpPr/>
          <p:nvPr/>
        </p:nvSpPr>
        <p:spPr>
          <a:xfrm>
            <a:off x="700010" y="1605882"/>
            <a:ext cx="9635179" cy="4524291"/>
          </a:xfrm>
          <a:prstGeom prst="rect">
            <a:avLst/>
          </a:prstGeom>
          <a:noFill/>
          <a:ln>
            <a:noFill/>
          </a:ln>
        </p:spPr>
        <p:txBody>
          <a:bodyPr wrap="square" lIns="91419" tIns="45708" rIns="91419" bIns="45708">
            <a:spAutoFit/>
          </a:bodyPr>
          <a:lstStyle/>
          <a:p>
            <a:r>
              <a:rPr lang="zh-CN" altLang="en-US" dirty="0"/>
              <a:t>二、视听元素的组合</a:t>
            </a:r>
            <a:endParaRPr lang="en-US" altLang="zh-CN" dirty="0"/>
          </a:p>
          <a:p>
            <a:endParaRPr lang="en-US" altLang="zh-CN" dirty="0"/>
          </a:p>
          <a:p>
            <a:r>
              <a:rPr lang="zh-CN" altLang="en-US" dirty="0"/>
              <a:t>视听元素在视听语言中是以多重组合的方式出现的。不同的元素组合会排列</a:t>
            </a:r>
          </a:p>
          <a:p>
            <a:r>
              <a:rPr lang="zh-CN" altLang="en-US" dirty="0"/>
              <a:t>出不同的样式</a:t>
            </a:r>
            <a:r>
              <a:rPr lang="en-US" altLang="zh-CN" dirty="0"/>
              <a:t>,</a:t>
            </a:r>
            <a:r>
              <a:rPr lang="zh-CN" altLang="en-US" dirty="0"/>
              <a:t>另一方面</a:t>
            </a:r>
            <a:r>
              <a:rPr lang="en-US" altLang="zh-CN" dirty="0"/>
              <a:t>,</a:t>
            </a:r>
            <a:r>
              <a:rPr lang="zh-CN" altLang="en-US" dirty="0"/>
              <a:t>每一个镜头只有与其他镜头组接在一起</a:t>
            </a:r>
            <a:r>
              <a:rPr lang="en-US" altLang="zh-CN" dirty="0"/>
              <a:t>,</a:t>
            </a:r>
            <a:r>
              <a:rPr lang="zh-CN" altLang="en-US" dirty="0"/>
              <a:t>才能准确表现</a:t>
            </a:r>
          </a:p>
          <a:p>
            <a:r>
              <a:rPr lang="zh-CN" altLang="en-US" dirty="0"/>
              <a:t>出自己的含义。单个镜头的信息含量是丰富的</a:t>
            </a:r>
            <a:r>
              <a:rPr lang="en-US" altLang="zh-CN" dirty="0"/>
              <a:t>,</a:t>
            </a:r>
            <a:r>
              <a:rPr lang="zh-CN" altLang="en-US" dirty="0"/>
              <a:t>同时也是不确定的。多种物体和多</a:t>
            </a:r>
          </a:p>
          <a:p>
            <a:r>
              <a:rPr lang="zh-CN" altLang="en-US" dirty="0"/>
              <a:t>种元素并存的单一镜头中</a:t>
            </a:r>
            <a:r>
              <a:rPr lang="en-US" altLang="zh-CN" dirty="0"/>
              <a:t>,</a:t>
            </a:r>
            <a:r>
              <a:rPr lang="zh-CN" altLang="en-US" dirty="0"/>
              <a:t>很难确定哪一种或哪一个物体或元素此时此刻是再现或</a:t>
            </a:r>
          </a:p>
          <a:p>
            <a:r>
              <a:rPr lang="zh-CN" altLang="en-US" dirty="0"/>
              <a:t>表现的主题。单一镜头不能独立地完成叙事或抒情的任务</a:t>
            </a:r>
            <a:r>
              <a:rPr lang="en-US" altLang="zh-CN" dirty="0"/>
              <a:t>,</a:t>
            </a:r>
            <a:r>
              <a:rPr lang="zh-CN" altLang="en-US" dirty="0"/>
              <a:t>而一个节目或一个作</a:t>
            </a:r>
          </a:p>
          <a:p>
            <a:r>
              <a:rPr lang="zh-CN" altLang="en-US" dirty="0"/>
              <a:t>品</a:t>
            </a:r>
            <a:r>
              <a:rPr lang="en-US" altLang="zh-CN" dirty="0"/>
              <a:t>,</a:t>
            </a:r>
            <a:r>
              <a:rPr lang="zh-CN" altLang="en-US" dirty="0"/>
              <a:t>不管用了多少长镜头</a:t>
            </a:r>
            <a:r>
              <a:rPr lang="en-US" altLang="zh-CN" dirty="0"/>
              <a:t>,</a:t>
            </a:r>
            <a:r>
              <a:rPr lang="zh-CN" altLang="en-US" dirty="0"/>
              <a:t>一般情况下</a:t>
            </a:r>
            <a:r>
              <a:rPr lang="en-US" altLang="zh-CN" dirty="0"/>
              <a:t>,</a:t>
            </a:r>
            <a:r>
              <a:rPr lang="zh-CN" altLang="en-US" dirty="0"/>
              <a:t>它仍然需要运用镜头组接的方法来完成全</a:t>
            </a:r>
          </a:p>
          <a:p>
            <a:r>
              <a:rPr lang="zh-CN" altLang="en-US" dirty="0"/>
              <a:t>片的创作。在这种情况下</a:t>
            </a:r>
            <a:r>
              <a:rPr lang="en-US" altLang="zh-CN" dirty="0"/>
              <a:t>,</a:t>
            </a:r>
            <a:r>
              <a:rPr lang="zh-CN" altLang="en-US" dirty="0"/>
              <a:t>单个镜头往往具有不确定性</a:t>
            </a:r>
            <a:r>
              <a:rPr lang="en-US" altLang="zh-CN" dirty="0"/>
              <a:t>,</a:t>
            </a:r>
            <a:r>
              <a:rPr lang="zh-CN" altLang="en-US" dirty="0"/>
              <a:t>尤其是在叙事时</a:t>
            </a:r>
            <a:r>
              <a:rPr lang="en-US" altLang="zh-CN" dirty="0"/>
              <a:t>,</a:t>
            </a:r>
            <a:r>
              <a:rPr lang="zh-CN" altLang="en-US" dirty="0"/>
              <a:t>它必须</a:t>
            </a:r>
          </a:p>
          <a:p>
            <a:r>
              <a:rPr lang="zh-CN" altLang="en-US" dirty="0"/>
              <a:t>靠一组以上的镜头来完成句子和段落的意义表达。在文字语言中</a:t>
            </a:r>
            <a:r>
              <a:rPr lang="en-US" altLang="zh-CN" dirty="0"/>
              <a:t>,“</a:t>
            </a:r>
            <a:r>
              <a:rPr lang="zh-CN" altLang="en-US" dirty="0"/>
              <a:t>西瓜”这一词</a:t>
            </a:r>
          </a:p>
          <a:p>
            <a:r>
              <a:rPr lang="zh-CN" altLang="en-US" dirty="0"/>
              <a:t>汇的含义是非常准确的</a:t>
            </a:r>
            <a:r>
              <a:rPr lang="en-US" altLang="zh-CN" dirty="0"/>
              <a:t>,</a:t>
            </a:r>
            <a:r>
              <a:rPr lang="zh-CN" altLang="en-US" dirty="0"/>
              <a:t>它不会有任何歧义</a:t>
            </a:r>
            <a:r>
              <a:rPr lang="en-US" altLang="zh-CN" dirty="0"/>
              <a:t>,</a:t>
            </a:r>
            <a:r>
              <a:rPr lang="zh-CN" altLang="en-US" dirty="0"/>
              <a:t>而在一个镜头中</a:t>
            </a:r>
            <a:r>
              <a:rPr lang="en-US" altLang="zh-CN" dirty="0"/>
              <a:t>,“</a:t>
            </a:r>
            <a:r>
              <a:rPr lang="zh-CN" altLang="en-US" dirty="0"/>
              <a:t>西瓜”是有多重解</a:t>
            </a:r>
          </a:p>
          <a:p>
            <a:r>
              <a:rPr lang="zh-CN" altLang="en-US" dirty="0"/>
              <a:t>读途径和结果的。</a:t>
            </a:r>
          </a:p>
          <a:p>
            <a:r>
              <a:rPr lang="zh-CN" altLang="en-US" dirty="0"/>
              <a:t>视听语言中的元素与文字语言中的词汇组成句子的方式大相径庭。文字语言中</a:t>
            </a:r>
            <a:r>
              <a:rPr lang="en-US" altLang="zh-CN" dirty="0"/>
              <a:t>,</a:t>
            </a:r>
          </a:p>
          <a:p>
            <a:r>
              <a:rPr lang="zh-CN" altLang="en-US" dirty="0"/>
              <a:t>词汇与词汇相加</a:t>
            </a:r>
            <a:r>
              <a:rPr lang="en-US" altLang="zh-CN" dirty="0"/>
              <a:t>,</a:t>
            </a:r>
            <a:r>
              <a:rPr lang="zh-CN" altLang="en-US" dirty="0"/>
              <a:t>线性地、顺序地发展成句子。视听语言中</a:t>
            </a:r>
            <a:r>
              <a:rPr lang="en-US" altLang="zh-CN" dirty="0"/>
              <a:t>,</a:t>
            </a:r>
            <a:r>
              <a:rPr lang="zh-CN" altLang="en-US" dirty="0"/>
              <a:t>元素与元素同时出现</a:t>
            </a:r>
            <a:r>
              <a:rPr lang="en-US" altLang="zh-CN" dirty="0"/>
              <a:t>,</a:t>
            </a:r>
            <a:r>
              <a:rPr lang="zh-CN" altLang="en-US" dirty="0"/>
              <a:t>立</a:t>
            </a:r>
          </a:p>
          <a:p>
            <a:r>
              <a:rPr lang="zh-CN" altLang="en-US" dirty="0"/>
              <a:t>体地同时又需要线性的镜头组接来构成语义</a:t>
            </a:r>
            <a:r>
              <a:rPr lang="en-US" altLang="zh-CN" dirty="0"/>
              <a:t>,</a:t>
            </a:r>
            <a:r>
              <a:rPr lang="zh-CN" altLang="en-US" dirty="0"/>
              <a:t>它是立体网状和线性结构并存的方式。</a:t>
            </a:r>
          </a:p>
          <a:p>
            <a:endParaRPr lang="zh-CN" altLang="en-US" dirty="0"/>
          </a:p>
        </p:txBody>
      </p:sp>
    </p:spTree>
    <p:custDataLst>
      <p:tags r:id="rId1"/>
    </p:custDataLst>
    <p:extLst>
      <p:ext uri="{BB962C8B-B14F-4D97-AF65-F5344CB8AC3E}">
        <p14:creationId xmlns:p14="http://schemas.microsoft.com/office/powerpoint/2010/main" val="303221648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2862298"/>
          </a:xfrm>
          <a:prstGeom prst="rect">
            <a:avLst/>
          </a:prstGeom>
          <a:noFill/>
          <a:ln>
            <a:noFill/>
          </a:ln>
        </p:spPr>
        <p:txBody>
          <a:bodyPr wrap="square" lIns="91419" tIns="45708" rIns="91419" bIns="45708">
            <a:spAutoFit/>
          </a:bodyPr>
          <a:lstStyle/>
          <a:p>
            <a:r>
              <a:rPr lang="zh-CN" altLang="en-US" dirty="0"/>
              <a:t>一、电视文艺信息报道</a:t>
            </a:r>
            <a:endParaRPr lang="en-US" altLang="zh-CN" dirty="0"/>
          </a:p>
          <a:p>
            <a:endParaRPr lang="zh-CN" altLang="en-US" dirty="0"/>
          </a:p>
          <a:p>
            <a:r>
              <a:rPr lang="zh-CN" altLang="en-US" dirty="0"/>
              <a:t>这是对文艺动态消息的一种新闻报道。新闻消息的视听语言非常有特色</a:t>
            </a:r>
            <a:r>
              <a:rPr lang="en-US" altLang="zh-CN" dirty="0"/>
              <a:t>,</a:t>
            </a:r>
            <a:r>
              <a:rPr lang="zh-CN" altLang="en-US" dirty="0"/>
              <a:t>因为它</a:t>
            </a:r>
          </a:p>
          <a:p>
            <a:r>
              <a:rPr lang="zh-CN" altLang="en-US" dirty="0"/>
              <a:t>要在短时间内最大限度地提供信息量</a:t>
            </a:r>
            <a:r>
              <a:rPr lang="en-US" altLang="zh-CN" dirty="0"/>
              <a:t>,</a:t>
            </a:r>
            <a:r>
              <a:rPr lang="zh-CN" altLang="en-US" dirty="0"/>
              <a:t>所以它基本上采用正常光线、正常视点下拍摄</a:t>
            </a:r>
            <a:r>
              <a:rPr lang="en-US" altLang="zh-CN" dirty="0"/>
              <a:t>,</a:t>
            </a:r>
          </a:p>
          <a:p>
            <a:r>
              <a:rPr lang="zh-CN" altLang="en-US" dirty="0"/>
              <a:t>不同景别的固定镜头组接的方式</a:t>
            </a:r>
            <a:r>
              <a:rPr lang="en-US" altLang="zh-CN" dirty="0"/>
              <a:t>,</a:t>
            </a:r>
            <a:r>
              <a:rPr lang="zh-CN" altLang="en-US" dirty="0"/>
              <a:t>只在交代环境、人物之间的关系时采用很少的推、</a:t>
            </a:r>
          </a:p>
          <a:p>
            <a:r>
              <a:rPr lang="zh-CN" altLang="en-US" dirty="0"/>
              <a:t>拉、摇、移镜头。除了恪守新闻消息的视听语言方式外</a:t>
            </a:r>
            <a:r>
              <a:rPr lang="en-US" altLang="zh-CN" dirty="0"/>
              <a:t>,</a:t>
            </a:r>
            <a:r>
              <a:rPr lang="zh-CN" altLang="en-US" dirty="0"/>
              <a:t>为了增加娱乐性</a:t>
            </a:r>
            <a:r>
              <a:rPr lang="en-US" altLang="zh-CN" dirty="0"/>
              <a:t>,</a:t>
            </a:r>
            <a:r>
              <a:rPr lang="zh-CN" altLang="en-US" dirty="0"/>
              <a:t>电视文艺新</a:t>
            </a:r>
          </a:p>
          <a:p>
            <a:r>
              <a:rPr lang="zh-CN" altLang="en-US" dirty="0"/>
              <a:t>闻报道还可以运用一些只有在电视文艺语境下才能使用的元素</a:t>
            </a:r>
            <a:r>
              <a:rPr lang="en-US" altLang="zh-CN" dirty="0"/>
              <a:t>,</a:t>
            </a:r>
            <a:r>
              <a:rPr lang="zh-CN" altLang="en-US" dirty="0"/>
              <a:t>如有意地晃动镜头、</a:t>
            </a:r>
            <a:endParaRPr lang="en-US" altLang="zh-CN" dirty="0"/>
          </a:p>
          <a:p>
            <a:r>
              <a:rPr lang="zh-CN" altLang="en-US" dirty="0"/>
              <a:t>快速推拉、色彩构图变形夸张等等。电视文艺信息报道的视听语言主要完成人物事件</a:t>
            </a:r>
          </a:p>
          <a:p>
            <a:r>
              <a:rPr lang="zh-CN" altLang="en-US" dirty="0"/>
              <a:t>的还原与再现</a:t>
            </a:r>
            <a:r>
              <a:rPr lang="en-US" altLang="zh-CN" dirty="0"/>
              <a:t>,</a:t>
            </a:r>
            <a:r>
              <a:rPr lang="zh-CN" altLang="en-US" dirty="0"/>
              <a:t>视听语言多为再现和叙事形式。</a:t>
            </a:r>
          </a:p>
          <a:p>
            <a:endParaRPr lang="zh-CN" altLang="en-US" dirty="0"/>
          </a:p>
        </p:txBody>
      </p:sp>
    </p:spTree>
    <p:custDataLst>
      <p:tags r:id="rId1"/>
    </p:custDataLst>
    <p:extLst>
      <p:ext uri="{BB962C8B-B14F-4D97-AF65-F5344CB8AC3E}">
        <p14:creationId xmlns:p14="http://schemas.microsoft.com/office/powerpoint/2010/main" val="209486532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zh-CN" altLang="en-US" dirty="0"/>
              <a:t>消息</a:t>
            </a:r>
            <a:r>
              <a:rPr lang="en-US" altLang="zh-CN" dirty="0"/>
              <a:t>《</a:t>
            </a:r>
            <a:r>
              <a:rPr lang="zh-CN" altLang="en-US" dirty="0"/>
              <a:t>北京版</a:t>
            </a:r>
            <a:r>
              <a:rPr lang="en-US" altLang="zh-CN" dirty="0"/>
              <a:t>&lt;</a:t>
            </a:r>
            <a:r>
              <a:rPr lang="zh-CN" altLang="en-US" dirty="0"/>
              <a:t>阿依达</a:t>
            </a:r>
            <a:r>
              <a:rPr lang="en-US" altLang="zh-CN" dirty="0"/>
              <a:t>&gt;</a:t>
            </a:r>
            <a:r>
              <a:rPr lang="zh-CN" altLang="en-US" dirty="0"/>
              <a:t>演绎梦幻</a:t>
            </a:r>
            <a:r>
              <a:rPr lang="en-US" altLang="zh-CN" dirty="0"/>
              <a:t>》</a:t>
            </a:r>
          </a:p>
        </p:txBody>
      </p:sp>
      <p:pic>
        <p:nvPicPr>
          <p:cNvPr id="2" name="图片 1">
            <a:extLst>
              <a:ext uri="{FF2B5EF4-FFF2-40B4-BE49-F238E27FC236}">
                <a16:creationId xmlns:a16="http://schemas.microsoft.com/office/drawing/2014/main" id="{CE2C3AB2-4364-F64B-97C1-5316602B3237}"/>
              </a:ext>
            </a:extLst>
          </p:cNvPr>
          <p:cNvPicPr>
            <a:picLocks noChangeAspect="1"/>
          </p:cNvPicPr>
          <p:nvPr/>
        </p:nvPicPr>
        <p:blipFill>
          <a:blip r:embed="rId4"/>
          <a:stretch>
            <a:fillRect/>
          </a:stretch>
        </p:blipFill>
        <p:spPr>
          <a:xfrm>
            <a:off x="6495143" y="-15581"/>
            <a:ext cx="5994400" cy="6858000"/>
          </a:xfrm>
          <a:prstGeom prst="rect">
            <a:avLst/>
          </a:prstGeom>
        </p:spPr>
      </p:pic>
    </p:spTree>
    <p:custDataLst>
      <p:tags r:id="rId1"/>
    </p:custDataLst>
    <p:extLst>
      <p:ext uri="{BB962C8B-B14F-4D97-AF65-F5344CB8AC3E}">
        <p14:creationId xmlns:p14="http://schemas.microsoft.com/office/powerpoint/2010/main" val="37286837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632287"/>
          </a:xfrm>
          <a:prstGeom prst="rect">
            <a:avLst/>
          </a:prstGeom>
          <a:noFill/>
          <a:ln>
            <a:noFill/>
          </a:ln>
        </p:spPr>
        <p:txBody>
          <a:bodyPr wrap="square" lIns="91419" tIns="45708" rIns="91419" bIns="45708">
            <a:spAutoFit/>
          </a:bodyPr>
          <a:lstStyle/>
          <a:p>
            <a:r>
              <a:rPr lang="zh-CN" altLang="en-US" dirty="0"/>
              <a:t>二、电视文艺实况转播</a:t>
            </a:r>
            <a:endParaRPr lang="en-US" altLang="zh-CN" dirty="0"/>
          </a:p>
          <a:p>
            <a:endParaRPr lang="zh-CN" altLang="en-US" dirty="0"/>
          </a:p>
          <a:p>
            <a:r>
              <a:rPr lang="zh-CN" altLang="en-US" dirty="0"/>
              <a:t>这是一种对文艺演出节目客观传播的节目样式</a:t>
            </a:r>
            <a:r>
              <a:rPr lang="en-US" altLang="zh-CN" dirty="0"/>
              <a:t>,</a:t>
            </a:r>
            <a:r>
              <a:rPr lang="zh-CN" altLang="en-US" dirty="0"/>
              <a:t>它主要依靠多讯道</a:t>
            </a:r>
            <a:r>
              <a:rPr lang="en-US" altLang="zh-CN" dirty="0"/>
              <a:t>,</a:t>
            </a:r>
            <a:r>
              <a:rPr lang="zh-CN" altLang="en-US" dirty="0"/>
              <a:t>也就是多机</a:t>
            </a:r>
          </a:p>
          <a:p>
            <a:r>
              <a:rPr lang="zh-CN" altLang="en-US" dirty="0"/>
              <a:t>位的导播和切换来完成。“导播”有两层含义</a:t>
            </a:r>
            <a:r>
              <a:rPr lang="en-US" altLang="zh-CN" dirty="0"/>
              <a:t>:</a:t>
            </a:r>
            <a:r>
              <a:rPr lang="zh-CN" altLang="en-US" dirty="0"/>
              <a:t>一是指对摄像机的调度和多讯道节目信</a:t>
            </a:r>
          </a:p>
          <a:p>
            <a:r>
              <a:rPr lang="zh-CN" altLang="en-US" dirty="0"/>
              <a:t>号的现场切换组接</a:t>
            </a:r>
            <a:r>
              <a:rPr lang="en-US" altLang="zh-CN" dirty="0"/>
              <a:t>;</a:t>
            </a:r>
            <a:r>
              <a:rPr lang="zh-CN" altLang="en-US" dirty="0"/>
              <a:t>二是指完成这些工作的编导。导播</a:t>
            </a:r>
            <a:r>
              <a:rPr lang="en-US" altLang="zh-CN" dirty="0"/>
              <a:t>,</a:t>
            </a:r>
            <a:r>
              <a:rPr lang="zh-CN" altLang="en-US" dirty="0"/>
              <a:t>是电视文艺及其他多机拍摄</a:t>
            </a:r>
          </a:p>
          <a:p>
            <a:r>
              <a:rPr lang="zh-CN" altLang="en-US" dirty="0"/>
              <a:t>节目所特有的制作环节</a:t>
            </a:r>
            <a:r>
              <a:rPr lang="en-US" altLang="zh-CN" dirty="0"/>
              <a:t>,</a:t>
            </a:r>
            <a:r>
              <a:rPr lang="zh-CN" altLang="en-US" dirty="0"/>
              <a:t>由于它只涉及对电视台播出人员的调度</a:t>
            </a:r>
            <a:r>
              <a:rPr lang="en-US" altLang="zh-CN" dirty="0"/>
              <a:t>,</a:t>
            </a:r>
            <a:r>
              <a:rPr lang="zh-CN" altLang="en-US" dirty="0"/>
              <a:t>因此称这一环节和</a:t>
            </a:r>
          </a:p>
          <a:p>
            <a:r>
              <a:rPr lang="zh-CN" altLang="en-US" dirty="0"/>
              <a:t>这一环节的导演为“导播”。它不仅仅是电视文艺的概念</a:t>
            </a:r>
            <a:r>
              <a:rPr lang="en-US" altLang="zh-CN" dirty="0"/>
              <a:t>,</a:t>
            </a:r>
            <a:r>
              <a:rPr lang="zh-CN" altLang="en-US" dirty="0"/>
              <a:t>也是整个电视的专业名词。</a:t>
            </a:r>
          </a:p>
          <a:p>
            <a:r>
              <a:rPr lang="zh-CN" altLang="en-US" dirty="0"/>
              <a:t>最常见的导播节目包括新闻和体育节目实况转播</a:t>
            </a:r>
            <a:r>
              <a:rPr lang="en-US" altLang="zh-CN" dirty="0"/>
              <a:t>,</a:t>
            </a:r>
            <a:r>
              <a:rPr lang="zh-CN" altLang="en-US" dirty="0"/>
              <a:t>以及所有的演播室节目。它是电视</a:t>
            </a:r>
          </a:p>
          <a:p>
            <a:r>
              <a:rPr lang="zh-CN" altLang="en-US" dirty="0"/>
              <a:t>多机拍摄制作的手法之一。</a:t>
            </a:r>
          </a:p>
          <a:p>
            <a:r>
              <a:rPr lang="zh-CN" altLang="en-US" dirty="0"/>
              <a:t>与多机拍摄相对应的是单机拍摄。顾名思义</a:t>
            </a:r>
            <a:r>
              <a:rPr lang="en-US" altLang="zh-CN" dirty="0"/>
              <a:t>,</a:t>
            </a:r>
            <a:r>
              <a:rPr lang="zh-CN" altLang="en-US" dirty="0"/>
              <a:t>单机拍摄是只用一台摄像机逐个完</a:t>
            </a:r>
          </a:p>
          <a:p>
            <a:r>
              <a:rPr lang="zh-CN" altLang="en-US" dirty="0"/>
              <a:t>成每一个镜头的前期拍摄任务</a:t>
            </a:r>
            <a:r>
              <a:rPr lang="en-US" altLang="zh-CN" dirty="0"/>
              <a:t>,</a:t>
            </a:r>
            <a:r>
              <a:rPr lang="zh-CN" altLang="en-US" dirty="0"/>
              <a:t>然后通过后期编辑</a:t>
            </a:r>
            <a:r>
              <a:rPr lang="en-US" altLang="zh-CN" dirty="0"/>
              <a:t>,</a:t>
            </a:r>
            <a:r>
              <a:rPr lang="zh-CN" altLang="en-US" dirty="0"/>
              <a:t>把这些单个镜头组接起来。单机</a:t>
            </a:r>
          </a:p>
          <a:p>
            <a:r>
              <a:rPr lang="zh-CN" altLang="en-US" dirty="0"/>
              <a:t>拍摄或多机拍摄本身没有纪实或艺术的倾向性。它与视听元素一样</a:t>
            </a:r>
            <a:r>
              <a:rPr lang="en-US" altLang="zh-CN" dirty="0"/>
              <a:t>,</a:t>
            </a:r>
            <a:r>
              <a:rPr lang="zh-CN" altLang="en-US" dirty="0"/>
              <a:t>只是视听语言的</a:t>
            </a:r>
          </a:p>
          <a:p>
            <a:r>
              <a:rPr lang="zh-CN" altLang="en-US" dirty="0"/>
              <a:t>表现手段和表现方法。单机拍摄和多机拍摄</a:t>
            </a:r>
            <a:r>
              <a:rPr lang="en-US" altLang="zh-CN" dirty="0"/>
              <a:t>,</a:t>
            </a:r>
            <a:r>
              <a:rPr lang="zh-CN" altLang="en-US" dirty="0"/>
              <a:t>是视听语言完成叙事、抒情、表意的方</a:t>
            </a:r>
          </a:p>
          <a:p>
            <a:r>
              <a:rPr lang="zh-CN" altLang="en-US" dirty="0"/>
              <a:t>法。无论是单机拍摄还是多机拍摄</a:t>
            </a:r>
            <a:r>
              <a:rPr lang="en-US" altLang="zh-CN" dirty="0"/>
              <a:t>,</a:t>
            </a:r>
            <a:r>
              <a:rPr lang="zh-CN" altLang="en-US" dirty="0"/>
              <a:t>它们在视听语言的构成中的作用是同样的</a:t>
            </a:r>
            <a:endParaRPr lang="en-US" altLang="zh-CN" dirty="0"/>
          </a:p>
          <a:p>
            <a:endParaRPr lang="en-US" altLang="zh-CN" dirty="0"/>
          </a:p>
          <a:p>
            <a:r>
              <a:rPr lang="zh-CN" altLang="en-US" dirty="0"/>
              <a:t>这类节目的视听语言样式通常是在正常光线下</a:t>
            </a:r>
            <a:r>
              <a:rPr lang="en-US" altLang="zh-CN" dirty="0"/>
              <a:t>,</a:t>
            </a:r>
            <a:r>
              <a:rPr lang="zh-CN" altLang="en-US" dirty="0"/>
              <a:t>以正常视点的机位</a:t>
            </a:r>
            <a:r>
              <a:rPr lang="en-US" altLang="zh-CN" dirty="0"/>
              <a:t>,</a:t>
            </a:r>
            <a:r>
              <a:rPr lang="zh-CN" altLang="en-US" dirty="0"/>
              <a:t>对正在演出</a:t>
            </a:r>
          </a:p>
          <a:p>
            <a:r>
              <a:rPr lang="zh-CN" altLang="en-US" dirty="0"/>
              <a:t>的文艺节目或正在进行的文艺活动进行记录。摄像机运动速度适中</a:t>
            </a:r>
            <a:r>
              <a:rPr lang="en-US" altLang="zh-CN" dirty="0"/>
              <a:t>,</a:t>
            </a:r>
            <a:r>
              <a:rPr lang="zh-CN" altLang="en-US" dirty="0"/>
              <a:t>并按照不同机位</a:t>
            </a:r>
          </a:p>
          <a:p>
            <a:r>
              <a:rPr lang="zh-CN" altLang="en-US" dirty="0"/>
              <a:t>和不同景别进行组接。它以唱词和动作的间隙及段落为切换点</a:t>
            </a:r>
            <a:r>
              <a:rPr lang="en-US" altLang="zh-CN" dirty="0"/>
              <a:t>,</a:t>
            </a:r>
            <a:r>
              <a:rPr lang="zh-CN" altLang="en-US" dirty="0"/>
              <a:t>有同期声还原</a:t>
            </a:r>
            <a:r>
              <a:rPr lang="en-US" altLang="zh-CN" dirty="0"/>
              <a:t>,</a:t>
            </a:r>
            <a:r>
              <a:rPr lang="zh-CN" altLang="en-US" dirty="0"/>
              <a:t>必要</a:t>
            </a:r>
          </a:p>
          <a:p>
            <a:r>
              <a:rPr lang="zh-CN" altLang="en-US" dirty="0"/>
              <a:t>时有解说</a:t>
            </a:r>
          </a:p>
          <a:p>
            <a:endParaRPr lang="zh-CN" altLang="en-US" dirty="0"/>
          </a:p>
        </p:txBody>
      </p:sp>
    </p:spTree>
    <p:custDataLst>
      <p:tags r:id="rId1"/>
    </p:custDataLst>
    <p:extLst>
      <p:ext uri="{BB962C8B-B14F-4D97-AF65-F5344CB8AC3E}">
        <p14:creationId xmlns:p14="http://schemas.microsoft.com/office/powerpoint/2010/main" val="397357698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zh-CN" altLang="en-US" dirty="0"/>
              <a:t>京剧</a:t>
            </a:r>
            <a:r>
              <a:rPr lang="en-US" altLang="zh-CN" dirty="0"/>
              <a:t>《</a:t>
            </a:r>
            <a:r>
              <a:rPr lang="zh-CN" altLang="en-US" dirty="0"/>
              <a:t>打渔杀家</a:t>
            </a:r>
            <a:r>
              <a:rPr lang="en-US" altLang="zh-CN" dirty="0"/>
              <a:t>》</a:t>
            </a:r>
            <a:r>
              <a:rPr lang="zh-CN" altLang="en-US" dirty="0"/>
              <a:t>片段</a:t>
            </a:r>
          </a:p>
        </p:txBody>
      </p:sp>
      <p:pic>
        <p:nvPicPr>
          <p:cNvPr id="3" name="图片 2">
            <a:extLst>
              <a:ext uri="{FF2B5EF4-FFF2-40B4-BE49-F238E27FC236}">
                <a16:creationId xmlns:a16="http://schemas.microsoft.com/office/drawing/2014/main" id="{4D3570AB-8948-0B43-B19C-C72D756942A0}"/>
              </a:ext>
            </a:extLst>
          </p:cNvPr>
          <p:cNvPicPr>
            <a:picLocks noChangeAspect="1"/>
          </p:cNvPicPr>
          <p:nvPr/>
        </p:nvPicPr>
        <p:blipFill>
          <a:blip r:embed="rId4"/>
          <a:stretch>
            <a:fillRect/>
          </a:stretch>
        </p:blipFill>
        <p:spPr>
          <a:xfrm>
            <a:off x="5714214" y="1014195"/>
            <a:ext cx="6096000" cy="4876800"/>
          </a:xfrm>
          <a:prstGeom prst="rect">
            <a:avLst/>
          </a:prstGeom>
        </p:spPr>
      </p:pic>
    </p:spTree>
    <p:custDataLst>
      <p:tags r:id="rId1"/>
    </p:custDataLst>
    <p:extLst>
      <p:ext uri="{BB962C8B-B14F-4D97-AF65-F5344CB8AC3E}">
        <p14:creationId xmlns:p14="http://schemas.microsoft.com/office/powerpoint/2010/main" val="104420411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416296"/>
          </a:xfrm>
          <a:prstGeom prst="rect">
            <a:avLst/>
          </a:prstGeom>
          <a:noFill/>
          <a:ln>
            <a:noFill/>
          </a:ln>
        </p:spPr>
        <p:txBody>
          <a:bodyPr wrap="square" lIns="91419" tIns="45708" rIns="91419" bIns="45708">
            <a:spAutoFit/>
          </a:bodyPr>
          <a:lstStyle/>
          <a:p>
            <a:r>
              <a:rPr lang="zh-CN" altLang="en-US" dirty="0"/>
              <a:t>四、转型期</a:t>
            </a:r>
            <a:r>
              <a:rPr lang="en-US" altLang="zh-CN" dirty="0"/>
              <a:t>:</a:t>
            </a:r>
            <a:r>
              <a:rPr lang="zh-CN" altLang="en-US" dirty="0"/>
              <a:t>平等交流的广播文艺</a:t>
            </a:r>
          </a:p>
          <a:p>
            <a:r>
              <a:rPr lang="en-US" altLang="zh-CN" dirty="0"/>
              <a:t>1986</a:t>
            </a:r>
            <a:r>
              <a:rPr lang="zh-CN" altLang="en-US" dirty="0"/>
              <a:t>年</a:t>
            </a:r>
            <a:r>
              <a:rPr lang="en-US" altLang="zh-CN" dirty="0"/>
              <a:t>12</a:t>
            </a:r>
            <a:r>
              <a:rPr lang="zh-CN" altLang="en-US" dirty="0"/>
              <a:t>月</a:t>
            </a:r>
            <a:r>
              <a:rPr lang="en-US" altLang="zh-CN" dirty="0"/>
              <a:t>,</a:t>
            </a:r>
            <a:r>
              <a:rPr lang="zh-CN" altLang="en-US" dirty="0"/>
              <a:t>珠江经济广播电台宣告成立</a:t>
            </a:r>
            <a:r>
              <a:rPr lang="en-US" altLang="zh-CN" dirty="0"/>
              <a:t>,</a:t>
            </a:r>
            <a:r>
              <a:rPr lang="zh-CN" altLang="en-US" dirty="0"/>
              <a:t>吹响了我国广播体制改革的号角</a:t>
            </a:r>
            <a:r>
              <a:rPr lang="en-US" altLang="zh-CN" dirty="0"/>
              <a:t>,</a:t>
            </a:r>
            <a:r>
              <a:rPr lang="zh-CN" altLang="en-US" dirty="0"/>
              <a:t>从</a:t>
            </a:r>
          </a:p>
          <a:p>
            <a:r>
              <a:rPr lang="zh-CN" altLang="en-US" dirty="0"/>
              <a:t>此在全国范围内掀起了广播行业走系列化发展道路的热潮。各省市电台纷纷组建了</a:t>
            </a:r>
          </a:p>
          <a:p>
            <a:r>
              <a:rPr lang="zh-CN" altLang="en-US" dirty="0"/>
              <a:t>经济台、新闻台、音乐台</a:t>
            </a:r>
            <a:r>
              <a:rPr lang="en-US" altLang="zh-CN" dirty="0"/>
              <a:t>(</a:t>
            </a:r>
            <a:r>
              <a:rPr lang="zh-CN" altLang="en-US" dirty="0"/>
              <a:t>有的称文艺台</a:t>
            </a:r>
            <a:r>
              <a:rPr lang="en-US" altLang="zh-CN" dirty="0"/>
              <a:t>)</a:t>
            </a:r>
            <a:r>
              <a:rPr lang="zh-CN" altLang="en-US" dirty="0"/>
              <a:t>、交通台、教育台、生活台等系列台</a:t>
            </a:r>
            <a:r>
              <a:rPr lang="en-US" altLang="zh-CN" dirty="0"/>
              <a:t>,</a:t>
            </a:r>
            <a:r>
              <a:rPr lang="zh-CN" altLang="en-US" dirty="0"/>
              <a:t>满足了广</a:t>
            </a:r>
          </a:p>
          <a:p>
            <a:r>
              <a:rPr lang="zh-CN" altLang="en-US" dirty="0"/>
              <a:t>播节目分众化的需求。</a:t>
            </a:r>
            <a:r>
              <a:rPr lang="en-US" altLang="zh-CN" dirty="0"/>
              <a:t>1993</a:t>
            </a:r>
            <a:r>
              <a:rPr lang="zh-CN" altLang="en-US" dirty="0"/>
              <a:t>年</a:t>
            </a:r>
            <a:r>
              <a:rPr lang="en-US" altLang="zh-CN" dirty="0"/>
              <a:t>9</a:t>
            </a:r>
            <a:r>
              <a:rPr lang="zh-CN" altLang="en-US" dirty="0"/>
              <a:t>月</a:t>
            </a:r>
            <a:r>
              <a:rPr lang="en-US" altLang="zh-CN" dirty="0"/>
              <a:t>,</a:t>
            </a:r>
            <a:r>
              <a:rPr lang="zh-CN" altLang="en-US" dirty="0"/>
              <a:t>全国范围内广播电台的系列化改革基本完成。</a:t>
            </a:r>
          </a:p>
          <a:p>
            <a:r>
              <a:rPr lang="zh-CN" altLang="en-US" dirty="0"/>
              <a:t>这是当代中国广播体制上发生的重大变革</a:t>
            </a:r>
            <a:r>
              <a:rPr lang="en-US" altLang="zh-CN" dirty="0"/>
              <a:t>,</a:t>
            </a:r>
            <a:r>
              <a:rPr lang="zh-CN" altLang="en-US" dirty="0"/>
              <a:t>标志着当代中国广播进入转型期发展阶</a:t>
            </a:r>
          </a:p>
          <a:p>
            <a:r>
              <a:rPr lang="zh-CN" altLang="en-US" dirty="0"/>
              <a:t>段</a:t>
            </a:r>
            <a:r>
              <a:rPr lang="en-US" altLang="zh-CN" dirty="0"/>
              <a:t>,</a:t>
            </a:r>
            <a:r>
              <a:rPr lang="zh-CN" altLang="en-US" dirty="0"/>
              <a:t>具有划时代的历史意义。尤其需要指出的是</a:t>
            </a:r>
            <a:r>
              <a:rPr lang="en-US" altLang="zh-CN" dirty="0"/>
              <a:t>,</a:t>
            </a:r>
            <a:r>
              <a:rPr lang="zh-CN" altLang="en-US" dirty="0"/>
              <a:t>在节目播出方式上</a:t>
            </a:r>
            <a:r>
              <a:rPr lang="en-US" altLang="zh-CN" dirty="0"/>
              <a:t>,</a:t>
            </a:r>
            <a:r>
              <a:rPr lang="zh-CN" altLang="en-US" dirty="0"/>
              <a:t>大板块热线直播</a:t>
            </a:r>
          </a:p>
          <a:p>
            <a:r>
              <a:rPr lang="zh-CN" altLang="en-US" dirty="0"/>
              <a:t>形式打破了传统录播将传者与受众彼此隔绝分离的僵硬状态</a:t>
            </a:r>
            <a:r>
              <a:rPr lang="en-US" altLang="zh-CN" dirty="0"/>
              <a:t>,</a:t>
            </a:r>
            <a:r>
              <a:rPr lang="zh-CN" altLang="en-US" dirty="0"/>
              <a:t>使广播“流动”了起来</a:t>
            </a:r>
            <a:r>
              <a:rPr lang="en-US" altLang="zh-CN" dirty="0"/>
              <a:t>,</a:t>
            </a:r>
          </a:p>
          <a:p>
            <a:r>
              <a:rPr lang="en-US" altLang="zh-CN" dirty="0"/>
              <a:t>“</a:t>
            </a:r>
            <a:r>
              <a:rPr lang="zh-CN" altLang="en-US" dirty="0"/>
              <a:t>活”了起来。热线直播方式的开辟悄悄变更着传受双方的地位</a:t>
            </a:r>
            <a:r>
              <a:rPr lang="en-US" altLang="zh-CN" dirty="0"/>
              <a:t>,</a:t>
            </a:r>
            <a:r>
              <a:rPr lang="zh-CN" altLang="en-US" dirty="0"/>
              <a:t>对于人们的交流方</a:t>
            </a:r>
          </a:p>
          <a:p>
            <a:r>
              <a:rPr lang="zh-CN" altLang="en-US" dirty="0"/>
              <a:t>式、审美方式乃至行为、思维方式都有着极其深刻的影响。</a:t>
            </a:r>
          </a:p>
          <a:p>
            <a:r>
              <a:rPr lang="zh-CN" altLang="en-US" dirty="0"/>
              <a:t>转型期的广播文艺较此前的广播文艺有着本质的不同</a:t>
            </a:r>
            <a:r>
              <a:rPr lang="en-US" altLang="zh-CN" dirty="0"/>
              <a:t>,</a:t>
            </a:r>
            <a:r>
              <a:rPr lang="zh-CN" altLang="en-US" dirty="0"/>
              <a:t>这种不同表现在</a:t>
            </a:r>
            <a:r>
              <a:rPr lang="en-US" altLang="zh-CN" dirty="0"/>
              <a:t>:</a:t>
            </a:r>
          </a:p>
          <a:p>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6914416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632287"/>
          </a:xfrm>
          <a:prstGeom prst="rect">
            <a:avLst/>
          </a:prstGeom>
          <a:noFill/>
          <a:ln>
            <a:noFill/>
          </a:ln>
        </p:spPr>
        <p:txBody>
          <a:bodyPr wrap="square" lIns="91419" tIns="45708" rIns="91419" bIns="45708">
            <a:spAutoFit/>
          </a:bodyPr>
          <a:lstStyle/>
          <a:p>
            <a:r>
              <a:rPr lang="zh-CN" altLang="en-US" dirty="0"/>
              <a:t>三、电视纪录片</a:t>
            </a:r>
            <a:endParaRPr lang="en-US" altLang="zh-CN" dirty="0"/>
          </a:p>
          <a:p>
            <a:endParaRPr lang="zh-CN" altLang="en-US" dirty="0"/>
          </a:p>
          <a:p>
            <a:r>
              <a:rPr lang="zh-CN" altLang="en-US" dirty="0"/>
              <a:t>电视纪录片是以文艺为题材的纪录片</a:t>
            </a:r>
            <a:r>
              <a:rPr lang="en-US" altLang="zh-CN" dirty="0"/>
              <a:t>,</a:t>
            </a:r>
            <a:r>
              <a:rPr lang="zh-CN" altLang="en-US" dirty="0"/>
              <a:t>它既是纪录片的一种类型</a:t>
            </a:r>
            <a:r>
              <a:rPr lang="en-US" altLang="zh-CN" dirty="0"/>
              <a:t>,</a:t>
            </a:r>
            <a:r>
              <a:rPr lang="zh-CN" altLang="en-US" dirty="0"/>
              <a:t>又是文艺节目</a:t>
            </a:r>
          </a:p>
          <a:p>
            <a:r>
              <a:rPr lang="zh-CN" altLang="en-US" dirty="0"/>
              <a:t>的一种样式。除了对现实生活的记录外</a:t>
            </a:r>
            <a:r>
              <a:rPr lang="en-US" altLang="zh-CN" dirty="0"/>
              <a:t>,</a:t>
            </a:r>
            <a:r>
              <a:rPr lang="zh-CN" altLang="en-US" dirty="0"/>
              <a:t>它还需要对相关的文艺演出进行记录。在视</a:t>
            </a:r>
          </a:p>
          <a:p>
            <a:r>
              <a:rPr lang="zh-CN" altLang="en-US" dirty="0"/>
              <a:t>听语言上</a:t>
            </a:r>
            <a:r>
              <a:rPr lang="en-US" altLang="zh-CN" dirty="0"/>
              <a:t>,</a:t>
            </a:r>
            <a:r>
              <a:rPr lang="zh-CN" altLang="en-US" dirty="0"/>
              <a:t>它沿袭了电视实况转播类节目客观记录的样式</a:t>
            </a:r>
            <a:r>
              <a:rPr lang="en-US" altLang="zh-CN" dirty="0"/>
              <a:t>,</a:t>
            </a:r>
            <a:r>
              <a:rPr lang="zh-CN" altLang="en-US" dirty="0"/>
              <a:t>仍然是在正常视点下的机</a:t>
            </a:r>
          </a:p>
          <a:p>
            <a:r>
              <a:rPr lang="zh-CN" altLang="en-US" dirty="0"/>
              <a:t>位上</a:t>
            </a:r>
            <a:r>
              <a:rPr lang="en-US" altLang="zh-CN" dirty="0"/>
              <a:t>,</a:t>
            </a:r>
            <a:r>
              <a:rPr lang="zh-CN" altLang="en-US" dirty="0"/>
              <a:t>在正常光线下对客观事物的记录</a:t>
            </a:r>
            <a:r>
              <a:rPr lang="en-US" altLang="zh-CN" dirty="0"/>
              <a:t>,</a:t>
            </a:r>
            <a:r>
              <a:rPr lang="zh-CN" altLang="en-US" dirty="0"/>
              <a:t>推、拉、摇、移和后期编辑手法以不影响观众对</a:t>
            </a:r>
          </a:p>
          <a:p>
            <a:r>
              <a:rPr lang="zh-CN" altLang="en-US" dirty="0"/>
              <a:t>事件和演出的观赏为前提</a:t>
            </a:r>
            <a:r>
              <a:rPr lang="en-US" altLang="zh-CN" dirty="0"/>
              <a:t>,</a:t>
            </a:r>
            <a:r>
              <a:rPr lang="zh-CN" altLang="en-US" dirty="0"/>
              <a:t>尽可能客观地再现事件和演出的原有状态。声音以同期声</a:t>
            </a:r>
          </a:p>
          <a:p>
            <a:r>
              <a:rPr lang="zh-CN" altLang="en-US" dirty="0"/>
              <a:t>为主</a:t>
            </a:r>
            <a:r>
              <a:rPr lang="en-US" altLang="zh-CN" dirty="0"/>
              <a:t>,</a:t>
            </a:r>
            <a:r>
              <a:rPr lang="zh-CN" altLang="en-US" dirty="0"/>
              <a:t>在画面有不确定性时</a:t>
            </a:r>
            <a:r>
              <a:rPr lang="en-US" altLang="zh-CN" dirty="0"/>
              <a:t>,</a:t>
            </a:r>
            <a:r>
              <a:rPr lang="zh-CN" altLang="en-US" dirty="0"/>
              <a:t>用解说的方式对事件、地点、人物的基本状况加以解释说</a:t>
            </a:r>
          </a:p>
          <a:p>
            <a:r>
              <a:rPr lang="zh-CN" altLang="en-US" dirty="0"/>
              <a:t>明。与实况转播节目只记录某一件事或某一次演出不同</a:t>
            </a:r>
            <a:r>
              <a:rPr lang="en-US" altLang="zh-CN" dirty="0"/>
              <a:t>,</a:t>
            </a:r>
            <a:r>
              <a:rPr lang="zh-CN" altLang="en-US" dirty="0"/>
              <a:t>电视纪录片要通过多个事件</a:t>
            </a:r>
            <a:endParaRPr lang="en-US" altLang="zh-CN" dirty="0"/>
          </a:p>
          <a:p>
            <a:r>
              <a:rPr lang="zh-CN" altLang="en-US" dirty="0"/>
              <a:t>和多次演出的选择和记录</a:t>
            </a:r>
            <a:r>
              <a:rPr lang="en-US" altLang="zh-CN" dirty="0"/>
              <a:t>,</a:t>
            </a:r>
            <a:r>
              <a:rPr lang="zh-CN" altLang="en-US" dirty="0"/>
              <a:t>组合在一起阐述编导的思想</a:t>
            </a:r>
            <a:r>
              <a:rPr lang="en-US" altLang="zh-CN" dirty="0"/>
              <a:t>,</a:t>
            </a:r>
            <a:r>
              <a:rPr lang="zh-CN" altLang="en-US" dirty="0"/>
              <a:t>抒发编导的情感</a:t>
            </a:r>
            <a:r>
              <a:rPr lang="en-US" altLang="zh-CN" dirty="0"/>
              <a:t>,</a:t>
            </a:r>
            <a:r>
              <a:rPr lang="zh-CN" altLang="en-US" dirty="0"/>
              <a:t>这种思想和</a:t>
            </a:r>
          </a:p>
          <a:p>
            <a:r>
              <a:rPr lang="zh-CN" altLang="en-US" dirty="0"/>
              <a:t>感情的表达是通过客观事件的组合实现的。</a:t>
            </a:r>
          </a:p>
          <a:p>
            <a:r>
              <a:rPr lang="zh-CN" altLang="en-US" dirty="0"/>
              <a:t>电视纪录片以记录多个演出过程和这些过程中的人物为目的</a:t>
            </a:r>
            <a:r>
              <a:rPr lang="en-US" altLang="zh-CN" dirty="0"/>
              <a:t>,</a:t>
            </a:r>
            <a:r>
              <a:rPr lang="zh-CN" altLang="en-US" dirty="0"/>
              <a:t>在这种类型的片子</a:t>
            </a:r>
          </a:p>
          <a:p>
            <a:r>
              <a:rPr lang="zh-CN" altLang="en-US" dirty="0"/>
              <a:t>中</a:t>
            </a:r>
            <a:r>
              <a:rPr lang="en-US" altLang="zh-CN" dirty="0"/>
              <a:t>,</a:t>
            </a:r>
            <a:r>
              <a:rPr lang="zh-CN" altLang="en-US" dirty="0"/>
              <a:t>展示事件、行为、动作的过程</a:t>
            </a:r>
            <a:r>
              <a:rPr lang="en-US" altLang="zh-CN" dirty="0"/>
              <a:t>,</a:t>
            </a:r>
            <a:r>
              <a:rPr lang="zh-CN" altLang="en-US" dirty="0"/>
              <a:t>捕捉过程中的细节是非常重要的前期拍摄任务。因</a:t>
            </a:r>
          </a:p>
          <a:p>
            <a:r>
              <a:rPr lang="zh-CN" altLang="en-US" dirty="0"/>
              <a:t>此</a:t>
            </a:r>
            <a:r>
              <a:rPr lang="en-US" altLang="zh-CN" dirty="0"/>
              <a:t>,</a:t>
            </a:r>
            <a:r>
              <a:rPr lang="zh-CN" altLang="en-US" dirty="0"/>
              <a:t>它的平均镜头长度要比电视文艺专题片长得多</a:t>
            </a:r>
            <a:r>
              <a:rPr lang="en-US" altLang="zh-CN" dirty="0"/>
              <a:t>,</a:t>
            </a:r>
            <a:r>
              <a:rPr lang="zh-CN" altLang="en-US" dirty="0"/>
              <a:t>一般来说在</a:t>
            </a:r>
            <a:r>
              <a:rPr lang="en-US" altLang="zh-CN" dirty="0"/>
              <a:t>12</a:t>
            </a:r>
            <a:r>
              <a:rPr lang="zh-CN" altLang="en-US" dirty="0"/>
              <a:t>秒以上</a:t>
            </a:r>
            <a:r>
              <a:rPr lang="en-US" altLang="zh-CN" dirty="0"/>
              <a:t>,</a:t>
            </a:r>
            <a:r>
              <a:rPr lang="zh-CN" altLang="en-US" dirty="0"/>
              <a:t>镜头运动</a:t>
            </a:r>
          </a:p>
          <a:p>
            <a:r>
              <a:rPr lang="zh-CN" altLang="en-US" dirty="0"/>
              <a:t>速度也较为缓慢。它在后期编辑时</a:t>
            </a:r>
            <a:r>
              <a:rPr lang="en-US" altLang="zh-CN" dirty="0"/>
              <a:t>,</a:t>
            </a:r>
            <a:r>
              <a:rPr lang="zh-CN" altLang="en-US" dirty="0"/>
              <a:t>为保证全片的客观性</a:t>
            </a:r>
            <a:r>
              <a:rPr lang="en-US" altLang="zh-CN" dirty="0"/>
              <a:t>,</a:t>
            </a:r>
            <a:r>
              <a:rPr lang="zh-CN" altLang="en-US" dirty="0"/>
              <a:t>通常不采用特技编辑手法。</a:t>
            </a:r>
          </a:p>
          <a:p>
            <a:r>
              <a:rPr lang="zh-CN" altLang="en-US" dirty="0"/>
              <a:t>正常视点下的机位、正常光线和色调下的图像、较长的镜头和较慢的摄像机运动、</a:t>
            </a:r>
          </a:p>
          <a:p>
            <a:r>
              <a:rPr lang="zh-CN" altLang="en-US" dirty="0"/>
              <a:t>同期声、对画面不确定因素的适度解说、没有特技手法的切换编辑</a:t>
            </a:r>
            <a:r>
              <a:rPr lang="en-US" altLang="zh-CN" dirty="0"/>
              <a:t>,</a:t>
            </a:r>
            <a:r>
              <a:rPr lang="zh-CN" altLang="en-US" dirty="0"/>
              <a:t>是电视纪录片的基</a:t>
            </a:r>
          </a:p>
          <a:p>
            <a:r>
              <a:rPr lang="zh-CN" altLang="en-US" dirty="0"/>
              <a:t>本语言样式。它所运用的视听元素通常不包括音乐音响</a:t>
            </a:r>
            <a:r>
              <a:rPr lang="en-US" altLang="zh-CN" dirty="0"/>
              <a:t>,</a:t>
            </a:r>
            <a:r>
              <a:rPr lang="zh-CN" altLang="en-US" dirty="0"/>
              <a:t>即使有</a:t>
            </a:r>
            <a:r>
              <a:rPr lang="en-US" altLang="zh-CN" dirty="0"/>
              <a:t>,</a:t>
            </a:r>
            <a:r>
              <a:rPr lang="zh-CN" altLang="en-US" dirty="0"/>
              <a:t>声源也往往是由片</a:t>
            </a:r>
          </a:p>
          <a:p>
            <a:r>
              <a:rPr lang="zh-CN" altLang="en-US" dirty="0"/>
              <a:t>中的记录对象本身发出的。</a:t>
            </a:r>
          </a:p>
          <a:p>
            <a:endParaRPr lang="zh-CN" altLang="en-US" dirty="0"/>
          </a:p>
        </p:txBody>
      </p:sp>
    </p:spTree>
    <p:custDataLst>
      <p:tags r:id="rId1"/>
    </p:custDataLst>
    <p:extLst>
      <p:ext uri="{BB962C8B-B14F-4D97-AF65-F5344CB8AC3E}">
        <p14:creationId xmlns:p14="http://schemas.microsoft.com/office/powerpoint/2010/main" val="74942637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en-US" altLang="zh-CN" dirty="0"/>
              <a:t>《</a:t>
            </a:r>
            <a:r>
              <a:rPr lang="zh-CN" altLang="en-US" dirty="0"/>
              <a:t>魅力</a:t>
            </a:r>
            <a:r>
              <a:rPr lang="en-US" altLang="zh-CN" dirty="0"/>
              <a:t>12———</a:t>
            </a:r>
            <a:r>
              <a:rPr lang="zh-CN" altLang="en-US" dirty="0"/>
              <a:t>阿诗玛</a:t>
            </a:r>
            <a:r>
              <a:rPr lang="en-US" altLang="zh-CN" dirty="0"/>
              <a:t>》</a:t>
            </a:r>
            <a:r>
              <a:rPr lang="zh-CN" altLang="en-US" dirty="0"/>
              <a:t>片段</a:t>
            </a:r>
          </a:p>
        </p:txBody>
      </p:sp>
      <p:pic>
        <p:nvPicPr>
          <p:cNvPr id="2" name="图片 1">
            <a:extLst>
              <a:ext uri="{FF2B5EF4-FFF2-40B4-BE49-F238E27FC236}">
                <a16:creationId xmlns:a16="http://schemas.microsoft.com/office/drawing/2014/main" id="{953DD352-F638-584B-A957-530B5364E1ED}"/>
              </a:ext>
            </a:extLst>
          </p:cNvPr>
          <p:cNvPicPr>
            <a:picLocks noChangeAspect="1"/>
          </p:cNvPicPr>
          <p:nvPr/>
        </p:nvPicPr>
        <p:blipFill>
          <a:blip r:embed="rId4"/>
          <a:stretch>
            <a:fillRect/>
          </a:stretch>
        </p:blipFill>
        <p:spPr>
          <a:xfrm>
            <a:off x="5979886" y="1555750"/>
            <a:ext cx="6045200" cy="3746500"/>
          </a:xfrm>
          <a:prstGeom prst="rect">
            <a:avLst/>
          </a:prstGeom>
        </p:spPr>
      </p:pic>
    </p:spTree>
    <p:custDataLst>
      <p:tags r:id="rId1"/>
    </p:custDataLst>
    <p:extLst>
      <p:ext uri="{BB962C8B-B14F-4D97-AF65-F5344CB8AC3E}">
        <p14:creationId xmlns:p14="http://schemas.microsoft.com/office/powerpoint/2010/main" val="18201387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10728419" cy="6740282"/>
          </a:xfrm>
          <a:prstGeom prst="rect">
            <a:avLst/>
          </a:prstGeom>
          <a:noFill/>
          <a:ln>
            <a:noFill/>
          </a:ln>
        </p:spPr>
        <p:txBody>
          <a:bodyPr wrap="square" lIns="91419" tIns="45708" rIns="91419" bIns="45708">
            <a:spAutoFit/>
          </a:bodyPr>
          <a:lstStyle/>
          <a:p>
            <a:r>
              <a:rPr lang="zh-CN" altLang="en-US" dirty="0"/>
              <a:t>四、电视文艺专题片</a:t>
            </a:r>
            <a:endParaRPr lang="en-US" altLang="zh-CN" dirty="0"/>
          </a:p>
          <a:p>
            <a:endParaRPr lang="zh-CN" altLang="en-US" dirty="0"/>
          </a:p>
          <a:p>
            <a:r>
              <a:rPr lang="zh-CN" altLang="en-US" dirty="0"/>
              <a:t>与电视纪录片不同</a:t>
            </a:r>
            <a:r>
              <a:rPr lang="en-US" altLang="zh-CN" dirty="0"/>
              <a:t>,</a:t>
            </a:r>
            <a:r>
              <a:rPr lang="zh-CN" altLang="en-US" dirty="0"/>
              <a:t>电视文艺专题片更直接地表达编导的意图。纪录片是客观</a:t>
            </a:r>
          </a:p>
          <a:p>
            <a:r>
              <a:rPr lang="zh-CN" altLang="en-US" dirty="0"/>
              <a:t>事实在说</a:t>
            </a:r>
            <a:r>
              <a:rPr lang="en-US" altLang="zh-CN" dirty="0"/>
              <a:t>,</a:t>
            </a:r>
            <a:r>
              <a:rPr lang="zh-CN" altLang="en-US" dirty="0"/>
              <a:t>而专题片是编导在说。电视文艺专题片利用多个事例</a:t>
            </a:r>
            <a:r>
              <a:rPr lang="en-US" altLang="zh-CN" dirty="0"/>
              <a:t>,</a:t>
            </a:r>
            <a:r>
              <a:rPr lang="zh-CN" altLang="en-US" dirty="0"/>
              <a:t>从不同角度说明</a:t>
            </a:r>
          </a:p>
          <a:p>
            <a:r>
              <a:rPr lang="zh-CN" altLang="en-US" dirty="0"/>
              <a:t>全片的观点</a:t>
            </a:r>
            <a:r>
              <a:rPr lang="en-US" altLang="zh-CN" dirty="0"/>
              <a:t>,</a:t>
            </a:r>
            <a:r>
              <a:rPr lang="zh-CN" altLang="en-US" dirty="0"/>
              <a:t>它由客观记录的事实和主观阐述两部分组成。时空上</a:t>
            </a:r>
            <a:r>
              <a:rPr lang="en-US" altLang="zh-CN" dirty="0"/>
              <a:t>,</a:t>
            </a:r>
            <a:r>
              <a:rPr lang="zh-CN" altLang="en-US" dirty="0"/>
              <a:t>它不再像纪录</a:t>
            </a:r>
          </a:p>
          <a:p>
            <a:r>
              <a:rPr lang="zh-CN" altLang="en-US" dirty="0"/>
              <a:t>片那样按照事件发展的顺序和逻辑来进行</a:t>
            </a:r>
            <a:r>
              <a:rPr lang="en-US" altLang="zh-CN" dirty="0"/>
              <a:t>,</a:t>
            </a:r>
            <a:r>
              <a:rPr lang="zh-CN" altLang="en-US" dirty="0"/>
              <a:t>而是根据论说的结构来完成全片的制</a:t>
            </a:r>
          </a:p>
          <a:p>
            <a:r>
              <a:rPr lang="zh-CN" altLang="en-US" dirty="0"/>
              <a:t>作。除了在时间、空间上不遵守顺序原则外</a:t>
            </a:r>
            <a:r>
              <a:rPr lang="en-US" altLang="zh-CN" dirty="0"/>
              <a:t>,</a:t>
            </a:r>
            <a:r>
              <a:rPr lang="zh-CN" altLang="en-US" dirty="0"/>
              <a:t>由于情感表达的主观和直接</a:t>
            </a:r>
            <a:r>
              <a:rPr lang="en-US" altLang="zh-CN" dirty="0"/>
              <a:t>,</a:t>
            </a:r>
            <a:r>
              <a:rPr lang="zh-CN" altLang="en-US" dirty="0"/>
              <a:t>在电视</a:t>
            </a:r>
          </a:p>
          <a:p>
            <a:r>
              <a:rPr lang="zh-CN" altLang="en-US" dirty="0"/>
              <a:t>文艺专题片中往往还会出现非现实时空。实况转播、文艺纪录片是对现实时空中的</a:t>
            </a:r>
            <a:endParaRPr lang="en-US" altLang="zh-CN" dirty="0"/>
          </a:p>
          <a:p>
            <a:r>
              <a:rPr lang="zh-CN" altLang="en-US" dirty="0"/>
              <a:t>生活的记录</a:t>
            </a:r>
            <a:r>
              <a:rPr lang="en-US" altLang="zh-CN" dirty="0"/>
              <a:t>,</a:t>
            </a:r>
            <a:r>
              <a:rPr lang="zh-CN" altLang="en-US" dirty="0"/>
              <a:t>电视文艺专题片使用这些客观记录的片段</a:t>
            </a:r>
            <a:r>
              <a:rPr lang="en-US" altLang="zh-CN" dirty="0"/>
              <a:t>,</a:t>
            </a:r>
            <a:r>
              <a:rPr lang="zh-CN" altLang="en-US" dirty="0"/>
              <a:t>通过重新结构和多样化的</a:t>
            </a:r>
          </a:p>
          <a:p>
            <a:r>
              <a:rPr lang="zh-CN" altLang="en-US" dirty="0"/>
              <a:t>编辑手段</a:t>
            </a:r>
            <a:r>
              <a:rPr lang="en-US" altLang="zh-CN" dirty="0"/>
              <a:t>,</a:t>
            </a:r>
            <a:r>
              <a:rPr lang="zh-CN" altLang="en-US" dirty="0"/>
              <a:t>使全片具有明显的主观色彩</a:t>
            </a:r>
            <a:r>
              <a:rPr lang="en-US" altLang="zh-CN" dirty="0"/>
              <a:t>,</a:t>
            </a:r>
            <a:r>
              <a:rPr lang="zh-CN" altLang="en-US" dirty="0"/>
              <a:t>编辑痕迹明显。电视文艺专题片的视听语</a:t>
            </a:r>
          </a:p>
          <a:p>
            <a:r>
              <a:rPr lang="zh-CN" altLang="en-US" dirty="0"/>
              <a:t>言</a:t>
            </a:r>
            <a:r>
              <a:rPr lang="en-US" altLang="zh-CN" dirty="0"/>
              <a:t>,</a:t>
            </a:r>
            <a:r>
              <a:rPr lang="zh-CN" altLang="en-US" dirty="0"/>
              <a:t>在沿袭实况转播、文艺纪录片的现实客观记录样式的基础上</a:t>
            </a:r>
            <a:r>
              <a:rPr lang="en-US" altLang="zh-CN" dirty="0"/>
              <a:t>,</a:t>
            </a:r>
            <a:r>
              <a:rPr lang="zh-CN" altLang="en-US" dirty="0"/>
              <a:t>在后期编辑时加</a:t>
            </a:r>
          </a:p>
          <a:p>
            <a:r>
              <a:rPr lang="zh-CN" altLang="en-US" dirty="0"/>
              <a:t>入了特技、音乐音响等元素。通过对不同视听素材的对比</a:t>
            </a:r>
            <a:r>
              <a:rPr lang="en-US" altLang="zh-CN" dirty="0"/>
              <a:t>,</a:t>
            </a:r>
            <a:r>
              <a:rPr lang="zh-CN" altLang="en-US" dirty="0"/>
              <a:t>得出不同的结论。</a:t>
            </a:r>
            <a:endParaRPr lang="en-US" altLang="zh-CN" dirty="0"/>
          </a:p>
          <a:p>
            <a:endParaRPr lang="zh-CN" altLang="en-US" dirty="0"/>
          </a:p>
          <a:p>
            <a:r>
              <a:rPr lang="zh-CN" altLang="en-US" dirty="0"/>
              <a:t>电视文艺专题片往往将一些相关的文艺节目片段</a:t>
            </a:r>
            <a:r>
              <a:rPr lang="en-US" altLang="zh-CN" dirty="0"/>
              <a:t>,</a:t>
            </a:r>
            <a:r>
              <a:rPr lang="zh-CN" altLang="en-US" dirty="0"/>
              <a:t>根据主题用一定的串联方式加</a:t>
            </a:r>
          </a:p>
          <a:p>
            <a:r>
              <a:rPr lang="zh-CN" altLang="en-US" dirty="0"/>
              <a:t>以结构和整合。它或者以纪实部分为主</a:t>
            </a:r>
            <a:r>
              <a:rPr lang="en-US" altLang="zh-CN" dirty="0"/>
              <a:t>,</a:t>
            </a:r>
            <a:r>
              <a:rPr lang="zh-CN" altLang="en-US" dirty="0"/>
              <a:t>或者以文艺节目为主</a:t>
            </a:r>
            <a:r>
              <a:rPr lang="en-US" altLang="zh-CN" dirty="0"/>
              <a:t>,</a:t>
            </a:r>
            <a:r>
              <a:rPr lang="zh-CN" altLang="en-US" dirty="0"/>
              <a:t>在视听语言上</a:t>
            </a:r>
            <a:r>
              <a:rPr lang="en-US" altLang="zh-CN" dirty="0"/>
              <a:t>,</a:t>
            </a:r>
            <a:r>
              <a:rPr lang="zh-CN" altLang="en-US" dirty="0"/>
              <a:t>寻找纪</a:t>
            </a:r>
          </a:p>
          <a:p>
            <a:r>
              <a:rPr lang="zh-CN" altLang="en-US" dirty="0"/>
              <a:t>实与艺术的结合点</a:t>
            </a:r>
            <a:r>
              <a:rPr lang="en-US" altLang="zh-CN" dirty="0"/>
              <a:t>,</a:t>
            </a:r>
            <a:r>
              <a:rPr lang="zh-CN" altLang="en-US" dirty="0"/>
              <a:t>解决纪实与艺术之间的反差。它是视听语言纪实性与表现性并存</a:t>
            </a:r>
          </a:p>
          <a:p>
            <a:r>
              <a:rPr lang="zh-CN" altLang="en-US" dirty="0"/>
              <a:t>的一种样式</a:t>
            </a:r>
            <a:r>
              <a:rPr lang="en-US" altLang="zh-CN" dirty="0"/>
              <a:t>,</a:t>
            </a:r>
            <a:r>
              <a:rPr lang="zh-CN" altLang="en-US" dirty="0"/>
              <a:t>也是纪实性电视文艺节目和表现性艺术节目的分界点。</a:t>
            </a:r>
            <a:endParaRPr lang="en-US" altLang="zh-CN" dirty="0"/>
          </a:p>
          <a:p>
            <a:endParaRPr lang="zh-CN" altLang="en-US" dirty="0"/>
          </a:p>
          <a:p>
            <a:r>
              <a:rPr lang="zh-CN" altLang="en-US" dirty="0"/>
              <a:t>电视文艺专题片的基本语言方式是画面既有正常视点机位、正常光线色彩下记录</a:t>
            </a:r>
          </a:p>
          <a:p>
            <a:r>
              <a:rPr lang="zh-CN" altLang="en-US" dirty="0"/>
              <a:t>的现实生活镜头</a:t>
            </a:r>
            <a:r>
              <a:rPr lang="en-US" altLang="zh-CN" dirty="0"/>
              <a:t>,</a:t>
            </a:r>
            <a:r>
              <a:rPr lang="zh-CN" altLang="en-US" dirty="0"/>
              <a:t>也有造型性强、表现主观感受和认识的拍摄内容。画面平均长度较</a:t>
            </a:r>
          </a:p>
          <a:p>
            <a:r>
              <a:rPr lang="zh-CN" altLang="en-US" dirty="0"/>
              <a:t>短</a:t>
            </a:r>
            <a:r>
              <a:rPr lang="en-US" altLang="zh-CN" dirty="0"/>
              <a:t>,</a:t>
            </a:r>
            <a:r>
              <a:rPr lang="zh-CN" altLang="en-US" dirty="0"/>
              <a:t>一般在</a:t>
            </a:r>
            <a:r>
              <a:rPr lang="en-US" altLang="zh-CN" dirty="0"/>
              <a:t>5~7</a:t>
            </a:r>
            <a:r>
              <a:rPr lang="zh-CN" altLang="en-US" dirty="0"/>
              <a:t>秒之间。摄像机的运动速度根据主题、情绪表达的需要确定</a:t>
            </a:r>
            <a:r>
              <a:rPr lang="en-US" altLang="zh-CN" dirty="0"/>
              <a:t>,</a:t>
            </a:r>
            <a:r>
              <a:rPr lang="zh-CN" altLang="en-US" dirty="0"/>
              <a:t>常常快</a:t>
            </a:r>
          </a:p>
          <a:p>
            <a:r>
              <a:rPr lang="zh-CN" altLang="en-US" dirty="0"/>
              <a:t>速地推、拉、摇、移</a:t>
            </a:r>
            <a:r>
              <a:rPr lang="en-US" altLang="zh-CN" dirty="0"/>
              <a:t>,</a:t>
            </a:r>
            <a:r>
              <a:rPr lang="zh-CN" altLang="en-US" dirty="0"/>
              <a:t>运用同期声、音乐音响、解说词</a:t>
            </a:r>
            <a:r>
              <a:rPr lang="en-US" altLang="zh-CN" dirty="0"/>
              <a:t>,</a:t>
            </a:r>
            <a:r>
              <a:rPr lang="zh-CN" altLang="en-US" dirty="0"/>
              <a:t>且占相当大的比例和分量</a:t>
            </a:r>
            <a:r>
              <a:rPr lang="en-US" altLang="zh-CN" dirty="0"/>
              <a:t>,</a:t>
            </a:r>
            <a:r>
              <a:rPr lang="zh-CN" altLang="en-US" dirty="0"/>
              <a:t>后期编</a:t>
            </a:r>
          </a:p>
          <a:p>
            <a:r>
              <a:rPr lang="zh-CN" altLang="en-US" dirty="0"/>
              <a:t>辑手法多样</a:t>
            </a:r>
            <a:r>
              <a:rPr lang="en-US" altLang="zh-CN" dirty="0"/>
              <a:t>,</a:t>
            </a:r>
            <a:r>
              <a:rPr lang="zh-CN" altLang="en-US" dirty="0"/>
              <a:t>可以灵活和创造性地使用各种编辑手法</a:t>
            </a:r>
            <a:r>
              <a:rPr lang="en-US" altLang="zh-CN" dirty="0"/>
              <a:t>,</a:t>
            </a:r>
            <a:r>
              <a:rPr lang="zh-CN" altLang="en-US" dirty="0"/>
              <a:t>包括各类特技手法。</a:t>
            </a:r>
          </a:p>
          <a:p>
            <a:endParaRPr lang="zh-CN" altLang="en-US" dirty="0"/>
          </a:p>
        </p:txBody>
      </p:sp>
    </p:spTree>
    <p:custDataLst>
      <p:tags r:id="rId1"/>
    </p:custDataLst>
    <p:extLst>
      <p:ext uri="{BB962C8B-B14F-4D97-AF65-F5344CB8AC3E}">
        <p14:creationId xmlns:p14="http://schemas.microsoft.com/office/powerpoint/2010/main" val="90370625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en-US" altLang="zh-CN" dirty="0"/>
              <a:t>《</a:t>
            </a:r>
            <a:r>
              <a:rPr lang="zh-CN" altLang="en-US" dirty="0"/>
              <a:t>民歌魂</a:t>
            </a:r>
            <a:r>
              <a:rPr lang="en-US" altLang="zh-CN" dirty="0"/>
              <a:t>》</a:t>
            </a:r>
            <a:r>
              <a:rPr lang="zh-CN" altLang="en-US" dirty="0"/>
              <a:t>片段</a:t>
            </a:r>
            <a:endParaRPr lang="en-US" altLang="zh-CN" dirty="0"/>
          </a:p>
        </p:txBody>
      </p:sp>
      <p:pic>
        <p:nvPicPr>
          <p:cNvPr id="3" name="图片 2">
            <a:extLst>
              <a:ext uri="{FF2B5EF4-FFF2-40B4-BE49-F238E27FC236}">
                <a16:creationId xmlns:a16="http://schemas.microsoft.com/office/drawing/2014/main" id="{603DA239-675F-5F4A-87B3-310B2C101B37}"/>
              </a:ext>
            </a:extLst>
          </p:cNvPr>
          <p:cNvPicPr>
            <a:picLocks noChangeAspect="1"/>
          </p:cNvPicPr>
          <p:nvPr/>
        </p:nvPicPr>
        <p:blipFill>
          <a:blip r:embed="rId4"/>
          <a:stretch>
            <a:fillRect/>
          </a:stretch>
        </p:blipFill>
        <p:spPr>
          <a:xfrm>
            <a:off x="6057114" y="1016000"/>
            <a:ext cx="5753100" cy="4826000"/>
          </a:xfrm>
          <a:prstGeom prst="rect">
            <a:avLst/>
          </a:prstGeom>
        </p:spPr>
      </p:pic>
    </p:spTree>
    <p:custDataLst>
      <p:tags r:id="rId1"/>
    </p:custDataLst>
    <p:extLst>
      <p:ext uri="{BB962C8B-B14F-4D97-AF65-F5344CB8AC3E}">
        <p14:creationId xmlns:p14="http://schemas.microsoft.com/office/powerpoint/2010/main" val="157173937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10728419" cy="3970293"/>
          </a:xfrm>
          <a:prstGeom prst="rect">
            <a:avLst/>
          </a:prstGeom>
          <a:noFill/>
          <a:ln>
            <a:noFill/>
          </a:ln>
        </p:spPr>
        <p:txBody>
          <a:bodyPr wrap="square" lIns="91419" tIns="45708" rIns="91419" bIns="45708">
            <a:spAutoFit/>
          </a:bodyPr>
          <a:lstStyle/>
          <a:p>
            <a:r>
              <a:rPr lang="zh-CN" altLang="en-US" dirty="0"/>
              <a:t>五、电视艺术片</a:t>
            </a:r>
            <a:endParaRPr lang="en-US" altLang="zh-CN" dirty="0"/>
          </a:p>
          <a:p>
            <a:endParaRPr lang="zh-CN" altLang="en-US" dirty="0"/>
          </a:p>
          <a:p>
            <a:r>
              <a:rPr lang="zh-CN" altLang="en-US" dirty="0"/>
              <a:t>电视艺术片是最能创造性地表达创作者心灵和精神世界的一种节目样式。它可</a:t>
            </a:r>
          </a:p>
          <a:p>
            <a:r>
              <a:rPr lang="zh-CN" altLang="en-US" dirty="0"/>
              <a:t>以运用所有的视听元素</a:t>
            </a:r>
            <a:r>
              <a:rPr lang="en-US" altLang="zh-CN" dirty="0"/>
              <a:t>,</a:t>
            </a:r>
            <a:r>
              <a:rPr lang="zh-CN" altLang="en-US" dirty="0"/>
              <a:t>对所见所闻激发出的思想与情感进行描述</a:t>
            </a:r>
            <a:r>
              <a:rPr lang="en-US" altLang="zh-CN" dirty="0"/>
              <a:t>,</a:t>
            </a:r>
            <a:r>
              <a:rPr lang="zh-CN" altLang="en-US" dirty="0"/>
              <a:t>在现实生活的基</a:t>
            </a:r>
          </a:p>
          <a:p>
            <a:r>
              <a:rPr lang="zh-CN" altLang="en-US" dirty="0"/>
              <a:t>础上</a:t>
            </a:r>
            <a:r>
              <a:rPr lang="en-US" altLang="zh-CN" dirty="0"/>
              <a:t>,</a:t>
            </a:r>
            <a:r>
              <a:rPr lang="zh-CN" altLang="en-US" dirty="0"/>
              <a:t>对物质世界进行精化和美化</a:t>
            </a:r>
            <a:r>
              <a:rPr lang="en-US" altLang="zh-CN" dirty="0"/>
              <a:t>,</a:t>
            </a:r>
            <a:r>
              <a:rPr lang="zh-CN" altLang="en-US" dirty="0"/>
              <a:t>并通过这种精化和美化创造超然的意境。电视艺</a:t>
            </a:r>
          </a:p>
          <a:p>
            <a:r>
              <a:rPr lang="zh-CN" altLang="en-US" dirty="0"/>
              <a:t>术片通过视听语言来表达美学观念。如果电视艺术片中没有让观众感受到其中的激</a:t>
            </a:r>
          </a:p>
          <a:p>
            <a:r>
              <a:rPr lang="zh-CN" altLang="en-US" dirty="0"/>
              <a:t>情</a:t>
            </a:r>
            <a:r>
              <a:rPr lang="en-US" altLang="zh-CN" dirty="0"/>
              <a:t>,</a:t>
            </a:r>
            <a:r>
              <a:rPr lang="zh-CN" altLang="en-US" dirty="0"/>
              <a:t>作品没有强烈的感染力</a:t>
            </a:r>
            <a:r>
              <a:rPr lang="en-US" altLang="zh-CN" dirty="0"/>
              <a:t>,</a:t>
            </a:r>
            <a:r>
              <a:rPr lang="zh-CN" altLang="en-US" dirty="0"/>
              <a:t>它也就失去了意义。</a:t>
            </a:r>
            <a:endParaRPr lang="en-US" altLang="zh-CN" dirty="0"/>
          </a:p>
          <a:p>
            <a:endParaRPr lang="zh-CN" altLang="en-US" dirty="0"/>
          </a:p>
          <a:p>
            <a:r>
              <a:rPr lang="zh-CN" altLang="en-US" dirty="0"/>
              <a:t>电视艺术片的基本样式是</a:t>
            </a:r>
            <a:r>
              <a:rPr lang="en-US" altLang="zh-CN" dirty="0"/>
              <a:t>:</a:t>
            </a:r>
            <a:r>
              <a:rPr lang="zh-CN" altLang="en-US" dirty="0"/>
              <a:t>大量运用非正常视点机位</a:t>
            </a:r>
            <a:r>
              <a:rPr lang="en-US" altLang="zh-CN" dirty="0"/>
              <a:t>,</a:t>
            </a:r>
            <a:r>
              <a:rPr lang="zh-CN" altLang="en-US" dirty="0"/>
              <a:t>以获取美的、有力度的、个</a:t>
            </a:r>
          </a:p>
          <a:p>
            <a:r>
              <a:rPr lang="zh-CN" altLang="en-US" dirty="0"/>
              <a:t>性化的画面</a:t>
            </a:r>
            <a:r>
              <a:rPr lang="en-US" altLang="zh-CN" dirty="0"/>
              <a:t>,</a:t>
            </a:r>
            <a:r>
              <a:rPr lang="zh-CN" altLang="en-US" dirty="0"/>
              <a:t>摄像机运动可以根据需要设置速度和长度</a:t>
            </a:r>
            <a:r>
              <a:rPr lang="en-US" altLang="zh-CN" dirty="0"/>
              <a:t>,</a:t>
            </a:r>
            <a:r>
              <a:rPr lang="zh-CN" altLang="en-US" dirty="0"/>
              <a:t>在作品中往往运用色彩和光</a:t>
            </a:r>
          </a:p>
          <a:p>
            <a:r>
              <a:rPr lang="zh-CN" altLang="en-US" dirty="0"/>
              <a:t>线造型突出主观意识。作品中除同期声外</a:t>
            </a:r>
            <a:r>
              <a:rPr lang="en-US" altLang="zh-CN" dirty="0"/>
              <a:t>,</a:t>
            </a:r>
            <a:r>
              <a:rPr lang="zh-CN" altLang="en-US" dirty="0"/>
              <a:t>大量运用音乐音响。音乐音响在此不再仅</a:t>
            </a:r>
          </a:p>
          <a:p>
            <a:r>
              <a:rPr lang="zh-CN" altLang="en-US" dirty="0"/>
              <a:t>仅是对画面信息的补充和辅助</a:t>
            </a:r>
            <a:r>
              <a:rPr lang="en-US" altLang="zh-CN" dirty="0"/>
              <a:t>,</a:t>
            </a:r>
            <a:r>
              <a:rPr lang="zh-CN" altLang="en-US" dirty="0"/>
              <a:t>它成为片中独立传达思想情感的重要元素。和纪录片</a:t>
            </a:r>
          </a:p>
          <a:p>
            <a:r>
              <a:rPr lang="zh-CN" altLang="en-US" dirty="0"/>
              <a:t>相比</a:t>
            </a:r>
            <a:r>
              <a:rPr lang="en-US" altLang="zh-CN" dirty="0"/>
              <a:t>,</a:t>
            </a:r>
            <a:r>
              <a:rPr lang="zh-CN" altLang="en-US" dirty="0"/>
              <a:t>电视艺术片的主要功能转化为艺术创造</a:t>
            </a:r>
            <a:r>
              <a:rPr lang="en-US" altLang="zh-CN" dirty="0"/>
              <a:t>,</a:t>
            </a:r>
            <a:r>
              <a:rPr lang="zh-CN" altLang="en-US" dirty="0"/>
              <a:t>它的后期编辑更为自由。在画面和声</a:t>
            </a:r>
          </a:p>
          <a:p>
            <a:r>
              <a:rPr lang="zh-CN" altLang="en-US" dirty="0"/>
              <a:t>音的关系上</a:t>
            </a:r>
            <a:r>
              <a:rPr lang="en-US" altLang="zh-CN" dirty="0"/>
              <a:t>,</a:t>
            </a:r>
            <a:r>
              <a:rPr lang="zh-CN" altLang="en-US" dirty="0"/>
              <a:t>声画对位、声画分离的情况大量出现。</a:t>
            </a:r>
          </a:p>
        </p:txBody>
      </p:sp>
    </p:spTree>
    <p:custDataLst>
      <p:tags r:id="rId1"/>
    </p:custDataLst>
    <p:extLst>
      <p:ext uri="{BB962C8B-B14F-4D97-AF65-F5344CB8AC3E}">
        <p14:creationId xmlns:p14="http://schemas.microsoft.com/office/powerpoint/2010/main" val="284506093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zh-CN" altLang="en-US" dirty="0"/>
              <a:t>民曲艺术片</a:t>
            </a:r>
            <a:r>
              <a:rPr lang="en-US" altLang="zh-CN" dirty="0"/>
              <a:t>《</a:t>
            </a:r>
            <a:r>
              <a:rPr lang="zh-CN" altLang="en-US" dirty="0"/>
              <a:t>单刀会</a:t>
            </a:r>
            <a:r>
              <a:rPr lang="en-US" altLang="zh-CN" dirty="0"/>
              <a:t>·</a:t>
            </a:r>
            <a:r>
              <a:rPr lang="zh-CN" altLang="en-US" dirty="0"/>
              <a:t>点将</a:t>
            </a:r>
            <a:r>
              <a:rPr lang="en-US" altLang="zh-CN" dirty="0"/>
              <a:t>》</a:t>
            </a:r>
          </a:p>
        </p:txBody>
      </p:sp>
      <p:pic>
        <p:nvPicPr>
          <p:cNvPr id="2" name="图片 1">
            <a:extLst>
              <a:ext uri="{FF2B5EF4-FFF2-40B4-BE49-F238E27FC236}">
                <a16:creationId xmlns:a16="http://schemas.microsoft.com/office/drawing/2014/main" id="{7E2F79DC-27F7-5249-A2D2-BB4491891D02}"/>
              </a:ext>
            </a:extLst>
          </p:cNvPr>
          <p:cNvPicPr>
            <a:picLocks noChangeAspect="1"/>
          </p:cNvPicPr>
          <p:nvPr/>
        </p:nvPicPr>
        <p:blipFill>
          <a:blip r:embed="rId4"/>
          <a:stretch>
            <a:fillRect/>
          </a:stretch>
        </p:blipFill>
        <p:spPr>
          <a:xfrm>
            <a:off x="2914650" y="2273300"/>
            <a:ext cx="6362700" cy="2311400"/>
          </a:xfrm>
          <a:prstGeom prst="rect">
            <a:avLst/>
          </a:prstGeom>
        </p:spPr>
      </p:pic>
    </p:spTree>
    <p:custDataLst>
      <p:tags r:id="rId1"/>
    </p:custDataLst>
    <p:extLst>
      <p:ext uri="{BB962C8B-B14F-4D97-AF65-F5344CB8AC3E}">
        <p14:creationId xmlns:p14="http://schemas.microsoft.com/office/powerpoint/2010/main" val="46591298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10728419" cy="2862298"/>
          </a:xfrm>
          <a:prstGeom prst="rect">
            <a:avLst/>
          </a:prstGeom>
          <a:noFill/>
          <a:ln>
            <a:noFill/>
          </a:ln>
        </p:spPr>
        <p:txBody>
          <a:bodyPr wrap="square" lIns="91419" tIns="45708" rIns="91419" bIns="45708">
            <a:spAutoFit/>
          </a:bodyPr>
          <a:lstStyle/>
          <a:p>
            <a:r>
              <a:rPr lang="zh-CN" altLang="en-US" dirty="0"/>
              <a:t>六、电视文艺晚会</a:t>
            </a:r>
            <a:endParaRPr lang="en-US" altLang="zh-CN" dirty="0"/>
          </a:p>
          <a:p>
            <a:endParaRPr lang="zh-CN" altLang="en-US" dirty="0"/>
          </a:p>
          <a:p>
            <a:r>
              <a:rPr lang="zh-CN" altLang="en-US" dirty="0"/>
              <a:t>电视文艺晚会分为综艺晚会和专题文艺晚会。综艺晚会以春节联欢晚会、元宵晚</a:t>
            </a:r>
          </a:p>
          <a:p>
            <a:r>
              <a:rPr lang="zh-CN" altLang="en-US" dirty="0"/>
              <a:t>会、“五一”晚会、“七一”晚会、“八一”晚会、中秋晚会、国庆晚会、元旦晚会等节庆日晚</a:t>
            </a:r>
          </a:p>
          <a:p>
            <a:r>
              <a:rPr lang="zh-CN" altLang="en-US" dirty="0"/>
              <a:t>会为代表。专题文艺晚会是指舞蹈、歌唱、戏曲、曲艺等单项艺术文艺晚会。电视文艺</a:t>
            </a:r>
            <a:endParaRPr lang="en-US" altLang="zh-CN" dirty="0"/>
          </a:p>
          <a:p>
            <a:r>
              <a:rPr lang="zh-CN" altLang="en-US" dirty="0"/>
              <a:t>晚会从节庆日的庆祝出发</a:t>
            </a:r>
            <a:r>
              <a:rPr lang="en-US" altLang="zh-CN" dirty="0"/>
              <a:t>,</a:t>
            </a:r>
            <a:r>
              <a:rPr lang="zh-CN" altLang="en-US" dirty="0"/>
              <a:t>以提供热闹欢快的娱乐为基本目的。它以各种文艺表演为</a:t>
            </a:r>
          </a:p>
          <a:p>
            <a:r>
              <a:rPr lang="zh-CN" altLang="en-US" dirty="0"/>
              <a:t>基础</a:t>
            </a:r>
            <a:r>
              <a:rPr lang="en-US" altLang="zh-CN" dirty="0"/>
              <a:t>,</a:t>
            </a:r>
            <a:r>
              <a:rPr lang="zh-CN" altLang="en-US" dirty="0"/>
              <a:t>以一定的主题和一定的艺术形式来结构</a:t>
            </a:r>
            <a:r>
              <a:rPr lang="en-US" altLang="zh-CN" dirty="0"/>
              <a:t>,</a:t>
            </a:r>
            <a:r>
              <a:rPr lang="zh-CN" altLang="en-US" dirty="0"/>
              <a:t>用主持人、字幕等方式加以串联。电视</a:t>
            </a:r>
          </a:p>
          <a:p>
            <a:r>
              <a:rPr lang="zh-CN" altLang="en-US" dirty="0"/>
              <a:t>文艺晚会多在演播室中进行</a:t>
            </a:r>
            <a:r>
              <a:rPr lang="en-US" altLang="zh-CN" dirty="0"/>
              <a:t>,</a:t>
            </a:r>
            <a:r>
              <a:rPr lang="zh-CN" altLang="en-US" dirty="0"/>
              <a:t>有时也采用实景拍摄</a:t>
            </a:r>
            <a:r>
              <a:rPr lang="en-US" altLang="zh-CN" dirty="0"/>
              <a:t>,</a:t>
            </a:r>
            <a:r>
              <a:rPr lang="zh-CN" altLang="en-US" dirty="0"/>
              <a:t>一些大型晚会往往运用演播室和</a:t>
            </a:r>
          </a:p>
          <a:p>
            <a:r>
              <a:rPr lang="zh-CN" altLang="en-US" dirty="0"/>
              <a:t>实景拍摄相结合的方式</a:t>
            </a:r>
            <a:r>
              <a:rPr lang="en-US" altLang="zh-CN" dirty="0"/>
              <a:t>,</a:t>
            </a:r>
            <a:r>
              <a:rPr lang="zh-CN" altLang="en-US" dirty="0"/>
              <a:t>以增加时空多样性</a:t>
            </a:r>
            <a:r>
              <a:rPr lang="en-US" altLang="zh-CN" dirty="0"/>
              <a:t>,</a:t>
            </a:r>
            <a:r>
              <a:rPr lang="zh-CN" altLang="en-US" dirty="0"/>
              <a:t>使艺术与现实的联系更加紧密</a:t>
            </a:r>
          </a:p>
          <a:p>
            <a:endParaRPr lang="zh-CN" altLang="en-US" dirty="0"/>
          </a:p>
        </p:txBody>
      </p:sp>
    </p:spTree>
    <p:custDataLst>
      <p:tags r:id="rId1"/>
    </p:custDataLst>
    <p:extLst>
      <p:ext uri="{BB962C8B-B14F-4D97-AF65-F5344CB8AC3E}">
        <p14:creationId xmlns:p14="http://schemas.microsoft.com/office/powerpoint/2010/main" val="41743851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zh-CN" altLang="en-US" dirty="0"/>
              <a:t>文艺专题片</a:t>
            </a:r>
            <a:r>
              <a:rPr lang="en-US" altLang="zh-CN" dirty="0"/>
              <a:t>《</a:t>
            </a:r>
            <a:r>
              <a:rPr lang="zh-CN" altLang="en-US" dirty="0"/>
              <a:t>舞者自白</a:t>
            </a:r>
            <a:r>
              <a:rPr lang="en-US" altLang="zh-CN" dirty="0"/>
              <a:t>》</a:t>
            </a:r>
            <a:r>
              <a:rPr lang="zh-CN" altLang="en-US" dirty="0"/>
              <a:t>片段</a:t>
            </a:r>
          </a:p>
        </p:txBody>
      </p:sp>
      <p:pic>
        <p:nvPicPr>
          <p:cNvPr id="3" name="图片 2">
            <a:extLst>
              <a:ext uri="{FF2B5EF4-FFF2-40B4-BE49-F238E27FC236}">
                <a16:creationId xmlns:a16="http://schemas.microsoft.com/office/drawing/2014/main" id="{D52F99F1-8E1E-1D4A-AAF0-8F5B740ABADA}"/>
              </a:ext>
            </a:extLst>
          </p:cNvPr>
          <p:cNvPicPr>
            <a:picLocks noChangeAspect="1"/>
          </p:cNvPicPr>
          <p:nvPr/>
        </p:nvPicPr>
        <p:blipFill>
          <a:blip r:embed="rId4"/>
          <a:stretch>
            <a:fillRect/>
          </a:stretch>
        </p:blipFill>
        <p:spPr>
          <a:xfrm>
            <a:off x="4876800" y="1014195"/>
            <a:ext cx="5867400" cy="4902200"/>
          </a:xfrm>
          <a:prstGeom prst="rect">
            <a:avLst/>
          </a:prstGeom>
        </p:spPr>
      </p:pic>
    </p:spTree>
    <p:custDataLst>
      <p:tags r:id="rId1"/>
    </p:custDataLst>
    <p:extLst>
      <p:ext uri="{BB962C8B-B14F-4D97-AF65-F5344CB8AC3E}">
        <p14:creationId xmlns:p14="http://schemas.microsoft.com/office/powerpoint/2010/main" val="102007008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10728419" cy="4247292"/>
          </a:xfrm>
          <a:prstGeom prst="rect">
            <a:avLst/>
          </a:prstGeom>
          <a:noFill/>
          <a:ln>
            <a:noFill/>
          </a:ln>
        </p:spPr>
        <p:txBody>
          <a:bodyPr wrap="square" lIns="91419" tIns="45708" rIns="91419" bIns="45708">
            <a:spAutoFit/>
          </a:bodyPr>
          <a:lstStyle/>
          <a:p>
            <a:r>
              <a:rPr lang="zh-CN" altLang="en-US" dirty="0"/>
              <a:t>无论是演播室还是实景</a:t>
            </a:r>
            <a:r>
              <a:rPr lang="en-US" altLang="zh-CN" dirty="0"/>
              <a:t>,</a:t>
            </a:r>
            <a:r>
              <a:rPr lang="zh-CN" altLang="en-US" dirty="0"/>
              <a:t>电视文艺晚会以“三机位”为基本拍摄方法</a:t>
            </a:r>
            <a:r>
              <a:rPr lang="en-US" altLang="zh-CN" dirty="0"/>
              <a:t>,</a:t>
            </a:r>
            <a:r>
              <a:rPr lang="zh-CN" altLang="en-US" dirty="0"/>
              <a:t>并由此演变出</a:t>
            </a:r>
          </a:p>
          <a:p>
            <a:r>
              <a:rPr lang="zh-CN" altLang="en-US" dirty="0"/>
              <a:t>更多机位、更多变化的调机和切换方式。</a:t>
            </a:r>
            <a:endParaRPr lang="en-US" altLang="zh-CN" dirty="0"/>
          </a:p>
          <a:p>
            <a:endParaRPr lang="zh-CN" altLang="en-US" dirty="0"/>
          </a:p>
          <a:p>
            <a:r>
              <a:rPr lang="zh-CN" altLang="en-US" dirty="0"/>
              <a:t>“三机位”法是指</a:t>
            </a:r>
            <a:r>
              <a:rPr lang="en-US" altLang="zh-CN" dirty="0"/>
              <a:t>:</a:t>
            </a:r>
            <a:r>
              <a:rPr lang="zh-CN" altLang="en-US" dirty="0"/>
              <a:t>以舞台为关系线</a:t>
            </a:r>
            <a:r>
              <a:rPr lang="en-US" altLang="zh-CN" dirty="0"/>
              <a:t>(</a:t>
            </a:r>
            <a:r>
              <a:rPr lang="zh-CN" altLang="en-US" dirty="0"/>
              <a:t>轴线</a:t>
            </a:r>
            <a:r>
              <a:rPr lang="en-US" altLang="zh-CN" dirty="0"/>
              <a:t>),</a:t>
            </a:r>
            <a:r>
              <a:rPr lang="zh-CN" altLang="en-US" dirty="0"/>
              <a:t>在舞台下方一侧围绕舞台设置三个机位</a:t>
            </a:r>
            <a:r>
              <a:rPr lang="en-US" altLang="zh-CN" dirty="0"/>
              <a:t>,</a:t>
            </a:r>
          </a:p>
          <a:p>
            <a:r>
              <a:rPr lang="zh-CN" altLang="en-US" dirty="0"/>
              <a:t>面向舞台</a:t>
            </a:r>
            <a:r>
              <a:rPr lang="en-US" altLang="zh-CN" dirty="0"/>
              <a:t>,</a:t>
            </a:r>
            <a:r>
              <a:rPr lang="zh-CN" altLang="en-US" dirty="0"/>
              <a:t>从左至右依次为一号机、二号机、三号机</a:t>
            </a:r>
            <a:r>
              <a:rPr lang="en-US" altLang="zh-CN" dirty="0"/>
              <a:t>,</a:t>
            </a:r>
            <a:r>
              <a:rPr lang="zh-CN" altLang="en-US" dirty="0"/>
              <a:t>通常人们将这三个机位的设置称为</a:t>
            </a:r>
          </a:p>
          <a:p>
            <a:r>
              <a:rPr lang="zh-CN" altLang="en-US" dirty="0"/>
              <a:t>“三机位”设置法</a:t>
            </a:r>
            <a:r>
              <a:rPr lang="en-US" altLang="zh-CN" dirty="0"/>
              <a:t>,</a:t>
            </a:r>
            <a:r>
              <a:rPr lang="zh-CN" altLang="en-US" dirty="0"/>
              <a:t>将一号机、二号机、三号机称为“三机位”。“三机位”是电视文艺以及所</a:t>
            </a:r>
          </a:p>
          <a:p>
            <a:r>
              <a:rPr lang="zh-CN" altLang="en-US" dirty="0"/>
              <a:t>有演播室节目的基本机位设置方法。三台摄像机不同景别的镜头切换也就成为多机拍</a:t>
            </a:r>
          </a:p>
          <a:p>
            <a:r>
              <a:rPr lang="zh-CN" altLang="en-US" dirty="0"/>
              <a:t>摄的基本样式。而三个机位全景、中景、近景的交替进行过程</a:t>
            </a:r>
            <a:r>
              <a:rPr lang="en-US" altLang="zh-CN" dirty="0"/>
              <a:t>,</a:t>
            </a:r>
            <a:r>
              <a:rPr lang="zh-CN" altLang="en-US" dirty="0"/>
              <a:t>也是叙事完成的过程。</a:t>
            </a:r>
            <a:endParaRPr lang="en-US" altLang="zh-CN" dirty="0"/>
          </a:p>
          <a:p>
            <a:endParaRPr lang="zh-CN" altLang="en-US" dirty="0"/>
          </a:p>
          <a:p>
            <a:r>
              <a:rPr lang="zh-CN" altLang="en-US" dirty="0"/>
              <a:t>“三机位”是记录舞台演出的一般方式。一号机和二号机多拍摄近景、中景、中近</a:t>
            </a:r>
          </a:p>
          <a:p>
            <a:r>
              <a:rPr lang="zh-CN" altLang="en-US" dirty="0"/>
              <a:t>景</a:t>
            </a:r>
            <a:r>
              <a:rPr lang="en-US" altLang="zh-CN" dirty="0"/>
              <a:t>,</a:t>
            </a:r>
            <a:r>
              <a:rPr lang="zh-CN" altLang="en-US" dirty="0"/>
              <a:t>三号机多拍摄全景。一般来讲</a:t>
            </a:r>
            <a:r>
              <a:rPr lang="en-US" altLang="zh-CN" dirty="0"/>
              <a:t>,</a:t>
            </a:r>
            <a:r>
              <a:rPr lang="zh-CN" altLang="en-US" dirty="0"/>
              <a:t>机位、景别如果是相间的、不重复的</a:t>
            </a:r>
            <a:r>
              <a:rPr lang="en-US" altLang="zh-CN" dirty="0"/>
              <a:t>,</a:t>
            </a:r>
            <a:r>
              <a:rPr lang="zh-CN" altLang="en-US" dirty="0"/>
              <a:t>舞台演出的记</a:t>
            </a:r>
          </a:p>
          <a:p>
            <a:r>
              <a:rPr lang="zh-CN" altLang="en-US" dirty="0"/>
              <a:t>录、电视文艺的视听语言就是通顺和流畅的。早期电视文艺的视听语言基本是以通顺</a:t>
            </a:r>
            <a:endParaRPr lang="en-US" altLang="zh-CN" dirty="0"/>
          </a:p>
          <a:p>
            <a:r>
              <a:rPr lang="zh-CN" altLang="en-US" dirty="0"/>
              <a:t>和流畅为标准的</a:t>
            </a:r>
            <a:r>
              <a:rPr lang="en-US" altLang="zh-CN" dirty="0"/>
              <a:t>,</a:t>
            </a:r>
            <a:r>
              <a:rPr lang="zh-CN" altLang="en-US" dirty="0"/>
              <a:t>切换时多以唱词的某个段落为切换点</a:t>
            </a:r>
            <a:r>
              <a:rPr lang="en-US" altLang="zh-CN" dirty="0"/>
              <a:t>,</a:t>
            </a:r>
            <a:r>
              <a:rPr lang="zh-CN" altLang="en-US" dirty="0"/>
              <a:t>编辑手法上除对切外</a:t>
            </a:r>
            <a:r>
              <a:rPr lang="en-US" altLang="zh-CN" dirty="0"/>
              <a:t>,</a:t>
            </a:r>
            <a:r>
              <a:rPr lang="zh-CN" altLang="en-US" dirty="0"/>
              <a:t>还常常</a:t>
            </a:r>
          </a:p>
          <a:p>
            <a:r>
              <a:rPr lang="zh-CN" altLang="en-US" dirty="0"/>
              <a:t>运用特技技巧。</a:t>
            </a:r>
          </a:p>
          <a:p>
            <a:endParaRPr lang="zh-CN" altLang="en-US" dirty="0"/>
          </a:p>
        </p:txBody>
      </p:sp>
    </p:spTree>
    <p:custDataLst>
      <p:tags r:id="rId1"/>
    </p:custDataLst>
    <p:extLst>
      <p:ext uri="{BB962C8B-B14F-4D97-AF65-F5344CB8AC3E}">
        <p14:creationId xmlns:p14="http://schemas.microsoft.com/office/powerpoint/2010/main" val="187017275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电视文艺视听语言的基本样式</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69308"/>
          </a:xfrm>
          <a:prstGeom prst="rect">
            <a:avLst/>
          </a:prstGeom>
          <a:noFill/>
          <a:ln>
            <a:noFill/>
          </a:ln>
        </p:spPr>
        <p:txBody>
          <a:bodyPr wrap="square" lIns="91419" tIns="45708" rIns="91419" bIns="45708">
            <a:spAutoFit/>
          </a:bodyPr>
          <a:lstStyle/>
          <a:p>
            <a:r>
              <a:rPr lang="en-US" altLang="zh-CN" dirty="0"/>
              <a:t>1995</a:t>
            </a:r>
            <a:r>
              <a:rPr lang="zh-CN" altLang="en-US" dirty="0"/>
              <a:t>年春节联欢晚会节目</a:t>
            </a:r>
            <a:r>
              <a:rPr lang="en-US" altLang="zh-CN" dirty="0"/>
              <a:t>《</a:t>
            </a:r>
            <a:r>
              <a:rPr lang="zh-CN" altLang="en-US" dirty="0"/>
              <a:t>忘情水</a:t>
            </a:r>
            <a:r>
              <a:rPr lang="en-US" altLang="zh-CN" dirty="0"/>
              <a:t>》</a:t>
            </a:r>
            <a:r>
              <a:rPr lang="zh-CN" altLang="en-US" dirty="0"/>
              <a:t>片段</a:t>
            </a:r>
          </a:p>
        </p:txBody>
      </p:sp>
      <p:pic>
        <p:nvPicPr>
          <p:cNvPr id="2" name="图片 1">
            <a:extLst>
              <a:ext uri="{FF2B5EF4-FFF2-40B4-BE49-F238E27FC236}">
                <a16:creationId xmlns:a16="http://schemas.microsoft.com/office/drawing/2014/main" id="{1761B069-7B77-FD46-A373-45441806D09C}"/>
              </a:ext>
            </a:extLst>
          </p:cNvPr>
          <p:cNvPicPr>
            <a:picLocks noChangeAspect="1"/>
          </p:cNvPicPr>
          <p:nvPr/>
        </p:nvPicPr>
        <p:blipFill>
          <a:blip r:embed="rId4"/>
          <a:stretch>
            <a:fillRect/>
          </a:stretch>
        </p:blipFill>
        <p:spPr>
          <a:xfrm>
            <a:off x="6096000" y="1034767"/>
            <a:ext cx="5892800" cy="4838700"/>
          </a:xfrm>
          <a:prstGeom prst="rect">
            <a:avLst/>
          </a:prstGeom>
        </p:spPr>
      </p:pic>
    </p:spTree>
    <p:custDataLst>
      <p:tags r:id="rId1"/>
    </p:custDataLst>
    <p:extLst>
      <p:ext uri="{BB962C8B-B14F-4D97-AF65-F5344CB8AC3E}">
        <p14:creationId xmlns:p14="http://schemas.microsoft.com/office/powerpoint/2010/main" val="239513803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节目播出样式</a:t>
            </a:r>
            <a:r>
              <a:rPr lang="en-US" altLang="zh-CN" dirty="0"/>
              <a:t>:</a:t>
            </a:r>
            <a:r>
              <a:rPr lang="zh-CN" altLang="en-US" dirty="0"/>
              <a:t>直播对录播的裨补</a:t>
            </a:r>
            <a:endParaRPr lang="en-US" altLang="zh-CN" dirty="0"/>
          </a:p>
          <a:p>
            <a:endParaRPr lang="en-US" altLang="zh-CN" dirty="0"/>
          </a:p>
          <a:p>
            <a:r>
              <a:rPr lang="zh-CN" altLang="en-US" dirty="0"/>
              <a:t>直播并非转型期广播节目新形式。早在革命时期</a:t>
            </a:r>
            <a:r>
              <a:rPr lang="en-US" altLang="zh-CN" dirty="0"/>
              <a:t>,</a:t>
            </a:r>
            <a:r>
              <a:rPr lang="zh-CN" altLang="en-US" dirty="0"/>
              <a:t>直播就已经成为节目播出的主</a:t>
            </a:r>
          </a:p>
          <a:p>
            <a:r>
              <a:rPr lang="zh-CN" altLang="en-US" dirty="0"/>
              <a:t>要样式。但是革命时期采用的直播方式与当前转型期采用的直播方式有本质的不同</a:t>
            </a:r>
            <a:r>
              <a:rPr lang="en-US" altLang="zh-CN" dirty="0"/>
              <a:t>,</a:t>
            </a:r>
          </a:p>
          <a:p>
            <a:r>
              <a:rPr lang="zh-CN" altLang="en-US" dirty="0"/>
              <a:t>革命时期采用直播是迫于录音技术条件的限制</a:t>
            </a:r>
            <a:r>
              <a:rPr lang="en-US" altLang="zh-CN" dirty="0"/>
              <a:t>,</a:t>
            </a:r>
            <a:r>
              <a:rPr lang="zh-CN" altLang="en-US" dirty="0"/>
              <a:t>不得已而为之。那时还没有现代化的</a:t>
            </a:r>
          </a:p>
          <a:p>
            <a:r>
              <a:rPr lang="zh-CN" altLang="en-US" dirty="0"/>
              <a:t>录音设备</a:t>
            </a:r>
            <a:r>
              <a:rPr lang="en-US" altLang="zh-CN" dirty="0"/>
              <a:t>,</a:t>
            </a:r>
            <a:r>
              <a:rPr lang="zh-CN" altLang="en-US" dirty="0"/>
              <a:t>所使用的是蜡片和钢丝录音</a:t>
            </a:r>
            <a:r>
              <a:rPr lang="en-US" altLang="zh-CN" dirty="0"/>
              <a:t>,</a:t>
            </a:r>
            <a:r>
              <a:rPr lang="zh-CN" altLang="en-US" dirty="0"/>
              <a:t>其磨损性大</a:t>
            </a:r>
            <a:r>
              <a:rPr lang="en-US" altLang="zh-CN" dirty="0"/>
              <a:t>,</a:t>
            </a:r>
            <a:r>
              <a:rPr lang="zh-CN" altLang="en-US" dirty="0"/>
              <a:t>所录的声音音质差</a:t>
            </a:r>
            <a:r>
              <a:rPr lang="en-US" altLang="zh-CN" dirty="0"/>
              <a:t>,</a:t>
            </a:r>
            <a:r>
              <a:rPr lang="zh-CN" altLang="en-US" dirty="0"/>
              <a:t>使用周期短。</a:t>
            </a:r>
          </a:p>
          <a:p>
            <a:r>
              <a:rPr lang="zh-CN" altLang="en-US" dirty="0"/>
              <a:t>即便如此</a:t>
            </a:r>
            <a:r>
              <a:rPr lang="en-US" altLang="zh-CN" dirty="0"/>
              <a:t>,</a:t>
            </a:r>
            <a:r>
              <a:rPr lang="zh-CN" altLang="en-US" dirty="0"/>
              <a:t>在艰苦的战争年代</a:t>
            </a:r>
            <a:r>
              <a:rPr lang="en-US" altLang="zh-CN" dirty="0"/>
              <a:t>,</a:t>
            </a:r>
            <a:r>
              <a:rPr lang="zh-CN" altLang="en-US" dirty="0"/>
              <a:t>也只能在极其重要的场合使用这些珍贵的蜡片、钢丝录</a:t>
            </a:r>
          </a:p>
          <a:p>
            <a:r>
              <a:rPr lang="zh-CN" altLang="en-US" dirty="0"/>
              <a:t>音设备。出于对录音设备的珍爱</a:t>
            </a:r>
            <a:r>
              <a:rPr lang="en-US" altLang="zh-CN" dirty="0"/>
              <a:t>,</a:t>
            </a:r>
            <a:r>
              <a:rPr lang="zh-CN" altLang="en-US" dirty="0"/>
              <a:t>战争时期节目播出往往采用直播形式。而转型期广</a:t>
            </a:r>
          </a:p>
          <a:p>
            <a:r>
              <a:rPr lang="zh-CN" altLang="en-US" dirty="0"/>
              <a:t>播文艺在录音技术上已经有了质的飞跃</a:t>
            </a:r>
            <a:r>
              <a:rPr lang="en-US" altLang="zh-CN" dirty="0"/>
              <a:t>,</a:t>
            </a:r>
            <a:r>
              <a:rPr lang="zh-CN" altLang="en-US" dirty="0"/>
              <a:t>磁带录音乃至高科技条件下的数字录音为节</a:t>
            </a:r>
          </a:p>
          <a:p>
            <a:r>
              <a:rPr lang="zh-CN" altLang="en-US" dirty="0"/>
              <a:t>目制作提供了最完美的保障。录播节目早已为人们所司空见惯、习以为常。</a:t>
            </a:r>
          </a:p>
          <a:p>
            <a:r>
              <a:rPr lang="zh-CN" altLang="en-US" dirty="0"/>
              <a:t>在这种情况下</a:t>
            </a:r>
            <a:r>
              <a:rPr lang="en-US" altLang="zh-CN" dirty="0"/>
              <a:t>,</a:t>
            </a:r>
            <a:r>
              <a:rPr lang="zh-CN" altLang="en-US" dirty="0"/>
              <a:t>采用直播方式让人们感受来自现实生活的真实声音就成了广播文</a:t>
            </a:r>
          </a:p>
          <a:p>
            <a:r>
              <a:rPr lang="zh-CN" altLang="en-US" dirty="0"/>
              <a:t>艺吸引受众、引起受众审美惊奇的卓越方式。于是</a:t>
            </a:r>
            <a:r>
              <a:rPr lang="en-US" altLang="zh-CN" dirty="0"/>
              <a:t>,</a:t>
            </a:r>
            <a:r>
              <a:rPr lang="zh-CN" altLang="en-US" dirty="0"/>
              <a:t>文艺直播类节目应运而生</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97457632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电视文艺语境中的视听语言</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4801290"/>
          </a:xfrm>
          <a:prstGeom prst="rect">
            <a:avLst/>
          </a:prstGeom>
          <a:noFill/>
          <a:ln>
            <a:noFill/>
          </a:ln>
        </p:spPr>
        <p:txBody>
          <a:bodyPr wrap="square" lIns="91419" tIns="45708" rIns="91419" bIns="45708">
            <a:spAutoFit/>
          </a:bodyPr>
          <a:lstStyle/>
          <a:p>
            <a:r>
              <a:rPr lang="zh-CN" altLang="en-US" dirty="0"/>
              <a:t>语境是指特定的语言环境。大到电视文艺总体</a:t>
            </a:r>
            <a:r>
              <a:rPr lang="en-US" altLang="zh-CN" dirty="0"/>
              <a:t>,</a:t>
            </a:r>
            <a:r>
              <a:rPr lang="zh-CN" altLang="en-US" dirty="0"/>
              <a:t>中到各种节目类型和样式</a:t>
            </a:r>
            <a:r>
              <a:rPr lang="en-US" altLang="zh-CN" dirty="0"/>
              <a:t>,</a:t>
            </a:r>
            <a:r>
              <a:rPr lang="zh-CN" altLang="en-US" dirty="0"/>
              <a:t>小到</a:t>
            </a:r>
          </a:p>
          <a:p>
            <a:r>
              <a:rPr lang="zh-CN" altLang="en-US" dirty="0"/>
              <a:t>特定节目内容的上下文</a:t>
            </a:r>
            <a:r>
              <a:rPr lang="en-US" altLang="zh-CN" dirty="0"/>
              <a:t>,</a:t>
            </a:r>
            <a:r>
              <a:rPr lang="zh-CN" altLang="en-US" dirty="0"/>
              <a:t>都会形成运用某种视听手段的语境。在特定的语境下</a:t>
            </a:r>
            <a:r>
              <a:rPr lang="en-US" altLang="zh-CN" dirty="0"/>
              <a:t>,</a:t>
            </a:r>
            <a:r>
              <a:rPr lang="zh-CN" altLang="en-US" dirty="0"/>
              <a:t>一些</a:t>
            </a:r>
          </a:p>
          <a:p>
            <a:r>
              <a:rPr lang="zh-CN" altLang="en-US" dirty="0"/>
              <a:t>多义的元素有了特定的含义</a:t>
            </a:r>
            <a:r>
              <a:rPr lang="en-US" altLang="zh-CN" dirty="0"/>
              <a:t>,</a:t>
            </a:r>
            <a:r>
              <a:rPr lang="zh-CN" altLang="en-US" dirty="0"/>
              <a:t>而一些指向性明确的、含义固定的元素在此时此刻有了</a:t>
            </a:r>
            <a:endParaRPr lang="en-US" altLang="zh-CN" dirty="0"/>
          </a:p>
          <a:p>
            <a:r>
              <a:rPr lang="zh-CN" altLang="en-US" dirty="0"/>
              <a:t>新的诠释。只有当元素存在于特定的语境中时</a:t>
            </a:r>
            <a:r>
              <a:rPr lang="en-US" altLang="zh-CN" dirty="0"/>
              <a:t>,</a:t>
            </a:r>
            <a:r>
              <a:rPr lang="zh-CN" altLang="en-US" dirty="0"/>
              <a:t>语言才能称为有意义的语言。小桥、</a:t>
            </a:r>
          </a:p>
          <a:p>
            <a:r>
              <a:rPr lang="zh-CN" altLang="en-US" dirty="0"/>
              <a:t>流水</a:t>
            </a:r>
            <a:r>
              <a:rPr lang="en-US" altLang="zh-CN" dirty="0"/>
              <a:t>,</a:t>
            </a:r>
            <a:r>
              <a:rPr lang="zh-CN" altLang="en-US" dirty="0"/>
              <a:t>单独存在时仅仅是一些客观物体</a:t>
            </a:r>
            <a:r>
              <a:rPr lang="en-US" altLang="zh-CN" dirty="0"/>
              <a:t>,</a:t>
            </a:r>
            <a:r>
              <a:rPr lang="zh-CN" altLang="en-US" dirty="0"/>
              <a:t>但在诗的语境中</a:t>
            </a:r>
            <a:r>
              <a:rPr lang="en-US" altLang="zh-CN" dirty="0"/>
              <a:t>,</a:t>
            </a:r>
            <a:r>
              <a:rPr lang="zh-CN" altLang="en-US" dirty="0"/>
              <a:t>它们具有诗意。作为影视艺</a:t>
            </a:r>
          </a:p>
          <a:p>
            <a:r>
              <a:rPr lang="zh-CN" altLang="en-US" dirty="0"/>
              <a:t>术共同使用的视听元素</a:t>
            </a:r>
            <a:r>
              <a:rPr lang="en-US" altLang="zh-CN" dirty="0"/>
              <a:t>,</a:t>
            </a:r>
            <a:r>
              <a:rPr lang="zh-CN" altLang="en-US" dirty="0"/>
              <a:t>在电视文艺的语境下</a:t>
            </a:r>
            <a:r>
              <a:rPr lang="en-US" altLang="zh-CN" dirty="0"/>
              <a:t>,</a:t>
            </a:r>
            <a:r>
              <a:rPr lang="zh-CN" altLang="en-US" dirty="0"/>
              <a:t>表现出特有的语言特征。在电视文艺</a:t>
            </a:r>
          </a:p>
          <a:p>
            <a:r>
              <a:rPr lang="zh-CN" altLang="en-US" dirty="0"/>
              <a:t>作品中</a:t>
            </a:r>
            <a:r>
              <a:rPr lang="en-US" altLang="zh-CN" dirty="0"/>
              <a:t>,</a:t>
            </a:r>
            <a:r>
              <a:rPr lang="zh-CN" altLang="en-US" dirty="0"/>
              <a:t>我们看到的和听到的所有东西都具有语义的相关性</a:t>
            </a:r>
            <a:r>
              <a:rPr lang="en-US" altLang="zh-CN" dirty="0"/>
              <a:t>,</a:t>
            </a:r>
            <a:r>
              <a:rPr lang="zh-CN" altLang="en-US" dirty="0"/>
              <a:t>视听语言所有语义符号</a:t>
            </a:r>
          </a:p>
          <a:p>
            <a:r>
              <a:rPr lang="zh-CN" altLang="en-US" dirty="0"/>
              <a:t>结合在一起</a:t>
            </a:r>
            <a:r>
              <a:rPr lang="en-US" altLang="zh-CN" dirty="0"/>
              <a:t>,</a:t>
            </a:r>
            <a:r>
              <a:rPr lang="zh-CN" altLang="en-US" dirty="0"/>
              <a:t>构成了相关联的特定的电视文化艺术情境。</a:t>
            </a:r>
          </a:p>
          <a:p>
            <a:endParaRPr lang="en-US" altLang="zh-CN" dirty="0"/>
          </a:p>
          <a:p>
            <a:r>
              <a:rPr lang="zh-CN" altLang="en-US" dirty="0"/>
              <a:t>视听元素在电视文艺特定的语境下</a:t>
            </a:r>
            <a:r>
              <a:rPr lang="en-US" altLang="zh-CN" dirty="0"/>
              <a:t>,</a:t>
            </a:r>
            <a:r>
              <a:rPr lang="zh-CN" altLang="en-US" dirty="0"/>
              <a:t>通过特有的语言符号系统传达特定的语义。</a:t>
            </a:r>
          </a:p>
          <a:p>
            <a:r>
              <a:rPr lang="zh-CN" altLang="en-US" dirty="0"/>
              <a:t>当我们打开电视</a:t>
            </a:r>
            <a:r>
              <a:rPr lang="en-US" altLang="zh-CN" dirty="0"/>
              <a:t>,</a:t>
            </a:r>
            <a:r>
              <a:rPr lang="zh-CN" altLang="en-US" dirty="0"/>
              <a:t>在还不知道节目内容之前</a:t>
            </a:r>
            <a:r>
              <a:rPr lang="en-US" altLang="zh-CN" dirty="0"/>
              <a:t>,</a:t>
            </a:r>
            <a:r>
              <a:rPr lang="zh-CN" altLang="en-US" dirty="0"/>
              <a:t>往往我们就已经知道这是电视文艺节目</a:t>
            </a:r>
          </a:p>
          <a:p>
            <a:r>
              <a:rPr lang="zh-CN" altLang="en-US" dirty="0"/>
              <a:t>了</a:t>
            </a:r>
            <a:r>
              <a:rPr lang="en-US" altLang="zh-CN" dirty="0"/>
              <a:t>,</a:t>
            </a:r>
            <a:r>
              <a:rPr lang="zh-CN" altLang="en-US" dirty="0"/>
              <a:t>甚至还可能知道它是综艺晚会</a:t>
            </a:r>
            <a:r>
              <a:rPr lang="en-US" altLang="zh-CN" dirty="0"/>
              <a:t>,</a:t>
            </a:r>
            <a:r>
              <a:rPr lang="zh-CN" altLang="en-US" dirty="0"/>
              <a:t>还是</a:t>
            </a:r>
            <a:r>
              <a:rPr lang="en" altLang="zh-CN" dirty="0"/>
              <a:t>MTV,</a:t>
            </a:r>
            <a:r>
              <a:rPr lang="zh-CN" altLang="en-US" dirty="0"/>
              <a:t>或者是电视艺术类的谈话节目。这就</a:t>
            </a:r>
          </a:p>
          <a:p>
            <a:r>
              <a:rPr lang="zh-CN" altLang="en-US" dirty="0"/>
              <a:t>是不同的视听元素符号组合所提供的语言样式带来的现象。</a:t>
            </a:r>
          </a:p>
          <a:p>
            <a:r>
              <a:rPr lang="zh-CN" altLang="en-US" dirty="0"/>
              <a:t>电视文艺语境的形成</a:t>
            </a:r>
            <a:r>
              <a:rPr lang="en-US" altLang="zh-CN" dirty="0"/>
              <a:t>,</a:t>
            </a:r>
            <a:r>
              <a:rPr lang="zh-CN" altLang="en-US" dirty="0"/>
              <a:t>是视听元素在电视文艺特定的样式中使用的结果。电视文</a:t>
            </a:r>
          </a:p>
          <a:p>
            <a:r>
              <a:rPr lang="zh-CN" altLang="en-US" dirty="0"/>
              <a:t>艺语境存在于电视文艺样式之中</a:t>
            </a:r>
            <a:r>
              <a:rPr lang="en-US" altLang="zh-CN" dirty="0"/>
              <a:t>,</a:t>
            </a:r>
            <a:r>
              <a:rPr lang="zh-CN" altLang="en-US" dirty="0"/>
              <a:t>它的形成依赖于样式的建立</a:t>
            </a:r>
            <a:r>
              <a:rPr lang="en-US" altLang="zh-CN" dirty="0"/>
              <a:t>,</a:t>
            </a:r>
            <a:r>
              <a:rPr lang="zh-CN" altLang="en-US" dirty="0"/>
              <a:t>同时又对样式的确定</a:t>
            </a:r>
          </a:p>
          <a:p>
            <a:r>
              <a:rPr lang="zh-CN" altLang="en-US" dirty="0"/>
              <a:t>和实现起重要作用。</a:t>
            </a:r>
          </a:p>
          <a:p>
            <a:endParaRPr lang="zh-CN" altLang="en-US" dirty="0"/>
          </a:p>
        </p:txBody>
      </p:sp>
    </p:spTree>
    <p:custDataLst>
      <p:tags r:id="rId1"/>
    </p:custDataLst>
    <p:extLst>
      <p:ext uri="{BB962C8B-B14F-4D97-AF65-F5344CB8AC3E}">
        <p14:creationId xmlns:p14="http://schemas.microsoft.com/office/powerpoint/2010/main" val="7918550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电视文艺语境中的视听语言</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4524291"/>
          </a:xfrm>
          <a:prstGeom prst="rect">
            <a:avLst/>
          </a:prstGeom>
          <a:noFill/>
          <a:ln>
            <a:noFill/>
          </a:ln>
        </p:spPr>
        <p:txBody>
          <a:bodyPr wrap="square" lIns="91419" tIns="45708" rIns="91419" bIns="45708">
            <a:spAutoFit/>
          </a:bodyPr>
          <a:lstStyle/>
          <a:p>
            <a:r>
              <a:rPr lang="zh-CN" altLang="en-US" dirty="0"/>
              <a:t>视听元素在建立节目样式的过程中</a:t>
            </a:r>
            <a:r>
              <a:rPr lang="en-US" altLang="zh-CN" dirty="0"/>
              <a:t>,</a:t>
            </a:r>
            <a:r>
              <a:rPr lang="zh-CN" altLang="en-US" dirty="0"/>
              <a:t>由于电视文艺语境的作用</a:t>
            </a:r>
            <a:r>
              <a:rPr lang="en-US" altLang="zh-CN" dirty="0"/>
              <a:t>,</a:t>
            </a:r>
            <a:r>
              <a:rPr lang="zh-CN" altLang="en-US" dirty="0"/>
              <a:t>有些元素的使用</a:t>
            </a:r>
          </a:p>
          <a:p>
            <a:r>
              <a:rPr lang="zh-CN" altLang="en-US" dirty="0"/>
              <a:t>超出了一般情况下的状态。一些视听元素在运用中超越了自身原有的含义</a:t>
            </a:r>
            <a:r>
              <a:rPr lang="en-US" altLang="zh-CN" dirty="0"/>
              <a:t>,</a:t>
            </a:r>
            <a:r>
              <a:rPr lang="zh-CN" altLang="en-US" dirty="0"/>
              <a:t>与语境中</a:t>
            </a:r>
          </a:p>
          <a:p>
            <a:r>
              <a:rPr lang="zh-CN" altLang="en-US" dirty="0"/>
              <a:t>其他部分结合</a:t>
            </a:r>
            <a:r>
              <a:rPr lang="en-US" altLang="zh-CN" dirty="0"/>
              <a:t>,</a:t>
            </a:r>
            <a:r>
              <a:rPr lang="zh-CN" altLang="en-US" dirty="0"/>
              <a:t>产生了新的意义。如“心连心”艺术团在西藏拉萨演出小品</a:t>
            </a:r>
            <a:r>
              <a:rPr lang="en-US" altLang="zh-CN" dirty="0"/>
              <a:t>《</a:t>
            </a:r>
            <a:r>
              <a:rPr lang="zh-CN" altLang="en-US" dirty="0"/>
              <a:t>送菜</a:t>
            </a:r>
            <a:r>
              <a:rPr lang="en-US" altLang="zh-CN" dirty="0"/>
              <a:t>》</a:t>
            </a:r>
            <a:r>
              <a:rPr lang="zh-CN" altLang="en-US" dirty="0"/>
              <a:t>时</a:t>
            </a:r>
            <a:r>
              <a:rPr lang="en-US" altLang="zh-CN" dirty="0"/>
              <a:t>,</a:t>
            </a:r>
          </a:p>
          <a:p>
            <a:r>
              <a:rPr lang="zh-CN" altLang="en-US" dirty="0"/>
              <a:t>原本非常普通的嘴唇干裂的战士镜头</a:t>
            </a:r>
            <a:r>
              <a:rPr lang="en-US" altLang="zh-CN" dirty="0"/>
              <a:t>,</a:t>
            </a:r>
            <a:r>
              <a:rPr lang="zh-CN" altLang="en-US" dirty="0"/>
              <a:t>在特定的情景中具有感人的力量。它和文艺作</a:t>
            </a:r>
          </a:p>
          <a:p>
            <a:r>
              <a:rPr lang="zh-CN" altLang="en-US" dirty="0"/>
              <a:t>品结合在一起</a:t>
            </a:r>
            <a:r>
              <a:rPr lang="en-US" altLang="zh-CN" dirty="0"/>
              <a:t>,</a:t>
            </a:r>
            <a:r>
              <a:rPr lang="zh-CN" altLang="en-US" dirty="0"/>
              <a:t>使文艺作品具有单独存在时所没有的真实性。严重缺乏维生素的战士</a:t>
            </a:r>
          </a:p>
          <a:p>
            <a:r>
              <a:rPr lang="zh-CN" altLang="en-US" dirty="0"/>
              <a:t>在镜头中不断出现</a:t>
            </a:r>
            <a:r>
              <a:rPr lang="en-US" altLang="zh-CN" dirty="0"/>
              <a:t>,</a:t>
            </a:r>
            <a:r>
              <a:rPr lang="zh-CN" altLang="en-US" dirty="0"/>
              <a:t>已经成为文艺作品</a:t>
            </a:r>
            <a:r>
              <a:rPr lang="en-US" altLang="zh-CN" dirty="0"/>
              <a:t>《</a:t>
            </a:r>
            <a:r>
              <a:rPr lang="zh-CN" altLang="en-US" dirty="0"/>
              <a:t>送菜</a:t>
            </a:r>
            <a:r>
              <a:rPr lang="en-US" altLang="zh-CN" dirty="0"/>
              <a:t>》</a:t>
            </a:r>
            <a:r>
              <a:rPr lang="zh-CN" altLang="en-US" dirty="0"/>
              <a:t>中的组成部分</a:t>
            </a:r>
            <a:r>
              <a:rPr lang="en-US" altLang="zh-CN" dirty="0"/>
              <a:t>,</a:t>
            </a:r>
            <a:r>
              <a:rPr lang="zh-CN" altLang="en-US" dirty="0"/>
              <a:t>节目也因此而变得真实</a:t>
            </a:r>
          </a:p>
          <a:p>
            <a:r>
              <a:rPr lang="zh-CN" altLang="en-US" dirty="0"/>
              <a:t>感人。这时</a:t>
            </a:r>
            <a:r>
              <a:rPr lang="en-US" altLang="zh-CN" dirty="0"/>
              <a:t>,</a:t>
            </a:r>
            <a:r>
              <a:rPr lang="zh-CN" altLang="en-US" dirty="0"/>
              <a:t>几个战士的近景镜头成为全片的华彩部分。在当时的演出环境及气氛</a:t>
            </a:r>
          </a:p>
          <a:p>
            <a:r>
              <a:rPr lang="zh-CN" altLang="en-US" dirty="0"/>
              <a:t>中</a:t>
            </a:r>
            <a:r>
              <a:rPr lang="en-US" altLang="zh-CN" dirty="0"/>
              <a:t>,</a:t>
            </a:r>
            <a:r>
              <a:rPr lang="zh-CN" altLang="en-US" dirty="0"/>
              <a:t>这几个近景镜头超越了一般叙事的功能</a:t>
            </a:r>
            <a:r>
              <a:rPr lang="en-US" altLang="zh-CN" dirty="0"/>
              <a:t>,</a:t>
            </a:r>
            <a:r>
              <a:rPr lang="zh-CN" altLang="en-US" dirty="0"/>
              <a:t>蕴含了更加丰富和深刻的意义</a:t>
            </a:r>
            <a:r>
              <a:rPr lang="en-US" altLang="zh-CN" dirty="0"/>
              <a:t>,</a:t>
            </a:r>
            <a:r>
              <a:rPr lang="zh-CN" altLang="en-US" dirty="0"/>
              <a:t>同时也使</a:t>
            </a:r>
          </a:p>
          <a:p>
            <a:r>
              <a:rPr lang="zh-CN" altLang="en-US" dirty="0"/>
              <a:t>这些纪实性镜头具有文艺性。</a:t>
            </a:r>
            <a:endParaRPr lang="en-US" altLang="zh-CN" dirty="0"/>
          </a:p>
          <a:p>
            <a:endParaRPr lang="zh-CN" altLang="en-US" dirty="0"/>
          </a:p>
          <a:p>
            <a:r>
              <a:rPr lang="zh-CN" altLang="en-US" dirty="0"/>
              <a:t>电视文艺中常常运用的特技手法在与具体内容结合时</a:t>
            </a:r>
            <a:r>
              <a:rPr lang="en-US" altLang="zh-CN" dirty="0"/>
              <a:t>,</a:t>
            </a:r>
            <a:r>
              <a:rPr lang="zh-CN" altLang="en-US" dirty="0"/>
              <a:t>也往往会出现“神来之笔”</a:t>
            </a:r>
          </a:p>
          <a:p>
            <a:r>
              <a:rPr lang="zh-CN" altLang="en-US" dirty="0"/>
              <a:t>的效果。一个普通的翻页技巧</a:t>
            </a:r>
            <a:r>
              <a:rPr lang="en-US" altLang="zh-CN" dirty="0"/>
              <a:t>,</a:t>
            </a:r>
            <a:r>
              <a:rPr lang="zh-CN" altLang="en-US" dirty="0"/>
              <a:t>在特定的时候</a:t>
            </a:r>
            <a:r>
              <a:rPr lang="en-US" altLang="zh-CN" dirty="0"/>
              <a:t>,</a:t>
            </a:r>
            <a:r>
              <a:rPr lang="zh-CN" altLang="en-US" dirty="0"/>
              <a:t>与其他元素产生化合反应</a:t>
            </a:r>
            <a:r>
              <a:rPr lang="en-US" altLang="zh-CN" dirty="0"/>
              <a:t>,</a:t>
            </a:r>
            <a:r>
              <a:rPr lang="zh-CN" altLang="en-US" dirty="0"/>
              <a:t>使技术手段</a:t>
            </a:r>
          </a:p>
          <a:p>
            <a:r>
              <a:rPr lang="zh-CN" altLang="en-US" dirty="0"/>
              <a:t>增值或创新</a:t>
            </a:r>
            <a:r>
              <a:rPr lang="en-US" altLang="zh-CN" dirty="0"/>
              <a:t>,</a:t>
            </a:r>
            <a:r>
              <a:rPr lang="zh-CN" altLang="en-US" dirty="0"/>
              <a:t>产生原本不具有的含义。一些具有多义性的元素在语境中使语义得到了</a:t>
            </a:r>
          </a:p>
          <a:p>
            <a:r>
              <a:rPr lang="zh-CN" altLang="en-US" dirty="0"/>
              <a:t>确定。如春节联欢晚会用红色和金色色调营造出的喜庆、欢乐、热烈的气氛</a:t>
            </a:r>
            <a:r>
              <a:rPr lang="en-US" altLang="zh-CN" dirty="0"/>
              <a:t>,</a:t>
            </a:r>
            <a:r>
              <a:rPr lang="zh-CN" altLang="en-US" dirty="0"/>
              <a:t>成为这一</a:t>
            </a:r>
          </a:p>
          <a:p>
            <a:r>
              <a:rPr lang="zh-CN" altLang="en-US" dirty="0"/>
              <a:t>特定文艺节目样式的明显标志。红色和金色原本多义的含义在此时被确定并得到</a:t>
            </a:r>
          </a:p>
          <a:p>
            <a:r>
              <a:rPr lang="zh-CN" altLang="en-US" dirty="0"/>
              <a:t>认可。</a:t>
            </a:r>
          </a:p>
        </p:txBody>
      </p:sp>
    </p:spTree>
    <p:custDataLst>
      <p:tags r:id="rId1"/>
    </p:custDataLst>
    <p:extLst>
      <p:ext uri="{BB962C8B-B14F-4D97-AF65-F5344CB8AC3E}">
        <p14:creationId xmlns:p14="http://schemas.microsoft.com/office/powerpoint/2010/main" val="26868513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电视文艺语境中的视听语言</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5078289"/>
          </a:xfrm>
          <a:prstGeom prst="rect">
            <a:avLst/>
          </a:prstGeom>
          <a:noFill/>
          <a:ln>
            <a:noFill/>
          </a:ln>
        </p:spPr>
        <p:txBody>
          <a:bodyPr wrap="square" lIns="91419" tIns="45708" rIns="91419" bIns="45708">
            <a:spAutoFit/>
          </a:bodyPr>
          <a:lstStyle/>
          <a:p>
            <a:r>
              <a:rPr lang="zh-CN" altLang="en-US" dirty="0"/>
              <a:t>些元素的结构方式和使用规则在语境中被打破</a:t>
            </a:r>
            <a:r>
              <a:rPr lang="en-US" altLang="zh-CN" dirty="0"/>
              <a:t>,</a:t>
            </a:r>
            <a:r>
              <a:rPr lang="zh-CN" altLang="en-US" dirty="0"/>
              <a:t>出现特殊的使用效果。在电视</a:t>
            </a:r>
          </a:p>
          <a:p>
            <a:r>
              <a:rPr lang="zh-CN" altLang="en-US" dirty="0"/>
              <a:t>文艺晚会中</a:t>
            </a:r>
            <a:r>
              <a:rPr lang="en-US" altLang="zh-CN" dirty="0"/>
              <a:t>,</a:t>
            </a:r>
            <a:r>
              <a:rPr lang="zh-CN" altLang="en-US" dirty="0"/>
              <a:t>特定的演出环境和演出需要决定了机位的设置</a:t>
            </a:r>
            <a:r>
              <a:rPr lang="en-US" altLang="zh-CN" dirty="0"/>
              <a:t>,</a:t>
            </a:r>
            <a:r>
              <a:rPr lang="zh-CN" altLang="en-US" dirty="0"/>
              <a:t>这些机位设置常常造成</a:t>
            </a:r>
          </a:p>
          <a:p>
            <a:r>
              <a:rPr lang="zh-CN" altLang="en-US" dirty="0"/>
              <a:t>越轴和同机位、同景别切换等不规则现象</a:t>
            </a:r>
            <a:r>
              <a:rPr lang="en-US" altLang="zh-CN" dirty="0"/>
              <a:t>,</a:t>
            </a:r>
            <a:r>
              <a:rPr lang="zh-CN" altLang="en-US" dirty="0"/>
              <a:t>在镜头组接时</a:t>
            </a:r>
            <a:r>
              <a:rPr lang="en-US" altLang="zh-CN" dirty="0"/>
              <a:t>,</a:t>
            </a:r>
            <a:r>
              <a:rPr lang="zh-CN" altLang="en-US" dirty="0"/>
              <a:t>景别、切换点的处理也常常</a:t>
            </a:r>
          </a:p>
          <a:p>
            <a:r>
              <a:rPr lang="zh-CN" altLang="en-US" dirty="0"/>
              <a:t>缺乏内在依据</a:t>
            </a:r>
            <a:r>
              <a:rPr lang="en-US" altLang="zh-CN" dirty="0"/>
              <a:t>,</a:t>
            </a:r>
            <a:r>
              <a:rPr lang="zh-CN" altLang="en-US" dirty="0"/>
              <a:t>而这一切在电视文艺特有的语境中是被认可的。在电视文艺晚会中常</a:t>
            </a:r>
          </a:p>
          <a:p>
            <a:r>
              <a:rPr lang="zh-CN" altLang="en-US" dirty="0"/>
              <a:t>常出现的特技组接方式</a:t>
            </a:r>
            <a:r>
              <a:rPr lang="en-US" altLang="zh-CN" dirty="0"/>
              <a:t>,</a:t>
            </a:r>
            <a:r>
              <a:rPr lang="zh-CN" altLang="en-US" dirty="0"/>
              <a:t>已经成为其标志性语言符号。</a:t>
            </a:r>
            <a:endParaRPr lang="en-US" altLang="zh-CN" dirty="0"/>
          </a:p>
          <a:p>
            <a:endParaRPr lang="zh-CN" altLang="en-US" dirty="0"/>
          </a:p>
          <a:p>
            <a:r>
              <a:rPr lang="zh-CN" altLang="en-US" dirty="0"/>
              <a:t>电视文艺的视听语言由于其特有的创作、观赏等语境的存在</a:t>
            </a:r>
            <a:r>
              <a:rPr lang="en-US" altLang="zh-CN" dirty="0"/>
              <a:t>,</a:t>
            </a:r>
            <a:r>
              <a:rPr lang="zh-CN" altLang="en-US" dirty="0"/>
              <a:t>使视听语言除原有</a:t>
            </a:r>
          </a:p>
          <a:p>
            <a:r>
              <a:rPr lang="zh-CN" altLang="en-US" dirty="0"/>
              <a:t>的含义之外又附加了新的意义。</a:t>
            </a:r>
            <a:endParaRPr lang="en-US" altLang="zh-CN" dirty="0"/>
          </a:p>
          <a:p>
            <a:endParaRPr lang="zh-CN" altLang="en-US" dirty="0"/>
          </a:p>
          <a:p>
            <a:r>
              <a:rPr lang="zh-CN" altLang="en-US" dirty="0"/>
              <a:t>电视文艺在创作时的元素运用带有强烈的愉悦色彩。在娱乐语境下</a:t>
            </a:r>
            <a:r>
              <a:rPr lang="en-US" altLang="zh-CN" dirty="0"/>
              <a:t>,</a:t>
            </a:r>
            <a:r>
              <a:rPr lang="zh-CN" altLang="en-US" dirty="0"/>
              <a:t>那些原本不</a:t>
            </a:r>
            <a:endParaRPr lang="en-US" altLang="zh-CN" dirty="0"/>
          </a:p>
          <a:p>
            <a:r>
              <a:rPr lang="zh-CN" altLang="en-US" dirty="0"/>
              <a:t>具备艺术属性的元素在电视文艺中拥有了艺术性和娱乐性。在电视文艺语境下</a:t>
            </a:r>
            <a:r>
              <a:rPr lang="en-US" altLang="zh-CN" dirty="0"/>
              <a:t>,</a:t>
            </a:r>
            <a:r>
              <a:rPr lang="zh-CN" altLang="en-US" dirty="0"/>
              <a:t>一些</a:t>
            </a:r>
          </a:p>
          <a:p>
            <a:r>
              <a:rPr lang="zh-CN" altLang="en-US" dirty="0"/>
              <a:t>纪实手法</a:t>
            </a:r>
            <a:r>
              <a:rPr lang="en-US" altLang="zh-CN" dirty="0"/>
              <a:t>,</a:t>
            </a:r>
            <a:r>
              <a:rPr lang="zh-CN" altLang="en-US" dirty="0"/>
              <a:t>或者说原本没有艺术性的普通影像记录</a:t>
            </a:r>
            <a:r>
              <a:rPr lang="en-US" altLang="zh-CN" dirty="0"/>
              <a:t>,</a:t>
            </a:r>
            <a:r>
              <a:rPr lang="zh-CN" altLang="en-US" dirty="0"/>
              <a:t>其艺术性得到了认可</a:t>
            </a:r>
            <a:r>
              <a:rPr lang="en-US" altLang="zh-CN" dirty="0"/>
              <a:t>,</a:t>
            </a:r>
            <a:r>
              <a:rPr lang="zh-CN" altLang="en-US" dirty="0"/>
              <a:t>成为艺术创</a:t>
            </a:r>
          </a:p>
          <a:p>
            <a:r>
              <a:rPr lang="zh-CN" altLang="en-US" dirty="0"/>
              <a:t>造的基础。</a:t>
            </a:r>
            <a:endParaRPr lang="en-US" altLang="zh-CN" dirty="0"/>
          </a:p>
          <a:p>
            <a:endParaRPr lang="zh-CN" altLang="en-US" dirty="0"/>
          </a:p>
          <a:p>
            <a:r>
              <a:rPr lang="zh-CN" altLang="en-US" dirty="0"/>
              <a:t>在电视文艺语境下</a:t>
            </a:r>
            <a:r>
              <a:rPr lang="en-US" altLang="zh-CN" dirty="0"/>
              <a:t>,</a:t>
            </a:r>
            <a:r>
              <a:rPr lang="zh-CN" altLang="en-US" dirty="0"/>
              <a:t>色彩更多的是各种气氛的代名词。春节联欢晚会用红色和金</a:t>
            </a:r>
          </a:p>
          <a:p>
            <a:r>
              <a:rPr lang="zh-CN" altLang="en-US" dirty="0"/>
              <a:t>色代表喜庆与团聚</a:t>
            </a:r>
            <a:r>
              <a:rPr lang="en-US" altLang="zh-CN" dirty="0"/>
              <a:t>,</a:t>
            </a:r>
            <a:r>
              <a:rPr lang="zh-CN" altLang="en-US" dirty="0"/>
              <a:t>歌舞晚会则用蓝色代表沉静与唯美。不同角度的众人歌舞画面的</a:t>
            </a:r>
          </a:p>
          <a:p>
            <a:r>
              <a:rPr lang="zh-CN" altLang="en-US" dirty="0"/>
              <a:t>非叙事性展现</a:t>
            </a:r>
            <a:r>
              <a:rPr lang="en-US" altLang="zh-CN" dirty="0"/>
              <a:t>,</a:t>
            </a:r>
            <a:r>
              <a:rPr lang="zh-CN" altLang="en-US" dirty="0"/>
              <a:t>成为电视文艺晚会的典型形象标志。</a:t>
            </a:r>
          </a:p>
          <a:p>
            <a:endParaRPr lang="zh-CN" altLang="en-US" dirty="0"/>
          </a:p>
        </p:txBody>
      </p:sp>
    </p:spTree>
    <p:custDataLst>
      <p:tags r:id="rId1"/>
    </p:custDataLst>
    <p:extLst>
      <p:ext uri="{BB962C8B-B14F-4D97-AF65-F5344CB8AC3E}">
        <p14:creationId xmlns:p14="http://schemas.microsoft.com/office/powerpoint/2010/main" val="17949548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电视文艺语境中的视听语言</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328296"/>
            <a:ext cx="9635179" cy="3416296"/>
          </a:xfrm>
          <a:prstGeom prst="rect">
            <a:avLst/>
          </a:prstGeom>
          <a:noFill/>
          <a:ln>
            <a:noFill/>
          </a:ln>
        </p:spPr>
        <p:txBody>
          <a:bodyPr wrap="square" lIns="91419" tIns="45708" rIns="91419" bIns="45708">
            <a:spAutoFit/>
          </a:bodyPr>
          <a:lstStyle/>
          <a:p>
            <a:r>
              <a:rPr lang="zh-CN" altLang="en-US" dirty="0"/>
              <a:t>在我们遵循视听语言规范</a:t>
            </a:r>
            <a:r>
              <a:rPr lang="en-US" altLang="zh-CN" dirty="0"/>
              <a:t>,</a:t>
            </a:r>
            <a:r>
              <a:rPr lang="zh-CN" altLang="en-US" dirty="0"/>
              <a:t>认真地将电视文艺创作当成艺术品精雕细琢时</a:t>
            </a:r>
            <a:r>
              <a:rPr lang="en-US" altLang="zh-CN" dirty="0"/>
              <a:t>,</a:t>
            </a:r>
            <a:r>
              <a:rPr lang="zh-CN" altLang="en-US" dirty="0"/>
              <a:t>当代</a:t>
            </a:r>
          </a:p>
          <a:p>
            <a:r>
              <a:rPr lang="zh-CN" altLang="en-US" dirty="0"/>
              <a:t>电视文艺批评已经把彼此相关联的视听元素看作是由符号以及一定的组合法则所构</a:t>
            </a:r>
          </a:p>
          <a:p>
            <a:r>
              <a:rPr lang="zh-CN" altLang="en-US" dirty="0"/>
              <a:t>成的“文本”</a:t>
            </a:r>
            <a:r>
              <a:rPr lang="en-US" altLang="zh-CN" dirty="0"/>
              <a:t>,</a:t>
            </a:r>
            <a:r>
              <a:rPr lang="zh-CN" altLang="en-US" dirty="0"/>
              <a:t>并强调它作为文化产品的含义和作用。“创作”与“生产”之间的差异</a:t>
            </a:r>
            <a:r>
              <a:rPr lang="en-US" altLang="zh-CN" dirty="0"/>
              <a:t>,</a:t>
            </a:r>
            <a:r>
              <a:rPr lang="zh-CN" altLang="en-US" dirty="0"/>
              <a:t>决</a:t>
            </a:r>
          </a:p>
          <a:p>
            <a:r>
              <a:rPr lang="zh-CN" altLang="en-US" dirty="0"/>
              <a:t>定了电视文艺视听语言同时具有艺术性和商品性。</a:t>
            </a:r>
            <a:endParaRPr lang="en-US" altLang="zh-CN" dirty="0"/>
          </a:p>
          <a:p>
            <a:endParaRPr lang="zh-CN" altLang="en-US" dirty="0"/>
          </a:p>
          <a:p>
            <a:r>
              <a:rPr lang="zh-CN" altLang="en-US" dirty="0"/>
              <a:t>电视文艺被认为是电视艺术中的基本样式之一</a:t>
            </a:r>
            <a:r>
              <a:rPr lang="en-US" altLang="zh-CN" dirty="0"/>
              <a:t>,</a:t>
            </a:r>
            <a:r>
              <a:rPr lang="zh-CN" altLang="en-US" dirty="0"/>
              <a:t>从视听语言方面考察</a:t>
            </a:r>
            <a:r>
              <a:rPr lang="en-US" altLang="zh-CN" dirty="0"/>
              <a:t>,</a:t>
            </a:r>
            <a:r>
              <a:rPr lang="zh-CN" altLang="en-US" dirty="0"/>
              <a:t>它并不仅</a:t>
            </a:r>
          </a:p>
          <a:p>
            <a:r>
              <a:rPr lang="zh-CN" altLang="en-US" dirty="0"/>
              <a:t>仅只使用了那些能够建立和构造艺术性的元素。在电视文艺的视听语言中</a:t>
            </a:r>
            <a:r>
              <a:rPr lang="en-US" altLang="zh-CN" dirty="0"/>
              <a:t>,</a:t>
            </a:r>
            <a:r>
              <a:rPr lang="zh-CN" altLang="en-US" dirty="0"/>
              <a:t>场景</a:t>
            </a:r>
            <a:r>
              <a:rPr lang="en-US" altLang="zh-CN" dirty="0"/>
              <a:t>(</a:t>
            </a:r>
            <a:r>
              <a:rPr lang="zh-CN" altLang="en-US" dirty="0"/>
              <a:t>尤</a:t>
            </a:r>
          </a:p>
          <a:p>
            <a:r>
              <a:rPr lang="zh-CN" altLang="en-US" dirty="0"/>
              <a:t>其是演播室</a:t>
            </a:r>
            <a:r>
              <a:rPr lang="en-US" altLang="zh-CN" dirty="0"/>
              <a:t>)</a:t>
            </a:r>
            <a:r>
              <a:rPr lang="zh-CN" altLang="en-US" dirty="0"/>
              <a:t>、场面调度、色彩、影调、非正常视点下的机位设置、多机拍摄和即时组接</a:t>
            </a:r>
            <a:r>
              <a:rPr lang="en-US" altLang="zh-CN" dirty="0"/>
              <a:t>,</a:t>
            </a:r>
          </a:p>
          <a:p>
            <a:r>
              <a:rPr lang="zh-CN" altLang="en-US" dirty="0"/>
              <a:t>以及特技编辑成为特有的标志性元素。电视文艺依靠视听元素营造出的氛围和语境</a:t>
            </a:r>
            <a:r>
              <a:rPr lang="en-US" altLang="zh-CN" dirty="0"/>
              <a:t>,</a:t>
            </a:r>
          </a:p>
          <a:p>
            <a:r>
              <a:rPr lang="zh-CN" altLang="en-US" dirty="0"/>
              <a:t>成为观众识别它的标志。在电视文艺语境下</a:t>
            </a:r>
            <a:r>
              <a:rPr lang="en-US" altLang="zh-CN" dirty="0"/>
              <a:t>,</a:t>
            </a:r>
            <a:r>
              <a:rPr lang="zh-CN" altLang="en-US" dirty="0"/>
              <a:t>电视文艺的语言样式创作出的节目具有</a:t>
            </a:r>
          </a:p>
          <a:p>
            <a:r>
              <a:rPr lang="zh-CN" altLang="en-US" dirty="0"/>
              <a:t>了明显的共同特征。特有的视听元素构成了电视文艺的语境。而在电视文艺语境下</a:t>
            </a:r>
            <a:r>
              <a:rPr lang="en-US" altLang="zh-CN" dirty="0"/>
              <a:t>,</a:t>
            </a:r>
          </a:p>
          <a:p>
            <a:r>
              <a:rPr lang="zh-CN" altLang="en-US" dirty="0"/>
              <a:t>视听元素又被赋予特殊的含义和功能</a:t>
            </a:r>
            <a:r>
              <a:rPr lang="en-US" altLang="zh-CN" dirty="0"/>
              <a:t>,</a:t>
            </a:r>
            <a:r>
              <a:rPr lang="zh-CN" altLang="en-US" dirty="0"/>
              <a:t>并呈现出特定的读解途径和方式。</a:t>
            </a:r>
          </a:p>
        </p:txBody>
      </p:sp>
    </p:spTree>
    <p:custDataLst>
      <p:tags r:id="rId1"/>
    </p:custDataLst>
    <p:extLst>
      <p:ext uri="{BB962C8B-B14F-4D97-AF65-F5344CB8AC3E}">
        <p14:creationId xmlns:p14="http://schemas.microsoft.com/office/powerpoint/2010/main" val="45126449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电视文艺视听语言的特性</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139297"/>
          </a:xfrm>
          <a:prstGeom prst="rect">
            <a:avLst/>
          </a:prstGeom>
          <a:noFill/>
          <a:ln>
            <a:noFill/>
          </a:ln>
        </p:spPr>
        <p:txBody>
          <a:bodyPr wrap="square" lIns="91419" tIns="45708" rIns="91419" bIns="45708">
            <a:spAutoFit/>
          </a:bodyPr>
          <a:lstStyle/>
          <a:p>
            <a:r>
              <a:rPr lang="zh-CN" altLang="en-US" dirty="0"/>
              <a:t>一、电视文艺视听语言的技术特性</a:t>
            </a:r>
            <a:endParaRPr lang="en-US" altLang="zh-CN" dirty="0"/>
          </a:p>
          <a:p>
            <a:endParaRPr lang="en-US" altLang="zh-CN" dirty="0"/>
          </a:p>
          <a:p>
            <a:endParaRPr lang="en-US" altLang="zh-CN" dirty="0"/>
          </a:p>
          <a:p>
            <a:r>
              <a:rPr lang="en-US" altLang="zh-CN" dirty="0"/>
              <a:t>(</a:t>
            </a:r>
            <a:r>
              <a:rPr lang="zh-CN" altLang="en-US" dirty="0"/>
              <a:t>一</a:t>
            </a:r>
            <a:r>
              <a:rPr lang="en-US" altLang="zh-CN" dirty="0"/>
              <a:t>)</a:t>
            </a:r>
            <a:r>
              <a:rPr lang="zh-CN" altLang="en-US" dirty="0"/>
              <a:t>直观性</a:t>
            </a:r>
          </a:p>
          <a:p>
            <a:endParaRPr lang="en-US" altLang="zh-CN" dirty="0"/>
          </a:p>
          <a:p>
            <a:r>
              <a:rPr lang="en-US" altLang="zh-CN" dirty="0"/>
              <a:t>(</a:t>
            </a:r>
            <a:r>
              <a:rPr lang="zh-CN" altLang="en-US" dirty="0"/>
              <a:t>二</a:t>
            </a:r>
            <a:r>
              <a:rPr lang="en-US" altLang="zh-CN" dirty="0"/>
              <a:t>)</a:t>
            </a:r>
            <a:r>
              <a:rPr lang="zh-CN" altLang="en-US" dirty="0"/>
              <a:t>运动性</a:t>
            </a:r>
          </a:p>
          <a:p>
            <a:endParaRPr lang="en-US" altLang="zh-CN" dirty="0"/>
          </a:p>
          <a:p>
            <a:r>
              <a:rPr lang="en-US" altLang="zh-CN" dirty="0"/>
              <a:t>(</a:t>
            </a:r>
            <a:r>
              <a:rPr lang="zh-CN" altLang="en-US" dirty="0"/>
              <a:t>三</a:t>
            </a:r>
            <a:r>
              <a:rPr lang="en-US" altLang="zh-CN" dirty="0"/>
              <a:t>)</a:t>
            </a:r>
            <a:r>
              <a:rPr lang="zh-CN" altLang="en-US" dirty="0"/>
              <a:t>立体性</a:t>
            </a:r>
          </a:p>
          <a:p>
            <a:endParaRPr lang="en-US" altLang="zh-CN" dirty="0"/>
          </a:p>
          <a:p>
            <a:r>
              <a:rPr lang="en-US" altLang="zh-CN" dirty="0"/>
              <a:t>(</a:t>
            </a:r>
            <a:r>
              <a:rPr lang="zh-CN" altLang="en-US" dirty="0"/>
              <a:t>四</a:t>
            </a:r>
            <a:r>
              <a:rPr lang="en-US" altLang="zh-CN" dirty="0"/>
              <a:t>)</a:t>
            </a:r>
            <a:r>
              <a:rPr lang="zh-CN" altLang="en-US" dirty="0"/>
              <a:t>技术性</a:t>
            </a:r>
          </a:p>
          <a:p>
            <a:endParaRPr lang="zh-CN" altLang="en-US" dirty="0"/>
          </a:p>
        </p:txBody>
      </p:sp>
    </p:spTree>
    <p:custDataLst>
      <p:tags r:id="rId1"/>
    </p:custDataLst>
    <p:extLst>
      <p:ext uri="{BB962C8B-B14F-4D97-AF65-F5344CB8AC3E}">
        <p14:creationId xmlns:p14="http://schemas.microsoft.com/office/powerpoint/2010/main" val="253610324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电视文艺视听语言的特性</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297462"/>
            <a:ext cx="10550376" cy="5909286"/>
          </a:xfrm>
          <a:prstGeom prst="rect">
            <a:avLst/>
          </a:prstGeom>
          <a:noFill/>
          <a:ln>
            <a:noFill/>
          </a:ln>
        </p:spPr>
        <p:txBody>
          <a:bodyPr wrap="square" lIns="91419" tIns="45708" rIns="91419" bIns="45708">
            <a:spAutoFit/>
          </a:bodyPr>
          <a:lstStyle/>
          <a:p>
            <a:r>
              <a:rPr lang="zh-CN" altLang="en-US" dirty="0"/>
              <a:t>二、电视文艺视听语言中的审美特征</a:t>
            </a:r>
            <a:endParaRPr lang="en-US" altLang="zh-CN" dirty="0"/>
          </a:p>
          <a:p>
            <a:endParaRPr lang="en-US" altLang="zh-CN" dirty="0"/>
          </a:p>
          <a:p>
            <a:pPr marL="285750" indent="-285750">
              <a:buFont typeface="Wingdings" pitchFamily="2" charset="2"/>
              <a:buChar char="Ø"/>
            </a:pPr>
            <a:r>
              <a:rPr lang="zh-CN" altLang="en-US" dirty="0"/>
              <a:t>第一</a:t>
            </a:r>
            <a:r>
              <a:rPr lang="en-US" altLang="zh-CN" dirty="0"/>
              <a:t>,</a:t>
            </a:r>
            <a:r>
              <a:rPr lang="zh-CN" altLang="en-US" dirty="0"/>
              <a:t>电视文艺更多地展示文艺演出的状态</a:t>
            </a:r>
            <a:r>
              <a:rPr lang="en-US" altLang="zh-CN" dirty="0"/>
              <a:t>,</a:t>
            </a:r>
            <a:r>
              <a:rPr lang="zh-CN" altLang="en-US" dirty="0"/>
              <a:t>展示艺术家的活动和艺术的美。它</a:t>
            </a:r>
          </a:p>
          <a:p>
            <a:r>
              <a:rPr lang="zh-CN" altLang="en-US" dirty="0"/>
              <a:t>再现和记录生活中美好的人物和事件</a:t>
            </a:r>
            <a:r>
              <a:rPr lang="en-US" altLang="zh-CN" dirty="0"/>
              <a:t>,</a:t>
            </a:r>
            <a:r>
              <a:rPr lang="zh-CN" altLang="en-US" dirty="0"/>
              <a:t>但它本身并不以叙事为重点。</a:t>
            </a:r>
          </a:p>
          <a:p>
            <a:endParaRPr lang="zh-CN" altLang="en-US" dirty="0"/>
          </a:p>
          <a:p>
            <a:pPr marL="285750" indent="-285750">
              <a:buFont typeface="Wingdings" pitchFamily="2" charset="2"/>
              <a:buChar char="Ø"/>
            </a:pPr>
            <a:r>
              <a:rPr lang="zh-CN" altLang="en-US" dirty="0"/>
              <a:t>第 二</a:t>
            </a:r>
            <a:r>
              <a:rPr lang="en-US" altLang="zh-CN" dirty="0"/>
              <a:t>,</a:t>
            </a:r>
            <a:r>
              <a:rPr lang="zh-CN" altLang="en-US" dirty="0"/>
              <a:t>镜头再现链条中虽然没有严格的因果关系</a:t>
            </a:r>
            <a:r>
              <a:rPr lang="en-US" altLang="zh-CN" dirty="0"/>
              <a:t>,</a:t>
            </a:r>
            <a:r>
              <a:rPr lang="zh-CN" altLang="en-US" dirty="0"/>
              <a:t>但节奏的展开和起伏、结构的省</a:t>
            </a:r>
          </a:p>
          <a:p>
            <a:r>
              <a:rPr lang="zh-CN" altLang="en-US" dirty="0"/>
              <a:t>略与延长</a:t>
            </a:r>
            <a:r>
              <a:rPr lang="en-US" altLang="zh-CN" dirty="0"/>
              <a:t>,</a:t>
            </a:r>
            <a:r>
              <a:rPr lang="zh-CN" altLang="en-US" dirty="0"/>
              <a:t>以及色彩和照明的表现意味</a:t>
            </a:r>
            <a:r>
              <a:rPr lang="en-US" altLang="zh-CN" dirty="0"/>
              <a:t>,</a:t>
            </a:r>
            <a:r>
              <a:rPr lang="zh-CN" altLang="en-US" dirty="0"/>
              <a:t>都使电视文艺的再现具有了某种特殊的审美效果。</a:t>
            </a:r>
            <a:endParaRPr lang="en-US" altLang="zh-CN" dirty="0"/>
          </a:p>
          <a:p>
            <a:endParaRPr lang="zh-CN" altLang="en-US" dirty="0"/>
          </a:p>
          <a:p>
            <a:pPr marL="285750" indent="-285750">
              <a:buFont typeface="Wingdings" pitchFamily="2" charset="2"/>
              <a:buChar char="Ø"/>
            </a:pPr>
            <a:r>
              <a:rPr lang="zh-CN" altLang="en-US" dirty="0"/>
              <a:t>第 三</a:t>
            </a:r>
            <a:r>
              <a:rPr lang="en-US" altLang="zh-CN" dirty="0"/>
              <a:t>,</a:t>
            </a:r>
            <a:r>
              <a:rPr lang="zh-CN" altLang="en-US" dirty="0"/>
              <a:t>电视文艺在表现意象时</a:t>
            </a:r>
            <a:r>
              <a:rPr lang="en-US" altLang="zh-CN" dirty="0"/>
              <a:t>,</a:t>
            </a:r>
            <a:r>
              <a:rPr lang="zh-CN" altLang="en-US" dirty="0"/>
              <a:t>具有时间和空间结合的特点。自由的时空转化</a:t>
            </a:r>
            <a:r>
              <a:rPr lang="en-US" altLang="zh-CN" dirty="0"/>
              <a:t>,</a:t>
            </a:r>
            <a:r>
              <a:rPr lang="zh-CN" altLang="en-US" dirty="0"/>
              <a:t>依</a:t>
            </a:r>
          </a:p>
          <a:p>
            <a:r>
              <a:rPr lang="zh-CN" altLang="en-US" dirty="0"/>
              <a:t>据意象和氛围需要进行时间和空间的场面调度和全片结构</a:t>
            </a:r>
            <a:r>
              <a:rPr lang="en-US" altLang="zh-CN" dirty="0"/>
              <a:t>,</a:t>
            </a:r>
            <a:r>
              <a:rPr lang="zh-CN" altLang="en-US" dirty="0"/>
              <a:t>是电视文艺突出的美学原则。</a:t>
            </a:r>
            <a:endParaRPr lang="en-US" altLang="zh-CN" dirty="0"/>
          </a:p>
          <a:p>
            <a:endParaRPr lang="zh-CN" altLang="en-US" dirty="0"/>
          </a:p>
          <a:p>
            <a:pPr marL="285750" indent="-285750">
              <a:buFont typeface="Wingdings" pitchFamily="2" charset="2"/>
              <a:buChar char="Ø"/>
            </a:pPr>
            <a:r>
              <a:rPr lang="zh-CN" altLang="en-US" dirty="0"/>
              <a:t>第 四</a:t>
            </a:r>
            <a:r>
              <a:rPr lang="en-US" altLang="zh-CN" dirty="0"/>
              <a:t>,</a:t>
            </a:r>
            <a:r>
              <a:rPr lang="zh-CN" altLang="en-US" dirty="0"/>
              <a:t>电视文艺的视听语言方式使现实记录和还原具有了艺术表现的效果。纪实</a:t>
            </a:r>
          </a:p>
          <a:p>
            <a:r>
              <a:rPr lang="zh-CN" altLang="en-US" dirty="0"/>
              <a:t>与表现相结合</a:t>
            </a:r>
            <a:r>
              <a:rPr lang="en-US" altLang="zh-CN" dirty="0"/>
              <a:t>,</a:t>
            </a:r>
            <a:r>
              <a:rPr lang="zh-CN" altLang="en-US" dirty="0"/>
              <a:t>将现实虚拟化、象征化</a:t>
            </a:r>
            <a:r>
              <a:rPr lang="en-US" altLang="zh-CN" dirty="0"/>
              <a:t>,</a:t>
            </a:r>
            <a:r>
              <a:rPr lang="zh-CN" altLang="en-US" dirty="0"/>
              <a:t>赋予实景以视觉美感</a:t>
            </a:r>
            <a:r>
              <a:rPr lang="en-US" altLang="zh-CN" dirty="0"/>
              <a:t>,</a:t>
            </a:r>
            <a:r>
              <a:rPr lang="zh-CN" altLang="en-US" dirty="0"/>
              <a:t>以唤起联想与神思。电</a:t>
            </a:r>
          </a:p>
          <a:p>
            <a:r>
              <a:rPr lang="zh-CN" altLang="en-US" dirty="0"/>
              <a:t>视文艺视听语言的纪实性表现在对物质现实的还原</a:t>
            </a:r>
            <a:r>
              <a:rPr lang="en-US" altLang="zh-CN" dirty="0"/>
              <a:t>,</a:t>
            </a:r>
            <a:r>
              <a:rPr lang="zh-CN" altLang="en-US" dirty="0"/>
              <a:t>包括对文艺演出现场的还原</a:t>
            </a:r>
            <a:r>
              <a:rPr lang="en-US" altLang="zh-CN" dirty="0"/>
              <a:t>,</a:t>
            </a:r>
            <a:r>
              <a:rPr lang="zh-CN" altLang="en-US" dirty="0"/>
              <a:t>对</a:t>
            </a:r>
          </a:p>
          <a:p>
            <a:r>
              <a:rPr lang="zh-CN" altLang="en-US" dirty="0"/>
              <a:t>文艺生活的真实记录。它是在正常光线、正常色彩、正常视线下的现实生活记录。在</a:t>
            </a:r>
          </a:p>
          <a:p>
            <a:r>
              <a:rPr lang="zh-CN" altLang="en-US" dirty="0"/>
              <a:t>电视文艺中</a:t>
            </a:r>
            <a:r>
              <a:rPr lang="en-US" altLang="zh-CN" dirty="0"/>
              <a:t>,</a:t>
            </a:r>
            <a:r>
              <a:rPr lang="zh-CN" altLang="en-US" dirty="0"/>
              <a:t>视觉与听觉综合</a:t>
            </a:r>
            <a:r>
              <a:rPr lang="en-US" altLang="zh-CN" dirty="0"/>
              <a:t>,</a:t>
            </a:r>
            <a:r>
              <a:rPr lang="zh-CN" altLang="en-US" dirty="0"/>
              <a:t>表现与再现综合。艺术表现的抽象性与现实之间既是非</a:t>
            </a:r>
          </a:p>
          <a:p>
            <a:r>
              <a:rPr lang="zh-CN" altLang="en-US" dirty="0"/>
              <a:t>同构关系</a:t>
            </a:r>
            <a:r>
              <a:rPr lang="en-US" altLang="zh-CN" dirty="0"/>
              <a:t>,</a:t>
            </a:r>
            <a:r>
              <a:rPr lang="zh-CN" altLang="en-US" dirty="0"/>
              <a:t>同时又具有同构的结果。真实的场景在电视文艺的语境中拥有了写意性。</a:t>
            </a:r>
            <a:endParaRPr lang="en-US" altLang="zh-CN" dirty="0"/>
          </a:p>
          <a:p>
            <a:endParaRPr lang="zh-CN" altLang="en-US" dirty="0"/>
          </a:p>
          <a:p>
            <a:pPr marL="285750" indent="-285750">
              <a:buFont typeface="Wingdings" pitchFamily="2" charset="2"/>
              <a:buChar char="Ø"/>
            </a:pPr>
            <a:r>
              <a:rPr lang="zh-CN" altLang="en-US" dirty="0"/>
              <a:t>第五</a:t>
            </a:r>
            <a:r>
              <a:rPr lang="en-US" altLang="zh-CN" dirty="0"/>
              <a:t>,</a:t>
            </a:r>
            <a:r>
              <a:rPr lang="zh-CN" altLang="en-US" dirty="0"/>
              <a:t>电视文艺的收视群体巨大而身份庞杂</a:t>
            </a:r>
            <a:r>
              <a:rPr lang="en-US" altLang="zh-CN" dirty="0"/>
              <a:t>,</a:t>
            </a:r>
            <a:r>
              <a:rPr lang="zh-CN" altLang="en-US" dirty="0"/>
              <a:t>使得审美结果因人而异。而电视文</a:t>
            </a:r>
          </a:p>
          <a:p>
            <a:r>
              <a:rPr lang="zh-CN" altLang="en-US" dirty="0"/>
              <a:t>艺视听语言的丰富多样</a:t>
            </a:r>
            <a:r>
              <a:rPr lang="en-US" altLang="zh-CN" dirty="0"/>
              <a:t>,</a:t>
            </a:r>
            <a:r>
              <a:rPr lang="zh-CN" altLang="en-US" dirty="0"/>
              <a:t>也为画面的读解提供了多层路径。</a:t>
            </a:r>
          </a:p>
          <a:p>
            <a:endParaRPr lang="zh-CN" altLang="en-US" dirty="0"/>
          </a:p>
        </p:txBody>
      </p:sp>
    </p:spTree>
    <p:custDataLst>
      <p:tags r:id="rId1"/>
    </p:custDataLst>
    <p:extLst>
      <p:ext uri="{BB962C8B-B14F-4D97-AF65-F5344CB8AC3E}">
        <p14:creationId xmlns:p14="http://schemas.microsoft.com/office/powerpoint/2010/main" val="429357975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7</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广播电视音乐</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1951959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4801290"/>
          </a:xfrm>
          <a:prstGeom prst="rect">
            <a:avLst/>
          </a:prstGeom>
          <a:noFill/>
          <a:ln>
            <a:noFill/>
          </a:ln>
        </p:spPr>
        <p:txBody>
          <a:bodyPr wrap="square" lIns="91419" tIns="45708" rIns="91419" bIns="45708">
            <a:spAutoFit/>
          </a:bodyPr>
          <a:lstStyle/>
          <a:p>
            <a:r>
              <a:rPr lang="zh-CN" altLang="en-US" dirty="0"/>
              <a:t>一、“广播电视音乐”概念的界定</a:t>
            </a:r>
            <a:endParaRPr lang="en-US" altLang="zh-CN" dirty="0"/>
          </a:p>
          <a:p>
            <a:endParaRPr lang="zh-CN" altLang="en-US" dirty="0"/>
          </a:p>
          <a:p>
            <a:r>
              <a:rPr lang="en-US" altLang="zh-CN" dirty="0"/>
              <a:t>(</a:t>
            </a:r>
            <a:r>
              <a:rPr lang="zh-CN" altLang="en-US" dirty="0"/>
              <a:t>一</a:t>
            </a:r>
            <a:r>
              <a:rPr lang="en-US" altLang="zh-CN" dirty="0"/>
              <a:t>)</a:t>
            </a:r>
            <a:r>
              <a:rPr lang="zh-CN" altLang="en-US" dirty="0"/>
              <a:t>定义</a:t>
            </a:r>
          </a:p>
          <a:p>
            <a:r>
              <a:rPr lang="zh-CN" altLang="en-US" dirty="0"/>
              <a:t>对于“广播电视音乐”这个概念的内涵</a:t>
            </a:r>
            <a:r>
              <a:rPr lang="en-US" altLang="zh-CN" dirty="0"/>
              <a:t>,</a:t>
            </a:r>
            <a:r>
              <a:rPr lang="zh-CN" altLang="en-US" dirty="0"/>
              <a:t>历来有着不同的理解。其中比较有代表性</a:t>
            </a:r>
          </a:p>
          <a:p>
            <a:r>
              <a:rPr lang="zh-CN" altLang="en-US" dirty="0"/>
              <a:t>的</a:t>
            </a:r>
            <a:r>
              <a:rPr lang="en-US" altLang="zh-CN" dirty="0"/>
              <a:t>,</a:t>
            </a:r>
            <a:r>
              <a:rPr lang="zh-CN" altLang="en-US" dirty="0"/>
              <a:t>大致有如下几种</a:t>
            </a:r>
            <a:r>
              <a:rPr lang="en-US" altLang="zh-CN" dirty="0"/>
              <a:t>:</a:t>
            </a:r>
          </a:p>
          <a:p>
            <a:r>
              <a:rPr lang="zh-CN" altLang="en-US" dirty="0"/>
              <a:t>一种看法认为</a:t>
            </a:r>
            <a:r>
              <a:rPr lang="en-US" altLang="zh-CN" dirty="0"/>
              <a:t>,</a:t>
            </a:r>
            <a:r>
              <a:rPr lang="zh-CN" altLang="en-US" dirty="0"/>
              <a:t>相对于产生于</a:t>
            </a:r>
            <a:r>
              <a:rPr lang="en-US" altLang="zh-CN" dirty="0"/>
              <a:t>20</a:t>
            </a:r>
            <a:r>
              <a:rPr lang="zh-CN" altLang="en-US" dirty="0"/>
              <a:t>世纪的广播和电视媒体来说</a:t>
            </a:r>
            <a:r>
              <a:rPr lang="en-US" altLang="zh-CN" dirty="0"/>
              <a:t>,</a:t>
            </a:r>
            <a:r>
              <a:rPr lang="zh-CN" altLang="en-US" dirty="0"/>
              <a:t>音乐的历史要悠久</a:t>
            </a:r>
          </a:p>
          <a:p>
            <a:r>
              <a:rPr lang="zh-CN" altLang="en-US" dirty="0"/>
              <a:t>得多</a:t>
            </a:r>
            <a:r>
              <a:rPr lang="en-US" altLang="zh-CN" dirty="0"/>
              <a:t>,</a:t>
            </a:r>
            <a:r>
              <a:rPr lang="zh-CN" altLang="en-US" dirty="0"/>
              <a:t>所以从发生学角度来看</a:t>
            </a:r>
            <a:r>
              <a:rPr lang="en-US" altLang="zh-CN" dirty="0"/>
              <a:t>,</a:t>
            </a:r>
            <a:r>
              <a:rPr lang="zh-CN" altLang="en-US" dirty="0"/>
              <a:t>作为一种人类文化和艺术现象的音乐是先在的和自足</a:t>
            </a:r>
          </a:p>
          <a:p>
            <a:r>
              <a:rPr lang="zh-CN" altLang="en-US" dirty="0"/>
              <a:t>的</a:t>
            </a:r>
            <a:r>
              <a:rPr lang="en-US" altLang="zh-CN" dirty="0"/>
              <a:t>,</a:t>
            </a:r>
            <a:r>
              <a:rPr lang="zh-CN" altLang="en-US" dirty="0"/>
              <a:t>音乐文本的创作和表演与广播、电视等媒体之间</a:t>
            </a:r>
            <a:r>
              <a:rPr lang="en-US" altLang="zh-CN" dirty="0"/>
              <a:t>,</a:t>
            </a:r>
            <a:r>
              <a:rPr lang="zh-CN" altLang="en-US" dirty="0"/>
              <a:t>不存在发生学意义上的因果联系</a:t>
            </a:r>
          </a:p>
          <a:p>
            <a:r>
              <a:rPr lang="zh-CN" altLang="en-US" dirty="0"/>
              <a:t>或从属关系。因此</a:t>
            </a:r>
            <a:r>
              <a:rPr lang="en-US" altLang="zh-CN" dirty="0"/>
              <a:t>,“</a:t>
            </a:r>
            <a:r>
              <a:rPr lang="zh-CN" altLang="en-US" dirty="0"/>
              <a:t>广播电视”这个主位的属性限定词组</a:t>
            </a:r>
            <a:r>
              <a:rPr lang="en-US" altLang="zh-CN" dirty="0"/>
              <a:t>,</a:t>
            </a:r>
            <a:r>
              <a:rPr lang="zh-CN" altLang="en-US" dirty="0"/>
              <a:t>从逻辑上不应该加于“音</a:t>
            </a:r>
          </a:p>
          <a:p>
            <a:r>
              <a:rPr lang="zh-CN" altLang="en-US" dirty="0"/>
              <a:t>乐”这个概念之上</a:t>
            </a:r>
            <a:r>
              <a:rPr lang="en-US" altLang="zh-CN" dirty="0"/>
              <a:t>,</a:t>
            </a:r>
            <a:r>
              <a:rPr lang="zh-CN" altLang="en-US" dirty="0"/>
              <a:t>即虽然音乐可以由广播、电视等媒体进行传播</a:t>
            </a:r>
            <a:r>
              <a:rPr lang="en-US" altLang="zh-CN" dirty="0"/>
              <a:t>,</a:t>
            </a:r>
            <a:r>
              <a:rPr lang="zh-CN" altLang="en-US" dirty="0"/>
              <a:t>但媒体并不能参与</a:t>
            </a:r>
          </a:p>
          <a:p>
            <a:r>
              <a:rPr lang="zh-CN" altLang="en-US" dirty="0"/>
              <a:t>到音乐文本的创作和表演过程之中</a:t>
            </a:r>
            <a:r>
              <a:rPr lang="en-US" altLang="zh-CN" dirty="0"/>
              <a:t>,</a:t>
            </a:r>
            <a:r>
              <a:rPr lang="zh-CN" altLang="en-US" dirty="0"/>
              <a:t>音乐文本的传播也不一定非要通过广播电视媒体</a:t>
            </a:r>
          </a:p>
          <a:p>
            <a:r>
              <a:rPr lang="zh-CN" altLang="en-US" dirty="0"/>
              <a:t>才能实现。因此</a:t>
            </a:r>
            <a:r>
              <a:rPr lang="en-US" altLang="zh-CN" dirty="0"/>
              <a:t>,</a:t>
            </a:r>
            <a:r>
              <a:rPr lang="zh-CN" altLang="en-US" dirty="0"/>
              <a:t>世界上并不存在专属于广播电视媒体的音乐作品、类型和现象。</a:t>
            </a:r>
          </a:p>
          <a:p>
            <a:r>
              <a:rPr lang="zh-CN" altLang="en-US" dirty="0"/>
              <a:t>另一种看法认为</a:t>
            </a:r>
            <a:r>
              <a:rPr lang="en-US" altLang="zh-CN" dirty="0"/>
              <a:t>,</a:t>
            </a:r>
            <a:r>
              <a:rPr lang="zh-CN" altLang="en-US" dirty="0"/>
              <a:t>对于先在和自在的音乐作品</a:t>
            </a:r>
            <a:r>
              <a:rPr lang="en-US" altLang="zh-CN" dirty="0"/>
              <a:t>(</a:t>
            </a:r>
            <a:r>
              <a:rPr lang="zh-CN" altLang="en-US" dirty="0"/>
              <a:t>类型、现象</a:t>
            </a:r>
            <a:r>
              <a:rPr lang="en-US" altLang="zh-CN" dirty="0"/>
              <a:t>)</a:t>
            </a:r>
            <a:r>
              <a:rPr lang="zh-CN" altLang="en-US" dirty="0"/>
              <a:t>而言</a:t>
            </a:r>
            <a:r>
              <a:rPr lang="en-US" altLang="zh-CN" dirty="0"/>
              <a:t>,</a:t>
            </a:r>
            <a:r>
              <a:rPr lang="zh-CN" altLang="en-US" dirty="0"/>
              <a:t>广播电视媒体并</a:t>
            </a:r>
          </a:p>
          <a:p>
            <a:r>
              <a:rPr lang="zh-CN" altLang="en-US" dirty="0"/>
              <a:t>不仅仅是一个只承担其传播</a:t>
            </a:r>
            <a:r>
              <a:rPr lang="en-US" altLang="zh-CN" dirty="0"/>
              <a:t>(</a:t>
            </a:r>
            <a:r>
              <a:rPr lang="zh-CN" altLang="en-US" dirty="0"/>
              <a:t>从此时此地搬运到彼时彼地</a:t>
            </a:r>
            <a:r>
              <a:rPr lang="en-US" altLang="zh-CN" dirty="0"/>
              <a:t>)</a:t>
            </a:r>
            <a:r>
              <a:rPr lang="zh-CN" altLang="en-US" dirty="0"/>
              <a:t>的掮客或搬运工</a:t>
            </a:r>
            <a:r>
              <a:rPr lang="en-US" altLang="zh-CN" dirty="0"/>
              <a:t>,</a:t>
            </a:r>
            <a:r>
              <a:rPr lang="zh-CN" altLang="en-US" dirty="0"/>
              <a:t>而是必然</a:t>
            </a:r>
          </a:p>
          <a:p>
            <a:r>
              <a:rPr lang="zh-CN" altLang="en-US" dirty="0"/>
              <a:t>参与到其创作之中</a:t>
            </a:r>
            <a:r>
              <a:rPr lang="en-US" altLang="zh-CN" dirty="0"/>
              <a:t>,</a:t>
            </a:r>
            <a:r>
              <a:rPr lang="zh-CN" altLang="en-US" dirty="0"/>
              <a:t>尽管在不同的音乐节目个案或类型中</a:t>
            </a:r>
            <a:r>
              <a:rPr lang="en-US" altLang="zh-CN" dirty="0"/>
              <a:t>,</a:t>
            </a:r>
            <a:r>
              <a:rPr lang="zh-CN" altLang="en-US" dirty="0"/>
              <a:t>后者对音乐创作的参与程</a:t>
            </a:r>
          </a:p>
          <a:p>
            <a:r>
              <a:rPr lang="zh-CN" altLang="en-US" dirty="0"/>
              <a:t>度会有所不同。譬如</a:t>
            </a:r>
            <a:r>
              <a:rPr lang="en-US" altLang="zh-CN" dirty="0"/>
              <a:t>,</a:t>
            </a:r>
            <a:r>
              <a:rPr lang="zh-CN" altLang="en-US" dirty="0"/>
              <a:t>从信息论角度来看</a:t>
            </a:r>
            <a:r>
              <a:rPr lang="en-US" altLang="zh-CN" dirty="0"/>
              <a:t>,</a:t>
            </a:r>
            <a:r>
              <a:rPr lang="zh-CN" altLang="en-US" dirty="0"/>
              <a:t>由于广播电视媒体的参与</a:t>
            </a:r>
            <a:r>
              <a:rPr lang="en-US" altLang="zh-CN" dirty="0"/>
              <a:t>,</a:t>
            </a:r>
            <a:r>
              <a:rPr lang="zh-CN" altLang="en-US" dirty="0"/>
              <a:t>音乐信息的产生</a:t>
            </a:r>
          </a:p>
          <a:p>
            <a:r>
              <a:rPr lang="zh-CN" altLang="en-US" dirty="0"/>
              <a:t>和转移</a:t>
            </a:r>
            <a:r>
              <a:rPr lang="en-US" altLang="zh-CN" dirty="0"/>
              <a:t>,</a:t>
            </a:r>
            <a:r>
              <a:rPr lang="zh-CN" altLang="en-US" dirty="0"/>
              <a:t>在“信源”“信道”和“信宿”三个环节中</a:t>
            </a:r>
            <a:r>
              <a:rPr lang="en-US" altLang="zh-CN" dirty="0"/>
              <a:t>,</a:t>
            </a:r>
            <a:r>
              <a:rPr lang="zh-CN" altLang="en-US" dirty="0"/>
              <a:t>都会发生不同程度的变化。</a:t>
            </a:r>
          </a:p>
        </p:txBody>
      </p:sp>
    </p:spTree>
    <p:custDataLst>
      <p:tags r:id="rId1"/>
    </p:custDataLst>
    <p:extLst>
      <p:ext uri="{BB962C8B-B14F-4D97-AF65-F5344CB8AC3E}">
        <p14:creationId xmlns:p14="http://schemas.microsoft.com/office/powerpoint/2010/main" val="281633083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5632287"/>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划分</a:t>
            </a:r>
          </a:p>
          <a:p>
            <a:r>
              <a:rPr lang="zh-CN" altLang="en-US" dirty="0"/>
              <a:t>按照音乐在广播、电视中的存在形式、程度和重要性标准</a:t>
            </a:r>
            <a:r>
              <a:rPr lang="en-US" altLang="zh-CN" dirty="0"/>
              <a:t>,</a:t>
            </a:r>
            <a:r>
              <a:rPr lang="zh-CN" altLang="en-US" dirty="0"/>
              <a:t>广播电视音乐节目可划</a:t>
            </a:r>
          </a:p>
          <a:p>
            <a:r>
              <a:rPr lang="zh-CN" altLang="en-US" dirty="0"/>
              <a:t>分为“再现类”和“参与类”两类。</a:t>
            </a:r>
          </a:p>
          <a:p>
            <a:r>
              <a:rPr lang="en-US" altLang="zh-CN" dirty="0"/>
              <a:t>1.</a:t>
            </a:r>
            <a:r>
              <a:rPr lang="zh-CN" altLang="en-US" dirty="0"/>
              <a:t>再现类广播电视音乐节目</a:t>
            </a:r>
            <a:endParaRPr lang="en-US" altLang="zh-CN" dirty="0"/>
          </a:p>
          <a:p>
            <a:r>
              <a:rPr lang="zh-CN" altLang="en-US" dirty="0"/>
              <a:t>这主要是指广播电视媒体对音乐演出的实况录制和转播节目。在这类节目中</a:t>
            </a:r>
            <a:r>
              <a:rPr lang="en-US" altLang="zh-CN" dirty="0"/>
              <a:t>,</a:t>
            </a:r>
            <a:r>
              <a:rPr lang="zh-CN" altLang="en-US" dirty="0"/>
              <a:t>音</a:t>
            </a:r>
          </a:p>
          <a:p>
            <a:r>
              <a:rPr lang="zh-CN" altLang="en-US" dirty="0"/>
              <a:t>乐的创作和表演已经先于媒体的介入而存在</a:t>
            </a:r>
            <a:r>
              <a:rPr lang="en-US" altLang="zh-CN" dirty="0"/>
              <a:t>,</a:t>
            </a:r>
            <a:r>
              <a:rPr lang="zh-CN" altLang="en-US" dirty="0"/>
              <a:t>因此音乐在媒体传播的此类节目中</a:t>
            </a:r>
            <a:r>
              <a:rPr lang="en-US" altLang="zh-CN" dirty="0"/>
              <a:t>,</a:t>
            </a:r>
            <a:r>
              <a:rPr lang="zh-CN" altLang="en-US" dirty="0"/>
              <a:t>以</a:t>
            </a:r>
          </a:p>
          <a:p>
            <a:r>
              <a:rPr lang="zh-CN" altLang="en-US" dirty="0"/>
              <a:t>相对独立的形态存在</a:t>
            </a:r>
            <a:r>
              <a:rPr lang="en-US" altLang="zh-CN" dirty="0"/>
              <a:t>,</a:t>
            </a:r>
            <a:r>
              <a:rPr lang="zh-CN" altLang="en-US" dirty="0"/>
              <a:t>不太受传播工具及方式的制约。音乐的信息虽然由于广播或电</a:t>
            </a:r>
          </a:p>
          <a:p>
            <a:r>
              <a:rPr lang="zh-CN" altLang="en-US" dirty="0"/>
              <a:t>视机械的转录、输送与接收</a:t>
            </a:r>
            <a:r>
              <a:rPr lang="en-US" altLang="zh-CN" dirty="0"/>
              <a:t>,</a:t>
            </a:r>
            <a:r>
              <a:rPr lang="zh-CN" altLang="en-US" dirty="0"/>
              <a:t>产生不同程度的部分“失真”</a:t>
            </a:r>
            <a:r>
              <a:rPr lang="en-US" altLang="zh-CN" dirty="0"/>
              <a:t>(</a:t>
            </a:r>
            <a:r>
              <a:rPr lang="zh-CN" altLang="en-US" dirty="0"/>
              <a:t>丢失或变形</a:t>
            </a:r>
            <a:r>
              <a:rPr lang="en-US" altLang="zh-CN" dirty="0"/>
              <a:t>),</a:t>
            </a:r>
            <a:r>
              <a:rPr lang="zh-CN" altLang="en-US" dirty="0"/>
              <a:t>但仍保持信息</a:t>
            </a:r>
          </a:p>
          <a:p>
            <a:r>
              <a:rPr lang="zh-CN" altLang="en-US" dirty="0"/>
              <a:t>主体的相对完整和功能的独立。</a:t>
            </a:r>
          </a:p>
          <a:p>
            <a:endParaRPr lang="en-US" altLang="zh-CN" dirty="0"/>
          </a:p>
          <a:p>
            <a:r>
              <a:rPr lang="en-US" altLang="zh-CN" dirty="0"/>
              <a:t>2.</a:t>
            </a:r>
            <a:r>
              <a:rPr lang="zh-CN" altLang="en-US" dirty="0"/>
              <a:t>参与类广播电视音乐节目</a:t>
            </a:r>
            <a:endParaRPr lang="en-US" altLang="zh-CN" dirty="0"/>
          </a:p>
          <a:p>
            <a:r>
              <a:rPr lang="zh-CN" altLang="en-US" dirty="0"/>
              <a:t>这是指广播电视媒体实质性参与音乐创作</a:t>
            </a:r>
            <a:r>
              <a:rPr lang="en-US" altLang="zh-CN" dirty="0"/>
              <a:t>,</a:t>
            </a:r>
            <a:r>
              <a:rPr lang="zh-CN" altLang="en-US" dirty="0"/>
              <a:t>音乐元素在节目的艺术表现中居于不</a:t>
            </a:r>
          </a:p>
          <a:p>
            <a:r>
              <a:rPr lang="zh-CN" altLang="en-US" dirty="0"/>
              <a:t>同程度的参与地位的广播电视节目。在参与类的广播电视节目中</a:t>
            </a:r>
            <a:r>
              <a:rPr lang="en-US" altLang="zh-CN" dirty="0"/>
              <a:t>,</a:t>
            </a:r>
            <a:r>
              <a:rPr lang="zh-CN" altLang="en-US" dirty="0"/>
              <a:t>如配乐广播剧</a:t>
            </a:r>
            <a:r>
              <a:rPr lang="en-US" altLang="zh-CN" dirty="0"/>
              <a:t>(</a:t>
            </a:r>
            <a:r>
              <a:rPr lang="zh-CN" altLang="en-US" dirty="0"/>
              <a:t>故</a:t>
            </a:r>
          </a:p>
          <a:p>
            <a:r>
              <a:rPr lang="zh-CN" altLang="en-US" dirty="0"/>
              <a:t>事、小说、散文、诗朗诵</a:t>
            </a:r>
            <a:r>
              <a:rPr lang="en-US" altLang="zh-CN" dirty="0"/>
              <a:t>)</a:t>
            </a:r>
            <a:r>
              <a:rPr lang="zh-CN" altLang="en-US" dirty="0"/>
              <a:t>、广播专题音乐节目、电视剧音乐、电视专题片配乐、电视音乐</a:t>
            </a:r>
          </a:p>
          <a:p>
            <a:r>
              <a:rPr lang="zh-CN" altLang="en-US" dirty="0"/>
              <a:t>专题、电视广告音乐、电视散文配乐、电视风光片配乐、音乐电视</a:t>
            </a:r>
            <a:r>
              <a:rPr lang="en-US" altLang="zh-CN" dirty="0"/>
              <a:t>(</a:t>
            </a:r>
            <a:r>
              <a:rPr lang="en" altLang="zh-CN" dirty="0"/>
              <a:t>MTV)</a:t>
            </a:r>
            <a:r>
              <a:rPr lang="zh-CN" altLang="en-US" dirty="0"/>
              <a:t>等</a:t>
            </a:r>
            <a:r>
              <a:rPr lang="en-US" altLang="zh-CN" dirty="0"/>
              <a:t>,</a:t>
            </a:r>
            <a:r>
              <a:rPr lang="zh-CN" altLang="en-US" dirty="0"/>
              <a:t>音乐不再</a:t>
            </a:r>
          </a:p>
          <a:p>
            <a:r>
              <a:rPr lang="zh-CN" altLang="en-US" dirty="0"/>
              <a:t>是独立地存在</a:t>
            </a:r>
            <a:r>
              <a:rPr lang="en-US" altLang="zh-CN" dirty="0"/>
              <a:t>,</a:t>
            </a:r>
            <a:r>
              <a:rPr lang="zh-CN" altLang="en-US" dirty="0"/>
              <a:t>而是在语言、剧情、画面等因素的制约下</a:t>
            </a:r>
            <a:r>
              <a:rPr lang="en-US" altLang="zh-CN" dirty="0"/>
              <a:t>,</a:t>
            </a:r>
            <a:r>
              <a:rPr lang="zh-CN" altLang="en-US" dirty="0"/>
              <a:t>呈参与的形态存在。因此</a:t>
            </a:r>
            <a:r>
              <a:rPr lang="en-US" altLang="zh-CN" dirty="0"/>
              <a:t>,</a:t>
            </a:r>
            <a:r>
              <a:rPr lang="zh-CN" altLang="en-US" dirty="0"/>
              <a:t>在</a:t>
            </a:r>
          </a:p>
          <a:p>
            <a:r>
              <a:rPr lang="zh-CN" altLang="en-US" dirty="0"/>
              <a:t>这些节目类型中</a:t>
            </a:r>
            <a:r>
              <a:rPr lang="en-US" altLang="zh-CN" dirty="0"/>
              <a:t>,</a:t>
            </a:r>
            <a:r>
              <a:rPr lang="zh-CN" altLang="en-US" dirty="0"/>
              <a:t>音乐在其固有的特质与功能之外</a:t>
            </a:r>
            <a:r>
              <a:rPr lang="en-US" altLang="zh-CN" dirty="0"/>
              <a:t>,</a:t>
            </a:r>
            <a:r>
              <a:rPr lang="zh-CN" altLang="en-US" dirty="0"/>
              <a:t>适应广播电视这个全新的“存在环</a:t>
            </a:r>
          </a:p>
          <a:p>
            <a:r>
              <a:rPr lang="zh-CN" altLang="en-US" dirty="0"/>
              <a:t>境”的需要</a:t>
            </a:r>
            <a:r>
              <a:rPr lang="en-US" altLang="zh-CN" dirty="0"/>
              <a:t>,</a:t>
            </a:r>
            <a:r>
              <a:rPr lang="zh-CN" altLang="en-US" dirty="0"/>
              <a:t>产生出一些新的特质与功能。</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307087913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3970293"/>
          </a:xfrm>
          <a:prstGeom prst="rect">
            <a:avLst/>
          </a:prstGeom>
          <a:noFill/>
          <a:ln>
            <a:noFill/>
          </a:ln>
        </p:spPr>
        <p:txBody>
          <a:bodyPr wrap="square" lIns="91419" tIns="45708" rIns="91419" bIns="45708">
            <a:spAutoFit/>
          </a:bodyPr>
          <a:lstStyle/>
          <a:p>
            <a:r>
              <a:rPr lang="zh-CN" altLang="en-US" dirty="0"/>
              <a:t>二、广播电视音乐的特质</a:t>
            </a:r>
          </a:p>
          <a:p>
            <a:r>
              <a:rPr lang="en-US" altLang="zh-CN" dirty="0"/>
              <a:t>(</a:t>
            </a:r>
            <a:r>
              <a:rPr lang="zh-CN" altLang="en-US" dirty="0"/>
              <a:t>一</a:t>
            </a:r>
            <a:r>
              <a:rPr lang="en-US" altLang="zh-CN" dirty="0"/>
              <a:t>)</a:t>
            </a:r>
            <a:r>
              <a:rPr lang="zh-CN" altLang="en-US" dirty="0"/>
              <a:t>音乐与其他表现元素的相互依存性</a:t>
            </a:r>
          </a:p>
          <a:p>
            <a:r>
              <a:rPr lang="en-US" altLang="zh-CN" dirty="0"/>
              <a:t>1.</a:t>
            </a:r>
            <a:r>
              <a:rPr lang="zh-CN" altLang="en-US" dirty="0"/>
              <a:t>广播音乐</a:t>
            </a:r>
            <a:endParaRPr lang="en-US" altLang="zh-CN" dirty="0"/>
          </a:p>
          <a:p>
            <a:endParaRPr lang="en-US" altLang="zh-CN" dirty="0"/>
          </a:p>
          <a:p>
            <a:r>
              <a:rPr lang="en-US" altLang="zh-CN" dirty="0"/>
              <a:t>2.</a:t>
            </a:r>
            <a:r>
              <a:rPr lang="zh-CN" altLang="en-US" dirty="0"/>
              <a:t>电视音乐</a:t>
            </a:r>
            <a:endParaRPr lang="en-US" altLang="zh-CN" dirty="0"/>
          </a:p>
          <a:p>
            <a:endParaRPr lang="zh-CN" altLang="en-US" dirty="0"/>
          </a:p>
          <a:p>
            <a:r>
              <a:rPr lang="zh-CN" altLang="en-US" dirty="0"/>
              <a:t>借鉴马赛尔</a:t>
            </a:r>
            <a:r>
              <a:rPr lang="en-US" altLang="zh-CN" dirty="0"/>
              <a:t>·</a:t>
            </a:r>
            <a:r>
              <a:rPr lang="zh-CN" altLang="en-US" dirty="0"/>
              <a:t>马尔丹</a:t>
            </a:r>
            <a:r>
              <a:rPr lang="en-US" altLang="zh-CN" dirty="0"/>
              <a:t>(</a:t>
            </a:r>
            <a:r>
              <a:rPr lang="en" altLang="zh-CN" dirty="0" err="1"/>
              <a:t>MarcelMartin</a:t>
            </a:r>
            <a:r>
              <a:rPr lang="en" altLang="zh-CN" dirty="0"/>
              <a:t>)</a:t>
            </a:r>
            <a:r>
              <a:rPr lang="zh-CN" altLang="en-US" dirty="0"/>
              <a:t>对电影音乐的功能分类</a:t>
            </a:r>
            <a:r>
              <a:rPr lang="en-US" altLang="zh-CN" dirty="0"/>
              <a:t>,</a:t>
            </a:r>
            <a:r>
              <a:rPr lang="zh-CN" altLang="en-US" dirty="0"/>
              <a:t>电视剧音乐与其他表现</a:t>
            </a:r>
          </a:p>
          <a:p>
            <a:r>
              <a:rPr lang="zh-CN" altLang="en-US" dirty="0"/>
              <a:t>元素的关系</a:t>
            </a:r>
            <a:r>
              <a:rPr lang="en-US" altLang="zh-CN" dirty="0"/>
              <a:t>,</a:t>
            </a:r>
            <a:r>
              <a:rPr lang="zh-CN" altLang="en-US" dirty="0"/>
              <a:t>可以归纳为三个类型</a:t>
            </a:r>
            <a:r>
              <a:rPr lang="en-US" altLang="zh-CN" dirty="0"/>
              <a:t>:</a:t>
            </a:r>
          </a:p>
          <a:p>
            <a:r>
              <a:rPr lang="en-US" altLang="zh-CN" dirty="0"/>
              <a:t>(1)</a:t>
            </a:r>
            <a:r>
              <a:rPr lang="zh-CN" altLang="en-US" dirty="0"/>
              <a:t>节奏功能</a:t>
            </a:r>
            <a:endParaRPr lang="en-US" altLang="zh-CN" dirty="0"/>
          </a:p>
          <a:p>
            <a:endParaRPr lang="en-US" altLang="zh-CN" dirty="0"/>
          </a:p>
          <a:p>
            <a:r>
              <a:rPr lang="en-US" altLang="zh-CN" dirty="0"/>
              <a:t>(2)</a:t>
            </a:r>
            <a:r>
              <a:rPr lang="zh-CN" altLang="en-US" dirty="0"/>
              <a:t>戏剧功能</a:t>
            </a:r>
            <a:endParaRPr lang="en-US" altLang="zh-CN" dirty="0"/>
          </a:p>
          <a:p>
            <a:endParaRPr lang="zh-CN" altLang="en-US" dirty="0"/>
          </a:p>
          <a:p>
            <a:r>
              <a:rPr lang="en-US" altLang="zh-CN" dirty="0"/>
              <a:t>(3)</a:t>
            </a:r>
            <a:r>
              <a:rPr lang="zh-CN" altLang="en-US" dirty="0"/>
              <a:t>抒情功能</a:t>
            </a:r>
          </a:p>
          <a:p>
            <a:endParaRPr lang="zh-CN" altLang="en-US" dirty="0"/>
          </a:p>
        </p:txBody>
      </p:sp>
    </p:spTree>
    <p:custDataLst>
      <p:tags r:id="rId1"/>
    </p:custDataLst>
    <p:extLst>
      <p:ext uri="{BB962C8B-B14F-4D97-AF65-F5344CB8AC3E}">
        <p14:creationId xmlns:p14="http://schemas.microsoft.com/office/powerpoint/2010/main" val="29534087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5632287"/>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审美心态</a:t>
            </a:r>
            <a:r>
              <a:rPr lang="en-US" altLang="zh-CN" dirty="0"/>
              <a:t>:</a:t>
            </a:r>
            <a:r>
              <a:rPr lang="zh-CN" altLang="en-US" dirty="0"/>
              <a:t>仪式化聆听向附庸伴随的变迁</a:t>
            </a:r>
            <a:endParaRPr lang="en-US" altLang="zh-CN" dirty="0"/>
          </a:p>
          <a:p>
            <a:endParaRPr lang="zh-CN" altLang="en-US" dirty="0"/>
          </a:p>
          <a:p>
            <a:r>
              <a:rPr lang="zh-CN" altLang="en-US" dirty="0"/>
              <a:t>改革开放前</a:t>
            </a:r>
            <a:r>
              <a:rPr lang="en-US" altLang="zh-CN" dirty="0"/>
              <a:t>,</a:t>
            </a:r>
            <a:r>
              <a:rPr lang="zh-CN" altLang="en-US" dirty="0"/>
              <a:t>中国人民的物质生活不富裕</a:t>
            </a:r>
            <a:r>
              <a:rPr lang="en-US" altLang="zh-CN" dirty="0"/>
              <a:t>,</a:t>
            </a:r>
            <a:r>
              <a:rPr lang="zh-CN" altLang="en-US" dirty="0"/>
              <a:t>文化生活相对于今天要单调得多。那</a:t>
            </a:r>
          </a:p>
          <a:p>
            <a:r>
              <a:rPr lang="zh-CN" altLang="en-US" dirty="0"/>
              <a:t>时</a:t>
            </a:r>
            <a:r>
              <a:rPr lang="en-US" altLang="zh-CN" dirty="0"/>
              <a:t>,</a:t>
            </a:r>
            <a:r>
              <a:rPr lang="zh-CN" altLang="en-US" dirty="0"/>
              <a:t>对于物质贫困的中国人来说</a:t>
            </a:r>
            <a:r>
              <a:rPr lang="en-US" altLang="zh-CN" dirty="0"/>
              <a:t>,</a:t>
            </a:r>
            <a:r>
              <a:rPr lang="zh-CN" altLang="en-US" dirty="0"/>
              <a:t>购买电视机或进歌舞剧院欣赏文艺节目都是普通中</a:t>
            </a:r>
          </a:p>
          <a:p>
            <a:r>
              <a:rPr lang="zh-CN" altLang="en-US" dirty="0"/>
              <a:t>国人财力所不及的</a:t>
            </a:r>
            <a:r>
              <a:rPr lang="en-US" altLang="zh-CN" dirty="0"/>
              <a:t>,</a:t>
            </a:r>
            <a:r>
              <a:rPr lang="zh-CN" altLang="en-US" dirty="0"/>
              <a:t>唯一可选择的文化娱乐方式就是收听广播里的文艺节目。广播</a:t>
            </a:r>
          </a:p>
          <a:p>
            <a:r>
              <a:rPr lang="zh-CN" altLang="en-US" dirty="0"/>
              <a:t>“老大”地位是在没有电视、报纸等其他大众媒体与之竞争的前提下自然形成的</a:t>
            </a:r>
            <a:r>
              <a:rPr lang="en-US" altLang="zh-CN" dirty="0"/>
              <a:t>,</a:t>
            </a:r>
            <a:r>
              <a:rPr lang="zh-CN" altLang="en-US" dirty="0"/>
              <a:t>这是</a:t>
            </a:r>
          </a:p>
          <a:p>
            <a:r>
              <a:rPr lang="zh-CN" altLang="en-US" dirty="0"/>
              <a:t>与物质生产力发展水平较低的经济基础相适应的。</a:t>
            </a:r>
            <a:endParaRPr lang="en-US" altLang="zh-CN" dirty="0"/>
          </a:p>
          <a:p>
            <a:r>
              <a:rPr lang="zh-CN" altLang="en-US" dirty="0"/>
              <a:t>但是另一方面</a:t>
            </a:r>
            <a:r>
              <a:rPr lang="en-US" altLang="zh-CN" dirty="0"/>
              <a:t>,</a:t>
            </a:r>
            <a:r>
              <a:rPr lang="zh-CN" altLang="en-US" dirty="0"/>
              <a:t>人类作为一种与动物有着本质区别的“精神之灵”</a:t>
            </a:r>
            <a:r>
              <a:rPr lang="en-US" altLang="zh-CN" dirty="0"/>
              <a:t>,</a:t>
            </a:r>
            <a:r>
              <a:rPr lang="zh-CN" altLang="en-US" dirty="0"/>
              <a:t>又总是本能地</a:t>
            </a:r>
          </a:p>
          <a:p>
            <a:r>
              <a:rPr lang="zh-CN" altLang="en-US" dirty="0"/>
              <a:t>渴求着精神世界的五彩霞光。在精神生活被挤压成一个平面的凄惶、无奈中</a:t>
            </a:r>
            <a:r>
              <a:rPr lang="en-US" altLang="zh-CN" dirty="0"/>
              <a:t>,</a:t>
            </a:r>
            <a:r>
              <a:rPr lang="zh-CN" altLang="en-US" dirty="0"/>
              <a:t>人们不</a:t>
            </a:r>
          </a:p>
          <a:p>
            <a:r>
              <a:rPr lang="zh-CN" altLang="en-US" dirty="0"/>
              <a:t>甘于在物欲中沉沦</a:t>
            </a:r>
            <a:r>
              <a:rPr lang="en-US" altLang="zh-CN" dirty="0"/>
              <a:t>,</a:t>
            </a:r>
            <a:r>
              <a:rPr lang="zh-CN" altLang="en-US" dirty="0"/>
              <a:t>希冀在艺术欣赏的过程中寻找到精神的支撑点</a:t>
            </a:r>
            <a:r>
              <a:rPr lang="en-US" altLang="zh-CN" dirty="0"/>
              <a:t>,</a:t>
            </a:r>
            <a:r>
              <a:rPr lang="zh-CN" altLang="en-US" dirty="0"/>
              <a:t>平定躁动的心绪。</a:t>
            </a:r>
          </a:p>
          <a:p>
            <a:r>
              <a:rPr lang="zh-CN" altLang="en-US" dirty="0"/>
              <a:t>于是</a:t>
            </a:r>
            <a:r>
              <a:rPr lang="en-US" altLang="zh-CN" dirty="0"/>
              <a:t>,</a:t>
            </a:r>
            <a:r>
              <a:rPr lang="zh-CN" altLang="en-US" dirty="0"/>
              <a:t>这种既渴望金钱又厌恶金钱</a:t>
            </a:r>
            <a:r>
              <a:rPr lang="en-US" altLang="zh-CN" dirty="0"/>
              <a:t>,</a:t>
            </a:r>
            <a:r>
              <a:rPr lang="zh-CN" altLang="en-US" dirty="0"/>
              <a:t>既乐于物质享受又鄙薄物欲</a:t>
            </a:r>
            <a:r>
              <a:rPr lang="en-US" altLang="zh-CN" dirty="0"/>
              <a:t>,</a:t>
            </a:r>
            <a:r>
              <a:rPr lang="zh-CN" altLang="en-US" dirty="0"/>
              <a:t>追求更高精神享受的</a:t>
            </a:r>
          </a:p>
          <a:p>
            <a:r>
              <a:rPr lang="zh-CN" altLang="en-US" dirty="0"/>
              <a:t>二律背反</a:t>
            </a:r>
            <a:r>
              <a:rPr lang="en-US" altLang="zh-CN" dirty="0"/>
              <a:t>,</a:t>
            </a:r>
            <a:r>
              <a:rPr lang="zh-CN" altLang="en-US" dirty="0"/>
              <a:t>构成了现代人特有的复杂生活方式。在这种独特的生活方式中</a:t>
            </a:r>
            <a:r>
              <a:rPr lang="en-US" altLang="zh-CN" dirty="0"/>
              <a:t>,</a:t>
            </a:r>
            <a:r>
              <a:rPr lang="zh-CN" altLang="en-US" dirty="0"/>
              <a:t>追求物质</a:t>
            </a:r>
          </a:p>
          <a:p>
            <a:r>
              <a:rPr lang="zh-CN" altLang="en-US" dirty="0"/>
              <a:t>生活又不肯放弃精神生活的人们将二者巧妙地结合起来</a:t>
            </a:r>
            <a:r>
              <a:rPr lang="en-US" altLang="zh-CN" dirty="0"/>
              <a:t>,</a:t>
            </a:r>
            <a:r>
              <a:rPr lang="zh-CN" altLang="en-US" dirty="0"/>
              <a:t>为己所用。</a:t>
            </a:r>
            <a:endParaRPr lang="en-US" altLang="zh-CN" dirty="0"/>
          </a:p>
          <a:p>
            <a:r>
              <a:rPr lang="zh-CN" altLang="en-US" dirty="0"/>
              <a:t>广播文艺在人们的心目中不再高不可攀</a:t>
            </a:r>
            <a:r>
              <a:rPr lang="en-US" altLang="zh-CN" dirty="0"/>
              <a:t>,</a:t>
            </a:r>
            <a:r>
              <a:rPr lang="zh-CN" altLang="en-US" dirty="0"/>
              <a:t>它开始走下圣坛</a:t>
            </a:r>
            <a:r>
              <a:rPr lang="en-US" altLang="zh-CN" dirty="0"/>
              <a:t>,</a:t>
            </a:r>
            <a:r>
              <a:rPr lang="zh-CN" altLang="en-US" dirty="0"/>
              <a:t>坐在人们身旁</a:t>
            </a:r>
            <a:r>
              <a:rPr lang="en-US" altLang="zh-CN" dirty="0"/>
              <a:t>,</a:t>
            </a:r>
            <a:r>
              <a:rPr lang="zh-CN" altLang="en-US" dirty="0"/>
              <a:t>像一位贴心朋友陪伴人们度过独处寂寞的时光。转型期广播文艺从审美方式看</a:t>
            </a:r>
            <a:r>
              <a:rPr lang="en-US" altLang="zh-CN" dirty="0"/>
              <a:t>,</a:t>
            </a:r>
            <a:r>
              <a:rPr lang="zh-CN" altLang="en-US" dirty="0"/>
              <a:t>超出了传统美学秉持的审美超功利观念</a:t>
            </a:r>
            <a:r>
              <a:rPr lang="en-US" altLang="zh-CN" dirty="0"/>
              <a:t>,</a:t>
            </a:r>
            <a:r>
              <a:rPr lang="zh-CN" altLang="en-US" dirty="0"/>
              <a:t>是纯审美的艺术欣赏活动与非审美的物质功利活动的交融</a:t>
            </a:r>
            <a:r>
              <a:rPr lang="en-US" altLang="zh-CN" dirty="0"/>
              <a:t>,</a:t>
            </a:r>
            <a:r>
              <a:rPr lang="zh-CN" altLang="en-US" dirty="0"/>
              <a:t>是屏气凝神的审美态度与耳听</a:t>
            </a:r>
          </a:p>
          <a:p>
            <a:r>
              <a:rPr lang="zh-CN" altLang="en-US" dirty="0"/>
              <a:t>六路、眼观八方的非审美态度的会聚。人们以极其平等的心态对待广播文艺、倾听广</a:t>
            </a:r>
          </a:p>
          <a:p>
            <a:r>
              <a:rPr lang="zh-CN" altLang="en-US" dirty="0"/>
              <a:t>播文艺、参与文艺广播</a:t>
            </a:r>
            <a:r>
              <a:rPr lang="en-US" altLang="zh-CN" dirty="0"/>
              <a:t>,</a:t>
            </a:r>
            <a:r>
              <a:rPr lang="zh-CN" altLang="en-US" dirty="0"/>
              <a:t>从而使广播文艺不再高高凌驾于听众之上</a:t>
            </a:r>
            <a:r>
              <a:rPr lang="en-US" altLang="zh-CN" dirty="0"/>
              <a:t>,</a:t>
            </a:r>
            <a:r>
              <a:rPr lang="zh-CN" altLang="en-US" dirty="0"/>
              <a:t>而是真正走向了生</a:t>
            </a:r>
          </a:p>
          <a:p>
            <a:r>
              <a:rPr lang="zh-CN" altLang="en-US" dirty="0"/>
              <a:t>活</a:t>
            </a:r>
            <a:r>
              <a:rPr lang="en-US" altLang="zh-CN" dirty="0"/>
              <a:t>,</a:t>
            </a:r>
            <a:r>
              <a:rPr lang="zh-CN" altLang="en-US" dirty="0"/>
              <a:t>实现了艺术向生活的转化。</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50521983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5355288"/>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音乐的拼贴式结构</a:t>
            </a:r>
            <a:endParaRPr lang="en-US" altLang="zh-CN" dirty="0"/>
          </a:p>
          <a:p>
            <a:endParaRPr lang="zh-CN" altLang="en-US" dirty="0"/>
          </a:p>
          <a:p>
            <a:r>
              <a:rPr lang="zh-CN" altLang="en-US" dirty="0"/>
              <a:t>在参与类电视音乐节目类型中</a:t>
            </a:r>
            <a:r>
              <a:rPr lang="en-US" altLang="zh-CN" dirty="0"/>
              <a:t>,</a:t>
            </a:r>
            <a:r>
              <a:rPr lang="zh-CN" altLang="en-US" dirty="0"/>
              <a:t>由于蒙太奇画面语言的制约</a:t>
            </a:r>
            <a:r>
              <a:rPr lang="en-US" altLang="zh-CN" dirty="0"/>
              <a:t>,</a:t>
            </a:r>
            <a:r>
              <a:rPr lang="zh-CN" altLang="en-US" dirty="0"/>
              <a:t>音乐的存在方式又</a:t>
            </a:r>
          </a:p>
          <a:p>
            <a:r>
              <a:rPr lang="zh-CN" altLang="en-US" dirty="0"/>
              <a:t>往往以“片段出现”为基本特征</a:t>
            </a:r>
            <a:r>
              <a:rPr lang="en-US" altLang="zh-CN" dirty="0"/>
              <a:t>,</a:t>
            </a:r>
            <a:r>
              <a:rPr lang="zh-CN" altLang="en-US" dirty="0"/>
              <a:t>在节目的整体进程中</a:t>
            </a:r>
            <a:r>
              <a:rPr lang="en-US" altLang="zh-CN" dirty="0"/>
              <a:t>,</a:t>
            </a:r>
            <a:r>
              <a:rPr lang="zh-CN" altLang="en-US" dirty="0"/>
              <a:t>形成多个音乐片段缀合的拼贴</a:t>
            </a:r>
          </a:p>
          <a:p>
            <a:r>
              <a:rPr lang="zh-CN" altLang="en-US" dirty="0"/>
              <a:t>式结构。</a:t>
            </a:r>
            <a:endParaRPr lang="en-US" altLang="zh-CN" dirty="0"/>
          </a:p>
          <a:p>
            <a:endParaRPr lang="zh-CN" altLang="en-US" dirty="0"/>
          </a:p>
          <a:p>
            <a:r>
              <a:rPr lang="zh-CN" altLang="en-US" dirty="0"/>
              <a:t>在音乐会中演奏的音乐</a:t>
            </a:r>
            <a:r>
              <a:rPr lang="en-US" altLang="zh-CN" dirty="0"/>
              <a:t>,</a:t>
            </a:r>
            <a:r>
              <a:rPr lang="zh-CN" altLang="en-US" dirty="0"/>
              <a:t>其发展是不间断的、逻辑连锁式的。但是在参与类电视</a:t>
            </a:r>
          </a:p>
          <a:p>
            <a:r>
              <a:rPr lang="zh-CN" altLang="en-US" dirty="0"/>
              <a:t>音乐节目中</a:t>
            </a:r>
            <a:r>
              <a:rPr lang="en-US" altLang="zh-CN" dirty="0"/>
              <a:t>,</a:t>
            </a:r>
            <a:r>
              <a:rPr lang="zh-CN" altLang="en-US" dirty="0"/>
              <a:t>画面、语言元素常常担任着核心表现功能</a:t>
            </a:r>
            <a:r>
              <a:rPr lang="en-US" altLang="zh-CN" dirty="0"/>
              <a:t>,</a:t>
            </a:r>
            <a:r>
              <a:rPr lang="zh-CN" altLang="en-US" dirty="0"/>
              <a:t>音乐的表现功能在大多数时候</a:t>
            </a:r>
          </a:p>
          <a:p>
            <a:r>
              <a:rPr lang="zh-CN" altLang="en-US" dirty="0"/>
              <a:t>都是辅助性的。这就决定了电视音乐的特殊存在方式</a:t>
            </a:r>
            <a:r>
              <a:rPr lang="en-US" altLang="zh-CN" dirty="0"/>
              <a:t>———</a:t>
            </a:r>
            <a:r>
              <a:rPr lang="zh-CN" altLang="en-US" dirty="0"/>
              <a:t>音乐的形态与内容都必须</a:t>
            </a:r>
          </a:p>
          <a:p>
            <a:r>
              <a:rPr lang="zh-CN" altLang="en-US" dirty="0"/>
              <a:t>受画面及语言的极大制约。</a:t>
            </a:r>
            <a:endParaRPr lang="en-US" altLang="zh-CN" dirty="0"/>
          </a:p>
          <a:p>
            <a:endParaRPr lang="zh-CN" altLang="en-US" dirty="0"/>
          </a:p>
          <a:p>
            <a:r>
              <a:rPr lang="zh-CN" altLang="en-US" dirty="0"/>
              <a:t>从形态上看</a:t>
            </a:r>
            <a:r>
              <a:rPr lang="en-US" altLang="zh-CN" dirty="0"/>
              <a:t>,</a:t>
            </a:r>
            <a:r>
              <a:rPr lang="zh-CN" altLang="en-US" dirty="0"/>
              <a:t>由于画面蒙太奇语言的叙事是以镜头创意组接为特征</a:t>
            </a:r>
            <a:r>
              <a:rPr lang="en-US" altLang="zh-CN" dirty="0"/>
              <a:t>,</a:t>
            </a:r>
            <a:r>
              <a:rPr lang="zh-CN" altLang="en-US" dirty="0"/>
              <a:t>镜头间时空、</a:t>
            </a:r>
          </a:p>
          <a:p>
            <a:r>
              <a:rPr lang="zh-CN" altLang="en-US" dirty="0"/>
              <a:t>情调的跳跃</a:t>
            </a:r>
            <a:r>
              <a:rPr lang="en-US" altLang="zh-CN" dirty="0"/>
              <a:t>,</a:t>
            </a:r>
            <a:r>
              <a:rPr lang="zh-CN" altLang="en-US" dirty="0"/>
              <a:t>比戏剧等时空综合艺术要大得多</a:t>
            </a:r>
            <a:r>
              <a:rPr lang="en-US" altLang="zh-CN" dirty="0"/>
              <a:t>,</a:t>
            </a:r>
            <a:r>
              <a:rPr lang="zh-CN" altLang="en-US" dirty="0"/>
              <a:t>因此</a:t>
            </a:r>
            <a:r>
              <a:rPr lang="en-US" altLang="zh-CN" dirty="0"/>
              <a:t>,</a:t>
            </a:r>
            <a:r>
              <a:rPr lang="zh-CN" altLang="en-US" dirty="0"/>
              <a:t>描写情感、情绪完整过程的冗长</a:t>
            </a:r>
          </a:p>
          <a:p>
            <a:r>
              <a:rPr lang="zh-CN" altLang="en-US" dirty="0"/>
              <a:t>音乐</a:t>
            </a:r>
            <a:r>
              <a:rPr lang="en-US" altLang="zh-CN" dirty="0"/>
              <a:t>(</a:t>
            </a:r>
            <a:r>
              <a:rPr lang="zh-CN" altLang="en-US" dirty="0"/>
              <a:t>纯音乐或戏剧音乐多属此类</a:t>
            </a:r>
            <a:r>
              <a:rPr lang="en-US" altLang="zh-CN" dirty="0"/>
              <a:t>)</a:t>
            </a:r>
            <a:r>
              <a:rPr lang="zh-CN" altLang="en-US" dirty="0"/>
              <a:t>很难与急促跳跃更替的画面同步配置。</a:t>
            </a:r>
            <a:endParaRPr lang="en-US" altLang="zh-CN" dirty="0"/>
          </a:p>
          <a:p>
            <a:r>
              <a:rPr lang="zh-CN" altLang="en-US" dirty="0"/>
              <a:t>从内容上看</a:t>
            </a:r>
            <a:r>
              <a:rPr lang="en-US" altLang="zh-CN" dirty="0"/>
              <a:t>,</a:t>
            </a:r>
            <a:r>
              <a:rPr lang="zh-CN" altLang="en-US" dirty="0"/>
              <a:t>与传统戏剧、舞蹈等抒情与叙事并重的艺术种类相比</a:t>
            </a:r>
            <a:r>
              <a:rPr lang="en-US" altLang="zh-CN" dirty="0"/>
              <a:t>,</a:t>
            </a:r>
            <a:r>
              <a:rPr lang="zh-CN" altLang="en-US" dirty="0"/>
              <a:t>电视节目大多</a:t>
            </a:r>
          </a:p>
          <a:p>
            <a:r>
              <a:rPr lang="zh-CN" altLang="en-US" dirty="0"/>
              <a:t>偏重于叙事</a:t>
            </a:r>
            <a:r>
              <a:rPr lang="en-US" altLang="zh-CN" dirty="0"/>
              <a:t>,</a:t>
            </a:r>
            <a:r>
              <a:rPr lang="zh-CN" altLang="en-US" dirty="0"/>
              <a:t>所以其叙述速度相对较快</a:t>
            </a:r>
            <a:r>
              <a:rPr lang="en-US" altLang="zh-CN" dirty="0"/>
              <a:t>,</a:t>
            </a:r>
            <a:r>
              <a:rPr lang="zh-CN" altLang="en-US" dirty="0"/>
              <a:t>画面和语言所塑造的情节或情境始终处在比</a:t>
            </a:r>
          </a:p>
          <a:p>
            <a:r>
              <a:rPr lang="zh-CN" altLang="en-US" dirty="0"/>
              <a:t>较快速的转换之中。由于这一特质的制约</a:t>
            </a:r>
            <a:r>
              <a:rPr lang="en-US" altLang="zh-CN" dirty="0"/>
              <a:t>,</a:t>
            </a:r>
            <a:r>
              <a:rPr lang="zh-CN" altLang="en-US" dirty="0"/>
              <a:t>也需要与之相伴的音乐同步起承转合</a:t>
            </a:r>
            <a:r>
              <a:rPr lang="en-US" altLang="zh-CN" dirty="0"/>
              <a:t>,</a:t>
            </a:r>
            <a:r>
              <a:rPr lang="zh-CN" altLang="en-US" dirty="0"/>
              <a:t>往</a:t>
            </a:r>
          </a:p>
          <a:p>
            <a:r>
              <a:rPr lang="zh-CN" altLang="en-US" dirty="0"/>
              <a:t>往不容许音乐结构完整地陈述</a:t>
            </a:r>
            <a:r>
              <a:rPr lang="en-US" altLang="zh-CN" dirty="0"/>
              <a:t>,</a:t>
            </a:r>
            <a:r>
              <a:rPr lang="zh-CN" altLang="en-US" dirty="0"/>
              <a:t>由此造成电视音乐的片段连缀性质。</a:t>
            </a:r>
          </a:p>
          <a:p>
            <a:endParaRPr lang="zh-CN" altLang="en-US" dirty="0"/>
          </a:p>
        </p:txBody>
      </p:sp>
    </p:spTree>
    <p:custDataLst>
      <p:tags r:id="rId1"/>
    </p:custDataLst>
    <p:extLst>
      <p:ext uri="{BB962C8B-B14F-4D97-AF65-F5344CB8AC3E}">
        <p14:creationId xmlns:p14="http://schemas.microsoft.com/office/powerpoint/2010/main" val="37128104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2585299"/>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音乐的纪实性质</a:t>
            </a:r>
            <a:endParaRPr lang="en-US" altLang="zh-CN" dirty="0"/>
          </a:p>
          <a:p>
            <a:endParaRPr lang="zh-CN" altLang="en-US" dirty="0"/>
          </a:p>
          <a:p>
            <a:r>
              <a:rPr lang="zh-CN" altLang="en-US" dirty="0"/>
              <a:t>在参与类电视音乐节目中</a:t>
            </a:r>
            <a:r>
              <a:rPr lang="en-US" altLang="zh-CN" dirty="0"/>
              <a:t>,</a:t>
            </a:r>
            <a:r>
              <a:rPr lang="zh-CN" altLang="en-US" dirty="0"/>
              <a:t>音乐的存在往往需要符合画面所规定的艺术真实。电</a:t>
            </a:r>
          </a:p>
          <a:p>
            <a:r>
              <a:rPr lang="zh-CN" altLang="en-US" dirty="0"/>
              <a:t>视音乐与画面的姻缘关系是不可分割的</a:t>
            </a:r>
            <a:r>
              <a:rPr lang="en-US" altLang="zh-CN" dirty="0"/>
              <a:t>,</a:t>
            </a:r>
            <a:r>
              <a:rPr lang="zh-CN" altLang="en-US" dirty="0"/>
              <a:t>它必须与画面所规定的场景空间、时间和情</a:t>
            </a:r>
          </a:p>
          <a:p>
            <a:r>
              <a:rPr lang="zh-CN" altLang="en-US" dirty="0"/>
              <a:t>节相吻合</a:t>
            </a:r>
            <a:r>
              <a:rPr lang="en-US" altLang="zh-CN" dirty="0"/>
              <a:t>,</a:t>
            </a:r>
            <a:r>
              <a:rPr lang="zh-CN" altLang="en-US" dirty="0"/>
              <a:t>尤其是所谓“有声源音乐”</a:t>
            </a:r>
            <a:r>
              <a:rPr lang="en-US" altLang="zh-CN" dirty="0"/>
              <a:t>(</a:t>
            </a:r>
            <a:r>
              <a:rPr lang="zh-CN" altLang="en-US" dirty="0"/>
              <a:t>即声源存在于画面中的音乐</a:t>
            </a:r>
            <a:r>
              <a:rPr lang="en-US" altLang="zh-CN" dirty="0"/>
              <a:t>)</a:t>
            </a:r>
            <a:r>
              <a:rPr lang="zh-CN" altLang="en-US" dirty="0"/>
              <a:t>更是如此。在这类</a:t>
            </a:r>
          </a:p>
          <a:p>
            <a:r>
              <a:rPr lang="zh-CN" altLang="en-US" dirty="0"/>
              <a:t>节目中</a:t>
            </a:r>
            <a:r>
              <a:rPr lang="en-US" altLang="zh-CN" dirty="0"/>
              <a:t>,</a:t>
            </a:r>
            <a:r>
              <a:rPr lang="zh-CN" altLang="en-US" dirty="0"/>
              <a:t>我们往往无法要求音色、音量、伴奏乃至反射混响像在音乐厅里那样完美均</a:t>
            </a:r>
          </a:p>
          <a:p>
            <a:r>
              <a:rPr lang="zh-CN" altLang="en-US" dirty="0"/>
              <a:t>衡。因为电视画面上的空间、人物性格和情绪氛围特征</a:t>
            </a:r>
            <a:r>
              <a:rPr lang="en-US" altLang="zh-CN" dirty="0"/>
              <a:t>,</a:t>
            </a:r>
            <a:r>
              <a:rPr lang="zh-CN" altLang="en-US" dirty="0"/>
              <a:t>常常要求与之相匹配的音乐</a:t>
            </a:r>
            <a:r>
              <a:rPr lang="en-US" altLang="zh-CN" dirty="0"/>
              <a:t>,</a:t>
            </a:r>
          </a:p>
          <a:p>
            <a:r>
              <a:rPr lang="zh-CN" altLang="en-US" dirty="0"/>
              <a:t>在音色等声音的基本属性上应该是“不完美”的</a:t>
            </a:r>
            <a:r>
              <a:rPr lang="en-US" altLang="zh-CN" dirty="0"/>
              <a:t>———</a:t>
            </a:r>
            <a:r>
              <a:rPr lang="zh-CN" altLang="en-US" dirty="0"/>
              <a:t>不完美即是美</a:t>
            </a:r>
            <a:r>
              <a:rPr lang="en-US" altLang="zh-CN" dirty="0"/>
              <a:t>,</a:t>
            </a:r>
            <a:r>
              <a:rPr lang="zh-CN" altLang="en-US" dirty="0"/>
              <a:t>因为太完美即不真</a:t>
            </a:r>
          </a:p>
          <a:p>
            <a:r>
              <a:rPr lang="zh-CN" altLang="en-US" dirty="0"/>
              <a:t>实</a:t>
            </a:r>
            <a:r>
              <a:rPr lang="en-US" altLang="zh-CN" dirty="0"/>
              <a:t>,</a:t>
            </a:r>
            <a:r>
              <a:rPr lang="zh-CN" altLang="en-US" dirty="0"/>
              <a:t>而不真实是纪实类艺术作品之大忌。</a:t>
            </a:r>
          </a:p>
        </p:txBody>
      </p:sp>
    </p:spTree>
    <p:custDataLst>
      <p:tags r:id="rId1"/>
    </p:custDataLst>
    <p:extLst>
      <p:ext uri="{BB962C8B-B14F-4D97-AF65-F5344CB8AC3E}">
        <p14:creationId xmlns:p14="http://schemas.microsoft.com/office/powerpoint/2010/main" val="93147080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广播电视音乐的界定、特质与功能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1439561"/>
            <a:ext cx="9635179" cy="4247292"/>
          </a:xfrm>
          <a:prstGeom prst="rect">
            <a:avLst/>
          </a:prstGeom>
          <a:noFill/>
          <a:ln>
            <a:noFill/>
          </a:ln>
        </p:spPr>
        <p:txBody>
          <a:bodyPr wrap="square" lIns="91419" tIns="45708" rIns="91419" bIns="45708">
            <a:spAutoFit/>
          </a:bodyPr>
          <a:lstStyle/>
          <a:p>
            <a:r>
              <a:rPr lang="zh-CN" altLang="en-US" dirty="0"/>
              <a:t>三、电视音乐的功能</a:t>
            </a:r>
            <a:endParaRPr lang="en-US" altLang="zh-CN" dirty="0"/>
          </a:p>
          <a:p>
            <a:endParaRPr lang="zh-CN" altLang="en-US" dirty="0"/>
          </a:p>
          <a:p>
            <a:r>
              <a:rPr lang="zh-CN" altLang="en-US" dirty="0"/>
              <a:t>电视音乐的功能是多方面的</a:t>
            </a:r>
            <a:r>
              <a:rPr lang="en-US" altLang="zh-CN" dirty="0"/>
              <a:t>,</a:t>
            </a:r>
            <a:r>
              <a:rPr lang="zh-CN" altLang="en-US" dirty="0"/>
              <a:t>它作为电视作品的基本结构元素之一</a:t>
            </a:r>
            <a:r>
              <a:rPr lang="en-US" altLang="zh-CN" dirty="0"/>
              <a:t>,</a:t>
            </a:r>
            <a:r>
              <a:rPr lang="zh-CN" altLang="en-US" dirty="0"/>
              <a:t>与画面及语</a:t>
            </a:r>
          </a:p>
          <a:p>
            <a:r>
              <a:rPr lang="zh-CN" altLang="en-US" dirty="0"/>
              <a:t>言形成多种关系</a:t>
            </a:r>
            <a:r>
              <a:rPr lang="en-US" altLang="zh-CN" dirty="0"/>
              <a:t>,</a:t>
            </a:r>
            <a:r>
              <a:rPr lang="zh-CN" altLang="en-US" dirty="0"/>
              <a:t>在多重制约下施展自身的特长。电视音乐的功能主要体现为</a:t>
            </a:r>
            <a:r>
              <a:rPr lang="en-US" altLang="zh-CN" dirty="0"/>
              <a:t>:</a:t>
            </a:r>
          </a:p>
          <a:p>
            <a:r>
              <a:rPr lang="en-US" altLang="zh-CN" dirty="0"/>
              <a:t>(</a:t>
            </a:r>
            <a:r>
              <a:rPr lang="zh-CN" altLang="en-US" dirty="0"/>
              <a:t>一</a:t>
            </a:r>
            <a:r>
              <a:rPr lang="en-US" altLang="zh-CN" dirty="0"/>
              <a:t>)</a:t>
            </a:r>
            <a:r>
              <a:rPr lang="zh-CN" altLang="en-US" dirty="0"/>
              <a:t>满足人类“多感官综合感知”的惯性认知心理</a:t>
            </a:r>
            <a:endParaRPr lang="en-US" altLang="zh-CN" dirty="0"/>
          </a:p>
          <a:p>
            <a:endParaRPr lang="en-US" altLang="zh-CN" dirty="0"/>
          </a:p>
          <a:p>
            <a:r>
              <a:rPr lang="en-US" altLang="zh-CN" dirty="0"/>
              <a:t>(</a:t>
            </a:r>
            <a:r>
              <a:rPr lang="zh-CN" altLang="en-US" dirty="0"/>
              <a:t>二</a:t>
            </a:r>
            <a:r>
              <a:rPr lang="en-US" altLang="zh-CN" dirty="0"/>
              <a:t>)</a:t>
            </a:r>
            <a:r>
              <a:rPr lang="zh-CN" altLang="en-US" dirty="0"/>
              <a:t>帮助信息的接收与记忆</a:t>
            </a:r>
          </a:p>
          <a:p>
            <a:endParaRPr lang="en-US" altLang="zh-CN" dirty="0"/>
          </a:p>
          <a:p>
            <a:r>
              <a:rPr lang="en-US" altLang="zh-CN" dirty="0"/>
              <a:t>(</a:t>
            </a:r>
            <a:r>
              <a:rPr lang="zh-CN" altLang="en-US" dirty="0"/>
              <a:t>三</a:t>
            </a:r>
            <a:r>
              <a:rPr lang="en-US" altLang="zh-CN" dirty="0"/>
              <a:t>)</a:t>
            </a:r>
            <a:r>
              <a:rPr lang="zh-CN" altLang="en-US" dirty="0"/>
              <a:t>营造或增强画面的心理氛围</a:t>
            </a:r>
          </a:p>
          <a:p>
            <a:endParaRPr lang="en-US" altLang="zh-CN" dirty="0"/>
          </a:p>
          <a:p>
            <a:r>
              <a:rPr lang="en-US" altLang="zh-CN" dirty="0"/>
              <a:t>(</a:t>
            </a:r>
            <a:r>
              <a:rPr lang="zh-CN" altLang="en-US" dirty="0"/>
              <a:t>四</a:t>
            </a:r>
            <a:r>
              <a:rPr lang="en-US" altLang="zh-CN" dirty="0"/>
              <a:t>)</a:t>
            </a:r>
            <a:r>
              <a:rPr lang="zh-CN" altLang="en-US" dirty="0"/>
              <a:t>协助统一结构和深化认识</a:t>
            </a:r>
          </a:p>
          <a:p>
            <a:endParaRPr lang="en-US" altLang="zh-CN" dirty="0"/>
          </a:p>
          <a:p>
            <a:r>
              <a:rPr lang="en-US" altLang="zh-CN" dirty="0"/>
              <a:t>(</a:t>
            </a:r>
            <a:r>
              <a:rPr lang="zh-CN" altLang="en-US" dirty="0"/>
              <a:t>五</a:t>
            </a:r>
            <a:r>
              <a:rPr lang="en-US" altLang="zh-CN" dirty="0"/>
              <a:t>)</a:t>
            </a:r>
            <a:r>
              <a:rPr lang="zh-CN" altLang="en-US" dirty="0"/>
              <a:t>协助画面的时空定位</a:t>
            </a:r>
          </a:p>
          <a:p>
            <a:endParaRPr lang="en-US" altLang="zh-CN" dirty="0"/>
          </a:p>
          <a:p>
            <a:endParaRPr lang="zh-CN" altLang="en-US" dirty="0"/>
          </a:p>
        </p:txBody>
      </p:sp>
    </p:spTree>
    <p:custDataLst>
      <p:tags r:id="rId1"/>
    </p:custDataLst>
    <p:extLst>
      <p:ext uri="{BB962C8B-B14F-4D97-AF65-F5344CB8AC3E}">
        <p14:creationId xmlns:p14="http://schemas.microsoft.com/office/powerpoint/2010/main" val="9424228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广播电视音乐的类别</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371813"/>
            <a:ext cx="9635179" cy="5355288"/>
          </a:xfrm>
          <a:prstGeom prst="rect">
            <a:avLst/>
          </a:prstGeom>
          <a:noFill/>
          <a:ln>
            <a:noFill/>
          </a:ln>
        </p:spPr>
        <p:txBody>
          <a:bodyPr wrap="square" lIns="91419" tIns="45708" rIns="91419" bIns="45708">
            <a:spAutoFit/>
          </a:bodyPr>
          <a:lstStyle/>
          <a:p>
            <a:r>
              <a:rPr lang="zh-CN" altLang="en-US" dirty="0"/>
              <a:t>一、标志音乐：</a:t>
            </a:r>
            <a:endParaRPr lang="en-US" altLang="zh-CN" dirty="0"/>
          </a:p>
          <a:p>
            <a:r>
              <a:rPr lang="en-US" altLang="zh-CN" dirty="0"/>
              <a:t>1</a:t>
            </a:r>
            <a:r>
              <a:rPr lang="zh-CN" altLang="en-US" dirty="0"/>
              <a:t>、指电台、电视台的台标音乐及各个栏目的片头与片尾音乐。</a:t>
            </a:r>
          </a:p>
          <a:p>
            <a:r>
              <a:rPr lang="en-US" altLang="zh-CN" dirty="0"/>
              <a:t>2</a:t>
            </a:r>
            <a:r>
              <a:rPr lang="zh-CN" altLang="en-US" dirty="0"/>
              <a:t>、标志音乐的特征</a:t>
            </a:r>
            <a:r>
              <a:rPr lang="en-US" altLang="zh-CN" dirty="0"/>
              <a:t>,</a:t>
            </a:r>
            <a:r>
              <a:rPr lang="zh-CN" altLang="en-US" dirty="0"/>
              <a:t>一是稳定</a:t>
            </a:r>
            <a:r>
              <a:rPr lang="en-US" altLang="zh-CN" dirty="0"/>
              <a:t>,</a:t>
            </a:r>
            <a:r>
              <a:rPr lang="zh-CN" altLang="en-US" dirty="0"/>
              <a:t>长期不变</a:t>
            </a:r>
            <a:r>
              <a:rPr lang="en-US" altLang="zh-CN" dirty="0"/>
              <a:t>,</a:t>
            </a:r>
            <a:r>
              <a:rPr lang="zh-CN" altLang="en-US" dirty="0"/>
              <a:t>以利于受众在音乐、音响符号与其代表的</a:t>
            </a:r>
          </a:p>
          <a:p>
            <a:r>
              <a:rPr lang="zh-CN" altLang="en-US" dirty="0"/>
              <a:t>实体之间</a:t>
            </a:r>
            <a:r>
              <a:rPr lang="en-US" altLang="zh-CN" dirty="0"/>
              <a:t>,</a:t>
            </a:r>
            <a:r>
              <a:rPr lang="zh-CN" altLang="en-US" dirty="0"/>
              <a:t>产生稳固的联想关系</a:t>
            </a:r>
            <a:r>
              <a:rPr lang="en-US" altLang="zh-CN" dirty="0"/>
              <a:t>;</a:t>
            </a:r>
            <a:r>
              <a:rPr lang="zh-CN" altLang="en-US" dirty="0"/>
              <a:t>二是短小</a:t>
            </a:r>
            <a:r>
              <a:rPr lang="en-US" altLang="zh-CN" dirty="0"/>
              <a:t>,</a:t>
            </a:r>
            <a:r>
              <a:rPr lang="zh-CN" altLang="en-US" dirty="0"/>
              <a:t>少则数秒</a:t>
            </a:r>
            <a:r>
              <a:rPr lang="en-US" altLang="zh-CN" dirty="0"/>
              <a:t>,</a:t>
            </a:r>
            <a:r>
              <a:rPr lang="zh-CN" altLang="en-US" dirty="0"/>
              <a:t>多则数十秒</a:t>
            </a:r>
            <a:r>
              <a:rPr lang="en-US" altLang="zh-CN" dirty="0"/>
              <a:t>,</a:t>
            </a:r>
            <a:r>
              <a:rPr lang="zh-CN" altLang="en-US" dirty="0"/>
              <a:t>以利于受众的记</a:t>
            </a:r>
          </a:p>
          <a:p>
            <a:r>
              <a:rPr lang="zh-CN" altLang="en-US" dirty="0"/>
              <a:t>忆</a:t>
            </a:r>
            <a:r>
              <a:rPr lang="en-US" altLang="zh-CN" dirty="0"/>
              <a:t>;</a:t>
            </a:r>
            <a:r>
              <a:rPr lang="zh-CN" altLang="en-US" dirty="0"/>
              <a:t>三是音调主题鲜明、精炼</a:t>
            </a:r>
            <a:r>
              <a:rPr lang="en-US" altLang="zh-CN" dirty="0"/>
              <a:t>,</a:t>
            </a:r>
            <a:r>
              <a:rPr lang="zh-CN" altLang="en-US" dirty="0"/>
              <a:t>具有很强的时空指向性。</a:t>
            </a:r>
          </a:p>
          <a:p>
            <a:endParaRPr lang="en-US" altLang="zh-CN" dirty="0"/>
          </a:p>
          <a:p>
            <a:r>
              <a:rPr lang="zh-CN" altLang="en-US" dirty="0"/>
              <a:t>二、广告音乐</a:t>
            </a:r>
            <a:endParaRPr lang="en-US" altLang="zh-CN" dirty="0"/>
          </a:p>
          <a:p>
            <a:r>
              <a:rPr lang="zh-CN" altLang="en-US" dirty="0"/>
              <a:t>广告音乐的基本功能是对功利诉求的商品广告进化“艺术”化的包装修饰</a:t>
            </a:r>
            <a:r>
              <a:rPr lang="en-US" altLang="zh-CN" dirty="0"/>
              <a:t>,</a:t>
            </a:r>
            <a:r>
              <a:rPr lang="zh-CN" altLang="en-US" dirty="0"/>
              <a:t>以增强其吸引</a:t>
            </a:r>
          </a:p>
          <a:p>
            <a:r>
              <a:rPr lang="zh-CN" altLang="en-US" dirty="0"/>
              <a:t>力和说服力。广告音乐的特征也是短小、独特、精炼。目前的电视广告的时间长度多</a:t>
            </a:r>
          </a:p>
          <a:p>
            <a:r>
              <a:rPr lang="zh-CN" altLang="en-US" dirty="0"/>
              <a:t>在</a:t>
            </a:r>
            <a:r>
              <a:rPr lang="en-US" altLang="zh-CN" dirty="0"/>
              <a:t>5~15</a:t>
            </a:r>
            <a:r>
              <a:rPr lang="zh-CN" altLang="en-US" dirty="0"/>
              <a:t>秒。这样短的时段</a:t>
            </a:r>
            <a:r>
              <a:rPr lang="en-US" altLang="zh-CN" dirty="0"/>
              <a:t>,</a:t>
            </a:r>
            <a:r>
              <a:rPr lang="zh-CN" altLang="en-US" dirty="0"/>
              <a:t>要求音乐只能以动机或乐句的规模出现</a:t>
            </a:r>
            <a:r>
              <a:rPr lang="en-US" altLang="zh-CN" dirty="0"/>
              <a:t>,</a:t>
            </a:r>
            <a:r>
              <a:rPr lang="zh-CN" altLang="en-US" dirty="0"/>
              <a:t>很难酝酿和展</a:t>
            </a:r>
          </a:p>
          <a:p>
            <a:r>
              <a:rPr lang="zh-CN" altLang="en-US" dirty="0"/>
              <a:t>开</a:t>
            </a:r>
            <a:r>
              <a:rPr lang="en-US" altLang="zh-CN" dirty="0"/>
              <a:t>,</a:t>
            </a:r>
            <a:r>
              <a:rPr lang="zh-CN" altLang="en-US" dirty="0"/>
              <a:t>故其短促的表达为能给受众留下印象</a:t>
            </a:r>
            <a:r>
              <a:rPr lang="en-US" altLang="zh-CN" dirty="0"/>
              <a:t>,</a:t>
            </a:r>
            <a:r>
              <a:rPr lang="zh-CN" altLang="en-US" dirty="0"/>
              <a:t>就应以风格独特、结构精炼为其基本取向</a:t>
            </a:r>
            <a:r>
              <a:rPr lang="en-US" altLang="zh-CN" dirty="0"/>
              <a:t>,</a:t>
            </a:r>
          </a:p>
          <a:p>
            <a:r>
              <a:rPr lang="zh-CN" altLang="en-US" dirty="0"/>
              <a:t>充分个性化的旋律片段、音色和音量成为主要的表现因素。如“松下电器”“东芝电器”</a:t>
            </a:r>
          </a:p>
          <a:p>
            <a:r>
              <a:rPr lang="zh-CN" altLang="en-US" dirty="0"/>
              <a:t>“日立电视”等的广告音乐</a:t>
            </a:r>
            <a:r>
              <a:rPr lang="en-US" altLang="zh-CN" dirty="0"/>
              <a:t>,</a:t>
            </a:r>
            <a:r>
              <a:rPr lang="zh-CN" altLang="en-US" dirty="0"/>
              <a:t>都是非常简单短小的叫卖调式的音调。</a:t>
            </a:r>
          </a:p>
          <a:p>
            <a:endParaRPr lang="en-US" altLang="zh-CN" dirty="0"/>
          </a:p>
          <a:p>
            <a:r>
              <a:rPr lang="zh-CN" altLang="en-US" dirty="0"/>
              <a:t>三、综艺节目中的音乐</a:t>
            </a:r>
          </a:p>
          <a:p>
            <a:r>
              <a:rPr lang="en-US" altLang="zh-CN" dirty="0"/>
              <a:t>(</a:t>
            </a:r>
            <a:r>
              <a:rPr lang="zh-CN" altLang="en-US" dirty="0"/>
              <a:t>一</a:t>
            </a:r>
            <a:r>
              <a:rPr lang="en-US" altLang="zh-CN" dirty="0"/>
              <a:t>)</a:t>
            </a:r>
            <a:r>
              <a:rPr lang="zh-CN" altLang="en-US" dirty="0"/>
              <a:t>娱乐性</a:t>
            </a:r>
          </a:p>
          <a:p>
            <a:r>
              <a:rPr lang="en-US" altLang="zh-CN" dirty="0"/>
              <a:t>(</a:t>
            </a:r>
            <a:r>
              <a:rPr lang="zh-CN" altLang="en-US" dirty="0"/>
              <a:t>二</a:t>
            </a:r>
            <a:r>
              <a:rPr lang="en-US" altLang="zh-CN" dirty="0"/>
              <a:t>)</a:t>
            </a:r>
            <a:r>
              <a:rPr lang="zh-CN" altLang="en-US" dirty="0"/>
              <a:t>知识性</a:t>
            </a:r>
          </a:p>
          <a:p>
            <a:r>
              <a:rPr lang="en-US" altLang="zh-CN" dirty="0"/>
              <a:t>(</a:t>
            </a:r>
            <a:r>
              <a:rPr lang="zh-CN" altLang="en-US" dirty="0"/>
              <a:t>三</a:t>
            </a:r>
            <a:r>
              <a:rPr lang="en-US" altLang="zh-CN" dirty="0"/>
              <a:t>)</a:t>
            </a:r>
            <a:r>
              <a:rPr lang="zh-CN" altLang="en-US" dirty="0"/>
              <a:t>仪式性</a:t>
            </a:r>
          </a:p>
          <a:p>
            <a:endParaRPr lang="zh-CN" altLang="en-US" dirty="0"/>
          </a:p>
        </p:txBody>
      </p:sp>
    </p:spTree>
    <p:custDataLst>
      <p:tags r:id="rId1"/>
    </p:custDataLst>
    <p:extLst>
      <p:ext uri="{BB962C8B-B14F-4D97-AF65-F5344CB8AC3E}">
        <p14:creationId xmlns:p14="http://schemas.microsoft.com/office/powerpoint/2010/main" val="6826457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广播电视音乐的类别</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524291"/>
          </a:xfrm>
          <a:prstGeom prst="rect">
            <a:avLst/>
          </a:prstGeom>
          <a:noFill/>
          <a:ln>
            <a:noFill/>
          </a:ln>
        </p:spPr>
        <p:txBody>
          <a:bodyPr wrap="square" lIns="91419" tIns="45708" rIns="91419" bIns="45708">
            <a:spAutoFit/>
          </a:bodyPr>
          <a:lstStyle/>
          <a:p>
            <a:r>
              <a:rPr lang="zh-CN" altLang="en-US" dirty="0"/>
              <a:t>四、电视专题片音乐</a:t>
            </a:r>
            <a:endParaRPr lang="en-US" altLang="zh-CN" dirty="0"/>
          </a:p>
          <a:p>
            <a:r>
              <a:rPr lang="zh-CN" altLang="en-US" dirty="0"/>
              <a:t>电视专题片可分为两大类</a:t>
            </a:r>
            <a:r>
              <a:rPr lang="en-US" altLang="zh-CN" dirty="0"/>
              <a:t>:</a:t>
            </a:r>
            <a:r>
              <a:rPr lang="zh-CN" altLang="en-US" dirty="0"/>
              <a:t>其一是音乐题材的专题片</a:t>
            </a:r>
            <a:r>
              <a:rPr lang="en-US" altLang="zh-CN" dirty="0"/>
              <a:t>;</a:t>
            </a:r>
            <a:r>
              <a:rPr lang="zh-CN" altLang="en-US" dirty="0"/>
              <a:t>其二是介绍非音乐人物、事</a:t>
            </a:r>
          </a:p>
          <a:p>
            <a:r>
              <a:rPr lang="zh-CN" altLang="en-US" dirty="0"/>
              <a:t>件及各种知识的专题片。音乐在这两类专题片中</a:t>
            </a:r>
            <a:r>
              <a:rPr lang="en-US" altLang="zh-CN" dirty="0"/>
              <a:t>,</a:t>
            </a:r>
            <a:r>
              <a:rPr lang="zh-CN" altLang="en-US" dirty="0"/>
              <a:t>具有不同的地位和功能作用。</a:t>
            </a:r>
          </a:p>
          <a:p>
            <a:r>
              <a:rPr lang="en-US" altLang="zh-CN" dirty="0"/>
              <a:t>(</a:t>
            </a:r>
            <a:r>
              <a:rPr lang="zh-CN" altLang="en-US" dirty="0"/>
              <a:t>一</a:t>
            </a:r>
            <a:r>
              <a:rPr lang="en-US" altLang="zh-CN" dirty="0"/>
              <a:t>)</a:t>
            </a:r>
            <a:r>
              <a:rPr lang="zh-CN" altLang="en-US" dirty="0"/>
              <a:t>以音乐为题材的电视专题片中的音乐</a:t>
            </a:r>
          </a:p>
          <a:p>
            <a:r>
              <a:rPr lang="en-US" altLang="zh-CN" dirty="0"/>
              <a:t>(</a:t>
            </a:r>
            <a:r>
              <a:rPr lang="zh-CN" altLang="en-US" dirty="0"/>
              <a:t>二</a:t>
            </a:r>
            <a:r>
              <a:rPr lang="en-US" altLang="zh-CN" dirty="0"/>
              <a:t>)</a:t>
            </a:r>
            <a:r>
              <a:rPr lang="zh-CN" altLang="en-US" dirty="0"/>
              <a:t>非音乐题材的电视专题片中的音乐</a:t>
            </a:r>
            <a:endParaRPr lang="en-US" altLang="zh-CN" dirty="0"/>
          </a:p>
          <a:p>
            <a:endParaRPr lang="en-US" altLang="zh-CN" dirty="0"/>
          </a:p>
          <a:p>
            <a:r>
              <a:rPr lang="zh-CN" altLang="en-US" dirty="0"/>
              <a:t>五、电视散文中的音乐</a:t>
            </a:r>
            <a:endParaRPr lang="en-US" altLang="zh-CN" dirty="0"/>
          </a:p>
          <a:p>
            <a:endParaRPr lang="en-US" altLang="zh-CN" dirty="0"/>
          </a:p>
          <a:p>
            <a:r>
              <a:rPr lang="zh-CN" altLang="en-US" dirty="0"/>
              <a:t>六、电视剧音乐</a:t>
            </a:r>
            <a:endParaRPr lang="en-US" altLang="zh-CN" dirty="0"/>
          </a:p>
          <a:p>
            <a:endParaRPr lang="en-US" altLang="zh-CN" dirty="0"/>
          </a:p>
          <a:p>
            <a:r>
              <a:rPr lang="zh-CN" altLang="en-US" dirty="0"/>
              <a:t>七、广播音乐</a:t>
            </a:r>
          </a:p>
          <a:p>
            <a:r>
              <a:rPr lang="en-US" altLang="zh-CN" dirty="0"/>
              <a:t>(</a:t>
            </a:r>
            <a:r>
              <a:rPr lang="zh-CN" altLang="en-US" dirty="0"/>
              <a:t>一</a:t>
            </a:r>
            <a:r>
              <a:rPr lang="en-US" altLang="zh-CN" dirty="0"/>
              <a:t>)</a:t>
            </a:r>
            <a:r>
              <a:rPr lang="zh-CN" altLang="en-US" dirty="0"/>
              <a:t>新闻实况性节目</a:t>
            </a:r>
          </a:p>
          <a:p>
            <a:r>
              <a:rPr lang="en-US" altLang="zh-CN" dirty="0"/>
              <a:t>(</a:t>
            </a:r>
            <a:r>
              <a:rPr lang="zh-CN" altLang="en-US" dirty="0"/>
              <a:t>二</a:t>
            </a:r>
            <a:r>
              <a:rPr lang="en-US" altLang="zh-CN" dirty="0"/>
              <a:t>)</a:t>
            </a:r>
            <a:r>
              <a:rPr lang="zh-CN" altLang="en-US" dirty="0"/>
              <a:t>知识教育性节目</a:t>
            </a:r>
          </a:p>
          <a:p>
            <a:r>
              <a:rPr lang="en-US" altLang="zh-CN" dirty="0"/>
              <a:t>(</a:t>
            </a:r>
            <a:r>
              <a:rPr lang="zh-CN" altLang="en-US" dirty="0"/>
              <a:t>三</a:t>
            </a:r>
            <a:r>
              <a:rPr lang="en-US" altLang="zh-CN" dirty="0"/>
              <a:t>)</a:t>
            </a:r>
            <a:r>
              <a:rPr lang="zh-CN" altLang="en-US" dirty="0"/>
              <a:t>作品赏析性节目</a:t>
            </a:r>
          </a:p>
          <a:p>
            <a:r>
              <a:rPr lang="en-US" altLang="zh-CN" dirty="0"/>
              <a:t>(</a:t>
            </a:r>
            <a:r>
              <a:rPr lang="zh-CN" altLang="en-US" dirty="0"/>
              <a:t>四</a:t>
            </a:r>
            <a:r>
              <a:rPr lang="en-US" altLang="zh-CN" dirty="0"/>
              <a:t>)</a:t>
            </a:r>
            <a:r>
              <a:rPr lang="zh-CN" altLang="en-US" dirty="0"/>
              <a:t>音乐戏剧性节目</a:t>
            </a:r>
          </a:p>
          <a:p>
            <a:endParaRPr lang="zh-CN" altLang="en-US" dirty="0"/>
          </a:p>
        </p:txBody>
      </p:sp>
    </p:spTree>
    <p:custDataLst>
      <p:tags r:id="rId1"/>
    </p:custDataLst>
    <p:extLst>
      <p:ext uri="{BB962C8B-B14F-4D97-AF65-F5344CB8AC3E}">
        <p14:creationId xmlns:p14="http://schemas.microsoft.com/office/powerpoint/2010/main" val="222125636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524291"/>
          </a:xfrm>
          <a:prstGeom prst="rect">
            <a:avLst/>
          </a:prstGeom>
          <a:noFill/>
          <a:ln>
            <a:noFill/>
          </a:ln>
        </p:spPr>
        <p:txBody>
          <a:bodyPr wrap="square" lIns="91419" tIns="45708" rIns="91419" bIns="45708">
            <a:spAutoFit/>
          </a:bodyPr>
          <a:lstStyle/>
          <a:p>
            <a:r>
              <a:rPr lang="zh-CN" altLang="en-US" dirty="0"/>
              <a:t>一、</a:t>
            </a:r>
            <a:r>
              <a:rPr lang="en" altLang="zh-CN" dirty="0"/>
              <a:t>MTV</a:t>
            </a:r>
            <a:r>
              <a:rPr lang="zh-CN" altLang="en-US" dirty="0"/>
              <a:t>的概念界定</a:t>
            </a:r>
          </a:p>
          <a:p>
            <a:r>
              <a:rPr lang="en" altLang="zh-CN" dirty="0"/>
              <a:t>MTV </a:t>
            </a:r>
            <a:r>
              <a:rPr lang="zh-CN" altLang="en-US" dirty="0"/>
              <a:t>是英语</a:t>
            </a:r>
            <a:r>
              <a:rPr lang="en" altLang="zh-CN" dirty="0" err="1"/>
              <a:t>MusicTelevision</a:t>
            </a:r>
            <a:r>
              <a:rPr lang="en" altLang="zh-CN" dirty="0"/>
              <a:t>(</a:t>
            </a:r>
            <a:r>
              <a:rPr lang="zh-CN" altLang="en-US" dirty="0"/>
              <a:t>音乐电视</a:t>
            </a:r>
            <a:r>
              <a:rPr lang="en-US" altLang="zh-CN" dirty="0"/>
              <a:t>)</a:t>
            </a:r>
            <a:r>
              <a:rPr lang="zh-CN" altLang="en-US" dirty="0"/>
              <a:t>的缩写。对这个概念的理解</a:t>
            </a:r>
            <a:r>
              <a:rPr lang="en-US" altLang="zh-CN" dirty="0"/>
              <a:t>,</a:t>
            </a:r>
            <a:r>
              <a:rPr lang="zh-CN" altLang="en-US" dirty="0"/>
              <a:t>中国人</a:t>
            </a:r>
          </a:p>
          <a:p>
            <a:r>
              <a:rPr lang="zh-CN" altLang="en-US" dirty="0"/>
              <a:t>和外国人之间的差异很大。对于大多数国家的音乐电视收视者而言</a:t>
            </a:r>
            <a:r>
              <a:rPr lang="en-US" altLang="zh-CN" dirty="0"/>
              <a:t>,</a:t>
            </a:r>
            <a:r>
              <a:rPr lang="en" altLang="zh-CN" dirty="0"/>
              <a:t>MTV </a:t>
            </a:r>
            <a:r>
              <a:rPr lang="zh-CN" altLang="en-US" dirty="0"/>
              <a:t>不是一个</a:t>
            </a:r>
          </a:p>
          <a:p>
            <a:r>
              <a:rPr lang="zh-CN" altLang="en-US" dirty="0"/>
              <a:t>节目体裁概念</a:t>
            </a:r>
            <a:r>
              <a:rPr lang="en-US" altLang="zh-CN" dirty="0"/>
              <a:t>,</a:t>
            </a:r>
            <a:r>
              <a:rPr lang="zh-CN" altLang="en-US" dirty="0"/>
              <a:t>而是“频道①概念。在这个频道中传输的电视节目都与音乐有关</a:t>
            </a:r>
            <a:r>
              <a:rPr lang="en-US" altLang="zh-CN" dirty="0"/>
              <a:t>,</a:t>
            </a:r>
            <a:r>
              <a:rPr lang="zh-CN" altLang="en-US" dirty="0"/>
              <a:t>但其</a:t>
            </a:r>
          </a:p>
          <a:p>
            <a:r>
              <a:rPr lang="zh-CN" altLang="en-US" dirty="0"/>
              <a:t>节目的样式非常多样</a:t>
            </a:r>
            <a:r>
              <a:rPr lang="en-US" altLang="zh-CN" dirty="0"/>
              <a:t>,</a:t>
            </a:r>
            <a:r>
              <a:rPr lang="zh-CN" altLang="en-US" dirty="0"/>
              <a:t>包括音乐单曲的录像片②、音乐专题、音乐新闻、音乐演出实况</a:t>
            </a:r>
            <a:endParaRPr lang="en-US" altLang="zh-CN" dirty="0"/>
          </a:p>
          <a:p>
            <a:r>
              <a:rPr lang="zh-CN" altLang="en-US" dirty="0"/>
              <a:t>转播、音乐广告、音乐教育节目等。</a:t>
            </a:r>
            <a:endParaRPr lang="en-US" altLang="zh-CN" dirty="0"/>
          </a:p>
          <a:p>
            <a:endParaRPr lang="zh-CN" altLang="en-US" dirty="0"/>
          </a:p>
          <a:p>
            <a:r>
              <a:rPr lang="zh-CN" altLang="en-US" dirty="0"/>
              <a:t>中国内地音乐电视收视者对</a:t>
            </a:r>
            <a:r>
              <a:rPr lang="en" altLang="zh-CN" dirty="0"/>
              <a:t>MTV </a:t>
            </a:r>
            <a:r>
              <a:rPr lang="zh-CN" altLang="en-US" dirty="0"/>
              <a:t>概念的理解却是一个“体裁</a:t>
            </a:r>
            <a:r>
              <a:rPr lang="en-US" altLang="zh-CN" dirty="0"/>
              <a:t>(</a:t>
            </a:r>
            <a:r>
              <a:rPr lang="en" altLang="zh-CN" dirty="0"/>
              <a:t>type)”</a:t>
            </a:r>
            <a:r>
              <a:rPr lang="zh-CN" altLang="en-US" dirty="0"/>
              <a:t>的概念</a:t>
            </a:r>
            <a:r>
              <a:rPr lang="en-US" altLang="zh-CN" dirty="0"/>
              <a:t>,</a:t>
            </a:r>
            <a:r>
              <a:rPr lang="zh-CN" altLang="en-US" dirty="0"/>
              <a:t>即</a:t>
            </a:r>
          </a:p>
          <a:p>
            <a:r>
              <a:rPr lang="zh-CN" altLang="en-US" dirty="0"/>
              <a:t>用来专指单曲音乐录像片。显然</a:t>
            </a:r>
            <a:r>
              <a:rPr lang="en-US" altLang="zh-CN" dirty="0"/>
              <a:t>,</a:t>
            </a:r>
            <a:r>
              <a:rPr lang="zh-CN" altLang="en-US" dirty="0"/>
              <a:t>这是意义已经约定俗成的概念误读。为适应中国电</a:t>
            </a:r>
          </a:p>
          <a:p>
            <a:r>
              <a:rPr lang="zh-CN" altLang="en-US" dirty="0"/>
              <a:t>视受众对</a:t>
            </a:r>
            <a:r>
              <a:rPr lang="en" altLang="zh-CN" dirty="0"/>
              <a:t>MTV </a:t>
            </a:r>
            <a:r>
              <a:rPr lang="zh-CN" altLang="en-US" dirty="0"/>
              <a:t>概念的普遍理解</a:t>
            </a:r>
            <a:r>
              <a:rPr lang="en-US" altLang="zh-CN" dirty="0"/>
              <a:t>,</a:t>
            </a:r>
            <a:r>
              <a:rPr lang="zh-CN" altLang="en-US" dirty="0"/>
              <a:t>下文对</a:t>
            </a:r>
            <a:r>
              <a:rPr lang="en" altLang="zh-CN" dirty="0"/>
              <a:t>MTV </a:t>
            </a:r>
            <a:r>
              <a:rPr lang="zh-CN" altLang="en-US" dirty="0"/>
              <a:t>概念的提及</a:t>
            </a:r>
            <a:r>
              <a:rPr lang="en-US" altLang="zh-CN" dirty="0"/>
              <a:t>,</a:t>
            </a:r>
            <a:r>
              <a:rPr lang="zh-CN" altLang="en-US" dirty="0"/>
              <a:t>实际上等同于国外的</a:t>
            </a:r>
          </a:p>
          <a:p>
            <a:r>
              <a:rPr lang="zh-CN" altLang="en-US" dirty="0"/>
              <a:t>“</a:t>
            </a:r>
            <a:r>
              <a:rPr lang="en" altLang="zh-CN" dirty="0" err="1"/>
              <a:t>musicvideo</a:t>
            </a:r>
            <a:r>
              <a:rPr lang="en" altLang="zh-CN" dirty="0"/>
              <a:t>”</a:t>
            </a:r>
            <a:r>
              <a:rPr lang="zh-CN" altLang="en-US" dirty="0"/>
              <a:t>这一概念。</a:t>
            </a:r>
          </a:p>
          <a:p>
            <a:endParaRPr lang="en-US" altLang="zh-CN" dirty="0"/>
          </a:p>
          <a:p>
            <a:r>
              <a:rPr lang="zh-CN" altLang="en-US" dirty="0"/>
              <a:t>从文化属性与功能角度对</a:t>
            </a:r>
            <a:r>
              <a:rPr lang="en" altLang="zh-CN" dirty="0"/>
              <a:t>MTV </a:t>
            </a:r>
            <a:r>
              <a:rPr lang="zh-CN" altLang="en-US" dirty="0"/>
              <a:t>进行界定</a:t>
            </a:r>
            <a:r>
              <a:rPr lang="en-US" altLang="zh-CN" dirty="0"/>
              <a:t>,</a:t>
            </a:r>
            <a:r>
              <a:rPr lang="zh-CN" altLang="en-US" dirty="0"/>
              <a:t>其定义可归纳为</a:t>
            </a:r>
            <a:r>
              <a:rPr lang="en-US" altLang="zh-CN" dirty="0"/>
              <a:t>:</a:t>
            </a:r>
            <a:r>
              <a:rPr lang="en" altLang="zh-CN" dirty="0"/>
              <a:t>MTV </a:t>
            </a:r>
            <a:r>
              <a:rPr lang="zh-CN" altLang="en-US" dirty="0"/>
              <a:t>是一</a:t>
            </a:r>
          </a:p>
          <a:p>
            <a:r>
              <a:rPr lang="zh-CN" altLang="en-US" dirty="0"/>
              <a:t>种促销音乐商品</a:t>
            </a:r>
            <a:r>
              <a:rPr lang="en-US" altLang="zh-CN" dirty="0"/>
              <a:t>,</a:t>
            </a:r>
            <a:r>
              <a:rPr lang="zh-CN" altLang="en-US" dirty="0"/>
              <a:t>以推出经过“包装”的歌手与乐队形象来扩大社会知名度</a:t>
            </a:r>
            <a:r>
              <a:rPr lang="en-US" altLang="zh-CN" dirty="0"/>
              <a:t>,</a:t>
            </a:r>
            <a:r>
              <a:rPr lang="zh-CN" altLang="en-US" dirty="0"/>
              <a:t>从而获取</a:t>
            </a:r>
          </a:p>
          <a:p>
            <a:r>
              <a:rPr lang="zh-CN" altLang="en-US" dirty="0"/>
              <a:t>商业利润的、电视广告性质的单曲音乐录像片。</a:t>
            </a:r>
          </a:p>
          <a:p>
            <a:endParaRPr lang="zh-CN" altLang="en-US" dirty="0"/>
          </a:p>
        </p:txBody>
      </p:sp>
    </p:spTree>
    <p:custDataLst>
      <p:tags r:id="rId1"/>
    </p:custDataLst>
    <p:extLst>
      <p:ext uri="{BB962C8B-B14F-4D97-AF65-F5344CB8AC3E}">
        <p14:creationId xmlns:p14="http://schemas.microsoft.com/office/powerpoint/2010/main" val="189819258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247292"/>
          </a:xfrm>
          <a:prstGeom prst="rect">
            <a:avLst/>
          </a:prstGeom>
          <a:noFill/>
          <a:ln>
            <a:noFill/>
          </a:ln>
        </p:spPr>
        <p:txBody>
          <a:bodyPr wrap="square" lIns="91419" tIns="45708" rIns="91419" bIns="45708">
            <a:spAutoFit/>
          </a:bodyPr>
          <a:lstStyle/>
          <a:p>
            <a:r>
              <a:rPr lang="zh-CN" altLang="en-US" dirty="0"/>
              <a:t>二、</a:t>
            </a:r>
            <a:r>
              <a:rPr lang="en" altLang="zh-CN" dirty="0"/>
              <a:t>MTV</a:t>
            </a:r>
            <a:r>
              <a:rPr lang="zh-CN" altLang="en-US" dirty="0"/>
              <a:t>的起源与发展</a:t>
            </a:r>
            <a:endParaRPr lang="en-US" altLang="zh-CN" dirty="0"/>
          </a:p>
          <a:p>
            <a:endParaRPr lang="en-US" altLang="zh-CN" dirty="0"/>
          </a:p>
          <a:p>
            <a:r>
              <a:rPr lang="en" altLang="zh-CN" dirty="0"/>
              <a:t>MTV </a:t>
            </a:r>
            <a:r>
              <a:rPr lang="zh-CN" altLang="en-US" dirty="0"/>
              <a:t>的前身是欧洲、北美自</a:t>
            </a:r>
            <a:r>
              <a:rPr lang="en-US" altLang="zh-CN" dirty="0"/>
              <a:t>20</a:t>
            </a:r>
            <a:r>
              <a:rPr lang="zh-CN" altLang="en-US" dirty="0"/>
              <a:t>世纪</a:t>
            </a:r>
            <a:r>
              <a:rPr lang="en-US" altLang="zh-CN" dirty="0"/>
              <a:t>50</a:t>
            </a:r>
            <a:r>
              <a:rPr lang="zh-CN" altLang="en-US" dirty="0"/>
              <a:t>年代以来用于推销音乐商品的电视广告</a:t>
            </a:r>
          </a:p>
          <a:p>
            <a:r>
              <a:rPr lang="zh-CN" altLang="en-US" dirty="0"/>
              <a:t>片。在这类广告片中</a:t>
            </a:r>
            <a:r>
              <a:rPr lang="en-US" altLang="zh-CN" dirty="0"/>
              <a:t>,</a:t>
            </a:r>
            <a:r>
              <a:rPr lang="zh-CN" altLang="en-US" dirty="0"/>
              <a:t>音乐作品的陈述是片段的</a:t>
            </a:r>
            <a:r>
              <a:rPr lang="en-US" altLang="zh-CN" dirty="0"/>
              <a:t>,</a:t>
            </a:r>
            <a:r>
              <a:rPr lang="zh-CN" altLang="en-US" dirty="0"/>
              <a:t>篇幅非常短小</a:t>
            </a:r>
            <a:r>
              <a:rPr lang="en-US" altLang="zh-CN" dirty="0"/>
              <a:t>,</a:t>
            </a:r>
            <a:r>
              <a:rPr lang="zh-CN" altLang="en-US" dirty="0"/>
              <a:t>仅仅是宣告某唱片上</a:t>
            </a:r>
          </a:p>
          <a:p>
            <a:r>
              <a:rPr lang="zh-CN" altLang="en-US" dirty="0"/>
              <a:t>市的信息</a:t>
            </a:r>
            <a:r>
              <a:rPr lang="en-US" altLang="zh-CN" dirty="0"/>
              <a:t>,</a:t>
            </a:r>
            <a:r>
              <a:rPr lang="zh-CN" altLang="en-US" dirty="0"/>
              <a:t>其形态还不具艺术作品的特征。</a:t>
            </a:r>
            <a:r>
              <a:rPr lang="en-US" altLang="zh-CN" dirty="0"/>
              <a:t>70</a:t>
            </a:r>
            <a:r>
              <a:rPr lang="zh-CN" altLang="en-US" dirty="0"/>
              <a:t>年代开始</a:t>
            </a:r>
            <a:r>
              <a:rPr lang="en-US" altLang="zh-CN" dirty="0"/>
              <a:t>,</a:t>
            </a:r>
            <a:r>
              <a:rPr lang="zh-CN" altLang="en-US" dirty="0"/>
              <a:t>随着摇滚乐的商品化进程</a:t>
            </a:r>
            <a:r>
              <a:rPr lang="en-US" altLang="zh-CN" dirty="0"/>
              <a:t>,</a:t>
            </a:r>
          </a:p>
          <a:p>
            <a:r>
              <a:rPr lang="zh-CN" altLang="en-US" dirty="0"/>
              <a:t>促销摇滚乐唱片的电视广告越来越多</a:t>
            </a:r>
            <a:r>
              <a:rPr lang="en-US" altLang="zh-CN" dirty="0"/>
              <a:t>,</a:t>
            </a:r>
            <a:r>
              <a:rPr lang="zh-CN" altLang="en-US" dirty="0"/>
              <a:t>导致“广告战”升级。音乐制品的电视广告商为</a:t>
            </a:r>
          </a:p>
          <a:p>
            <a:r>
              <a:rPr lang="zh-CN" altLang="en-US" dirty="0"/>
              <a:t>了能在竞争中打败对手</a:t>
            </a:r>
            <a:r>
              <a:rPr lang="en-US" altLang="zh-CN" dirty="0"/>
              <a:t>,</a:t>
            </a:r>
            <a:r>
              <a:rPr lang="zh-CN" altLang="en-US" dirty="0"/>
              <a:t>他们逐渐意识到必须对枯燥乏味的广告形式进行艺术化的改</a:t>
            </a:r>
          </a:p>
          <a:p>
            <a:r>
              <a:rPr lang="zh-CN" altLang="en-US" dirty="0"/>
              <a:t>造</a:t>
            </a:r>
            <a:r>
              <a:rPr lang="en-US" altLang="zh-CN" dirty="0"/>
              <a:t>,</a:t>
            </a:r>
            <a:r>
              <a:rPr lang="zh-CN" altLang="en-US" dirty="0"/>
              <a:t>使之具有艺术审美或娱乐的价值</a:t>
            </a:r>
            <a:r>
              <a:rPr lang="en-US" altLang="zh-CN" dirty="0"/>
              <a:t>,</a:t>
            </a:r>
            <a:r>
              <a:rPr lang="zh-CN" altLang="en-US" dirty="0"/>
              <a:t>方能够吸引电视受众的注意和兴趣</a:t>
            </a:r>
            <a:r>
              <a:rPr lang="en-US" altLang="zh-CN" dirty="0"/>
              <a:t>,</a:t>
            </a:r>
            <a:r>
              <a:rPr lang="zh-CN" altLang="en-US" dirty="0"/>
              <a:t>从而达到最</a:t>
            </a:r>
          </a:p>
          <a:p>
            <a:r>
              <a:rPr lang="zh-CN" altLang="en-US" dirty="0"/>
              <a:t>佳的促销目的。这就为</a:t>
            </a:r>
            <a:r>
              <a:rPr lang="en" altLang="zh-CN" dirty="0"/>
              <a:t>MTV </a:t>
            </a:r>
            <a:r>
              <a:rPr lang="zh-CN" altLang="en-US" dirty="0"/>
              <a:t>体裁的诞生奠定了物质和思想基础。</a:t>
            </a:r>
          </a:p>
          <a:p>
            <a:endParaRPr lang="en-US" altLang="zh-CN" dirty="0"/>
          </a:p>
          <a:p>
            <a:r>
              <a:rPr lang="en-US" altLang="zh-CN" dirty="0"/>
              <a:t>1981</a:t>
            </a:r>
            <a:r>
              <a:rPr lang="zh-CN" altLang="en-US" dirty="0"/>
              <a:t>年</a:t>
            </a:r>
            <a:r>
              <a:rPr lang="en-US" altLang="zh-CN" dirty="0"/>
              <a:t>8</a:t>
            </a:r>
            <a:r>
              <a:rPr lang="zh-CN" altLang="en-US" dirty="0"/>
              <a:t>月</a:t>
            </a:r>
            <a:r>
              <a:rPr lang="en-US" altLang="zh-CN" dirty="0"/>
              <a:t>1</a:t>
            </a:r>
            <a:r>
              <a:rPr lang="zh-CN" altLang="en-US" dirty="0"/>
              <a:t>日是</a:t>
            </a:r>
            <a:r>
              <a:rPr lang="en" altLang="zh-CN" dirty="0"/>
              <a:t>MTV </a:t>
            </a:r>
            <a:r>
              <a:rPr lang="zh-CN" altLang="en-US" dirty="0"/>
              <a:t>诞生的日子。这一天</a:t>
            </a:r>
            <a:r>
              <a:rPr lang="en-US" altLang="zh-CN" dirty="0"/>
              <a:t>,</a:t>
            </a:r>
            <a:r>
              <a:rPr lang="zh-CN" altLang="en-US" dirty="0"/>
              <a:t>世界上第一个</a:t>
            </a:r>
            <a:r>
              <a:rPr lang="en" altLang="zh-CN" dirty="0"/>
              <a:t>MTV </a:t>
            </a:r>
            <a:r>
              <a:rPr lang="zh-CN" altLang="en-US" dirty="0"/>
              <a:t>频道在美国</a:t>
            </a:r>
          </a:p>
          <a:p>
            <a:r>
              <a:rPr lang="zh-CN" altLang="en-US" dirty="0"/>
              <a:t>华纳公司拥有的有线电视网正式开播</a:t>
            </a:r>
            <a:r>
              <a:rPr lang="en-US" altLang="zh-CN" dirty="0"/>
              <a:t>,</a:t>
            </a:r>
            <a:r>
              <a:rPr lang="zh-CN" altLang="en-US" dirty="0"/>
              <a:t>每天</a:t>
            </a:r>
            <a:r>
              <a:rPr lang="en-US" altLang="zh-CN" dirty="0"/>
              <a:t>24</a:t>
            </a:r>
            <a:r>
              <a:rPr lang="zh-CN" altLang="en-US" dirty="0"/>
              <a:t>小时专门播放热门的流行音乐。这个</a:t>
            </a:r>
          </a:p>
          <a:p>
            <a:r>
              <a:rPr lang="zh-CN" altLang="en-US" dirty="0"/>
              <a:t>频道的节目类型包括音乐领域的新闻、访谈、闲聊、广告</a:t>
            </a:r>
            <a:r>
              <a:rPr lang="en-US" altLang="zh-CN" dirty="0"/>
              <a:t>,</a:t>
            </a:r>
            <a:r>
              <a:rPr lang="zh-CN" altLang="en-US" dirty="0"/>
              <a:t>以及每天播出</a:t>
            </a:r>
            <a:r>
              <a:rPr lang="en-US" altLang="zh-CN" dirty="0"/>
              <a:t>2</a:t>
            </a:r>
            <a:r>
              <a:rPr lang="zh-CN" altLang="en-US" dirty="0"/>
              <a:t>小时的“音乐</a:t>
            </a:r>
          </a:p>
          <a:p>
            <a:r>
              <a:rPr lang="zh-CN" altLang="en-US" dirty="0"/>
              <a:t>流”</a:t>
            </a:r>
            <a:r>
              <a:rPr lang="en-US" altLang="zh-CN" dirty="0"/>
              <a:t>(</a:t>
            </a:r>
            <a:r>
              <a:rPr lang="en" altLang="zh-CN" dirty="0" err="1"/>
              <a:t>musicloop</a:t>
            </a:r>
            <a:r>
              <a:rPr lang="en" altLang="zh-CN" dirty="0"/>
              <a:t>)</a:t>
            </a:r>
            <a:r>
              <a:rPr lang="zh-CN" altLang="en" dirty="0"/>
              <a:t>。</a:t>
            </a:r>
          </a:p>
          <a:p>
            <a:endParaRPr lang="zh-CN" altLang="en-US" dirty="0"/>
          </a:p>
        </p:txBody>
      </p:sp>
    </p:spTree>
    <p:custDataLst>
      <p:tags r:id="rId1"/>
    </p:custDataLst>
    <p:extLst>
      <p:ext uri="{BB962C8B-B14F-4D97-AF65-F5344CB8AC3E}">
        <p14:creationId xmlns:p14="http://schemas.microsoft.com/office/powerpoint/2010/main" val="89757678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416296"/>
          </a:xfrm>
          <a:prstGeom prst="rect">
            <a:avLst/>
          </a:prstGeom>
          <a:noFill/>
          <a:ln>
            <a:noFill/>
          </a:ln>
        </p:spPr>
        <p:txBody>
          <a:bodyPr wrap="square" lIns="91419" tIns="45708" rIns="91419" bIns="45708">
            <a:spAutoFit/>
          </a:bodyPr>
          <a:lstStyle/>
          <a:p>
            <a:r>
              <a:rPr lang="en-US" altLang="zh-CN" dirty="0"/>
              <a:t>1982</a:t>
            </a:r>
            <a:r>
              <a:rPr lang="zh-CN" altLang="en-US" dirty="0"/>
              <a:t>年</a:t>
            </a:r>
            <a:r>
              <a:rPr lang="en-US" altLang="zh-CN" dirty="0"/>
              <a:t>,</a:t>
            </a:r>
            <a:r>
              <a:rPr lang="zh-CN" altLang="en-US" dirty="0"/>
              <a:t>即第一个</a:t>
            </a:r>
            <a:r>
              <a:rPr lang="en" altLang="zh-CN" dirty="0"/>
              <a:t>MTV </a:t>
            </a:r>
            <a:r>
              <a:rPr lang="zh-CN" altLang="en-US" dirty="0"/>
              <a:t>频道开播一年之后</a:t>
            </a:r>
            <a:r>
              <a:rPr lang="en-US" altLang="zh-CN" dirty="0"/>
              <a:t>,</a:t>
            </a:r>
            <a:r>
              <a:rPr lang="zh-CN" altLang="en-US" dirty="0"/>
              <a:t>出道不久的美国摇滚歌星迈克尔</a:t>
            </a:r>
            <a:r>
              <a:rPr lang="en-US" altLang="zh-CN" dirty="0"/>
              <a:t>·</a:t>
            </a:r>
          </a:p>
          <a:p>
            <a:r>
              <a:rPr lang="zh-CN" altLang="en-US" dirty="0"/>
              <a:t>杰克逊推出了一张歌名为</a:t>
            </a:r>
            <a:r>
              <a:rPr lang="en-US" altLang="zh-CN" dirty="0"/>
              <a:t>《</a:t>
            </a:r>
            <a:r>
              <a:rPr lang="zh-CN" altLang="en-US" dirty="0"/>
              <a:t>恐怖之夜</a:t>
            </a:r>
            <a:r>
              <a:rPr lang="en-US" altLang="zh-CN" dirty="0"/>
              <a:t>》(</a:t>
            </a:r>
            <a:r>
              <a:rPr lang="en" altLang="zh-CN" dirty="0"/>
              <a:t>Thriller)</a:t>
            </a:r>
            <a:r>
              <a:rPr lang="zh-CN" altLang="en-US" dirty="0"/>
              <a:t>的单曲唱片。为了给这张唱片作电</a:t>
            </a:r>
          </a:p>
          <a:p>
            <a:r>
              <a:rPr lang="zh-CN" altLang="en-US" dirty="0"/>
              <a:t>视促销宣传</a:t>
            </a:r>
            <a:r>
              <a:rPr lang="en-US" altLang="zh-CN" dirty="0"/>
              <a:t>,</a:t>
            </a:r>
            <a:r>
              <a:rPr lang="zh-CN" altLang="en-US" dirty="0"/>
              <a:t>他邀请好莱坞著名恐怖片导演约翰</a:t>
            </a:r>
            <a:r>
              <a:rPr lang="en-US" altLang="zh-CN" dirty="0"/>
              <a:t>·</a:t>
            </a:r>
            <a:r>
              <a:rPr lang="zh-CN" altLang="en-US" dirty="0"/>
              <a:t>兰迪斯为他执导了这首歌曲的</a:t>
            </a:r>
          </a:p>
          <a:p>
            <a:r>
              <a:rPr lang="en" altLang="zh-CN" dirty="0"/>
              <a:t>MTV </a:t>
            </a:r>
            <a:r>
              <a:rPr lang="zh-CN" altLang="en-US" dirty="0"/>
              <a:t>录像。这部耗资巨大、恐怖电影风格的录像片在电视上播出之后</a:t>
            </a:r>
            <a:r>
              <a:rPr lang="en-US" altLang="zh-CN" dirty="0"/>
              <a:t>,</a:t>
            </a:r>
            <a:r>
              <a:rPr lang="zh-CN" altLang="en-US" dirty="0"/>
              <a:t>引起了巨大</a:t>
            </a:r>
          </a:p>
          <a:p>
            <a:r>
              <a:rPr lang="zh-CN" altLang="en-US" dirty="0"/>
              <a:t>轰动</a:t>
            </a:r>
            <a:r>
              <a:rPr lang="en-US" altLang="zh-CN" dirty="0"/>
              <a:t>,</a:t>
            </a:r>
            <a:r>
              <a:rPr lang="zh-CN" altLang="en-US" dirty="0"/>
              <a:t>吸引了上千万个美国家庭的收视。这个宣传效益最终带来了丰厚的收入</a:t>
            </a:r>
            <a:endParaRPr lang="en-US" altLang="zh-CN" dirty="0"/>
          </a:p>
          <a:p>
            <a:endParaRPr lang="en-US" altLang="zh-CN" dirty="0"/>
          </a:p>
          <a:p>
            <a:r>
              <a:rPr lang="zh-CN" altLang="en-US" dirty="0"/>
              <a:t>自</a:t>
            </a:r>
            <a:r>
              <a:rPr lang="en-US" altLang="zh-CN" dirty="0"/>
              <a:t>1983</a:t>
            </a:r>
            <a:r>
              <a:rPr lang="zh-CN" altLang="en-US" dirty="0"/>
              <a:t>年伊始</a:t>
            </a:r>
            <a:r>
              <a:rPr lang="en-US" altLang="zh-CN" dirty="0"/>
              <a:t>,</a:t>
            </a:r>
            <a:r>
              <a:rPr lang="zh-CN" altLang="en-US" dirty="0"/>
              <a:t>英、法、德、日、澳等国也纷纷开辟了</a:t>
            </a:r>
            <a:r>
              <a:rPr lang="en" altLang="zh-CN" dirty="0"/>
              <a:t>MTV </a:t>
            </a:r>
            <a:r>
              <a:rPr lang="zh-CN" altLang="en-US" dirty="0"/>
              <a:t>频道</a:t>
            </a:r>
            <a:r>
              <a:rPr lang="en-US" altLang="zh-CN" dirty="0"/>
              <a:t>,</a:t>
            </a:r>
            <a:r>
              <a:rPr lang="en" altLang="zh-CN" dirty="0"/>
              <a:t>MTV </a:t>
            </a:r>
            <a:r>
              <a:rPr lang="zh-CN" altLang="en-US" dirty="0"/>
              <a:t>开始了它</a:t>
            </a:r>
          </a:p>
          <a:p>
            <a:r>
              <a:rPr lang="zh-CN" altLang="en-US" dirty="0"/>
              <a:t>的世界性传播过程。在音像工业的积极参与和推动下</a:t>
            </a:r>
            <a:r>
              <a:rPr lang="en-US" altLang="zh-CN" dirty="0"/>
              <a:t>,</a:t>
            </a:r>
            <a:r>
              <a:rPr lang="zh-CN" altLang="en-US" dirty="0"/>
              <a:t>仅仅一年之后</a:t>
            </a:r>
            <a:r>
              <a:rPr lang="en-US" altLang="zh-CN" dirty="0"/>
              <a:t>,</a:t>
            </a:r>
            <a:r>
              <a:rPr lang="zh-CN" altLang="en-US" dirty="0"/>
              <a:t>美国就播出了</a:t>
            </a:r>
          </a:p>
          <a:p>
            <a:r>
              <a:rPr lang="en" altLang="zh-CN" dirty="0"/>
              <a:t>MTV </a:t>
            </a:r>
            <a:r>
              <a:rPr lang="zh-CN" altLang="en-US" dirty="0"/>
              <a:t>作品近</a:t>
            </a:r>
            <a:r>
              <a:rPr lang="en-US" altLang="zh-CN" dirty="0"/>
              <a:t>2000</a:t>
            </a:r>
            <a:r>
              <a:rPr lang="zh-CN" altLang="en-US" dirty="0"/>
              <a:t>部</a:t>
            </a:r>
            <a:r>
              <a:rPr lang="en-US" altLang="zh-CN" dirty="0"/>
              <a:t>,</a:t>
            </a:r>
            <a:r>
              <a:rPr lang="zh-CN" altLang="en-US" dirty="0"/>
              <a:t>欧洲的英、法、德三国也摄制、播出了</a:t>
            </a:r>
            <a:r>
              <a:rPr lang="en" altLang="zh-CN" dirty="0"/>
              <a:t>MTV </a:t>
            </a:r>
            <a:r>
              <a:rPr lang="zh-CN" altLang="en-US" dirty="0"/>
              <a:t>作品近</a:t>
            </a:r>
            <a:r>
              <a:rPr lang="en-US" altLang="zh-CN" dirty="0"/>
              <a:t>1000</a:t>
            </a:r>
            <a:r>
              <a:rPr lang="zh-CN" altLang="en-US" dirty="0"/>
              <a:t>部。这</a:t>
            </a:r>
          </a:p>
          <a:p>
            <a:r>
              <a:rPr lang="zh-CN" altLang="en-US" dirty="0"/>
              <a:t>说明</a:t>
            </a:r>
            <a:r>
              <a:rPr lang="en-US" altLang="zh-CN" dirty="0"/>
              <a:t>,</a:t>
            </a:r>
            <a:r>
              <a:rPr lang="en" altLang="zh-CN" dirty="0"/>
              <a:t>MTV </a:t>
            </a:r>
            <a:r>
              <a:rPr lang="zh-CN" altLang="en-US" dirty="0"/>
              <a:t>在其诞生短短的三年之后</a:t>
            </a:r>
            <a:r>
              <a:rPr lang="en-US" altLang="zh-CN" dirty="0"/>
              <a:t>,</a:t>
            </a:r>
            <a:r>
              <a:rPr lang="zh-CN" altLang="en-US" dirty="0"/>
              <a:t>就已形成规模化的制作与传播</a:t>
            </a:r>
            <a:r>
              <a:rPr lang="en-US" altLang="zh-CN" dirty="0"/>
              <a:t>,</a:t>
            </a:r>
            <a:r>
              <a:rPr lang="zh-CN" altLang="en-US" dirty="0"/>
              <a:t>成为电视节目</a:t>
            </a:r>
          </a:p>
          <a:p>
            <a:r>
              <a:rPr lang="zh-CN" altLang="en-US" dirty="0"/>
              <a:t>体裁中势头强劲的一名新秀</a:t>
            </a:r>
          </a:p>
          <a:p>
            <a:endParaRPr lang="zh-CN" altLang="en-US" dirty="0"/>
          </a:p>
        </p:txBody>
      </p:sp>
    </p:spTree>
    <p:custDataLst>
      <p:tags r:id="rId1"/>
    </p:custDataLst>
    <p:extLst>
      <p:ext uri="{BB962C8B-B14F-4D97-AF65-F5344CB8AC3E}">
        <p14:creationId xmlns:p14="http://schemas.microsoft.com/office/powerpoint/2010/main" val="414147673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247292"/>
          </a:xfrm>
          <a:prstGeom prst="rect">
            <a:avLst/>
          </a:prstGeom>
          <a:noFill/>
          <a:ln>
            <a:noFill/>
          </a:ln>
        </p:spPr>
        <p:txBody>
          <a:bodyPr wrap="square" lIns="91419" tIns="45708" rIns="91419" bIns="45708">
            <a:spAutoFit/>
          </a:bodyPr>
          <a:lstStyle/>
          <a:p>
            <a:r>
              <a:rPr lang="zh-CN" altLang="en-US" dirty="0"/>
              <a:t>大约从</a:t>
            </a:r>
            <a:r>
              <a:rPr lang="en-US" altLang="zh-CN" dirty="0"/>
              <a:t>20</a:t>
            </a:r>
            <a:r>
              <a:rPr lang="zh-CN" altLang="en-US" dirty="0"/>
              <a:t>世纪</a:t>
            </a:r>
            <a:r>
              <a:rPr lang="en-US" altLang="zh-CN" dirty="0"/>
              <a:t>80</a:t>
            </a:r>
            <a:r>
              <a:rPr lang="zh-CN" altLang="en-US" dirty="0"/>
              <a:t>年代中期开始</a:t>
            </a:r>
            <a:r>
              <a:rPr lang="en-US" altLang="zh-CN" dirty="0"/>
              <a:t>,</a:t>
            </a:r>
            <a:r>
              <a:rPr lang="en" altLang="zh-CN" dirty="0"/>
              <a:t>MTV </a:t>
            </a:r>
            <a:r>
              <a:rPr lang="zh-CN" altLang="en-US" dirty="0"/>
              <a:t>在亚洲东部的日本、新加坡、印度和中国</a:t>
            </a:r>
          </a:p>
          <a:p>
            <a:r>
              <a:rPr lang="zh-CN" altLang="en-US" dirty="0"/>
              <a:t>的港台等音像工业发达的国家和地区兴盛起来。但是</a:t>
            </a:r>
            <a:r>
              <a:rPr lang="en-US" altLang="zh-CN" dirty="0"/>
              <a:t>,</a:t>
            </a:r>
            <a:r>
              <a:rPr lang="zh-CN" altLang="en-US" dirty="0"/>
              <a:t>由于文化传统的不同</a:t>
            </a:r>
            <a:r>
              <a:rPr lang="en-US" altLang="zh-CN" dirty="0"/>
              <a:t>,</a:t>
            </a:r>
            <a:r>
              <a:rPr lang="zh-CN" altLang="en-US" dirty="0"/>
              <a:t>东亚地</a:t>
            </a:r>
          </a:p>
          <a:p>
            <a:r>
              <a:rPr lang="zh-CN" altLang="en-US" dirty="0"/>
              <a:t>区的</a:t>
            </a:r>
            <a:r>
              <a:rPr lang="en" altLang="zh-CN" dirty="0"/>
              <a:t>MTV </a:t>
            </a:r>
            <a:r>
              <a:rPr lang="zh-CN" altLang="en-US" dirty="0"/>
              <a:t>与欧美呈现出较大差别</a:t>
            </a:r>
            <a:r>
              <a:rPr lang="en-US" altLang="zh-CN" dirty="0"/>
              <a:t>:</a:t>
            </a:r>
            <a:r>
              <a:rPr lang="zh-CN" altLang="en-US" dirty="0"/>
              <a:t>音乐体裁方面</a:t>
            </a:r>
            <a:r>
              <a:rPr lang="en-US" altLang="zh-CN" dirty="0"/>
              <a:t>,</a:t>
            </a:r>
            <a:r>
              <a:rPr lang="zh-CN" altLang="en-US" dirty="0"/>
              <a:t>摇滚乐作品只占很小比例</a:t>
            </a:r>
            <a:r>
              <a:rPr lang="en-US" altLang="zh-CN" dirty="0"/>
              <a:t>,</a:t>
            </a:r>
            <a:r>
              <a:rPr lang="zh-CN" altLang="en-US" dirty="0"/>
              <a:t>大多数</a:t>
            </a:r>
          </a:p>
          <a:p>
            <a:r>
              <a:rPr lang="zh-CN" altLang="en-US" dirty="0"/>
              <a:t>作品属于东亚各区域风格的抒情歌曲</a:t>
            </a:r>
            <a:r>
              <a:rPr lang="en-US" altLang="zh-CN" dirty="0"/>
              <a:t>;</a:t>
            </a:r>
            <a:r>
              <a:rPr lang="zh-CN" altLang="en-US" dirty="0"/>
              <a:t>题材方面</a:t>
            </a:r>
            <a:r>
              <a:rPr lang="en-US" altLang="zh-CN" dirty="0"/>
              <a:t>,</a:t>
            </a:r>
            <a:r>
              <a:rPr lang="zh-CN" altLang="en-US" dirty="0"/>
              <a:t>较少摇滚乐所特有的反主流文化内</a:t>
            </a:r>
          </a:p>
          <a:p>
            <a:r>
              <a:rPr lang="zh-CN" altLang="en-US" dirty="0"/>
              <a:t>容</a:t>
            </a:r>
            <a:r>
              <a:rPr lang="en-US" altLang="zh-CN" dirty="0"/>
              <a:t>,</a:t>
            </a:r>
            <a:r>
              <a:rPr lang="zh-CN" altLang="en-US" dirty="0"/>
              <a:t>而以表现以情感为中心的内容为主。</a:t>
            </a:r>
            <a:endParaRPr lang="en-US" altLang="zh-CN" dirty="0"/>
          </a:p>
          <a:p>
            <a:endParaRPr lang="zh-CN" altLang="en-US" dirty="0"/>
          </a:p>
          <a:p>
            <a:r>
              <a:rPr lang="en" altLang="zh-CN" dirty="0"/>
              <a:t>MTV </a:t>
            </a:r>
            <a:r>
              <a:rPr lang="zh-CN" altLang="en-US" dirty="0"/>
              <a:t>进入中国内地的时间较晚。</a:t>
            </a:r>
            <a:r>
              <a:rPr lang="en-US" altLang="zh-CN" dirty="0"/>
              <a:t>20</a:t>
            </a:r>
            <a:r>
              <a:rPr lang="zh-CN" altLang="en-US" dirty="0"/>
              <a:t>世纪</a:t>
            </a:r>
            <a:r>
              <a:rPr lang="en-US" altLang="zh-CN" dirty="0"/>
              <a:t>80</a:t>
            </a:r>
            <a:r>
              <a:rPr lang="zh-CN" altLang="en-US" dirty="0"/>
              <a:t>年代后期</a:t>
            </a:r>
            <a:r>
              <a:rPr lang="en-US" altLang="zh-CN" dirty="0"/>
              <a:t>,</a:t>
            </a:r>
            <a:r>
              <a:rPr lang="zh-CN" altLang="en-US" dirty="0"/>
              <a:t>来自中国港台、日本的</a:t>
            </a:r>
          </a:p>
          <a:p>
            <a:r>
              <a:rPr lang="en" altLang="zh-CN" dirty="0"/>
              <a:t>MTV</a:t>
            </a:r>
            <a:r>
              <a:rPr lang="zh-CN" altLang="en-US" dirty="0"/>
              <a:t>作品首先在中国内地南方地区开始传播。</a:t>
            </a:r>
            <a:r>
              <a:rPr lang="en-US" altLang="zh-CN" dirty="0"/>
              <a:t>1993</a:t>
            </a:r>
            <a:r>
              <a:rPr lang="zh-CN" altLang="en-US" dirty="0"/>
              <a:t>年</a:t>
            </a:r>
            <a:r>
              <a:rPr lang="en-US" altLang="zh-CN" dirty="0"/>
              <a:t>3</a:t>
            </a:r>
            <a:r>
              <a:rPr lang="zh-CN" altLang="en-US" dirty="0"/>
              <a:t>月</a:t>
            </a:r>
            <a:r>
              <a:rPr lang="en-US" altLang="zh-CN" dirty="0"/>
              <a:t>25</a:t>
            </a:r>
            <a:r>
              <a:rPr lang="zh-CN" altLang="en-US" dirty="0"/>
              <a:t>日</a:t>
            </a:r>
            <a:r>
              <a:rPr lang="en-US" altLang="zh-CN" dirty="0"/>
              <a:t>,</a:t>
            </a:r>
            <a:r>
              <a:rPr lang="zh-CN" altLang="en-US" dirty="0"/>
              <a:t>中央电视台在</a:t>
            </a:r>
            <a:r>
              <a:rPr lang="en-US" altLang="zh-CN" dirty="0"/>
              <a:t>《</a:t>
            </a:r>
            <a:r>
              <a:rPr lang="zh-CN" altLang="en-US" dirty="0"/>
              <a:t>东</a:t>
            </a:r>
          </a:p>
          <a:p>
            <a:r>
              <a:rPr lang="zh-CN" altLang="en-US" dirty="0"/>
              <a:t>西南北中</a:t>
            </a:r>
            <a:r>
              <a:rPr lang="en-US" altLang="zh-CN" dirty="0"/>
              <a:t>》</a:t>
            </a:r>
            <a:r>
              <a:rPr lang="zh-CN" altLang="en-US" dirty="0"/>
              <a:t>栏目中首次播出了由上海电视台王国平执导的</a:t>
            </a:r>
            <a:r>
              <a:rPr lang="en-US" altLang="zh-CN" dirty="0"/>
              <a:t>《</a:t>
            </a:r>
            <a:r>
              <a:rPr lang="zh-CN" altLang="en-US" dirty="0"/>
              <a:t>青春寄语</a:t>
            </a:r>
            <a:r>
              <a:rPr lang="en-US" altLang="zh-CN" dirty="0"/>
              <a:t>》</a:t>
            </a:r>
            <a:r>
              <a:rPr lang="zh-CN" altLang="en-US" dirty="0"/>
              <a:t>作品</a:t>
            </a:r>
            <a:r>
              <a:rPr lang="en-US" altLang="zh-CN" dirty="0"/>
              <a:t>,</a:t>
            </a:r>
            <a:r>
              <a:rPr lang="zh-CN" altLang="en-US" dirty="0"/>
              <a:t>由此拉开</a:t>
            </a:r>
          </a:p>
          <a:p>
            <a:r>
              <a:rPr lang="zh-CN" altLang="en-US" dirty="0"/>
              <a:t>了</a:t>
            </a:r>
            <a:r>
              <a:rPr lang="en" altLang="zh-CN" dirty="0"/>
              <a:t>MTV </a:t>
            </a:r>
            <a:r>
              <a:rPr lang="zh-CN" altLang="en-US" dirty="0"/>
              <a:t>在中国内地大规模传播的序幕。同年底</a:t>
            </a:r>
            <a:r>
              <a:rPr lang="en-US" altLang="zh-CN" dirty="0"/>
              <a:t>,</a:t>
            </a:r>
            <a:r>
              <a:rPr lang="zh-CN" altLang="en-US" dirty="0"/>
              <a:t>中央电视台举行了第一届全国</a:t>
            </a:r>
          </a:p>
          <a:p>
            <a:r>
              <a:rPr lang="en" altLang="zh-CN" dirty="0"/>
              <a:t>MTV </a:t>
            </a:r>
            <a:r>
              <a:rPr lang="zh-CN" altLang="en-US" dirty="0"/>
              <a:t>大赛</a:t>
            </a:r>
            <a:r>
              <a:rPr lang="en-US" altLang="zh-CN" dirty="0"/>
              <a:t>,</a:t>
            </a:r>
            <a:r>
              <a:rPr lang="zh-CN" altLang="en-US" dirty="0"/>
              <a:t>全部由国内创作的参赛作品达</a:t>
            </a:r>
            <a:r>
              <a:rPr lang="en-US" altLang="zh-CN" dirty="0"/>
              <a:t>400</a:t>
            </a:r>
            <a:r>
              <a:rPr lang="zh-CN" altLang="en-US" dirty="0"/>
              <a:t>余部</a:t>
            </a:r>
            <a:r>
              <a:rPr lang="en-US" altLang="zh-CN" dirty="0"/>
              <a:t>,</a:t>
            </a:r>
            <a:r>
              <a:rPr lang="zh-CN" altLang="en-US" dirty="0"/>
              <a:t>获奖作品有</a:t>
            </a:r>
            <a:r>
              <a:rPr lang="en-US" altLang="zh-CN" dirty="0"/>
              <a:t>《</a:t>
            </a:r>
            <a:r>
              <a:rPr lang="zh-CN" altLang="en-US" dirty="0"/>
              <a:t>穿军装的川妹子</a:t>
            </a:r>
            <a:r>
              <a:rPr lang="en-US" altLang="zh-CN" dirty="0"/>
              <a:t>》</a:t>
            </a:r>
          </a:p>
          <a:p>
            <a:r>
              <a:rPr lang="en-US" altLang="zh-CN" dirty="0"/>
              <a:t>《</a:t>
            </a:r>
            <a:r>
              <a:rPr lang="zh-CN" altLang="en-US" dirty="0"/>
              <a:t>长城长</a:t>
            </a:r>
            <a:r>
              <a:rPr lang="en-US" altLang="zh-CN" dirty="0"/>
              <a:t>》《</a:t>
            </a:r>
            <a:r>
              <a:rPr lang="zh-CN" altLang="en-US" dirty="0"/>
              <a:t>流浪的燕子</a:t>
            </a:r>
            <a:r>
              <a:rPr lang="en-US" altLang="zh-CN" dirty="0"/>
              <a:t>》</a:t>
            </a:r>
            <a:r>
              <a:rPr lang="zh-CN" altLang="en-US" dirty="0"/>
              <a:t>等</a:t>
            </a:r>
            <a:r>
              <a:rPr lang="en-US" altLang="zh-CN" dirty="0"/>
              <a:t>47</a:t>
            </a:r>
            <a:r>
              <a:rPr lang="zh-CN" altLang="en-US" dirty="0"/>
              <a:t>部。这个发展速度是惊人的。考虑到仅仅一年之前</a:t>
            </a:r>
            <a:r>
              <a:rPr lang="en-US" altLang="zh-CN" dirty="0"/>
              <a:t>,</a:t>
            </a:r>
          </a:p>
          <a:p>
            <a:r>
              <a:rPr lang="en" altLang="zh-CN" dirty="0"/>
              <a:t>MTV </a:t>
            </a:r>
            <a:r>
              <a:rPr lang="zh-CN" altLang="en-US" dirty="0"/>
              <a:t>还被视为“不健康”的东西而被排斥于内地电视媒体之外这一事实</a:t>
            </a:r>
            <a:r>
              <a:rPr lang="en-US" altLang="zh-CN" dirty="0"/>
              <a:t>,</a:t>
            </a:r>
            <a:r>
              <a:rPr lang="zh-CN" altLang="en-US" dirty="0"/>
              <a:t>在</a:t>
            </a:r>
            <a:r>
              <a:rPr lang="en-US" altLang="zh-CN" dirty="0"/>
              <a:t>1993</a:t>
            </a:r>
            <a:r>
              <a:rPr lang="zh-CN" altLang="en-US" dirty="0"/>
              <a:t>年</a:t>
            </a:r>
          </a:p>
          <a:p>
            <a:r>
              <a:rPr lang="zh-CN" altLang="en-US" dirty="0"/>
              <a:t>年底取得的这一成果</a:t>
            </a:r>
            <a:r>
              <a:rPr lang="en-US" altLang="zh-CN" dirty="0"/>
              <a:t>,</a:t>
            </a:r>
            <a:r>
              <a:rPr lang="zh-CN" altLang="en-US" dirty="0"/>
              <a:t>可以充分说明</a:t>
            </a:r>
            <a:r>
              <a:rPr lang="en" altLang="zh-CN" dirty="0"/>
              <a:t>MTV </a:t>
            </a:r>
            <a:r>
              <a:rPr lang="zh-CN" altLang="en-US" dirty="0"/>
              <a:t>这一特殊的舶来品</a:t>
            </a:r>
            <a:r>
              <a:rPr lang="en-US" altLang="zh-CN" dirty="0"/>
              <a:t>,</a:t>
            </a:r>
            <a:r>
              <a:rPr lang="zh-CN" altLang="en-US" dirty="0"/>
              <a:t>在中国文化这一全新</a:t>
            </a:r>
          </a:p>
          <a:p>
            <a:r>
              <a:rPr lang="zh-CN" altLang="en-US" dirty="0"/>
              <a:t>的土壤中</a:t>
            </a:r>
            <a:r>
              <a:rPr lang="en-US" altLang="zh-CN" dirty="0"/>
              <a:t>,</a:t>
            </a:r>
            <a:r>
              <a:rPr lang="zh-CN" altLang="en-US" dirty="0"/>
              <a:t>不仅具有很强的适应性</a:t>
            </a:r>
            <a:r>
              <a:rPr lang="en-US" altLang="zh-CN" dirty="0"/>
              <a:t>,</a:t>
            </a:r>
            <a:r>
              <a:rPr lang="zh-CN" altLang="en-US" dirty="0"/>
              <a:t>而且具有极大的发展潜力。</a:t>
            </a:r>
          </a:p>
        </p:txBody>
      </p:sp>
    </p:spTree>
    <p:custDataLst>
      <p:tags r:id="rId1"/>
    </p:custDataLst>
    <p:extLst>
      <p:ext uri="{BB962C8B-B14F-4D97-AF65-F5344CB8AC3E}">
        <p14:creationId xmlns:p14="http://schemas.microsoft.com/office/powerpoint/2010/main" val="335026610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693295"/>
          </a:xfrm>
          <a:prstGeom prst="rect">
            <a:avLst/>
          </a:prstGeom>
          <a:noFill/>
          <a:ln>
            <a:noFill/>
          </a:ln>
        </p:spPr>
        <p:txBody>
          <a:bodyPr wrap="square" lIns="91419" tIns="45708" rIns="91419" bIns="45708">
            <a:spAutoFit/>
          </a:bodyPr>
          <a:lstStyle/>
          <a:p>
            <a:r>
              <a:rPr lang="zh-CN" altLang="en-US" dirty="0"/>
              <a:t>果然</a:t>
            </a:r>
            <a:r>
              <a:rPr lang="en-US" altLang="zh-CN" dirty="0"/>
              <a:t>,</a:t>
            </a:r>
            <a:r>
              <a:rPr lang="zh-CN" altLang="en-US" dirty="0"/>
              <a:t>在三年之后的</a:t>
            </a:r>
            <a:r>
              <a:rPr lang="en-US" altLang="zh-CN" dirty="0"/>
              <a:t>1996</a:t>
            </a:r>
            <a:r>
              <a:rPr lang="zh-CN" altLang="en-US" dirty="0"/>
              <a:t>年</a:t>
            </a:r>
            <a:r>
              <a:rPr lang="en-US" altLang="zh-CN" dirty="0"/>
              <a:t>,</a:t>
            </a:r>
            <a:r>
              <a:rPr lang="zh-CN" altLang="en-US" dirty="0"/>
              <a:t>中国内地的</a:t>
            </a:r>
            <a:r>
              <a:rPr lang="en" altLang="zh-CN" dirty="0"/>
              <a:t>MTV </a:t>
            </a:r>
            <a:r>
              <a:rPr lang="zh-CN" altLang="en-US" dirty="0"/>
              <a:t>就走入了成熟的青春花季。这一</a:t>
            </a:r>
          </a:p>
          <a:p>
            <a:r>
              <a:rPr lang="zh-CN" altLang="en-US" dirty="0"/>
              <a:t>年</a:t>
            </a:r>
            <a:r>
              <a:rPr lang="en-US" altLang="zh-CN" dirty="0"/>
              <a:t>,</a:t>
            </a:r>
            <a:r>
              <a:rPr lang="zh-CN" altLang="en-US" dirty="0"/>
              <a:t>由内地制作的</a:t>
            </a:r>
            <a:r>
              <a:rPr lang="en" altLang="zh-CN" dirty="0"/>
              <a:t>MTV </a:t>
            </a:r>
            <a:r>
              <a:rPr lang="zh-CN" altLang="en-US" dirty="0"/>
              <a:t>作品</a:t>
            </a:r>
            <a:r>
              <a:rPr lang="en-US" altLang="zh-CN" dirty="0"/>
              <a:t>《</a:t>
            </a:r>
            <a:r>
              <a:rPr lang="zh-CN" altLang="en-US" dirty="0"/>
              <a:t>黄河源头</a:t>
            </a:r>
            <a:r>
              <a:rPr lang="en-US" altLang="zh-CN" dirty="0"/>
              <a:t>》《</a:t>
            </a:r>
            <a:r>
              <a:rPr lang="zh-CN" altLang="en-US" dirty="0"/>
              <a:t>乡风乡韵</a:t>
            </a:r>
            <a:r>
              <a:rPr lang="en-US" altLang="zh-CN" dirty="0"/>
              <a:t>》</a:t>
            </a:r>
            <a:r>
              <a:rPr lang="zh-CN" altLang="en-US" dirty="0"/>
              <a:t>在东欧举行的国际比赛中荣获大</a:t>
            </a:r>
          </a:p>
          <a:p>
            <a:r>
              <a:rPr lang="zh-CN" altLang="en-US" dirty="0"/>
              <a:t>奖。在稍早的</a:t>
            </a:r>
            <a:r>
              <a:rPr lang="en-US" altLang="zh-CN" dirty="0"/>
              <a:t>1995</a:t>
            </a:r>
            <a:r>
              <a:rPr lang="zh-CN" altLang="en-US" dirty="0"/>
              <a:t>年秋季</a:t>
            </a:r>
            <a:r>
              <a:rPr lang="en-US" altLang="zh-CN" dirty="0"/>
              <a:t>,</a:t>
            </a:r>
            <a:r>
              <a:rPr lang="zh-CN" altLang="en-US" dirty="0"/>
              <a:t>由广州电视台女导演薛芳芳执导的</a:t>
            </a:r>
            <a:r>
              <a:rPr lang="en-US" altLang="zh-CN" dirty="0"/>
              <a:t>《</a:t>
            </a:r>
            <a:r>
              <a:rPr lang="zh-CN" altLang="en-US" dirty="0"/>
              <a:t>阿姐鼓</a:t>
            </a:r>
            <a:r>
              <a:rPr lang="en-US" altLang="zh-CN" dirty="0"/>
              <a:t>》,</a:t>
            </a:r>
            <a:r>
              <a:rPr lang="zh-CN" altLang="en-US" dirty="0"/>
              <a:t>也在全美电</a:t>
            </a:r>
          </a:p>
          <a:p>
            <a:r>
              <a:rPr lang="zh-CN" altLang="en-US" dirty="0"/>
              <a:t>视音乐网举行的比赛中获最佳外语片提名奖。以这些作品为代表的中国内地</a:t>
            </a:r>
            <a:r>
              <a:rPr lang="en" altLang="zh-CN" dirty="0"/>
              <a:t>MTV,</a:t>
            </a:r>
          </a:p>
          <a:p>
            <a:r>
              <a:rPr lang="zh-CN" altLang="en-US" dirty="0"/>
              <a:t>至此以形式与内容的“本土化”、题材与体裁的广泛化和文化功能的多样化</a:t>
            </a:r>
            <a:r>
              <a:rPr lang="en-US" altLang="zh-CN" dirty="0"/>
              <a:t>,</a:t>
            </a:r>
            <a:r>
              <a:rPr lang="zh-CN" altLang="en-US" dirty="0"/>
              <a:t>彻底脱离</a:t>
            </a:r>
          </a:p>
          <a:p>
            <a:r>
              <a:rPr lang="zh-CN" altLang="en-US" dirty="0"/>
              <a:t>了欧美、日本乃至中国港台地区</a:t>
            </a:r>
            <a:r>
              <a:rPr lang="en" altLang="zh-CN" dirty="0"/>
              <a:t>MTV </a:t>
            </a:r>
            <a:r>
              <a:rPr lang="zh-CN" altLang="en-US" dirty="0"/>
              <a:t>的模式</a:t>
            </a:r>
            <a:r>
              <a:rPr lang="en-US" altLang="zh-CN" dirty="0"/>
              <a:t>,</a:t>
            </a:r>
            <a:r>
              <a:rPr lang="zh-CN" altLang="en-US" dirty="0"/>
              <a:t>完成了自身“具有中国特色”的风格蜕</a:t>
            </a:r>
          </a:p>
          <a:p>
            <a:r>
              <a:rPr lang="zh-CN" altLang="en-US" dirty="0"/>
              <a:t>变</a:t>
            </a:r>
            <a:r>
              <a:rPr lang="en-US" altLang="zh-CN" dirty="0"/>
              <a:t>,</a:t>
            </a:r>
            <a:r>
              <a:rPr lang="zh-CN" altLang="en-US" dirty="0"/>
              <a:t>并使这一适应性蜕变赢得了国际社会的承认。</a:t>
            </a:r>
            <a:endParaRPr lang="en-US" altLang="zh-CN" dirty="0"/>
          </a:p>
          <a:p>
            <a:endParaRPr lang="zh-CN" altLang="en-US" dirty="0"/>
          </a:p>
          <a:p>
            <a:r>
              <a:rPr lang="zh-CN" altLang="en-US" dirty="0"/>
              <a:t>至</a:t>
            </a:r>
            <a:r>
              <a:rPr lang="en-US" altLang="zh-CN" dirty="0"/>
              <a:t>1998</a:t>
            </a:r>
            <a:r>
              <a:rPr lang="zh-CN" altLang="en-US" dirty="0"/>
              <a:t>年</a:t>
            </a:r>
            <a:r>
              <a:rPr lang="en-US" altLang="zh-CN" dirty="0"/>
              <a:t>,</a:t>
            </a:r>
            <a:r>
              <a:rPr lang="zh-CN" altLang="en-US" dirty="0"/>
              <a:t>由中央电视台举办的</a:t>
            </a:r>
            <a:r>
              <a:rPr lang="en" altLang="zh-CN" dirty="0"/>
              <a:t>MTV </a:t>
            </a:r>
            <a:r>
              <a:rPr lang="zh-CN" altLang="en-US" dirty="0"/>
              <a:t>大赛已举办五届</a:t>
            </a:r>
            <a:r>
              <a:rPr lang="en-US" altLang="zh-CN" dirty="0"/>
              <a:t>,</a:t>
            </a:r>
            <a:r>
              <a:rPr lang="zh-CN" altLang="en-US" dirty="0"/>
              <a:t>参赛作品共计近</a:t>
            </a:r>
            <a:r>
              <a:rPr lang="en-US" altLang="zh-CN" dirty="0"/>
              <a:t>3000</a:t>
            </a:r>
          </a:p>
          <a:p>
            <a:r>
              <a:rPr lang="zh-CN" altLang="en-US" dirty="0"/>
              <a:t>首。无论从数量还是质量上看</a:t>
            </a:r>
            <a:r>
              <a:rPr lang="en-US" altLang="zh-CN" dirty="0"/>
              <a:t>,</a:t>
            </a:r>
            <a:r>
              <a:rPr lang="zh-CN" altLang="en-US" dirty="0"/>
              <a:t>中国内地</a:t>
            </a:r>
            <a:r>
              <a:rPr lang="en" altLang="zh-CN" dirty="0"/>
              <a:t>MTV </a:t>
            </a:r>
            <a:r>
              <a:rPr lang="zh-CN" altLang="en-US" dirty="0"/>
              <a:t>已步入鼎盛时期</a:t>
            </a:r>
            <a:r>
              <a:rPr lang="en-US" altLang="zh-CN" dirty="0"/>
              <a:t>,</a:t>
            </a:r>
            <a:r>
              <a:rPr lang="zh-CN" altLang="en-US" dirty="0"/>
              <a:t>成为中国电视文艺</a:t>
            </a:r>
          </a:p>
          <a:p>
            <a:r>
              <a:rPr lang="zh-CN" altLang="en-US" dirty="0"/>
              <a:t>的一大品种。在文化功能上</a:t>
            </a:r>
            <a:r>
              <a:rPr lang="en-US" altLang="zh-CN" dirty="0"/>
              <a:t>,</a:t>
            </a:r>
            <a:r>
              <a:rPr lang="zh-CN" altLang="en-US" dirty="0"/>
              <a:t>内地</a:t>
            </a:r>
            <a:r>
              <a:rPr lang="en" altLang="zh-CN" dirty="0"/>
              <a:t>MTV </a:t>
            </a:r>
            <a:r>
              <a:rPr lang="zh-CN" altLang="en-US" dirty="0"/>
              <a:t>也超越了“音乐制品电视广告”这一单纯的功</a:t>
            </a:r>
          </a:p>
          <a:p>
            <a:r>
              <a:rPr lang="zh-CN" altLang="en-US" dirty="0"/>
              <a:t>能</a:t>
            </a:r>
            <a:r>
              <a:rPr lang="en-US" altLang="zh-CN" dirty="0"/>
              <a:t>,</a:t>
            </a:r>
            <a:r>
              <a:rPr lang="zh-CN" altLang="en-US" dirty="0"/>
              <a:t>成为集教育、娱乐、广告于一身的多功能电视文艺体裁</a:t>
            </a:r>
            <a:r>
              <a:rPr lang="en-US" altLang="zh-CN" dirty="0"/>
              <a:t>,</a:t>
            </a:r>
            <a:r>
              <a:rPr lang="zh-CN" altLang="en-US" dirty="0"/>
              <a:t>其受众群也突破了青少年</a:t>
            </a:r>
          </a:p>
          <a:p>
            <a:r>
              <a:rPr lang="zh-CN" altLang="en-US" dirty="0"/>
              <a:t>群体</a:t>
            </a:r>
            <a:r>
              <a:rPr lang="en-US" altLang="zh-CN" dirty="0"/>
              <a:t>,</a:t>
            </a:r>
            <a:r>
              <a:rPr lang="zh-CN" altLang="en-US" dirty="0"/>
              <a:t>逐渐为中、老年乃至儿童所接受和喜爱。</a:t>
            </a:r>
          </a:p>
        </p:txBody>
      </p:sp>
    </p:spTree>
    <p:custDataLst>
      <p:tags r:id="rId1"/>
    </p:custDataLst>
    <p:extLst>
      <p:ext uri="{BB962C8B-B14F-4D97-AF65-F5344CB8AC3E}">
        <p14:creationId xmlns:p14="http://schemas.microsoft.com/office/powerpoint/2010/main" val="248513729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6186285"/>
          </a:xfrm>
          <a:prstGeom prst="rect">
            <a:avLst/>
          </a:prstGeom>
          <a:noFill/>
          <a:ln>
            <a:noFill/>
          </a:ln>
        </p:spPr>
        <p:txBody>
          <a:bodyPr wrap="square" lIns="91419" tIns="45708" rIns="91419" bIns="45708">
            <a:spAutoFit/>
          </a:bodyPr>
          <a:lstStyle/>
          <a:p>
            <a:r>
              <a:rPr lang="en-US" altLang="zh-CN" dirty="0"/>
              <a:t>(</a:t>
            </a:r>
            <a:r>
              <a:rPr lang="zh-CN" altLang="en-US" dirty="0"/>
              <a:t>四</a:t>
            </a:r>
            <a:r>
              <a:rPr lang="en-US" altLang="zh-CN" dirty="0"/>
              <a:t>)</a:t>
            </a:r>
            <a:r>
              <a:rPr lang="zh-CN" altLang="en-US" dirty="0"/>
              <a:t>接受主体的审美创造</a:t>
            </a:r>
            <a:r>
              <a:rPr lang="en-US" altLang="zh-CN" dirty="0"/>
              <a:t>:</a:t>
            </a:r>
            <a:r>
              <a:rPr lang="zh-CN" altLang="en-US" dirty="0"/>
              <a:t>艺术创作与艺术生产的转变</a:t>
            </a:r>
          </a:p>
          <a:p>
            <a:endParaRPr lang="en-US" altLang="zh-CN" dirty="0"/>
          </a:p>
          <a:p>
            <a:r>
              <a:rPr lang="zh-CN" altLang="en-US" dirty="0"/>
              <a:t>传统艺术观认为</a:t>
            </a:r>
            <a:r>
              <a:rPr lang="en-US" altLang="zh-CN" dirty="0"/>
              <a:t>,</a:t>
            </a:r>
            <a:r>
              <a:rPr lang="zh-CN" altLang="en-US" dirty="0"/>
              <a:t>艺术生产过程止于艺术作品的完成之日</a:t>
            </a:r>
            <a:r>
              <a:rPr lang="en-US" altLang="zh-CN" dirty="0"/>
              <a:t>,</a:t>
            </a:r>
            <a:r>
              <a:rPr lang="zh-CN" altLang="en-US" dirty="0"/>
              <a:t>艺术品的诞生之日即</a:t>
            </a:r>
          </a:p>
          <a:p>
            <a:r>
              <a:rPr lang="zh-CN" altLang="en-US" dirty="0"/>
              <a:t>为艺术生产的完成之时。而自</a:t>
            </a:r>
            <a:r>
              <a:rPr lang="en-US" altLang="zh-CN" dirty="0"/>
              <a:t>20</a:t>
            </a:r>
            <a:r>
              <a:rPr lang="zh-CN" altLang="en-US" dirty="0"/>
              <a:t>世纪</a:t>
            </a:r>
            <a:r>
              <a:rPr lang="en-US" altLang="zh-CN" dirty="0"/>
              <a:t>60</a:t>
            </a:r>
            <a:r>
              <a:rPr lang="zh-CN" altLang="en-US" dirty="0"/>
              <a:t>年代流行于欧美的接受美学理论则深刻地</a:t>
            </a:r>
          </a:p>
          <a:p>
            <a:r>
              <a:rPr lang="zh-CN" altLang="en-US" dirty="0"/>
              <a:t>批判了传统艺术观将读者抛在视界之外的致命弱点</a:t>
            </a:r>
            <a:r>
              <a:rPr lang="en-US" altLang="zh-CN" dirty="0"/>
              <a:t>,</a:t>
            </a:r>
            <a:r>
              <a:rPr lang="zh-CN" altLang="en-US" dirty="0"/>
              <a:t>大胆扯起“读者中心论”的理论大</a:t>
            </a:r>
          </a:p>
          <a:p>
            <a:r>
              <a:rPr lang="zh-CN" altLang="en-US" dirty="0"/>
              <a:t>旗</a:t>
            </a:r>
            <a:r>
              <a:rPr lang="en-US" altLang="zh-CN" dirty="0"/>
              <a:t>,</a:t>
            </a:r>
            <a:r>
              <a:rPr lang="zh-CN" altLang="en-US" dirty="0"/>
              <a:t>抗衡盘踞艺术史千年之久的“作者、作品中心论”。诚然</a:t>
            </a:r>
            <a:r>
              <a:rPr lang="en-US" altLang="zh-CN" dirty="0"/>
              <a:t>,</a:t>
            </a:r>
            <a:r>
              <a:rPr lang="zh-CN" altLang="en-US" dirty="0"/>
              <a:t>接受美学极力强调读者中</a:t>
            </a:r>
          </a:p>
          <a:p>
            <a:r>
              <a:rPr lang="zh-CN" altLang="en-US" dirty="0"/>
              <a:t>心作用的观点不无偏颇</a:t>
            </a:r>
            <a:r>
              <a:rPr lang="en-US" altLang="zh-CN" dirty="0"/>
              <a:t>,</a:t>
            </a:r>
            <a:r>
              <a:rPr lang="zh-CN" altLang="en-US" dirty="0"/>
              <a:t>但其对欣赏者能动作用的论述是非常富有启发性的。按照接</a:t>
            </a:r>
          </a:p>
          <a:p>
            <a:r>
              <a:rPr lang="zh-CN" altLang="en-US" dirty="0"/>
              <a:t>受美学的观点</a:t>
            </a:r>
            <a:r>
              <a:rPr lang="en-US" altLang="zh-CN" dirty="0"/>
              <a:t>,</a:t>
            </a:r>
            <a:r>
              <a:rPr lang="zh-CN" altLang="en-US" dirty="0"/>
              <a:t>艺术家生产了艺术品</a:t>
            </a:r>
            <a:r>
              <a:rPr lang="en-US" altLang="zh-CN" dirty="0"/>
              <a:t>,</a:t>
            </a:r>
            <a:r>
              <a:rPr lang="zh-CN" altLang="en-US" dirty="0"/>
              <a:t>只为消费者提供了创造艺术价值的可能性而非</a:t>
            </a:r>
          </a:p>
          <a:p>
            <a:r>
              <a:rPr lang="zh-CN" altLang="en-US" dirty="0"/>
              <a:t>价值本身。一般产品的价值是由生产者创造的</a:t>
            </a:r>
            <a:r>
              <a:rPr lang="en-US" altLang="zh-CN" dirty="0"/>
              <a:t>,</a:t>
            </a:r>
            <a:r>
              <a:rPr lang="zh-CN" altLang="en-US" dirty="0"/>
              <a:t>而艺术品的价值却是由生产者和消费</a:t>
            </a:r>
          </a:p>
          <a:p>
            <a:r>
              <a:rPr lang="zh-CN" altLang="en-US" dirty="0"/>
              <a:t>者共同创造的。艺术作品只有经由接受主体的欣赏过程</a:t>
            </a:r>
            <a:r>
              <a:rPr lang="en-US" altLang="zh-CN" dirty="0"/>
              <a:t>,</a:t>
            </a:r>
            <a:r>
              <a:rPr lang="zh-CN" altLang="en-US" dirty="0"/>
              <a:t>才能将潜在的艺术化为现实</a:t>
            </a:r>
          </a:p>
          <a:p>
            <a:r>
              <a:rPr lang="zh-CN" altLang="en-US" dirty="0"/>
              <a:t>的艺术</a:t>
            </a:r>
            <a:r>
              <a:rPr lang="en-US" altLang="zh-CN" dirty="0"/>
              <a:t>,</a:t>
            </a:r>
            <a:r>
              <a:rPr lang="zh-CN" altLang="en-US" dirty="0"/>
              <a:t>因而艺术作品的欣赏同时也就是艺术创造。虽然在作品欣赏过程中</a:t>
            </a:r>
            <a:r>
              <a:rPr lang="en-US" altLang="zh-CN" dirty="0"/>
              <a:t>,</a:t>
            </a:r>
            <a:r>
              <a:rPr lang="zh-CN" altLang="en-US" dirty="0"/>
              <a:t>接受主</a:t>
            </a:r>
          </a:p>
          <a:p>
            <a:r>
              <a:rPr lang="zh-CN" altLang="en-US" dirty="0"/>
              <a:t>体并没有实际地创造出物态化的艺术作品。但是</a:t>
            </a:r>
            <a:r>
              <a:rPr lang="en-US" altLang="zh-CN" dirty="0"/>
              <a:t>,</a:t>
            </a:r>
            <a:r>
              <a:rPr lang="zh-CN" altLang="en-US" dirty="0"/>
              <a:t>一部艺术作品经过千百人的审美内</a:t>
            </a:r>
            <a:endParaRPr lang="en-US" altLang="zh-CN" dirty="0"/>
          </a:p>
          <a:p>
            <a:r>
              <a:rPr lang="zh-CN" altLang="en-US" dirty="0"/>
              <a:t>化</a:t>
            </a:r>
            <a:r>
              <a:rPr lang="en-US" altLang="zh-CN" dirty="0"/>
              <a:t>,</a:t>
            </a:r>
            <a:r>
              <a:rPr lang="zh-CN" altLang="en-US" dirty="0"/>
              <a:t>融入了各自富有个性的人生体验、审美情趣后</a:t>
            </a:r>
            <a:r>
              <a:rPr lang="en-US" altLang="zh-CN" dirty="0"/>
              <a:t>,</a:t>
            </a:r>
            <a:r>
              <a:rPr lang="zh-CN" altLang="en-US" dirty="0"/>
              <a:t>原有的物质形态作品就在每个人的</a:t>
            </a:r>
          </a:p>
          <a:p>
            <a:r>
              <a:rPr lang="zh-CN" altLang="en-US" dirty="0"/>
              <a:t>心中“活”了起来</a:t>
            </a:r>
            <a:r>
              <a:rPr lang="en-US" altLang="zh-CN" dirty="0"/>
              <a:t>,</a:t>
            </a:r>
            <a:r>
              <a:rPr lang="zh-CN" altLang="en-US" dirty="0"/>
              <a:t>化为审美意象</a:t>
            </a:r>
            <a:r>
              <a:rPr lang="en-US" altLang="zh-CN" dirty="0"/>
              <a:t>,</a:t>
            </a:r>
            <a:r>
              <a:rPr lang="zh-CN" altLang="en-US" dirty="0"/>
              <a:t>跳起生命的舞蹈</a:t>
            </a:r>
            <a:r>
              <a:rPr lang="en-US" altLang="zh-CN" dirty="0"/>
              <a:t>,</a:t>
            </a:r>
            <a:r>
              <a:rPr lang="zh-CN" altLang="en-US" dirty="0"/>
              <a:t>闪耀生动的灵光</a:t>
            </a:r>
            <a:r>
              <a:rPr lang="en-US" altLang="zh-CN" dirty="0"/>
              <a:t>,</a:t>
            </a:r>
            <a:r>
              <a:rPr lang="zh-CN" altLang="en-US" dirty="0"/>
              <a:t>以不同的感染方</a:t>
            </a:r>
          </a:p>
          <a:p>
            <a:r>
              <a:rPr lang="zh-CN" altLang="en-US" dirty="0"/>
              <a:t>式烛照着每个个体人生的精神生活</a:t>
            </a:r>
            <a:r>
              <a:rPr lang="en-US" altLang="zh-CN" dirty="0"/>
              <a:t>,</a:t>
            </a:r>
            <a:r>
              <a:rPr lang="zh-CN" altLang="en-US" dirty="0"/>
              <a:t>艺术创造到此才算最终完成。</a:t>
            </a:r>
          </a:p>
          <a:p>
            <a:endParaRPr lang="en-US" altLang="zh-CN" dirty="0"/>
          </a:p>
          <a:p>
            <a:r>
              <a:rPr lang="zh-CN" altLang="en-US" dirty="0"/>
              <a:t>以热线直播形式开办的广播文艺是对传统艺术广播的一次“质”的超越。它使受</a:t>
            </a:r>
          </a:p>
          <a:p>
            <a:r>
              <a:rPr lang="zh-CN" altLang="en-US" dirty="0"/>
              <a:t>众一跃成为接受主体</a:t>
            </a:r>
            <a:r>
              <a:rPr lang="en-US" altLang="zh-CN" dirty="0"/>
              <a:t>,</a:t>
            </a:r>
            <a:r>
              <a:rPr lang="zh-CN" altLang="en-US" dirty="0"/>
              <a:t>由无从发表和交流意见的被动欣赏者一跃成为拥有部分话语权</a:t>
            </a:r>
          </a:p>
          <a:p>
            <a:r>
              <a:rPr lang="zh-CN" altLang="en-US" dirty="0"/>
              <a:t>的主动评价者。主持人不再唱独角戏</a:t>
            </a:r>
            <a:r>
              <a:rPr lang="en-US" altLang="zh-CN" dirty="0"/>
              <a:t>,</a:t>
            </a:r>
            <a:r>
              <a:rPr lang="zh-CN" altLang="en-US" dirty="0"/>
              <a:t>将一部分权力分流给受众的做法改善了艺术传</a:t>
            </a:r>
          </a:p>
          <a:p>
            <a:r>
              <a:rPr lang="zh-CN" altLang="en-US" dirty="0"/>
              <a:t>播者与艺术接受者由来已久的不平等关系</a:t>
            </a:r>
            <a:r>
              <a:rPr lang="en-US" altLang="zh-CN" dirty="0"/>
              <a:t>,</a:t>
            </a:r>
            <a:r>
              <a:rPr lang="zh-CN" altLang="en-US" dirty="0"/>
              <a:t>加速了艺术传播的民主化进程</a:t>
            </a:r>
            <a:r>
              <a:rPr lang="en-US" altLang="zh-CN" dirty="0"/>
              <a:t>,</a:t>
            </a:r>
            <a:r>
              <a:rPr lang="zh-CN" altLang="en-US" dirty="0"/>
              <a:t>从而确立</a:t>
            </a:r>
          </a:p>
          <a:p>
            <a:r>
              <a:rPr lang="zh-CN" altLang="en-US" dirty="0"/>
              <a:t>了转型期广播文艺平等交流的新型模式。</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77894444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970293"/>
          </a:xfrm>
          <a:prstGeom prst="rect">
            <a:avLst/>
          </a:prstGeom>
          <a:noFill/>
          <a:ln>
            <a:noFill/>
          </a:ln>
        </p:spPr>
        <p:txBody>
          <a:bodyPr wrap="square" lIns="91419" tIns="45708" rIns="91419" bIns="45708">
            <a:spAutoFit/>
          </a:bodyPr>
          <a:lstStyle/>
          <a:p>
            <a:r>
              <a:rPr lang="zh-CN" altLang="en-US" dirty="0"/>
              <a:t>三、</a:t>
            </a:r>
            <a:r>
              <a:rPr lang="en" altLang="zh-CN" dirty="0"/>
              <a:t>MTV</a:t>
            </a:r>
            <a:r>
              <a:rPr lang="zh-CN" altLang="en-US" dirty="0"/>
              <a:t>的音画关系</a:t>
            </a:r>
          </a:p>
          <a:p>
            <a:r>
              <a:rPr lang="zh-CN" altLang="en-US" dirty="0"/>
              <a:t>音乐电视</a:t>
            </a:r>
            <a:r>
              <a:rPr lang="en-US" altLang="zh-CN" dirty="0"/>
              <a:t>(</a:t>
            </a:r>
            <a:r>
              <a:rPr lang="en" altLang="zh-CN" dirty="0"/>
              <a:t>MTV)</a:t>
            </a:r>
            <a:r>
              <a:rPr lang="zh-CN" altLang="en-US" dirty="0"/>
              <a:t>作为音乐信息与视觉信息的相关结合体</a:t>
            </a:r>
            <a:r>
              <a:rPr lang="en-US" altLang="zh-CN" dirty="0"/>
              <a:t>,</a:t>
            </a:r>
            <a:r>
              <a:rPr lang="zh-CN" altLang="en-US" dirty="0"/>
              <a:t>视、听信息的相互制约</a:t>
            </a:r>
          </a:p>
          <a:p>
            <a:r>
              <a:rPr lang="zh-CN" altLang="en-US" dirty="0"/>
              <a:t>关系</a:t>
            </a:r>
            <a:r>
              <a:rPr lang="en-US" altLang="zh-CN" dirty="0"/>
              <a:t>,</a:t>
            </a:r>
            <a:r>
              <a:rPr lang="zh-CN" altLang="en-US" dirty="0"/>
              <a:t>就成为</a:t>
            </a:r>
            <a:r>
              <a:rPr lang="en" altLang="zh-CN" dirty="0"/>
              <a:t>MTV </a:t>
            </a:r>
            <a:r>
              <a:rPr lang="zh-CN" altLang="en-US" dirty="0"/>
              <a:t>创作与欣赏的关注中心问题和评价</a:t>
            </a:r>
            <a:r>
              <a:rPr lang="en" altLang="zh-CN" dirty="0"/>
              <a:t>MTV </a:t>
            </a:r>
            <a:r>
              <a:rPr lang="zh-CN" altLang="en-US" dirty="0"/>
              <a:t>作品的主要标准之一。</a:t>
            </a:r>
          </a:p>
          <a:p>
            <a:r>
              <a:rPr lang="zh-CN" altLang="en-US" dirty="0"/>
              <a:t>在</a:t>
            </a:r>
            <a:r>
              <a:rPr lang="en" altLang="zh-CN" dirty="0"/>
              <a:t>MTV </a:t>
            </a:r>
            <a:r>
              <a:rPr lang="zh-CN" altLang="en-US" dirty="0"/>
              <a:t>中</a:t>
            </a:r>
            <a:r>
              <a:rPr lang="en-US" altLang="zh-CN" dirty="0"/>
              <a:t>,</a:t>
            </a:r>
            <a:r>
              <a:rPr lang="zh-CN" altLang="en-US" dirty="0"/>
              <a:t>音乐是起主导作用的表现元素。音乐与大多数艺术不同的是</a:t>
            </a:r>
            <a:r>
              <a:rPr lang="en-US" altLang="zh-CN" dirty="0"/>
              <a:t>,</a:t>
            </a:r>
            <a:r>
              <a:rPr lang="zh-CN" altLang="en-US" dirty="0"/>
              <a:t>它是</a:t>
            </a:r>
          </a:p>
          <a:p>
            <a:r>
              <a:rPr lang="zh-CN" altLang="en-US" dirty="0"/>
              <a:t>一种完全没有现实对应物的听觉艺术</a:t>
            </a:r>
            <a:r>
              <a:rPr lang="en-US" altLang="zh-CN" dirty="0"/>
              <a:t>,</a:t>
            </a:r>
            <a:r>
              <a:rPr lang="zh-CN" altLang="en-US" dirty="0"/>
              <a:t>因此对音乐的理解就具有很大的主观任意</a:t>
            </a:r>
          </a:p>
          <a:p>
            <a:r>
              <a:rPr lang="zh-CN" altLang="en-US" dirty="0"/>
              <a:t>性</a:t>
            </a:r>
            <a:r>
              <a:rPr lang="en-US" altLang="zh-CN" dirty="0"/>
              <a:t>———</a:t>
            </a:r>
            <a:r>
              <a:rPr lang="zh-CN" altLang="en-US" dirty="0"/>
              <a:t>欣赏者需要调动自己的生活经验</a:t>
            </a:r>
            <a:r>
              <a:rPr lang="en-US" altLang="zh-CN" dirty="0"/>
              <a:t>,</a:t>
            </a:r>
            <a:r>
              <a:rPr lang="zh-CN" altLang="en-US" dirty="0"/>
              <a:t>对音乐音响进行个人化的阐释</a:t>
            </a:r>
            <a:r>
              <a:rPr lang="en-US" altLang="zh-CN" dirty="0"/>
              <a:t>,</a:t>
            </a:r>
            <a:r>
              <a:rPr lang="zh-CN" altLang="en-US" dirty="0"/>
              <a:t>并通过丰富</a:t>
            </a:r>
          </a:p>
          <a:p>
            <a:r>
              <a:rPr lang="zh-CN" altLang="en-US" dirty="0"/>
              <a:t>活跃的联想与想象</a:t>
            </a:r>
            <a:r>
              <a:rPr lang="en-US" altLang="zh-CN" dirty="0"/>
              <a:t>,</a:t>
            </a:r>
            <a:r>
              <a:rPr lang="zh-CN" altLang="en-US" dirty="0"/>
              <a:t>在大脑中构成相关的视觉表象。而</a:t>
            </a:r>
            <a:r>
              <a:rPr lang="en" altLang="zh-CN" dirty="0"/>
              <a:t>MTV </a:t>
            </a:r>
            <a:r>
              <a:rPr lang="zh-CN" altLang="en-US" dirty="0"/>
              <a:t>的画面</a:t>
            </a:r>
            <a:r>
              <a:rPr lang="en-US" altLang="zh-CN" dirty="0"/>
              <a:t>,</a:t>
            </a:r>
            <a:r>
              <a:rPr lang="zh-CN" altLang="en-US" dirty="0"/>
              <a:t>不过是把</a:t>
            </a:r>
            <a:r>
              <a:rPr lang="en" altLang="zh-CN" dirty="0"/>
              <a:t>MTV</a:t>
            </a:r>
          </a:p>
          <a:p>
            <a:r>
              <a:rPr lang="zh-CN" altLang="en-US" dirty="0"/>
              <a:t>作品创作者在音乐欣赏中产生的主观表象</a:t>
            </a:r>
            <a:r>
              <a:rPr lang="en-US" altLang="zh-CN" dirty="0"/>
              <a:t>,</a:t>
            </a:r>
            <a:r>
              <a:rPr lang="zh-CN" altLang="en-US" dirty="0"/>
              <a:t>通过技术手段变成客观的视觉图像。所</a:t>
            </a:r>
          </a:p>
          <a:p>
            <a:r>
              <a:rPr lang="zh-CN" altLang="en-US" dirty="0"/>
              <a:t>以</a:t>
            </a:r>
            <a:r>
              <a:rPr lang="en-US" altLang="zh-CN" dirty="0"/>
              <a:t>,</a:t>
            </a:r>
            <a:r>
              <a:rPr lang="zh-CN" altLang="en-US" dirty="0"/>
              <a:t>在</a:t>
            </a:r>
            <a:r>
              <a:rPr lang="en" altLang="zh-CN" dirty="0"/>
              <a:t>MTV </a:t>
            </a:r>
            <a:r>
              <a:rPr lang="zh-CN" altLang="en-US" dirty="0"/>
              <a:t>作品中</a:t>
            </a:r>
            <a:r>
              <a:rPr lang="en-US" altLang="zh-CN" dirty="0"/>
              <a:t>,</a:t>
            </a:r>
            <a:r>
              <a:rPr lang="zh-CN" altLang="en-US" dirty="0"/>
              <a:t>相对音乐音响而言</a:t>
            </a:r>
            <a:r>
              <a:rPr lang="en-US" altLang="zh-CN" dirty="0"/>
              <a:t>,</a:t>
            </a:r>
            <a:r>
              <a:rPr lang="zh-CN" altLang="en-US" dirty="0"/>
              <a:t>画面是一种从属性的表现元素</a:t>
            </a:r>
            <a:r>
              <a:rPr lang="en-US" altLang="zh-CN" dirty="0"/>
              <a:t>,</a:t>
            </a:r>
            <a:r>
              <a:rPr lang="zh-CN" altLang="en-US" dirty="0"/>
              <a:t>而且它表达</a:t>
            </a:r>
          </a:p>
          <a:p>
            <a:r>
              <a:rPr lang="zh-CN" altLang="en-US" dirty="0"/>
              <a:t>的只是</a:t>
            </a:r>
            <a:r>
              <a:rPr lang="en" altLang="zh-CN" dirty="0"/>
              <a:t>MTV </a:t>
            </a:r>
            <a:r>
              <a:rPr lang="zh-CN" altLang="en-US" dirty="0"/>
              <a:t>创作者个人对音乐的理解。这个特殊的理解是否合理</a:t>
            </a:r>
            <a:r>
              <a:rPr lang="en-US" altLang="zh-CN" dirty="0"/>
              <a:t>,</a:t>
            </a:r>
            <a:r>
              <a:rPr lang="zh-CN" altLang="en-US" dirty="0"/>
              <a:t>这个理解的画面</a:t>
            </a:r>
          </a:p>
          <a:p>
            <a:r>
              <a:rPr lang="zh-CN" altLang="en-US" dirty="0"/>
              <a:t>并不是表述是否新颖与流畅</a:t>
            </a:r>
            <a:r>
              <a:rPr lang="en-US" altLang="zh-CN" dirty="0"/>
              <a:t>,</a:t>
            </a:r>
            <a:r>
              <a:rPr lang="zh-CN" altLang="en-US" dirty="0"/>
              <a:t>这个表述的视觉语汇与语法是否精致而独特</a:t>
            </a:r>
            <a:r>
              <a:rPr lang="en-US" altLang="zh-CN" dirty="0"/>
              <a:t>,</a:t>
            </a:r>
            <a:r>
              <a:rPr lang="zh-CN" altLang="en-US" dirty="0"/>
              <a:t>就决定着</a:t>
            </a:r>
          </a:p>
          <a:p>
            <a:r>
              <a:rPr lang="en" altLang="zh-CN" dirty="0"/>
              <a:t>MTV </a:t>
            </a:r>
            <a:r>
              <a:rPr lang="zh-CN" altLang="en-US" dirty="0"/>
              <a:t>视觉信息的质量与成败。当然</a:t>
            </a:r>
            <a:r>
              <a:rPr lang="en-US" altLang="zh-CN" dirty="0"/>
              <a:t>,</a:t>
            </a:r>
            <a:r>
              <a:rPr lang="zh-CN" altLang="en-US" dirty="0"/>
              <a:t>在</a:t>
            </a:r>
            <a:r>
              <a:rPr lang="en" altLang="zh-CN" dirty="0"/>
              <a:t>MTV </a:t>
            </a:r>
            <a:r>
              <a:rPr lang="zh-CN" altLang="en-US" dirty="0"/>
              <a:t>中</a:t>
            </a:r>
            <a:r>
              <a:rPr lang="en-US" altLang="zh-CN" dirty="0"/>
              <a:t>,</a:t>
            </a:r>
            <a:r>
              <a:rPr lang="zh-CN" altLang="en-US" dirty="0"/>
              <a:t>音乐并不是对画面单向制约</a:t>
            </a:r>
            <a:r>
              <a:rPr lang="en-US" altLang="zh-CN" dirty="0"/>
              <a:t>,</a:t>
            </a:r>
            <a:r>
              <a:rPr lang="zh-CN" altLang="en-US" dirty="0"/>
              <a:t>二者</a:t>
            </a:r>
          </a:p>
          <a:p>
            <a:r>
              <a:rPr lang="zh-CN" altLang="en-US" dirty="0"/>
              <a:t>是复杂的双向制约关系。</a:t>
            </a:r>
          </a:p>
          <a:p>
            <a:endParaRPr lang="en" altLang="zh-CN" dirty="0"/>
          </a:p>
        </p:txBody>
      </p:sp>
    </p:spTree>
    <p:custDataLst>
      <p:tags r:id="rId1"/>
    </p:custDataLst>
    <p:extLst>
      <p:ext uri="{BB962C8B-B14F-4D97-AF65-F5344CB8AC3E}">
        <p14:creationId xmlns:p14="http://schemas.microsoft.com/office/powerpoint/2010/main" val="334714778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a:t>
            </a:r>
            <a:r>
              <a:rPr lang="en-US" altLang="zh-CN" sz="2400" b="0" dirty="0">
                <a:latin typeface="字魂35号-经典雅黑" panose="00000500000000000000" pitchFamily="2" charset="-122"/>
                <a:ea typeface="字魂35号-经典雅黑" panose="00000500000000000000" pitchFamily="2" charset="-122"/>
              </a:rPr>
              <a:t>MTV</a:t>
            </a:r>
            <a:r>
              <a:rPr lang="zh-CN" altLang="en-US" sz="2400" b="0" dirty="0">
                <a:latin typeface="字魂35号-经典雅黑" panose="00000500000000000000" pitchFamily="2" charset="-122"/>
                <a:ea typeface="字魂35号-经典雅黑" panose="00000500000000000000" pitchFamily="2" charset="-122"/>
              </a:rPr>
              <a:t>的概念、源流与音画关系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42910" y="1328296"/>
            <a:ext cx="9635179" cy="5909286"/>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画面对音乐的制约</a:t>
            </a:r>
            <a:endParaRPr lang="en-US" altLang="zh-CN" dirty="0"/>
          </a:p>
          <a:p>
            <a:r>
              <a:rPr lang="en-US" altLang="zh-CN" dirty="0"/>
              <a:t>1.</a:t>
            </a:r>
            <a:r>
              <a:rPr lang="zh-CN" altLang="en-US" dirty="0"/>
              <a:t>题材</a:t>
            </a:r>
          </a:p>
          <a:p>
            <a:r>
              <a:rPr lang="en-US" altLang="zh-CN" dirty="0"/>
              <a:t>2.</a:t>
            </a:r>
            <a:r>
              <a:rPr lang="zh-CN" altLang="en-US" dirty="0"/>
              <a:t>体裁</a:t>
            </a:r>
          </a:p>
          <a:p>
            <a:r>
              <a:rPr lang="en-US" altLang="zh-CN" dirty="0"/>
              <a:t>3.</a:t>
            </a:r>
            <a:r>
              <a:rPr lang="zh-CN" altLang="en-US" dirty="0"/>
              <a:t>歌词</a:t>
            </a:r>
          </a:p>
          <a:p>
            <a:r>
              <a:rPr lang="en-US" altLang="zh-CN" dirty="0"/>
              <a:t>4.</a:t>
            </a:r>
            <a:r>
              <a:rPr lang="zh-CN" altLang="en-US" dirty="0"/>
              <a:t>音乐</a:t>
            </a:r>
          </a:p>
          <a:p>
            <a:r>
              <a:rPr lang="en-US" altLang="zh-CN" dirty="0"/>
              <a:t>(1)</a:t>
            </a:r>
            <a:r>
              <a:rPr lang="zh-CN" altLang="en-US" dirty="0"/>
              <a:t>时间</a:t>
            </a:r>
          </a:p>
          <a:p>
            <a:r>
              <a:rPr lang="en-US" altLang="zh-CN" dirty="0"/>
              <a:t>(2)</a:t>
            </a:r>
            <a:r>
              <a:rPr lang="zh-CN" altLang="en-US" dirty="0"/>
              <a:t>留白</a:t>
            </a:r>
          </a:p>
          <a:p>
            <a:r>
              <a:rPr lang="en-US" altLang="zh-CN" dirty="0"/>
              <a:t>(3)</a:t>
            </a:r>
            <a:r>
              <a:rPr lang="zh-CN" altLang="en-US" dirty="0"/>
              <a:t>平易</a:t>
            </a:r>
          </a:p>
          <a:p>
            <a:r>
              <a:rPr lang="en-US" altLang="zh-CN" dirty="0"/>
              <a:t>(4)</a:t>
            </a:r>
            <a:r>
              <a:rPr lang="zh-CN" altLang="en-US" dirty="0"/>
              <a:t>熟悉与新颖的平衡</a:t>
            </a:r>
            <a:endParaRPr lang="en-US" altLang="zh-CN" dirty="0"/>
          </a:p>
          <a:p>
            <a:endParaRPr lang="zh-CN" altLang="en-US" dirty="0"/>
          </a:p>
          <a:p>
            <a:r>
              <a:rPr lang="en-US" altLang="zh-CN" dirty="0"/>
              <a:t>(</a:t>
            </a:r>
            <a:r>
              <a:rPr lang="zh-CN" altLang="en-US" dirty="0"/>
              <a:t>二</a:t>
            </a:r>
            <a:r>
              <a:rPr lang="en-US" altLang="zh-CN" dirty="0"/>
              <a:t>)</a:t>
            </a:r>
            <a:r>
              <a:rPr lang="zh-CN" altLang="en-US" dirty="0"/>
              <a:t>音乐对画面的制约</a:t>
            </a:r>
          </a:p>
          <a:p>
            <a:r>
              <a:rPr lang="en" altLang="zh-CN" dirty="0"/>
              <a:t>MTV </a:t>
            </a:r>
            <a:r>
              <a:rPr lang="zh-CN" altLang="en-US" dirty="0"/>
              <a:t>的画面风格受音乐的制约极大</a:t>
            </a:r>
            <a:r>
              <a:rPr lang="en-US" altLang="zh-CN" dirty="0"/>
              <a:t>,</a:t>
            </a:r>
            <a:r>
              <a:rPr lang="zh-CN" altLang="en-US" dirty="0"/>
              <a:t>并由此形成了自身的独特风格。音乐与电</a:t>
            </a:r>
          </a:p>
          <a:p>
            <a:r>
              <a:rPr lang="zh-CN" altLang="en-US" dirty="0"/>
              <a:t>影、电视剧艺术在性质上的根本区别是</a:t>
            </a:r>
            <a:r>
              <a:rPr lang="en-US" altLang="zh-CN" dirty="0"/>
              <a:t>:</a:t>
            </a:r>
            <a:r>
              <a:rPr lang="zh-CN" altLang="en-US" dirty="0"/>
              <a:t>音乐语言没有明确而固定的语义</a:t>
            </a:r>
            <a:r>
              <a:rPr lang="en-US" altLang="zh-CN" dirty="0"/>
              <a:t>,</a:t>
            </a:r>
            <a:r>
              <a:rPr lang="zh-CN" altLang="en-US" dirty="0"/>
              <a:t>因此音乐不</a:t>
            </a:r>
          </a:p>
          <a:p>
            <a:r>
              <a:rPr lang="zh-CN" altLang="en-US" dirty="0"/>
              <a:t>擅长叙事</a:t>
            </a:r>
            <a:r>
              <a:rPr lang="en-US" altLang="zh-CN" dirty="0"/>
              <a:t>,</a:t>
            </a:r>
            <a:r>
              <a:rPr lang="zh-CN" altLang="en-US" dirty="0"/>
              <a:t>或者说是讲故事</a:t>
            </a:r>
            <a:r>
              <a:rPr lang="en-US" altLang="zh-CN" dirty="0"/>
              <a:t>,</a:t>
            </a:r>
            <a:r>
              <a:rPr lang="zh-CN" altLang="en-US" dirty="0"/>
              <a:t>而更擅长营造某种朦胧的、流动的、下意识或非逻辑的情</a:t>
            </a:r>
          </a:p>
          <a:p>
            <a:r>
              <a:rPr lang="zh-CN" altLang="en-US" dirty="0"/>
              <a:t>绪过程。音乐的这一特征</a:t>
            </a:r>
            <a:r>
              <a:rPr lang="en-US" altLang="zh-CN" dirty="0"/>
              <a:t>,</a:t>
            </a:r>
            <a:r>
              <a:rPr lang="zh-CN" altLang="en-US" dirty="0"/>
              <a:t>使</a:t>
            </a:r>
            <a:r>
              <a:rPr lang="en" altLang="zh-CN" dirty="0"/>
              <a:t>MTV </a:t>
            </a:r>
            <a:r>
              <a:rPr lang="zh-CN" altLang="en-US" dirty="0"/>
              <a:t>的画面叙事性质被大大削弱。与电影故事片和电</a:t>
            </a:r>
          </a:p>
          <a:p>
            <a:r>
              <a:rPr lang="zh-CN" altLang="en-US" dirty="0"/>
              <a:t>视剧等相比</a:t>
            </a:r>
            <a:r>
              <a:rPr lang="en-US" altLang="zh-CN" dirty="0"/>
              <a:t>,</a:t>
            </a:r>
            <a:r>
              <a:rPr lang="en" altLang="zh-CN" dirty="0"/>
              <a:t>MTV </a:t>
            </a:r>
            <a:r>
              <a:rPr lang="zh-CN" altLang="en-US" dirty="0"/>
              <a:t>的画面或完全是非叙事的情境组合</a:t>
            </a:r>
            <a:r>
              <a:rPr lang="en-US" altLang="zh-CN" dirty="0"/>
              <a:t>,</a:t>
            </a:r>
            <a:r>
              <a:rPr lang="zh-CN" altLang="en-US" dirty="0"/>
              <a:t>或虽有叙事成分</a:t>
            </a:r>
            <a:r>
              <a:rPr lang="en-US" altLang="zh-CN" dirty="0"/>
              <a:t>,</a:t>
            </a:r>
            <a:r>
              <a:rPr lang="zh-CN" altLang="en-US" dirty="0"/>
              <a:t>但这一“叙</a:t>
            </a:r>
          </a:p>
          <a:p>
            <a:r>
              <a:rPr lang="zh-CN" altLang="en-US" dirty="0"/>
              <a:t>事”却是相当概括、简略、不完整的</a:t>
            </a:r>
            <a:r>
              <a:rPr lang="en-US" altLang="zh-CN" dirty="0"/>
              <a:t>,</a:t>
            </a:r>
            <a:r>
              <a:rPr lang="zh-CN" altLang="en-US" dirty="0"/>
              <a:t>时空跳跃既快且大</a:t>
            </a:r>
            <a:r>
              <a:rPr lang="en-US" altLang="zh-CN" dirty="0"/>
              <a:t>,</a:t>
            </a:r>
            <a:r>
              <a:rPr lang="zh-CN" altLang="en-US" dirty="0"/>
              <a:t>情节过程断续简约。这些特征</a:t>
            </a:r>
          </a:p>
          <a:p>
            <a:r>
              <a:rPr lang="zh-CN" altLang="en-US" dirty="0"/>
              <a:t>都可以看作是音乐表现特征的视觉化。</a:t>
            </a:r>
          </a:p>
          <a:p>
            <a:endParaRPr lang="en-US" altLang="zh-CN" dirty="0"/>
          </a:p>
          <a:p>
            <a:endParaRPr lang="en-US" altLang="zh-CN" dirty="0"/>
          </a:p>
          <a:p>
            <a:endParaRPr lang="zh-CN" altLang="en-US" dirty="0"/>
          </a:p>
        </p:txBody>
      </p:sp>
    </p:spTree>
    <p:custDataLst>
      <p:tags r:id="rId1"/>
    </p:custDataLst>
    <p:extLst>
      <p:ext uri="{BB962C8B-B14F-4D97-AF65-F5344CB8AC3E}">
        <p14:creationId xmlns:p14="http://schemas.microsoft.com/office/powerpoint/2010/main" val="48120717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8</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广播电视文艺符号</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149753790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符号的一般意义</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693295"/>
          </a:xfrm>
          <a:prstGeom prst="rect">
            <a:avLst/>
          </a:prstGeom>
          <a:noFill/>
          <a:ln>
            <a:noFill/>
          </a:ln>
        </p:spPr>
        <p:txBody>
          <a:bodyPr wrap="square" lIns="91419" tIns="45708" rIns="91419" bIns="45708">
            <a:spAutoFit/>
          </a:bodyPr>
          <a:lstStyle/>
          <a:p>
            <a:r>
              <a:rPr lang="zh-CN" altLang="en-US" dirty="0"/>
              <a:t>瑞士语言学家索绪尔被视为欧洲符号学之父。</a:t>
            </a:r>
            <a:endParaRPr lang="en-US" altLang="zh-CN" dirty="0"/>
          </a:p>
          <a:p>
            <a:endParaRPr lang="en-US" altLang="zh-CN" dirty="0"/>
          </a:p>
          <a:p>
            <a:r>
              <a:rPr lang="zh-CN" altLang="en-US" dirty="0"/>
              <a:t>索绪尔找到能指</a:t>
            </a:r>
            <a:r>
              <a:rPr lang="en-US" altLang="zh-CN" dirty="0"/>
              <a:t>(</a:t>
            </a:r>
            <a:r>
              <a:rPr lang="en" altLang="zh-CN" dirty="0"/>
              <a:t>signifier)</a:t>
            </a:r>
            <a:r>
              <a:rPr lang="zh-CN" altLang="en-US" dirty="0"/>
              <a:t>和所指</a:t>
            </a:r>
            <a:r>
              <a:rPr lang="en-US" altLang="zh-CN" dirty="0"/>
              <a:t>(</a:t>
            </a:r>
            <a:r>
              <a:rPr lang="en" altLang="zh-CN" dirty="0"/>
              <a:t>signified)</a:t>
            </a:r>
            <a:r>
              <a:rPr lang="zh-CN" altLang="en-US" dirty="0"/>
              <a:t>这两个词</a:t>
            </a:r>
            <a:r>
              <a:rPr lang="en-US" altLang="zh-CN" dirty="0"/>
              <a:t>,</a:t>
            </a:r>
            <a:r>
              <a:rPr lang="zh-CN" altLang="en-US" dirty="0"/>
              <a:t>二者的结合便构成了符</a:t>
            </a:r>
          </a:p>
          <a:p>
            <a:r>
              <a:rPr lang="zh-CN" altLang="en-US" dirty="0"/>
              <a:t>号。每一个符号都是由一个能指和所指构成</a:t>
            </a:r>
            <a:r>
              <a:rPr lang="en-US" altLang="zh-CN" dirty="0"/>
              <a:t>:</a:t>
            </a:r>
            <a:r>
              <a:rPr lang="zh-CN" altLang="en-US" dirty="0"/>
              <a:t>能指是一个有形体或声音的存在物</a:t>
            </a:r>
            <a:r>
              <a:rPr lang="en-US" altLang="zh-CN" dirty="0"/>
              <a:t>,</a:t>
            </a:r>
            <a:r>
              <a:rPr lang="zh-CN" altLang="en-US" dirty="0"/>
              <a:t>是</a:t>
            </a:r>
          </a:p>
          <a:p>
            <a:r>
              <a:rPr lang="zh-CN" altLang="en-US" dirty="0"/>
              <a:t>指可以用于表达的表达物本身</a:t>
            </a:r>
            <a:r>
              <a:rPr lang="en-US" altLang="zh-CN" dirty="0"/>
              <a:t>,</a:t>
            </a:r>
            <a:r>
              <a:rPr lang="zh-CN" altLang="en-US" dirty="0"/>
              <a:t>如字符、影像、物体、标志等</a:t>
            </a:r>
            <a:r>
              <a:rPr lang="en-US" altLang="zh-CN" dirty="0"/>
              <a:t>,</a:t>
            </a:r>
            <a:r>
              <a:rPr lang="zh-CN" altLang="en-US" dirty="0"/>
              <a:t>也就是符号中具有物质形</a:t>
            </a:r>
          </a:p>
          <a:p>
            <a:r>
              <a:rPr lang="zh-CN" altLang="en-US" dirty="0"/>
              <a:t>式的部分</a:t>
            </a:r>
            <a:r>
              <a:rPr lang="en-US" altLang="zh-CN" dirty="0"/>
              <a:t>;</a:t>
            </a:r>
            <a:r>
              <a:rPr lang="zh-CN" altLang="en-US" dirty="0"/>
              <a:t>所指是能指所代表的抽象概念。</a:t>
            </a:r>
            <a:endParaRPr lang="en-US" altLang="zh-CN" dirty="0"/>
          </a:p>
          <a:p>
            <a:endParaRPr lang="en-US" altLang="zh-CN" dirty="0"/>
          </a:p>
          <a:p>
            <a:r>
              <a:rPr lang="zh-CN" altLang="en-US" dirty="0"/>
              <a:t>能指和所指虽然是索绪尔在谈论语言符号时提出的</a:t>
            </a:r>
            <a:r>
              <a:rPr lang="en-US" altLang="zh-CN" dirty="0"/>
              <a:t>,</a:t>
            </a:r>
            <a:r>
              <a:rPr lang="zh-CN" altLang="en-US" dirty="0"/>
              <a:t>但是</a:t>
            </a:r>
            <a:r>
              <a:rPr lang="en-US" altLang="zh-CN" dirty="0"/>
              <a:t>,</a:t>
            </a:r>
            <a:r>
              <a:rPr lang="zh-CN" altLang="en-US" dirty="0"/>
              <a:t>当我们把这一概念推</a:t>
            </a:r>
          </a:p>
          <a:p>
            <a:r>
              <a:rPr lang="zh-CN" altLang="en-US" dirty="0"/>
              <a:t>及符号研究的方面时</a:t>
            </a:r>
            <a:r>
              <a:rPr lang="en-US" altLang="zh-CN" dirty="0"/>
              <a:t>,</a:t>
            </a:r>
            <a:r>
              <a:rPr lang="zh-CN" altLang="en-US" dirty="0"/>
              <a:t>发现任何一个符号都包含有能指和所指这样两个方面。不论是</a:t>
            </a:r>
          </a:p>
          <a:p>
            <a:r>
              <a:rPr lang="zh-CN" altLang="en-US" dirty="0"/>
              <a:t>语言符号系统还是非语言符号系统</a:t>
            </a:r>
            <a:r>
              <a:rPr lang="en-US" altLang="zh-CN" dirty="0"/>
              <a:t>,</a:t>
            </a:r>
            <a:r>
              <a:rPr lang="zh-CN" altLang="en-US" dirty="0"/>
              <a:t>其能指和所指的关系都是任意的、约定俗成的。</a:t>
            </a:r>
          </a:p>
          <a:p>
            <a:r>
              <a:rPr lang="zh-CN" altLang="en-US" dirty="0"/>
              <a:t>这种任意的约定俗成的关系更多地体现出符号的文化性和社会性。</a:t>
            </a:r>
          </a:p>
          <a:p>
            <a:endParaRPr lang="en-US" altLang="zh-CN" dirty="0"/>
          </a:p>
          <a:p>
            <a:endParaRPr lang="zh-CN" altLang="en-US" dirty="0"/>
          </a:p>
        </p:txBody>
      </p:sp>
    </p:spTree>
    <p:custDataLst>
      <p:tags r:id="rId1"/>
    </p:custDataLst>
    <p:extLst>
      <p:ext uri="{BB962C8B-B14F-4D97-AF65-F5344CB8AC3E}">
        <p14:creationId xmlns:p14="http://schemas.microsoft.com/office/powerpoint/2010/main" val="186373698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符号的一般意义</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139297"/>
          </a:xfrm>
          <a:prstGeom prst="rect">
            <a:avLst/>
          </a:prstGeom>
          <a:noFill/>
          <a:ln>
            <a:noFill/>
          </a:ln>
        </p:spPr>
        <p:txBody>
          <a:bodyPr wrap="square" lIns="91419" tIns="45708" rIns="91419" bIns="45708">
            <a:spAutoFit/>
          </a:bodyPr>
          <a:lstStyle/>
          <a:p>
            <a:endParaRPr lang="en-US" altLang="zh-CN" dirty="0"/>
          </a:p>
          <a:p>
            <a:r>
              <a:rPr lang="zh-CN" altLang="en-US" dirty="0"/>
              <a:t>符号学家艾科将符号定义为</a:t>
            </a:r>
            <a:r>
              <a:rPr lang="en-US" altLang="zh-CN" dirty="0"/>
              <a:t>:</a:t>
            </a:r>
            <a:r>
              <a:rPr lang="zh-CN" altLang="en-US" dirty="0"/>
              <a:t>在既定的社会成规下形成</a:t>
            </a:r>
            <a:r>
              <a:rPr lang="en-US" altLang="zh-CN" dirty="0"/>
              <a:t>,</a:t>
            </a:r>
            <a:r>
              <a:rPr lang="zh-CN" altLang="en-US" dirty="0"/>
              <a:t>能以某事物代替其他事</a:t>
            </a:r>
          </a:p>
          <a:p>
            <a:r>
              <a:rPr lang="zh-CN" altLang="en-US" dirty="0"/>
              <a:t>物的</a:t>
            </a:r>
            <a:r>
              <a:rPr lang="en-US" altLang="zh-CN" dirty="0"/>
              <a:t>,</a:t>
            </a:r>
            <a:r>
              <a:rPr lang="zh-CN" altLang="en-US" dirty="0"/>
              <a:t>就是符号。在这个意义中</a:t>
            </a:r>
            <a:r>
              <a:rPr lang="en-US" altLang="zh-CN" dirty="0"/>
              <a:t>,</a:t>
            </a:r>
            <a:r>
              <a:rPr lang="zh-CN" altLang="en-US" dirty="0"/>
              <a:t>符号包含了符号本身和其文化的因素</a:t>
            </a:r>
          </a:p>
          <a:p>
            <a:endParaRPr lang="en-US" altLang="zh-CN" dirty="0"/>
          </a:p>
          <a:p>
            <a:r>
              <a:rPr lang="zh-CN" altLang="en-US" dirty="0"/>
              <a:t>但是</a:t>
            </a:r>
            <a:r>
              <a:rPr lang="en-US" altLang="zh-CN" dirty="0"/>
              <a:t>,</a:t>
            </a:r>
            <a:r>
              <a:rPr lang="zh-CN" altLang="en-US" dirty="0"/>
              <a:t>当人们观看或者收听时</a:t>
            </a:r>
            <a:r>
              <a:rPr lang="en-US" altLang="zh-CN" dirty="0"/>
              <a:t>,</a:t>
            </a:r>
            <a:r>
              <a:rPr lang="zh-CN" altLang="en-US" dirty="0"/>
              <a:t>往往忽略了能指的存在</a:t>
            </a:r>
            <a:r>
              <a:rPr lang="en-US" altLang="zh-CN" dirty="0"/>
              <a:t>,</a:t>
            </a:r>
            <a:r>
              <a:rPr lang="zh-CN" altLang="en-US" dirty="0"/>
              <a:t>将能指看成是透明的</a:t>
            </a:r>
            <a:r>
              <a:rPr lang="en-US" altLang="zh-CN" dirty="0"/>
              <a:t>,</a:t>
            </a:r>
            <a:r>
              <a:rPr lang="zh-CN" altLang="en-US" dirty="0"/>
              <a:t>即</a:t>
            </a:r>
          </a:p>
          <a:p>
            <a:r>
              <a:rPr lang="zh-CN" altLang="en-US" dirty="0"/>
              <a:t>把意义当作自然生成于表达实物之中</a:t>
            </a:r>
            <a:r>
              <a:rPr lang="en-US" altLang="zh-CN" dirty="0"/>
              <a:t>,</a:t>
            </a:r>
            <a:r>
              <a:rPr lang="zh-CN" altLang="en-US" dirty="0"/>
              <a:t>忽视了符号的存在</a:t>
            </a:r>
            <a:r>
              <a:rPr lang="en-US" altLang="zh-CN" dirty="0"/>
              <a:t>,</a:t>
            </a:r>
            <a:r>
              <a:rPr lang="zh-CN" altLang="en-US" dirty="0"/>
              <a:t>继而忽视了符号的本质。</a:t>
            </a:r>
          </a:p>
          <a:p>
            <a:r>
              <a:rPr lang="zh-CN" altLang="en-US" dirty="0"/>
              <a:t>索绪尔的理论使我们认识到广播电视符号</a:t>
            </a:r>
            <a:r>
              <a:rPr lang="en-US" altLang="zh-CN" dirty="0"/>
              <a:t>———</a:t>
            </a:r>
            <a:r>
              <a:rPr lang="zh-CN" altLang="en-US" dirty="0"/>
              <a:t>作为能指与所指的结合同样是约定俗</a:t>
            </a:r>
          </a:p>
          <a:p>
            <a:r>
              <a:rPr lang="zh-CN" altLang="en-US" dirty="0"/>
              <a:t>成的、任意的</a:t>
            </a:r>
            <a:r>
              <a:rPr lang="en-US" altLang="zh-CN" dirty="0"/>
              <a:t>,</a:t>
            </a:r>
            <a:r>
              <a:rPr lang="zh-CN" altLang="en-US" dirty="0"/>
              <a:t>表达也是非自然的过程。任何一个图像或者声音都可以成为社会出于</a:t>
            </a:r>
          </a:p>
          <a:p>
            <a:r>
              <a:rPr lang="zh-CN" altLang="en-US" dirty="0"/>
              <a:t>意指目的而衍义的实用物品</a:t>
            </a:r>
            <a:r>
              <a:rPr lang="en-US" altLang="zh-CN" dirty="0"/>
              <a:t>,</a:t>
            </a:r>
            <a:r>
              <a:rPr lang="zh-CN" altLang="en-US" dirty="0"/>
              <a:t>衍义行为本身体现出文化的含义。当我们在描述广播电</a:t>
            </a:r>
          </a:p>
          <a:p>
            <a:r>
              <a:rPr lang="zh-CN" altLang="en-US" dirty="0"/>
              <a:t>视符号系统中各种符号的关系时</a:t>
            </a:r>
            <a:r>
              <a:rPr lang="en-US" altLang="zh-CN" dirty="0"/>
              <a:t>,</a:t>
            </a:r>
            <a:r>
              <a:rPr lang="zh-CN" altLang="en-US" dirty="0"/>
              <a:t>才可能对其意义生产的实践有更科学的认识。</a:t>
            </a:r>
          </a:p>
          <a:p>
            <a:endParaRPr lang="zh-CN" altLang="en-US" dirty="0"/>
          </a:p>
        </p:txBody>
      </p:sp>
    </p:spTree>
    <p:custDataLst>
      <p:tags r:id="rId1"/>
    </p:custDataLst>
    <p:extLst>
      <p:ext uri="{BB962C8B-B14F-4D97-AF65-F5344CB8AC3E}">
        <p14:creationId xmlns:p14="http://schemas.microsoft.com/office/powerpoint/2010/main" val="231753722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符号的分类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139297"/>
          </a:xfrm>
          <a:prstGeom prst="rect">
            <a:avLst/>
          </a:prstGeom>
          <a:noFill/>
          <a:ln>
            <a:noFill/>
          </a:ln>
        </p:spPr>
        <p:txBody>
          <a:bodyPr wrap="square" lIns="91419" tIns="45708" rIns="91419" bIns="45708">
            <a:spAutoFit/>
          </a:bodyPr>
          <a:lstStyle/>
          <a:p>
            <a:r>
              <a:rPr lang="zh-CN" altLang="en-US" dirty="0"/>
              <a:t>现代符号学中对符号的分类运用最广的是美国哲学家皮尔士的符号分类学思想。</a:t>
            </a:r>
          </a:p>
          <a:p>
            <a:r>
              <a:rPr lang="zh-CN" altLang="en-US" dirty="0"/>
              <a:t>皮尔士把符号分成三类</a:t>
            </a:r>
            <a:r>
              <a:rPr lang="en-US" altLang="zh-CN" dirty="0"/>
              <a:t>:</a:t>
            </a:r>
            <a:r>
              <a:rPr lang="zh-CN" altLang="en-US" dirty="0"/>
              <a:t>象征的、图像的、指示的。皮尔士是按照符号和其对象的关系</a:t>
            </a:r>
          </a:p>
          <a:p>
            <a:r>
              <a:rPr lang="zh-CN" altLang="en-US" dirty="0"/>
              <a:t>进行分类的</a:t>
            </a:r>
            <a:r>
              <a:rPr lang="en-US" altLang="zh-CN" dirty="0"/>
              <a:t>,</a:t>
            </a:r>
            <a:r>
              <a:rPr lang="zh-CN" altLang="en-US" dirty="0"/>
              <a:t>这种分类法所关心的不是把什么当作符号</a:t>
            </a:r>
            <a:r>
              <a:rPr lang="en-US" altLang="zh-CN" dirty="0"/>
              <a:t>,</a:t>
            </a:r>
            <a:r>
              <a:rPr lang="zh-CN" altLang="en-US" dirty="0"/>
              <a:t>而是考察使其成为该种符号</a:t>
            </a:r>
          </a:p>
          <a:p>
            <a:r>
              <a:rPr lang="zh-CN" altLang="en-US" dirty="0"/>
              <a:t>的方式。</a:t>
            </a:r>
            <a:endParaRPr lang="en-US" altLang="zh-CN" dirty="0"/>
          </a:p>
          <a:p>
            <a:endParaRPr lang="en-US" altLang="zh-CN" dirty="0"/>
          </a:p>
          <a:p>
            <a:r>
              <a:rPr lang="zh-CN" altLang="en-US" dirty="0"/>
              <a:t>一、象征的符号</a:t>
            </a:r>
          </a:p>
          <a:p>
            <a:r>
              <a:rPr lang="zh-CN" altLang="en-US" dirty="0"/>
              <a:t>象征的符号具有指称功能</a:t>
            </a:r>
            <a:r>
              <a:rPr lang="en-US" altLang="zh-CN" dirty="0"/>
              <a:t>,</a:t>
            </a:r>
            <a:r>
              <a:rPr lang="zh-CN" altLang="en-US" dirty="0"/>
              <a:t>通俗地讲可以代表对象。但是这种代表的资格却具有</a:t>
            </a:r>
          </a:p>
          <a:p>
            <a:r>
              <a:rPr lang="zh-CN" altLang="en-US" dirty="0"/>
              <a:t>任意性</a:t>
            </a:r>
            <a:r>
              <a:rPr lang="en-US" altLang="zh-CN" dirty="0"/>
              <a:t>,</a:t>
            </a:r>
            <a:r>
              <a:rPr lang="zh-CN" altLang="en-US" dirty="0"/>
              <a:t>这种随人意而决定的典型例子就是语言符号。因为这种符号与对象之间既无</a:t>
            </a:r>
          </a:p>
          <a:p>
            <a:r>
              <a:rPr lang="zh-CN" altLang="en-US" dirty="0"/>
              <a:t>相似形</a:t>
            </a:r>
            <a:r>
              <a:rPr lang="en-US" altLang="zh-CN" dirty="0"/>
              <a:t>,</a:t>
            </a:r>
            <a:r>
              <a:rPr lang="zh-CN" altLang="en-US" dirty="0"/>
              <a:t>也无存在性的关联</a:t>
            </a:r>
            <a:r>
              <a:rPr lang="en-US" altLang="zh-CN" dirty="0"/>
              <a:t>,</a:t>
            </a:r>
            <a:r>
              <a:rPr lang="zh-CN" altLang="en-US" dirty="0"/>
              <a:t>指称的关系完全是武断的、任意的</a:t>
            </a:r>
            <a:r>
              <a:rPr lang="en-US" altLang="zh-CN" dirty="0"/>
              <a:t>,</a:t>
            </a:r>
            <a:r>
              <a:rPr lang="zh-CN" altLang="en-US" dirty="0"/>
              <a:t>是根据人为的规则确</a:t>
            </a:r>
          </a:p>
          <a:p>
            <a:r>
              <a:rPr lang="zh-CN" altLang="en-US" dirty="0"/>
              <a:t>定的。</a:t>
            </a:r>
          </a:p>
          <a:p>
            <a:endParaRPr lang="zh-CN" altLang="en-US" dirty="0"/>
          </a:p>
        </p:txBody>
      </p:sp>
    </p:spTree>
    <p:custDataLst>
      <p:tags r:id="rId1"/>
    </p:custDataLst>
    <p:extLst>
      <p:ext uri="{BB962C8B-B14F-4D97-AF65-F5344CB8AC3E}">
        <p14:creationId xmlns:p14="http://schemas.microsoft.com/office/powerpoint/2010/main" val="18101603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符号的分类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717222"/>
            <a:ext cx="9635179" cy="4524291"/>
          </a:xfrm>
          <a:prstGeom prst="rect">
            <a:avLst/>
          </a:prstGeom>
          <a:noFill/>
          <a:ln>
            <a:noFill/>
          </a:ln>
        </p:spPr>
        <p:txBody>
          <a:bodyPr wrap="square" lIns="91419" tIns="45708" rIns="91419" bIns="45708">
            <a:spAutoFit/>
          </a:bodyPr>
          <a:lstStyle/>
          <a:p>
            <a:r>
              <a:rPr lang="zh-CN" altLang="en-US" dirty="0"/>
              <a:t>二、图像的符号</a:t>
            </a:r>
            <a:endParaRPr lang="en-US" altLang="zh-CN" dirty="0"/>
          </a:p>
          <a:p>
            <a:endParaRPr lang="zh-CN" altLang="en-US" dirty="0"/>
          </a:p>
          <a:p>
            <a:r>
              <a:rPr lang="zh-CN" altLang="en-US" dirty="0"/>
              <a:t>图像符号与指称的对象有共同的性质</a:t>
            </a:r>
            <a:r>
              <a:rPr lang="en-US" altLang="zh-CN" dirty="0"/>
              <a:t>,</a:t>
            </a:r>
            <a:r>
              <a:rPr lang="zh-CN" altLang="en-US" dirty="0"/>
              <a:t>其能指与所指之间有一种自然的关系</a:t>
            </a:r>
            <a:r>
              <a:rPr lang="en-US" altLang="zh-CN" dirty="0"/>
              <a:t>,</a:t>
            </a:r>
            <a:r>
              <a:rPr lang="zh-CN" altLang="en-US" dirty="0"/>
              <a:t>二</a:t>
            </a:r>
          </a:p>
          <a:p>
            <a:r>
              <a:rPr lang="zh-CN" altLang="en-US" dirty="0"/>
              <a:t>者在某些方面有相似形。从结构上讲</a:t>
            </a:r>
            <a:r>
              <a:rPr lang="en-US" altLang="zh-CN" dirty="0"/>
              <a:t>,</a:t>
            </a:r>
            <a:r>
              <a:rPr lang="zh-CN" altLang="en-US" dirty="0"/>
              <a:t>其能指相似于所指</a:t>
            </a:r>
            <a:r>
              <a:rPr lang="en-US" altLang="zh-CN" dirty="0"/>
              <a:t>,</a:t>
            </a:r>
            <a:r>
              <a:rPr lang="zh-CN" altLang="en-US" dirty="0"/>
              <a:t>如屏幕中的曼德拉与曼德</a:t>
            </a:r>
          </a:p>
          <a:p>
            <a:r>
              <a:rPr lang="zh-CN" altLang="en-US" dirty="0"/>
              <a:t>拉本人的形象关系。但是</a:t>
            </a:r>
            <a:r>
              <a:rPr lang="en-US" altLang="zh-CN" dirty="0"/>
              <a:t>,</a:t>
            </a:r>
            <a:r>
              <a:rPr lang="zh-CN" altLang="en-US" dirty="0"/>
              <a:t>有许多图像符号并非直接来源于其所指的外在形象</a:t>
            </a:r>
            <a:r>
              <a:rPr lang="en-US" altLang="zh-CN" dirty="0"/>
              <a:t>(</a:t>
            </a:r>
            <a:r>
              <a:rPr lang="zh-CN" altLang="en-US" dirty="0"/>
              <a:t>线条</a:t>
            </a:r>
            <a:endParaRPr lang="en-US" altLang="zh-CN" dirty="0"/>
          </a:p>
          <a:p>
            <a:r>
              <a:rPr lang="zh-CN" altLang="en-US" dirty="0"/>
              <a:t>和轮廓</a:t>
            </a:r>
            <a:r>
              <a:rPr lang="en-US" altLang="zh-CN" dirty="0"/>
              <a:t>)</a:t>
            </a:r>
            <a:r>
              <a:rPr lang="zh-CN" altLang="en-US" dirty="0"/>
              <a:t>。如地图作为图像符号</a:t>
            </a:r>
            <a:r>
              <a:rPr lang="en-US" altLang="zh-CN" dirty="0"/>
              <a:t>,</a:t>
            </a:r>
            <a:r>
              <a:rPr lang="zh-CN" altLang="en-US" dirty="0"/>
              <a:t>除了具有大致的地形外貌</a:t>
            </a:r>
            <a:r>
              <a:rPr lang="en-US" altLang="zh-CN" dirty="0"/>
              <a:t>(</a:t>
            </a:r>
            <a:r>
              <a:rPr lang="zh-CN" altLang="en-US" dirty="0"/>
              <a:t>中国地图像一只大公鸡</a:t>
            </a:r>
            <a:r>
              <a:rPr lang="en-US" altLang="zh-CN" dirty="0"/>
              <a:t>),</a:t>
            </a:r>
          </a:p>
          <a:p>
            <a:r>
              <a:rPr lang="zh-CN" altLang="en-US" dirty="0"/>
              <a:t>我们要读懂它</a:t>
            </a:r>
            <a:r>
              <a:rPr lang="en-US" altLang="zh-CN" dirty="0"/>
              <a:t>,</a:t>
            </a:r>
            <a:r>
              <a:rPr lang="zh-CN" altLang="en-US" dirty="0"/>
              <a:t>还必须学会辨认拟似符号。</a:t>
            </a:r>
            <a:endParaRPr lang="en-US" altLang="zh-CN" dirty="0"/>
          </a:p>
          <a:p>
            <a:endParaRPr lang="en-US" altLang="zh-CN" dirty="0"/>
          </a:p>
          <a:p>
            <a:r>
              <a:rPr lang="zh-CN" altLang="en-US" dirty="0"/>
              <a:t>图像符号可以分成</a:t>
            </a:r>
            <a:r>
              <a:rPr lang="en-US" altLang="zh-CN" dirty="0"/>
              <a:t>3</a:t>
            </a:r>
            <a:r>
              <a:rPr lang="zh-CN" altLang="en-US" dirty="0"/>
              <a:t>种</a:t>
            </a:r>
            <a:r>
              <a:rPr lang="en-US" altLang="zh-CN" dirty="0"/>
              <a:t>:</a:t>
            </a:r>
          </a:p>
          <a:p>
            <a:r>
              <a:rPr lang="zh-CN" altLang="en-US" dirty="0"/>
              <a:t>第一种是图画</a:t>
            </a:r>
            <a:r>
              <a:rPr lang="en-US" altLang="zh-CN" dirty="0"/>
              <a:t>,</a:t>
            </a:r>
            <a:r>
              <a:rPr lang="zh-CN" altLang="en-US" dirty="0"/>
              <a:t>它与对象在一些特征上相同。例如照片与本人的对应关系。</a:t>
            </a:r>
          </a:p>
          <a:p>
            <a:r>
              <a:rPr lang="zh-CN" altLang="en-US" dirty="0"/>
              <a:t>第二种是图表</a:t>
            </a:r>
            <a:r>
              <a:rPr lang="en-US" altLang="zh-CN" dirty="0"/>
              <a:t>,</a:t>
            </a:r>
            <a:r>
              <a:rPr lang="zh-CN" altLang="en-US" dirty="0"/>
              <a:t>它反映出对象诸部分之间的对应关系。如中国地图像只大公鸡</a:t>
            </a:r>
            <a:r>
              <a:rPr lang="en-US" altLang="zh-CN" dirty="0"/>
              <a:t>,</a:t>
            </a:r>
          </a:p>
          <a:p>
            <a:r>
              <a:rPr lang="zh-CN" altLang="en-US" dirty="0"/>
              <a:t>是根据地质测量的数据</a:t>
            </a:r>
            <a:r>
              <a:rPr lang="en-US" altLang="zh-CN" dirty="0"/>
              <a:t>,</a:t>
            </a:r>
            <a:r>
              <a:rPr lang="zh-CN" altLang="en-US" dirty="0"/>
              <a:t>按照绘制地貌的规则绘制出来</a:t>
            </a:r>
            <a:r>
              <a:rPr lang="en-US" altLang="zh-CN" dirty="0"/>
              <a:t>,</a:t>
            </a:r>
            <a:r>
              <a:rPr lang="zh-CN" altLang="en-US" dirty="0"/>
              <a:t>制成图形。</a:t>
            </a:r>
          </a:p>
          <a:p>
            <a:r>
              <a:rPr lang="zh-CN" altLang="en-US" dirty="0"/>
              <a:t>第三种是具有转喻意义的图画</a:t>
            </a:r>
            <a:r>
              <a:rPr lang="en-US" altLang="zh-CN" dirty="0"/>
              <a:t>,</a:t>
            </a:r>
            <a:r>
              <a:rPr lang="zh-CN" altLang="en-US" dirty="0"/>
              <a:t>它与对象存在一般的相似性关系。例如</a:t>
            </a:r>
            <a:r>
              <a:rPr lang="en-US" altLang="zh-CN" dirty="0"/>
              <a:t>,</a:t>
            </a:r>
            <a:r>
              <a:rPr lang="zh-CN" altLang="en-US" dirty="0"/>
              <a:t>天安门</a:t>
            </a:r>
          </a:p>
          <a:p>
            <a:r>
              <a:rPr lang="zh-CN" altLang="en-US" dirty="0"/>
              <a:t>象征北京</a:t>
            </a:r>
            <a:r>
              <a:rPr lang="en-US" altLang="zh-CN" dirty="0"/>
              <a:t>;</a:t>
            </a:r>
            <a:r>
              <a:rPr lang="zh-CN" altLang="en-US" dirty="0"/>
              <a:t>长城象征中国</a:t>
            </a:r>
            <a:r>
              <a:rPr lang="en-US" altLang="zh-CN" dirty="0"/>
              <a:t>;</a:t>
            </a:r>
            <a:r>
              <a:rPr lang="zh-CN" altLang="en-US" dirty="0"/>
              <a:t>维多利亚港象征香港</a:t>
            </a:r>
            <a:r>
              <a:rPr lang="en-US" altLang="zh-CN" dirty="0"/>
              <a:t>,</a:t>
            </a:r>
            <a:r>
              <a:rPr lang="zh-CN" altLang="en-US" dirty="0"/>
              <a:t>等等。</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410249714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符号的分类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2174422"/>
            <a:ext cx="9635179" cy="2862298"/>
          </a:xfrm>
          <a:prstGeom prst="rect">
            <a:avLst/>
          </a:prstGeom>
          <a:noFill/>
          <a:ln>
            <a:noFill/>
          </a:ln>
        </p:spPr>
        <p:txBody>
          <a:bodyPr wrap="square" lIns="91419" tIns="45708" rIns="91419" bIns="45708">
            <a:spAutoFit/>
          </a:bodyPr>
          <a:lstStyle/>
          <a:p>
            <a:r>
              <a:rPr lang="zh-CN" altLang="en-US" dirty="0"/>
              <a:t>图像作为交流的符号需要具备以下的条件</a:t>
            </a:r>
            <a:r>
              <a:rPr lang="en-US" altLang="zh-CN" dirty="0"/>
              <a:t>:</a:t>
            </a:r>
          </a:p>
          <a:p>
            <a:r>
              <a:rPr lang="zh-CN" altLang="en-US" dirty="0"/>
              <a:t>第一</a:t>
            </a:r>
            <a:r>
              <a:rPr lang="en-US" altLang="zh-CN" dirty="0"/>
              <a:t>,</a:t>
            </a:r>
            <a:r>
              <a:rPr lang="zh-CN" altLang="en-US" dirty="0"/>
              <a:t>按照某些公认的特征给予识别。比如</a:t>
            </a:r>
            <a:r>
              <a:rPr lang="en-US" altLang="zh-CN" dirty="0"/>
              <a:t>,</a:t>
            </a:r>
            <a:r>
              <a:rPr lang="zh-CN" altLang="en-US" dirty="0"/>
              <a:t>用四足和黑白条纹表示斑马。</a:t>
            </a:r>
          </a:p>
          <a:p>
            <a:r>
              <a:rPr lang="zh-CN" altLang="en-US" dirty="0"/>
              <a:t>第二</a:t>
            </a:r>
            <a:r>
              <a:rPr lang="en-US" altLang="zh-CN" dirty="0"/>
              <a:t>,</a:t>
            </a:r>
            <a:r>
              <a:rPr lang="zh-CN" altLang="en-US" dirty="0"/>
              <a:t>按照习惯中认可的可以简化对象的规则</a:t>
            </a:r>
            <a:r>
              <a:rPr lang="en-US" altLang="zh-CN" dirty="0"/>
              <a:t>,</a:t>
            </a:r>
            <a:r>
              <a:rPr lang="zh-CN" altLang="en-US" dirty="0"/>
              <a:t>只标示出对象的特征。比如</a:t>
            </a:r>
            <a:r>
              <a:rPr lang="en-US" altLang="zh-CN" dirty="0"/>
              <a:t>,</a:t>
            </a:r>
            <a:r>
              <a:rPr lang="zh-CN" altLang="en-US" dirty="0"/>
              <a:t>斑马只用条纹图形</a:t>
            </a:r>
            <a:r>
              <a:rPr lang="en-US" altLang="zh-CN" dirty="0"/>
              <a:t>,</a:t>
            </a:r>
            <a:r>
              <a:rPr lang="zh-CN" altLang="en-US" dirty="0"/>
              <a:t>无须用四足和黑白色即可表示。</a:t>
            </a:r>
          </a:p>
          <a:p>
            <a:r>
              <a:rPr lang="zh-CN" altLang="en-US" dirty="0"/>
              <a:t>第三</a:t>
            </a:r>
            <a:r>
              <a:rPr lang="en-US" altLang="zh-CN" dirty="0"/>
              <a:t>,</a:t>
            </a:r>
            <a:r>
              <a:rPr lang="zh-CN" altLang="en-US" dirty="0"/>
              <a:t>按照惯例在对象特征与图形记号之间规定一种相互符合的方式。比如</a:t>
            </a:r>
            <a:r>
              <a:rPr lang="en-US" altLang="zh-CN" dirty="0"/>
              <a:t>,</a:t>
            </a:r>
            <a:r>
              <a:rPr lang="zh-CN" altLang="en-US" dirty="0"/>
              <a:t>按照透视法画一座房子</a:t>
            </a:r>
            <a:r>
              <a:rPr lang="en-US" altLang="zh-CN" dirty="0"/>
              <a:t>,</a:t>
            </a:r>
            <a:r>
              <a:rPr lang="zh-CN" altLang="en-US" dirty="0"/>
              <a:t>先要掌握透视的原则</a:t>
            </a:r>
            <a:r>
              <a:rPr lang="en-US" altLang="zh-CN" dirty="0"/>
              <a:t>,</a:t>
            </a:r>
            <a:r>
              <a:rPr lang="zh-CN" altLang="en-US" dirty="0"/>
              <a:t>即近大远小。</a:t>
            </a:r>
          </a:p>
          <a:p>
            <a:r>
              <a:rPr lang="zh-CN" altLang="en-US" dirty="0"/>
              <a:t>第四</a:t>
            </a:r>
            <a:r>
              <a:rPr lang="en-US" altLang="zh-CN" dirty="0"/>
              <a:t>,</a:t>
            </a:r>
            <a:r>
              <a:rPr lang="zh-CN" altLang="en-US" dirty="0"/>
              <a:t>在一定的文化背景中被人们赋予特殊意义并被广泛认可的标志物。比如</a:t>
            </a:r>
            <a:r>
              <a:rPr lang="en-US" altLang="zh-CN" dirty="0"/>
              <a:t>,</a:t>
            </a:r>
          </a:p>
          <a:p>
            <a:r>
              <a:rPr lang="zh-CN" altLang="en-US" dirty="0"/>
              <a:t>凯旋门作为巴黎的象征</a:t>
            </a:r>
            <a:r>
              <a:rPr lang="en-US" altLang="zh-CN" dirty="0"/>
              <a:t>;</a:t>
            </a:r>
            <a:r>
              <a:rPr lang="zh-CN" altLang="en-US" dirty="0"/>
              <a:t>白宫作为美国政府的象征等。</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374370955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符号的分类</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2174422"/>
            <a:ext cx="9635179" cy="2031301"/>
          </a:xfrm>
          <a:prstGeom prst="rect">
            <a:avLst/>
          </a:prstGeom>
          <a:noFill/>
          <a:ln>
            <a:noFill/>
          </a:ln>
        </p:spPr>
        <p:txBody>
          <a:bodyPr wrap="square" lIns="91419" tIns="45708" rIns="91419" bIns="45708">
            <a:spAutoFit/>
          </a:bodyPr>
          <a:lstStyle/>
          <a:p>
            <a:r>
              <a:rPr lang="zh-CN" altLang="en-US" dirty="0"/>
              <a:t>三、指示的符号</a:t>
            </a:r>
            <a:endParaRPr lang="en-US" altLang="zh-CN" dirty="0"/>
          </a:p>
          <a:p>
            <a:endParaRPr lang="zh-CN" altLang="en-US" dirty="0"/>
          </a:p>
          <a:p>
            <a:r>
              <a:rPr lang="zh-CN" altLang="en-US" dirty="0"/>
              <a:t>指示符号不同于图像符号</a:t>
            </a:r>
            <a:r>
              <a:rPr lang="en-US" altLang="zh-CN" dirty="0"/>
              <a:t>,</a:t>
            </a:r>
            <a:r>
              <a:rPr lang="zh-CN" altLang="en-US" dirty="0"/>
              <a:t>因为其能指与所指之间有着物理性的而不是形似性的</a:t>
            </a:r>
          </a:p>
          <a:p>
            <a:r>
              <a:rPr lang="zh-CN" altLang="en-US" dirty="0"/>
              <a:t>联系</a:t>
            </a:r>
            <a:r>
              <a:rPr lang="en-US" altLang="zh-CN" dirty="0"/>
              <a:t>:</a:t>
            </a:r>
            <a:r>
              <a:rPr lang="zh-CN" altLang="en-US" dirty="0"/>
              <a:t>烟的所指是火</a:t>
            </a:r>
            <a:r>
              <a:rPr lang="en-US" altLang="zh-CN" dirty="0"/>
              <a:t>;</a:t>
            </a:r>
            <a:r>
              <a:rPr lang="zh-CN" altLang="en-US" dirty="0"/>
              <a:t>脚印的所指是有人经过</a:t>
            </a:r>
            <a:r>
              <a:rPr lang="en-US" altLang="zh-CN" dirty="0"/>
              <a:t>;</a:t>
            </a:r>
            <a:r>
              <a:rPr lang="zh-CN" altLang="en-US" dirty="0"/>
              <a:t>泡沫的所指是洗衣粉</a:t>
            </a:r>
            <a:r>
              <a:rPr lang="en-US" altLang="zh-CN" dirty="0"/>
              <a:t>;</a:t>
            </a:r>
            <a:r>
              <a:rPr lang="zh-CN" altLang="en-US" dirty="0"/>
              <a:t>婴儿啼哭声的所</a:t>
            </a:r>
          </a:p>
          <a:p>
            <a:r>
              <a:rPr lang="zh-CN" altLang="en-US" dirty="0"/>
              <a:t>指是新生儿的降临</a:t>
            </a:r>
            <a:r>
              <a:rPr lang="en-US" altLang="zh-CN" dirty="0"/>
              <a:t>;</a:t>
            </a:r>
            <a:r>
              <a:rPr lang="zh-CN" altLang="en-US" dirty="0"/>
              <a:t>风帆鼓起的所指是有风。</a:t>
            </a:r>
          </a:p>
          <a:p>
            <a:r>
              <a:rPr lang="zh-CN" altLang="en-US" dirty="0"/>
              <a:t>由摄像机产生的属于指示符号的影像</a:t>
            </a:r>
            <a:r>
              <a:rPr lang="en-US" altLang="zh-CN" dirty="0"/>
              <a:t>,</a:t>
            </a:r>
            <a:r>
              <a:rPr lang="zh-CN" altLang="en-US" dirty="0"/>
              <a:t>其所指是由这个影像所在位置的前后影像</a:t>
            </a:r>
          </a:p>
          <a:p>
            <a:r>
              <a:rPr lang="zh-CN" altLang="en-US" dirty="0"/>
              <a:t>确定的</a:t>
            </a:r>
            <a:r>
              <a:rPr lang="en-US" altLang="zh-CN" dirty="0"/>
              <a:t>,</a:t>
            </a:r>
            <a:r>
              <a:rPr lang="zh-CN" altLang="en-US" dirty="0"/>
              <a:t>有表达意义的特定时空。</a:t>
            </a:r>
          </a:p>
        </p:txBody>
      </p:sp>
    </p:spTree>
    <p:custDataLst>
      <p:tags r:id="rId1"/>
    </p:custDataLst>
    <p:extLst>
      <p:ext uri="{BB962C8B-B14F-4D97-AF65-F5344CB8AC3E}">
        <p14:creationId xmlns:p14="http://schemas.microsoft.com/office/powerpoint/2010/main" val="135502979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符号意义的运作过程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5355288"/>
          </a:xfrm>
          <a:prstGeom prst="rect">
            <a:avLst/>
          </a:prstGeom>
          <a:noFill/>
          <a:ln>
            <a:noFill/>
          </a:ln>
        </p:spPr>
        <p:txBody>
          <a:bodyPr wrap="square" lIns="91419" tIns="45708" rIns="91419" bIns="45708">
            <a:spAutoFit/>
          </a:bodyPr>
          <a:lstStyle/>
          <a:p>
            <a:r>
              <a:rPr lang="zh-CN" altLang="en-US" dirty="0"/>
              <a:t>广播电视有五种传播符号①</a:t>
            </a:r>
            <a:r>
              <a:rPr lang="en-US" altLang="zh-CN" dirty="0"/>
              <a:t>:</a:t>
            </a:r>
            <a:r>
              <a:rPr lang="zh-CN" altLang="en-US" dirty="0"/>
              <a:t>影像、文字、声音、音乐、音响效果。电视是通过这五</a:t>
            </a:r>
          </a:p>
          <a:p>
            <a:r>
              <a:rPr lang="zh-CN" altLang="en-US" dirty="0"/>
              <a:t>种符号传播信息的。广播主要是通过声音、音乐、音响传播信息的。电视最重要的符</a:t>
            </a:r>
          </a:p>
          <a:p>
            <a:r>
              <a:rPr lang="zh-CN" altLang="en-US" dirty="0"/>
              <a:t>号是影像</a:t>
            </a:r>
            <a:r>
              <a:rPr lang="en-US" altLang="zh-CN" dirty="0"/>
              <a:t>,</a:t>
            </a:r>
            <a:r>
              <a:rPr lang="zh-CN" altLang="en-US" dirty="0"/>
              <a:t>这也是电视与广播及其他传播媒介的主要区别。因此</a:t>
            </a:r>
            <a:r>
              <a:rPr lang="en-US" altLang="zh-CN" dirty="0"/>
              <a:t>,</a:t>
            </a:r>
            <a:r>
              <a:rPr lang="zh-CN" altLang="en-US" dirty="0"/>
              <a:t>在关于电视制作的</a:t>
            </a:r>
          </a:p>
          <a:p>
            <a:r>
              <a:rPr lang="zh-CN" altLang="en-US" dirty="0"/>
              <a:t>教科书上</a:t>
            </a:r>
            <a:r>
              <a:rPr lang="en-US" altLang="zh-CN" dirty="0"/>
              <a:t>,</a:t>
            </a:r>
            <a:r>
              <a:rPr lang="zh-CN" altLang="en-US" dirty="0"/>
              <a:t>往往把画面制作当作主要的内容</a:t>
            </a:r>
            <a:r>
              <a:rPr lang="en-US" altLang="zh-CN" dirty="0"/>
              <a:t>,</a:t>
            </a:r>
            <a:r>
              <a:rPr lang="zh-CN" altLang="en-US" dirty="0"/>
              <a:t>研究视觉符号如何完成传播的任务。如</a:t>
            </a:r>
          </a:p>
          <a:p>
            <a:r>
              <a:rPr lang="zh-CN" altLang="en-US" dirty="0"/>
              <a:t>对称构图、色彩调和、明暗灯光等电视制作的基本规则</a:t>
            </a:r>
            <a:r>
              <a:rPr lang="en-US" altLang="zh-CN" dirty="0"/>
              <a:t>,</a:t>
            </a:r>
            <a:r>
              <a:rPr lang="zh-CN" altLang="en-US" dirty="0"/>
              <a:t>这些规则决定了影像制作的规</a:t>
            </a:r>
          </a:p>
          <a:p>
            <a:r>
              <a:rPr lang="zh-CN" altLang="en-US" dirty="0"/>
              <a:t>则和呈现内容。</a:t>
            </a:r>
            <a:endParaRPr lang="en-US" altLang="zh-CN" dirty="0"/>
          </a:p>
          <a:p>
            <a:endParaRPr lang="zh-CN" altLang="en-US" dirty="0"/>
          </a:p>
          <a:p>
            <a:r>
              <a:rPr lang="zh-CN" altLang="en-US" dirty="0"/>
              <a:t>一个完整的电视作品是由若干个画面组合而成的。用符号学的理论来分析</a:t>
            </a:r>
            <a:r>
              <a:rPr lang="en-US" altLang="zh-CN" dirty="0"/>
              <a:t>,</a:t>
            </a:r>
            <a:r>
              <a:rPr lang="zh-CN" altLang="en-US" dirty="0"/>
              <a:t>画面</a:t>
            </a:r>
          </a:p>
          <a:p>
            <a:r>
              <a:rPr lang="zh-CN" altLang="en-US" dirty="0"/>
              <a:t>的组合可以分为纵聚合、横组合两种形式。横组合是符号的排列规则</a:t>
            </a:r>
            <a:r>
              <a:rPr lang="en-US" altLang="zh-CN" dirty="0"/>
              <a:t>,</a:t>
            </a:r>
            <a:r>
              <a:rPr lang="zh-CN" altLang="en-US" dirty="0"/>
              <a:t>是一个依规则</a:t>
            </a:r>
          </a:p>
          <a:p>
            <a:r>
              <a:rPr lang="zh-CN" altLang="en-US" dirty="0"/>
              <a:t>组成的符号串。纵聚合则是指在符号的规则下</a:t>
            </a:r>
            <a:r>
              <a:rPr lang="en-US" altLang="zh-CN" dirty="0"/>
              <a:t>,</a:t>
            </a:r>
            <a:r>
              <a:rPr lang="zh-CN" altLang="en-US" dirty="0"/>
              <a:t>一组可以彼此替代的类似的符号。有</a:t>
            </a:r>
          </a:p>
          <a:p>
            <a:r>
              <a:rPr lang="zh-CN" altLang="en-US" dirty="0"/>
              <a:t>一类纵聚合是基于不同人或物体与摄像机的同等距离而形成的</a:t>
            </a:r>
            <a:r>
              <a:rPr lang="en-US" altLang="zh-CN" dirty="0"/>
              <a:t>,</a:t>
            </a:r>
            <a:r>
              <a:rPr lang="zh-CN" altLang="en-US" dirty="0"/>
              <a:t>如诸多特写镜头的符</a:t>
            </a:r>
          </a:p>
          <a:p>
            <a:r>
              <a:rPr lang="zh-CN" altLang="en-US" dirty="0"/>
              <a:t>号组合</a:t>
            </a:r>
            <a:r>
              <a:rPr lang="en-US" altLang="zh-CN" dirty="0"/>
              <a:t>;</a:t>
            </a:r>
            <a:r>
              <a:rPr lang="zh-CN" altLang="en-US" dirty="0"/>
              <a:t>另一类则是以同一人或物体与摄像机的不同距离为聚合基础</a:t>
            </a:r>
            <a:r>
              <a:rPr lang="en-US" altLang="zh-CN" dirty="0"/>
              <a:t>,</a:t>
            </a:r>
            <a:r>
              <a:rPr lang="zh-CN" altLang="en-US" dirty="0"/>
              <a:t>如人物的远景、</a:t>
            </a:r>
          </a:p>
          <a:p>
            <a:r>
              <a:rPr lang="zh-CN" altLang="en-US" dirty="0"/>
              <a:t>中景、近景等。同等距离与不同距离的处理从纯粹技术上来讲</a:t>
            </a:r>
            <a:r>
              <a:rPr lang="en-US" altLang="zh-CN" dirty="0"/>
              <a:t>,</a:t>
            </a:r>
            <a:r>
              <a:rPr lang="zh-CN" altLang="en-US" dirty="0"/>
              <a:t>是为完成一个意义的</a:t>
            </a:r>
          </a:p>
          <a:p>
            <a:r>
              <a:rPr lang="zh-CN" altLang="en-US" dirty="0"/>
              <a:t>表达而调动镜头所致。但是</a:t>
            </a:r>
            <a:r>
              <a:rPr lang="en-US" altLang="zh-CN" dirty="0"/>
              <a:t>,</a:t>
            </a:r>
            <a:r>
              <a:rPr lang="zh-CN" altLang="en-US" dirty="0"/>
              <a:t>这种镜头的调动本身也在反复操作中形成了一定的成</a:t>
            </a:r>
          </a:p>
          <a:p>
            <a:r>
              <a:rPr lang="zh-CN" altLang="en-US" dirty="0"/>
              <a:t>规</a:t>
            </a:r>
            <a:r>
              <a:rPr lang="en-US" altLang="zh-CN" dirty="0"/>
              <a:t>,</a:t>
            </a:r>
            <a:r>
              <a:rPr lang="zh-CN" altLang="en-US" dirty="0"/>
              <a:t>即包含着对被摄物体的主观态度。</a:t>
            </a:r>
            <a:endParaRPr lang="en-US" altLang="zh-CN" dirty="0"/>
          </a:p>
          <a:p>
            <a:endParaRPr lang="zh-CN" altLang="en-US" dirty="0"/>
          </a:p>
          <a:p>
            <a:r>
              <a:rPr lang="zh-CN" altLang="en-US" dirty="0"/>
              <a:t>罗兰</a:t>
            </a:r>
            <a:r>
              <a:rPr lang="en-US" altLang="zh-CN" dirty="0"/>
              <a:t>·</a:t>
            </a:r>
            <a:r>
              <a:rPr lang="zh-CN" altLang="en-US" dirty="0"/>
              <a:t>巴特认为</a:t>
            </a:r>
            <a:r>
              <a:rPr lang="en-US" altLang="zh-CN" dirty="0"/>
              <a:t>,</a:t>
            </a:r>
            <a:r>
              <a:rPr lang="zh-CN" altLang="en-US" dirty="0"/>
              <a:t>符号产生意义的运作过程可以分成三个层次①</a:t>
            </a:r>
            <a:r>
              <a:rPr lang="en-US" altLang="zh-CN" dirty="0"/>
              <a:t>,</a:t>
            </a:r>
            <a:r>
              <a:rPr lang="zh-CN" altLang="en-US" dirty="0"/>
              <a:t>也就是说</a:t>
            </a:r>
            <a:r>
              <a:rPr lang="en-US" altLang="zh-CN" dirty="0"/>
              <a:t>,</a:t>
            </a:r>
            <a:r>
              <a:rPr lang="zh-CN" altLang="en-US" dirty="0"/>
              <a:t>符号</a:t>
            </a:r>
          </a:p>
          <a:p>
            <a:r>
              <a:rPr lang="zh-CN" altLang="en-US" dirty="0"/>
              <a:t>在完成意义的运作过程中</a:t>
            </a:r>
            <a:r>
              <a:rPr lang="en-US" altLang="zh-CN" dirty="0"/>
              <a:t>,</a:t>
            </a:r>
            <a:r>
              <a:rPr lang="zh-CN" altLang="en-US" dirty="0"/>
              <a:t>有三个不同的“表意层次”</a:t>
            </a:r>
            <a:r>
              <a:rPr lang="en-US" altLang="zh-CN" dirty="0"/>
              <a:t>:</a:t>
            </a:r>
            <a:r>
              <a:rPr lang="zh-CN" altLang="en-US" dirty="0"/>
              <a:t>外延、内涵、相互主观。</a:t>
            </a:r>
          </a:p>
          <a:p>
            <a:endParaRPr lang="zh-CN" altLang="en-US" dirty="0"/>
          </a:p>
        </p:txBody>
      </p:sp>
    </p:spTree>
    <p:custDataLst>
      <p:tags r:id="rId1"/>
    </p:custDataLst>
    <p:extLst>
      <p:ext uri="{BB962C8B-B14F-4D97-AF65-F5344CB8AC3E}">
        <p14:creationId xmlns:p14="http://schemas.microsoft.com/office/powerpoint/2010/main" val="341301118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4524291"/>
          </a:xfrm>
          <a:prstGeom prst="rect">
            <a:avLst/>
          </a:prstGeom>
          <a:noFill/>
          <a:ln>
            <a:noFill/>
          </a:ln>
        </p:spPr>
        <p:txBody>
          <a:bodyPr wrap="square" lIns="91419" tIns="45708" rIns="91419" bIns="45708">
            <a:spAutoFit/>
          </a:bodyPr>
          <a:lstStyle/>
          <a:p>
            <a:r>
              <a:rPr lang="zh-CN" altLang="en-US" dirty="0"/>
              <a:t>五、发展期</a:t>
            </a:r>
            <a:r>
              <a:rPr lang="en-US" altLang="zh-CN" dirty="0"/>
              <a:t>:</a:t>
            </a:r>
            <a:r>
              <a:rPr lang="zh-CN" altLang="en-US" dirty="0"/>
              <a:t>商业化与艺术追求的博弈</a:t>
            </a:r>
            <a:endParaRPr lang="en-US" altLang="zh-CN" dirty="0"/>
          </a:p>
          <a:p>
            <a:endParaRPr lang="zh-CN" altLang="en-US" dirty="0"/>
          </a:p>
          <a:p>
            <a:r>
              <a:rPr lang="zh-CN" altLang="en-US" dirty="0"/>
              <a:t>如果说广播剧代表着广播文艺节目最高的艺术追求</a:t>
            </a:r>
            <a:r>
              <a:rPr lang="en-US" altLang="zh-CN" dirty="0"/>
              <a:t>,</a:t>
            </a:r>
            <a:r>
              <a:rPr lang="zh-CN" altLang="en-US" dirty="0"/>
              <a:t>那么专门的音乐频道则体现</a:t>
            </a:r>
          </a:p>
          <a:p>
            <a:r>
              <a:rPr lang="zh-CN" altLang="en-US" dirty="0"/>
              <a:t>了广播电台在商业经营上的尝试。广播媒体曾经有很多的优势</a:t>
            </a:r>
            <a:r>
              <a:rPr lang="en-US" altLang="zh-CN" dirty="0"/>
              <a:t>,</a:t>
            </a:r>
            <a:r>
              <a:rPr lang="zh-CN" altLang="en-US" dirty="0"/>
              <a:t>比如传播速度快、普</a:t>
            </a:r>
            <a:endParaRPr lang="en-US" altLang="zh-CN" dirty="0"/>
          </a:p>
          <a:p>
            <a:r>
              <a:rPr lang="zh-CN" altLang="en-US" dirty="0"/>
              <a:t>及率高、辐射范围广、收听方便等。但是</a:t>
            </a:r>
            <a:r>
              <a:rPr lang="en-US" altLang="zh-CN" dirty="0"/>
              <a:t>,</a:t>
            </a:r>
            <a:r>
              <a:rPr lang="zh-CN" altLang="en-US" dirty="0"/>
              <a:t>电视的出现让越来越多的收音机闲置起来</a:t>
            </a:r>
            <a:r>
              <a:rPr lang="en-US" altLang="zh-CN" dirty="0"/>
              <a:t>,</a:t>
            </a:r>
          </a:p>
          <a:p>
            <a:r>
              <a:rPr lang="zh-CN" altLang="en-US" dirty="0"/>
              <a:t>投放在广播电台广告额的绝对值也少得可怜</a:t>
            </a:r>
            <a:r>
              <a:rPr lang="en-US" altLang="zh-CN" dirty="0"/>
              <a:t>,</a:t>
            </a:r>
            <a:r>
              <a:rPr lang="zh-CN" altLang="en-US" dirty="0"/>
              <a:t>从</a:t>
            </a:r>
            <a:r>
              <a:rPr lang="en-US" altLang="zh-CN" dirty="0"/>
              <a:t>2001</a:t>
            </a:r>
            <a:r>
              <a:rPr lang="zh-CN" altLang="en-US" dirty="0"/>
              <a:t>年的统计数据看来</a:t>
            </a:r>
            <a:r>
              <a:rPr lang="en-US" altLang="zh-CN" dirty="0"/>
              <a:t>,</a:t>
            </a:r>
            <a:r>
              <a:rPr lang="zh-CN" altLang="en-US" dirty="0"/>
              <a:t>广播的广告</a:t>
            </a:r>
          </a:p>
          <a:p>
            <a:r>
              <a:rPr lang="zh-CN" altLang="en-US" dirty="0"/>
              <a:t>收入仅为电视的</a:t>
            </a:r>
            <a:r>
              <a:rPr lang="en-US" altLang="zh-CN" dirty="0"/>
              <a:t>10%</a:t>
            </a:r>
            <a:r>
              <a:rPr lang="zh-CN" altLang="en-US" dirty="0"/>
              <a:t>和报纸的</a:t>
            </a:r>
            <a:r>
              <a:rPr lang="en-US" altLang="zh-CN" dirty="0"/>
              <a:t>11%</a:t>
            </a:r>
            <a:r>
              <a:rPr lang="zh-CN" altLang="en-US" dirty="0"/>
              <a:t>。</a:t>
            </a:r>
          </a:p>
          <a:p>
            <a:r>
              <a:rPr lang="zh-CN" altLang="en-US" dirty="0"/>
              <a:t>近年来</a:t>
            </a:r>
            <a:r>
              <a:rPr lang="en-US" altLang="zh-CN" dirty="0"/>
              <a:t>,</a:t>
            </a:r>
            <a:r>
              <a:rPr lang="zh-CN" altLang="en-US" dirty="0"/>
              <a:t>城市汽车数量的激增使可以解放眼球、便于移动收听的广播媒体重新进</a:t>
            </a:r>
          </a:p>
          <a:p>
            <a:r>
              <a:rPr lang="zh-CN" altLang="en-US" dirty="0"/>
              <a:t>入时尚人群的主流生活</a:t>
            </a:r>
            <a:r>
              <a:rPr lang="en-US" altLang="zh-CN" dirty="0"/>
              <a:t>,</a:t>
            </a:r>
            <a:r>
              <a:rPr lang="zh-CN" altLang="en-US" dirty="0"/>
              <a:t>收听率下降的趋势得到了扭转。而调频立体声的出现</a:t>
            </a:r>
            <a:r>
              <a:rPr lang="en-US" altLang="zh-CN" dirty="0"/>
              <a:t>,</a:t>
            </a:r>
            <a:r>
              <a:rPr lang="zh-CN" altLang="en-US" dirty="0"/>
              <a:t>也使</a:t>
            </a:r>
          </a:p>
          <a:p>
            <a:r>
              <a:rPr lang="zh-CN" altLang="en-US" dirty="0"/>
              <a:t>中、短波收听效果差的弊端得到了改善。事实证明</a:t>
            </a:r>
            <a:r>
              <a:rPr lang="en-US" altLang="zh-CN" dirty="0"/>
              <a:t>,</a:t>
            </a:r>
            <a:r>
              <a:rPr lang="zh-CN" altLang="en-US" dirty="0"/>
              <a:t>这些年来广播业所有营业额与利</a:t>
            </a:r>
          </a:p>
          <a:p>
            <a:r>
              <a:rPr lang="zh-CN" altLang="en-US" dirty="0"/>
              <a:t>润的增长都来自于</a:t>
            </a:r>
            <a:r>
              <a:rPr lang="en" altLang="zh-CN" dirty="0"/>
              <a:t>FM </a:t>
            </a:r>
            <a:r>
              <a:rPr lang="zh-CN" altLang="en-US" dirty="0"/>
              <a:t>频率。广播媒体</a:t>
            </a:r>
            <a:r>
              <a:rPr lang="en-US" altLang="zh-CN" dirty="0"/>
              <a:t>2002</a:t>
            </a:r>
            <a:r>
              <a:rPr lang="zh-CN" altLang="en-US" dirty="0"/>
              <a:t>年广告额的增幅超过了</a:t>
            </a:r>
            <a:r>
              <a:rPr lang="en-US" altLang="zh-CN" dirty="0"/>
              <a:t>20%,</a:t>
            </a:r>
            <a:r>
              <a:rPr lang="zh-CN" altLang="en-US" dirty="0"/>
              <a:t>其中尤以</a:t>
            </a:r>
          </a:p>
          <a:p>
            <a:r>
              <a:rPr lang="zh-CN" altLang="en-US" dirty="0"/>
              <a:t>北京最为突出</a:t>
            </a:r>
            <a:r>
              <a:rPr lang="en-US" altLang="zh-CN" dirty="0"/>
              <a:t>,</a:t>
            </a:r>
            <a:r>
              <a:rPr lang="zh-CN" altLang="en-US" dirty="0"/>
              <a:t>已超过</a:t>
            </a:r>
            <a:r>
              <a:rPr lang="en-US" altLang="zh-CN" dirty="0"/>
              <a:t>40%</a:t>
            </a:r>
            <a:r>
              <a:rPr lang="zh-CN" altLang="en-US" dirty="0"/>
              <a:t>。而北京交通台以</a:t>
            </a:r>
            <a:r>
              <a:rPr lang="en-US" altLang="zh-CN" dirty="0"/>
              <a:t>1.2</a:t>
            </a:r>
            <a:r>
              <a:rPr lang="zh-CN" altLang="en-US" dirty="0"/>
              <a:t>亿元的广告收入成为其他城市电</a:t>
            </a:r>
          </a:p>
          <a:p>
            <a:r>
              <a:rPr lang="zh-CN" altLang="en-US" dirty="0"/>
              <a:t>台争相仿效的对象。</a:t>
            </a:r>
          </a:p>
          <a:p>
            <a:r>
              <a:rPr lang="zh-CN" altLang="en-US" dirty="0"/>
              <a:t>节目专业化、听众细分化、经营商业化</a:t>
            </a:r>
            <a:r>
              <a:rPr lang="en-US" altLang="zh-CN" dirty="0"/>
              <a:t>,</a:t>
            </a:r>
            <a:r>
              <a:rPr lang="zh-CN" altLang="en-US" dirty="0"/>
              <a:t>这些北京交通台的成功经验</a:t>
            </a:r>
            <a:r>
              <a:rPr lang="en-US" altLang="zh-CN" dirty="0"/>
              <a:t>,</a:t>
            </a:r>
            <a:r>
              <a:rPr lang="zh-CN" altLang="en-US" dirty="0"/>
              <a:t>对当代中国</a:t>
            </a:r>
          </a:p>
          <a:p>
            <a:r>
              <a:rPr lang="zh-CN" altLang="en-US" dirty="0"/>
              <a:t>广播文艺发展具有一定的借鉴意义。其实广播文艺一直是广播事业最活跃的阵地。</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02767128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符号意义的运作过程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585299"/>
          </a:xfrm>
          <a:prstGeom prst="rect">
            <a:avLst/>
          </a:prstGeom>
          <a:noFill/>
          <a:ln>
            <a:noFill/>
          </a:ln>
        </p:spPr>
        <p:txBody>
          <a:bodyPr wrap="square" lIns="91419" tIns="45708" rIns="91419" bIns="45708">
            <a:spAutoFit/>
          </a:bodyPr>
          <a:lstStyle/>
          <a:p>
            <a:r>
              <a:rPr lang="zh-CN" altLang="en-US" dirty="0"/>
              <a:t>一、外延</a:t>
            </a:r>
          </a:p>
          <a:p>
            <a:r>
              <a:rPr lang="zh-CN" altLang="en-US" dirty="0"/>
              <a:t>第一个层次符号意义的产生是通过外延的形式</a:t>
            </a:r>
            <a:r>
              <a:rPr lang="en-US" altLang="zh-CN" dirty="0"/>
              <a:t>,</a:t>
            </a:r>
            <a:r>
              <a:rPr lang="zh-CN" altLang="en-US" dirty="0"/>
              <a:t>即能指是影像本身</a:t>
            </a:r>
            <a:r>
              <a:rPr lang="en-US" altLang="zh-CN" dirty="0"/>
              <a:t>,</a:t>
            </a:r>
            <a:r>
              <a:rPr lang="zh-CN" altLang="en-US" dirty="0"/>
              <a:t>所指是摄像</a:t>
            </a:r>
          </a:p>
          <a:p>
            <a:r>
              <a:rPr lang="zh-CN" altLang="en-US" dirty="0"/>
              <a:t>机前的物体</a:t>
            </a:r>
            <a:r>
              <a:rPr lang="en-US" altLang="zh-CN" dirty="0"/>
              <a:t>,</a:t>
            </a:r>
            <a:r>
              <a:rPr lang="zh-CN" altLang="en-US" dirty="0"/>
              <a:t>也就是形成符号形象的那个物体。所谓外延就是指物体的形象延置到影</a:t>
            </a:r>
          </a:p>
          <a:p>
            <a:r>
              <a:rPr lang="zh-CN" altLang="en-US" dirty="0"/>
              <a:t>像</a:t>
            </a:r>
            <a:r>
              <a:rPr lang="en-US" altLang="zh-CN" dirty="0"/>
              <a:t>(</a:t>
            </a:r>
            <a:r>
              <a:rPr lang="zh-CN" altLang="en-US" dirty="0"/>
              <a:t>照片、画面</a:t>
            </a:r>
            <a:r>
              <a:rPr lang="en-US" altLang="zh-CN" dirty="0"/>
              <a:t>)</a:t>
            </a:r>
            <a:r>
              <a:rPr lang="zh-CN" altLang="en-US" dirty="0"/>
              <a:t>上</a:t>
            </a:r>
            <a:r>
              <a:rPr lang="en-US" altLang="zh-CN" dirty="0"/>
              <a:t>,</a:t>
            </a:r>
            <a:r>
              <a:rPr lang="zh-CN" altLang="en-US" dirty="0"/>
              <a:t>这时候影像符号与意义</a:t>
            </a:r>
            <a:r>
              <a:rPr lang="en-US" altLang="zh-CN" dirty="0"/>
              <a:t>(</a:t>
            </a:r>
            <a:r>
              <a:rPr lang="zh-CN" altLang="en-US" dirty="0"/>
              <a:t>所指</a:t>
            </a:r>
            <a:r>
              <a:rPr lang="en-US" altLang="zh-CN" dirty="0"/>
              <a:t>)</a:t>
            </a:r>
            <a:r>
              <a:rPr lang="zh-CN" altLang="en-US" dirty="0"/>
              <a:t>之间是一种自足完满的关系</a:t>
            </a:r>
            <a:r>
              <a:rPr lang="en-US" altLang="zh-CN" dirty="0"/>
              <a:t>,</a:t>
            </a:r>
            <a:r>
              <a:rPr lang="zh-CN" altLang="en-US" dirty="0"/>
              <a:t>有人将</a:t>
            </a:r>
          </a:p>
          <a:p>
            <a:r>
              <a:rPr lang="zh-CN" altLang="en-US" dirty="0"/>
              <a:t>这种关系称之为“合而为一”的关系。比如</a:t>
            </a:r>
            <a:r>
              <a:rPr lang="en-US" altLang="zh-CN" dirty="0"/>
              <a:t>,</a:t>
            </a:r>
            <a:r>
              <a:rPr lang="zh-CN" altLang="en-US" dirty="0"/>
              <a:t>一张关于一幢楼房的照片可以代表被摄</a:t>
            </a:r>
          </a:p>
          <a:p>
            <a:r>
              <a:rPr lang="zh-CN" altLang="en-US" dirty="0"/>
              <a:t>物</a:t>
            </a:r>
            <a:r>
              <a:rPr lang="en-US" altLang="zh-CN" dirty="0"/>
              <a:t>———</a:t>
            </a:r>
            <a:r>
              <a:rPr lang="zh-CN" altLang="en-US" dirty="0"/>
              <a:t>楼房</a:t>
            </a:r>
            <a:r>
              <a:rPr lang="en-US" altLang="zh-CN" dirty="0"/>
              <a:t>,</a:t>
            </a:r>
            <a:r>
              <a:rPr lang="zh-CN" altLang="en-US" dirty="0"/>
              <a:t>一张曼德拉的照片代表了曼德拉本人。但是</a:t>
            </a:r>
            <a:r>
              <a:rPr lang="en-US" altLang="zh-CN" dirty="0"/>
              <a:t>,</a:t>
            </a:r>
            <a:r>
              <a:rPr lang="zh-CN" altLang="en-US" dirty="0"/>
              <a:t>当楼房这个符号在表达意</a:t>
            </a:r>
          </a:p>
          <a:p>
            <a:r>
              <a:rPr lang="zh-CN" altLang="en-US" dirty="0"/>
              <a:t>义的运作中</a:t>
            </a:r>
            <a:r>
              <a:rPr lang="en-US" altLang="zh-CN" dirty="0"/>
              <a:t>,</a:t>
            </a:r>
            <a:r>
              <a:rPr lang="zh-CN" altLang="en-US" dirty="0"/>
              <a:t>它还可以进一步象征城市建设的现代化</a:t>
            </a:r>
            <a:r>
              <a:rPr lang="en-US" altLang="zh-CN" dirty="0"/>
              <a:t>,</a:t>
            </a:r>
            <a:r>
              <a:rPr lang="zh-CN" altLang="en-US" dirty="0"/>
              <a:t>或代表商品房的建设规模</a:t>
            </a:r>
            <a:r>
              <a:rPr lang="en-US" altLang="zh-CN" dirty="0"/>
              <a:t>;</a:t>
            </a:r>
            <a:r>
              <a:rPr lang="zh-CN" altLang="en-US" dirty="0"/>
              <a:t>同</a:t>
            </a:r>
          </a:p>
          <a:p>
            <a:r>
              <a:rPr lang="zh-CN" altLang="en-US" dirty="0"/>
              <a:t>样</a:t>
            </a:r>
            <a:r>
              <a:rPr lang="en-US" altLang="zh-CN" dirty="0"/>
              <a:t>,</a:t>
            </a:r>
            <a:r>
              <a:rPr lang="zh-CN" altLang="en-US" dirty="0"/>
              <a:t>曼德拉的照片可以代表反种族歧视的运动</a:t>
            </a:r>
            <a:r>
              <a:rPr lang="en-US" altLang="zh-CN" dirty="0"/>
              <a:t>,</a:t>
            </a:r>
            <a:r>
              <a:rPr lang="zh-CN" altLang="en-US" dirty="0"/>
              <a:t>也可以象征人类争取自由的精神。这</a:t>
            </a:r>
          </a:p>
          <a:p>
            <a:r>
              <a:rPr lang="zh-CN" altLang="en-US" dirty="0"/>
              <a:t>时候</a:t>
            </a:r>
            <a:r>
              <a:rPr lang="en-US" altLang="zh-CN" dirty="0"/>
              <a:t>,</a:t>
            </a:r>
            <a:r>
              <a:rPr lang="zh-CN" altLang="en-US" dirty="0"/>
              <a:t>符号表达意义的运作就到了第二个层次。</a:t>
            </a:r>
          </a:p>
        </p:txBody>
      </p:sp>
    </p:spTree>
    <p:custDataLst>
      <p:tags r:id="rId1"/>
    </p:custDataLst>
    <p:extLst>
      <p:ext uri="{BB962C8B-B14F-4D97-AF65-F5344CB8AC3E}">
        <p14:creationId xmlns:p14="http://schemas.microsoft.com/office/powerpoint/2010/main" val="6672969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符号意义的运作过程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862298"/>
          </a:xfrm>
          <a:prstGeom prst="rect">
            <a:avLst/>
          </a:prstGeom>
          <a:noFill/>
          <a:ln>
            <a:noFill/>
          </a:ln>
        </p:spPr>
        <p:txBody>
          <a:bodyPr wrap="square" lIns="91419" tIns="45708" rIns="91419" bIns="45708">
            <a:spAutoFit/>
          </a:bodyPr>
          <a:lstStyle/>
          <a:p>
            <a:r>
              <a:rPr lang="zh-CN" altLang="en-US" dirty="0"/>
              <a:t>二、内涵</a:t>
            </a:r>
          </a:p>
          <a:p>
            <a:r>
              <a:rPr lang="zh-CN" altLang="en-US" dirty="0"/>
              <a:t>第二个层次符号意义的产生是由其所指移位的无限性所致。即符号能指与所指</a:t>
            </a:r>
          </a:p>
          <a:p>
            <a:r>
              <a:rPr lang="zh-CN" altLang="en-US" dirty="0"/>
              <a:t>的第一个关系被确定后</a:t>
            </a:r>
            <a:r>
              <a:rPr lang="en-US" altLang="zh-CN" dirty="0"/>
              <a:t>,</a:t>
            </a:r>
            <a:r>
              <a:rPr lang="zh-CN" altLang="en-US" dirty="0"/>
              <a:t>以第一层符号外延的意义为基础</a:t>
            </a:r>
            <a:r>
              <a:rPr lang="en-US" altLang="zh-CN" dirty="0"/>
              <a:t>,</a:t>
            </a:r>
            <a:r>
              <a:rPr lang="zh-CN" altLang="en-US" dirty="0"/>
              <a:t>并将另一层意义附加其上</a:t>
            </a:r>
            <a:r>
              <a:rPr lang="en-US" altLang="zh-CN" dirty="0"/>
              <a:t>,</a:t>
            </a:r>
          </a:p>
          <a:p>
            <a:r>
              <a:rPr lang="zh-CN" altLang="en-US" dirty="0"/>
              <a:t>构成另一个所指。这种附加从理论上讲似乎是没有限制的。巴特认为</a:t>
            </a:r>
            <a:r>
              <a:rPr lang="en-US" altLang="zh-CN" dirty="0"/>
              <a:t>,</a:t>
            </a:r>
            <a:r>
              <a:rPr lang="zh-CN" altLang="en-US" dirty="0"/>
              <a:t>在第二层次表</a:t>
            </a:r>
          </a:p>
          <a:p>
            <a:r>
              <a:rPr lang="zh-CN" altLang="en-US" dirty="0"/>
              <a:t>达意义的运作过程中</a:t>
            </a:r>
            <a:r>
              <a:rPr lang="en-US" altLang="zh-CN" dirty="0"/>
              <a:t>,</a:t>
            </a:r>
            <a:r>
              <a:rPr lang="zh-CN" altLang="en-US" dirty="0"/>
              <a:t>符号分别扮演着两个角色</a:t>
            </a:r>
            <a:r>
              <a:rPr lang="en-US" altLang="zh-CN" dirty="0"/>
              <a:t>:</a:t>
            </a:r>
            <a:r>
              <a:rPr lang="zh-CN" altLang="en-US" dirty="0"/>
              <a:t>神话</a:t>
            </a:r>
            <a:r>
              <a:rPr lang="en-US" altLang="zh-CN" dirty="0"/>
              <a:t>———</a:t>
            </a:r>
            <a:r>
              <a:rPr lang="zh-CN" altLang="en-US" dirty="0"/>
              <a:t>文化意义的制造者</a:t>
            </a:r>
            <a:r>
              <a:rPr lang="en-US" altLang="zh-CN" dirty="0"/>
              <a:t>,</a:t>
            </a:r>
            <a:r>
              <a:rPr lang="zh-CN" altLang="en-US" dirty="0"/>
              <a:t>与内涵</a:t>
            </a:r>
          </a:p>
          <a:p>
            <a:r>
              <a:rPr lang="zh-CN" altLang="en-US" dirty="0"/>
              <a:t>意义的因子。</a:t>
            </a:r>
            <a:endParaRPr lang="en-US" altLang="zh-CN" dirty="0"/>
          </a:p>
          <a:p>
            <a:endParaRPr lang="en-US" altLang="zh-CN" dirty="0"/>
          </a:p>
          <a:p>
            <a:r>
              <a:rPr lang="en-US" altLang="zh-CN" dirty="0"/>
              <a:t>(</a:t>
            </a:r>
            <a:r>
              <a:rPr lang="zh-CN" altLang="en-US" dirty="0"/>
              <a:t>一</a:t>
            </a:r>
            <a:r>
              <a:rPr lang="en-US" altLang="zh-CN" dirty="0"/>
              <a:t>)</a:t>
            </a:r>
            <a:r>
              <a:rPr lang="zh-CN" altLang="en-US" dirty="0"/>
              <a:t>神话</a:t>
            </a:r>
            <a:r>
              <a:rPr lang="en-US" altLang="zh-CN" dirty="0"/>
              <a:t>———</a:t>
            </a:r>
            <a:r>
              <a:rPr lang="zh-CN" altLang="en-US" dirty="0"/>
              <a:t>文化意义的制造者</a:t>
            </a:r>
          </a:p>
          <a:p>
            <a:r>
              <a:rPr lang="en-US" altLang="zh-CN" dirty="0"/>
              <a:t>(</a:t>
            </a:r>
            <a:r>
              <a:rPr lang="zh-CN" altLang="en-US" dirty="0"/>
              <a:t>二</a:t>
            </a:r>
            <a:r>
              <a:rPr lang="en-US" altLang="zh-CN" dirty="0"/>
              <a:t>)</a:t>
            </a:r>
            <a:r>
              <a:rPr lang="zh-CN" altLang="en-US" dirty="0"/>
              <a:t>内涵意义的因子</a:t>
            </a:r>
          </a:p>
          <a:p>
            <a:endParaRPr lang="zh-CN" altLang="en-US" dirty="0"/>
          </a:p>
        </p:txBody>
      </p:sp>
    </p:spTree>
    <p:custDataLst>
      <p:tags r:id="rId1"/>
    </p:custDataLst>
    <p:extLst>
      <p:ext uri="{BB962C8B-B14F-4D97-AF65-F5344CB8AC3E}">
        <p14:creationId xmlns:p14="http://schemas.microsoft.com/office/powerpoint/2010/main" val="400978268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符号意义的运作过程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416296"/>
          </a:xfrm>
          <a:prstGeom prst="rect">
            <a:avLst/>
          </a:prstGeom>
          <a:noFill/>
          <a:ln>
            <a:noFill/>
          </a:ln>
        </p:spPr>
        <p:txBody>
          <a:bodyPr wrap="square" lIns="91419" tIns="45708" rIns="91419" bIns="45708">
            <a:spAutoFit/>
          </a:bodyPr>
          <a:lstStyle/>
          <a:p>
            <a:r>
              <a:rPr lang="zh-CN" altLang="en-US" dirty="0"/>
              <a:t>三、相互主观</a:t>
            </a:r>
          </a:p>
          <a:p>
            <a:r>
              <a:rPr lang="zh-CN" altLang="en-US" dirty="0"/>
              <a:t>第三个层次符号意义的产生是指不论编码者还是解码者</a:t>
            </a:r>
            <a:r>
              <a:rPr lang="en-US" altLang="zh-CN" dirty="0"/>
              <a:t>,</a:t>
            </a:r>
            <a:r>
              <a:rPr lang="zh-CN" altLang="en-US" dirty="0"/>
              <a:t>他们对符号意义的感知</a:t>
            </a:r>
          </a:p>
          <a:p>
            <a:r>
              <a:rPr lang="zh-CN" altLang="en-US" dirty="0"/>
              <a:t>在本质上并不是因人而异的</a:t>
            </a:r>
            <a:r>
              <a:rPr lang="en-US" altLang="zh-CN" dirty="0"/>
              <a:t>,</a:t>
            </a:r>
            <a:r>
              <a:rPr lang="zh-CN" altLang="en-US" dirty="0"/>
              <a:t>他们首先是臣属于一个文化群体</a:t>
            </a:r>
            <a:r>
              <a:rPr lang="en-US" altLang="zh-CN" dirty="0"/>
              <a:t>,</a:t>
            </a:r>
            <a:r>
              <a:rPr lang="zh-CN" altLang="en-US" dirty="0"/>
              <a:t>共同的文化背景为他</a:t>
            </a:r>
          </a:p>
          <a:p>
            <a:r>
              <a:rPr lang="zh-CN" altLang="en-US" dirty="0"/>
              <a:t>们提供了主观的意识。因为</a:t>
            </a:r>
            <a:r>
              <a:rPr lang="en-US" altLang="zh-CN" dirty="0"/>
              <a:t>,</a:t>
            </a:r>
            <a:r>
              <a:rPr lang="zh-CN" altLang="en-US" dirty="0"/>
              <a:t>所有的感知都是针对符号而发的</a:t>
            </a:r>
            <a:r>
              <a:rPr lang="en-US" altLang="zh-CN" dirty="0"/>
              <a:t>,</a:t>
            </a:r>
            <a:r>
              <a:rPr lang="zh-CN" altLang="en-US" dirty="0"/>
              <a:t>符号的意义只有在文</a:t>
            </a:r>
          </a:p>
          <a:p>
            <a:r>
              <a:rPr lang="zh-CN" altLang="en-US" dirty="0"/>
              <a:t>化平等、同一的成员之中才能产生</a:t>
            </a:r>
            <a:r>
              <a:rPr lang="en-US" altLang="zh-CN" dirty="0"/>
              <a:t>,</a:t>
            </a:r>
            <a:r>
              <a:rPr lang="zh-CN" altLang="en-US" dirty="0"/>
              <a:t>这就是所谓的相互主观。这一类的主观感知</a:t>
            </a:r>
            <a:r>
              <a:rPr lang="en-US" altLang="zh-CN" dirty="0"/>
              <a:t>,</a:t>
            </a:r>
            <a:r>
              <a:rPr lang="zh-CN" altLang="en-US" dirty="0"/>
              <a:t>为同</a:t>
            </a:r>
          </a:p>
          <a:p>
            <a:r>
              <a:rPr lang="zh-CN" altLang="en-US" dirty="0"/>
              <a:t>一文化所有成员共享</a:t>
            </a:r>
            <a:r>
              <a:rPr lang="en-US" altLang="zh-CN" dirty="0"/>
              <a:t>,</a:t>
            </a:r>
            <a:r>
              <a:rPr lang="zh-CN" altLang="en-US" dirty="0"/>
              <a:t>使我们对许多符号所代表的意义产生一致的领会。这种一致性</a:t>
            </a:r>
          </a:p>
          <a:p>
            <a:r>
              <a:rPr lang="zh-CN" altLang="en-US" dirty="0"/>
              <a:t>既是历史的积累</a:t>
            </a:r>
            <a:r>
              <a:rPr lang="en-US" altLang="zh-CN" dirty="0"/>
              <a:t>,</a:t>
            </a:r>
            <a:r>
              <a:rPr lang="zh-CN" altLang="en-US" dirty="0"/>
              <a:t>也是时势的产物。它在历史的进程中</a:t>
            </a:r>
            <a:r>
              <a:rPr lang="en-US" altLang="zh-CN" dirty="0"/>
              <a:t>,</a:t>
            </a:r>
            <a:r>
              <a:rPr lang="zh-CN" altLang="en-US" dirty="0"/>
              <a:t>或当下的社会里</a:t>
            </a:r>
            <a:r>
              <a:rPr lang="en-US" altLang="zh-CN" dirty="0"/>
              <a:t>,</a:t>
            </a:r>
            <a:r>
              <a:rPr lang="zh-CN" altLang="en-US" dirty="0"/>
              <a:t>成为同一文</a:t>
            </a:r>
          </a:p>
          <a:p>
            <a:r>
              <a:rPr lang="zh-CN" altLang="en-US" dirty="0"/>
              <a:t>化背景中所有成员共同感受的知识与经验</a:t>
            </a:r>
            <a:r>
              <a:rPr lang="en-US" altLang="zh-CN" dirty="0"/>
              <a:t>,</a:t>
            </a:r>
            <a:r>
              <a:rPr lang="zh-CN" altLang="en-US" dirty="0"/>
              <a:t>这种感受是在大家共同遵守的契约中被认</a:t>
            </a:r>
          </a:p>
          <a:p>
            <a:r>
              <a:rPr lang="zh-CN" altLang="en-US" dirty="0"/>
              <a:t>可的。因此</a:t>
            </a:r>
            <a:r>
              <a:rPr lang="en-US" altLang="zh-CN" dirty="0"/>
              <a:t>,</a:t>
            </a:r>
            <a:r>
              <a:rPr lang="zh-CN" altLang="en-US" dirty="0"/>
              <a:t>它也是符号能指与所指关系确认的前提。它允许同一群体每个成员认识</a:t>
            </a:r>
          </a:p>
          <a:p>
            <a:r>
              <a:rPr lang="zh-CN" altLang="en-US" dirty="0"/>
              <a:t>的深浅差别和感知的前后。也就是说</a:t>
            </a:r>
            <a:r>
              <a:rPr lang="en-US" altLang="zh-CN" dirty="0"/>
              <a:t>,</a:t>
            </a:r>
            <a:r>
              <a:rPr lang="zh-CN" altLang="en-US" dirty="0"/>
              <a:t>有的人当下就有感知</a:t>
            </a:r>
            <a:r>
              <a:rPr lang="en-US" altLang="zh-CN" dirty="0"/>
              <a:t>,</a:t>
            </a:r>
            <a:r>
              <a:rPr lang="zh-CN" altLang="en-US" dirty="0"/>
              <a:t>有的人经过学习或积累</a:t>
            </a:r>
          </a:p>
          <a:p>
            <a:r>
              <a:rPr lang="zh-CN" altLang="en-US" dirty="0"/>
              <a:t>生活后才获得感知。所以</a:t>
            </a:r>
            <a:r>
              <a:rPr lang="en-US" altLang="zh-CN" dirty="0"/>
              <a:t>,</a:t>
            </a:r>
            <a:r>
              <a:rPr lang="zh-CN" altLang="en-US" dirty="0"/>
              <a:t>相互主观性深受文化的左右</a:t>
            </a:r>
            <a:r>
              <a:rPr lang="en-US" altLang="zh-CN" dirty="0"/>
              <a:t>,</a:t>
            </a:r>
            <a:r>
              <a:rPr lang="zh-CN" altLang="en-US" dirty="0"/>
              <a:t>也是文化影响群体所有成员</a:t>
            </a:r>
          </a:p>
          <a:p>
            <a:r>
              <a:rPr lang="zh-CN" altLang="en-US" dirty="0"/>
              <a:t>的路径</a:t>
            </a:r>
            <a:r>
              <a:rPr lang="en-US" altLang="zh-CN" dirty="0"/>
              <a:t>,</a:t>
            </a:r>
            <a:r>
              <a:rPr lang="zh-CN" altLang="en-US" dirty="0"/>
              <a:t>而文化的成员属性也由此产生。</a:t>
            </a:r>
          </a:p>
        </p:txBody>
      </p:sp>
    </p:spTree>
    <p:custDataLst>
      <p:tags r:id="rId1"/>
    </p:custDataLst>
    <p:extLst>
      <p:ext uri="{BB962C8B-B14F-4D97-AF65-F5344CB8AC3E}">
        <p14:creationId xmlns:p14="http://schemas.microsoft.com/office/powerpoint/2010/main" val="355834460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符合意义的表达手段</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371813"/>
            <a:ext cx="9635179" cy="5355288"/>
          </a:xfrm>
          <a:prstGeom prst="rect">
            <a:avLst/>
          </a:prstGeom>
          <a:noFill/>
          <a:ln>
            <a:noFill/>
          </a:ln>
        </p:spPr>
        <p:txBody>
          <a:bodyPr wrap="square" lIns="91419" tIns="45708" rIns="91419" bIns="45708">
            <a:spAutoFit/>
          </a:bodyPr>
          <a:lstStyle/>
          <a:p>
            <a:r>
              <a:rPr lang="zh-CN" altLang="en-US" dirty="0"/>
              <a:t>符号意义不论在哪个层面上运作</a:t>
            </a:r>
            <a:r>
              <a:rPr lang="en-US" altLang="zh-CN" dirty="0"/>
              <a:t>,</a:t>
            </a:r>
            <a:r>
              <a:rPr lang="zh-CN" altLang="en-US" dirty="0"/>
              <a:t>其表达意义的主要手段是隐喻和转喻。</a:t>
            </a:r>
          </a:p>
          <a:p>
            <a:r>
              <a:rPr lang="zh-CN" altLang="en-US" dirty="0"/>
              <a:t>隐喻是指一个词</a:t>
            </a:r>
            <a:r>
              <a:rPr lang="en-US" altLang="zh-CN" dirty="0"/>
              <a:t>(</a:t>
            </a:r>
            <a:r>
              <a:rPr lang="zh-CN" altLang="en-US" dirty="0"/>
              <a:t>能指</a:t>
            </a:r>
            <a:r>
              <a:rPr lang="en-US" altLang="zh-CN" dirty="0"/>
              <a:t>)</a:t>
            </a:r>
            <a:r>
              <a:rPr lang="zh-CN" altLang="en-US" dirty="0"/>
              <a:t>以一种破除老套、非字面意义的方式</a:t>
            </a:r>
            <a:r>
              <a:rPr lang="en-US" altLang="zh-CN" dirty="0"/>
              <a:t>,</a:t>
            </a:r>
            <a:r>
              <a:rPr lang="zh-CN" altLang="en-US" dirty="0"/>
              <a:t>应用到一个目标物</a:t>
            </a:r>
          </a:p>
          <a:p>
            <a:r>
              <a:rPr lang="zh-CN" altLang="en-US" dirty="0"/>
              <a:t>或动作</a:t>
            </a:r>
            <a:r>
              <a:rPr lang="en-US" altLang="zh-CN" dirty="0"/>
              <a:t>(</a:t>
            </a:r>
            <a:r>
              <a:rPr lang="zh-CN" altLang="en-US" dirty="0"/>
              <a:t>所指</a:t>
            </a:r>
            <a:r>
              <a:rPr lang="en-US" altLang="zh-CN" dirty="0"/>
              <a:t>)</a:t>
            </a:r>
            <a:r>
              <a:rPr lang="zh-CN" altLang="en-US" dirty="0"/>
              <a:t>之上</a:t>
            </a:r>
            <a:r>
              <a:rPr lang="en-US" altLang="zh-CN" dirty="0"/>
              <a:t>,</a:t>
            </a:r>
            <a:r>
              <a:rPr lang="zh-CN" altLang="en-US" dirty="0"/>
              <a:t>它强调能指与所指的相似</a:t>
            </a:r>
            <a:r>
              <a:rPr lang="en-US" altLang="zh-CN" dirty="0"/>
              <a:t>(</a:t>
            </a:r>
            <a:r>
              <a:rPr lang="zh-CN" altLang="en-US" dirty="0"/>
              <a:t>对应</a:t>
            </a:r>
            <a:r>
              <a:rPr lang="en-US" altLang="zh-CN" dirty="0"/>
              <a:t>)</a:t>
            </a:r>
            <a:r>
              <a:rPr lang="zh-CN" altLang="en-US" dirty="0"/>
              <a:t>关系。转喻纯指用某一物的某一</a:t>
            </a:r>
          </a:p>
          <a:p>
            <a:r>
              <a:rPr lang="zh-CN" altLang="en-US" dirty="0"/>
              <a:t>属性或部分喻指此物的全体</a:t>
            </a:r>
            <a:r>
              <a:rPr lang="en-US" altLang="zh-CN" dirty="0"/>
              <a:t>,</a:t>
            </a:r>
            <a:r>
              <a:rPr lang="zh-CN" altLang="en-US" dirty="0"/>
              <a:t>强调毗连性关系。</a:t>
            </a:r>
            <a:endParaRPr lang="en-US" altLang="zh-CN" dirty="0"/>
          </a:p>
          <a:p>
            <a:endParaRPr lang="en-US" altLang="zh-CN" dirty="0"/>
          </a:p>
          <a:p>
            <a:r>
              <a:rPr lang="zh-CN" altLang="en-US" dirty="0"/>
              <a:t>当隐喻的概念用在非言语的视觉符号上时</a:t>
            </a:r>
            <a:r>
              <a:rPr lang="en-US" altLang="zh-CN" dirty="0"/>
              <a:t>,</a:t>
            </a:r>
            <a:r>
              <a:rPr lang="zh-CN" altLang="en-US" dirty="0"/>
              <a:t>我们看到图像符号和它所表达的意义</a:t>
            </a:r>
          </a:p>
          <a:p>
            <a:r>
              <a:rPr lang="zh-CN" altLang="en-US" dirty="0"/>
              <a:t>之间的关系是自然构成的。一张玛丽莲</a:t>
            </a:r>
            <a:r>
              <a:rPr lang="en-US" altLang="zh-CN" dirty="0"/>
              <a:t>·</a:t>
            </a:r>
            <a:r>
              <a:rPr lang="zh-CN" altLang="en-US" dirty="0"/>
              <a:t>梦露的肖像能使我们接受</a:t>
            </a:r>
            <a:r>
              <a:rPr lang="en-US" altLang="zh-CN" dirty="0"/>
              <a:t>,</a:t>
            </a:r>
            <a:r>
              <a:rPr lang="zh-CN" altLang="en-US" dirty="0"/>
              <a:t>是因为二度空间</a:t>
            </a:r>
          </a:p>
          <a:p>
            <a:r>
              <a:rPr lang="zh-CN" altLang="en-US" dirty="0"/>
              <a:t>的视觉表现足以代表三度空间的实体。同样</a:t>
            </a:r>
            <a:r>
              <a:rPr lang="en-US" altLang="zh-CN" dirty="0"/>
              <a:t>,</a:t>
            </a:r>
            <a:r>
              <a:rPr lang="zh-CN" altLang="en-US" dirty="0"/>
              <a:t>只要我们能找到一些相对应的特点</a:t>
            </a:r>
            <a:r>
              <a:rPr lang="en-US" altLang="zh-CN" dirty="0"/>
              <a:t>,</a:t>
            </a:r>
            <a:r>
              <a:rPr lang="zh-CN" altLang="en-US" dirty="0"/>
              <a:t>地</a:t>
            </a:r>
          </a:p>
          <a:p>
            <a:r>
              <a:rPr lang="zh-CN" altLang="en-US" dirty="0"/>
              <a:t>图和比例模型也可以用来代表原物。因此</a:t>
            </a:r>
            <a:r>
              <a:rPr lang="en-US" altLang="zh-CN" dirty="0"/>
              <a:t>,</a:t>
            </a:r>
            <a:r>
              <a:rPr lang="zh-CN" altLang="en-US" dirty="0"/>
              <a:t>电视中的视觉符号在第一层次的表意阶</a:t>
            </a:r>
          </a:p>
          <a:p>
            <a:r>
              <a:rPr lang="zh-CN" altLang="en-US" dirty="0"/>
              <a:t>段</a:t>
            </a:r>
            <a:r>
              <a:rPr lang="en-US" altLang="zh-CN" dirty="0"/>
              <a:t>,</a:t>
            </a:r>
            <a:r>
              <a:rPr lang="zh-CN" altLang="en-US" dirty="0"/>
              <a:t>能指与所指之间的相似之处</a:t>
            </a:r>
            <a:r>
              <a:rPr lang="en-US" altLang="zh-CN" dirty="0"/>
              <a:t>,</a:t>
            </a:r>
            <a:r>
              <a:rPr lang="zh-CN" altLang="en-US" dirty="0"/>
              <a:t>即符号和它所代表的实体之间就使用了隐喻的手段。</a:t>
            </a:r>
          </a:p>
          <a:p>
            <a:r>
              <a:rPr lang="zh-CN" altLang="en-US" dirty="0"/>
              <a:t>它将真实的世界转移到电视画面中。</a:t>
            </a:r>
            <a:endParaRPr lang="en-US" altLang="zh-CN" dirty="0"/>
          </a:p>
          <a:p>
            <a:endParaRPr lang="zh-CN" altLang="en-US" dirty="0"/>
          </a:p>
          <a:p>
            <a:r>
              <a:rPr lang="zh-CN" altLang="en-US" dirty="0"/>
              <a:t>转喻的表意作用在于符号具有以部分代替整体的能力。比如</a:t>
            </a:r>
            <a:r>
              <a:rPr lang="en-US" altLang="zh-CN" dirty="0"/>
              <a:t>,</a:t>
            </a:r>
            <a:r>
              <a:rPr lang="zh-CN" altLang="en-US" dirty="0"/>
              <a:t>在日常的生活中</a:t>
            </a:r>
            <a:r>
              <a:rPr lang="en-US" altLang="zh-CN" dirty="0"/>
              <a:t>,</a:t>
            </a:r>
          </a:p>
          <a:p>
            <a:r>
              <a:rPr lang="zh-CN" altLang="en-US" dirty="0"/>
              <a:t>公司经理或老板常常称其雇佣在身边帮助他处理各种事物的人为“助手”或“帮手”</a:t>
            </a:r>
            <a:r>
              <a:rPr lang="en-US" altLang="zh-CN" dirty="0"/>
              <a:t>,</a:t>
            </a:r>
            <a:r>
              <a:rPr lang="zh-CN" altLang="en-US" dirty="0"/>
              <a:t>这</a:t>
            </a:r>
          </a:p>
          <a:p>
            <a:r>
              <a:rPr lang="zh-CN" altLang="en-US" dirty="0"/>
              <a:t>个称呼本身就是用这一类人身上的一个属性来代表他们。如果这些人在他们老板的</a:t>
            </a:r>
          </a:p>
          <a:p>
            <a:r>
              <a:rPr lang="zh-CN" altLang="en-US" dirty="0"/>
              <a:t>眼中</a:t>
            </a:r>
            <a:r>
              <a:rPr lang="en-US" altLang="zh-CN" dirty="0"/>
              <a:t>,</a:t>
            </a:r>
            <a:r>
              <a:rPr lang="zh-CN" altLang="en-US" dirty="0"/>
              <a:t>只是一些“手”</a:t>
            </a:r>
            <a:r>
              <a:rPr lang="en-US" altLang="zh-CN" dirty="0"/>
              <a:t>(</a:t>
            </a:r>
            <a:r>
              <a:rPr lang="zh-CN" altLang="en-US" dirty="0"/>
              <a:t>因为对于老板来说</a:t>
            </a:r>
            <a:r>
              <a:rPr lang="en-US" altLang="zh-CN" dirty="0"/>
              <a:t>,</a:t>
            </a:r>
            <a:r>
              <a:rPr lang="zh-CN" altLang="en-US" dirty="0"/>
              <a:t>这些人身上有价值的东西是他们的“手”或</a:t>
            </a:r>
          </a:p>
          <a:p>
            <a:r>
              <a:rPr lang="zh-CN" altLang="en-US" dirty="0"/>
              <a:t>“腿”</a:t>
            </a:r>
            <a:r>
              <a:rPr lang="en-US" altLang="zh-CN" dirty="0"/>
              <a:t>,</a:t>
            </a:r>
            <a:r>
              <a:rPr lang="zh-CN" altLang="en-US" dirty="0"/>
              <a:t>他们可以打字和送信</a:t>
            </a:r>
            <a:r>
              <a:rPr lang="en-US" altLang="zh-CN" dirty="0"/>
              <a:t>)</a:t>
            </a:r>
            <a:r>
              <a:rPr lang="zh-CN" altLang="en-US" dirty="0"/>
              <a:t>的话</a:t>
            </a:r>
            <a:r>
              <a:rPr lang="en-US" altLang="zh-CN" dirty="0"/>
              <a:t>,</a:t>
            </a:r>
            <a:r>
              <a:rPr lang="zh-CN" altLang="en-US" dirty="0"/>
              <a:t>那么</a:t>
            </a:r>
            <a:r>
              <a:rPr lang="en-US" altLang="zh-CN" dirty="0"/>
              <a:t>,</a:t>
            </a:r>
            <a:r>
              <a:rPr lang="zh-CN" altLang="en-US" dirty="0"/>
              <a:t>可想而知</a:t>
            </a:r>
            <a:r>
              <a:rPr lang="en-US" altLang="zh-CN" dirty="0"/>
              <a:t>,</a:t>
            </a:r>
            <a:r>
              <a:rPr lang="zh-CN" altLang="en-US" dirty="0"/>
              <a:t>打工的人在雇主的眼里没有别的属</a:t>
            </a:r>
          </a:p>
          <a:p>
            <a:r>
              <a:rPr lang="zh-CN" altLang="en-US" dirty="0"/>
              <a:t>性和别的需要了。</a:t>
            </a:r>
          </a:p>
          <a:p>
            <a:endParaRPr lang="zh-CN" altLang="en-US" dirty="0"/>
          </a:p>
        </p:txBody>
      </p:sp>
    </p:spTree>
    <p:custDataLst>
      <p:tags r:id="rId1"/>
    </p:custDataLst>
    <p:extLst>
      <p:ext uri="{BB962C8B-B14F-4D97-AF65-F5344CB8AC3E}">
        <p14:creationId xmlns:p14="http://schemas.microsoft.com/office/powerpoint/2010/main" val="301132116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符合意义的表达手段</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416296"/>
          </a:xfrm>
          <a:prstGeom prst="rect">
            <a:avLst/>
          </a:prstGeom>
          <a:noFill/>
          <a:ln>
            <a:noFill/>
          </a:ln>
        </p:spPr>
        <p:txBody>
          <a:bodyPr wrap="square" lIns="91419" tIns="45708" rIns="91419" bIns="45708">
            <a:spAutoFit/>
          </a:bodyPr>
          <a:lstStyle/>
          <a:p>
            <a:r>
              <a:rPr lang="zh-CN" altLang="en-US" dirty="0"/>
              <a:t>任何一种符号可以同时以隐喻与转喻的手段运作</a:t>
            </a:r>
            <a:r>
              <a:rPr lang="en-US" altLang="zh-CN" dirty="0"/>
              <a:t>,</a:t>
            </a:r>
            <a:r>
              <a:rPr lang="zh-CN" altLang="en-US" dirty="0"/>
              <a:t>但它们执行的功能并不相同。</a:t>
            </a:r>
          </a:p>
          <a:p>
            <a:r>
              <a:rPr lang="zh-CN" altLang="en-US" dirty="0"/>
              <a:t>在第一个层次的表意阶段</a:t>
            </a:r>
            <a:r>
              <a:rPr lang="en-US" altLang="zh-CN" dirty="0"/>
              <a:t>,</a:t>
            </a:r>
            <a:r>
              <a:rPr lang="zh-CN" altLang="en-US" dirty="0"/>
              <a:t>图像式符号或声音符号</a:t>
            </a:r>
            <a:r>
              <a:rPr lang="en-US" altLang="zh-CN" dirty="0"/>
              <a:t>(</a:t>
            </a:r>
            <a:r>
              <a:rPr lang="zh-CN" altLang="en-US" dirty="0"/>
              <a:t>如实况录音</a:t>
            </a:r>
            <a:r>
              <a:rPr lang="en-US" altLang="zh-CN" dirty="0"/>
              <a:t>)</a:t>
            </a:r>
            <a:r>
              <a:rPr lang="zh-CN" altLang="en-US" dirty="0"/>
              <a:t>的外延性功能是属于</a:t>
            </a:r>
          </a:p>
          <a:p>
            <a:r>
              <a:rPr lang="zh-CN" altLang="en-US" dirty="0"/>
              <a:t>转喻性的</a:t>
            </a:r>
            <a:r>
              <a:rPr lang="en-US" altLang="zh-CN" dirty="0"/>
              <a:t>,</a:t>
            </a:r>
            <a:r>
              <a:rPr lang="zh-CN" altLang="en-US" dirty="0"/>
              <a:t>即由实体到表象</a:t>
            </a:r>
            <a:r>
              <a:rPr lang="en-US" altLang="zh-CN" dirty="0"/>
              <a:t>(</a:t>
            </a:r>
            <a:r>
              <a:rPr lang="zh-CN" altLang="en-US" dirty="0"/>
              <a:t>符号</a:t>
            </a:r>
            <a:r>
              <a:rPr lang="en-US" altLang="zh-CN" dirty="0"/>
              <a:t>)</a:t>
            </a:r>
            <a:r>
              <a:rPr lang="zh-CN" altLang="en-US" dirty="0"/>
              <a:t>的移位作用。因此</a:t>
            </a:r>
            <a:r>
              <a:rPr lang="en-US" altLang="zh-CN" dirty="0"/>
              <a:t>,</a:t>
            </a:r>
            <a:r>
              <a:rPr lang="zh-CN" altLang="en-US" dirty="0"/>
              <a:t>电视画面中清澈见底的河流的</a:t>
            </a:r>
          </a:p>
          <a:p>
            <a:r>
              <a:rPr lang="zh-CN" altLang="en-US" dirty="0"/>
              <a:t>一部分就可以代表这条河</a:t>
            </a:r>
            <a:r>
              <a:rPr lang="en-US" altLang="zh-CN" dirty="0"/>
              <a:t>,</a:t>
            </a:r>
            <a:r>
              <a:rPr lang="zh-CN" altLang="en-US" dirty="0"/>
              <a:t>或者我们看到断桥西湖白堤北面第一座桥②时</a:t>
            </a:r>
            <a:r>
              <a:rPr lang="en-US" altLang="zh-CN" dirty="0"/>
              <a:t>,</a:t>
            </a:r>
            <a:r>
              <a:rPr lang="zh-CN" altLang="en-US" dirty="0"/>
              <a:t>可以说看</a:t>
            </a:r>
          </a:p>
          <a:p>
            <a:r>
              <a:rPr lang="zh-CN" altLang="en-US" dirty="0"/>
              <a:t>到了西湖。电视的写实性来自于其外表意义的转喻。一段实况录音放置在一条消息</a:t>
            </a:r>
          </a:p>
          <a:p>
            <a:r>
              <a:rPr lang="zh-CN" altLang="en-US" dirty="0"/>
              <a:t>中播出</a:t>
            </a:r>
            <a:r>
              <a:rPr lang="en-US" altLang="zh-CN" dirty="0"/>
              <a:t>(</a:t>
            </a:r>
            <a:r>
              <a:rPr lang="zh-CN" altLang="en-US" dirty="0"/>
              <a:t>某某人谈他对某个问题的看法</a:t>
            </a:r>
            <a:r>
              <a:rPr lang="en-US" altLang="zh-CN" dirty="0"/>
              <a:t>),</a:t>
            </a:r>
            <a:r>
              <a:rPr lang="zh-CN" altLang="en-US" dirty="0"/>
              <a:t>它首先代表的是这段话语本身</a:t>
            </a:r>
            <a:r>
              <a:rPr lang="en-US" altLang="zh-CN" dirty="0"/>
              <a:t>,</a:t>
            </a:r>
            <a:r>
              <a:rPr lang="zh-CN" altLang="en-US" dirty="0"/>
              <a:t>同时也代表</a:t>
            </a:r>
          </a:p>
          <a:p>
            <a:r>
              <a:rPr lang="zh-CN" altLang="en-US" dirty="0"/>
              <a:t>一种说法</a:t>
            </a:r>
            <a:r>
              <a:rPr lang="en-US" altLang="zh-CN" dirty="0"/>
              <a:t>———</a:t>
            </a:r>
            <a:r>
              <a:rPr lang="zh-CN" altLang="en-US" dirty="0"/>
              <a:t>舆论。</a:t>
            </a:r>
            <a:endParaRPr lang="en-US" altLang="zh-CN" dirty="0"/>
          </a:p>
          <a:p>
            <a:endParaRPr lang="zh-CN" altLang="en-US" dirty="0"/>
          </a:p>
          <a:p>
            <a:r>
              <a:rPr lang="zh-CN" altLang="en-US" dirty="0"/>
              <a:t>在第二层次的表意阶段</a:t>
            </a:r>
            <a:r>
              <a:rPr lang="en-US" altLang="zh-CN" dirty="0"/>
              <a:t>,</a:t>
            </a:r>
            <a:r>
              <a:rPr lang="zh-CN" altLang="en-US" dirty="0"/>
              <a:t>其内涵性主要是隐喻功能起作用的结果。</a:t>
            </a:r>
            <a:endParaRPr lang="en-US" altLang="zh-CN" dirty="0"/>
          </a:p>
          <a:p>
            <a:endParaRPr lang="en-US" altLang="zh-CN" dirty="0"/>
          </a:p>
          <a:p>
            <a:r>
              <a:rPr lang="zh-CN" altLang="en-US" dirty="0"/>
              <a:t>费斯克</a:t>
            </a:r>
            <a:r>
              <a:rPr lang="en-US" altLang="zh-CN" dirty="0"/>
              <a:t>(</a:t>
            </a:r>
            <a:r>
              <a:rPr lang="en" altLang="zh-CN" dirty="0" err="1"/>
              <a:t>J.Fiske</a:t>
            </a:r>
            <a:r>
              <a:rPr lang="en" altLang="zh-CN" dirty="0"/>
              <a:t>)</a:t>
            </a:r>
            <a:r>
              <a:rPr lang="zh-CN" altLang="en-US" dirty="0"/>
              <a:t>将隐喻与转喻的表现形态及结构关系用图</a:t>
            </a:r>
            <a:r>
              <a:rPr lang="en-US" altLang="zh-CN" dirty="0"/>
              <a:t>8-1</a:t>
            </a:r>
            <a:r>
              <a:rPr lang="zh-CN" altLang="en-US" dirty="0"/>
              <a:t>表示</a:t>
            </a:r>
          </a:p>
          <a:p>
            <a:endParaRPr lang="zh-CN" altLang="en-US" dirty="0"/>
          </a:p>
        </p:txBody>
      </p:sp>
      <p:pic>
        <p:nvPicPr>
          <p:cNvPr id="2" name="图片 1">
            <a:extLst>
              <a:ext uri="{FF2B5EF4-FFF2-40B4-BE49-F238E27FC236}">
                <a16:creationId xmlns:a16="http://schemas.microsoft.com/office/drawing/2014/main" id="{0D1817A9-A172-8249-9958-D1A0DAA4FF84}"/>
              </a:ext>
            </a:extLst>
          </p:cNvPr>
          <p:cNvPicPr>
            <a:picLocks noChangeAspect="1"/>
          </p:cNvPicPr>
          <p:nvPr/>
        </p:nvPicPr>
        <p:blipFill>
          <a:blip r:embed="rId4"/>
          <a:stretch>
            <a:fillRect/>
          </a:stretch>
        </p:blipFill>
        <p:spPr>
          <a:xfrm>
            <a:off x="3624942" y="4816829"/>
            <a:ext cx="3548743" cy="1595996"/>
          </a:xfrm>
          <a:prstGeom prst="rect">
            <a:avLst/>
          </a:prstGeom>
        </p:spPr>
      </p:pic>
    </p:spTree>
    <p:custDataLst>
      <p:tags r:id="rId1"/>
    </p:custDataLst>
    <p:extLst>
      <p:ext uri="{BB962C8B-B14F-4D97-AF65-F5344CB8AC3E}">
        <p14:creationId xmlns:p14="http://schemas.microsoft.com/office/powerpoint/2010/main" val="16702036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符合意义的表达手段</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8" y="2112068"/>
            <a:ext cx="9129789" cy="2031301"/>
          </a:xfrm>
          <a:prstGeom prst="rect">
            <a:avLst/>
          </a:prstGeom>
          <a:noFill/>
          <a:ln>
            <a:noFill/>
          </a:ln>
        </p:spPr>
        <p:txBody>
          <a:bodyPr wrap="square" lIns="91419" tIns="45708" rIns="91419" bIns="45708">
            <a:spAutoFit/>
          </a:bodyPr>
          <a:lstStyle/>
          <a:p>
            <a:r>
              <a:rPr lang="zh-CN" altLang="en-US" dirty="0"/>
              <a:t>在用符号生产意义的实践中</a:t>
            </a:r>
            <a:r>
              <a:rPr lang="en-US" altLang="zh-CN" dirty="0"/>
              <a:t>,</a:t>
            </a:r>
            <a:r>
              <a:rPr lang="zh-CN" altLang="en-US" dirty="0"/>
              <a:t>我们看到隐喻型话语和转喻型话语</a:t>
            </a:r>
            <a:r>
              <a:rPr lang="en-US" altLang="zh-CN" dirty="0"/>
              <a:t>,</a:t>
            </a:r>
            <a:r>
              <a:rPr lang="zh-CN" altLang="en-US" dirty="0"/>
              <a:t>但是每一种类</a:t>
            </a:r>
          </a:p>
          <a:p>
            <a:r>
              <a:rPr lang="zh-CN" altLang="en-US" dirty="0"/>
              <a:t>型的话语并不一定是在二者</a:t>
            </a:r>
            <a:r>
              <a:rPr lang="en-US" altLang="zh-CN" dirty="0"/>
              <a:t>(</a:t>
            </a:r>
            <a:r>
              <a:rPr lang="zh-CN" altLang="en-US" dirty="0"/>
              <a:t>隐喻与转喻</a:t>
            </a:r>
            <a:r>
              <a:rPr lang="en-US" altLang="zh-CN" dirty="0"/>
              <a:t>)</a:t>
            </a:r>
            <a:r>
              <a:rPr lang="zh-CN" altLang="en-US" dirty="0"/>
              <a:t>之间进行排他式选择</a:t>
            </a:r>
            <a:r>
              <a:rPr lang="en-US" altLang="zh-CN" dirty="0"/>
              <a:t>,</a:t>
            </a:r>
            <a:r>
              <a:rPr lang="zh-CN" altLang="en-US" dirty="0"/>
              <a:t>只是以其中某种更占</a:t>
            </a:r>
          </a:p>
          <a:p>
            <a:r>
              <a:rPr lang="zh-CN" altLang="en-US" dirty="0"/>
              <a:t>支配地位为参照。属于隐喻范畴的包括</a:t>
            </a:r>
            <a:r>
              <a:rPr lang="en-US" altLang="zh-CN" dirty="0"/>
              <a:t>:</a:t>
            </a:r>
            <a:r>
              <a:rPr lang="zh-CN" altLang="en-US" dirty="0"/>
              <a:t>俄罗斯抒情诗、浪漫主义及象征主义作品、超</a:t>
            </a:r>
          </a:p>
          <a:p>
            <a:r>
              <a:rPr lang="zh-CN" altLang="en-US" dirty="0"/>
              <a:t>现实主义作品、查理</a:t>
            </a:r>
            <a:r>
              <a:rPr lang="en-US" altLang="zh-CN" dirty="0"/>
              <a:t>·</a:t>
            </a:r>
            <a:r>
              <a:rPr lang="zh-CN" altLang="en-US" dirty="0"/>
              <a:t>卓别林的电影</a:t>
            </a:r>
            <a:r>
              <a:rPr lang="en-US" altLang="zh-CN" dirty="0"/>
              <a:t>(</a:t>
            </a:r>
            <a:r>
              <a:rPr lang="zh-CN" altLang="en-US" dirty="0"/>
              <a:t>淡出淡入的镜头叠合是真正的电影隐喻手法</a:t>
            </a:r>
            <a:r>
              <a:rPr lang="en-US" altLang="zh-CN" dirty="0"/>
              <a:t>)</a:t>
            </a:r>
            <a:r>
              <a:rPr lang="zh-CN" altLang="en-US" dirty="0"/>
              <a:t>、</a:t>
            </a:r>
          </a:p>
          <a:p>
            <a:r>
              <a:rPr lang="zh-CN" altLang="en-US" dirty="0"/>
              <a:t>弗洛伊德式梦的象征</a:t>
            </a:r>
            <a:r>
              <a:rPr lang="en-US" altLang="zh-CN" dirty="0"/>
              <a:t>(</a:t>
            </a:r>
            <a:r>
              <a:rPr lang="zh-CN" altLang="en-US" dirty="0"/>
              <a:t>通过认同的方式</a:t>
            </a:r>
            <a:r>
              <a:rPr lang="en-US" altLang="zh-CN" dirty="0"/>
              <a:t>)</a:t>
            </a:r>
            <a:r>
              <a:rPr lang="zh-CN" altLang="en-US" dirty="0"/>
              <a:t>。属于转喻范畴的则包括</a:t>
            </a:r>
            <a:r>
              <a:rPr lang="en-US" altLang="zh-CN" dirty="0"/>
              <a:t>:</a:t>
            </a:r>
            <a:r>
              <a:rPr lang="zh-CN" altLang="en-US" dirty="0"/>
              <a:t>英雄史诗、现实主</a:t>
            </a:r>
          </a:p>
          <a:p>
            <a:r>
              <a:rPr lang="zh-CN" altLang="en-US" dirty="0"/>
              <a:t>义流派的叙事、格里菲斯的电影</a:t>
            </a:r>
            <a:r>
              <a:rPr lang="en-US" altLang="zh-CN" dirty="0"/>
              <a:t>(</a:t>
            </a:r>
            <a:r>
              <a:rPr lang="zh-CN" altLang="en-US" dirty="0"/>
              <a:t>特写镜头、蒙太奇及视角变化</a:t>
            </a:r>
            <a:r>
              <a:rPr lang="en-US" altLang="zh-CN" dirty="0"/>
              <a:t>)</a:t>
            </a:r>
            <a:r>
              <a:rPr lang="zh-CN" altLang="en-US" dirty="0"/>
              <a:t>、移位或凝缩式的梦境</a:t>
            </a:r>
          </a:p>
          <a:p>
            <a:r>
              <a:rPr lang="zh-CN" altLang="en-US" dirty="0"/>
              <a:t>投射。</a:t>
            </a:r>
          </a:p>
        </p:txBody>
      </p:sp>
    </p:spTree>
    <p:custDataLst>
      <p:tags r:id="rId1"/>
    </p:custDataLst>
    <p:extLst>
      <p:ext uri="{BB962C8B-B14F-4D97-AF65-F5344CB8AC3E}">
        <p14:creationId xmlns:p14="http://schemas.microsoft.com/office/powerpoint/2010/main" val="227300290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第五节 语句</a:t>
            </a:r>
            <a:r>
              <a:rPr lang="en-US" altLang="zh-CN" sz="2400" b="0" dirty="0">
                <a:latin typeface="字魂35号-经典雅黑" panose="00000500000000000000" pitchFamily="2" charset="-122"/>
                <a:ea typeface="字魂35号-经典雅黑" panose="00000500000000000000" pitchFamily="2" charset="-122"/>
              </a:rPr>
              <a:t>-</a:t>
            </a:r>
            <a:r>
              <a:rPr lang="zh-CN" altLang="en-US" sz="2400" b="0" dirty="0">
                <a:latin typeface="字魂35号-经典雅黑" panose="00000500000000000000" pitchFamily="2" charset="-122"/>
                <a:ea typeface="字魂35号-经典雅黑" panose="00000500000000000000" pitchFamily="2" charset="-122"/>
              </a:rPr>
              <a:t>意义的构成</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970293"/>
          </a:xfrm>
          <a:prstGeom prst="rect">
            <a:avLst/>
          </a:prstGeom>
          <a:noFill/>
          <a:ln>
            <a:noFill/>
          </a:ln>
        </p:spPr>
        <p:txBody>
          <a:bodyPr wrap="square" lIns="91419" tIns="45708" rIns="91419" bIns="45708">
            <a:spAutoFit/>
          </a:bodyPr>
          <a:lstStyle/>
          <a:p>
            <a:r>
              <a:rPr lang="zh-CN" altLang="en-US" dirty="0"/>
              <a:t>我们把一个表达完整意义的符号组合称作语句。依照索绪尔的语言学理论</a:t>
            </a:r>
            <a:r>
              <a:rPr lang="en-US" altLang="zh-CN" dirty="0"/>
              <a:t>,</a:t>
            </a:r>
            <a:r>
              <a:rPr lang="zh-CN" altLang="en-US" dirty="0"/>
              <a:t>语言</a:t>
            </a:r>
          </a:p>
          <a:p>
            <a:r>
              <a:rPr lang="zh-CN" altLang="en-US" dirty="0"/>
              <a:t>各要素间的关系可以在两个层面上展开</a:t>
            </a:r>
            <a:r>
              <a:rPr lang="en-US" altLang="zh-CN" dirty="0"/>
              <a:t>,</a:t>
            </a:r>
            <a:r>
              <a:rPr lang="zh-CN" altLang="en-US" dirty="0"/>
              <a:t>其中每一个层面产生其自身的价值。</a:t>
            </a:r>
            <a:endParaRPr lang="en-US" altLang="zh-CN" dirty="0"/>
          </a:p>
          <a:p>
            <a:r>
              <a:rPr lang="zh-CN" altLang="en-US" dirty="0"/>
              <a:t>第一个层面是组合层面</a:t>
            </a:r>
            <a:r>
              <a:rPr lang="en-US" altLang="zh-CN" dirty="0"/>
              <a:t>,</a:t>
            </a:r>
            <a:r>
              <a:rPr lang="zh-CN" altLang="en-US" dirty="0"/>
              <a:t>组合是句子的一种排列</a:t>
            </a:r>
            <a:r>
              <a:rPr lang="en-US" altLang="zh-CN" dirty="0"/>
              <a:t>,</a:t>
            </a:r>
            <a:r>
              <a:rPr lang="zh-CN" altLang="en-US" dirty="0"/>
              <a:t>具有空间和时间两方面的延展性。句子是</a:t>
            </a:r>
          </a:p>
          <a:p>
            <a:r>
              <a:rPr lang="zh-CN" altLang="en-US" dirty="0"/>
              <a:t>由一系列的符号组成的一个水平链</a:t>
            </a:r>
            <a:r>
              <a:rPr lang="en-US" altLang="zh-CN" dirty="0"/>
              <a:t>,</a:t>
            </a:r>
            <a:r>
              <a:rPr lang="zh-CN" altLang="en-US" dirty="0"/>
              <a:t>它们依照约定俗成的规定和协议构成完整的意</a:t>
            </a:r>
          </a:p>
          <a:p>
            <a:r>
              <a:rPr lang="zh-CN" altLang="en-US" dirty="0"/>
              <a:t>义。在组合的过程中</a:t>
            </a:r>
            <a:r>
              <a:rPr lang="en-US" altLang="zh-CN" dirty="0"/>
              <a:t>,</a:t>
            </a:r>
            <a:r>
              <a:rPr lang="zh-CN" altLang="en-US" dirty="0"/>
              <a:t>符号和符号之间的联系是通过转喻的功能发挥作用。</a:t>
            </a:r>
            <a:endParaRPr lang="en-US" altLang="zh-CN" dirty="0"/>
          </a:p>
          <a:p>
            <a:endParaRPr lang="en-US" altLang="zh-CN" dirty="0"/>
          </a:p>
          <a:p>
            <a:r>
              <a:rPr lang="zh-CN" altLang="en-US" dirty="0"/>
              <a:t>第二个层面是聚合层面</a:t>
            </a:r>
            <a:r>
              <a:rPr lang="en-US" altLang="zh-CN" dirty="0"/>
              <a:t>,</a:t>
            </a:r>
            <a:r>
              <a:rPr lang="zh-CN" altLang="en-US" dirty="0"/>
              <a:t>用索绪尔的术语来说是联想层面①</a:t>
            </a:r>
            <a:r>
              <a:rPr lang="en-US" altLang="zh-CN" dirty="0"/>
              <a:t>:“</a:t>
            </a:r>
            <a:r>
              <a:rPr lang="zh-CN" altLang="en-US" dirty="0"/>
              <a:t>在话语</a:t>
            </a:r>
            <a:r>
              <a:rPr lang="en-US" altLang="zh-CN" dirty="0"/>
              <a:t>(</a:t>
            </a:r>
            <a:r>
              <a:rPr lang="zh-CN" altLang="en-US" dirty="0"/>
              <a:t>组合层面外</a:t>
            </a:r>
            <a:r>
              <a:rPr lang="en-US" altLang="zh-CN" dirty="0"/>
              <a:t>)</a:t>
            </a:r>
            <a:r>
              <a:rPr lang="zh-CN" altLang="en-US" dirty="0"/>
              <a:t>之外</a:t>
            </a:r>
            <a:r>
              <a:rPr lang="en-US" altLang="zh-CN" dirty="0"/>
              <a:t>,</a:t>
            </a:r>
            <a:r>
              <a:rPr lang="zh-CN" altLang="en-US" dirty="0"/>
              <a:t>彼此</a:t>
            </a:r>
          </a:p>
          <a:p>
            <a:r>
              <a:rPr lang="zh-CN" altLang="en-US" dirty="0"/>
              <a:t>之间具有某种共同性的要素在记忆中联系起来</a:t>
            </a:r>
            <a:r>
              <a:rPr lang="en-US" altLang="zh-CN" dirty="0"/>
              <a:t>,</a:t>
            </a:r>
            <a:r>
              <a:rPr lang="zh-CN" altLang="en-US" dirty="0"/>
              <a:t>形成由各种关系支配的集合。”</a:t>
            </a:r>
            <a:endParaRPr lang="en-US" altLang="zh-CN" dirty="0"/>
          </a:p>
          <a:p>
            <a:endParaRPr lang="en-US" altLang="zh-CN" dirty="0"/>
          </a:p>
          <a:p>
            <a:r>
              <a:rPr lang="zh-CN" altLang="en-US" dirty="0"/>
              <a:t>联想构成的集合不仅仅把呈现出某种共同点的要素连在一起</a:t>
            </a:r>
            <a:r>
              <a:rPr lang="en-US" altLang="zh-CN" dirty="0"/>
              <a:t>,</a:t>
            </a:r>
            <a:r>
              <a:rPr lang="zh-CN" altLang="en-US" dirty="0"/>
              <a:t>它还能够抓住在每一个场合</a:t>
            </a:r>
          </a:p>
          <a:p>
            <a:r>
              <a:rPr lang="en-US" altLang="zh-CN" dirty="0"/>
              <a:t>(</a:t>
            </a:r>
            <a:r>
              <a:rPr lang="zh-CN" altLang="en-US" dirty="0"/>
              <a:t>意义产生的场合</a:t>
            </a:r>
            <a:r>
              <a:rPr lang="en-US" altLang="zh-CN" dirty="0"/>
              <a:t>)</a:t>
            </a:r>
            <a:r>
              <a:rPr lang="zh-CN" altLang="en-US" dirty="0"/>
              <a:t>把要素联系在一起的种种关系的性质。有多少种关系</a:t>
            </a:r>
            <a:r>
              <a:rPr lang="en-US" altLang="zh-CN" dirty="0"/>
              <a:t>,</a:t>
            </a:r>
            <a:r>
              <a:rPr lang="zh-CN" altLang="en-US" dirty="0"/>
              <a:t>就有多少种</a:t>
            </a:r>
          </a:p>
          <a:p>
            <a:r>
              <a:rPr lang="zh-CN" altLang="en-US" dirty="0"/>
              <a:t>联想系列。联想是相对词汇而言的。词汇</a:t>
            </a:r>
            <a:r>
              <a:rPr lang="en-US" altLang="zh-CN" dirty="0"/>
              <a:t>(</a:t>
            </a:r>
            <a:r>
              <a:rPr lang="en" altLang="zh-CN" dirty="0"/>
              <a:t>paradigms)</a:t>
            </a:r>
            <a:r>
              <a:rPr lang="zh-CN" altLang="en-US" dirty="0"/>
              <a:t>是指一系列或者意义或者形式</a:t>
            </a:r>
          </a:p>
          <a:p>
            <a:r>
              <a:rPr lang="zh-CN" altLang="en-US" dirty="0"/>
              <a:t>有共同性的符号。我们可以由一个符号联想到一个系列</a:t>
            </a:r>
            <a:r>
              <a:rPr lang="en-US" altLang="zh-CN" dirty="0"/>
              <a:t>,</a:t>
            </a:r>
            <a:r>
              <a:rPr lang="zh-CN" altLang="en-US" dirty="0"/>
              <a:t>然后选择其中的一个符号用</a:t>
            </a:r>
          </a:p>
          <a:p>
            <a:r>
              <a:rPr lang="zh-CN" altLang="en-US" dirty="0"/>
              <a:t>于组合。</a:t>
            </a:r>
          </a:p>
        </p:txBody>
      </p:sp>
    </p:spTree>
    <p:custDataLst>
      <p:tags r:id="rId1"/>
    </p:custDataLst>
    <p:extLst>
      <p:ext uri="{BB962C8B-B14F-4D97-AF65-F5344CB8AC3E}">
        <p14:creationId xmlns:p14="http://schemas.microsoft.com/office/powerpoint/2010/main" val="38576428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第五节 语句</a:t>
            </a:r>
            <a:r>
              <a:rPr lang="en-US" altLang="zh-CN" sz="2400" b="0" dirty="0">
                <a:latin typeface="字魂35号-经典雅黑" panose="00000500000000000000" pitchFamily="2" charset="-122"/>
                <a:ea typeface="字魂35号-经典雅黑" panose="00000500000000000000" pitchFamily="2" charset="-122"/>
              </a:rPr>
              <a:t>-</a:t>
            </a:r>
            <a:r>
              <a:rPr lang="zh-CN" altLang="en-US" sz="2400" b="0" dirty="0">
                <a:latin typeface="字魂35号-经典雅黑" panose="00000500000000000000" pitchFamily="2" charset="-122"/>
                <a:ea typeface="字魂35号-经典雅黑" panose="00000500000000000000" pitchFamily="2" charset="-122"/>
              </a:rPr>
              <a:t>意义的构成</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693295"/>
          </a:xfrm>
          <a:prstGeom prst="rect">
            <a:avLst/>
          </a:prstGeom>
          <a:noFill/>
          <a:ln>
            <a:noFill/>
          </a:ln>
        </p:spPr>
        <p:txBody>
          <a:bodyPr wrap="square" lIns="91419" tIns="45708" rIns="91419" bIns="45708">
            <a:spAutoFit/>
          </a:bodyPr>
          <a:lstStyle/>
          <a:p>
            <a:r>
              <a:rPr lang="zh-CN" altLang="en-US" dirty="0"/>
              <a:t>组合层面与聚合层面的关系非常密切</a:t>
            </a:r>
            <a:r>
              <a:rPr lang="en-US" altLang="zh-CN" dirty="0"/>
              <a:t>,</a:t>
            </a:r>
            <a:r>
              <a:rPr lang="zh-CN" altLang="en-US" dirty="0"/>
              <a:t>索绪尔用下列比喻表述两者的关系</a:t>
            </a:r>
            <a:r>
              <a:rPr lang="en-US" altLang="zh-CN" dirty="0"/>
              <a:t>:</a:t>
            </a:r>
            <a:r>
              <a:rPr lang="zh-CN" altLang="en-US" dirty="0"/>
              <a:t>每个</a:t>
            </a:r>
          </a:p>
          <a:p>
            <a:r>
              <a:rPr lang="zh-CN" altLang="en-US" dirty="0"/>
              <a:t>组合单位如同古建筑中的柱子</a:t>
            </a:r>
            <a:r>
              <a:rPr lang="en-US" altLang="zh-CN" dirty="0"/>
              <a:t>,</a:t>
            </a:r>
            <a:r>
              <a:rPr lang="zh-CN" altLang="en-US" dirty="0"/>
              <a:t>这根柱子与该建筑其他部分</a:t>
            </a:r>
            <a:r>
              <a:rPr lang="en-US" altLang="zh-CN" dirty="0"/>
              <a:t>(</a:t>
            </a:r>
            <a:r>
              <a:rPr lang="zh-CN" altLang="en-US" dirty="0"/>
              <a:t>如下楣</a:t>
            </a:r>
            <a:r>
              <a:rPr lang="en-US" altLang="zh-CN" dirty="0"/>
              <a:t>)</a:t>
            </a:r>
            <a:r>
              <a:rPr lang="zh-CN" altLang="en-US" dirty="0"/>
              <a:t>有着真实的毗邻</a:t>
            </a:r>
          </a:p>
          <a:p>
            <a:r>
              <a:rPr lang="zh-CN" altLang="en-US" dirty="0"/>
              <a:t>关系</a:t>
            </a:r>
            <a:r>
              <a:rPr lang="en-US" altLang="zh-CN" dirty="0"/>
              <a:t>(</a:t>
            </a:r>
            <a:r>
              <a:rPr lang="zh-CN" altLang="en-US" dirty="0"/>
              <a:t>组合关系</a:t>
            </a:r>
            <a:r>
              <a:rPr lang="en-US" altLang="zh-CN" dirty="0"/>
              <a:t>);</a:t>
            </a:r>
            <a:r>
              <a:rPr lang="zh-CN" altLang="en-US" dirty="0"/>
              <a:t>但如果这根柱子是多利安式的</a:t>
            </a:r>
            <a:r>
              <a:rPr lang="en-US" altLang="zh-CN" dirty="0"/>
              <a:t>,</a:t>
            </a:r>
            <a:r>
              <a:rPr lang="zh-CN" altLang="en-US" dirty="0"/>
              <a:t>它会唤起其他样式的柱子</a:t>
            </a:r>
            <a:r>
              <a:rPr lang="en-US" altLang="zh-CN" dirty="0"/>
              <a:t>(</a:t>
            </a:r>
            <a:r>
              <a:rPr lang="zh-CN" altLang="en-US" dirty="0"/>
              <a:t>中国式</a:t>
            </a:r>
          </a:p>
          <a:p>
            <a:r>
              <a:rPr lang="zh-CN" altLang="en-US" dirty="0"/>
              <a:t>的</a:t>
            </a:r>
            <a:r>
              <a:rPr lang="en-US" altLang="zh-CN" dirty="0"/>
              <a:t>),</a:t>
            </a:r>
            <a:r>
              <a:rPr lang="zh-CN" altLang="en-US" dirty="0"/>
              <a:t>这就产生了一种潜在的替代关系</a:t>
            </a:r>
            <a:r>
              <a:rPr lang="en-US" altLang="zh-CN" dirty="0"/>
              <a:t>(</a:t>
            </a:r>
            <a:r>
              <a:rPr lang="zh-CN" altLang="en-US" dirty="0"/>
              <a:t>联想关系</a:t>
            </a:r>
            <a:r>
              <a:rPr lang="en-US" altLang="zh-CN" dirty="0"/>
              <a:t>)</a:t>
            </a:r>
            <a:r>
              <a:rPr lang="zh-CN" altLang="en-US" dirty="0"/>
              <a:t>。这两个层面相互联系</a:t>
            </a:r>
            <a:r>
              <a:rPr lang="en-US" altLang="zh-CN" dirty="0"/>
              <a:t>,</a:t>
            </a:r>
            <a:r>
              <a:rPr lang="zh-CN" altLang="en-US" dirty="0"/>
              <a:t>以至于组合</a:t>
            </a:r>
          </a:p>
          <a:p>
            <a:r>
              <a:rPr lang="zh-CN" altLang="en-US" dirty="0"/>
              <a:t>只有通过连续唤起联想层面以外的新要素才能“前行”。③ 联想</a:t>
            </a:r>
            <a:r>
              <a:rPr lang="en-US" altLang="zh-CN" dirty="0"/>
              <a:t>—</a:t>
            </a:r>
            <a:r>
              <a:rPr lang="zh-CN" altLang="en-US" dirty="0"/>
              <a:t>选择是在对应、类似</a:t>
            </a:r>
          </a:p>
          <a:p>
            <a:r>
              <a:rPr lang="zh-CN" altLang="en-US" dirty="0"/>
              <a:t>与相异、同义、反义的基础上进行的。组合</a:t>
            </a:r>
            <a:r>
              <a:rPr lang="en-US" altLang="zh-CN" dirty="0"/>
              <a:t>(</a:t>
            </a:r>
            <a:r>
              <a:rPr lang="zh-CN" altLang="en-US" dirty="0"/>
              <a:t>造句</a:t>
            </a:r>
            <a:r>
              <a:rPr lang="en-US" altLang="zh-CN" dirty="0"/>
              <a:t>)</a:t>
            </a:r>
            <a:r>
              <a:rPr lang="zh-CN" altLang="en-US" dirty="0"/>
              <a:t>以连接为基础。此外</a:t>
            </a:r>
            <a:r>
              <a:rPr lang="en-US" altLang="zh-CN" dirty="0"/>
              <a:t>,</a:t>
            </a:r>
            <a:r>
              <a:rPr lang="zh-CN" altLang="en-US" dirty="0"/>
              <a:t>根据使用场合</a:t>
            </a:r>
          </a:p>
          <a:p>
            <a:r>
              <a:rPr lang="zh-CN" altLang="en-US" dirty="0"/>
              <a:t>和目的的不同</a:t>
            </a:r>
            <a:r>
              <a:rPr lang="en-US" altLang="zh-CN" dirty="0"/>
              <a:t>,</a:t>
            </a:r>
            <a:r>
              <a:rPr lang="zh-CN" altLang="en-US" dirty="0"/>
              <a:t>我们还有依照习俗而建立的特定的语汇。</a:t>
            </a:r>
            <a:endParaRPr lang="en-US" altLang="zh-CN" dirty="0"/>
          </a:p>
          <a:p>
            <a:endParaRPr lang="en-US" altLang="zh-CN" dirty="0"/>
          </a:p>
          <a:p>
            <a:r>
              <a:rPr lang="zh-CN" altLang="en-US" dirty="0"/>
              <a:t>实际上</a:t>
            </a:r>
            <a:r>
              <a:rPr lang="en-US" altLang="zh-CN" dirty="0"/>
              <a:t>,</a:t>
            </a:r>
            <a:r>
              <a:rPr lang="zh-CN" altLang="en-US" dirty="0"/>
              <a:t>语汇和语句在不同的语境</a:t>
            </a:r>
          </a:p>
          <a:p>
            <a:r>
              <a:rPr lang="zh-CN" altLang="en-US" dirty="0"/>
              <a:t>下</a:t>
            </a:r>
            <a:r>
              <a:rPr lang="en-US" altLang="zh-CN" dirty="0"/>
              <a:t>(</a:t>
            </a:r>
            <a:r>
              <a:rPr lang="zh-CN" altLang="en-US" dirty="0"/>
              <a:t>说法</a:t>
            </a:r>
            <a:r>
              <a:rPr lang="en-US" altLang="zh-CN" dirty="0"/>
              <a:t>)</a:t>
            </a:r>
            <a:r>
              <a:rPr lang="zh-CN" altLang="en-US" dirty="0"/>
              <a:t>会产生不同的意义</a:t>
            </a:r>
            <a:r>
              <a:rPr lang="en-US" altLang="zh-CN" dirty="0"/>
              <a:t>,</a:t>
            </a:r>
            <a:r>
              <a:rPr lang="zh-CN" altLang="en-US" dirty="0"/>
              <a:t>或者说</a:t>
            </a:r>
            <a:r>
              <a:rPr lang="en-US" altLang="zh-CN" dirty="0"/>
              <a:t>,</a:t>
            </a:r>
            <a:r>
              <a:rPr lang="zh-CN" altLang="en-US" dirty="0"/>
              <a:t>不同的语境对语汇和语句的构成是有限制的。</a:t>
            </a:r>
          </a:p>
          <a:p>
            <a:r>
              <a:rPr lang="zh-CN" altLang="en-US" dirty="0"/>
              <a:t>作为表达意义的符号</a:t>
            </a:r>
            <a:r>
              <a:rPr lang="en-US" altLang="zh-CN" dirty="0"/>
              <a:t>,</a:t>
            </a:r>
            <a:r>
              <a:rPr lang="zh-CN" altLang="en-US" dirty="0"/>
              <a:t>在其选择和组合方面也依照此规则。比如</a:t>
            </a:r>
            <a:r>
              <a:rPr lang="en-US" altLang="zh-CN" dirty="0"/>
              <a:t>,“</a:t>
            </a:r>
            <a:r>
              <a:rPr lang="zh-CN" altLang="en-US" dirty="0"/>
              <a:t>自然”这个词在以</a:t>
            </a:r>
          </a:p>
          <a:p>
            <a:r>
              <a:rPr lang="zh-CN" altLang="en-US" dirty="0"/>
              <a:t>“环保”为主题的语境中出现和在以“绘画”为主题的语境中出现</a:t>
            </a:r>
            <a:r>
              <a:rPr lang="en-US" altLang="zh-CN" dirty="0"/>
              <a:t>,</a:t>
            </a:r>
            <a:r>
              <a:rPr lang="zh-CN" altLang="en-US" dirty="0"/>
              <a:t>所指是有差异的。</a:t>
            </a:r>
          </a:p>
          <a:p>
            <a:endParaRPr lang="zh-CN" altLang="en-US" dirty="0"/>
          </a:p>
        </p:txBody>
      </p:sp>
    </p:spTree>
    <p:custDataLst>
      <p:tags r:id="rId1"/>
    </p:custDataLst>
    <p:extLst>
      <p:ext uri="{BB962C8B-B14F-4D97-AF65-F5344CB8AC3E}">
        <p14:creationId xmlns:p14="http://schemas.microsoft.com/office/powerpoint/2010/main" val="57437594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第五节 语句</a:t>
            </a:r>
            <a:r>
              <a:rPr lang="en-US" altLang="zh-CN" sz="2400" b="0" dirty="0">
                <a:latin typeface="字魂35号-经典雅黑" panose="00000500000000000000" pitchFamily="2" charset="-122"/>
                <a:ea typeface="字魂35号-经典雅黑" panose="00000500000000000000" pitchFamily="2" charset="-122"/>
              </a:rPr>
              <a:t>-</a:t>
            </a:r>
            <a:r>
              <a:rPr lang="zh-CN" altLang="en-US" sz="2400" b="0" dirty="0">
                <a:latin typeface="字魂35号-经典雅黑" panose="00000500000000000000" pitchFamily="2" charset="-122"/>
                <a:ea typeface="字魂35号-经典雅黑" panose="00000500000000000000" pitchFamily="2" charset="-122"/>
              </a:rPr>
              <a:t>意义的构成</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139297"/>
          </a:xfrm>
          <a:prstGeom prst="rect">
            <a:avLst/>
          </a:prstGeom>
          <a:noFill/>
          <a:ln>
            <a:noFill/>
          </a:ln>
        </p:spPr>
        <p:txBody>
          <a:bodyPr wrap="square" lIns="91419" tIns="45708" rIns="91419" bIns="45708">
            <a:spAutoFit/>
          </a:bodyPr>
          <a:lstStyle/>
          <a:p>
            <a:r>
              <a:rPr lang="zh-CN" altLang="en-US" dirty="0"/>
              <a:t>语汇作为一个单位有两个层次意义</a:t>
            </a:r>
            <a:r>
              <a:rPr lang="en-US" altLang="zh-CN" dirty="0"/>
              <a:t>:</a:t>
            </a:r>
            <a:r>
              <a:rPr lang="zh-CN" altLang="en-US" dirty="0"/>
              <a:t>其一</a:t>
            </a:r>
            <a:r>
              <a:rPr lang="en-US" altLang="zh-CN" dirty="0"/>
              <a:t>,</a:t>
            </a:r>
            <a:r>
              <a:rPr lang="zh-CN" altLang="en-US" dirty="0"/>
              <a:t>它与其他单位的联系</a:t>
            </a:r>
            <a:r>
              <a:rPr lang="en-US" altLang="zh-CN" dirty="0"/>
              <a:t>;</a:t>
            </a:r>
            <a:r>
              <a:rPr lang="zh-CN" altLang="en-US" dirty="0"/>
              <a:t>其二</a:t>
            </a:r>
            <a:r>
              <a:rPr lang="en-US" altLang="zh-CN" dirty="0"/>
              <a:t>,</a:t>
            </a:r>
            <a:r>
              <a:rPr lang="zh-CN" altLang="en-US" dirty="0"/>
              <a:t>它和其他</a:t>
            </a:r>
          </a:p>
          <a:p>
            <a:r>
              <a:rPr lang="zh-CN" altLang="en-US" dirty="0"/>
              <a:t>单位的分别。它的意义是在与其他单位对照之后才产生的。如对“红色”的认识</a:t>
            </a:r>
            <a:r>
              <a:rPr lang="en-US" altLang="zh-CN" dirty="0"/>
              <a:t>,</a:t>
            </a:r>
            <a:r>
              <a:rPr lang="zh-CN" altLang="en-US" dirty="0"/>
              <a:t>是在</a:t>
            </a:r>
          </a:p>
          <a:p>
            <a:r>
              <a:rPr lang="zh-CN" altLang="en-US" dirty="0"/>
              <a:t>与其他“不是红色”的颜色</a:t>
            </a:r>
            <a:r>
              <a:rPr lang="en-US" altLang="zh-CN" dirty="0"/>
              <a:t>(</a:t>
            </a:r>
            <a:r>
              <a:rPr lang="zh-CN" altLang="en-US" dirty="0"/>
              <a:t>黑色、黄色、绿色</a:t>
            </a:r>
            <a:r>
              <a:rPr lang="en-US" altLang="zh-CN" dirty="0"/>
              <a:t>)</a:t>
            </a:r>
            <a:r>
              <a:rPr lang="zh-CN" altLang="en-US" dirty="0"/>
              <a:t>的对比之后</a:t>
            </a:r>
            <a:r>
              <a:rPr lang="en-US" altLang="zh-CN" dirty="0"/>
              <a:t>,</a:t>
            </a:r>
            <a:r>
              <a:rPr lang="zh-CN" altLang="en-US" dirty="0"/>
              <a:t>才获得的。因此</a:t>
            </a:r>
            <a:r>
              <a:rPr lang="en-US" altLang="zh-CN" dirty="0"/>
              <a:t>,</a:t>
            </a:r>
            <a:r>
              <a:rPr lang="zh-CN" altLang="en-US" dirty="0"/>
              <a:t>在具体的</a:t>
            </a:r>
          </a:p>
          <a:p>
            <a:r>
              <a:rPr lang="zh-CN" altLang="en-US" dirty="0"/>
              <a:t>使用过程中</a:t>
            </a:r>
            <a:r>
              <a:rPr lang="en-US" altLang="zh-CN" dirty="0"/>
              <a:t>,</a:t>
            </a:r>
            <a:r>
              <a:rPr lang="zh-CN" altLang="en-US" dirty="0"/>
              <a:t>语汇的组合不同</a:t>
            </a:r>
            <a:r>
              <a:rPr lang="en-US" altLang="zh-CN" dirty="0"/>
              <a:t>,</a:t>
            </a:r>
            <a:r>
              <a:rPr lang="zh-CN" altLang="en-US" dirty="0"/>
              <a:t>意义也有区别。</a:t>
            </a:r>
            <a:endParaRPr lang="en-US" altLang="zh-CN" dirty="0"/>
          </a:p>
          <a:p>
            <a:endParaRPr lang="zh-CN" altLang="en-US" dirty="0"/>
          </a:p>
          <a:p>
            <a:r>
              <a:rPr lang="zh-CN" altLang="en-US" dirty="0"/>
              <a:t>还应该看到</a:t>
            </a:r>
            <a:r>
              <a:rPr lang="en-US" altLang="zh-CN" dirty="0"/>
              <a:t>,</a:t>
            </a:r>
            <a:r>
              <a:rPr lang="zh-CN" altLang="en-US" dirty="0"/>
              <a:t>不同媒介使用的符号不同</a:t>
            </a:r>
            <a:r>
              <a:rPr lang="en-US" altLang="zh-CN" dirty="0"/>
              <a:t>(</a:t>
            </a:r>
            <a:r>
              <a:rPr lang="zh-CN" altLang="en-US" dirty="0"/>
              <a:t>质料的区别</a:t>
            </a:r>
            <a:r>
              <a:rPr lang="en-US" altLang="zh-CN" dirty="0"/>
              <a:t>),</a:t>
            </a:r>
            <a:r>
              <a:rPr lang="zh-CN" altLang="en-US" dirty="0"/>
              <a:t>其意义</a:t>
            </a:r>
            <a:r>
              <a:rPr lang="en-US" altLang="zh-CN" dirty="0"/>
              <a:t>(</a:t>
            </a:r>
            <a:r>
              <a:rPr lang="zh-CN" altLang="en-US" dirty="0"/>
              <a:t>所指</a:t>
            </a:r>
            <a:r>
              <a:rPr lang="en-US" altLang="zh-CN" dirty="0"/>
              <a:t>)</a:t>
            </a:r>
            <a:r>
              <a:rPr lang="zh-CN" altLang="en-US" dirty="0"/>
              <a:t>因语汇</a:t>
            </a:r>
            <a:r>
              <a:rPr lang="en-US" altLang="zh-CN" dirty="0"/>
              <a:t>(</a:t>
            </a:r>
            <a:r>
              <a:rPr lang="zh-CN" altLang="en-US" dirty="0"/>
              <a:t>能</a:t>
            </a:r>
          </a:p>
          <a:p>
            <a:r>
              <a:rPr lang="zh-CN" altLang="en-US" dirty="0"/>
              <a:t>指</a:t>
            </a:r>
            <a:r>
              <a:rPr lang="en-US" altLang="zh-CN" dirty="0"/>
              <a:t>)</a:t>
            </a:r>
            <a:r>
              <a:rPr lang="zh-CN" altLang="en-US" dirty="0"/>
              <a:t>出现场所、方式与其他媒介不同而形成了差异。比如</a:t>
            </a:r>
            <a:r>
              <a:rPr lang="en-US" altLang="zh-CN" dirty="0"/>
              <a:t>,</a:t>
            </a:r>
            <a:r>
              <a:rPr lang="zh-CN" altLang="en-US" dirty="0"/>
              <a:t>同样是新生婴儿的啼哭声</a:t>
            </a:r>
            <a:r>
              <a:rPr lang="en-US" altLang="zh-CN" dirty="0"/>
              <a:t>,</a:t>
            </a:r>
          </a:p>
          <a:p>
            <a:r>
              <a:rPr lang="zh-CN" altLang="en-US" dirty="0"/>
              <a:t>在电视中可以表示新千年第一个婴儿降生了</a:t>
            </a:r>
            <a:r>
              <a:rPr lang="en-US" altLang="zh-CN" dirty="0"/>
              <a:t>,</a:t>
            </a:r>
            <a:r>
              <a:rPr lang="zh-CN" altLang="en-US" dirty="0"/>
              <a:t>他同时也是新生命的象征</a:t>
            </a:r>
            <a:r>
              <a:rPr lang="en-US" altLang="zh-CN" dirty="0"/>
              <a:t>;</a:t>
            </a:r>
            <a:r>
              <a:rPr lang="zh-CN" altLang="en-US" dirty="0"/>
              <a:t>在广播中也</a:t>
            </a:r>
          </a:p>
          <a:p>
            <a:r>
              <a:rPr lang="zh-CN" altLang="en-US" dirty="0"/>
              <a:t>可以作为一个弃婴的哭声。有趣的是</a:t>
            </a:r>
            <a:r>
              <a:rPr lang="en-US" altLang="zh-CN" dirty="0"/>
              <a:t>,</a:t>
            </a:r>
            <a:r>
              <a:rPr lang="zh-CN" altLang="en-US" dirty="0"/>
              <a:t>在电视画面中</a:t>
            </a:r>
            <a:r>
              <a:rPr lang="en-US" altLang="zh-CN" dirty="0"/>
              <a:t>,</a:t>
            </a:r>
            <a:r>
              <a:rPr lang="zh-CN" altLang="en-US" dirty="0"/>
              <a:t>我们既看到这个被护士抱在手</a:t>
            </a:r>
          </a:p>
          <a:p>
            <a:r>
              <a:rPr lang="zh-CN" altLang="en-US" dirty="0"/>
              <a:t>中的婴儿</a:t>
            </a:r>
            <a:r>
              <a:rPr lang="en-US" altLang="zh-CN" dirty="0"/>
              <a:t>,</a:t>
            </a:r>
            <a:r>
              <a:rPr lang="zh-CN" altLang="en-US" dirty="0"/>
              <a:t>又听到他的哭声时</a:t>
            </a:r>
            <a:r>
              <a:rPr lang="en-US" altLang="zh-CN" dirty="0"/>
              <a:t>,</a:t>
            </a:r>
            <a:r>
              <a:rPr lang="zh-CN" altLang="en-US" dirty="0"/>
              <a:t>我们可以确认他</a:t>
            </a:r>
            <a:r>
              <a:rPr lang="en-US" altLang="zh-CN" dirty="0"/>
              <a:t>(</a:t>
            </a:r>
            <a:r>
              <a:rPr lang="zh-CN" altLang="en-US" dirty="0"/>
              <a:t>她</a:t>
            </a:r>
            <a:r>
              <a:rPr lang="en-US" altLang="zh-CN" dirty="0"/>
              <a:t>)</a:t>
            </a:r>
            <a:r>
              <a:rPr lang="zh-CN" altLang="en-US" dirty="0"/>
              <a:t>是一个新千年的婴儿。如果同一</a:t>
            </a:r>
          </a:p>
          <a:p>
            <a:r>
              <a:rPr lang="zh-CN" altLang="en-US" dirty="0"/>
              <a:t>个声音被录制后在广播中播放</a:t>
            </a:r>
            <a:r>
              <a:rPr lang="en-US" altLang="zh-CN" dirty="0"/>
              <a:t>,</a:t>
            </a:r>
            <a:r>
              <a:rPr lang="zh-CN" altLang="en-US" dirty="0"/>
              <a:t>也可以被告知是弃婴。</a:t>
            </a:r>
          </a:p>
        </p:txBody>
      </p:sp>
    </p:spTree>
    <p:custDataLst>
      <p:tags r:id="rId1"/>
    </p:custDataLst>
    <p:extLst>
      <p:ext uri="{BB962C8B-B14F-4D97-AF65-F5344CB8AC3E}">
        <p14:creationId xmlns:p14="http://schemas.microsoft.com/office/powerpoint/2010/main" val="382517847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第五节 语句</a:t>
            </a:r>
            <a:r>
              <a:rPr lang="en-US" altLang="zh-CN" sz="2400" b="0" dirty="0">
                <a:latin typeface="字魂35号-经典雅黑" panose="00000500000000000000" pitchFamily="2" charset="-122"/>
                <a:ea typeface="字魂35号-经典雅黑" panose="00000500000000000000" pitchFamily="2" charset="-122"/>
              </a:rPr>
              <a:t>-</a:t>
            </a:r>
            <a:r>
              <a:rPr lang="zh-CN" altLang="en-US" sz="2400" b="0" dirty="0">
                <a:latin typeface="字魂35号-经典雅黑" panose="00000500000000000000" pitchFamily="2" charset="-122"/>
                <a:ea typeface="字魂35号-经典雅黑" panose="00000500000000000000" pitchFamily="2" charset="-122"/>
              </a:rPr>
              <a:t>意义的构成</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5078289"/>
          </a:xfrm>
          <a:prstGeom prst="rect">
            <a:avLst/>
          </a:prstGeom>
          <a:noFill/>
          <a:ln>
            <a:noFill/>
          </a:ln>
        </p:spPr>
        <p:txBody>
          <a:bodyPr wrap="square" lIns="91419" tIns="45708" rIns="91419" bIns="45708">
            <a:spAutoFit/>
          </a:bodyPr>
          <a:lstStyle/>
          <a:p>
            <a:r>
              <a:rPr lang="zh-CN" altLang="en-US" dirty="0"/>
              <a:t>由符号组成的一个片段或一个单独的意义单位</a:t>
            </a:r>
            <a:r>
              <a:rPr lang="en-US" altLang="zh-CN" dirty="0"/>
              <a:t>(</a:t>
            </a:r>
            <a:r>
              <a:rPr lang="zh-CN" altLang="en-US" dirty="0"/>
              <a:t>句子</a:t>
            </a:r>
            <a:r>
              <a:rPr lang="en-US" altLang="zh-CN" dirty="0"/>
              <a:t>)</a:t>
            </a:r>
            <a:r>
              <a:rPr lang="zh-CN" altLang="en-US" dirty="0"/>
              <a:t>会因为语境的不同或类型</a:t>
            </a:r>
          </a:p>
          <a:p>
            <a:r>
              <a:rPr lang="zh-CN" altLang="en-US" dirty="0"/>
              <a:t>的差异</a:t>
            </a:r>
            <a:r>
              <a:rPr lang="en-US" altLang="zh-CN" dirty="0"/>
              <a:t>,</a:t>
            </a:r>
            <a:r>
              <a:rPr lang="zh-CN" altLang="en-US" dirty="0"/>
              <a:t>造成意义的差别。如将克林顿与莱温斯基的照片放在一起刊登</a:t>
            </a:r>
            <a:r>
              <a:rPr lang="en-US" altLang="zh-CN" dirty="0"/>
              <a:t>,</a:t>
            </a:r>
            <a:r>
              <a:rPr lang="zh-CN" altLang="en-US" dirty="0"/>
              <a:t>就等于制造</a:t>
            </a:r>
          </a:p>
          <a:p>
            <a:r>
              <a:rPr lang="zh-CN" altLang="en-US" dirty="0"/>
              <a:t>了关于绯闻案的语境</a:t>
            </a:r>
            <a:r>
              <a:rPr lang="en-US" altLang="zh-CN" dirty="0"/>
              <a:t>;</a:t>
            </a:r>
            <a:r>
              <a:rPr lang="zh-CN" altLang="en-US" dirty="0"/>
              <a:t>如果只刊登克林顿的照片</a:t>
            </a:r>
            <a:r>
              <a:rPr lang="en-US" altLang="zh-CN" dirty="0"/>
              <a:t>,</a:t>
            </a:r>
            <a:r>
              <a:rPr lang="zh-CN" altLang="en-US" dirty="0"/>
              <a:t>人们会想到美国政府或美国总统。</a:t>
            </a:r>
          </a:p>
          <a:p>
            <a:r>
              <a:rPr lang="zh-CN" altLang="en-US" dirty="0"/>
              <a:t>又如</a:t>
            </a:r>
            <a:r>
              <a:rPr lang="en-US" altLang="zh-CN" dirty="0"/>
              <a:t>,</a:t>
            </a:r>
            <a:r>
              <a:rPr lang="zh-CN" altLang="en-US" dirty="0"/>
              <a:t>电视中播放一个儿童放学回家的场景</a:t>
            </a:r>
            <a:r>
              <a:rPr lang="en-US" altLang="zh-CN" dirty="0"/>
              <a:t>,</a:t>
            </a:r>
            <a:r>
              <a:rPr lang="zh-CN" altLang="en-US" dirty="0"/>
              <a:t>当这个场景出现在不同的语境时</a:t>
            </a:r>
            <a:r>
              <a:rPr lang="en-US" altLang="zh-CN" dirty="0"/>
              <a:t>,</a:t>
            </a:r>
            <a:r>
              <a:rPr lang="zh-CN" altLang="en-US" dirty="0"/>
              <a:t>意义各</a:t>
            </a:r>
          </a:p>
          <a:p>
            <a:r>
              <a:rPr lang="zh-CN" altLang="en-US" dirty="0"/>
              <a:t>不相同</a:t>
            </a:r>
            <a:r>
              <a:rPr lang="en-US" altLang="zh-CN" dirty="0"/>
              <a:t>:(1)</a:t>
            </a:r>
            <a:r>
              <a:rPr lang="zh-CN" altLang="en-US" dirty="0"/>
              <a:t>有关某一特定家庭的纪录片</a:t>
            </a:r>
            <a:r>
              <a:rPr lang="en-US" altLang="zh-CN" dirty="0"/>
              <a:t>;(2)</a:t>
            </a:r>
            <a:r>
              <a:rPr lang="zh-CN" altLang="en-US" dirty="0"/>
              <a:t>虚构的戏剧演出</a:t>
            </a:r>
            <a:r>
              <a:rPr lang="en-US" altLang="zh-CN" dirty="0"/>
              <a:t>;(3)</a:t>
            </a:r>
            <a:r>
              <a:rPr lang="zh-CN" altLang="en-US" dirty="0"/>
              <a:t>假期儿童教育片或</a:t>
            </a:r>
          </a:p>
          <a:p>
            <a:r>
              <a:rPr lang="zh-CN" altLang="en-US" dirty="0"/>
              <a:t>广告。在以上三种语境中使用的是同一个符号</a:t>
            </a:r>
            <a:r>
              <a:rPr lang="en-US" altLang="zh-CN" dirty="0"/>
              <a:t>(</a:t>
            </a:r>
            <a:r>
              <a:rPr lang="zh-CN" altLang="en-US" dirty="0"/>
              <a:t>能指</a:t>
            </a:r>
            <a:r>
              <a:rPr lang="en-US" altLang="zh-CN" dirty="0"/>
              <a:t>),</a:t>
            </a:r>
            <a:r>
              <a:rPr lang="zh-CN" altLang="en-US" dirty="0"/>
              <a:t>但其所指却因语境的不同而改</a:t>
            </a:r>
          </a:p>
          <a:p>
            <a:r>
              <a:rPr lang="zh-CN" altLang="en-US" dirty="0"/>
              <a:t>变。声音符号组成的意义片段在不同的语境中</a:t>
            </a:r>
            <a:r>
              <a:rPr lang="en-US" altLang="zh-CN" dirty="0"/>
              <a:t>,</a:t>
            </a:r>
            <a:r>
              <a:rPr lang="zh-CN" altLang="en-US" dirty="0"/>
              <a:t>也会产生上述的变化。</a:t>
            </a:r>
            <a:endParaRPr lang="en-US" altLang="zh-CN" dirty="0"/>
          </a:p>
          <a:p>
            <a:endParaRPr lang="en-US" altLang="zh-CN" dirty="0"/>
          </a:p>
          <a:p>
            <a:r>
              <a:rPr lang="zh-CN" altLang="en-US" dirty="0"/>
              <a:t>语汇的类型也有一定的成规</a:t>
            </a:r>
            <a:r>
              <a:rPr lang="en-US" altLang="zh-CN" dirty="0"/>
              <a:t>,</a:t>
            </a:r>
            <a:r>
              <a:rPr lang="zh-CN" altLang="en-US" dirty="0"/>
              <a:t>这种成规不仅限制了语汇的使用范围</a:t>
            </a:r>
            <a:r>
              <a:rPr lang="en-US" altLang="zh-CN" dirty="0"/>
              <a:t>,</a:t>
            </a:r>
            <a:r>
              <a:rPr lang="zh-CN" altLang="en-US" dirty="0"/>
              <a:t>而且带有浓</a:t>
            </a:r>
          </a:p>
          <a:p>
            <a:r>
              <a:rPr lang="zh-CN" altLang="en-US" dirty="0"/>
              <a:t>厚的文化色彩。如舞狮子、挂红灯笼、剪窗花、包饺子等语汇均属于春节喜庆类型的</a:t>
            </a:r>
            <a:r>
              <a:rPr lang="en-US" altLang="zh-CN" dirty="0"/>
              <a:t>,</a:t>
            </a:r>
          </a:p>
          <a:p>
            <a:r>
              <a:rPr lang="zh-CN" altLang="en-US" dirty="0"/>
              <a:t>一般情况下</a:t>
            </a:r>
            <a:r>
              <a:rPr lang="en-US" altLang="zh-CN" dirty="0"/>
              <a:t>,</a:t>
            </a:r>
            <a:r>
              <a:rPr lang="zh-CN" altLang="en-US" dirty="0"/>
              <a:t>出现这些图像</a:t>
            </a:r>
            <a:r>
              <a:rPr lang="en-US" altLang="zh-CN" dirty="0"/>
              <a:t>,</a:t>
            </a:r>
            <a:r>
              <a:rPr lang="zh-CN" altLang="en-US" dirty="0"/>
              <a:t>其意义总是关涉到节日。</a:t>
            </a:r>
            <a:endParaRPr lang="en-US" altLang="zh-CN" dirty="0"/>
          </a:p>
          <a:p>
            <a:endParaRPr lang="en-US" altLang="zh-CN" dirty="0"/>
          </a:p>
          <a:p>
            <a:r>
              <a:rPr lang="zh-CN" altLang="en-US" dirty="0"/>
              <a:t>任何一个句子</a:t>
            </a:r>
            <a:r>
              <a:rPr lang="en-US" altLang="zh-CN" dirty="0"/>
              <a:t>(</a:t>
            </a:r>
            <a:r>
              <a:rPr lang="zh-CN" altLang="en-US" dirty="0"/>
              <a:t>能够表达一个较完整的意思的单位</a:t>
            </a:r>
            <a:r>
              <a:rPr lang="en-US" altLang="zh-CN" dirty="0"/>
              <a:t>)</a:t>
            </a:r>
            <a:r>
              <a:rPr lang="zh-CN" altLang="en-US" dirty="0"/>
              <a:t>是由语汇组成的有意义的整</a:t>
            </a:r>
          </a:p>
          <a:p>
            <a:r>
              <a:rPr lang="zh-CN" altLang="en-US" dirty="0"/>
              <a:t>体。文字语句在时间上像一条链子</a:t>
            </a:r>
            <a:r>
              <a:rPr lang="en-US" altLang="zh-CN" dirty="0"/>
              <a:t>,</a:t>
            </a:r>
            <a:r>
              <a:rPr lang="zh-CN" altLang="en-US" dirty="0"/>
              <a:t>符号按照先后顺序依次排列。如果把视觉符号和</a:t>
            </a:r>
          </a:p>
          <a:p>
            <a:r>
              <a:rPr lang="zh-CN" altLang="en-US" dirty="0"/>
              <a:t>声音符号组成的句子也看作一条链子的话</a:t>
            </a:r>
            <a:r>
              <a:rPr lang="en-US" altLang="zh-CN" dirty="0"/>
              <a:t>,</a:t>
            </a:r>
            <a:r>
              <a:rPr lang="zh-CN" altLang="en-US" dirty="0"/>
              <a:t>那么这条链子与文字组成的链子的主要区</a:t>
            </a:r>
          </a:p>
          <a:p>
            <a:r>
              <a:rPr lang="zh-CN" altLang="en-US" dirty="0"/>
              <a:t>别是它们可以在空间上同时存在。</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154217874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EBFD84E-23F8-B844-AD49-F970810E53BC}"/>
              </a:ext>
            </a:extLst>
          </p:cNvPr>
          <p:cNvPicPr>
            <a:picLocks noChangeAspect="1"/>
          </p:cNvPicPr>
          <p:nvPr/>
        </p:nvPicPr>
        <p:blipFill>
          <a:blip r:embed="rId4"/>
          <a:stretch>
            <a:fillRect/>
          </a:stretch>
        </p:blipFill>
        <p:spPr>
          <a:xfrm>
            <a:off x="19699" y="2318429"/>
            <a:ext cx="3148044" cy="4539572"/>
          </a:xfrm>
          <a:prstGeom prst="rect">
            <a:avLst/>
          </a:prstGeom>
        </p:spPr>
      </p:pic>
      <p:sp>
        <p:nvSpPr>
          <p:cNvPr id="2" name="标题 1"/>
          <p:cNvSpPr>
            <a:spLocks noGrp="1"/>
          </p:cNvSpPr>
          <p:nvPr>
            <p:ph type="title" idx="4294967295"/>
          </p:nvPr>
        </p:nvSpPr>
        <p:spPr>
          <a:xfrm>
            <a:off x="1286635" y="1268889"/>
            <a:ext cx="2728913" cy="671512"/>
          </a:xfrm>
        </p:spPr>
        <p:txBody>
          <a:bodyPr>
            <a:normAutofit fontScale="90000"/>
          </a:bodyPr>
          <a:lstStyle/>
          <a:p>
            <a:pPr algn="ctr"/>
            <a:r>
              <a:rPr sz="5335" dirty="0">
                <a:latin typeface="字魂35号-经典雅黑" panose="00000500000000000000" pitchFamily="2" charset="-122"/>
                <a:ea typeface="字魂35号-经典雅黑" panose="00000500000000000000" pitchFamily="2" charset="-122"/>
                <a:cs typeface="字魂159号-古刻宋" panose="00000500000000000000" charset="-122"/>
              </a:rPr>
              <a:t>目 录</a:t>
            </a:r>
            <a:br>
              <a:rPr dirty="0">
                <a:latin typeface="字魂159号-古刻宋" panose="00000500000000000000" charset="-122"/>
                <a:ea typeface="字魂159号-古刻宋" panose="00000500000000000000" charset="-122"/>
                <a:cs typeface="字魂159号-古刻宋" panose="00000500000000000000" charset="-122"/>
              </a:rPr>
            </a:br>
            <a:r>
              <a:rPr lang="en-US" altLang="zh-CN" sz="2700" dirty="0">
                <a:latin typeface="字魂35号-经典雅黑" panose="00000500000000000000" pitchFamily="2" charset="-122"/>
                <a:ea typeface="字魂35号-经典雅黑" panose="00000500000000000000" pitchFamily="2" charset="-122"/>
                <a:cs typeface="字魂159号-古刻宋" panose="00000500000000000000" charset="-122"/>
              </a:rPr>
              <a:t>contents</a:t>
            </a:r>
          </a:p>
        </p:txBody>
      </p:sp>
      <p:sp>
        <p:nvSpPr>
          <p:cNvPr id="4" name="矩形 3"/>
          <p:cNvSpPr/>
          <p:nvPr/>
        </p:nvSpPr>
        <p:spPr>
          <a:xfrm>
            <a:off x="688975" y="718185"/>
            <a:ext cx="824230" cy="886460"/>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751580" y="1652270"/>
            <a:ext cx="6703862" cy="4423677"/>
          </a:xfrm>
          <a:prstGeom prst="rect">
            <a:avLst/>
          </a:prstGeom>
          <a:solidFill>
            <a:srgbClr val="DB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349783" y="1885716"/>
            <a:ext cx="5191125" cy="4647426"/>
          </a:xfrm>
          <a:prstGeom prst="rect">
            <a:avLst/>
          </a:prstGeom>
          <a:noFill/>
        </p:spPr>
        <p:txBody>
          <a:bodyPr wrap="square" rtlCol="0">
            <a:spAutoFit/>
          </a:bodyPr>
          <a:lstStyle/>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壹</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当代中国广播文艺的艺术实践</a:t>
            </a:r>
            <a:endParaRPr lang="zh-CN" altLang="en-US" sz="24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贰</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当代中国广播文艺理论研究概要</a:t>
            </a:r>
            <a:endParaRPr lang="zh-CN" altLang="en-US" sz="24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叁</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当代中国电视文艺的艺术实践</a:t>
            </a:r>
            <a:endParaRPr lang="zh-CN" altLang="en-US" sz="20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肆</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当代中国电视文艺发展历程</a:t>
            </a: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伍</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当代中国电视剧的艺术实践</a:t>
            </a: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陆</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电视文艺的视听语言</a:t>
            </a:r>
            <a:endParaRPr lang="zh-CN" altLang="en-US" sz="2000" dirty="0">
              <a:latin typeface="字魂35号-经典雅黑" panose="00000500000000000000" pitchFamily="2" charset="-122"/>
              <a:ea typeface="字魂35号-经典雅黑" panose="00000500000000000000" pitchFamily="2" charset="-122"/>
            </a:endParaRPr>
          </a:p>
          <a:p>
            <a:endParaRPr lang="zh-CN" altLang="en-US" sz="20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endParaRPr lang="zh-CN" altLang="en-US" sz="2000" dirty="0">
              <a:latin typeface="字魂35号-经典雅黑" panose="00000500000000000000" pitchFamily="2" charset="-122"/>
              <a:ea typeface="字魂35号-经典雅黑" panose="00000500000000000000"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4524291"/>
          </a:xfrm>
          <a:prstGeom prst="rect">
            <a:avLst/>
          </a:prstGeom>
          <a:noFill/>
          <a:ln>
            <a:noFill/>
          </a:ln>
        </p:spPr>
        <p:txBody>
          <a:bodyPr wrap="square" lIns="91419" tIns="45708" rIns="91419" bIns="45708">
            <a:spAutoFit/>
          </a:bodyPr>
          <a:lstStyle/>
          <a:p>
            <a:r>
              <a:rPr lang="zh-CN" altLang="en-US" dirty="0"/>
              <a:t>我国广播剧仅比世界最早的广播剧</a:t>
            </a:r>
            <a:r>
              <a:rPr lang="en-US" altLang="zh-CN" dirty="0"/>
              <a:t>(</a:t>
            </a:r>
            <a:r>
              <a:rPr lang="zh-CN" altLang="en-US" dirty="0"/>
              <a:t>按目前所知的</a:t>
            </a:r>
            <a:r>
              <a:rPr lang="en-US" altLang="zh-CN" dirty="0"/>
              <a:t>1923</a:t>
            </a:r>
            <a:r>
              <a:rPr lang="zh-CN" altLang="en-US" dirty="0"/>
              <a:t>年</a:t>
            </a:r>
            <a:r>
              <a:rPr lang="en-US" altLang="zh-CN" dirty="0"/>
              <a:t>10</a:t>
            </a:r>
            <a:r>
              <a:rPr lang="zh-CN" altLang="en-US" dirty="0"/>
              <a:t>月在格拉斯哥播出</a:t>
            </a:r>
          </a:p>
          <a:p>
            <a:r>
              <a:rPr lang="zh-CN" altLang="en-US" dirty="0"/>
              <a:t>的广播剧</a:t>
            </a:r>
            <a:r>
              <a:rPr lang="en-US" altLang="zh-CN" dirty="0"/>
              <a:t>《</a:t>
            </a:r>
            <a:r>
              <a:rPr lang="zh-CN" altLang="en-US" dirty="0"/>
              <a:t>罗布</a:t>
            </a:r>
            <a:r>
              <a:rPr lang="en-US" altLang="zh-CN" dirty="0"/>
              <a:t>·</a:t>
            </a:r>
            <a:r>
              <a:rPr lang="zh-CN" altLang="en-US" dirty="0"/>
              <a:t>罗依</a:t>
            </a:r>
            <a:r>
              <a:rPr lang="en-US" altLang="zh-CN" dirty="0"/>
              <a:t>》</a:t>
            </a:r>
            <a:r>
              <a:rPr lang="zh-CN" altLang="en-US" dirty="0"/>
              <a:t>来说</a:t>
            </a:r>
            <a:r>
              <a:rPr lang="en-US" altLang="zh-CN" dirty="0"/>
              <a:t>)</a:t>
            </a:r>
            <a:r>
              <a:rPr lang="zh-CN" altLang="en-US" dirty="0"/>
              <a:t>晚产生</a:t>
            </a:r>
            <a:r>
              <a:rPr lang="en-US" altLang="zh-CN" dirty="0"/>
              <a:t>10</a:t>
            </a:r>
            <a:r>
              <a:rPr lang="zh-CN" altLang="en-US" dirty="0"/>
              <a:t>年左右。在半个多世纪的时间里</a:t>
            </a:r>
            <a:r>
              <a:rPr lang="en-US" altLang="zh-CN" dirty="0"/>
              <a:t>,</a:t>
            </a:r>
            <a:r>
              <a:rPr lang="zh-CN" altLang="en-US" dirty="0"/>
              <a:t>它的发展是</a:t>
            </a:r>
          </a:p>
          <a:p>
            <a:r>
              <a:rPr lang="zh-CN" altLang="en-US" dirty="0"/>
              <a:t>曲折向前的。回顾中国广播剧的发展历程</a:t>
            </a:r>
            <a:r>
              <a:rPr lang="en-US" altLang="zh-CN" dirty="0"/>
              <a:t>,</a:t>
            </a:r>
            <a:r>
              <a:rPr lang="zh-CN" altLang="en-US" dirty="0"/>
              <a:t>大致可以分成如下几个阶段。</a:t>
            </a:r>
            <a:endParaRPr lang="en-US" altLang="zh-CN" dirty="0"/>
          </a:p>
          <a:p>
            <a:endParaRPr lang="zh-CN" altLang="en-US" dirty="0"/>
          </a:p>
          <a:p>
            <a:r>
              <a:rPr lang="zh-CN" altLang="en-US" dirty="0"/>
              <a:t>一、广播剧发展初期</a:t>
            </a:r>
            <a:r>
              <a:rPr lang="en-US" altLang="zh-CN" dirty="0"/>
              <a:t>,</a:t>
            </a:r>
            <a:r>
              <a:rPr lang="zh-CN" altLang="en-US" dirty="0"/>
              <a:t>即广播剧的直播时期</a:t>
            </a:r>
            <a:r>
              <a:rPr lang="en-US" altLang="zh-CN" dirty="0"/>
              <a:t>(1949~1952</a:t>
            </a:r>
            <a:r>
              <a:rPr lang="zh-CN" altLang="en-US" dirty="0"/>
              <a:t>年</a:t>
            </a:r>
            <a:r>
              <a:rPr lang="en-US" altLang="zh-CN" dirty="0"/>
              <a:t>)</a:t>
            </a:r>
          </a:p>
          <a:p>
            <a:endParaRPr lang="en-US" altLang="zh-CN" dirty="0"/>
          </a:p>
          <a:p>
            <a:r>
              <a:rPr lang="en-US" altLang="zh-CN" dirty="0"/>
              <a:t>(</a:t>
            </a:r>
            <a:r>
              <a:rPr lang="zh-CN" altLang="en-US" dirty="0"/>
              <a:t>一</a:t>
            </a:r>
            <a:r>
              <a:rPr lang="en-US" altLang="zh-CN" dirty="0"/>
              <a:t>)</a:t>
            </a:r>
            <a:r>
              <a:rPr lang="zh-CN" altLang="en-US" dirty="0"/>
              <a:t>中国广播剧的诞生和最初发展概况</a:t>
            </a:r>
            <a:endParaRPr lang="en-US" altLang="zh-CN" dirty="0"/>
          </a:p>
          <a:p>
            <a:r>
              <a:rPr lang="zh-CN" altLang="en-US" dirty="0"/>
              <a:t>中国广播剧产生于</a:t>
            </a:r>
            <a:r>
              <a:rPr lang="en-US" altLang="zh-CN" dirty="0"/>
              <a:t>20</a:t>
            </a:r>
            <a:r>
              <a:rPr lang="zh-CN" altLang="en-US" dirty="0"/>
              <a:t>世纪</a:t>
            </a:r>
            <a:r>
              <a:rPr lang="en-US" altLang="zh-CN" dirty="0"/>
              <a:t>30</a:t>
            </a:r>
            <a:r>
              <a:rPr lang="zh-CN" altLang="en-US" dirty="0"/>
              <a:t>年代。就目前所掌握的材料来看</a:t>
            </a:r>
            <a:r>
              <a:rPr lang="en-US" altLang="zh-CN" dirty="0"/>
              <a:t>,</a:t>
            </a:r>
            <a:r>
              <a:rPr lang="zh-CN" altLang="en-US" dirty="0"/>
              <a:t>我国第一部广播</a:t>
            </a:r>
          </a:p>
          <a:p>
            <a:r>
              <a:rPr lang="zh-CN" altLang="en-US" dirty="0"/>
              <a:t>剧是由苏祖圭编写的</a:t>
            </a:r>
            <a:r>
              <a:rPr lang="en-US" altLang="zh-CN" dirty="0"/>
              <a:t>《</a:t>
            </a:r>
            <a:r>
              <a:rPr lang="zh-CN" altLang="en-US" dirty="0"/>
              <a:t>恐怖的回忆</a:t>
            </a:r>
            <a:r>
              <a:rPr lang="en-US" altLang="zh-CN" dirty="0"/>
              <a:t>》,1933</a:t>
            </a:r>
            <a:r>
              <a:rPr lang="zh-CN" altLang="en-US" dirty="0"/>
              <a:t>年</a:t>
            </a:r>
            <a:r>
              <a:rPr lang="en-US" altLang="zh-CN" dirty="0"/>
              <a:t>1</a:t>
            </a:r>
            <a:r>
              <a:rPr lang="zh-CN" altLang="en-US" dirty="0"/>
              <a:t>月在私营的上海广播电台播出。它以</a:t>
            </a:r>
          </a:p>
          <a:p>
            <a:r>
              <a:rPr lang="zh-CN" altLang="en-US" dirty="0"/>
              <a:t>“一</a:t>
            </a:r>
            <a:r>
              <a:rPr lang="en-US" altLang="zh-CN" dirty="0"/>
              <a:t>·</a:t>
            </a:r>
            <a:r>
              <a:rPr lang="zh-CN" altLang="en-US" dirty="0"/>
              <a:t>二八”事变为题材</a:t>
            </a:r>
            <a:r>
              <a:rPr lang="en-US" altLang="zh-CN" dirty="0"/>
              <a:t>,</a:t>
            </a:r>
            <a:r>
              <a:rPr lang="zh-CN" altLang="en-US" dirty="0"/>
              <a:t>爱憎分明</a:t>
            </a:r>
            <a:r>
              <a:rPr lang="en-US" altLang="zh-CN" dirty="0"/>
              <a:t>,</a:t>
            </a:r>
            <a:r>
              <a:rPr lang="zh-CN" altLang="en-US" dirty="0"/>
              <a:t>宣扬爱国主义精神</a:t>
            </a:r>
            <a:r>
              <a:rPr lang="en-US" altLang="zh-CN" dirty="0"/>
              <a:t>,</a:t>
            </a:r>
            <a:r>
              <a:rPr lang="zh-CN" altLang="en-US" dirty="0"/>
              <a:t>激起了人们对日本法西斯的仇</a:t>
            </a:r>
          </a:p>
          <a:p>
            <a:r>
              <a:rPr lang="zh-CN" altLang="en-US" dirty="0"/>
              <a:t>恨。此剧以“播音剧本”的形式刊登在</a:t>
            </a:r>
            <a:r>
              <a:rPr lang="en-US" altLang="zh-CN" dirty="0"/>
              <a:t>1933</a:t>
            </a:r>
            <a:r>
              <a:rPr lang="zh-CN" altLang="en-US" dirty="0"/>
              <a:t>年的</a:t>
            </a:r>
            <a:r>
              <a:rPr lang="en-US" altLang="zh-CN" dirty="0"/>
              <a:t>《</a:t>
            </a:r>
            <a:r>
              <a:rPr lang="zh-CN" altLang="en-US" dirty="0"/>
              <a:t>中国无线电</a:t>
            </a:r>
            <a:r>
              <a:rPr lang="en-US" altLang="zh-CN" dirty="0"/>
              <a:t>》</a:t>
            </a:r>
            <a:r>
              <a:rPr lang="zh-CN" altLang="en-US" dirty="0"/>
              <a:t>杂志上。尽管是最早的</a:t>
            </a:r>
          </a:p>
          <a:p>
            <a:r>
              <a:rPr lang="zh-CN" altLang="en-US" dirty="0"/>
              <a:t>广播剧</a:t>
            </a:r>
            <a:r>
              <a:rPr lang="en-US" altLang="zh-CN" dirty="0"/>
              <a:t>,</a:t>
            </a:r>
            <a:r>
              <a:rPr lang="zh-CN" altLang="en-US" dirty="0"/>
              <a:t>但它已经具备了广播剧的基本特征</a:t>
            </a:r>
            <a:r>
              <a:rPr lang="en-US" altLang="zh-CN" dirty="0"/>
              <a:t>:</a:t>
            </a:r>
          </a:p>
          <a:p>
            <a:r>
              <a:rPr lang="en-US" altLang="zh-CN" dirty="0"/>
              <a:t>1.</a:t>
            </a:r>
            <a:r>
              <a:rPr lang="zh-CN" altLang="en-US" dirty="0"/>
              <a:t>剧情凝练集中</a:t>
            </a:r>
          </a:p>
          <a:p>
            <a:r>
              <a:rPr lang="en-US" altLang="zh-CN" dirty="0"/>
              <a:t>2.</a:t>
            </a:r>
            <a:r>
              <a:rPr lang="zh-CN" altLang="en-US" dirty="0"/>
              <a:t>没有完全受舞台时空的局限</a:t>
            </a:r>
          </a:p>
          <a:p>
            <a:r>
              <a:rPr lang="en-US" altLang="zh-CN" dirty="0"/>
              <a:t>3.</a:t>
            </a:r>
            <a:r>
              <a:rPr lang="zh-CN" altLang="en-US" dirty="0"/>
              <a:t>发挥了音响的作用</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45832072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第五节 语句</a:t>
            </a:r>
            <a:r>
              <a:rPr lang="en-US" altLang="zh-CN" sz="2400" b="0" dirty="0">
                <a:latin typeface="字魂35号-经典雅黑" panose="00000500000000000000" pitchFamily="2" charset="-122"/>
                <a:ea typeface="字魂35号-经典雅黑" panose="00000500000000000000" pitchFamily="2" charset="-122"/>
              </a:rPr>
              <a:t>-</a:t>
            </a:r>
            <a:r>
              <a:rPr lang="zh-CN" altLang="en-US" sz="2400" b="0" dirty="0">
                <a:latin typeface="字魂35号-经典雅黑" panose="00000500000000000000" pitchFamily="2" charset="-122"/>
                <a:ea typeface="字魂35号-经典雅黑" panose="00000500000000000000" pitchFamily="2" charset="-122"/>
              </a:rPr>
              <a:t>意义的构成</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801290"/>
          </a:xfrm>
          <a:prstGeom prst="rect">
            <a:avLst/>
          </a:prstGeom>
          <a:noFill/>
          <a:ln>
            <a:noFill/>
          </a:ln>
        </p:spPr>
        <p:txBody>
          <a:bodyPr wrap="square" lIns="91419" tIns="45708" rIns="91419" bIns="45708">
            <a:spAutoFit/>
          </a:bodyPr>
          <a:lstStyle/>
          <a:p>
            <a:r>
              <a:rPr lang="zh-CN" altLang="en-US" dirty="0"/>
              <a:t>声音符号具有兼容性</a:t>
            </a:r>
            <a:r>
              <a:rPr lang="en-US" altLang="zh-CN" dirty="0"/>
              <a:t>,</a:t>
            </a:r>
            <a:r>
              <a:rPr lang="zh-CN" altLang="en-US" dirty="0"/>
              <a:t>它允许两条以上的声音符号链子同时出现</a:t>
            </a:r>
            <a:r>
              <a:rPr lang="en-US" altLang="zh-CN" dirty="0"/>
              <a:t>,</a:t>
            </a:r>
            <a:r>
              <a:rPr lang="zh-CN" altLang="en-US" dirty="0"/>
              <a:t>只要是表达的</a:t>
            </a:r>
          </a:p>
          <a:p>
            <a:r>
              <a:rPr lang="zh-CN" altLang="en-US" dirty="0"/>
              <a:t>需要即可。这样的话</a:t>
            </a:r>
            <a:r>
              <a:rPr lang="en-US" altLang="zh-CN" dirty="0"/>
              <a:t>,</a:t>
            </a:r>
            <a:r>
              <a:rPr lang="zh-CN" altLang="en-US" dirty="0"/>
              <a:t>作为背景的声音或者同期声与主要的叙述声形成共时</a:t>
            </a:r>
            <a:r>
              <a:rPr lang="en-US" altLang="zh-CN" dirty="0"/>
              <a:t>,</a:t>
            </a:r>
            <a:r>
              <a:rPr lang="zh-CN" altLang="en-US" dirty="0"/>
              <a:t>当然这</a:t>
            </a:r>
          </a:p>
          <a:p>
            <a:r>
              <a:rPr lang="zh-CN" altLang="en-US" dirty="0"/>
              <a:t>种共时的情景是经过选择的。</a:t>
            </a:r>
            <a:endParaRPr lang="en-US" altLang="zh-CN" dirty="0"/>
          </a:p>
          <a:p>
            <a:endParaRPr lang="en-US" altLang="zh-CN" dirty="0"/>
          </a:p>
          <a:p>
            <a:endParaRPr lang="zh-CN" altLang="en-US" dirty="0"/>
          </a:p>
          <a:p>
            <a:r>
              <a:rPr lang="zh-CN" altLang="en-US" dirty="0"/>
              <a:t>电视符号的兼容性更加复杂。首先</a:t>
            </a:r>
            <a:r>
              <a:rPr lang="en-US" altLang="zh-CN" dirty="0"/>
              <a:t>,</a:t>
            </a:r>
            <a:r>
              <a:rPr lang="zh-CN" altLang="en-US" dirty="0"/>
              <a:t>我们看到画面符号可以兼容声音符号</a:t>
            </a:r>
            <a:r>
              <a:rPr lang="en-US" altLang="zh-CN" dirty="0"/>
              <a:t>,</a:t>
            </a:r>
            <a:r>
              <a:rPr lang="zh-CN" altLang="en-US" dirty="0"/>
              <a:t>声画</a:t>
            </a:r>
          </a:p>
          <a:p>
            <a:r>
              <a:rPr lang="zh-CN" altLang="en-US" dirty="0"/>
              <a:t>组合已有自己的一套成规。其次</a:t>
            </a:r>
            <a:r>
              <a:rPr lang="en-US" altLang="zh-CN" dirty="0"/>
              <a:t>,</a:t>
            </a:r>
            <a:r>
              <a:rPr lang="zh-CN" altLang="en-US" dirty="0"/>
              <a:t>画面可以与字幕同时出现。字母与画面相配</a:t>
            </a:r>
            <a:r>
              <a:rPr lang="en-US" altLang="zh-CN" dirty="0"/>
              <a:t>,</a:t>
            </a:r>
            <a:r>
              <a:rPr lang="zh-CN" altLang="en-US" dirty="0"/>
              <a:t>不仅</a:t>
            </a:r>
          </a:p>
          <a:p>
            <a:r>
              <a:rPr lang="zh-CN" altLang="en-US" dirty="0"/>
              <a:t>仅是用来解释画面的</a:t>
            </a:r>
            <a:r>
              <a:rPr lang="en-US" altLang="zh-CN" dirty="0"/>
              <a:t>,</a:t>
            </a:r>
            <a:r>
              <a:rPr lang="zh-CN" altLang="en-US" dirty="0"/>
              <a:t>字母也起到强调的作用。再次</a:t>
            </a:r>
            <a:r>
              <a:rPr lang="en-US" altLang="zh-CN" dirty="0"/>
              <a:t>,</a:t>
            </a:r>
            <a:r>
              <a:rPr lang="zh-CN" altLang="en-US" dirty="0"/>
              <a:t>屏幕能够容纳两条以上的画面</a:t>
            </a:r>
          </a:p>
          <a:p>
            <a:r>
              <a:rPr lang="zh-CN" altLang="en-US" dirty="0"/>
              <a:t>符号链子</a:t>
            </a:r>
            <a:r>
              <a:rPr lang="en-US" altLang="zh-CN" dirty="0"/>
              <a:t>,</a:t>
            </a:r>
            <a:r>
              <a:rPr lang="zh-CN" altLang="en-US" dirty="0"/>
              <a:t>如公路与铁路的速度对比等。</a:t>
            </a:r>
            <a:endParaRPr lang="en-US" altLang="zh-CN" dirty="0"/>
          </a:p>
          <a:p>
            <a:endParaRPr lang="en-US" altLang="zh-CN" dirty="0"/>
          </a:p>
          <a:p>
            <a:r>
              <a:rPr lang="zh-CN" altLang="en-US" dirty="0"/>
              <a:t>需要指出的是</a:t>
            </a:r>
            <a:r>
              <a:rPr lang="en-US" altLang="zh-CN" dirty="0"/>
              <a:t>,</a:t>
            </a:r>
            <a:r>
              <a:rPr lang="zh-CN" altLang="en-US" dirty="0"/>
              <a:t>符号的组合是在双重的成规下进行的</a:t>
            </a:r>
            <a:r>
              <a:rPr lang="en-US" altLang="zh-CN" dirty="0"/>
              <a:t>,</a:t>
            </a:r>
            <a:r>
              <a:rPr lang="zh-CN" altLang="en-US" dirty="0"/>
              <a:t>即符号系统的规则和操作</a:t>
            </a:r>
          </a:p>
          <a:p>
            <a:r>
              <a:rPr lang="zh-CN" altLang="en-US" dirty="0"/>
              <a:t>符号的人的文化背景。符号约定俗成的作用</a:t>
            </a:r>
            <a:r>
              <a:rPr lang="en-US" altLang="zh-CN" dirty="0"/>
              <a:t>,</a:t>
            </a:r>
            <a:r>
              <a:rPr lang="zh-CN" altLang="en-US" dirty="0"/>
              <a:t>确定了特定文化社会所特有的风貌</a:t>
            </a:r>
            <a:r>
              <a:rPr lang="en-US" altLang="zh-CN" dirty="0"/>
              <a:t>,</a:t>
            </a:r>
            <a:r>
              <a:rPr lang="zh-CN" altLang="en-US" dirty="0"/>
              <a:t>反</a:t>
            </a:r>
          </a:p>
          <a:p>
            <a:r>
              <a:rPr lang="zh-CN" altLang="en-US" dirty="0"/>
              <a:t>过来说</a:t>
            </a:r>
            <a:r>
              <a:rPr lang="en-US" altLang="zh-CN" dirty="0"/>
              <a:t>,</a:t>
            </a:r>
            <a:r>
              <a:rPr lang="zh-CN" altLang="en-US" dirty="0"/>
              <a:t>特定文化社会也是符号约定俗成的前提。如一个表现两个儿童手拉手、蹦蹦</a:t>
            </a:r>
          </a:p>
          <a:p>
            <a:r>
              <a:rPr lang="zh-CN" altLang="en-US" dirty="0"/>
              <a:t>跳跳放学回家的画面</a:t>
            </a:r>
            <a:r>
              <a:rPr lang="en-US" altLang="zh-CN" dirty="0"/>
              <a:t>,</a:t>
            </a:r>
            <a:r>
              <a:rPr lang="zh-CN" altLang="en-US" dirty="0"/>
              <a:t>可以与红绿灯交通标志组合</a:t>
            </a:r>
            <a:r>
              <a:rPr lang="en-US" altLang="zh-CN" dirty="0"/>
              <a:t>,</a:t>
            </a:r>
            <a:r>
              <a:rPr lang="zh-CN" altLang="en-US" dirty="0"/>
              <a:t>它代表的意义是放学后儿童要注</a:t>
            </a:r>
          </a:p>
          <a:p>
            <a:r>
              <a:rPr lang="zh-CN" altLang="en-US" dirty="0"/>
              <a:t>意交通安全</a:t>
            </a:r>
            <a:r>
              <a:rPr lang="en-US" altLang="zh-CN" dirty="0"/>
              <a:t>;</a:t>
            </a:r>
            <a:r>
              <a:rPr lang="zh-CN" altLang="en-US" dirty="0"/>
              <a:t>当它与一片艳丽的鲜花放在一起时</a:t>
            </a:r>
            <a:r>
              <a:rPr lang="en-US" altLang="zh-CN" dirty="0"/>
              <a:t>,</a:t>
            </a:r>
            <a:r>
              <a:rPr lang="zh-CN" altLang="en-US" dirty="0"/>
              <a:t>它代表的意义是儿童的生活如鲜花</a:t>
            </a:r>
          </a:p>
          <a:p>
            <a:r>
              <a:rPr lang="zh-CN" altLang="en-US" dirty="0"/>
              <a:t>般灿烂。</a:t>
            </a:r>
          </a:p>
          <a:p>
            <a:endParaRPr lang="zh-CN" altLang="en-US" dirty="0"/>
          </a:p>
        </p:txBody>
      </p:sp>
    </p:spTree>
    <p:custDataLst>
      <p:tags r:id="rId1"/>
    </p:custDataLst>
    <p:extLst>
      <p:ext uri="{BB962C8B-B14F-4D97-AF65-F5344CB8AC3E}">
        <p14:creationId xmlns:p14="http://schemas.microsoft.com/office/powerpoint/2010/main" val="276840709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9</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广播电视文艺节目的主持艺术</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71672580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862298"/>
          </a:xfrm>
          <a:prstGeom prst="rect">
            <a:avLst/>
          </a:prstGeom>
          <a:noFill/>
          <a:ln>
            <a:noFill/>
          </a:ln>
        </p:spPr>
        <p:txBody>
          <a:bodyPr wrap="square" lIns="91419" tIns="45708" rIns="91419" bIns="45708">
            <a:spAutoFit/>
          </a:bodyPr>
          <a:lstStyle/>
          <a:p>
            <a:r>
              <a:rPr lang="zh-CN" altLang="en-US" dirty="0"/>
              <a:t>第一节 文艺节目主持人的素质</a:t>
            </a:r>
            <a:endParaRPr lang="en-US" altLang="zh-CN" dirty="0"/>
          </a:p>
          <a:p>
            <a:endParaRPr lang="zh-CN" altLang="en-US" dirty="0"/>
          </a:p>
          <a:p>
            <a:r>
              <a:rPr lang="zh-CN" altLang="en-US" dirty="0"/>
              <a:t>一、主持人节目的传播特色</a:t>
            </a:r>
            <a:endParaRPr lang="en-US" altLang="zh-CN" dirty="0"/>
          </a:p>
          <a:p>
            <a:endParaRPr lang="en-US" altLang="zh-CN" dirty="0"/>
          </a:p>
          <a:p>
            <a:r>
              <a:rPr lang="zh-CN" altLang="en-US" dirty="0"/>
              <a:t>主持人节目的传播特色可以概括为四点</a:t>
            </a:r>
            <a:r>
              <a:rPr lang="en-US" altLang="zh-CN" dirty="0"/>
              <a:t>:</a:t>
            </a:r>
            <a:r>
              <a:rPr lang="zh-CN" altLang="en-US" dirty="0"/>
              <a:t>个性化、人格化、人际性、参与性。</a:t>
            </a:r>
            <a:endParaRPr lang="en-US" altLang="zh-CN" dirty="0"/>
          </a:p>
          <a:p>
            <a:endParaRPr lang="en-US" altLang="zh-CN" dirty="0"/>
          </a:p>
          <a:p>
            <a:r>
              <a:rPr lang="zh-CN" altLang="en-US" dirty="0"/>
              <a:t>“个性化”、“人格化”是指传播者在传播中的特色</a:t>
            </a:r>
            <a:r>
              <a:rPr lang="en-US" altLang="zh-CN" dirty="0"/>
              <a:t>;</a:t>
            </a:r>
          </a:p>
          <a:p>
            <a:r>
              <a:rPr lang="en-US" altLang="zh-CN" dirty="0"/>
              <a:t>“</a:t>
            </a:r>
            <a:r>
              <a:rPr lang="zh-CN" altLang="en-US" dirty="0"/>
              <a:t>人际性”是指传受双方在大众传播中所具有的直接交流、即时反馈的交互传播模式</a:t>
            </a:r>
            <a:r>
              <a:rPr lang="en-US" altLang="zh-CN" dirty="0"/>
              <a:t>;</a:t>
            </a:r>
          </a:p>
          <a:p>
            <a:r>
              <a:rPr lang="en-US" altLang="zh-CN" dirty="0"/>
              <a:t>“</a:t>
            </a:r>
            <a:r>
              <a:rPr lang="zh-CN" altLang="en-US" dirty="0"/>
              <a:t>参与性”是指受传者在传播中被赋予主动性和能动性的传播形态。</a:t>
            </a:r>
          </a:p>
          <a:p>
            <a:endParaRPr lang="zh-CN" altLang="en-US" dirty="0"/>
          </a:p>
        </p:txBody>
      </p:sp>
    </p:spTree>
    <p:custDataLst>
      <p:tags r:id="rId1"/>
    </p:custDataLst>
    <p:extLst>
      <p:ext uri="{BB962C8B-B14F-4D97-AF65-F5344CB8AC3E}">
        <p14:creationId xmlns:p14="http://schemas.microsoft.com/office/powerpoint/2010/main" val="12765362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862298"/>
          </a:xfrm>
          <a:prstGeom prst="rect">
            <a:avLst/>
          </a:prstGeom>
          <a:noFill/>
          <a:ln>
            <a:noFill/>
          </a:ln>
        </p:spPr>
        <p:txBody>
          <a:bodyPr wrap="square" lIns="91419" tIns="45708" rIns="91419" bIns="45708">
            <a:spAutoFit/>
          </a:bodyPr>
          <a:lstStyle/>
          <a:p>
            <a:r>
              <a:rPr lang="zh-CN" altLang="en-US" dirty="0"/>
              <a:t>二、广播电视文艺节目主持人的素质</a:t>
            </a:r>
            <a:endParaRPr lang="en-US" altLang="zh-CN" dirty="0"/>
          </a:p>
          <a:p>
            <a:endParaRPr lang="zh-CN" altLang="en-US" dirty="0"/>
          </a:p>
          <a:p>
            <a:r>
              <a:rPr lang="en-US" altLang="zh-CN" dirty="0"/>
              <a:t>(</a:t>
            </a:r>
            <a:r>
              <a:rPr lang="zh-CN" altLang="en-US" dirty="0"/>
              <a:t>一</a:t>
            </a:r>
            <a:r>
              <a:rPr lang="en-US" altLang="zh-CN" dirty="0"/>
              <a:t>)</a:t>
            </a:r>
            <a:r>
              <a:rPr lang="zh-CN" altLang="en-US" dirty="0"/>
              <a:t>广播电视文艺类主持人节目的主要类型</a:t>
            </a:r>
            <a:endParaRPr lang="en-US" altLang="zh-CN" dirty="0"/>
          </a:p>
          <a:p>
            <a:endParaRPr lang="zh-CN" altLang="en-US" dirty="0"/>
          </a:p>
          <a:p>
            <a:r>
              <a:rPr lang="zh-CN" altLang="en-US" dirty="0"/>
              <a:t>文艺节目是广播电视节目的重要组成部分</a:t>
            </a:r>
            <a:r>
              <a:rPr lang="en-US" altLang="zh-CN" dirty="0"/>
              <a:t>,</a:t>
            </a:r>
            <a:r>
              <a:rPr lang="zh-CN" altLang="en-US" dirty="0"/>
              <a:t>它为满足人们日益增长的文化娱乐需</a:t>
            </a:r>
          </a:p>
          <a:p>
            <a:r>
              <a:rPr lang="zh-CN" altLang="en-US" dirty="0"/>
              <a:t>求</a:t>
            </a:r>
            <a:r>
              <a:rPr lang="en-US" altLang="zh-CN" dirty="0"/>
              <a:t>,</a:t>
            </a:r>
            <a:r>
              <a:rPr lang="zh-CN" altLang="en-US" dirty="0"/>
              <a:t>提供丰富多彩的精品节目内容。文艺节目包括音乐、戏剧、文学、电影、曲艺、舞蹈、</a:t>
            </a:r>
          </a:p>
          <a:p>
            <a:r>
              <a:rPr lang="zh-CN" altLang="en-US" dirty="0"/>
              <a:t>美术等多种艺术门类以及精彩纷呈的综艺节目。从节目功能看</a:t>
            </a:r>
            <a:r>
              <a:rPr lang="en-US" altLang="zh-CN" dirty="0"/>
              <a:t>,</a:t>
            </a:r>
            <a:r>
              <a:rPr lang="zh-CN" altLang="en-US" dirty="0"/>
              <a:t>有文艺欣赏、文艺评</a:t>
            </a:r>
          </a:p>
          <a:p>
            <a:r>
              <a:rPr lang="zh-CN" altLang="en-US" dirty="0"/>
              <a:t>介、文艺知识、文艺报道、文艺咨询、文艺服务、文艺娱乐节目节目等</a:t>
            </a:r>
            <a:r>
              <a:rPr lang="en-US" altLang="zh-CN" dirty="0"/>
              <a:t>;</a:t>
            </a:r>
            <a:r>
              <a:rPr lang="zh-CN" altLang="en-US" dirty="0"/>
              <a:t>从节目形式看</a:t>
            </a:r>
            <a:r>
              <a:rPr lang="en-US" altLang="zh-CN" dirty="0"/>
              <a:t>,</a:t>
            </a:r>
            <a:r>
              <a:rPr lang="zh-CN" altLang="en-US" dirty="0"/>
              <a:t>有</a:t>
            </a:r>
          </a:p>
          <a:p>
            <a:r>
              <a:rPr lang="zh-CN" altLang="en-US" dirty="0"/>
              <a:t>综合型文艺节目</a:t>
            </a:r>
            <a:r>
              <a:rPr lang="en-US" altLang="zh-CN" dirty="0"/>
              <a:t>(</a:t>
            </a:r>
            <a:r>
              <a:rPr lang="zh-CN" altLang="en-US" dirty="0"/>
              <a:t>简称综艺节目</a:t>
            </a:r>
            <a:r>
              <a:rPr lang="en-US" altLang="zh-CN" dirty="0"/>
              <a:t>)</a:t>
            </a:r>
            <a:r>
              <a:rPr lang="zh-CN" altLang="en-US" dirty="0"/>
              <a:t>、专题型文艺节目、以文艺话题或人物为核心的访谈</a:t>
            </a:r>
          </a:p>
          <a:p>
            <a:r>
              <a:rPr lang="zh-CN" altLang="en-US" dirty="0"/>
              <a:t>型文艺节目、表演竞赛型文艺节目、游戏娱乐型节目等。</a:t>
            </a:r>
          </a:p>
        </p:txBody>
      </p:sp>
    </p:spTree>
    <p:custDataLst>
      <p:tags r:id="rId1"/>
    </p:custDataLst>
    <p:extLst>
      <p:ext uri="{BB962C8B-B14F-4D97-AF65-F5344CB8AC3E}">
        <p14:creationId xmlns:p14="http://schemas.microsoft.com/office/powerpoint/2010/main" val="136193741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5078289"/>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文艺节目主持人的素质</a:t>
            </a:r>
          </a:p>
          <a:p>
            <a:r>
              <a:rPr lang="en-US" altLang="zh-CN" dirty="0"/>
              <a:t>1.</a:t>
            </a:r>
            <a:r>
              <a:rPr lang="zh-CN" altLang="en-US" dirty="0"/>
              <a:t>思想素质</a:t>
            </a:r>
          </a:p>
          <a:p>
            <a:r>
              <a:rPr lang="en-US" altLang="zh-CN" dirty="0"/>
              <a:t>(1)</a:t>
            </a:r>
            <a:r>
              <a:rPr lang="zh-CN" altLang="en-US" dirty="0"/>
              <a:t>清醒的政治头脑和健康的格调品味</a:t>
            </a:r>
          </a:p>
          <a:p>
            <a:r>
              <a:rPr lang="zh-CN" altLang="en-US" dirty="0"/>
              <a:t>文艺节目主持人必须自觉坚持文艺的“二为”方针</a:t>
            </a:r>
            <a:r>
              <a:rPr lang="en-US" altLang="zh-CN" dirty="0"/>
              <a:t>,</a:t>
            </a:r>
            <a:r>
              <a:rPr lang="zh-CN" altLang="en-US" dirty="0"/>
              <a:t>在主持中体现“民族化、大众</a:t>
            </a:r>
          </a:p>
          <a:p>
            <a:r>
              <a:rPr lang="zh-CN" altLang="en-US" dirty="0"/>
              <a:t>化、精品化”的精神</a:t>
            </a:r>
            <a:r>
              <a:rPr lang="en-US" altLang="zh-CN" dirty="0"/>
              <a:t>,</a:t>
            </a:r>
            <a:r>
              <a:rPr lang="zh-CN" altLang="en-US" dirty="0"/>
              <a:t>把握好“雅俗共赏”和“低级庸俗”的界限</a:t>
            </a:r>
            <a:r>
              <a:rPr lang="en-US" altLang="zh-CN" dirty="0"/>
              <a:t>,</a:t>
            </a:r>
            <a:r>
              <a:rPr lang="zh-CN" altLang="en-US" dirty="0"/>
              <a:t>一丝不苟、时时刻刻牢记</a:t>
            </a:r>
          </a:p>
          <a:p>
            <a:r>
              <a:rPr lang="zh-CN" altLang="en-US" dirty="0"/>
              <a:t>代表先进文化前进方向的职业责任。</a:t>
            </a:r>
            <a:endParaRPr lang="en-US" altLang="zh-CN" dirty="0"/>
          </a:p>
          <a:p>
            <a:endParaRPr lang="en-US" altLang="zh-CN" dirty="0"/>
          </a:p>
          <a:p>
            <a:r>
              <a:rPr lang="en-US" altLang="zh-CN" dirty="0"/>
              <a:t>(2)</a:t>
            </a:r>
            <a:r>
              <a:rPr lang="zh-CN" altLang="en-US" dirty="0"/>
              <a:t>敬业、乐业的精神</a:t>
            </a:r>
          </a:p>
          <a:p>
            <a:r>
              <a:rPr lang="zh-CN" altLang="en-US" dirty="0"/>
              <a:t>主持人应尽早地参与到前期的准备环节中来</a:t>
            </a:r>
            <a:r>
              <a:rPr lang="en-US" altLang="zh-CN" dirty="0"/>
              <a:t>,</a:t>
            </a:r>
            <a:r>
              <a:rPr lang="zh-CN" altLang="en-US" dirty="0"/>
              <a:t>以主创人员的主人翁精神主动、专</a:t>
            </a:r>
          </a:p>
          <a:p>
            <a:r>
              <a:rPr lang="zh-CN" altLang="en-US" dirty="0"/>
              <a:t>注地投入工作。</a:t>
            </a:r>
          </a:p>
          <a:p>
            <a:endParaRPr lang="en-US" altLang="zh-CN" dirty="0"/>
          </a:p>
          <a:p>
            <a:r>
              <a:rPr lang="en-US" altLang="zh-CN" dirty="0"/>
              <a:t>(3)</a:t>
            </a:r>
            <a:r>
              <a:rPr lang="zh-CN" altLang="en-US" dirty="0"/>
              <a:t>良好的职业道德、群体意识和团队精神</a:t>
            </a:r>
          </a:p>
          <a:p>
            <a:r>
              <a:rPr lang="zh-CN" altLang="en-US" dirty="0"/>
              <a:t>主持人节目需要各工种之间的协调配合</a:t>
            </a:r>
            <a:r>
              <a:rPr lang="en-US" altLang="zh-CN" dirty="0"/>
              <a:t>,</a:t>
            </a:r>
            <a:r>
              <a:rPr lang="zh-CN" altLang="en-US" dirty="0"/>
              <a:t>但是由于文艺节目主持人的特殊作用</a:t>
            </a:r>
            <a:r>
              <a:rPr lang="en-US" altLang="zh-CN" dirty="0"/>
              <a:t>,</a:t>
            </a:r>
          </a:p>
          <a:p>
            <a:r>
              <a:rPr lang="zh-CN" altLang="en-US" dirty="0"/>
              <a:t>最终“露脸”给受众留下深刻印象的往往是主持人</a:t>
            </a:r>
            <a:r>
              <a:rPr lang="en-US" altLang="zh-CN" dirty="0"/>
              <a:t>,</a:t>
            </a:r>
            <a:r>
              <a:rPr lang="zh-CN" altLang="en-US" dirty="0"/>
              <a:t>再加上各个媒体的炒作</a:t>
            </a:r>
            <a:r>
              <a:rPr lang="en-US" altLang="zh-CN" dirty="0"/>
              <a:t>,</a:t>
            </a:r>
            <a:r>
              <a:rPr lang="zh-CN" altLang="en-US" dirty="0"/>
              <a:t>使得文艺</a:t>
            </a:r>
          </a:p>
          <a:p>
            <a:r>
              <a:rPr lang="zh-CN" altLang="en-US" dirty="0"/>
              <a:t>节目主持人的知名度很高</a:t>
            </a:r>
            <a:r>
              <a:rPr lang="en-US" altLang="zh-CN" dirty="0"/>
              <a:t>,“</a:t>
            </a:r>
            <a:r>
              <a:rPr lang="zh-CN" altLang="en-US" dirty="0"/>
              <a:t>明星效应”脍炙人口。在鲜花和掌声中</a:t>
            </a:r>
            <a:r>
              <a:rPr lang="en-US" altLang="zh-CN" dirty="0"/>
              <a:t>,</a:t>
            </a:r>
            <a:r>
              <a:rPr lang="zh-CN" altLang="en-US" dirty="0"/>
              <a:t>主持人能够正确</a:t>
            </a:r>
          </a:p>
          <a:p>
            <a:r>
              <a:rPr lang="zh-CN" altLang="en-US" dirty="0"/>
              <a:t>认识自己在节目创作群体中的位置和作用</a:t>
            </a:r>
            <a:r>
              <a:rPr lang="en-US" altLang="zh-CN" dirty="0"/>
              <a:t>,</a:t>
            </a:r>
            <a:r>
              <a:rPr lang="zh-CN" altLang="en-US" dirty="0"/>
              <a:t>尊重各工种的合作者</a:t>
            </a:r>
            <a:r>
              <a:rPr lang="en-US" altLang="zh-CN" dirty="0"/>
              <a:t>,</a:t>
            </a:r>
            <a:r>
              <a:rPr lang="zh-CN" altLang="en-US" dirty="0"/>
              <a:t>真诚热情地面对受</a:t>
            </a:r>
          </a:p>
          <a:p>
            <a:r>
              <a:rPr lang="zh-CN" altLang="en-US" dirty="0"/>
              <a:t>众</a:t>
            </a:r>
            <a:r>
              <a:rPr lang="en-US" altLang="zh-CN" dirty="0"/>
              <a:t>,</a:t>
            </a:r>
            <a:r>
              <a:rPr lang="zh-CN" altLang="en-US" dirty="0"/>
              <a:t>保持平和心态</a:t>
            </a:r>
            <a:r>
              <a:rPr lang="en-US" altLang="zh-CN" dirty="0"/>
              <a:t>,</a:t>
            </a:r>
            <a:r>
              <a:rPr lang="zh-CN" altLang="en-US" dirty="0"/>
              <a:t>不以“明星”自居</a:t>
            </a:r>
            <a:r>
              <a:rPr lang="en-US" altLang="zh-CN" dirty="0"/>
              <a:t>,</a:t>
            </a:r>
            <a:r>
              <a:rPr lang="zh-CN" altLang="en-US" dirty="0"/>
              <a:t>就显得格外重要。</a:t>
            </a:r>
          </a:p>
          <a:p>
            <a:endParaRPr lang="zh-CN" altLang="en-US" dirty="0"/>
          </a:p>
        </p:txBody>
      </p:sp>
    </p:spTree>
    <p:custDataLst>
      <p:tags r:id="rId1"/>
    </p:custDataLst>
    <p:extLst>
      <p:ext uri="{BB962C8B-B14F-4D97-AF65-F5344CB8AC3E}">
        <p14:creationId xmlns:p14="http://schemas.microsoft.com/office/powerpoint/2010/main" val="320980877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5078289"/>
          </a:xfrm>
          <a:prstGeom prst="rect">
            <a:avLst/>
          </a:prstGeom>
          <a:noFill/>
          <a:ln>
            <a:noFill/>
          </a:ln>
        </p:spPr>
        <p:txBody>
          <a:bodyPr wrap="square" lIns="91419" tIns="45708" rIns="91419" bIns="45708">
            <a:spAutoFit/>
          </a:bodyPr>
          <a:lstStyle/>
          <a:p>
            <a:r>
              <a:rPr lang="en-US" altLang="zh-CN" dirty="0"/>
              <a:t>2.</a:t>
            </a:r>
            <a:r>
              <a:rPr lang="zh-CN" altLang="en-US" dirty="0"/>
              <a:t>专业素质</a:t>
            </a:r>
          </a:p>
          <a:p>
            <a:r>
              <a:rPr lang="zh-CN" altLang="en-US" dirty="0"/>
              <a:t>文艺节目主持人的专业素质主要指文化艺术方面的知识和素养。电视文艺节目</a:t>
            </a:r>
          </a:p>
          <a:p>
            <a:r>
              <a:rPr lang="zh-CN" altLang="en-US" dirty="0"/>
              <a:t>主持人还要包括主持人形象、气质方面保持一定的赏心悦目的外部条件。</a:t>
            </a:r>
          </a:p>
          <a:p>
            <a:r>
              <a:rPr lang="zh-CN" altLang="en-US" dirty="0"/>
              <a:t>首先</a:t>
            </a:r>
            <a:r>
              <a:rPr lang="en-US" altLang="zh-CN" dirty="0"/>
              <a:t>,</a:t>
            </a:r>
            <a:r>
              <a:rPr lang="zh-CN" altLang="en-US" dirty="0"/>
              <a:t>文艺节目主持人应具备一定的文化修养和知识积累</a:t>
            </a:r>
            <a:r>
              <a:rPr lang="en-US" altLang="zh-CN" dirty="0"/>
              <a:t>,</a:t>
            </a:r>
            <a:r>
              <a:rPr lang="zh-CN" altLang="en-US" dirty="0"/>
              <a:t>熟悉各类艺术形式</a:t>
            </a:r>
            <a:r>
              <a:rPr lang="en-US" altLang="zh-CN" dirty="0"/>
              <a:t>,</a:t>
            </a:r>
            <a:r>
              <a:rPr lang="zh-CN" altLang="en-US" dirty="0"/>
              <a:t>有</a:t>
            </a:r>
          </a:p>
          <a:p>
            <a:r>
              <a:rPr lang="zh-CN" altLang="en-US" dirty="0"/>
              <a:t>较强的艺术理解力、感悟力和鉴赏力。</a:t>
            </a:r>
            <a:endParaRPr lang="en-US" altLang="zh-CN" dirty="0"/>
          </a:p>
          <a:p>
            <a:endParaRPr lang="zh-CN" altLang="en-US" dirty="0"/>
          </a:p>
          <a:p>
            <a:r>
              <a:rPr lang="zh-CN" altLang="en-US" dirty="0"/>
              <a:t>其次</a:t>
            </a:r>
            <a:r>
              <a:rPr lang="en-US" altLang="zh-CN" dirty="0"/>
              <a:t>,</a:t>
            </a:r>
            <a:r>
              <a:rPr lang="zh-CN" altLang="en-US" dirty="0"/>
              <a:t>综艺节目主持人应有一定的表演才能和舞台经验</a:t>
            </a:r>
            <a:r>
              <a:rPr lang="en-US" altLang="zh-CN" dirty="0"/>
              <a:t>,</a:t>
            </a:r>
            <a:r>
              <a:rPr lang="zh-CN" altLang="en-US" dirty="0"/>
              <a:t>在文艺方面最好有一技</a:t>
            </a:r>
          </a:p>
          <a:p>
            <a:r>
              <a:rPr lang="zh-CN" altLang="en-US" dirty="0"/>
              <a:t>之长。他们适当的表演使观众感到亲切</a:t>
            </a:r>
            <a:r>
              <a:rPr lang="en-US" altLang="zh-CN" dirty="0"/>
              <a:t>,</a:t>
            </a:r>
            <a:r>
              <a:rPr lang="zh-CN" altLang="en-US" dirty="0"/>
              <a:t>而且还能丰富串联节目的手法</a:t>
            </a:r>
            <a:r>
              <a:rPr lang="en-US" altLang="zh-CN" dirty="0"/>
              <a:t>,</a:t>
            </a:r>
            <a:r>
              <a:rPr lang="zh-CN" altLang="en-US" dirty="0"/>
              <a:t>增加节目的</a:t>
            </a:r>
          </a:p>
          <a:p>
            <a:r>
              <a:rPr lang="zh-CN" altLang="en-US" dirty="0"/>
              <a:t>新鲜感</a:t>
            </a:r>
            <a:r>
              <a:rPr lang="en-US" altLang="zh-CN" dirty="0"/>
              <a:t>,</a:t>
            </a:r>
            <a:r>
              <a:rPr lang="zh-CN" altLang="en-US" dirty="0"/>
              <a:t>引起观众的兴趣。</a:t>
            </a:r>
            <a:endParaRPr lang="en-US" altLang="zh-CN" dirty="0"/>
          </a:p>
          <a:p>
            <a:endParaRPr lang="zh-CN" altLang="en-US" dirty="0"/>
          </a:p>
          <a:p>
            <a:r>
              <a:rPr lang="zh-CN" altLang="en-US" dirty="0"/>
              <a:t>再次</a:t>
            </a:r>
            <a:r>
              <a:rPr lang="en-US" altLang="zh-CN" dirty="0"/>
              <a:t>,</a:t>
            </a:r>
            <a:r>
              <a:rPr lang="zh-CN" altLang="en-US" dirty="0"/>
              <a:t>广播电视传播规律、传播手段、表现手法等知识</a:t>
            </a:r>
            <a:r>
              <a:rPr lang="en-US" altLang="zh-CN" dirty="0"/>
              <a:t>,</a:t>
            </a:r>
            <a:r>
              <a:rPr lang="zh-CN" altLang="en-US" dirty="0"/>
              <a:t>也应纳入文艺节目主持人</a:t>
            </a:r>
          </a:p>
          <a:p>
            <a:r>
              <a:rPr lang="zh-CN" altLang="en-US" dirty="0"/>
              <a:t>的专业素质要求之中。</a:t>
            </a:r>
            <a:endParaRPr lang="en-US" altLang="zh-CN" dirty="0"/>
          </a:p>
          <a:p>
            <a:endParaRPr lang="en-US" altLang="zh-CN" dirty="0"/>
          </a:p>
          <a:p>
            <a:r>
              <a:rPr lang="zh-CN" altLang="en-US" dirty="0"/>
              <a:t>总之</a:t>
            </a:r>
            <a:r>
              <a:rPr lang="en-US" altLang="zh-CN" dirty="0"/>
              <a:t>,</a:t>
            </a:r>
            <a:r>
              <a:rPr lang="zh-CN" altLang="en-US" dirty="0"/>
              <a:t>无论哪种类型的文艺节目</a:t>
            </a:r>
            <a:r>
              <a:rPr lang="en-US" altLang="zh-CN" dirty="0"/>
              <a:t>,</a:t>
            </a:r>
            <a:r>
              <a:rPr lang="zh-CN" altLang="en-US" dirty="0"/>
              <a:t>主持人都是文艺作品与受众之间的桥梁纽带。</a:t>
            </a:r>
          </a:p>
          <a:p>
            <a:r>
              <a:rPr lang="zh-CN" altLang="en-US" dirty="0"/>
              <a:t>对于文艺作品</a:t>
            </a:r>
            <a:r>
              <a:rPr lang="en-US" altLang="zh-CN" dirty="0"/>
              <a:t>,</a:t>
            </a:r>
            <a:r>
              <a:rPr lang="zh-CN" altLang="en-US" dirty="0"/>
              <a:t>主持人是有品位的鉴赏者和真诚的爱好者</a:t>
            </a:r>
            <a:r>
              <a:rPr lang="en-US" altLang="zh-CN" dirty="0"/>
              <a:t>;</a:t>
            </a:r>
            <a:r>
              <a:rPr lang="zh-CN" altLang="en-US" dirty="0"/>
              <a:t>对于受众</a:t>
            </a:r>
            <a:r>
              <a:rPr lang="en-US" altLang="zh-CN" dirty="0"/>
              <a:t>,</a:t>
            </a:r>
            <a:r>
              <a:rPr lang="zh-CN" altLang="en-US" dirty="0"/>
              <a:t>主持人是热心的</a:t>
            </a:r>
          </a:p>
          <a:p>
            <a:r>
              <a:rPr lang="zh-CN" altLang="en-US" dirty="0"/>
              <a:t>介绍者</a:t>
            </a:r>
            <a:r>
              <a:rPr lang="en-US" altLang="zh-CN" dirty="0"/>
              <a:t>,</a:t>
            </a:r>
            <a:r>
              <a:rPr lang="zh-CN" altLang="en-US" dirty="0"/>
              <a:t>是平等交流的朋友。优秀的主持人总是能够非常了解受众的需求</a:t>
            </a:r>
            <a:r>
              <a:rPr lang="en-US" altLang="zh-CN" dirty="0"/>
              <a:t>,</a:t>
            </a:r>
            <a:r>
              <a:rPr lang="zh-CN" altLang="en-US" dirty="0"/>
              <a:t>恰如其</a:t>
            </a:r>
          </a:p>
          <a:p>
            <a:r>
              <a:rPr lang="zh-CN" altLang="en-US" dirty="0"/>
              <a:t>分地提供引导和服务。</a:t>
            </a:r>
          </a:p>
          <a:p>
            <a:endParaRPr lang="zh-CN" altLang="en-US" dirty="0"/>
          </a:p>
        </p:txBody>
      </p:sp>
    </p:spTree>
    <p:custDataLst>
      <p:tags r:id="rId1"/>
    </p:custDataLst>
    <p:extLst>
      <p:ext uri="{BB962C8B-B14F-4D97-AF65-F5344CB8AC3E}">
        <p14:creationId xmlns:p14="http://schemas.microsoft.com/office/powerpoint/2010/main" val="7081151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416296"/>
          </a:xfrm>
          <a:prstGeom prst="rect">
            <a:avLst/>
          </a:prstGeom>
          <a:noFill/>
          <a:ln>
            <a:noFill/>
          </a:ln>
        </p:spPr>
        <p:txBody>
          <a:bodyPr wrap="square" lIns="91419" tIns="45708" rIns="91419" bIns="45708">
            <a:spAutoFit/>
          </a:bodyPr>
          <a:lstStyle/>
          <a:p>
            <a:r>
              <a:rPr lang="en-US" altLang="zh-CN" dirty="0"/>
              <a:t>3.</a:t>
            </a:r>
            <a:r>
              <a:rPr lang="zh-CN" altLang="en-US" dirty="0"/>
              <a:t>语言素养</a:t>
            </a:r>
            <a:endParaRPr lang="en-US" altLang="zh-CN" dirty="0"/>
          </a:p>
          <a:p>
            <a:endParaRPr lang="zh-CN" altLang="en-US" dirty="0"/>
          </a:p>
          <a:p>
            <a:r>
              <a:rPr lang="zh-CN" altLang="en-US" dirty="0"/>
              <a:t>主持人的语言素养是对各个类型节目主持人共同的、基本的要求。它包括写作能</a:t>
            </a:r>
          </a:p>
          <a:p>
            <a:r>
              <a:rPr lang="zh-CN" altLang="en-US" dirty="0"/>
              <a:t>力、有声语言表达能力和即兴口语三个方面。如果音乐节目主持人具备较好的音乐素</a:t>
            </a:r>
          </a:p>
          <a:p>
            <a:r>
              <a:rPr lang="zh-CN" altLang="en-US" dirty="0"/>
              <a:t>养</a:t>
            </a:r>
            <a:r>
              <a:rPr lang="en-US" altLang="zh-CN" dirty="0"/>
              <a:t>,</a:t>
            </a:r>
            <a:r>
              <a:rPr lang="zh-CN" altLang="en-US" dirty="0"/>
              <a:t>也不乏对广播艺术规律的认识</a:t>
            </a:r>
            <a:r>
              <a:rPr lang="en-US" altLang="zh-CN" dirty="0"/>
              <a:t>,</a:t>
            </a:r>
            <a:r>
              <a:rPr lang="zh-CN" altLang="en-US" dirty="0"/>
              <a:t>但语言苍白呆板、了无生气</a:t>
            </a:r>
            <a:r>
              <a:rPr lang="en-US" altLang="zh-CN" dirty="0"/>
              <a:t>,</a:t>
            </a:r>
            <a:r>
              <a:rPr lang="zh-CN" altLang="en-US" dirty="0"/>
              <a:t>这种情况纵然有好的</a:t>
            </a:r>
          </a:p>
          <a:p>
            <a:r>
              <a:rPr lang="zh-CN" altLang="en-US" dirty="0"/>
              <a:t>创意和编排</a:t>
            </a:r>
            <a:r>
              <a:rPr lang="en-US" altLang="zh-CN" dirty="0"/>
              <a:t>,</a:t>
            </a:r>
            <a:r>
              <a:rPr lang="zh-CN" altLang="en-US" dirty="0"/>
              <a:t>为听众奉献出的节目也难称“精品”</a:t>
            </a:r>
            <a:r>
              <a:rPr lang="en-US" altLang="zh-CN" dirty="0"/>
              <a:t>,</a:t>
            </a:r>
            <a:r>
              <a:rPr lang="zh-CN" altLang="en-US" dirty="0"/>
              <a:t>因为主持人语言是节目不可分割的</a:t>
            </a:r>
          </a:p>
          <a:p>
            <a:r>
              <a:rPr lang="zh-CN" altLang="en-US" dirty="0"/>
              <a:t>重要组成部分。具体到音乐节目主持人的语言内在品质</a:t>
            </a:r>
            <a:r>
              <a:rPr lang="en-US" altLang="zh-CN" dirty="0"/>
              <a:t>,</a:t>
            </a:r>
            <a:r>
              <a:rPr lang="zh-CN" altLang="en-US" dirty="0"/>
              <a:t>一方面要求能够把音乐的专</a:t>
            </a:r>
          </a:p>
          <a:p>
            <a:r>
              <a:rPr lang="zh-CN" altLang="en-US" dirty="0"/>
              <a:t>业知识转换为通俗易懂、饶有趣味的语言传达给听众</a:t>
            </a:r>
            <a:r>
              <a:rPr lang="en-US" altLang="zh-CN" dirty="0"/>
              <a:t>,</a:t>
            </a:r>
            <a:r>
              <a:rPr lang="zh-CN" altLang="en-US" dirty="0"/>
              <a:t>一方面能以富于生活气息和文</a:t>
            </a:r>
          </a:p>
          <a:p>
            <a:r>
              <a:rPr lang="zh-CN" altLang="en-US" dirty="0"/>
              <a:t>学意味的语言与音乐的美感相契合</a:t>
            </a:r>
            <a:r>
              <a:rPr lang="en-US" altLang="zh-CN" dirty="0"/>
              <a:t>,</a:t>
            </a:r>
            <a:r>
              <a:rPr lang="zh-CN" altLang="en-US" dirty="0"/>
              <a:t>还要兼顾主持人个性化的特色及与听众真诚的沟</a:t>
            </a:r>
          </a:p>
          <a:p>
            <a:r>
              <a:rPr lang="zh-CN" altLang="en-US" dirty="0"/>
              <a:t>通交流。</a:t>
            </a:r>
            <a:endParaRPr lang="en-US" altLang="zh-CN" dirty="0"/>
          </a:p>
          <a:p>
            <a:endParaRPr lang="en-US" altLang="zh-CN" dirty="0"/>
          </a:p>
          <a:p>
            <a:endParaRPr lang="zh-CN" altLang="en-US" dirty="0"/>
          </a:p>
        </p:txBody>
      </p:sp>
    </p:spTree>
    <p:custDataLst>
      <p:tags r:id="rId1"/>
    </p:custDataLst>
    <p:extLst>
      <p:ext uri="{BB962C8B-B14F-4D97-AF65-F5344CB8AC3E}">
        <p14:creationId xmlns:p14="http://schemas.microsoft.com/office/powerpoint/2010/main" val="338445754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693295"/>
          </a:xfrm>
          <a:prstGeom prst="rect">
            <a:avLst/>
          </a:prstGeom>
          <a:noFill/>
          <a:ln>
            <a:noFill/>
          </a:ln>
        </p:spPr>
        <p:txBody>
          <a:bodyPr wrap="square" lIns="91419" tIns="45708" rIns="91419" bIns="45708">
            <a:spAutoFit/>
          </a:bodyPr>
          <a:lstStyle/>
          <a:p>
            <a:r>
              <a:rPr lang="en-US" altLang="zh-CN" dirty="0"/>
              <a:t>3.</a:t>
            </a:r>
            <a:r>
              <a:rPr lang="zh-CN" altLang="en-US" dirty="0"/>
              <a:t>语言素养</a:t>
            </a:r>
            <a:endParaRPr lang="en-US" altLang="zh-CN" dirty="0"/>
          </a:p>
          <a:p>
            <a:endParaRPr lang="en-US" altLang="zh-CN" dirty="0"/>
          </a:p>
          <a:p>
            <a:r>
              <a:rPr lang="zh-CN" altLang="en-US" dirty="0"/>
              <a:t>综艺节目、游戏娱乐节目大多有欢乐喜庆的基调</a:t>
            </a:r>
            <a:r>
              <a:rPr lang="en-US" altLang="zh-CN" dirty="0"/>
              <a:t>,</a:t>
            </a:r>
            <a:r>
              <a:rPr lang="zh-CN" altLang="en-US" dirty="0"/>
              <a:t>有宏大的场面</a:t>
            </a:r>
            <a:r>
              <a:rPr lang="en-US" altLang="zh-CN" dirty="0"/>
              <a:t>,</a:t>
            </a:r>
            <a:r>
              <a:rPr lang="zh-CN" altLang="en-US" dirty="0"/>
              <a:t>有众多的现场观</a:t>
            </a:r>
          </a:p>
          <a:p>
            <a:r>
              <a:rPr lang="zh-CN" altLang="en-US" dirty="0"/>
              <a:t>众</a:t>
            </a:r>
            <a:r>
              <a:rPr lang="en-US" altLang="zh-CN" dirty="0"/>
              <a:t>,</a:t>
            </a:r>
            <a:r>
              <a:rPr lang="zh-CN" altLang="en-US" dirty="0"/>
              <a:t>有浓淡不同的色彩和起伏变化的节奏</a:t>
            </a:r>
            <a:r>
              <a:rPr lang="en-US" altLang="zh-CN" dirty="0"/>
              <a:t>,</a:t>
            </a:r>
            <a:r>
              <a:rPr lang="zh-CN" altLang="en-US" dirty="0"/>
              <a:t>主持人的语言表达能力对现场的气氛起着</a:t>
            </a:r>
          </a:p>
          <a:p>
            <a:r>
              <a:rPr lang="zh-CN" altLang="en-US" dirty="0"/>
              <a:t>关键性的作用。其一</a:t>
            </a:r>
            <a:r>
              <a:rPr lang="en-US" altLang="zh-CN" dirty="0"/>
              <a:t>,</a:t>
            </a:r>
            <a:r>
              <a:rPr lang="zh-CN" altLang="en-US" dirty="0"/>
              <a:t>主持人的语言要具有很强的感染力</a:t>
            </a:r>
            <a:r>
              <a:rPr lang="en-US" altLang="zh-CN" dirty="0"/>
              <a:t>,</a:t>
            </a:r>
            <a:r>
              <a:rPr lang="zh-CN" altLang="en-US" dirty="0"/>
              <a:t>声音富于弹性</a:t>
            </a:r>
            <a:r>
              <a:rPr lang="en-US" altLang="zh-CN" dirty="0"/>
              <a:t>,</a:t>
            </a:r>
            <a:r>
              <a:rPr lang="zh-CN" altLang="en-US" dirty="0"/>
              <a:t>高低强弱收</a:t>
            </a:r>
          </a:p>
          <a:p>
            <a:r>
              <a:rPr lang="zh-CN" altLang="en-US" dirty="0"/>
              <a:t>纵自如</a:t>
            </a:r>
            <a:r>
              <a:rPr lang="en-US" altLang="zh-CN" dirty="0"/>
              <a:t>,</a:t>
            </a:r>
            <a:r>
              <a:rPr lang="zh-CN" altLang="en-US" dirty="0"/>
              <a:t>既能调动观众情绪</a:t>
            </a:r>
            <a:r>
              <a:rPr lang="en-US" altLang="zh-CN" dirty="0"/>
              <a:t>,</a:t>
            </a:r>
            <a:r>
              <a:rPr lang="zh-CN" altLang="en-US" dirty="0"/>
              <a:t>又要善于把握分寸</a:t>
            </a:r>
            <a:r>
              <a:rPr lang="en-US" altLang="zh-CN" dirty="0"/>
              <a:t>,</a:t>
            </a:r>
            <a:r>
              <a:rPr lang="zh-CN" altLang="en-US" dirty="0"/>
              <a:t>避免“煽情”之嫌。</a:t>
            </a:r>
          </a:p>
          <a:p>
            <a:r>
              <a:rPr lang="zh-CN" altLang="en-US" dirty="0"/>
              <a:t>其二</a:t>
            </a:r>
            <a:r>
              <a:rPr lang="en-US" altLang="zh-CN" dirty="0"/>
              <a:t>,</a:t>
            </a:r>
            <a:r>
              <a:rPr lang="zh-CN" altLang="en-US" dirty="0"/>
              <a:t>主持人既能依“既定方针”控制场面</a:t>
            </a:r>
            <a:r>
              <a:rPr lang="en-US" altLang="zh-CN" dirty="0"/>
              <a:t>,</a:t>
            </a:r>
            <a:r>
              <a:rPr lang="zh-CN" altLang="en-US" dirty="0"/>
              <a:t>又能视现场情况随机应变。其三</a:t>
            </a:r>
            <a:r>
              <a:rPr lang="en-US" altLang="zh-CN" dirty="0"/>
              <a:t>,</a:t>
            </a:r>
            <a:r>
              <a:rPr lang="zh-CN" altLang="en-US" dirty="0"/>
              <a:t>主持</a:t>
            </a:r>
          </a:p>
          <a:p>
            <a:r>
              <a:rPr lang="zh-CN" altLang="en-US" dirty="0"/>
              <a:t>人还应熟练掌握语言交流指向的变化与和谐</a:t>
            </a:r>
            <a:r>
              <a:rPr lang="en-US" altLang="zh-CN" dirty="0"/>
              <a:t>,</a:t>
            </a:r>
            <a:r>
              <a:rPr lang="zh-CN" altLang="en-US" dirty="0"/>
              <a:t>无论面对现场观众“一对众”“一对</a:t>
            </a:r>
          </a:p>
          <a:p>
            <a:r>
              <a:rPr lang="zh-CN" altLang="en-US" dirty="0"/>
              <a:t>一”的交流</a:t>
            </a:r>
            <a:r>
              <a:rPr lang="en-US" altLang="zh-CN" dirty="0"/>
              <a:t>,</a:t>
            </a:r>
            <a:r>
              <a:rPr lang="zh-CN" altLang="en-US" dirty="0"/>
              <a:t>还是并不在现场的观众</a:t>
            </a:r>
            <a:r>
              <a:rPr lang="en-US" altLang="zh-CN" dirty="0"/>
              <a:t>,</a:t>
            </a:r>
            <a:r>
              <a:rPr lang="zh-CN" altLang="en-US" dirty="0"/>
              <a:t>亦即对摄像机镜头的“类交流”</a:t>
            </a:r>
            <a:r>
              <a:rPr lang="en-US" altLang="zh-CN" dirty="0"/>
              <a:t>,</a:t>
            </a:r>
            <a:r>
              <a:rPr lang="zh-CN" altLang="en-US" dirty="0"/>
              <a:t>语言样态都要</a:t>
            </a:r>
          </a:p>
          <a:p>
            <a:r>
              <a:rPr lang="zh-CN" altLang="en-US" dirty="0"/>
              <a:t>有相应的调节变化</a:t>
            </a:r>
            <a:r>
              <a:rPr lang="en-US" altLang="zh-CN" dirty="0"/>
              <a:t>,</a:t>
            </a:r>
            <a:r>
              <a:rPr lang="zh-CN" altLang="en-US" dirty="0"/>
              <a:t>且转换自如。总之</a:t>
            </a:r>
            <a:r>
              <a:rPr lang="en-US" altLang="zh-CN" dirty="0"/>
              <a:t>,</a:t>
            </a:r>
            <a:r>
              <a:rPr lang="zh-CN" altLang="en-US" dirty="0"/>
              <a:t>观众对主持人语言有较高的期望值</a:t>
            </a:r>
            <a:r>
              <a:rPr lang="en-US" altLang="zh-CN" dirty="0"/>
              <a:t>,</a:t>
            </a:r>
            <a:r>
              <a:rPr lang="zh-CN" altLang="en-US" dirty="0"/>
              <a:t>语言</a:t>
            </a:r>
          </a:p>
          <a:p>
            <a:r>
              <a:rPr lang="zh-CN" altLang="en-US" dirty="0"/>
              <a:t>内容要言之有物、言之有理、言之有趣</a:t>
            </a:r>
            <a:r>
              <a:rPr lang="en-US" altLang="zh-CN" dirty="0"/>
              <a:t>,</a:t>
            </a:r>
            <a:r>
              <a:rPr lang="zh-CN" altLang="en-US" dirty="0"/>
              <a:t>准确、鲜明、生动且风趣、幽默</a:t>
            </a:r>
            <a:r>
              <a:rPr lang="en-US" altLang="zh-CN" dirty="0"/>
              <a:t>,</a:t>
            </a:r>
            <a:r>
              <a:rPr lang="zh-CN" altLang="en-US" dirty="0"/>
              <a:t>声音形式富</a:t>
            </a:r>
          </a:p>
          <a:p>
            <a:r>
              <a:rPr lang="zh-CN" altLang="en-US" dirty="0"/>
              <a:t>于轻重缓急、抑扬顿挫而又情动于衷的变化。</a:t>
            </a:r>
          </a:p>
          <a:p>
            <a:endParaRPr lang="zh-CN" altLang="en-US" dirty="0"/>
          </a:p>
        </p:txBody>
      </p:sp>
    </p:spTree>
    <p:custDataLst>
      <p:tags r:id="rId1"/>
    </p:custDataLst>
    <p:extLst>
      <p:ext uri="{BB962C8B-B14F-4D97-AF65-F5344CB8AC3E}">
        <p14:creationId xmlns:p14="http://schemas.microsoft.com/office/powerpoint/2010/main" val="126872477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文艺节目主持人的素质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862298"/>
          </a:xfrm>
          <a:prstGeom prst="rect">
            <a:avLst/>
          </a:prstGeom>
          <a:noFill/>
          <a:ln>
            <a:noFill/>
          </a:ln>
        </p:spPr>
        <p:txBody>
          <a:bodyPr wrap="square" lIns="91419" tIns="45708" rIns="91419" bIns="45708">
            <a:spAutoFit/>
          </a:bodyPr>
          <a:lstStyle/>
          <a:p>
            <a:r>
              <a:rPr lang="en-US" altLang="zh-CN" dirty="0"/>
              <a:t>4.</a:t>
            </a:r>
            <a:r>
              <a:rPr lang="zh-CN" altLang="en-US" dirty="0"/>
              <a:t>心理素质</a:t>
            </a:r>
            <a:endParaRPr lang="en-US" altLang="zh-CN" dirty="0"/>
          </a:p>
          <a:p>
            <a:endParaRPr lang="zh-CN" altLang="en-US" dirty="0"/>
          </a:p>
          <a:p>
            <a:r>
              <a:rPr lang="zh-CN" altLang="en-US" dirty="0"/>
              <a:t>开通热线的广播文艺节目及有现场观众参与的电视综艺、娱乐或访谈节目</a:t>
            </a:r>
            <a:r>
              <a:rPr lang="en-US" altLang="zh-CN" dirty="0"/>
              <a:t>,</a:t>
            </a:r>
            <a:r>
              <a:rPr lang="zh-CN" altLang="en-US" dirty="0"/>
              <a:t>在传</a:t>
            </a:r>
          </a:p>
          <a:p>
            <a:r>
              <a:rPr lang="zh-CN" altLang="en-US" dirty="0"/>
              <a:t>播过程中变动的、不可预知的因素较多</a:t>
            </a:r>
            <a:r>
              <a:rPr lang="en-US" altLang="zh-CN" dirty="0"/>
              <a:t>,</a:t>
            </a:r>
            <a:r>
              <a:rPr lang="zh-CN" altLang="en-US" dirty="0"/>
              <a:t>因此主持人的心理素质及处置能力十分重要。</a:t>
            </a:r>
          </a:p>
          <a:p>
            <a:r>
              <a:rPr lang="zh-CN" altLang="en-US" dirty="0"/>
              <a:t>关于文艺节目主持人的心理素质</a:t>
            </a:r>
            <a:r>
              <a:rPr lang="en-US" altLang="zh-CN" dirty="0"/>
              <a:t>,</a:t>
            </a:r>
            <a:r>
              <a:rPr lang="zh-CN" altLang="en-US" dirty="0"/>
              <a:t>这里主要谈性格和应变能力两个方面。</a:t>
            </a:r>
            <a:endParaRPr lang="en-US" altLang="zh-CN" dirty="0"/>
          </a:p>
          <a:p>
            <a:endParaRPr lang="en-US" altLang="zh-CN" dirty="0"/>
          </a:p>
          <a:p>
            <a:r>
              <a:rPr lang="zh-CN" altLang="en-US" dirty="0"/>
              <a:t>综艺节目的主持人要有优秀的记忆力和观察能力</a:t>
            </a:r>
            <a:r>
              <a:rPr lang="en-US" altLang="zh-CN" dirty="0"/>
              <a:t>,</a:t>
            </a:r>
            <a:r>
              <a:rPr lang="zh-CN" altLang="en-US" dirty="0"/>
              <a:t>对串联词能够迅速准确地记</a:t>
            </a:r>
          </a:p>
          <a:p>
            <a:r>
              <a:rPr lang="zh-CN" altLang="en-US" dirty="0"/>
              <a:t>忆</a:t>
            </a:r>
            <a:r>
              <a:rPr lang="en-US" altLang="zh-CN" dirty="0"/>
              <a:t>,</a:t>
            </a:r>
            <a:r>
              <a:rPr lang="zh-CN" altLang="en-US" dirty="0"/>
              <a:t>对现场细致、敏锐地观察</a:t>
            </a:r>
            <a:r>
              <a:rPr lang="en-US" altLang="zh-CN" dirty="0"/>
              <a:t>;</a:t>
            </a:r>
            <a:r>
              <a:rPr lang="zh-CN" altLang="en-US" dirty="0"/>
              <a:t>在应急状态下需要较强的意志力和理智</a:t>
            </a:r>
            <a:r>
              <a:rPr lang="en-US" altLang="zh-CN" dirty="0"/>
              <a:t>,</a:t>
            </a:r>
            <a:r>
              <a:rPr lang="zh-CN" altLang="en-US" dirty="0"/>
              <a:t>遇有意想不到</a:t>
            </a:r>
          </a:p>
          <a:p>
            <a:r>
              <a:rPr lang="zh-CN" altLang="en-US" dirty="0"/>
              <a:t>的情况发生</a:t>
            </a:r>
            <a:r>
              <a:rPr lang="en-US" altLang="zh-CN" dirty="0"/>
              <a:t>,</a:t>
            </a:r>
            <a:r>
              <a:rPr lang="zh-CN" altLang="en-US" dirty="0"/>
              <a:t>能镇定自若、沉着冷静、不乱方寸</a:t>
            </a:r>
            <a:r>
              <a:rPr lang="en-US" altLang="zh-CN" dirty="0"/>
              <a:t>,</a:t>
            </a:r>
            <a:r>
              <a:rPr lang="zh-CN" altLang="en-US" dirty="0"/>
              <a:t>快速作出决断和灵活妥善的处置。</a:t>
            </a:r>
          </a:p>
          <a:p>
            <a:endParaRPr lang="zh-CN" altLang="en-US" dirty="0"/>
          </a:p>
        </p:txBody>
      </p:sp>
    </p:spTree>
    <p:custDataLst>
      <p:tags r:id="rId1"/>
    </p:custDataLst>
    <p:extLst>
      <p:ext uri="{BB962C8B-B14F-4D97-AF65-F5344CB8AC3E}">
        <p14:creationId xmlns:p14="http://schemas.microsoft.com/office/powerpoint/2010/main" val="255726312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广播音乐节目的主持艺术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225713"/>
            <a:ext cx="9635179" cy="5632287"/>
          </a:xfrm>
          <a:prstGeom prst="rect">
            <a:avLst/>
          </a:prstGeom>
          <a:noFill/>
          <a:ln>
            <a:noFill/>
          </a:ln>
        </p:spPr>
        <p:txBody>
          <a:bodyPr wrap="square" lIns="91419" tIns="45708" rIns="91419" bIns="45708">
            <a:spAutoFit/>
          </a:bodyPr>
          <a:lstStyle/>
          <a:p>
            <a:r>
              <a:rPr lang="zh-CN" altLang="en-US" dirty="0"/>
              <a:t>一、节目的编辑构思</a:t>
            </a:r>
            <a:endParaRPr lang="en-US" altLang="zh-CN" dirty="0"/>
          </a:p>
          <a:p>
            <a:endParaRPr lang="zh-CN" altLang="en-US" dirty="0"/>
          </a:p>
          <a:p>
            <a:r>
              <a:rPr lang="zh-CN" altLang="en-US" dirty="0"/>
              <a:t>通常情况下</a:t>
            </a:r>
            <a:r>
              <a:rPr lang="en-US" altLang="zh-CN" dirty="0"/>
              <a:t>,</a:t>
            </a:r>
            <a:r>
              <a:rPr lang="zh-CN" altLang="en-US" dirty="0"/>
              <a:t>广播音乐节目主持人大多是采、编、播合一的“全能型”。他们用音频</a:t>
            </a:r>
          </a:p>
          <a:p>
            <a:r>
              <a:rPr lang="zh-CN" altLang="en-US" dirty="0"/>
              <a:t>工作站制作节目</a:t>
            </a:r>
            <a:r>
              <a:rPr lang="en-US" altLang="zh-CN" dirty="0"/>
              <a:t>,</a:t>
            </a:r>
            <a:r>
              <a:rPr lang="zh-CN" altLang="en-US" dirty="0"/>
              <a:t>在数字化、电脑化的直播间里传输节目。无疑</a:t>
            </a:r>
            <a:r>
              <a:rPr lang="en-US" altLang="zh-CN" dirty="0"/>
              <a:t>,</a:t>
            </a:r>
            <a:r>
              <a:rPr lang="zh-CN" altLang="en-US" dirty="0"/>
              <a:t>这里直接、间接地凝</a:t>
            </a:r>
          </a:p>
          <a:p>
            <a:r>
              <a:rPr lang="zh-CN" altLang="en-US" dirty="0"/>
              <a:t>聚着集体的智慧</a:t>
            </a:r>
            <a:r>
              <a:rPr lang="en-US" altLang="zh-CN" dirty="0"/>
              <a:t>,</a:t>
            </a:r>
            <a:r>
              <a:rPr lang="zh-CN" altLang="en-US" dirty="0"/>
              <a:t>在节目与听众“见面”之前</a:t>
            </a:r>
            <a:r>
              <a:rPr lang="en-US" altLang="zh-CN" dirty="0"/>
              <a:t>,</a:t>
            </a:r>
            <a:r>
              <a:rPr lang="zh-CN" altLang="en-US" dirty="0"/>
              <a:t>主持人最重要的工作是对节目进行创意</a:t>
            </a:r>
          </a:p>
          <a:p>
            <a:r>
              <a:rPr lang="zh-CN" altLang="en-US" dirty="0"/>
              <a:t>构思。主持人对节目的选题、素材、立意、表现手段、结构布局要有深入的思考和出新</a:t>
            </a:r>
          </a:p>
          <a:p>
            <a:r>
              <a:rPr lang="zh-CN" altLang="en-US" dirty="0"/>
              <a:t>的追求</a:t>
            </a:r>
            <a:r>
              <a:rPr lang="en-US" altLang="zh-CN" dirty="0"/>
              <a:t>,</a:t>
            </a:r>
            <a:r>
              <a:rPr lang="zh-CN" altLang="en-US" dirty="0"/>
              <a:t>只有创造性的劳动才能产生为听众“喜闻乐听”又富于个性的优秀节目。</a:t>
            </a:r>
            <a:endParaRPr lang="en-US" altLang="zh-CN" dirty="0"/>
          </a:p>
          <a:p>
            <a:endParaRPr lang="en-US" altLang="zh-CN" dirty="0"/>
          </a:p>
          <a:p>
            <a:r>
              <a:rPr lang="zh-CN" altLang="en-US" dirty="0"/>
              <a:t>北京音乐台主持人梁洪编辑主持的专题音乐节目</a:t>
            </a:r>
            <a:r>
              <a:rPr lang="en-US" altLang="zh-CN" dirty="0"/>
              <a:t>《</a:t>
            </a:r>
            <a:r>
              <a:rPr lang="zh-CN" altLang="en-US" dirty="0"/>
              <a:t>流金岁月</a:t>
            </a:r>
            <a:r>
              <a:rPr lang="en-US" altLang="zh-CN" dirty="0"/>
              <a:t>》,</a:t>
            </a:r>
            <a:r>
              <a:rPr lang="zh-CN" altLang="en-US" dirty="0"/>
              <a:t>获得第</a:t>
            </a:r>
            <a:r>
              <a:rPr lang="en-US" altLang="zh-CN" dirty="0"/>
              <a:t>2</a:t>
            </a:r>
            <a:r>
              <a:rPr lang="zh-CN" altLang="en-US" dirty="0"/>
              <a:t>届中国播</a:t>
            </a:r>
          </a:p>
          <a:p>
            <a:r>
              <a:rPr lang="zh-CN" altLang="en-US" dirty="0"/>
              <a:t>音与主持作品奖</a:t>
            </a:r>
            <a:r>
              <a:rPr lang="en-US" altLang="zh-CN" dirty="0"/>
              <a:t>(</a:t>
            </a:r>
            <a:r>
              <a:rPr lang="zh-CN" altLang="en-US" dirty="0"/>
              <a:t>政府奖</a:t>
            </a:r>
            <a:r>
              <a:rPr lang="en-US" altLang="zh-CN" dirty="0"/>
              <a:t>)</a:t>
            </a:r>
            <a:r>
              <a:rPr lang="zh-CN" altLang="en-US" dirty="0"/>
              <a:t>主持人节目一等奖。该节目以唱片诞生</a:t>
            </a:r>
            <a:r>
              <a:rPr lang="en-US" altLang="zh-CN" dirty="0"/>
              <a:t>120</a:t>
            </a:r>
            <a:r>
              <a:rPr lang="zh-CN" altLang="en-US" dirty="0"/>
              <a:t>周年、中国唱片</a:t>
            </a:r>
          </a:p>
          <a:p>
            <a:r>
              <a:rPr lang="zh-CN" altLang="en-US" dirty="0"/>
              <a:t>诞生</a:t>
            </a:r>
            <a:r>
              <a:rPr lang="en-US" altLang="zh-CN" dirty="0"/>
              <a:t>90</a:t>
            </a:r>
            <a:r>
              <a:rPr lang="zh-CN" altLang="en-US" dirty="0"/>
              <a:t>年为契机</a:t>
            </a:r>
            <a:r>
              <a:rPr lang="en-US" altLang="zh-CN" dirty="0"/>
              <a:t>,</a:t>
            </a:r>
            <a:r>
              <a:rPr lang="zh-CN" altLang="en-US" dirty="0"/>
              <a:t>以独特的选题</a:t>
            </a:r>
            <a:r>
              <a:rPr lang="en-US" altLang="zh-CN" dirty="0"/>
              <a:t>(</a:t>
            </a:r>
            <a:r>
              <a:rPr lang="zh-CN" altLang="en-US" dirty="0"/>
              <a:t>唱片</a:t>
            </a:r>
            <a:r>
              <a:rPr lang="en-US" altLang="zh-CN" dirty="0"/>
              <a:t>)</a:t>
            </a:r>
            <a:r>
              <a:rPr lang="zh-CN" altLang="en-US" dirty="0"/>
              <a:t>、独到的视角</a:t>
            </a:r>
            <a:r>
              <a:rPr lang="en-US" altLang="zh-CN" dirty="0"/>
              <a:t>(</a:t>
            </a:r>
            <a:r>
              <a:rPr lang="zh-CN" altLang="en-US" dirty="0"/>
              <a:t>上海与唱片</a:t>
            </a:r>
            <a:r>
              <a:rPr lang="en-US" altLang="zh-CN" dirty="0"/>
              <a:t>)</a:t>
            </a:r>
            <a:r>
              <a:rPr lang="zh-CN" altLang="en-US" dirty="0"/>
              <a:t>、精选的素材</a:t>
            </a:r>
            <a:r>
              <a:rPr lang="en-US" altLang="zh-CN" dirty="0"/>
              <a:t>(</a:t>
            </a:r>
            <a:r>
              <a:rPr lang="zh-CN" altLang="en-US" dirty="0"/>
              <a:t>中国</a:t>
            </a:r>
          </a:p>
          <a:p>
            <a:r>
              <a:rPr lang="zh-CN" altLang="en-US" dirty="0"/>
              <a:t>唱片、轶闻轶事、唱片发展各个时期的代表作、采访及主持人的感悟</a:t>
            </a:r>
            <a:r>
              <a:rPr lang="en-US" altLang="zh-CN" dirty="0"/>
              <a:t>)</a:t>
            </a:r>
            <a:r>
              <a:rPr lang="zh-CN" altLang="en-US" dirty="0"/>
              <a:t>和绝妙动听的音</a:t>
            </a:r>
          </a:p>
          <a:p>
            <a:r>
              <a:rPr lang="zh-CN" altLang="en-US" dirty="0"/>
              <a:t>乐</a:t>
            </a:r>
            <a:r>
              <a:rPr lang="en-US" altLang="zh-CN" dirty="0"/>
              <a:t>,</a:t>
            </a:r>
            <a:r>
              <a:rPr lang="zh-CN" altLang="en-US" dirty="0"/>
              <a:t>讴歌了“旋转的唱片</a:t>
            </a:r>
            <a:r>
              <a:rPr lang="en-US" altLang="zh-CN" dirty="0"/>
              <a:t>,</a:t>
            </a:r>
            <a:r>
              <a:rPr lang="zh-CN" altLang="en-US" dirty="0"/>
              <a:t>留住岁月</a:t>
            </a:r>
            <a:r>
              <a:rPr lang="en-US" altLang="zh-CN" dirty="0"/>
              <a:t>;</a:t>
            </a:r>
            <a:r>
              <a:rPr lang="zh-CN" altLang="en-US" dirty="0"/>
              <a:t>旋转的唱片</a:t>
            </a:r>
            <a:r>
              <a:rPr lang="en-US" altLang="zh-CN" dirty="0"/>
              <a:t>,</a:t>
            </a:r>
            <a:r>
              <a:rPr lang="zh-CN" altLang="en-US" dirty="0"/>
              <a:t>青春常在”这样一个主题。节目的构</a:t>
            </a:r>
          </a:p>
          <a:p>
            <a:r>
              <a:rPr lang="zh-CN" altLang="en-US" dirty="0"/>
              <a:t>思十分巧妙</a:t>
            </a:r>
            <a:r>
              <a:rPr lang="en-US" altLang="zh-CN" dirty="0"/>
              <a:t>,</a:t>
            </a:r>
            <a:r>
              <a:rPr lang="zh-CN" altLang="en-US" dirty="0"/>
              <a:t>前半部分是她在上海参加首届中国优秀广播音乐节目主持人评选的参赛</a:t>
            </a:r>
          </a:p>
          <a:p>
            <a:r>
              <a:rPr lang="zh-CN" altLang="en-US" dirty="0"/>
              <a:t>录音。上海现场演示时观众非常专注</a:t>
            </a:r>
            <a:r>
              <a:rPr lang="en-US" altLang="zh-CN" dirty="0"/>
              <a:t>,</a:t>
            </a:r>
            <a:r>
              <a:rPr lang="zh-CN" altLang="en-US" dirty="0"/>
              <a:t>完全被梁洪选择的极具代表性的音乐片段及上</a:t>
            </a:r>
          </a:p>
          <a:p>
            <a:r>
              <a:rPr lang="zh-CN" altLang="en-US" dirty="0"/>
              <a:t>海与唱片的故事所吸引了。如中国人第一次接触到的唱片</a:t>
            </a:r>
            <a:r>
              <a:rPr lang="en-US" altLang="zh-CN" dirty="0"/>
              <a:t>《</a:t>
            </a:r>
            <a:r>
              <a:rPr lang="zh-CN" altLang="en-US" dirty="0"/>
              <a:t>洋人大笑</a:t>
            </a:r>
            <a:r>
              <a:rPr lang="en-US" altLang="zh-CN" dirty="0"/>
              <a:t>》;</a:t>
            </a:r>
            <a:r>
              <a:rPr lang="zh-CN" altLang="en-US" dirty="0"/>
              <a:t>被观众称为</a:t>
            </a:r>
          </a:p>
          <a:p>
            <a:r>
              <a:rPr lang="zh-CN" altLang="en-US" dirty="0"/>
              <a:t>“影帝”的电影艺术家赵丹演唱的电影插曲</a:t>
            </a:r>
            <a:r>
              <a:rPr lang="en-US" altLang="zh-CN" dirty="0"/>
              <a:t>《</a:t>
            </a:r>
            <a:r>
              <a:rPr lang="zh-CN" altLang="en-US" dirty="0"/>
              <a:t>春天里</a:t>
            </a:r>
            <a:r>
              <a:rPr lang="en-US" altLang="zh-CN" dirty="0"/>
              <a:t>》</a:t>
            </a:r>
            <a:r>
              <a:rPr lang="zh-CN" altLang="en-US" dirty="0"/>
              <a:t>的珍贵录音</a:t>
            </a:r>
            <a:r>
              <a:rPr lang="en-US" altLang="zh-CN" dirty="0"/>
              <a:t>;</a:t>
            </a:r>
            <a:r>
              <a:rPr lang="zh-CN" altLang="en-US" dirty="0"/>
              <a:t>著名音乐家聂耳生前</a:t>
            </a:r>
          </a:p>
          <a:p>
            <a:r>
              <a:rPr lang="zh-CN" altLang="en-US" dirty="0"/>
              <a:t>弹奏的夏威夷吉他曲</a:t>
            </a:r>
            <a:r>
              <a:rPr lang="en-US" altLang="zh-CN" dirty="0"/>
              <a:t>《</a:t>
            </a:r>
            <a:r>
              <a:rPr lang="zh-CN" altLang="en-US" dirty="0"/>
              <a:t>纤腰舞</a:t>
            </a:r>
            <a:r>
              <a:rPr lang="en-US" altLang="zh-CN" dirty="0"/>
              <a:t>》;</a:t>
            </a:r>
            <a:r>
              <a:rPr lang="zh-CN" altLang="en-US" dirty="0"/>
              <a:t>由中国人自己创意、作词、作曲、编曲、演唱、制作并向</a:t>
            </a:r>
          </a:p>
          <a:p>
            <a:r>
              <a:rPr lang="zh-CN" altLang="en-US" dirty="0"/>
              <a:t>全球发行的首张唱片</a:t>
            </a:r>
            <a:r>
              <a:rPr lang="en-US" altLang="zh-CN" dirty="0"/>
              <a:t>《</a:t>
            </a:r>
            <a:r>
              <a:rPr lang="zh-CN" altLang="en-US" dirty="0"/>
              <a:t>阿姐鼓</a:t>
            </a:r>
            <a:r>
              <a:rPr lang="en-US" altLang="zh-CN" dirty="0"/>
              <a:t>》;</a:t>
            </a:r>
            <a:r>
              <a:rPr lang="zh-CN" altLang="en-US" dirty="0"/>
              <a:t>挪威神秘园的</a:t>
            </a:r>
            <a:r>
              <a:rPr lang="en-US" altLang="zh-CN" dirty="0"/>
              <a:t>《</a:t>
            </a:r>
            <a:r>
              <a:rPr lang="zh-CN" altLang="en-US" dirty="0"/>
              <a:t>夜曲</a:t>
            </a:r>
            <a:r>
              <a:rPr lang="en-US" altLang="zh-CN" dirty="0"/>
              <a:t>》……</a:t>
            </a:r>
            <a:r>
              <a:rPr lang="zh-CN" altLang="en-US" dirty="0"/>
              <a:t>在</a:t>
            </a:r>
          </a:p>
          <a:p>
            <a:endParaRPr lang="zh-CN" altLang="en-US" dirty="0"/>
          </a:p>
        </p:txBody>
      </p:sp>
    </p:spTree>
    <p:custDataLst>
      <p:tags r:id="rId1"/>
    </p:custDataLst>
    <p:extLst>
      <p:ext uri="{BB962C8B-B14F-4D97-AF65-F5344CB8AC3E}">
        <p14:creationId xmlns:p14="http://schemas.microsoft.com/office/powerpoint/2010/main" val="121809666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5078289"/>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初期广播剧的剧作成绩和艺术特点</a:t>
            </a:r>
            <a:endParaRPr lang="en-US" altLang="zh-CN" dirty="0"/>
          </a:p>
          <a:p>
            <a:endParaRPr lang="en-US" altLang="zh-CN" dirty="0"/>
          </a:p>
          <a:p>
            <a:r>
              <a:rPr lang="zh-CN" altLang="en-US" dirty="0"/>
              <a:t>注重作品的社会价值</a:t>
            </a:r>
            <a:r>
              <a:rPr lang="en-US" altLang="zh-CN" dirty="0"/>
              <a:t>,</a:t>
            </a:r>
            <a:r>
              <a:rPr lang="zh-CN" altLang="en-US" dirty="0"/>
              <a:t>紧密反映现实</a:t>
            </a:r>
            <a:r>
              <a:rPr lang="en-US" altLang="zh-CN" dirty="0"/>
              <a:t>,</a:t>
            </a:r>
            <a:r>
              <a:rPr lang="zh-CN" altLang="en-US" dirty="0"/>
              <a:t>激发人民的革命热情、爱国热情</a:t>
            </a:r>
            <a:r>
              <a:rPr lang="en-US" altLang="zh-CN" dirty="0"/>
              <a:t>,</a:t>
            </a:r>
            <a:r>
              <a:rPr lang="zh-CN" altLang="en-US" dirty="0"/>
              <a:t>是初期广</a:t>
            </a:r>
          </a:p>
          <a:p>
            <a:r>
              <a:rPr lang="zh-CN" altLang="en-US" dirty="0"/>
              <a:t>播剧作品的内容特点。</a:t>
            </a:r>
            <a:r>
              <a:rPr lang="en-US" altLang="zh-CN" dirty="0"/>
              <a:t>20</a:t>
            </a:r>
            <a:r>
              <a:rPr lang="zh-CN" altLang="en-US" dirty="0"/>
              <a:t>世纪三四十年代</a:t>
            </a:r>
            <a:r>
              <a:rPr lang="en-US" altLang="zh-CN" dirty="0"/>
              <a:t>,</a:t>
            </a:r>
            <a:r>
              <a:rPr lang="zh-CN" altLang="en-US" dirty="0"/>
              <a:t>好的广播剧主要为抗日而作</a:t>
            </a:r>
            <a:r>
              <a:rPr lang="en-US" altLang="zh-CN" dirty="0"/>
              <a:t>,</a:t>
            </a:r>
            <a:r>
              <a:rPr lang="zh-CN" altLang="en-US" dirty="0"/>
              <a:t>为人民解放</a:t>
            </a:r>
          </a:p>
          <a:p>
            <a:r>
              <a:rPr lang="zh-CN" altLang="en-US" dirty="0"/>
              <a:t>事业而作。初期广播剧的艺术形式特点可以概括为以下几点</a:t>
            </a:r>
            <a:r>
              <a:rPr lang="en-US" altLang="zh-CN" dirty="0"/>
              <a:t>:</a:t>
            </a:r>
          </a:p>
          <a:p>
            <a:r>
              <a:rPr lang="en-US" altLang="zh-CN" dirty="0"/>
              <a:t>1.</a:t>
            </a:r>
            <a:r>
              <a:rPr lang="zh-CN" altLang="en-US" dirty="0"/>
              <a:t>总体来说</a:t>
            </a:r>
            <a:r>
              <a:rPr lang="en-US" altLang="zh-CN" dirty="0"/>
              <a:t>,</a:t>
            </a:r>
            <a:r>
              <a:rPr lang="zh-CN" altLang="en-US" dirty="0"/>
              <a:t>这时的广播剧定位介于广播剧与舞台剧之间</a:t>
            </a:r>
          </a:p>
          <a:p>
            <a:r>
              <a:rPr lang="en-US" altLang="zh-CN" dirty="0"/>
              <a:t>2.</a:t>
            </a:r>
            <a:r>
              <a:rPr lang="zh-CN" altLang="en-US" dirty="0"/>
              <a:t>戏剧技巧较突出</a:t>
            </a:r>
          </a:p>
          <a:p>
            <a:endParaRPr lang="en-US" altLang="zh-CN" dirty="0"/>
          </a:p>
          <a:p>
            <a:endParaRPr lang="en-US" altLang="zh-CN" dirty="0"/>
          </a:p>
          <a:p>
            <a:r>
              <a:rPr lang="zh-CN" altLang="en-US" dirty="0"/>
              <a:t>关于初期广播剧事业情况</a:t>
            </a:r>
            <a:r>
              <a:rPr lang="en-US" altLang="zh-CN" dirty="0"/>
              <a:t>,</a:t>
            </a:r>
            <a:r>
              <a:rPr lang="zh-CN" altLang="en-US" dirty="0"/>
              <a:t>有两点值得关注</a:t>
            </a:r>
            <a:r>
              <a:rPr lang="en-US" altLang="zh-CN" dirty="0"/>
              <a:t>:</a:t>
            </a:r>
          </a:p>
          <a:p>
            <a:r>
              <a:rPr lang="zh-CN" altLang="en-US" dirty="0"/>
              <a:t>其一</a:t>
            </a:r>
            <a:r>
              <a:rPr lang="en-US" altLang="zh-CN" dirty="0"/>
              <a:t>,20</a:t>
            </a:r>
            <a:r>
              <a:rPr lang="zh-CN" altLang="en-US" dirty="0"/>
              <a:t>世纪</a:t>
            </a:r>
            <a:r>
              <a:rPr lang="en-US" altLang="zh-CN" dirty="0"/>
              <a:t>40</a:t>
            </a:r>
            <a:r>
              <a:rPr lang="zh-CN" altLang="en-US" dirty="0"/>
              <a:t>年代后</a:t>
            </a:r>
            <a:r>
              <a:rPr lang="en-US" altLang="zh-CN" dirty="0"/>
              <a:t>,</a:t>
            </a:r>
            <a:r>
              <a:rPr lang="zh-CN" altLang="en-US" dirty="0"/>
              <a:t>有了党领导下的人民广播电台的广播剧</a:t>
            </a:r>
            <a:r>
              <a:rPr lang="en-US" altLang="zh-CN" dirty="0"/>
              <a:t>,</a:t>
            </a:r>
            <a:r>
              <a:rPr lang="zh-CN" altLang="en-US" dirty="0"/>
              <a:t>这是我国广播</a:t>
            </a:r>
          </a:p>
          <a:p>
            <a:r>
              <a:rPr lang="zh-CN" altLang="en-US" dirty="0"/>
              <a:t>剧史上的新起点。</a:t>
            </a:r>
          </a:p>
          <a:p>
            <a:r>
              <a:rPr lang="zh-CN" altLang="en-US" dirty="0"/>
              <a:t>其二</a:t>
            </a:r>
            <a:r>
              <a:rPr lang="en-US" altLang="zh-CN" dirty="0"/>
              <a:t>,</a:t>
            </a:r>
            <a:r>
              <a:rPr lang="zh-CN" altLang="en-US" dirty="0"/>
              <a:t>有许多著名专业作家参与剧本创作。如</a:t>
            </a:r>
            <a:r>
              <a:rPr lang="en-US" altLang="zh-CN" dirty="0"/>
              <a:t>《“</a:t>
            </a:r>
            <a:r>
              <a:rPr lang="zh-CN" altLang="en-US" dirty="0"/>
              <a:t>七二八”那天</a:t>
            </a:r>
            <a:r>
              <a:rPr lang="en-US" altLang="zh-CN" dirty="0"/>
              <a:t>》</a:t>
            </a:r>
            <a:r>
              <a:rPr lang="zh-CN" altLang="en-US" dirty="0"/>
              <a:t>是夏衍的作品</a:t>
            </a:r>
            <a:r>
              <a:rPr lang="en-US" altLang="zh-CN" dirty="0"/>
              <a:t>,《</a:t>
            </a:r>
            <a:r>
              <a:rPr lang="zh-CN" altLang="en-US" dirty="0"/>
              <a:t>开</a:t>
            </a:r>
          </a:p>
          <a:p>
            <a:r>
              <a:rPr lang="zh-CN" altLang="en-US" dirty="0"/>
              <a:t>船锣</a:t>
            </a:r>
            <a:r>
              <a:rPr lang="en-US" altLang="zh-CN" dirty="0"/>
              <a:t>》</a:t>
            </a:r>
            <a:r>
              <a:rPr lang="zh-CN" altLang="en-US" dirty="0"/>
              <a:t>是洪深的作品</a:t>
            </a:r>
            <a:r>
              <a:rPr lang="en-US" altLang="zh-CN" dirty="0"/>
              <a:t>,《</a:t>
            </a:r>
            <a:r>
              <a:rPr lang="zh-CN" altLang="en-US" dirty="0"/>
              <a:t>以身许国</a:t>
            </a:r>
            <a:r>
              <a:rPr lang="en-US" altLang="zh-CN" dirty="0"/>
              <a:t>》</a:t>
            </a:r>
            <a:r>
              <a:rPr lang="zh-CN" altLang="en-US" dirty="0"/>
              <a:t>是于伶的作品。这些都是专为电台写的广播剧</a:t>
            </a:r>
            <a:r>
              <a:rPr lang="en-US" altLang="zh-CN" dirty="0"/>
              <a:t>,</a:t>
            </a:r>
            <a:r>
              <a:rPr lang="zh-CN" altLang="en-US" dirty="0"/>
              <a:t>虽然</a:t>
            </a:r>
          </a:p>
          <a:p>
            <a:r>
              <a:rPr lang="zh-CN" altLang="en-US" dirty="0"/>
              <a:t>由于广播剧刚刚诞生</a:t>
            </a:r>
            <a:r>
              <a:rPr lang="en-US" altLang="zh-CN" dirty="0"/>
              <a:t>,</a:t>
            </a:r>
            <a:r>
              <a:rPr lang="zh-CN" altLang="en-US" dirty="0"/>
              <a:t>广播剧的特点还并不十分鲜明</a:t>
            </a:r>
            <a:r>
              <a:rPr lang="en-US" altLang="zh-CN" dirty="0"/>
              <a:t>,</a:t>
            </a:r>
            <a:r>
              <a:rPr lang="zh-CN" altLang="en-US" dirty="0"/>
              <a:t>但由于这些剧作家的戏剧构思</a:t>
            </a:r>
          </a:p>
          <a:p>
            <a:r>
              <a:rPr lang="zh-CN" altLang="en-US" dirty="0"/>
              <a:t>技巧纯熟</a:t>
            </a:r>
            <a:r>
              <a:rPr lang="en-US" altLang="zh-CN" dirty="0"/>
              <a:t>,</a:t>
            </a:r>
            <a:r>
              <a:rPr lang="zh-CN" altLang="en-US" dirty="0"/>
              <a:t>作品显示了较高的艺术水平。就上面提到的这几部剧而言</a:t>
            </a:r>
            <a:r>
              <a:rPr lang="en-US" altLang="zh-CN" dirty="0"/>
              <a:t>,</a:t>
            </a:r>
            <a:r>
              <a:rPr lang="zh-CN" altLang="en-US" dirty="0"/>
              <a:t>以强烈的戏剧</a:t>
            </a:r>
          </a:p>
          <a:p>
            <a:r>
              <a:rPr lang="zh-CN" altLang="en-US" dirty="0"/>
              <a:t>性和深刻的社会性、思想性取胜</a:t>
            </a:r>
            <a:r>
              <a:rPr lang="en-US" altLang="zh-CN" dirty="0"/>
              <a:t>,</a:t>
            </a:r>
            <a:r>
              <a:rPr lang="zh-CN" altLang="en-US" dirty="0"/>
              <a:t>即使在今天重播仍具有相当的魅力。</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5366613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广播音乐节目的主持艺术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139297"/>
          </a:xfrm>
          <a:prstGeom prst="rect">
            <a:avLst/>
          </a:prstGeom>
          <a:noFill/>
          <a:ln>
            <a:noFill/>
          </a:ln>
        </p:spPr>
        <p:txBody>
          <a:bodyPr wrap="square" lIns="91419" tIns="45708" rIns="91419" bIns="45708">
            <a:spAutoFit/>
          </a:bodyPr>
          <a:lstStyle/>
          <a:p>
            <a:r>
              <a:rPr lang="zh-CN" altLang="en-US" dirty="0"/>
              <a:t>二、主持人的串联词</a:t>
            </a:r>
          </a:p>
          <a:p>
            <a:endParaRPr lang="en-US" altLang="zh-CN" dirty="0"/>
          </a:p>
          <a:p>
            <a:endParaRPr lang="en-US" altLang="zh-CN" dirty="0"/>
          </a:p>
          <a:p>
            <a:r>
              <a:rPr lang="zh-CN" altLang="en-US" dirty="0"/>
              <a:t>串联词是推介音乐作品、沟通传受双方欣赏感受的通道</a:t>
            </a:r>
            <a:r>
              <a:rPr lang="en-US" altLang="zh-CN" dirty="0"/>
              <a:t>,</a:t>
            </a:r>
            <a:r>
              <a:rPr lang="zh-CN" altLang="en-US" dirty="0"/>
              <a:t>是按照一定的创意结构</a:t>
            </a:r>
          </a:p>
          <a:p>
            <a:r>
              <a:rPr lang="zh-CN" altLang="en-US" dirty="0"/>
              <a:t>串联起完整节目的有机的链条</a:t>
            </a:r>
            <a:r>
              <a:rPr lang="en-US" altLang="zh-CN" dirty="0"/>
              <a:t>,</a:t>
            </a:r>
            <a:r>
              <a:rPr lang="zh-CN" altLang="en-US" dirty="0"/>
              <a:t>是实现编辑意图、完成节目制作的关键因素。串联词</a:t>
            </a:r>
          </a:p>
          <a:p>
            <a:r>
              <a:rPr lang="zh-CN" altLang="en-US" dirty="0"/>
              <a:t>负载着丰富的信息</a:t>
            </a:r>
            <a:r>
              <a:rPr lang="en-US" altLang="zh-CN" dirty="0"/>
              <a:t>:</a:t>
            </a:r>
            <a:r>
              <a:rPr lang="zh-CN" altLang="en-US" dirty="0"/>
              <a:t>一类是围绕作品和音乐人</a:t>
            </a:r>
            <a:r>
              <a:rPr lang="en-US" altLang="zh-CN" dirty="0"/>
              <a:t>(</a:t>
            </a:r>
            <a:r>
              <a:rPr lang="zh-CN" altLang="en-US" dirty="0"/>
              <a:t>音乐作品的创造者、演奏者</a:t>
            </a:r>
            <a:r>
              <a:rPr lang="en-US" altLang="zh-CN" dirty="0"/>
              <a:t>)</a:t>
            </a:r>
            <a:r>
              <a:rPr lang="zh-CN" altLang="en-US" dirty="0"/>
              <a:t>的</a:t>
            </a:r>
            <a:r>
              <a:rPr lang="en-US" altLang="zh-CN" dirty="0"/>
              <a:t>,</a:t>
            </a:r>
            <a:r>
              <a:rPr lang="zh-CN" altLang="en-US" dirty="0"/>
              <a:t>他们的</a:t>
            </a:r>
          </a:p>
          <a:p>
            <a:r>
              <a:rPr lang="zh-CN" altLang="en-US" dirty="0"/>
              <a:t>生平、不同的版本等资料性信息</a:t>
            </a:r>
            <a:r>
              <a:rPr lang="en-US" altLang="zh-CN" dirty="0"/>
              <a:t>;</a:t>
            </a:r>
            <a:r>
              <a:rPr lang="zh-CN" altLang="en-US" dirty="0"/>
              <a:t>介绍音乐基本理论的知识性信息</a:t>
            </a:r>
            <a:r>
              <a:rPr lang="en-US" altLang="zh-CN" dirty="0"/>
              <a:t>;</a:t>
            </a:r>
            <a:r>
              <a:rPr lang="zh-CN" altLang="en-US" dirty="0"/>
              <a:t>评介作品的艺术价</a:t>
            </a:r>
          </a:p>
          <a:p>
            <a:r>
              <a:rPr lang="zh-CN" altLang="en-US" dirty="0"/>
              <a:t>值、艺术特色的鉴赏性信息</a:t>
            </a:r>
            <a:r>
              <a:rPr lang="en-US" altLang="zh-CN" dirty="0"/>
              <a:t>;</a:t>
            </a:r>
            <a:r>
              <a:rPr lang="zh-CN" altLang="en-US" dirty="0"/>
              <a:t>反映音乐活动的动态性信息等。一类是主持人营造收听</a:t>
            </a:r>
          </a:p>
          <a:p>
            <a:r>
              <a:rPr lang="zh-CN" altLang="en-US" dirty="0"/>
              <a:t>欣赏氛围、引导听众情感运动方向和审美感受的情感性信息、交流性信息</a:t>
            </a:r>
            <a:r>
              <a:rPr lang="en-US" altLang="zh-CN" dirty="0"/>
              <a:t>,</a:t>
            </a:r>
            <a:r>
              <a:rPr lang="zh-CN" altLang="en-US" dirty="0"/>
              <a:t>包括音乐与</a:t>
            </a:r>
          </a:p>
          <a:p>
            <a:r>
              <a:rPr lang="zh-CN" altLang="en-US" dirty="0"/>
              <a:t>人生的哲学感悟等。这两类信息并非是截然分开的</a:t>
            </a:r>
            <a:r>
              <a:rPr lang="en-US" altLang="zh-CN" dirty="0"/>
              <a:t>,</a:t>
            </a:r>
            <a:r>
              <a:rPr lang="zh-CN" altLang="en-US" dirty="0"/>
              <a:t>在实际操作中</a:t>
            </a:r>
            <a:r>
              <a:rPr lang="en-US" altLang="zh-CN" dirty="0"/>
              <a:t>,</a:t>
            </a:r>
            <a:r>
              <a:rPr lang="zh-CN" altLang="en-US" dirty="0"/>
              <a:t>它们往往交织在</a:t>
            </a:r>
          </a:p>
          <a:p>
            <a:r>
              <a:rPr lang="zh-CN" altLang="en-US" dirty="0"/>
              <a:t>一起</a:t>
            </a:r>
            <a:r>
              <a:rPr lang="en-US" altLang="zh-CN" dirty="0"/>
              <a:t>,</a:t>
            </a:r>
            <a:r>
              <a:rPr lang="zh-CN" altLang="en-US" dirty="0"/>
              <a:t>为听众提供服务。</a:t>
            </a:r>
          </a:p>
        </p:txBody>
      </p:sp>
    </p:spTree>
    <p:custDataLst>
      <p:tags r:id="rId1"/>
    </p:custDataLst>
    <p:extLst>
      <p:ext uri="{BB962C8B-B14F-4D97-AF65-F5344CB8AC3E}">
        <p14:creationId xmlns:p14="http://schemas.microsoft.com/office/powerpoint/2010/main" val="2869657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广播音乐节目的主持艺术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26582" y="1475253"/>
            <a:ext cx="9635179" cy="5632287"/>
          </a:xfrm>
          <a:prstGeom prst="rect">
            <a:avLst/>
          </a:prstGeom>
          <a:noFill/>
          <a:ln>
            <a:noFill/>
          </a:ln>
        </p:spPr>
        <p:txBody>
          <a:bodyPr wrap="square" lIns="91419" tIns="45708" rIns="91419" bIns="45708">
            <a:spAutoFit/>
          </a:bodyPr>
          <a:lstStyle/>
          <a:p>
            <a:r>
              <a:rPr lang="zh-CN" altLang="en-US" dirty="0"/>
              <a:t>好的音乐节目串联词主要有以下两个特点</a:t>
            </a:r>
            <a:r>
              <a:rPr lang="en-US" altLang="zh-CN" dirty="0"/>
              <a:t>:</a:t>
            </a:r>
          </a:p>
          <a:p>
            <a:r>
              <a:rPr lang="en-US" altLang="zh-CN" dirty="0"/>
              <a:t>(</a:t>
            </a:r>
            <a:r>
              <a:rPr lang="zh-CN" altLang="en-US" dirty="0"/>
              <a:t>一</a:t>
            </a:r>
            <a:r>
              <a:rPr lang="en-US" altLang="zh-CN" dirty="0"/>
              <a:t>)</a:t>
            </a:r>
            <a:r>
              <a:rPr lang="zh-CN" altLang="en-US" dirty="0"/>
              <a:t>重格调</a:t>
            </a:r>
            <a:r>
              <a:rPr lang="en-US" altLang="zh-CN" dirty="0"/>
              <a:t>,</a:t>
            </a:r>
            <a:r>
              <a:rPr lang="zh-CN" altLang="en-US" dirty="0"/>
              <a:t>积极清新</a:t>
            </a:r>
            <a:endParaRPr lang="en-US" altLang="zh-CN" dirty="0"/>
          </a:p>
          <a:p>
            <a:r>
              <a:rPr lang="zh-CN" altLang="en-US" dirty="0"/>
              <a:t>采取主持人形式的音乐节目</a:t>
            </a:r>
            <a:r>
              <a:rPr lang="en-US" altLang="zh-CN" dirty="0"/>
              <a:t>,</a:t>
            </a:r>
            <a:r>
              <a:rPr lang="zh-CN" altLang="en-US" dirty="0"/>
              <a:t>一般比较注重贴近、亲切、轻松、平和的传递方式</a:t>
            </a:r>
            <a:r>
              <a:rPr lang="en-US" altLang="zh-CN" dirty="0"/>
              <a:t>,</a:t>
            </a:r>
            <a:r>
              <a:rPr lang="zh-CN" altLang="en-US" dirty="0"/>
              <a:t>追</a:t>
            </a:r>
          </a:p>
          <a:p>
            <a:r>
              <a:rPr lang="zh-CN" altLang="en-US" dirty="0"/>
              <a:t>求朋友之间共同欣赏、品味、探讨的状态</a:t>
            </a:r>
            <a:r>
              <a:rPr lang="en-US" altLang="zh-CN" dirty="0"/>
              <a:t>,</a:t>
            </a:r>
            <a:r>
              <a:rPr lang="zh-CN" altLang="en-US" dirty="0"/>
              <a:t>摒弃“耳提面命”、好为人师的说教</a:t>
            </a:r>
            <a:r>
              <a:rPr lang="en-US" altLang="zh-CN" dirty="0"/>
              <a:t>,</a:t>
            </a:r>
            <a:r>
              <a:rPr lang="zh-CN" altLang="en-US" dirty="0"/>
              <a:t>拒绝“贴</a:t>
            </a:r>
          </a:p>
          <a:p>
            <a:r>
              <a:rPr lang="zh-CN" altLang="en-US" dirty="0"/>
              <a:t>标签”式的直白生硬</a:t>
            </a:r>
            <a:r>
              <a:rPr lang="en-US" altLang="zh-CN" dirty="0"/>
              <a:t>,</a:t>
            </a:r>
            <a:r>
              <a:rPr lang="zh-CN" altLang="en-US" dirty="0"/>
              <a:t>但是</a:t>
            </a:r>
            <a:r>
              <a:rPr lang="en-US" altLang="zh-CN" dirty="0"/>
              <a:t>,</a:t>
            </a:r>
            <a:r>
              <a:rPr lang="zh-CN" altLang="en-US" dirty="0"/>
              <a:t>这并没有改变音乐节目“寓美育于欣赏之中”的根本宗旨。</a:t>
            </a:r>
          </a:p>
          <a:p>
            <a:r>
              <a:rPr lang="zh-CN" altLang="en-US" dirty="0"/>
              <a:t>当下有些主持人把自己混同于追星族</a:t>
            </a:r>
            <a:r>
              <a:rPr lang="en-US" altLang="zh-CN" dirty="0"/>
              <a:t>,</a:t>
            </a:r>
            <a:r>
              <a:rPr lang="zh-CN" altLang="en-US" dirty="0"/>
              <a:t>津津乐道于歌星的生辰八字、个人趣味</a:t>
            </a:r>
            <a:r>
              <a:rPr lang="en-US" altLang="zh-CN" dirty="0"/>
              <a:t>,</a:t>
            </a:r>
            <a:r>
              <a:rPr lang="zh-CN" altLang="en-US" dirty="0"/>
              <a:t>谄媚地</a:t>
            </a:r>
          </a:p>
          <a:p>
            <a:r>
              <a:rPr lang="zh-CN" altLang="en-US" dirty="0"/>
              <a:t>吹捧歌星的声音、长相</a:t>
            </a:r>
            <a:r>
              <a:rPr lang="en-US" altLang="zh-CN" dirty="0"/>
              <a:t>,</a:t>
            </a:r>
            <a:r>
              <a:rPr lang="zh-CN" altLang="en-US" dirty="0"/>
              <a:t>这完全是违背初衷的</a:t>
            </a:r>
            <a:r>
              <a:rPr lang="en-US" altLang="zh-CN" dirty="0"/>
              <a:t>,</a:t>
            </a:r>
            <a:r>
              <a:rPr lang="zh-CN" altLang="en-US" dirty="0"/>
              <a:t>也是对歌迷的误导。我们提倡尊重和调</a:t>
            </a:r>
          </a:p>
          <a:p>
            <a:r>
              <a:rPr lang="zh-CN" altLang="en-US" dirty="0"/>
              <a:t>动听众的思维和情感</a:t>
            </a:r>
            <a:r>
              <a:rPr lang="en-US" altLang="zh-CN" dirty="0"/>
              <a:t>,</a:t>
            </a:r>
            <a:r>
              <a:rPr lang="zh-CN" altLang="en-US" dirty="0"/>
              <a:t>变听众的被动收听为主动收听、积极参与的状态</a:t>
            </a:r>
            <a:endParaRPr lang="en-US" altLang="zh-CN" dirty="0"/>
          </a:p>
          <a:p>
            <a:endParaRPr lang="en-US" altLang="zh-CN" dirty="0"/>
          </a:p>
          <a:p>
            <a:r>
              <a:rPr lang="en-US" altLang="zh-CN" dirty="0"/>
              <a:t>(</a:t>
            </a:r>
            <a:r>
              <a:rPr lang="zh-CN" altLang="en-US" dirty="0"/>
              <a:t>二</a:t>
            </a:r>
            <a:r>
              <a:rPr lang="en-US" altLang="zh-CN" dirty="0"/>
              <a:t>)</a:t>
            </a:r>
            <a:r>
              <a:rPr lang="zh-CN" altLang="en-US" dirty="0"/>
              <a:t>巧衔接</a:t>
            </a:r>
            <a:r>
              <a:rPr lang="en-US" altLang="zh-CN" dirty="0"/>
              <a:t>,</a:t>
            </a:r>
            <a:r>
              <a:rPr lang="zh-CN" altLang="en-US" dirty="0"/>
              <a:t>自然熨帖</a:t>
            </a:r>
          </a:p>
          <a:p>
            <a:r>
              <a:rPr lang="zh-CN" altLang="en-US" dirty="0"/>
              <a:t>串联词是主持人穿梭于音乐作品与听众之间通幽的曲径。当一组节目是由多首</a:t>
            </a:r>
          </a:p>
          <a:p>
            <a:r>
              <a:rPr lang="zh-CN" altLang="en-US" dirty="0"/>
              <a:t>作品或多个板块组合而成时</a:t>
            </a:r>
            <a:r>
              <a:rPr lang="en-US" altLang="zh-CN" dirty="0"/>
              <a:t>,</a:t>
            </a:r>
            <a:r>
              <a:rPr lang="zh-CN" altLang="en-US" dirty="0"/>
              <a:t>主持人常用歌名演绎一段情感或虚构一个故事</a:t>
            </a:r>
            <a:r>
              <a:rPr lang="en-US" altLang="zh-CN" dirty="0"/>
              <a:t>,</a:t>
            </a:r>
            <a:r>
              <a:rPr lang="zh-CN" altLang="en-US" dirty="0"/>
              <a:t>抑或在</a:t>
            </a:r>
          </a:p>
          <a:p>
            <a:r>
              <a:rPr lang="zh-CN" altLang="en-US" dirty="0"/>
              <a:t>歌词上大做文章</a:t>
            </a:r>
            <a:r>
              <a:rPr lang="en-US" altLang="zh-CN" dirty="0"/>
              <a:t>,</a:t>
            </a:r>
            <a:r>
              <a:rPr lang="zh-CN" altLang="en-US" dirty="0"/>
              <a:t>这当然不失为重要的思路。不过</a:t>
            </a:r>
            <a:r>
              <a:rPr lang="en-US" altLang="zh-CN" dirty="0"/>
              <a:t>,</a:t>
            </a:r>
            <a:r>
              <a:rPr lang="zh-CN" altLang="en-US" dirty="0"/>
              <a:t>如若只是在文字游戏的层面上惨</a:t>
            </a:r>
          </a:p>
          <a:p>
            <a:r>
              <a:rPr lang="zh-CN" altLang="en-US" dirty="0"/>
              <a:t>淡经营</a:t>
            </a:r>
            <a:r>
              <a:rPr lang="en-US" altLang="zh-CN" dirty="0"/>
              <a:t>,</a:t>
            </a:r>
            <a:r>
              <a:rPr lang="zh-CN" altLang="en-US" dirty="0"/>
              <a:t>时间一长</a:t>
            </a:r>
            <a:r>
              <a:rPr lang="en-US" altLang="zh-CN" dirty="0"/>
              <a:t>,</a:t>
            </a:r>
            <a:r>
              <a:rPr lang="zh-CN" altLang="en-US" dirty="0"/>
              <a:t>难免不落入俗套</a:t>
            </a:r>
            <a:r>
              <a:rPr lang="en-US" altLang="zh-CN" dirty="0"/>
              <a:t>,</a:t>
            </a:r>
            <a:r>
              <a:rPr lang="zh-CN" altLang="en-US" dirty="0"/>
              <a:t>出现牵强附会之败笔。串联词承上启下衔接转换</a:t>
            </a:r>
          </a:p>
          <a:p>
            <a:r>
              <a:rPr lang="zh-CN" altLang="en-US" dirty="0"/>
              <a:t>要巧妙、自然、熨帖</a:t>
            </a:r>
            <a:r>
              <a:rPr lang="en-US" altLang="zh-CN" dirty="0"/>
              <a:t>,</a:t>
            </a:r>
            <a:r>
              <a:rPr lang="zh-CN" altLang="en-US" dirty="0"/>
              <a:t>就必须拓宽思路</a:t>
            </a:r>
            <a:r>
              <a:rPr lang="en-US" altLang="zh-CN" dirty="0"/>
              <a:t>,</a:t>
            </a:r>
            <a:r>
              <a:rPr lang="zh-CN" altLang="en-US" dirty="0"/>
              <a:t>在资料性信息、知识性信息、评价性信息、动态性</a:t>
            </a:r>
          </a:p>
          <a:p>
            <a:r>
              <a:rPr lang="zh-CN" altLang="en-US" dirty="0"/>
              <a:t>信息以及人与音乐、音乐与生活的广阔背景中</a:t>
            </a:r>
            <a:r>
              <a:rPr lang="en-US" altLang="zh-CN" dirty="0"/>
              <a:t>,</a:t>
            </a:r>
            <a:r>
              <a:rPr lang="zh-CN" altLang="en-US" dirty="0"/>
              <a:t>去寻找新的角度</a:t>
            </a:r>
            <a:r>
              <a:rPr lang="en-US" altLang="zh-CN" dirty="0"/>
              <a:t>,</a:t>
            </a:r>
            <a:r>
              <a:rPr lang="zh-CN" altLang="en-US" dirty="0"/>
              <a:t>去开掘丰富的蕴含。</a:t>
            </a:r>
          </a:p>
          <a:p>
            <a:r>
              <a:rPr lang="zh-CN" altLang="en-US" dirty="0"/>
              <a:t>撰写串联词应想得广、想得深</a:t>
            </a:r>
            <a:r>
              <a:rPr lang="en-US" altLang="zh-CN" dirty="0"/>
              <a:t>,</a:t>
            </a:r>
            <a:r>
              <a:rPr lang="zh-CN" altLang="en-US" dirty="0"/>
              <a:t>切入点和衔接要巧</a:t>
            </a:r>
            <a:r>
              <a:rPr lang="en-US" altLang="zh-CN" dirty="0"/>
              <a:t>,</a:t>
            </a:r>
            <a:r>
              <a:rPr lang="zh-CN" altLang="en-US" dirty="0"/>
              <a:t>让人听着似信手拈来</a:t>
            </a:r>
            <a:r>
              <a:rPr lang="en-US" altLang="zh-CN" dirty="0"/>
              <a:t>,</a:t>
            </a:r>
            <a:r>
              <a:rPr lang="zh-CN" altLang="en-US" dirty="0"/>
              <a:t>洒脱随意</a:t>
            </a:r>
            <a:r>
              <a:rPr lang="en-US" altLang="zh-CN" dirty="0"/>
              <a:t>,</a:t>
            </a:r>
            <a:r>
              <a:rPr lang="zh-CN" altLang="en-US" dirty="0"/>
              <a:t>随</a:t>
            </a:r>
          </a:p>
          <a:p>
            <a:r>
              <a:rPr lang="zh-CN" altLang="en-US" dirty="0"/>
              <a:t>着主持人的介绍渐入佳境</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154673987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广播音乐节目的主持艺术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2862298"/>
          </a:xfrm>
          <a:prstGeom prst="rect">
            <a:avLst/>
          </a:prstGeom>
          <a:noFill/>
          <a:ln>
            <a:noFill/>
          </a:ln>
        </p:spPr>
        <p:txBody>
          <a:bodyPr wrap="square" lIns="91419" tIns="45708" rIns="91419" bIns="45708">
            <a:spAutoFit/>
          </a:bodyPr>
          <a:lstStyle/>
          <a:p>
            <a:r>
              <a:rPr lang="zh-CN" altLang="en-US" dirty="0"/>
              <a:t>三、声韵传情的语言表达</a:t>
            </a:r>
          </a:p>
          <a:p>
            <a:r>
              <a:rPr lang="en-US" altLang="zh-CN" dirty="0"/>
              <a:t>(</a:t>
            </a:r>
            <a:r>
              <a:rPr lang="zh-CN" altLang="en-US" dirty="0"/>
              <a:t>一</a:t>
            </a:r>
            <a:r>
              <a:rPr lang="en-US" altLang="zh-CN" dirty="0"/>
              <a:t>)</a:t>
            </a:r>
            <a:r>
              <a:rPr lang="zh-CN" altLang="en-US" dirty="0"/>
              <a:t>真情投入的主持状态</a:t>
            </a:r>
            <a:endParaRPr lang="en-US" altLang="zh-CN" dirty="0"/>
          </a:p>
          <a:p>
            <a:endParaRPr lang="en-US" altLang="zh-CN" dirty="0"/>
          </a:p>
          <a:p>
            <a:r>
              <a:rPr lang="en-US" altLang="zh-CN" dirty="0"/>
              <a:t>(</a:t>
            </a:r>
            <a:r>
              <a:rPr lang="zh-CN" altLang="en-US" dirty="0"/>
              <a:t>二</a:t>
            </a:r>
            <a:r>
              <a:rPr lang="en-US" altLang="zh-CN" dirty="0"/>
              <a:t>)</a:t>
            </a:r>
            <a:r>
              <a:rPr lang="zh-CN" altLang="en-US" dirty="0"/>
              <a:t>讲究艺术性的语言表达</a:t>
            </a:r>
          </a:p>
          <a:p>
            <a:r>
              <a:rPr lang="en-US" altLang="zh-CN" dirty="0"/>
              <a:t>1.</a:t>
            </a:r>
            <a:r>
              <a:rPr lang="zh-CN" altLang="en-US" dirty="0"/>
              <a:t>贴切的基调</a:t>
            </a:r>
            <a:endParaRPr lang="en-US" altLang="zh-CN" dirty="0"/>
          </a:p>
          <a:p>
            <a:endParaRPr lang="zh-CN" altLang="en-US" dirty="0"/>
          </a:p>
          <a:p>
            <a:r>
              <a:rPr lang="en-US" altLang="zh-CN" dirty="0"/>
              <a:t>2.</a:t>
            </a:r>
            <a:r>
              <a:rPr lang="zh-CN" altLang="en-US" dirty="0"/>
              <a:t>传神的语句处理</a:t>
            </a:r>
            <a:endParaRPr lang="en-US" altLang="zh-CN" dirty="0"/>
          </a:p>
          <a:p>
            <a:endParaRPr lang="zh-CN" altLang="en-US" dirty="0"/>
          </a:p>
          <a:p>
            <a:r>
              <a:rPr lang="en-US" altLang="zh-CN" dirty="0"/>
              <a:t>3.</a:t>
            </a:r>
            <a:r>
              <a:rPr lang="zh-CN" altLang="en-US" dirty="0"/>
              <a:t>富于交流感的讲述</a:t>
            </a:r>
          </a:p>
          <a:p>
            <a:endParaRPr lang="zh-CN" altLang="en-US" dirty="0"/>
          </a:p>
        </p:txBody>
      </p:sp>
    </p:spTree>
    <p:custDataLst>
      <p:tags r:id="rId1"/>
    </p:custDataLst>
    <p:extLst>
      <p:ext uri="{BB962C8B-B14F-4D97-AF65-F5344CB8AC3E}">
        <p14:creationId xmlns:p14="http://schemas.microsoft.com/office/powerpoint/2010/main" val="213543266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电视综艺节目的主持艺术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970293"/>
          </a:xfrm>
          <a:prstGeom prst="rect">
            <a:avLst/>
          </a:prstGeom>
          <a:noFill/>
          <a:ln>
            <a:noFill/>
          </a:ln>
        </p:spPr>
        <p:txBody>
          <a:bodyPr wrap="square" lIns="91419" tIns="45708" rIns="91419" bIns="45708">
            <a:spAutoFit/>
          </a:bodyPr>
          <a:lstStyle/>
          <a:p>
            <a:r>
              <a:rPr lang="zh-CN" altLang="en-US" dirty="0"/>
              <a:t>一、主持人的功能</a:t>
            </a:r>
          </a:p>
          <a:p>
            <a:r>
              <a:rPr lang="zh-CN" altLang="en-US" dirty="0"/>
              <a:t>随着综艺节目的内容和形式</a:t>
            </a:r>
            <a:r>
              <a:rPr lang="en-US" altLang="zh-CN" dirty="0"/>
              <a:t>(</a:t>
            </a:r>
            <a:r>
              <a:rPr lang="zh-CN" altLang="en-US" dirty="0"/>
              <a:t>节目的综合性、参与性及直播</a:t>
            </a:r>
            <a:r>
              <a:rPr lang="en-US" altLang="zh-CN" dirty="0"/>
              <a:t>)</a:t>
            </a:r>
            <a:r>
              <a:rPr lang="zh-CN" altLang="en-US" dirty="0"/>
              <a:t>被日益地丰富和发展</a:t>
            </a:r>
          </a:p>
          <a:p>
            <a:r>
              <a:rPr lang="zh-CN" altLang="en-US" dirty="0"/>
              <a:t>变化</a:t>
            </a:r>
            <a:r>
              <a:rPr lang="en-US" altLang="zh-CN" dirty="0"/>
              <a:t>,</a:t>
            </a:r>
            <a:r>
              <a:rPr lang="zh-CN" altLang="en-US" dirty="0"/>
              <a:t>综艺节目处在一个有序而又多变的动态过程中</a:t>
            </a:r>
            <a:r>
              <a:rPr lang="en-US" altLang="zh-CN" dirty="0"/>
              <a:t>,</a:t>
            </a:r>
            <a:r>
              <a:rPr lang="zh-CN" altLang="en-US" dirty="0"/>
              <a:t>排练的“千锤百炼”和周密安排</a:t>
            </a:r>
          </a:p>
          <a:p>
            <a:r>
              <a:rPr lang="zh-CN" altLang="en-US" dirty="0"/>
              <a:t>的“按部就班”</a:t>
            </a:r>
            <a:r>
              <a:rPr lang="en-US" altLang="zh-CN" dirty="0"/>
              <a:t>,</a:t>
            </a:r>
            <a:r>
              <a:rPr lang="zh-CN" altLang="en-US" dirty="0"/>
              <a:t>在直播时实际上蕴藏着无法预料的、鲜活的“契机”和“风险”。在这样</a:t>
            </a:r>
          </a:p>
          <a:p>
            <a:r>
              <a:rPr lang="zh-CN" altLang="en-US" dirty="0"/>
              <a:t>的动态播出状态下</a:t>
            </a:r>
            <a:r>
              <a:rPr lang="en-US" altLang="zh-CN" dirty="0"/>
              <a:t>,</a:t>
            </a:r>
            <a:r>
              <a:rPr lang="zh-CN" altLang="en-US" dirty="0"/>
              <a:t>主持人在综艺节目中的功能不断被深化</a:t>
            </a:r>
            <a:r>
              <a:rPr lang="en-US" altLang="zh-CN" dirty="0"/>
              <a:t>,</a:t>
            </a:r>
            <a:r>
              <a:rPr lang="zh-CN" altLang="en-US" dirty="0"/>
              <a:t>仅靠满腔热情、声情并茂</a:t>
            </a:r>
          </a:p>
          <a:p>
            <a:r>
              <a:rPr lang="zh-CN" altLang="en-US" dirty="0"/>
              <a:t>地背诵串联词</a:t>
            </a:r>
            <a:r>
              <a:rPr lang="en-US" altLang="zh-CN" dirty="0"/>
              <a:t>,</a:t>
            </a:r>
            <a:r>
              <a:rPr lang="zh-CN" altLang="en-US" dirty="0"/>
              <a:t>已不足以应付与场上观众的双向交流</a:t>
            </a:r>
            <a:r>
              <a:rPr lang="en-US" altLang="zh-CN" dirty="0"/>
              <a:t>,</a:t>
            </a:r>
            <a:r>
              <a:rPr lang="zh-CN" altLang="en-US" dirty="0"/>
              <a:t>难以对直播中的动态变化作出</a:t>
            </a:r>
            <a:endParaRPr lang="en-US" altLang="zh-CN" dirty="0"/>
          </a:p>
          <a:p>
            <a:r>
              <a:rPr lang="zh-CN" altLang="en-US" dirty="0"/>
              <a:t>迅捷而得体的语言反应。主持人在综艺节目中的功能被形容为“现场的导演”、串联节</a:t>
            </a:r>
          </a:p>
          <a:p>
            <a:r>
              <a:rPr lang="zh-CN" altLang="en-US" dirty="0"/>
              <a:t>目的“有机经纬”</a:t>
            </a:r>
            <a:r>
              <a:rPr lang="en-US" altLang="zh-CN" dirty="0"/>
              <a:t>,</a:t>
            </a:r>
            <a:r>
              <a:rPr lang="zh-CN" altLang="en-US" dirty="0"/>
              <a:t>是“穿起晚会这条美丽项链的那根线”。可以说</a:t>
            </a:r>
            <a:r>
              <a:rPr lang="en-US" altLang="zh-CN" dirty="0"/>
              <a:t>,</a:t>
            </a:r>
            <a:r>
              <a:rPr lang="zh-CN" altLang="en-US" dirty="0"/>
              <a:t>主持人是综艺节目</a:t>
            </a:r>
          </a:p>
          <a:p>
            <a:r>
              <a:rPr lang="zh-CN" altLang="en-US" dirty="0"/>
              <a:t>风格的体现者和代表者</a:t>
            </a:r>
            <a:r>
              <a:rPr lang="en-US" altLang="zh-CN" dirty="0"/>
              <a:t>,</a:t>
            </a:r>
            <a:r>
              <a:rPr lang="zh-CN" altLang="en-US" dirty="0"/>
              <a:t>他</a:t>
            </a:r>
            <a:r>
              <a:rPr lang="en-US" altLang="zh-CN" dirty="0"/>
              <a:t>(</a:t>
            </a:r>
            <a:r>
              <a:rPr lang="zh-CN" altLang="en-US" dirty="0"/>
              <a:t>她</a:t>
            </a:r>
            <a:r>
              <a:rPr lang="en-US" altLang="zh-CN" dirty="0"/>
              <a:t>)</a:t>
            </a:r>
            <a:r>
              <a:rPr lang="zh-CN" altLang="en-US" dirty="0"/>
              <a:t>拓展了节目的表达空间</a:t>
            </a:r>
            <a:r>
              <a:rPr lang="en-US" altLang="zh-CN" dirty="0"/>
              <a:t>,</a:t>
            </a:r>
            <a:r>
              <a:rPr lang="zh-CN" altLang="en-US" dirty="0"/>
              <a:t>连缀着节目之间、荧屏内外</a:t>
            </a:r>
            <a:r>
              <a:rPr lang="en-US" altLang="zh-CN" dirty="0"/>
              <a:t>,</a:t>
            </a:r>
          </a:p>
          <a:p>
            <a:r>
              <a:rPr lang="zh-CN" altLang="en-US" dirty="0"/>
              <a:t>产生了观众与节目、场内与场外的情感互动、情感共鸣。在综艺节目中</a:t>
            </a:r>
            <a:r>
              <a:rPr lang="en-US" altLang="zh-CN" dirty="0"/>
              <a:t>,</a:t>
            </a:r>
            <a:r>
              <a:rPr lang="zh-CN" altLang="en-US" dirty="0"/>
              <a:t>主持人主要运</a:t>
            </a:r>
          </a:p>
          <a:p>
            <a:r>
              <a:rPr lang="zh-CN" altLang="en-US" dirty="0"/>
              <a:t>用有声语言符号及非语言符号</a:t>
            </a:r>
            <a:r>
              <a:rPr lang="en-US" altLang="zh-CN" dirty="0"/>
              <a:t>,</a:t>
            </a:r>
            <a:r>
              <a:rPr lang="zh-CN" altLang="en-US" dirty="0"/>
              <a:t>穿针引线、营造氛围、调动情绪、控制节奏、驾驭进程、</a:t>
            </a:r>
          </a:p>
          <a:p>
            <a:r>
              <a:rPr lang="zh-CN" altLang="en-US" dirty="0"/>
              <a:t>揭示主题。综艺节目主持艺术的核心是控场能力</a:t>
            </a:r>
            <a:r>
              <a:rPr lang="en-US" altLang="zh-CN" dirty="0"/>
              <a:t>,</a:t>
            </a:r>
            <a:r>
              <a:rPr lang="zh-CN" altLang="en-US" dirty="0"/>
              <a:t>它集中表现在主持人串联的情感把</a:t>
            </a:r>
          </a:p>
          <a:p>
            <a:r>
              <a:rPr lang="zh-CN" altLang="en-US" dirty="0"/>
              <a:t>握、即兴发挥和临场应变当中。</a:t>
            </a:r>
          </a:p>
          <a:p>
            <a:endParaRPr lang="zh-CN" altLang="en-US" dirty="0"/>
          </a:p>
        </p:txBody>
      </p:sp>
    </p:spTree>
    <p:custDataLst>
      <p:tags r:id="rId1"/>
    </p:custDataLst>
    <p:extLst>
      <p:ext uri="{BB962C8B-B14F-4D97-AF65-F5344CB8AC3E}">
        <p14:creationId xmlns:p14="http://schemas.microsoft.com/office/powerpoint/2010/main" val="400846037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电视综艺节目的主持艺术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524291"/>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情感把握</a:t>
            </a:r>
          </a:p>
          <a:p>
            <a:r>
              <a:rPr lang="en-US" altLang="zh-CN" dirty="0"/>
              <a:t>1.</a:t>
            </a:r>
            <a:r>
              <a:rPr lang="zh-CN" altLang="en-US" dirty="0"/>
              <a:t>主题基调的整体性把握</a:t>
            </a:r>
            <a:endParaRPr lang="en-US" altLang="zh-CN" dirty="0"/>
          </a:p>
          <a:p>
            <a:endParaRPr lang="en-US" altLang="zh-CN" dirty="0"/>
          </a:p>
          <a:p>
            <a:r>
              <a:rPr lang="en-US" altLang="zh-CN" dirty="0"/>
              <a:t>2.“</a:t>
            </a:r>
            <a:r>
              <a:rPr lang="zh-CN" altLang="en-US" dirty="0"/>
              <a:t>驭情”和“表情”艺术分寸的把握</a:t>
            </a:r>
          </a:p>
          <a:p>
            <a:endParaRPr lang="en-US" altLang="zh-CN" dirty="0"/>
          </a:p>
          <a:p>
            <a:r>
              <a:rPr lang="en-US" altLang="zh-CN" dirty="0"/>
              <a:t>(</a:t>
            </a:r>
            <a:r>
              <a:rPr lang="zh-CN" altLang="en-US" dirty="0"/>
              <a:t>二</a:t>
            </a:r>
            <a:r>
              <a:rPr lang="en-US" altLang="zh-CN" dirty="0"/>
              <a:t>)</a:t>
            </a:r>
            <a:r>
              <a:rPr lang="zh-CN" altLang="en-US" dirty="0"/>
              <a:t>即兴发挥</a:t>
            </a:r>
          </a:p>
          <a:p>
            <a:r>
              <a:rPr lang="en-US" altLang="zh-CN" dirty="0"/>
              <a:t>1.</a:t>
            </a:r>
            <a:r>
              <a:rPr lang="zh-CN" altLang="en-US" dirty="0"/>
              <a:t>切合情境</a:t>
            </a:r>
            <a:r>
              <a:rPr lang="en-US" altLang="zh-CN" dirty="0"/>
              <a:t>,</a:t>
            </a:r>
            <a:r>
              <a:rPr lang="zh-CN" altLang="en-US" dirty="0"/>
              <a:t>烘托主题</a:t>
            </a:r>
          </a:p>
          <a:p>
            <a:r>
              <a:rPr lang="en-US" altLang="zh-CN" dirty="0"/>
              <a:t>2.</a:t>
            </a:r>
            <a:r>
              <a:rPr lang="zh-CN" altLang="en-US" dirty="0"/>
              <a:t>掌握节奏</a:t>
            </a:r>
            <a:r>
              <a:rPr lang="en-US" altLang="zh-CN" dirty="0"/>
              <a:t>,</a:t>
            </a:r>
            <a:r>
              <a:rPr lang="zh-CN" altLang="en-US" dirty="0"/>
              <a:t>推波助澜</a:t>
            </a:r>
          </a:p>
          <a:p>
            <a:r>
              <a:rPr lang="en-US" altLang="zh-CN" dirty="0"/>
              <a:t>3.</a:t>
            </a:r>
            <a:r>
              <a:rPr lang="zh-CN" altLang="en-US" dirty="0"/>
              <a:t>即兴解说</a:t>
            </a:r>
            <a:r>
              <a:rPr lang="en-US" altLang="zh-CN" dirty="0"/>
              <a:t>,</a:t>
            </a:r>
            <a:r>
              <a:rPr lang="zh-CN" altLang="en-US" dirty="0"/>
              <a:t>活跃气氛</a:t>
            </a:r>
            <a:endParaRPr lang="en-US" altLang="zh-CN" dirty="0"/>
          </a:p>
          <a:p>
            <a:endParaRPr lang="en-US" altLang="zh-CN" dirty="0"/>
          </a:p>
          <a:p>
            <a:r>
              <a:rPr lang="en-US" altLang="zh-CN" dirty="0"/>
              <a:t>(</a:t>
            </a:r>
            <a:r>
              <a:rPr lang="zh-CN" altLang="en-US" dirty="0"/>
              <a:t>三</a:t>
            </a:r>
            <a:r>
              <a:rPr lang="en-US" altLang="zh-CN" dirty="0"/>
              <a:t>)</a:t>
            </a:r>
            <a:r>
              <a:rPr lang="zh-CN" altLang="en-US" dirty="0"/>
              <a:t>应急控场</a:t>
            </a:r>
          </a:p>
          <a:p>
            <a:r>
              <a:rPr lang="en-US" altLang="zh-CN" dirty="0"/>
              <a:t>1.</a:t>
            </a:r>
            <a:r>
              <a:rPr lang="zh-CN" altLang="en-US" dirty="0"/>
              <a:t>以晚会主题为中心</a:t>
            </a:r>
            <a:r>
              <a:rPr lang="en-US" altLang="zh-CN" dirty="0"/>
              <a:t>,</a:t>
            </a:r>
            <a:r>
              <a:rPr lang="zh-CN" altLang="en-US" dirty="0"/>
              <a:t>随机应变</a:t>
            </a:r>
          </a:p>
          <a:p>
            <a:r>
              <a:rPr lang="en-US" altLang="zh-CN" dirty="0"/>
              <a:t>2.</a:t>
            </a:r>
            <a:r>
              <a:rPr lang="zh-CN" altLang="en-US" dirty="0"/>
              <a:t>善解人意</a:t>
            </a:r>
            <a:r>
              <a:rPr lang="en-US" altLang="zh-CN" dirty="0"/>
              <a:t>,</a:t>
            </a:r>
            <a:r>
              <a:rPr lang="zh-CN" altLang="en-US" dirty="0"/>
              <a:t>互相配合</a:t>
            </a:r>
            <a:r>
              <a:rPr lang="en-US" altLang="zh-CN" dirty="0"/>
              <a:t>,</a:t>
            </a:r>
            <a:r>
              <a:rPr lang="zh-CN" altLang="en-US" dirty="0"/>
              <a:t>应变圆场</a:t>
            </a:r>
          </a:p>
          <a:p>
            <a:endParaRPr lang="en-US" altLang="zh-CN" dirty="0"/>
          </a:p>
          <a:p>
            <a:endParaRPr lang="zh-CN" altLang="en-US" dirty="0"/>
          </a:p>
          <a:p>
            <a:endParaRPr lang="zh-CN" altLang="en-US" dirty="0"/>
          </a:p>
        </p:txBody>
      </p:sp>
    </p:spTree>
    <p:custDataLst>
      <p:tags r:id="rId1"/>
    </p:custDataLst>
    <p:extLst>
      <p:ext uri="{BB962C8B-B14F-4D97-AF65-F5344CB8AC3E}">
        <p14:creationId xmlns:p14="http://schemas.microsoft.com/office/powerpoint/2010/main" val="77480064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电视游戏娱乐类节目的主持艺术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02712"/>
            <a:ext cx="9635179" cy="5355288"/>
          </a:xfrm>
          <a:prstGeom prst="rect">
            <a:avLst/>
          </a:prstGeom>
          <a:noFill/>
          <a:ln>
            <a:noFill/>
          </a:ln>
        </p:spPr>
        <p:txBody>
          <a:bodyPr wrap="square" lIns="91419" tIns="45708" rIns="91419" bIns="45708">
            <a:spAutoFit/>
          </a:bodyPr>
          <a:lstStyle/>
          <a:p>
            <a:r>
              <a:rPr lang="zh-CN" altLang="en-US" dirty="0"/>
              <a:t>一、游戏娱乐类节目及其主持人的定位</a:t>
            </a:r>
          </a:p>
          <a:p>
            <a:r>
              <a:rPr lang="en-US" altLang="zh-CN" dirty="0"/>
              <a:t>(</a:t>
            </a:r>
            <a:r>
              <a:rPr lang="zh-CN" altLang="en-US" dirty="0"/>
              <a:t>一</a:t>
            </a:r>
            <a:r>
              <a:rPr lang="en-US" altLang="zh-CN" dirty="0"/>
              <a:t>)</a:t>
            </a:r>
            <a:r>
              <a:rPr lang="zh-CN" altLang="en-US" dirty="0"/>
              <a:t>节目定位</a:t>
            </a:r>
          </a:p>
          <a:p>
            <a:r>
              <a:rPr lang="zh-CN" altLang="en-US" dirty="0"/>
              <a:t>游戏娱乐类节目</a:t>
            </a:r>
            <a:r>
              <a:rPr lang="en-US" altLang="zh-CN" dirty="0"/>
              <a:t>,</a:t>
            </a:r>
            <a:r>
              <a:rPr lang="zh-CN" altLang="en-US" dirty="0"/>
              <a:t>泛指内容上以趣味性、娱乐性、知识性为主</a:t>
            </a:r>
            <a:r>
              <a:rPr lang="en-US" altLang="zh-CN" dirty="0"/>
              <a:t>,</a:t>
            </a:r>
            <a:r>
              <a:rPr lang="zh-CN" altLang="en-US" dirty="0"/>
              <a:t>形式上突出参与性、</a:t>
            </a:r>
          </a:p>
          <a:p>
            <a:r>
              <a:rPr lang="zh-CN" altLang="en-US" dirty="0"/>
              <a:t>游戏性而非艺术表演性的综合娱乐节目。观众的参与比其他类型的节目更具普遍性</a:t>
            </a:r>
          </a:p>
          <a:p>
            <a:r>
              <a:rPr lang="zh-CN" altLang="en-US" dirty="0"/>
              <a:t>和动作性</a:t>
            </a:r>
            <a:r>
              <a:rPr lang="en-US" altLang="zh-CN" dirty="0"/>
              <a:t>,</a:t>
            </a:r>
            <a:r>
              <a:rPr lang="zh-CN" altLang="en-US" dirty="0"/>
              <a:t>即参与人数多、参与面广</a:t>
            </a:r>
            <a:r>
              <a:rPr lang="en-US" altLang="zh-CN" dirty="0"/>
              <a:t>,</a:t>
            </a:r>
            <a:r>
              <a:rPr lang="zh-CN" altLang="en-US" dirty="0"/>
              <a:t>一般带有紧张而有趣的竞技性和对抗性。游戏娱</a:t>
            </a:r>
          </a:p>
          <a:p>
            <a:r>
              <a:rPr lang="zh-CN" altLang="en-US" dirty="0"/>
              <a:t>乐节目大体分为智力性竞技、体力性竞技、综艺性竞技或综合性竞技几种类型。这些</a:t>
            </a:r>
          </a:p>
          <a:p>
            <a:r>
              <a:rPr lang="zh-CN" altLang="en-US" dirty="0"/>
              <a:t>分类之间没有不可逾越的鸿沟</a:t>
            </a:r>
            <a:r>
              <a:rPr lang="en-US" altLang="zh-CN" dirty="0"/>
              <a:t>,</a:t>
            </a:r>
            <a:r>
              <a:rPr lang="zh-CN" altLang="en-US" dirty="0"/>
              <a:t>反而有不少的交叉</a:t>
            </a:r>
            <a:r>
              <a:rPr lang="en-US" altLang="zh-CN" dirty="0"/>
              <a:t>,</a:t>
            </a:r>
            <a:r>
              <a:rPr lang="zh-CN" altLang="en-US" dirty="0"/>
              <a:t>只是有所偏重而已。</a:t>
            </a:r>
            <a:endParaRPr lang="en-US" altLang="zh-CN" dirty="0"/>
          </a:p>
          <a:p>
            <a:endParaRPr lang="en-US" altLang="zh-CN" dirty="0"/>
          </a:p>
          <a:p>
            <a:r>
              <a:rPr lang="zh-CN" altLang="en-US" dirty="0"/>
              <a:t>游戏娱乐节目定位的第一层含义</a:t>
            </a:r>
            <a:r>
              <a:rPr lang="en-US" altLang="zh-CN" dirty="0"/>
              <a:t>,</a:t>
            </a:r>
            <a:r>
              <a:rPr lang="zh-CN" altLang="en-US" dirty="0"/>
              <a:t>是指明确其在各类电视节目中所应占有的份</a:t>
            </a:r>
          </a:p>
          <a:p>
            <a:r>
              <a:rPr lang="zh-CN" altLang="en-US" dirty="0"/>
              <a:t>额。</a:t>
            </a:r>
            <a:endParaRPr lang="en-US" altLang="zh-CN" dirty="0"/>
          </a:p>
          <a:p>
            <a:r>
              <a:rPr lang="zh-CN" altLang="en-US" dirty="0"/>
              <a:t>定位的第二层含义是指游戏娱乐节目的品位。</a:t>
            </a:r>
          </a:p>
          <a:p>
            <a:r>
              <a:rPr lang="zh-CN" altLang="en-US" dirty="0"/>
              <a:t>对于“移植”节目的本土化</a:t>
            </a:r>
            <a:r>
              <a:rPr lang="en-US" altLang="zh-CN" dirty="0"/>
              <a:t>,</a:t>
            </a:r>
            <a:r>
              <a:rPr lang="zh-CN" altLang="en-US" dirty="0"/>
              <a:t>是倡导开放性和坚持民族性相结合的问题。</a:t>
            </a:r>
          </a:p>
          <a:p>
            <a:r>
              <a:rPr lang="zh-CN" altLang="en-US" dirty="0"/>
              <a:t>总之</a:t>
            </a:r>
            <a:r>
              <a:rPr lang="en-US" altLang="zh-CN" dirty="0"/>
              <a:t>,</a:t>
            </a:r>
            <a:r>
              <a:rPr lang="zh-CN" altLang="en-US" dirty="0"/>
              <a:t>对于游戏娱乐节目的定位</a:t>
            </a:r>
            <a:r>
              <a:rPr lang="en-US" altLang="zh-CN" dirty="0"/>
              <a:t>,“</a:t>
            </a:r>
            <a:r>
              <a:rPr lang="zh-CN" altLang="en-US" dirty="0"/>
              <a:t>寓教于乐”并不过时</a:t>
            </a:r>
            <a:r>
              <a:rPr lang="en-US" altLang="zh-CN" dirty="0"/>
              <a:t>,</a:t>
            </a:r>
            <a:r>
              <a:rPr lang="zh-CN" altLang="en-US" dirty="0"/>
              <a:t>健康的、真善美的快乐</a:t>
            </a:r>
            <a:r>
              <a:rPr lang="en-US" altLang="zh-CN" dirty="0"/>
              <a:t>,</a:t>
            </a:r>
            <a:r>
              <a:rPr lang="zh-CN" altLang="en-US" dirty="0"/>
              <a:t>是</a:t>
            </a:r>
          </a:p>
          <a:p>
            <a:r>
              <a:rPr lang="zh-CN" altLang="en-US" dirty="0"/>
              <a:t>游戏娱乐节目之魂</a:t>
            </a:r>
            <a:r>
              <a:rPr lang="en-US" altLang="zh-CN" dirty="0"/>
              <a:t>,</a:t>
            </a:r>
            <a:r>
              <a:rPr lang="zh-CN" altLang="en-US" dirty="0"/>
              <a:t>这一点是我们必须坚持的。游戏娱乐节目应当坚持“寓教于乐”的</a:t>
            </a:r>
          </a:p>
          <a:p>
            <a:r>
              <a:rPr lang="zh-CN" altLang="en-US" dirty="0"/>
              <a:t>宗旨</a:t>
            </a:r>
            <a:r>
              <a:rPr lang="en-US" altLang="zh-CN" dirty="0"/>
              <a:t>,</a:t>
            </a:r>
            <a:r>
              <a:rPr lang="zh-CN" altLang="en-US" dirty="0"/>
              <a:t>开动脑筋</a:t>
            </a:r>
            <a:r>
              <a:rPr lang="en-US" altLang="zh-CN" dirty="0"/>
              <a:t>,</a:t>
            </a:r>
            <a:r>
              <a:rPr lang="zh-CN" altLang="en-US" dirty="0"/>
              <a:t>千方百计地提高游戏娱乐节目的艺术性、趣味性</a:t>
            </a:r>
            <a:r>
              <a:rPr lang="en-US" altLang="zh-CN" dirty="0"/>
              <a:t>,</a:t>
            </a:r>
            <a:r>
              <a:rPr lang="zh-CN" altLang="en-US" dirty="0"/>
              <a:t>努力发挥主持人节</a:t>
            </a:r>
          </a:p>
          <a:p>
            <a:r>
              <a:rPr lang="zh-CN" altLang="en-US" dirty="0"/>
              <a:t>目的参与性特色</a:t>
            </a:r>
            <a:r>
              <a:rPr lang="en-US" altLang="zh-CN" dirty="0"/>
              <a:t>,</a:t>
            </a:r>
            <a:r>
              <a:rPr lang="zh-CN" altLang="en-US" dirty="0"/>
              <a:t>让观众享受释放自我及在游戏中充分挖掘智力、体力、技能潜质的无</a:t>
            </a:r>
          </a:p>
          <a:p>
            <a:r>
              <a:rPr lang="zh-CN" altLang="en-US" dirty="0"/>
              <a:t>比快乐。</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141751748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电视游戏娱乐类节目的主持艺术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02712"/>
            <a:ext cx="9635179" cy="3416296"/>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主持人的定位</a:t>
            </a:r>
            <a:endParaRPr lang="en-US" altLang="zh-CN" dirty="0"/>
          </a:p>
          <a:p>
            <a:endParaRPr lang="zh-CN" altLang="en-US" dirty="0"/>
          </a:p>
          <a:p>
            <a:r>
              <a:rPr lang="zh-CN" altLang="en-US" dirty="0"/>
              <a:t>传播学研究发现</a:t>
            </a:r>
            <a:r>
              <a:rPr lang="en-US" altLang="zh-CN" dirty="0"/>
              <a:t>,</a:t>
            </a:r>
            <a:r>
              <a:rPr lang="zh-CN" altLang="en-US" dirty="0"/>
              <a:t>有两类传播者最易被受众接受</a:t>
            </a:r>
            <a:r>
              <a:rPr lang="en-US" altLang="zh-CN" dirty="0"/>
              <a:t>,</a:t>
            </a:r>
            <a:r>
              <a:rPr lang="zh-CN" altLang="en-US" dirty="0"/>
              <a:t>一是“在他谈论的领域中有威望</a:t>
            </a:r>
          </a:p>
          <a:p>
            <a:r>
              <a:rPr lang="zh-CN" altLang="en-US" dirty="0"/>
              <a:t>的人”</a:t>
            </a:r>
            <a:r>
              <a:rPr lang="en-US" altLang="zh-CN" dirty="0"/>
              <a:t>,</a:t>
            </a:r>
            <a:r>
              <a:rPr lang="zh-CN" altLang="en-US" dirty="0"/>
              <a:t>一是“与他们自己相似的人”。① 由于游戏娱乐节目的重要特征在于观众广泛</a:t>
            </a:r>
          </a:p>
          <a:p>
            <a:r>
              <a:rPr lang="zh-CN" altLang="en-US" dirty="0"/>
              <a:t>的参与性</a:t>
            </a:r>
            <a:r>
              <a:rPr lang="en-US" altLang="zh-CN" dirty="0"/>
              <a:t>,</a:t>
            </a:r>
            <a:r>
              <a:rPr lang="zh-CN" altLang="en-US" dirty="0"/>
              <a:t>在于节目的大众化、平民化风格</a:t>
            </a:r>
            <a:r>
              <a:rPr lang="en-US" altLang="zh-CN" dirty="0"/>
              <a:t>,</a:t>
            </a:r>
            <a:r>
              <a:rPr lang="zh-CN" altLang="en-US" dirty="0"/>
              <a:t>这就决定了其主持人应能最大限度地与观</a:t>
            </a:r>
          </a:p>
          <a:p>
            <a:r>
              <a:rPr lang="zh-CN" altLang="en-US" dirty="0"/>
              <a:t>众贴近。于是游戏娱乐节目的主持人常常不是专家学者型</a:t>
            </a:r>
            <a:r>
              <a:rPr lang="en-US" altLang="zh-CN" dirty="0"/>
              <a:t>,</a:t>
            </a:r>
            <a:r>
              <a:rPr lang="zh-CN" altLang="en-US" dirty="0"/>
              <a:t>也不单纯是明星偶像型</a:t>
            </a:r>
            <a:r>
              <a:rPr lang="en-US" altLang="zh-CN" dirty="0"/>
              <a:t>,</a:t>
            </a:r>
          </a:p>
          <a:p>
            <a:r>
              <a:rPr lang="zh-CN" altLang="en-US" dirty="0"/>
              <a:t>即便有时请明星大腕儿客串主持</a:t>
            </a:r>
            <a:r>
              <a:rPr lang="en-US" altLang="zh-CN" dirty="0"/>
              <a:t>,</a:t>
            </a:r>
            <a:r>
              <a:rPr lang="zh-CN" altLang="en-US" dirty="0"/>
              <a:t>不管他“出身”如何</a:t>
            </a:r>
            <a:r>
              <a:rPr lang="en-US" altLang="zh-CN" dirty="0"/>
              <a:t>,</a:t>
            </a:r>
            <a:r>
              <a:rPr lang="zh-CN" altLang="en-US" dirty="0"/>
              <a:t>哪怕他学富五车、才高八斗</a:t>
            </a:r>
            <a:r>
              <a:rPr lang="en-US" altLang="zh-CN" dirty="0"/>
              <a:t>,</a:t>
            </a:r>
            <a:r>
              <a:rPr lang="zh-CN" altLang="en-US" dirty="0"/>
              <a:t>哪</a:t>
            </a:r>
          </a:p>
          <a:p>
            <a:r>
              <a:rPr lang="zh-CN" altLang="en-US" dirty="0"/>
              <a:t>怕他赫赫有名、如日中天</a:t>
            </a:r>
            <a:r>
              <a:rPr lang="en-US" altLang="zh-CN" dirty="0"/>
              <a:t>,</a:t>
            </a:r>
            <a:r>
              <a:rPr lang="zh-CN" altLang="en-US" dirty="0"/>
              <a:t>在节目中也必须以其亲切、随和、平易、居常的一面示人</a:t>
            </a:r>
            <a:r>
              <a:rPr lang="en-US" altLang="zh-CN" dirty="0"/>
              <a:t>,</a:t>
            </a:r>
            <a:r>
              <a:rPr lang="zh-CN" altLang="en-US" dirty="0"/>
              <a:t>与</a:t>
            </a:r>
          </a:p>
          <a:p>
            <a:r>
              <a:rPr lang="zh-CN" altLang="en-US" dirty="0"/>
              <a:t>大家打成一片</a:t>
            </a:r>
            <a:r>
              <a:rPr lang="en-US" altLang="zh-CN" dirty="0"/>
              <a:t>,</a:t>
            </a:r>
            <a:r>
              <a:rPr lang="zh-CN" altLang="en-US" dirty="0"/>
              <a:t>真诚热心地为大家服务。可以说</a:t>
            </a:r>
            <a:r>
              <a:rPr lang="en-US" altLang="zh-CN" dirty="0"/>
              <a:t>,</a:t>
            </a:r>
            <a:r>
              <a:rPr lang="zh-CN" altLang="en-US" dirty="0"/>
              <a:t>游戏娱乐节目主持人的形象、言谈举</a:t>
            </a:r>
          </a:p>
          <a:p>
            <a:r>
              <a:rPr lang="zh-CN" altLang="en-US" dirty="0"/>
              <a:t>止乃至气质都具有“平民化”的特色</a:t>
            </a:r>
            <a:r>
              <a:rPr lang="en-US" altLang="zh-CN" dirty="0"/>
              <a:t>,</a:t>
            </a:r>
            <a:r>
              <a:rPr lang="zh-CN" altLang="en-US" dirty="0"/>
              <a:t>是与观众“相似的人”</a:t>
            </a:r>
            <a:r>
              <a:rPr lang="en-US" altLang="zh-CN" dirty="0"/>
              <a:t>,</a:t>
            </a:r>
            <a:r>
              <a:rPr lang="zh-CN" altLang="en-US" dirty="0"/>
              <a:t>是内心充满热情</a:t>
            </a:r>
            <a:r>
              <a:rPr lang="en-US" altLang="zh-CN" dirty="0"/>
              <a:t>,</a:t>
            </a:r>
            <a:r>
              <a:rPr lang="zh-CN" altLang="en-US" dirty="0"/>
              <a:t>能够带</a:t>
            </a:r>
          </a:p>
          <a:p>
            <a:r>
              <a:rPr lang="zh-CN" altLang="en-US" dirty="0"/>
              <a:t>动、感染大家的“开心果”。对于游戏娱乐节目的主持人</a:t>
            </a:r>
            <a:r>
              <a:rPr lang="en-US" altLang="zh-CN" dirty="0"/>
              <a:t>,</a:t>
            </a:r>
            <a:r>
              <a:rPr lang="zh-CN" altLang="en-US" dirty="0"/>
              <a:t>观众更在意他们是否有感悟</a:t>
            </a:r>
          </a:p>
          <a:p>
            <a:r>
              <a:rPr lang="zh-CN" altLang="en-US" dirty="0"/>
              <a:t>生活的智慧、健康乐观的性格、幽默风趣的谈吐以及“与民同乐”的热情投入。</a:t>
            </a:r>
          </a:p>
        </p:txBody>
      </p:sp>
    </p:spTree>
    <p:custDataLst>
      <p:tags r:id="rId1"/>
    </p:custDataLst>
    <p:extLst>
      <p:ext uri="{BB962C8B-B14F-4D97-AF65-F5344CB8AC3E}">
        <p14:creationId xmlns:p14="http://schemas.microsoft.com/office/powerpoint/2010/main" val="368396162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第四节 电视游戏娱乐类节目的主持艺术</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02712"/>
            <a:ext cx="9635179" cy="4801290"/>
          </a:xfrm>
          <a:prstGeom prst="rect">
            <a:avLst/>
          </a:prstGeom>
          <a:noFill/>
          <a:ln>
            <a:noFill/>
          </a:ln>
        </p:spPr>
        <p:txBody>
          <a:bodyPr wrap="square" lIns="91419" tIns="45708" rIns="91419" bIns="45708">
            <a:spAutoFit/>
          </a:bodyPr>
          <a:lstStyle/>
          <a:p>
            <a:r>
              <a:rPr lang="zh-CN" altLang="en-US" dirty="0"/>
              <a:t>二、游戏娱乐节目的主持艺术</a:t>
            </a:r>
          </a:p>
          <a:p>
            <a:r>
              <a:rPr lang="en-US" altLang="zh-CN" dirty="0"/>
              <a:t>(</a:t>
            </a:r>
            <a:r>
              <a:rPr lang="zh-CN" altLang="en-US" dirty="0"/>
              <a:t>一</a:t>
            </a:r>
            <a:r>
              <a:rPr lang="en-US" altLang="zh-CN" dirty="0"/>
              <a:t>)</a:t>
            </a:r>
            <a:r>
              <a:rPr lang="zh-CN" altLang="en-US" dirty="0"/>
              <a:t>驾驭节目的主持功能</a:t>
            </a:r>
            <a:endParaRPr lang="en-US" altLang="zh-CN" dirty="0"/>
          </a:p>
          <a:p>
            <a:r>
              <a:rPr lang="zh-CN" altLang="en-US" dirty="0"/>
              <a:t>与综艺节目相比</a:t>
            </a:r>
            <a:r>
              <a:rPr lang="en-US" altLang="zh-CN" dirty="0"/>
              <a:t>,</a:t>
            </a:r>
            <a:r>
              <a:rPr lang="zh-CN" altLang="en-US" dirty="0"/>
              <a:t>游戏娱乐节目不是庆典式、仪式化的盛大晚会</a:t>
            </a:r>
            <a:r>
              <a:rPr lang="en-US" altLang="zh-CN" dirty="0"/>
              <a:t>,</a:t>
            </a:r>
            <a:r>
              <a:rPr lang="zh-CN" altLang="en-US" dirty="0"/>
              <a:t>主持人的串联词</a:t>
            </a:r>
          </a:p>
          <a:p>
            <a:r>
              <a:rPr lang="zh-CN" altLang="en-US" dirty="0"/>
              <a:t>不是由专人撰稿</a:t>
            </a:r>
            <a:r>
              <a:rPr lang="en-US" altLang="zh-CN" dirty="0"/>
              <a:t>,</a:t>
            </a:r>
            <a:r>
              <a:rPr lang="zh-CN" altLang="en-US" dirty="0"/>
              <a:t>也没有诗一样的语言风格</a:t>
            </a:r>
            <a:r>
              <a:rPr lang="en-US" altLang="zh-CN" dirty="0"/>
              <a:t>,</a:t>
            </a:r>
            <a:r>
              <a:rPr lang="zh-CN" altLang="en-US" dirty="0"/>
              <a:t>更没有三番五次的排练</a:t>
            </a:r>
            <a:r>
              <a:rPr lang="en-US" altLang="zh-CN" dirty="0"/>
              <a:t>,</a:t>
            </a:r>
            <a:r>
              <a:rPr lang="zh-CN" altLang="en-US" dirty="0"/>
              <a:t>节目的环节是由</a:t>
            </a:r>
          </a:p>
          <a:p>
            <a:r>
              <a:rPr lang="zh-CN" altLang="en-US" dirty="0"/>
              <a:t>主持人组织嘉宾及观众即兴完成的。主持人面对的观众不是安坐席位上的欣赏者</a:t>
            </a:r>
            <a:r>
              <a:rPr lang="en-US" altLang="zh-CN" dirty="0"/>
              <a:t>,</a:t>
            </a:r>
            <a:r>
              <a:rPr lang="zh-CN" altLang="en-US" dirty="0"/>
              <a:t>而</a:t>
            </a:r>
          </a:p>
          <a:p>
            <a:r>
              <a:rPr lang="zh-CN" altLang="en-US" dirty="0"/>
              <a:t>是一个个跃跃欲试、生龙活虎的参与者</a:t>
            </a:r>
            <a:r>
              <a:rPr lang="en-US" altLang="zh-CN" dirty="0"/>
              <a:t>……</a:t>
            </a:r>
            <a:r>
              <a:rPr lang="zh-CN" altLang="en-US" dirty="0"/>
              <a:t>总之</a:t>
            </a:r>
            <a:r>
              <a:rPr lang="en-US" altLang="zh-CN" dirty="0"/>
              <a:t>,</a:t>
            </a:r>
            <a:r>
              <a:rPr lang="zh-CN" altLang="en-US" dirty="0"/>
              <a:t>主持人要面对太多的不确定因素。</a:t>
            </a:r>
          </a:p>
          <a:p>
            <a:r>
              <a:rPr lang="zh-CN" altLang="en-US" dirty="0"/>
              <a:t>从这个角度来说</a:t>
            </a:r>
            <a:r>
              <a:rPr lang="en-US" altLang="zh-CN" dirty="0"/>
              <a:t>,</a:t>
            </a:r>
            <a:r>
              <a:rPr lang="zh-CN" altLang="en-US" dirty="0"/>
              <a:t>主持人在节目中的语言</a:t>
            </a:r>
            <a:r>
              <a:rPr lang="en-US" altLang="zh-CN" dirty="0"/>
              <a:t>,</a:t>
            </a:r>
            <a:r>
              <a:rPr lang="zh-CN" altLang="en-US" dirty="0"/>
              <a:t>担负的功能要复杂一些。主持人身兼数职</a:t>
            </a:r>
            <a:r>
              <a:rPr lang="en-US" altLang="zh-CN" dirty="0"/>
              <a:t>:</a:t>
            </a:r>
          </a:p>
          <a:p>
            <a:r>
              <a:rPr lang="zh-CN" altLang="en-US" dirty="0"/>
              <a:t>司仪、调度、导演、裁判、拉拉队。主持人是节目创意的现场体现者和组织者</a:t>
            </a:r>
            <a:r>
              <a:rPr lang="en-US" altLang="zh-CN" dirty="0"/>
              <a:t>,</a:t>
            </a:r>
            <a:r>
              <a:rPr lang="zh-CN" altLang="en-US" dirty="0"/>
              <a:t>节目主创</a:t>
            </a:r>
          </a:p>
          <a:p>
            <a:r>
              <a:rPr lang="zh-CN" altLang="en-US" dirty="0"/>
              <a:t>人员前期付出的心力能否实现</a:t>
            </a:r>
            <a:r>
              <a:rPr lang="en-US" altLang="zh-CN" dirty="0"/>
              <a:t>,</a:t>
            </a:r>
            <a:r>
              <a:rPr lang="zh-CN" altLang="en-US" dirty="0"/>
              <a:t>很大程度上有赖于主持人现场灵活的调度和创造性的</a:t>
            </a:r>
          </a:p>
          <a:p>
            <a:r>
              <a:rPr lang="zh-CN" altLang="en-US" dirty="0"/>
              <a:t>发挥。</a:t>
            </a:r>
          </a:p>
          <a:p>
            <a:endParaRPr lang="en-US" altLang="zh-CN" dirty="0"/>
          </a:p>
          <a:p>
            <a:r>
              <a:rPr lang="en-US" altLang="zh-CN" dirty="0"/>
              <a:t>(</a:t>
            </a:r>
            <a:r>
              <a:rPr lang="zh-CN" altLang="en-US" dirty="0"/>
              <a:t>二</a:t>
            </a:r>
            <a:r>
              <a:rPr lang="en-US" altLang="zh-CN" dirty="0"/>
              <a:t>)</a:t>
            </a:r>
            <a:r>
              <a:rPr lang="zh-CN" altLang="en-US" dirty="0"/>
              <a:t>主持人的语言功力</a:t>
            </a:r>
          </a:p>
          <a:p>
            <a:r>
              <a:rPr lang="zh-CN" altLang="en-US" dirty="0"/>
              <a:t>游戏娱乐类主持人使用的串联词多为即兴口语</a:t>
            </a:r>
            <a:r>
              <a:rPr lang="en-US" altLang="zh-CN" dirty="0"/>
              <a:t>,</a:t>
            </a:r>
            <a:r>
              <a:rPr lang="zh-CN" altLang="en-US" dirty="0"/>
              <a:t>既要脱口而出又要</a:t>
            </a:r>
          </a:p>
          <a:p>
            <a:r>
              <a:rPr lang="zh-CN" altLang="en-US" dirty="0"/>
              <a:t>机智得体</a:t>
            </a:r>
            <a:r>
              <a:rPr lang="en-US" altLang="zh-CN" dirty="0"/>
              <a:t>,</a:t>
            </a:r>
            <a:r>
              <a:rPr lang="zh-CN" altLang="en-US" dirty="0"/>
              <a:t>既应通俗易懂又能够出奇出新</a:t>
            </a:r>
            <a:r>
              <a:rPr lang="en-US" altLang="zh-CN" dirty="0"/>
              <a:t>,</a:t>
            </a:r>
            <a:r>
              <a:rPr lang="zh-CN" altLang="en-US" dirty="0"/>
              <a:t>既幽默诙谐又不失品位</a:t>
            </a:r>
            <a:r>
              <a:rPr lang="en-US" altLang="zh-CN" dirty="0"/>
              <a:t>,</a:t>
            </a:r>
            <a:r>
              <a:rPr lang="zh-CN" altLang="en-US" dirty="0"/>
              <a:t>确实不易</a:t>
            </a:r>
            <a:r>
              <a:rPr lang="en-US" altLang="zh-CN" dirty="0"/>
              <a:t>,</a:t>
            </a:r>
            <a:r>
              <a:rPr lang="zh-CN" altLang="en-US" dirty="0"/>
              <a:t>它是主</a:t>
            </a:r>
          </a:p>
          <a:p>
            <a:r>
              <a:rPr lang="zh-CN" altLang="en-US" dirty="0"/>
              <a:t>持人综合素质的表现和经验的结晶。游戏娱乐类节目主持人如若失之于语言的快速</a:t>
            </a:r>
          </a:p>
          <a:p>
            <a:r>
              <a:rPr lang="zh-CN" altLang="en-US" dirty="0"/>
              <a:t>反应和组织能力</a:t>
            </a:r>
            <a:r>
              <a:rPr lang="en-US" altLang="zh-CN" dirty="0"/>
              <a:t>,</a:t>
            </a:r>
            <a:r>
              <a:rPr lang="zh-CN" altLang="en-US" dirty="0"/>
              <a:t>或词不达意</a:t>
            </a:r>
            <a:r>
              <a:rPr lang="en-US" altLang="zh-CN" dirty="0"/>
              <a:t>,</a:t>
            </a:r>
            <a:r>
              <a:rPr lang="zh-CN" altLang="en-US" dirty="0"/>
              <a:t>或简单乏味</a:t>
            </a:r>
            <a:r>
              <a:rPr lang="en-US" altLang="zh-CN" dirty="0"/>
              <a:t>,</a:t>
            </a:r>
            <a:r>
              <a:rPr lang="zh-CN" altLang="en-US" dirty="0"/>
              <a:t>或张口结舌</a:t>
            </a:r>
            <a:r>
              <a:rPr lang="en-US" altLang="zh-CN" dirty="0"/>
              <a:t>,</a:t>
            </a:r>
            <a:r>
              <a:rPr lang="zh-CN" altLang="en-US" dirty="0"/>
              <a:t>或唐突无礼</a:t>
            </a:r>
            <a:r>
              <a:rPr lang="en-US" altLang="zh-CN" dirty="0"/>
              <a:t>,</a:t>
            </a:r>
            <a:r>
              <a:rPr lang="zh-CN" altLang="en-US" dirty="0"/>
              <a:t>都会破坏游戏娱</a:t>
            </a:r>
          </a:p>
          <a:p>
            <a:r>
              <a:rPr lang="zh-CN" altLang="en-US" dirty="0"/>
              <a:t>乐节目所应具有的欢乐而紧张的气氛。</a:t>
            </a:r>
          </a:p>
        </p:txBody>
      </p:sp>
    </p:spTree>
    <p:custDataLst>
      <p:tags r:id="rId1"/>
    </p:custDataLst>
    <p:extLst>
      <p:ext uri="{BB962C8B-B14F-4D97-AF65-F5344CB8AC3E}">
        <p14:creationId xmlns:p14="http://schemas.microsoft.com/office/powerpoint/2010/main" val="32395273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070429" y="1726625"/>
            <a:ext cx="2296386" cy="156966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10</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广播电视文艺传播者的基本素质</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263533248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传播者在广播电视文艺传播中的核心地位</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524291"/>
          </a:xfrm>
          <a:prstGeom prst="rect">
            <a:avLst/>
          </a:prstGeom>
          <a:noFill/>
          <a:ln>
            <a:noFill/>
          </a:ln>
        </p:spPr>
        <p:txBody>
          <a:bodyPr wrap="square" lIns="91419" tIns="45708" rIns="91419" bIns="45708">
            <a:spAutoFit/>
          </a:bodyPr>
          <a:lstStyle/>
          <a:p>
            <a:r>
              <a:rPr lang="zh-CN" altLang="en-US" dirty="0"/>
              <a:t>广播电视文艺传播</a:t>
            </a:r>
            <a:r>
              <a:rPr lang="en-US" altLang="zh-CN" dirty="0"/>
              <a:t>,</a:t>
            </a:r>
            <a:r>
              <a:rPr lang="zh-CN" altLang="en-US" dirty="0"/>
              <a:t>是经由广播、电视媒体传送各种文艺信息给受众。它对接收</a:t>
            </a:r>
          </a:p>
          <a:p>
            <a:r>
              <a:rPr lang="zh-CN" altLang="en-US" dirty="0"/>
              <a:t>者没有任何技术上的控制</a:t>
            </a:r>
            <a:r>
              <a:rPr lang="en-US" altLang="zh-CN" dirty="0"/>
              <a:t>,</a:t>
            </a:r>
            <a:r>
              <a:rPr lang="zh-CN" altLang="en-US" dirty="0"/>
              <a:t>任何人只要拥有适当的接收器</a:t>
            </a:r>
            <a:r>
              <a:rPr lang="en-US" altLang="zh-CN" dirty="0"/>
              <a:t>,</a:t>
            </a:r>
            <a:r>
              <a:rPr lang="zh-CN" altLang="en-US" dirty="0"/>
              <a:t>而且位于发讯器的范围之</a:t>
            </a:r>
          </a:p>
          <a:p>
            <a:r>
              <a:rPr lang="zh-CN" altLang="en-US" dirty="0"/>
              <a:t>内</a:t>
            </a:r>
            <a:r>
              <a:rPr lang="en-US" altLang="zh-CN" dirty="0"/>
              <a:t>,</a:t>
            </a:r>
            <a:r>
              <a:rPr lang="zh-CN" altLang="en-US" dirty="0"/>
              <a:t>都可以成为受众。它是透过广播电视传送讯息给广大的受众</a:t>
            </a:r>
            <a:r>
              <a:rPr lang="en-US" altLang="zh-CN" dirty="0"/>
              <a:t>,</a:t>
            </a:r>
            <a:r>
              <a:rPr lang="zh-CN" altLang="en-US" dirty="0"/>
              <a:t>因而也包括了利用</a:t>
            </a:r>
          </a:p>
          <a:p>
            <a:r>
              <a:rPr lang="zh-CN" altLang="en-US" dirty="0"/>
              <a:t>广播电视的符码和惯例吸引受众的观念在内。</a:t>
            </a:r>
            <a:endParaRPr lang="en-US" altLang="zh-CN" dirty="0"/>
          </a:p>
          <a:p>
            <a:endParaRPr lang="zh-CN" altLang="en-US" dirty="0"/>
          </a:p>
          <a:p>
            <a:r>
              <a:rPr lang="zh-CN" altLang="en-US" dirty="0"/>
              <a:t>传播者</a:t>
            </a:r>
            <a:r>
              <a:rPr lang="en-US" altLang="zh-CN" dirty="0"/>
              <a:t>,</a:t>
            </a:r>
            <a:r>
              <a:rPr lang="zh-CN" altLang="en-US" dirty="0"/>
              <a:t>包括使传播活动完成的各门类人员</a:t>
            </a:r>
            <a:r>
              <a:rPr lang="en-US" altLang="zh-CN" dirty="0"/>
              <a:t>,</a:t>
            </a:r>
            <a:r>
              <a:rPr lang="zh-CN" altLang="en-US" dirty="0"/>
              <a:t>如记者、编导、策划、主持人、制作者、</a:t>
            </a:r>
          </a:p>
          <a:p>
            <a:r>
              <a:rPr lang="zh-CN" altLang="en-US" dirty="0"/>
              <a:t>发行者等</a:t>
            </a:r>
            <a:r>
              <a:rPr lang="en-US" altLang="zh-CN" dirty="0"/>
              <a:t>,</a:t>
            </a:r>
            <a:r>
              <a:rPr lang="zh-CN" altLang="en-US" dirty="0"/>
              <a:t>他们的实践和水平决定着传播的质量和效果。传播者对广播电视节目有着</a:t>
            </a:r>
          </a:p>
          <a:p>
            <a:r>
              <a:rPr lang="zh-CN" altLang="en-US" dirty="0"/>
              <a:t>举足轻重的影响。</a:t>
            </a:r>
            <a:r>
              <a:rPr lang="en-US" altLang="zh-CN" dirty="0"/>
              <a:t>20</a:t>
            </a:r>
            <a:r>
              <a:rPr lang="zh-CN" altLang="en-US" dirty="0"/>
              <a:t>世纪中叶以来</a:t>
            </a:r>
            <a:r>
              <a:rPr lang="en-US" altLang="zh-CN" dirty="0"/>
              <a:t>,</a:t>
            </a:r>
            <a:r>
              <a:rPr lang="zh-CN" altLang="en-US" dirty="0"/>
              <a:t>世界最显著的特征之一是人类进入信息社会</a:t>
            </a:r>
            <a:r>
              <a:rPr lang="en-US" altLang="zh-CN" dirty="0"/>
              <a:t>,</a:t>
            </a:r>
            <a:r>
              <a:rPr lang="zh-CN" altLang="en-US" dirty="0"/>
              <a:t>信</a:t>
            </a:r>
          </a:p>
          <a:p>
            <a:r>
              <a:rPr lang="zh-CN" altLang="en-US" dirty="0"/>
              <a:t>息惊人增殖</a:t>
            </a:r>
            <a:r>
              <a:rPr lang="en-US" altLang="zh-CN" dirty="0"/>
              <a:t>,</a:t>
            </a:r>
            <a:r>
              <a:rPr lang="zh-CN" altLang="en-US" dirty="0"/>
              <a:t>大容量信息传播呼唤着新的传播形式的出现</a:t>
            </a:r>
            <a:r>
              <a:rPr lang="en-US" altLang="zh-CN" dirty="0"/>
              <a:t>,</a:t>
            </a:r>
            <a:r>
              <a:rPr lang="zh-CN" altLang="en-US" dirty="0"/>
              <a:t>观众在传播过程中的地位</a:t>
            </a:r>
          </a:p>
          <a:p>
            <a:r>
              <a:rPr lang="zh-CN" altLang="en-US" dirty="0"/>
              <a:t>迅速提高</a:t>
            </a:r>
            <a:r>
              <a:rPr lang="en-US" altLang="zh-CN" dirty="0"/>
              <a:t>,</a:t>
            </a:r>
            <a:r>
              <a:rPr lang="zh-CN" altLang="en-US" dirty="0"/>
              <a:t>盛行一时的“魔弹说”在“二战”后破产</a:t>
            </a:r>
            <a:r>
              <a:rPr lang="en-US" altLang="zh-CN" dirty="0"/>
              <a:t>,</a:t>
            </a:r>
            <a:r>
              <a:rPr lang="zh-CN" altLang="en-US" dirty="0"/>
              <a:t>观众作为传受双向系统中的重要一</a:t>
            </a:r>
          </a:p>
          <a:p>
            <a:r>
              <a:rPr lang="zh-CN" altLang="en-US" dirty="0"/>
              <a:t>端</a:t>
            </a:r>
            <a:r>
              <a:rPr lang="en-US" altLang="zh-CN" dirty="0"/>
              <a:t>,</a:t>
            </a:r>
            <a:r>
              <a:rPr lang="zh-CN" altLang="en-US" dirty="0"/>
              <a:t>对于节目的生存或死亡起着决定性的作用。</a:t>
            </a:r>
            <a:endParaRPr lang="en-US" altLang="zh-CN" dirty="0"/>
          </a:p>
          <a:p>
            <a:endParaRPr lang="en-US" altLang="zh-CN" dirty="0"/>
          </a:p>
          <a:p>
            <a:r>
              <a:rPr lang="zh-CN" altLang="en-US" dirty="0"/>
              <a:t>一般的受众在接近传播者时</a:t>
            </a:r>
            <a:r>
              <a:rPr lang="en-US" altLang="zh-CN" dirty="0"/>
              <a:t>,</a:t>
            </a:r>
            <a:r>
              <a:rPr lang="zh-CN" altLang="en-US" dirty="0"/>
              <a:t>并不把他当成一个人</a:t>
            </a:r>
            <a:r>
              <a:rPr lang="en-US" altLang="zh-CN" dirty="0"/>
              <a:t>,</a:t>
            </a:r>
            <a:r>
              <a:rPr lang="zh-CN" altLang="en-US" dirty="0"/>
              <a:t>而是以文本去接近传播者。</a:t>
            </a:r>
          </a:p>
          <a:p>
            <a:r>
              <a:rPr lang="zh-CN" altLang="en-US" dirty="0"/>
              <a:t>他们或者单独与文本交流</a:t>
            </a:r>
            <a:r>
              <a:rPr lang="en-US" altLang="zh-CN" dirty="0"/>
              <a:t>,</a:t>
            </a:r>
            <a:r>
              <a:rPr lang="zh-CN" altLang="en-US" dirty="0"/>
              <a:t>或者另外加上从文本互动中所认识到的传播者一块儿交</a:t>
            </a:r>
          </a:p>
          <a:p>
            <a:r>
              <a:rPr lang="zh-CN" altLang="en-US" dirty="0"/>
              <a:t>流。作品本身就包括、蕴含了作者在内。</a:t>
            </a:r>
          </a:p>
          <a:p>
            <a:endParaRPr lang="zh-CN" altLang="en-US" dirty="0"/>
          </a:p>
        </p:txBody>
      </p:sp>
    </p:spTree>
    <p:custDataLst>
      <p:tags r:id="rId1"/>
    </p:custDataLst>
    <p:extLst>
      <p:ext uri="{BB962C8B-B14F-4D97-AF65-F5344CB8AC3E}">
        <p14:creationId xmlns:p14="http://schemas.microsoft.com/office/powerpoint/2010/main" val="418251202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5355288"/>
          </a:xfrm>
          <a:prstGeom prst="rect">
            <a:avLst/>
          </a:prstGeom>
          <a:noFill/>
          <a:ln>
            <a:noFill/>
          </a:ln>
        </p:spPr>
        <p:txBody>
          <a:bodyPr wrap="square" lIns="91419" tIns="45708" rIns="91419" bIns="45708">
            <a:spAutoFit/>
          </a:bodyPr>
          <a:lstStyle/>
          <a:p>
            <a:r>
              <a:rPr lang="zh-CN" altLang="en-US" dirty="0"/>
              <a:t>二、广播剧走向成熟阶段</a:t>
            </a:r>
            <a:r>
              <a:rPr lang="en-US" altLang="zh-CN" dirty="0"/>
              <a:t>(1952~1966</a:t>
            </a:r>
            <a:r>
              <a:rPr lang="zh-CN" altLang="en-US" dirty="0"/>
              <a:t>年</a:t>
            </a:r>
            <a:r>
              <a:rPr lang="en-US" altLang="zh-CN" dirty="0"/>
              <a:t>)</a:t>
            </a:r>
          </a:p>
          <a:p>
            <a:endParaRPr lang="en-US" altLang="zh-CN" dirty="0"/>
          </a:p>
          <a:p>
            <a:r>
              <a:rPr lang="en-US" altLang="zh-CN" dirty="0"/>
              <a:t>(</a:t>
            </a:r>
            <a:r>
              <a:rPr lang="zh-CN" altLang="en-US" dirty="0"/>
              <a:t>一</a:t>
            </a:r>
            <a:r>
              <a:rPr lang="en-US" altLang="zh-CN" dirty="0"/>
              <a:t>)</a:t>
            </a:r>
            <a:r>
              <a:rPr lang="zh-CN" altLang="en-US" dirty="0"/>
              <a:t>作品及艺术发展概况</a:t>
            </a:r>
          </a:p>
          <a:p>
            <a:r>
              <a:rPr lang="zh-CN" altLang="en-US" dirty="0"/>
              <a:t>新中国成立初期</a:t>
            </a:r>
            <a:r>
              <a:rPr lang="en-US" altLang="zh-CN" dirty="0"/>
              <a:t>,</a:t>
            </a:r>
            <a:r>
              <a:rPr lang="zh-CN" altLang="en-US" dirty="0"/>
              <a:t>全国有</a:t>
            </a:r>
            <a:r>
              <a:rPr lang="en-US" altLang="zh-CN" dirty="0"/>
              <a:t>49</a:t>
            </a:r>
            <a:r>
              <a:rPr lang="zh-CN" altLang="en-US" dirty="0"/>
              <a:t>座广播电台。当然不只中央台一家生产广播剧</a:t>
            </a:r>
            <a:r>
              <a:rPr lang="en-US" altLang="zh-CN" dirty="0"/>
              <a:t>,</a:t>
            </a:r>
            <a:r>
              <a:rPr lang="zh-CN" altLang="en-US" dirty="0"/>
              <a:t>但由</a:t>
            </a:r>
          </a:p>
          <a:p>
            <a:r>
              <a:rPr lang="zh-CN" altLang="en-US" dirty="0"/>
              <a:t>于对各台材料搜集的困难</a:t>
            </a:r>
            <a:r>
              <a:rPr lang="en-US" altLang="zh-CN" dirty="0"/>
              <a:t>,</a:t>
            </a:r>
            <a:r>
              <a:rPr lang="zh-CN" altLang="en-US" dirty="0"/>
              <a:t>下面仅就中央台制作的广播剧来作分析。</a:t>
            </a:r>
          </a:p>
          <a:p>
            <a:r>
              <a:rPr lang="zh-CN" altLang="en-US" dirty="0"/>
              <a:t>其一</a:t>
            </a:r>
            <a:r>
              <a:rPr lang="en-US" altLang="zh-CN" dirty="0"/>
              <a:t>,</a:t>
            </a:r>
            <a:r>
              <a:rPr lang="zh-CN" altLang="en-US" dirty="0"/>
              <a:t>在广播剧的题材内容上</a:t>
            </a:r>
            <a:r>
              <a:rPr lang="en-US" altLang="zh-CN" dirty="0"/>
              <a:t>,</a:t>
            </a:r>
            <a:r>
              <a:rPr lang="zh-CN" altLang="en-US" dirty="0"/>
              <a:t>继承了延安的传统</a:t>
            </a:r>
            <a:r>
              <a:rPr lang="en-US" altLang="zh-CN" dirty="0"/>
              <a:t>,</a:t>
            </a:r>
            <a:r>
              <a:rPr lang="zh-CN" altLang="en-US" dirty="0"/>
              <a:t>以歌颂新时代新人新貌</a:t>
            </a:r>
            <a:r>
              <a:rPr lang="en-US" altLang="zh-CN" dirty="0"/>
              <a:t>,</a:t>
            </a:r>
            <a:r>
              <a:rPr lang="zh-CN" altLang="en-US" dirty="0"/>
              <a:t>歌颂</a:t>
            </a:r>
          </a:p>
          <a:p>
            <a:r>
              <a:rPr lang="zh-CN" altLang="en-US" dirty="0"/>
              <a:t>革命斗争中的英雄人物为主。</a:t>
            </a:r>
          </a:p>
          <a:p>
            <a:r>
              <a:rPr lang="zh-CN" altLang="en-US" dirty="0"/>
              <a:t>其二</a:t>
            </a:r>
            <a:r>
              <a:rPr lang="en-US" altLang="zh-CN" dirty="0"/>
              <a:t>,</a:t>
            </a:r>
            <a:r>
              <a:rPr lang="zh-CN" altLang="en-US" dirty="0"/>
              <a:t>广播剧的艺术特性更鲜明。在声音诸因素的有机综合上</a:t>
            </a:r>
            <a:r>
              <a:rPr lang="en-US" altLang="zh-CN" dirty="0"/>
              <a:t>,</a:t>
            </a:r>
            <a:r>
              <a:rPr lang="zh-CN" altLang="en-US" dirty="0"/>
              <a:t>在广播剧艺术语</a:t>
            </a:r>
          </a:p>
          <a:p>
            <a:r>
              <a:rPr lang="zh-CN" altLang="en-US" dirty="0"/>
              <a:t>言的运用上</a:t>
            </a:r>
            <a:r>
              <a:rPr lang="en-US" altLang="zh-CN" dirty="0"/>
              <a:t>,</a:t>
            </a:r>
            <a:r>
              <a:rPr lang="zh-CN" altLang="en-US" dirty="0"/>
              <a:t>充分表明了这一点。</a:t>
            </a:r>
            <a:r>
              <a:rPr lang="en-US" altLang="zh-CN" dirty="0"/>
              <a:t>《</a:t>
            </a:r>
            <a:r>
              <a:rPr lang="zh-CN" altLang="en-US" dirty="0"/>
              <a:t>皇帝的新装</a:t>
            </a:r>
            <a:r>
              <a:rPr lang="en-US" altLang="zh-CN" dirty="0"/>
              <a:t>》</a:t>
            </a:r>
            <a:r>
              <a:rPr lang="zh-CN" altLang="en-US" dirty="0"/>
              <a:t>首次把室内录音和室外录音相结合</a:t>
            </a:r>
            <a:r>
              <a:rPr lang="en-US" altLang="zh-CN" dirty="0"/>
              <a:t>,</a:t>
            </a:r>
          </a:p>
          <a:p>
            <a:r>
              <a:rPr lang="zh-CN" altLang="en-US" dirty="0"/>
              <a:t>取得了可喜的效果。上海台的广播剧</a:t>
            </a:r>
            <a:r>
              <a:rPr lang="en-US" altLang="zh-CN" dirty="0"/>
              <a:t>《</a:t>
            </a:r>
            <a:r>
              <a:rPr lang="zh-CN" altLang="en-US" dirty="0"/>
              <a:t>两幅油画</a:t>
            </a:r>
            <a:r>
              <a:rPr lang="en-US" altLang="zh-CN" dirty="0"/>
              <a:t>》</a:t>
            </a:r>
            <a:r>
              <a:rPr lang="zh-CN" altLang="en-US" dirty="0"/>
              <a:t>也是名噪一时的上乘之作</a:t>
            </a:r>
            <a:r>
              <a:rPr lang="en-US" altLang="zh-CN" dirty="0"/>
              <a:t>,</a:t>
            </a:r>
            <a:r>
              <a:rPr lang="zh-CN" altLang="en-US" dirty="0"/>
              <a:t>其中音</a:t>
            </a:r>
          </a:p>
          <a:p>
            <a:r>
              <a:rPr lang="zh-CN" altLang="en-US" dirty="0"/>
              <a:t>乐、音响不仅是起一般的烘托气氛和指示环境的作用</a:t>
            </a:r>
            <a:r>
              <a:rPr lang="en-US" altLang="zh-CN" dirty="0"/>
              <a:t>,</a:t>
            </a:r>
            <a:r>
              <a:rPr lang="zh-CN" altLang="en-US" dirty="0"/>
              <a:t>而且非常细腻地配合了人物的</a:t>
            </a:r>
          </a:p>
          <a:p>
            <a:r>
              <a:rPr lang="zh-CN" altLang="en-US" dirty="0"/>
              <a:t>心理。</a:t>
            </a:r>
            <a:r>
              <a:rPr lang="en-US" altLang="zh-CN" dirty="0"/>
              <a:t>《</a:t>
            </a:r>
            <a:r>
              <a:rPr lang="zh-CN" altLang="en-US" dirty="0"/>
              <a:t>红岩</a:t>
            </a:r>
            <a:r>
              <a:rPr lang="en-US" altLang="zh-CN" dirty="0"/>
              <a:t>》</a:t>
            </a:r>
            <a:r>
              <a:rPr lang="zh-CN" altLang="en-US" dirty="0"/>
              <a:t>是我国第一部广播连续剧</a:t>
            </a:r>
            <a:r>
              <a:rPr lang="en-US" altLang="zh-CN" dirty="0"/>
              <a:t>,</a:t>
            </a:r>
            <a:r>
              <a:rPr lang="zh-CN" altLang="en-US" dirty="0"/>
              <a:t>在同名小说家喻户晓的当时</a:t>
            </a:r>
            <a:r>
              <a:rPr lang="en-US" altLang="zh-CN" dirty="0"/>
              <a:t>,</a:t>
            </a:r>
            <a:r>
              <a:rPr lang="zh-CN" altLang="en-US" dirty="0"/>
              <a:t>广播剧</a:t>
            </a:r>
            <a:r>
              <a:rPr lang="en-US" altLang="zh-CN" dirty="0"/>
              <a:t>《</a:t>
            </a:r>
            <a:r>
              <a:rPr lang="zh-CN" altLang="en-US" dirty="0"/>
              <a:t>红岩</a:t>
            </a:r>
            <a:r>
              <a:rPr lang="en-US" altLang="zh-CN" dirty="0"/>
              <a:t>》</a:t>
            </a:r>
          </a:p>
          <a:p>
            <a:r>
              <a:rPr lang="zh-CN" altLang="en-US" dirty="0"/>
              <a:t>能够打响</a:t>
            </a:r>
            <a:r>
              <a:rPr lang="en-US" altLang="zh-CN" dirty="0"/>
              <a:t>,</a:t>
            </a:r>
            <a:r>
              <a:rPr lang="zh-CN" altLang="en-US" dirty="0"/>
              <a:t>显示了广播剧的传统形式达到了相当成熟的程度。这个时期的广播剧</a:t>
            </a:r>
            <a:r>
              <a:rPr lang="en-US" altLang="zh-CN" dirty="0"/>
              <a:t>,</a:t>
            </a:r>
            <a:r>
              <a:rPr lang="zh-CN" altLang="en-US" dirty="0"/>
              <a:t>从</a:t>
            </a:r>
          </a:p>
          <a:p>
            <a:r>
              <a:rPr lang="zh-CN" altLang="en-US" dirty="0"/>
              <a:t>剧本结构到演播和声音诸因素的组合</a:t>
            </a:r>
            <a:r>
              <a:rPr lang="en-US" altLang="zh-CN" dirty="0"/>
              <a:t>,</a:t>
            </a:r>
            <a:r>
              <a:rPr lang="zh-CN" altLang="en-US" dirty="0"/>
              <a:t>都充分发挥了广播的特点</a:t>
            </a:r>
            <a:r>
              <a:rPr lang="en-US" altLang="zh-CN" dirty="0"/>
              <a:t>,</a:t>
            </a:r>
            <a:r>
              <a:rPr lang="zh-CN" altLang="en-US" dirty="0"/>
              <a:t>显示出广播剧再现</a:t>
            </a:r>
          </a:p>
          <a:p>
            <a:r>
              <a:rPr lang="zh-CN" altLang="en-US" dirty="0"/>
              <a:t>和表现的能力。</a:t>
            </a:r>
          </a:p>
          <a:p>
            <a:r>
              <a:rPr lang="zh-CN" altLang="en-US" dirty="0"/>
              <a:t>其三</a:t>
            </a:r>
            <a:r>
              <a:rPr lang="en-US" altLang="zh-CN" dirty="0"/>
              <a:t>,</a:t>
            </a:r>
            <a:r>
              <a:rPr lang="zh-CN" altLang="en-US" dirty="0"/>
              <a:t>表现内容上的新追求。“像散文一样的冲淡</a:t>
            </a:r>
            <a:r>
              <a:rPr lang="en-US" altLang="zh-CN" dirty="0"/>
              <a:t>,</a:t>
            </a:r>
            <a:r>
              <a:rPr lang="zh-CN" altLang="en-US" dirty="0"/>
              <a:t>像诗歌一般的含韵</a:t>
            </a:r>
            <a:r>
              <a:rPr lang="en-US" altLang="zh-CN" dirty="0"/>
              <a:t>,</a:t>
            </a:r>
            <a:r>
              <a:rPr lang="zh-CN" altLang="en-US" dirty="0"/>
              <a:t>像梦一般</a:t>
            </a:r>
          </a:p>
          <a:p>
            <a:r>
              <a:rPr lang="zh-CN" altLang="en-US" dirty="0"/>
              <a:t>的幽玄”的广播剧</a:t>
            </a:r>
            <a:r>
              <a:rPr lang="en-US" altLang="zh-CN" dirty="0"/>
              <a:t>《</a:t>
            </a:r>
            <a:r>
              <a:rPr lang="zh-CN" altLang="en-US" dirty="0"/>
              <a:t>没有织完的筒裙</a:t>
            </a:r>
            <a:r>
              <a:rPr lang="en-US" altLang="zh-CN" dirty="0"/>
              <a:t>》,</a:t>
            </a:r>
            <a:r>
              <a:rPr lang="zh-CN" altLang="en-US" dirty="0"/>
              <a:t>几乎没有一般戏剧所依赖的外部冲突。</a:t>
            </a:r>
            <a:r>
              <a:rPr lang="en-US" altLang="zh-CN" dirty="0"/>
              <a:t>《</a:t>
            </a:r>
            <a:r>
              <a:rPr lang="zh-CN" altLang="en-US" dirty="0"/>
              <a:t>三月</a:t>
            </a:r>
          </a:p>
          <a:p>
            <a:r>
              <a:rPr lang="zh-CN" altLang="en-US" dirty="0"/>
              <a:t>雪</a:t>
            </a:r>
            <a:r>
              <a:rPr lang="en-US" altLang="zh-CN" dirty="0"/>
              <a:t>》《</a:t>
            </a:r>
            <a:r>
              <a:rPr lang="zh-CN" altLang="en-US" dirty="0"/>
              <a:t>杜十娘</a:t>
            </a:r>
            <a:r>
              <a:rPr lang="en-US" altLang="zh-CN" dirty="0"/>
              <a:t>》《</a:t>
            </a:r>
            <a:r>
              <a:rPr lang="zh-CN" altLang="en-US" dirty="0"/>
              <a:t>第二次考试</a:t>
            </a:r>
            <a:r>
              <a:rPr lang="en-US" altLang="zh-CN" dirty="0"/>
              <a:t>》</a:t>
            </a:r>
            <a:r>
              <a:rPr lang="zh-CN" altLang="en-US" dirty="0"/>
              <a:t>等剧都始料不及地显示了广播剧情感表现的优势。</a:t>
            </a:r>
          </a:p>
          <a:p>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49632536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传播者在广播电视文艺传播中的核心地位</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524291"/>
          </a:xfrm>
          <a:prstGeom prst="rect">
            <a:avLst/>
          </a:prstGeom>
          <a:noFill/>
          <a:ln>
            <a:noFill/>
          </a:ln>
        </p:spPr>
        <p:txBody>
          <a:bodyPr wrap="square" lIns="91419" tIns="45708" rIns="91419" bIns="45708">
            <a:spAutoFit/>
          </a:bodyPr>
          <a:lstStyle/>
          <a:p>
            <a:r>
              <a:rPr lang="zh-CN" altLang="en-US" dirty="0"/>
              <a:t>“中国广播电视文艺传播者”成为一个概念</a:t>
            </a:r>
            <a:r>
              <a:rPr lang="en-US" altLang="zh-CN" dirty="0"/>
              <a:t>,</a:t>
            </a:r>
            <a:r>
              <a:rPr lang="zh-CN" altLang="en-US" dirty="0"/>
              <a:t>其实时间并不是太长。</a:t>
            </a:r>
            <a:r>
              <a:rPr lang="en-US" altLang="zh-CN" dirty="0"/>
              <a:t>1979</a:t>
            </a:r>
            <a:r>
              <a:rPr lang="zh-CN" altLang="en-US" dirty="0"/>
              <a:t>年以来</a:t>
            </a:r>
            <a:r>
              <a:rPr lang="en-US" altLang="zh-CN" dirty="0"/>
              <a:t>,</a:t>
            </a:r>
          </a:p>
          <a:p>
            <a:r>
              <a:rPr lang="zh-CN" altLang="en-US" dirty="0"/>
              <a:t>中国以突飞猛进的速度和质量来振兴电视业</a:t>
            </a:r>
            <a:r>
              <a:rPr lang="en-US" altLang="zh-CN" dirty="0"/>
              <a:t>,</a:t>
            </a:r>
            <a:r>
              <a:rPr lang="zh-CN" altLang="en-US" dirty="0"/>
              <a:t>解决了许多广播电视理论与实践问题。</a:t>
            </a:r>
          </a:p>
          <a:p>
            <a:r>
              <a:rPr lang="zh-CN" altLang="en-US" dirty="0"/>
              <a:t>与此同时</a:t>
            </a:r>
            <a:r>
              <a:rPr lang="en-US" altLang="zh-CN" dirty="0"/>
              <a:t>,</a:t>
            </a:r>
            <a:r>
              <a:rPr lang="zh-CN" altLang="en-US" dirty="0"/>
              <a:t>一个改革开放的中国</a:t>
            </a:r>
            <a:r>
              <a:rPr lang="en-US" altLang="zh-CN" dirty="0"/>
              <a:t>,</a:t>
            </a:r>
            <a:r>
              <a:rPr lang="zh-CN" altLang="en-US" dirty="0"/>
              <a:t>对世界产生了极大的吸引力。随着中国加入</a:t>
            </a:r>
            <a:r>
              <a:rPr lang="en" altLang="zh-CN" dirty="0"/>
              <a:t>WTO,</a:t>
            </a:r>
          </a:p>
          <a:p>
            <a:r>
              <a:rPr lang="zh-CN" altLang="en-US" dirty="0"/>
              <a:t>外资和民营资本的介入</a:t>
            </a:r>
            <a:r>
              <a:rPr lang="en-US" altLang="zh-CN" dirty="0"/>
              <a:t>,</a:t>
            </a:r>
            <a:r>
              <a:rPr lang="zh-CN" altLang="en-US" dirty="0"/>
              <a:t>在广播电视领域</a:t>
            </a:r>
            <a:r>
              <a:rPr lang="en-US" altLang="zh-CN" dirty="0"/>
              <a:t>,</a:t>
            </a:r>
            <a:r>
              <a:rPr lang="zh-CN" altLang="en-US" dirty="0"/>
              <a:t>多种形式的双向交流与合作开始了。中国</a:t>
            </a:r>
          </a:p>
          <a:p>
            <a:r>
              <a:rPr lang="zh-CN" altLang="en-US" dirty="0"/>
              <a:t>电视不仅要“请进来”</a:t>
            </a:r>
            <a:r>
              <a:rPr lang="en-US" altLang="zh-CN" dirty="0"/>
              <a:t>,</a:t>
            </a:r>
            <a:r>
              <a:rPr lang="zh-CN" altLang="en-US" dirty="0"/>
              <a:t>更要“走出去”</a:t>
            </a:r>
            <a:r>
              <a:rPr lang="en-US" altLang="zh-CN" dirty="0"/>
              <a:t>,</a:t>
            </a:r>
            <a:r>
              <a:rPr lang="zh-CN" altLang="en-US" dirty="0"/>
              <a:t>尤其是形象代表中国传统文化和当代先进文化</a:t>
            </a:r>
          </a:p>
          <a:p>
            <a:r>
              <a:rPr lang="zh-CN" altLang="en-US" dirty="0"/>
              <a:t>的文艺节目</a:t>
            </a:r>
            <a:r>
              <a:rPr lang="en-US" altLang="zh-CN" dirty="0"/>
              <a:t>,“</a:t>
            </a:r>
            <a:r>
              <a:rPr lang="zh-CN" altLang="en-US" dirty="0"/>
              <a:t>走向世界”的呼声越来越高。我们需要当代广播电视文艺精品层出不</a:t>
            </a:r>
          </a:p>
          <a:p>
            <a:r>
              <a:rPr lang="zh-CN" altLang="en-US" dirty="0"/>
              <a:t>穷</a:t>
            </a:r>
            <a:r>
              <a:rPr lang="en-US" altLang="zh-CN" dirty="0"/>
              <a:t>,</a:t>
            </a:r>
            <a:r>
              <a:rPr lang="zh-CN" altLang="en-US" dirty="0"/>
              <a:t>不仅满足国内的需求</a:t>
            </a:r>
            <a:r>
              <a:rPr lang="en-US" altLang="zh-CN" dirty="0"/>
              <a:t>,</a:t>
            </a:r>
            <a:r>
              <a:rPr lang="zh-CN" altLang="en-US" dirty="0"/>
              <a:t>也能成为中国与外界交流的桥梁和使者</a:t>
            </a:r>
            <a:r>
              <a:rPr lang="en-US" altLang="zh-CN" dirty="0"/>
              <a:t>,</a:t>
            </a:r>
            <a:r>
              <a:rPr lang="zh-CN" altLang="en-US" dirty="0"/>
              <a:t>达到社会效益、经</a:t>
            </a:r>
          </a:p>
          <a:p>
            <a:r>
              <a:rPr lang="zh-CN" altLang="en-US" dirty="0"/>
              <a:t>济效益双丰收。</a:t>
            </a:r>
            <a:endParaRPr lang="en-US" altLang="zh-CN" dirty="0"/>
          </a:p>
          <a:p>
            <a:endParaRPr lang="zh-CN" altLang="en-US" dirty="0"/>
          </a:p>
          <a:p>
            <a:r>
              <a:rPr lang="en-US" altLang="zh-CN" dirty="0"/>
              <a:t>20</a:t>
            </a:r>
            <a:r>
              <a:rPr lang="zh-CN" altLang="en-US" dirty="0"/>
              <a:t>世纪</a:t>
            </a:r>
            <a:r>
              <a:rPr lang="en-US" altLang="zh-CN" dirty="0"/>
              <a:t>80</a:t>
            </a:r>
            <a:r>
              <a:rPr lang="zh-CN" altLang="en-US" dirty="0"/>
              <a:t>年代末冷战结束后</a:t>
            </a:r>
            <a:r>
              <a:rPr lang="en-US" altLang="zh-CN" dirty="0"/>
              <a:t>,</a:t>
            </a:r>
            <a:r>
              <a:rPr lang="zh-CN" altLang="en-US" dirty="0"/>
              <a:t>国际政治的一个显著特点是国家冲突时时以文</a:t>
            </a:r>
          </a:p>
          <a:p>
            <a:r>
              <a:rPr lang="zh-CN" altLang="en-US" dirty="0"/>
              <a:t>化</a:t>
            </a:r>
            <a:r>
              <a:rPr lang="en-US" altLang="zh-CN" dirty="0"/>
              <a:t>—</a:t>
            </a:r>
            <a:r>
              <a:rPr lang="zh-CN" altLang="en-US" dirty="0"/>
              <a:t>民族冲突的形式出现。大众传播业的从业者不得不把一切和文化有关的问题</a:t>
            </a:r>
            <a:r>
              <a:rPr lang="en-US" altLang="zh-CN" dirty="0"/>
              <a:t>,</a:t>
            </a:r>
            <a:r>
              <a:rPr lang="zh-CN" altLang="en-US" dirty="0"/>
              <a:t>提</a:t>
            </a:r>
          </a:p>
          <a:p>
            <a:r>
              <a:rPr lang="zh-CN" altLang="en-US" dirty="0"/>
              <a:t>升至一个相当高的层面上看待。广播电视文艺是一种文化。广播电视文艺节目的输</a:t>
            </a:r>
          </a:p>
          <a:p>
            <a:r>
              <a:rPr lang="zh-CN" altLang="en-US" dirty="0"/>
              <a:t>出是商业行为</a:t>
            </a:r>
            <a:r>
              <a:rPr lang="en-US" altLang="zh-CN" dirty="0"/>
              <a:t>,</a:t>
            </a:r>
            <a:r>
              <a:rPr lang="zh-CN" altLang="en-US" dirty="0"/>
              <a:t>输出的结果有文化使命的效应。完全脱离了市场的广播电视宣传和文</a:t>
            </a:r>
          </a:p>
          <a:p>
            <a:r>
              <a:rPr lang="zh-CN" altLang="en-US" dirty="0"/>
              <a:t>化交流难以持久</a:t>
            </a:r>
            <a:r>
              <a:rPr lang="en-US" altLang="zh-CN" dirty="0"/>
              <a:t>,</a:t>
            </a:r>
            <a:r>
              <a:rPr lang="zh-CN" altLang="en-US" dirty="0"/>
              <a:t>效果也不会好</a:t>
            </a:r>
            <a:r>
              <a:rPr lang="en-US" altLang="zh-CN" dirty="0"/>
              <a:t>,</a:t>
            </a:r>
            <a:r>
              <a:rPr lang="zh-CN" altLang="en-US" dirty="0"/>
              <a:t>这是经历史经验证明了的。市场考虑是较为长线的</a:t>
            </a:r>
          </a:p>
          <a:p>
            <a:r>
              <a:rPr lang="zh-CN" altLang="en-US" dirty="0"/>
              <a:t>市场目标</a:t>
            </a:r>
            <a:r>
              <a:rPr lang="en-US" altLang="zh-CN" dirty="0"/>
              <a:t>,</a:t>
            </a:r>
            <a:r>
              <a:rPr lang="zh-CN" altLang="en-US" dirty="0"/>
              <a:t>任何事情都有投资期</a:t>
            </a:r>
            <a:r>
              <a:rPr lang="en-US" altLang="zh-CN" dirty="0"/>
              <a:t>,</a:t>
            </a:r>
            <a:r>
              <a:rPr lang="zh-CN" altLang="en-US" dirty="0"/>
              <a:t>但终究要有回报。要想得到回报</a:t>
            </a:r>
            <a:r>
              <a:rPr lang="en-US" altLang="zh-CN" dirty="0"/>
              <a:t>,</a:t>
            </a:r>
            <a:r>
              <a:rPr lang="zh-CN" altLang="en-US" dirty="0"/>
              <a:t>广播电视文艺节目</a:t>
            </a:r>
          </a:p>
          <a:p>
            <a:r>
              <a:rPr lang="zh-CN" altLang="en-US" dirty="0"/>
              <a:t>就必须要有一个广阔的国际市场</a:t>
            </a:r>
            <a:r>
              <a:rPr lang="en-US" altLang="zh-CN" dirty="0"/>
              <a:t>,</a:t>
            </a:r>
            <a:r>
              <a:rPr lang="zh-CN" altLang="en-US" dirty="0"/>
              <a:t>有吸引观众的优秀传播者和节目。</a:t>
            </a:r>
          </a:p>
        </p:txBody>
      </p:sp>
    </p:spTree>
    <p:custDataLst>
      <p:tags r:id="rId1"/>
    </p:custDataLst>
    <p:extLst>
      <p:ext uri="{BB962C8B-B14F-4D97-AF65-F5344CB8AC3E}">
        <p14:creationId xmlns:p14="http://schemas.microsoft.com/office/powerpoint/2010/main" val="319065348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传播者在广播电视文艺传播中的核心地位</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970293"/>
          </a:xfrm>
          <a:prstGeom prst="rect">
            <a:avLst/>
          </a:prstGeom>
          <a:noFill/>
          <a:ln>
            <a:noFill/>
          </a:ln>
        </p:spPr>
        <p:txBody>
          <a:bodyPr wrap="square" lIns="91419" tIns="45708" rIns="91419" bIns="45708">
            <a:spAutoFit/>
          </a:bodyPr>
          <a:lstStyle/>
          <a:p>
            <a:r>
              <a:rPr lang="en-US" altLang="zh-CN" dirty="0"/>
              <a:t>1996</a:t>
            </a:r>
            <a:r>
              <a:rPr lang="zh-CN" altLang="en-US" dirty="0"/>
              <a:t>年</a:t>
            </a:r>
            <a:r>
              <a:rPr lang="en-US" altLang="zh-CN" dirty="0"/>
              <a:t>5</a:t>
            </a:r>
            <a:r>
              <a:rPr lang="zh-CN" altLang="en-US" dirty="0"/>
              <a:t>月</a:t>
            </a:r>
            <a:r>
              <a:rPr lang="en-US" altLang="zh-CN" dirty="0"/>
              <a:t>27</a:t>
            </a:r>
            <a:r>
              <a:rPr lang="zh-CN" altLang="en-US" dirty="0"/>
              <a:t>日</a:t>
            </a:r>
            <a:r>
              <a:rPr lang="en-US" altLang="zh-CN" dirty="0"/>
              <a:t>,</a:t>
            </a:r>
            <a:r>
              <a:rPr lang="zh-CN" altLang="en-US" dirty="0"/>
              <a:t>江泽民同志</a:t>
            </a:r>
            <a:r>
              <a:rPr lang="en-US" altLang="zh-CN" dirty="0"/>
              <a:t>《</a:t>
            </a:r>
            <a:r>
              <a:rPr lang="zh-CN" altLang="en-US" dirty="0"/>
              <a:t>在中国科协第五次全国代表大会上的讲话</a:t>
            </a:r>
            <a:r>
              <a:rPr lang="en-US" altLang="zh-CN" dirty="0"/>
              <a:t>》</a:t>
            </a:r>
            <a:r>
              <a:rPr lang="zh-CN" altLang="en-US" dirty="0"/>
              <a:t>中</a:t>
            </a:r>
          </a:p>
          <a:p>
            <a:r>
              <a:rPr lang="zh-CN" altLang="en-US" dirty="0"/>
              <a:t>说</a:t>
            </a:r>
            <a:r>
              <a:rPr lang="en-US" altLang="zh-CN" dirty="0"/>
              <a:t>:“21</a:t>
            </a:r>
            <a:r>
              <a:rPr lang="zh-CN" altLang="en-US" dirty="0"/>
              <a:t>世纪对中华民族来说</a:t>
            </a:r>
            <a:r>
              <a:rPr lang="en-US" altLang="zh-CN" dirty="0"/>
              <a:t>,</a:t>
            </a:r>
            <a:r>
              <a:rPr lang="zh-CN" altLang="en-US" dirty="0"/>
              <a:t>将是全面振兴的世纪。”科教兴国战略、可持续发展战</a:t>
            </a:r>
          </a:p>
          <a:p>
            <a:r>
              <a:rPr lang="zh-CN" altLang="en-US" dirty="0"/>
              <a:t>略</a:t>
            </a:r>
            <a:r>
              <a:rPr lang="en-US" altLang="zh-CN" dirty="0"/>
              <a:t>,</a:t>
            </a:r>
            <a:r>
              <a:rPr lang="zh-CN" altLang="en-US" dirty="0"/>
              <a:t>都要求经济发展与社会进步同时并举</a:t>
            </a:r>
            <a:r>
              <a:rPr lang="en-US" altLang="zh-CN" dirty="0"/>
              <a:t>,</a:t>
            </a:r>
            <a:r>
              <a:rPr lang="zh-CN" altLang="en-US" dirty="0"/>
              <a:t>物质文明和精神文明同步发展。中国经济</a:t>
            </a:r>
          </a:p>
          <a:p>
            <a:r>
              <a:rPr lang="zh-CN" altLang="en-US" dirty="0"/>
              <a:t>体制改革不断深化</a:t>
            </a:r>
            <a:r>
              <a:rPr lang="en-US" altLang="zh-CN" dirty="0"/>
              <a:t>,</a:t>
            </a:r>
            <a:r>
              <a:rPr lang="zh-CN" altLang="en-US" dirty="0"/>
              <a:t>作为文化宣传部门之一的广播电视业与国家政策方针紧密相关。</a:t>
            </a:r>
          </a:p>
          <a:p>
            <a:r>
              <a:rPr lang="zh-CN" altLang="en-US" dirty="0"/>
              <a:t>时势的敏感性</a:t>
            </a:r>
            <a:r>
              <a:rPr lang="en-US" altLang="zh-CN" dirty="0"/>
              <a:t>,</a:t>
            </a:r>
            <a:r>
              <a:rPr lang="zh-CN" altLang="en-US" dirty="0"/>
              <a:t>要求电视文艺传播者能从宏观上把握国际形势、国家路线、政策方针</a:t>
            </a:r>
            <a:r>
              <a:rPr lang="en-US" altLang="zh-CN" dirty="0"/>
              <a:t>,</a:t>
            </a:r>
          </a:p>
          <a:p>
            <a:r>
              <a:rPr lang="zh-CN" altLang="en-US" dirty="0"/>
              <a:t>有坚定的立场和较高的政治素质</a:t>
            </a:r>
            <a:r>
              <a:rPr lang="en-US" altLang="zh-CN" dirty="0"/>
              <a:t>,</a:t>
            </a:r>
            <a:r>
              <a:rPr lang="zh-CN" altLang="en-US" dirty="0"/>
              <a:t>坚持科学的世界观和方法论</a:t>
            </a:r>
            <a:r>
              <a:rPr lang="en-US" altLang="zh-CN" dirty="0"/>
              <a:t>;</a:t>
            </a:r>
            <a:r>
              <a:rPr lang="zh-CN" altLang="en-US" dirty="0"/>
              <a:t>从微观上调查发现社</a:t>
            </a:r>
          </a:p>
          <a:p>
            <a:r>
              <a:rPr lang="zh-CN" altLang="en-US" dirty="0"/>
              <a:t>会生活的“焦点”“热点”</a:t>
            </a:r>
            <a:r>
              <a:rPr lang="en-US" altLang="zh-CN" dirty="0"/>
              <a:t>,</a:t>
            </a:r>
            <a:r>
              <a:rPr lang="zh-CN" altLang="en-US" dirty="0"/>
              <a:t>能够针对这些现象、社会思潮</a:t>
            </a:r>
            <a:r>
              <a:rPr lang="en-US" altLang="zh-CN" dirty="0"/>
              <a:t>,</a:t>
            </a:r>
            <a:r>
              <a:rPr lang="zh-CN" altLang="en-US" dirty="0"/>
              <a:t>有效开发选题</a:t>
            </a:r>
            <a:r>
              <a:rPr lang="en-US" altLang="zh-CN" dirty="0"/>
              <a:t>,</a:t>
            </a:r>
            <a:r>
              <a:rPr lang="zh-CN" altLang="en-US" dirty="0"/>
              <a:t>组织节目</a:t>
            </a:r>
            <a:r>
              <a:rPr lang="en-US" altLang="zh-CN" dirty="0"/>
              <a:t>,</a:t>
            </a:r>
            <a:r>
              <a:rPr lang="zh-CN" altLang="en-US" dirty="0"/>
              <a:t>创造</a:t>
            </a:r>
          </a:p>
          <a:p>
            <a:r>
              <a:rPr lang="zh-CN" altLang="en-US" dirty="0"/>
              <a:t>良好的社会效益和经济效益。</a:t>
            </a:r>
            <a:endParaRPr lang="en-US" altLang="zh-CN" dirty="0"/>
          </a:p>
          <a:p>
            <a:endParaRPr lang="zh-CN" altLang="en-US" dirty="0"/>
          </a:p>
          <a:p>
            <a:r>
              <a:rPr lang="zh-CN" altLang="en-US" dirty="0"/>
              <a:t>新的世纪是一个全球化发展、更加务实的世纪</a:t>
            </a:r>
            <a:r>
              <a:rPr lang="en-US" altLang="zh-CN" dirty="0"/>
              <a:t>,</a:t>
            </a:r>
            <a:r>
              <a:rPr lang="zh-CN" altLang="en-US" dirty="0"/>
              <a:t>一切生产和生活的组织都必须在</a:t>
            </a:r>
          </a:p>
          <a:p>
            <a:r>
              <a:rPr lang="zh-CN" altLang="en-US" dirty="0"/>
              <a:t>市场的交换格局中进行</a:t>
            </a:r>
            <a:r>
              <a:rPr lang="en-US" altLang="zh-CN" dirty="0"/>
              <a:t>,</a:t>
            </a:r>
            <a:r>
              <a:rPr lang="zh-CN" altLang="en-US" dirty="0"/>
              <a:t>市场规律不以个人的意志为转移。电视文艺传播者需要具备</a:t>
            </a:r>
          </a:p>
          <a:p>
            <a:r>
              <a:rPr lang="zh-CN" altLang="en-US" dirty="0"/>
              <a:t>鲜明的市场意识</a:t>
            </a:r>
            <a:r>
              <a:rPr lang="en-US" altLang="zh-CN" dirty="0"/>
              <a:t>,</a:t>
            </a:r>
            <a:r>
              <a:rPr lang="zh-CN" altLang="en-US" dirty="0"/>
              <a:t>包括社会主义市场经济条件下的电视文艺节目是具有特殊性的商品</a:t>
            </a:r>
          </a:p>
          <a:p>
            <a:r>
              <a:rPr lang="zh-CN" altLang="en-US" dirty="0"/>
              <a:t>属性的总体判断</a:t>
            </a:r>
            <a:r>
              <a:rPr lang="en-US" altLang="zh-CN" dirty="0"/>
              <a:t>,</a:t>
            </a:r>
            <a:r>
              <a:rPr lang="zh-CN" altLang="en-US" dirty="0"/>
              <a:t>以及与之相关的市场定位意识、良性竞争意识、制作成本核算意识、</a:t>
            </a:r>
          </a:p>
          <a:p>
            <a:r>
              <a:rPr lang="zh-CN" altLang="en-US" dirty="0"/>
              <a:t>价格衡量意识等。</a:t>
            </a:r>
          </a:p>
        </p:txBody>
      </p:sp>
    </p:spTree>
    <p:custDataLst>
      <p:tags r:id="rId1"/>
    </p:custDataLst>
    <p:extLst>
      <p:ext uri="{BB962C8B-B14F-4D97-AF65-F5344CB8AC3E}">
        <p14:creationId xmlns:p14="http://schemas.microsoft.com/office/powerpoint/2010/main" val="40221271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传播者在广播电视文艺传播中的核心地位</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970293"/>
          </a:xfrm>
          <a:prstGeom prst="rect">
            <a:avLst/>
          </a:prstGeom>
          <a:noFill/>
          <a:ln>
            <a:noFill/>
          </a:ln>
        </p:spPr>
        <p:txBody>
          <a:bodyPr wrap="square" lIns="91419" tIns="45708" rIns="91419" bIns="45708">
            <a:spAutoFit/>
          </a:bodyPr>
          <a:lstStyle/>
          <a:p>
            <a:r>
              <a:rPr lang="zh-CN" altLang="en-US" dirty="0"/>
              <a:t>今天</a:t>
            </a:r>
            <a:r>
              <a:rPr lang="en-US" altLang="zh-CN" dirty="0"/>
              <a:t>,</a:t>
            </a:r>
            <a:r>
              <a:rPr lang="zh-CN" altLang="en-US" dirty="0"/>
              <a:t>广播电视文艺节目在中国迅速扩张</a:t>
            </a:r>
            <a:r>
              <a:rPr lang="en-US" altLang="zh-CN" dirty="0"/>
              <a:t>,</a:t>
            </a:r>
            <a:r>
              <a:rPr lang="zh-CN" altLang="en-US" dirty="0"/>
              <a:t>受到大众欢迎、关心的电视文艺传播人</a:t>
            </a:r>
          </a:p>
          <a:p>
            <a:r>
              <a:rPr lang="zh-CN" altLang="en-US" dirty="0"/>
              <a:t>才的文化修养显得格外更要。传播者对社会、对人生哲学的感悟和理解</a:t>
            </a:r>
            <a:r>
              <a:rPr lang="en-US" altLang="zh-CN" dirty="0"/>
              <a:t>,</a:t>
            </a:r>
            <a:r>
              <a:rPr lang="zh-CN" altLang="en-US" dirty="0"/>
              <a:t>能否用适当</a:t>
            </a:r>
          </a:p>
          <a:p>
            <a:r>
              <a:rPr lang="zh-CN" altLang="en-US" dirty="0"/>
              <a:t>方式把一定内容有效地传递给广大受众</a:t>
            </a:r>
            <a:r>
              <a:rPr lang="en-US" altLang="zh-CN" dirty="0"/>
              <a:t>,</a:t>
            </a:r>
            <a:r>
              <a:rPr lang="zh-CN" altLang="en-US" dirty="0"/>
              <a:t>直接关系到广播电视文艺节目的存在价值。</a:t>
            </a:r>
            <a:endParaRPr lang="en-US" altLang="zh-CN" dirty="0"/>
          </a:p>
          <a:p>
            <a:r>
              <a:rPr lang="zh-CN" altLang="en-US" dirty="0"/>
              <a:t>有力度、有意味、有品格的电视文艺作品</a:t>
            </a:r>
            <a:r>
              <a:rPr lang="en-US" altLang="zh-CN" dirty="0"/>
              <a:t>,</a:t>
            </a:r>
            <a:r>
              <a:rPr lang="zh-CN" altLang="en-US" dirty="0"/>
              <a:t>凝聚着传播者平常对社会生活的观察、体验、</a:t>
            </a:r>
          </a:p>
          <a:p>
            <a:r>
              <a:rPr lang="zh-CN" altLang="en-US" dirty="0"/>
              <a:t>分析、思考</a:t>
            </a:r>
            <a:r>
              <a:rPr lang="en-US" altLang="zh-CN" dirty="0"/>
              <a:t>,</a:t>
            </a:r>
            <a:r>
              <a:rPr lang="zh-CN" altLang="en-US" dirty="0"/>
              <a:t>是制作者长期文化积累、文化思考、社会思考的结果和体现。一旦传播结</a:t>
            </a:r>
          </a:p>
          <a:p>
            <a:r>
              <a:rPr lang="zh-CN" altLang="en-US" dirty="0"/>
              <a:t>束</a:t>
            </a:r>
            <a:r>
              <a:rPr lang="en-US" altLang="zh-CN" dirty="0"/>
              <a:t>,</a:t>
            </a:r>
            <a:r>
              <a:rPr lang="zh-CN" altLang="en-US" dirty="0"/>
              <a:t>文本就开始有了自己的生命</a:t>
            </a:r>
            <a:r>
              <a:rPr lang="en-US" altLang="zh-CN" dirty="0"/>
              <a:t>,</a:t>
            </a:r>
            <a:r>
              <a:rPr lang="zh-CN" altLang="en-US" dirty="0"/>
              <a:t>它的意义将是多元的。广播电视文艺的作用不仅使</a:t>
            </a:r>
          </a:p>
          <a:p>
            <a:r>
              <a:rPr lang="zh-CN" altLang="en-US" dirty="0"/>
              <a:t>从业人员产生了巨大的凝聚力</a:t>
            </a:r>
            <a:r>
              <a:rPr lang="en-US" altLang="zh-CN" dirty="0"/>
              <a:t>,</a:t>
            </a:r>
            <a:r>
              <a:rPr lang="zh-CN" altLang="en-US" dirty="0"/>
              <a:t>而且也增强了社会各界人民的多层面交流和情感互</a:t>
            </a:r>
          </a:p>
          <a:p>
            <a:r>
              <a:rPr lang="zh-CN" altLang="en-US" dirty="0"/>
              <a:t>动</a:t>
            </a:r>
            <a:r>
              <a:rPr lang="en-US" altLang="zh-CN" dirty="0"/>
              <a:t>,</a:t>
            </a:r>
            <a:r>
              <a:rPr lang="zh-CN" altLang="en-US" dirty="0"/>
              <a:t>为广大广播电视受众提供了从另一个角度感受、认识和了解现实的艺术时空。</a:t>
            </a:r>
            <a:endParaRPr lang="en-US" altLang="zh-CN" dirty="0"/>
          </a:p>
          <a:p>
            <a:endParaRPr lang="zh-CN" altLang="en-US" dirty="0"/>
          </a:p>
          <a:p>
            <a:r>
              <a:rPr lang="zh-CN" altLang="en-US" dirty="0"/>
              <a:t>广播电视文艺传播是一种创造性的艺术</a:t>
            </a:r>
            <a:r>
              <a:rPr lang="en-US" altLang="zh-CN" dirty="0"/>
              <a:t>,</a:t>
            </a:r>
            <a:r>
              <a:rPr lang="zh-CN" altLang="en-US" dirty="0"/>
              <a:t>其传播是包括经济活动和审美活动的双</a:t>
            </a:r>
          </a:p>
          <a:p>
            <a:r>
              <a:rPr lang="zh-CN" altLang="en-US" dirty="0"/>
              <a:t>向过程。传播者主要的专业功能</a:t>
            </a:r>
            <a:r>
              <a:rPr lang="en-US" altLang="zh-CN" dirty="0"/>
              <a:t>,</a:t>
            </a:r>
            <a:r>
              <a:rPr lang="zh-CN" altLang="en-US" dirty="0"/>
              <a:t>在于生产出受众喜闻乐见的产品。要想胜任传播工</a:t>
            </a:r>
          </a:p>
          <a:p>
            <a:r>
              <a:rPr lang="zh-CN" altLang="en-US" dirty="0"/>
              <a:t>作角色</a:t>
            </a:r>
            <a:r>
              <a:rPr lang="en-US" altLang="zh-CN" dirty="0"/>
              <a:t>,</a:t>
            </a:r>
            <a:r>
              <a:rPr lang="zh-CN" altLang="en-US" dirty="0"/>
              <a:t>就需要有健康的身体和成熟的心理。传播者良好的身心条件、生理心理素质</a:t>
            </a:r>
            <a:r>
              <a:rPr lang="en-US" altLang="zh-CN" dirty="0"/>
              <a:t>,</a:t>
            </a:r>
          </a:p>
          <a:p>
            <a:r>
              <a:rPr lang="zh-CN" altLang="en-US" dirty="0"/>
              <a:t>直接影响到观众的观赏情绪和心理学趋向。</a:t>
            </a:r>
          </a:p>
          <a:p>
            <a:endParaRPr lang="zh-CN" altLang="en-US" dirty="0"/>
          </a:p>
        </p:txBody>
      </p:sp>
    </p:spTree>
    <p:custDataLst>
      <p:tags r:id="rId1"/>
    </p:custDataLst>
    <p:extLst>
      <p:ext uri="{BB962C8B-B14F-4D97-AF65-F5344CB8AC3E}">
        <p14:creationId xmlns:p14="http://schemas.microsoft.com/office/powerpoint/2010/main" val="127538834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3693295"/>
          </a:xfrm>
          <a:prstGeom prst="rect">
            <a:avLst/>
          </a:prstGeom>
          <a:noFill/>
          <a:ln>
            <a:noFill/>
          </a:ln>
        </p:spPr>
        <p:txBody>
          <a:bodyPr wrap="square" lIns="91419" tIns="45708" rIns="91419" bIns="45708">
            <a:spAutoFit/>
          </a:bodyPr>
          <a:lstStyle/>
          <a:p>
            <a:r>
              <a:rPr lang="zh-CN" altLang="en-US" dirty="0"/>
              <a:t>一、教育背景和基本技巧</a:t>
            </a:r>
            <a:endParaRPr lang="en-US" altLang="zh-CN" dirty="0"/>
          </a:p>
          <a:p>
            <a:endParaRPr lang="zh-CN" altLang="en-US" dirty="0"/>
          </a:p>
          <a:p>
            <a:r>
              <a:rPr lang="zh-CN" altLang="en-US" dirty="0"/>
              <a:t>广播电视文艺传播是一个面向世界和大众的行业</a:t>
            </a:r>
            <a:r>
              <a:rPr lang="en-US" altLang="zh-CN" dirty="0"/>
              <a:t>,</a:t>
            </a:r>
            <a:r>
              <a:rPr lang="zh-CN" altLang="en-US" dirty="0"/>
              <a:t>它提供令人兴奋、充满活力、富</a:t>
            </a:r>
          </a:p>
          <a:p>
            <a:r>
              <a:rPr lang="zh-CN" altLang="en-US" dirty="0"/>
              <a:t>有挑战性的工作机会。这个行业耗资数以亿计的资金在制作和传播文字、声音、影像</a:t>
            </a:r>
          </a:p>
          <a:p>
            <a:r>
              <a:rPr lang="zh-CN" altLang="en-US" dirty="0"/>
              <a:t>上面</a:t>
            </a:r>
            <a:r>
              <a:rPr lang="en-US" altLang="zh-CN" dirty="0"/>
              <a:t>,</a:t>
            </a:r>
            <a:r>
              <a:rPr lang="zh-CN" altLang="en-US" dirty="0"/>
              <a:t>整个传播活动集于于一个焦点</a:t>
            </a:r>
            <a:r>
              <a:rPr lang="en-US" altLang="zh-CN" dirty="0"/>
              <a:t>,</a:t>
            </a:r>
            <a:r>
              <a:rPr lang="zh-CN" altLang="en-US" dirty="0"/>
              <a:t>就是信息的核心与目的。媒体科技从瞬间摄影</a:t>
            </a:r>
          </a:p>
          <a:p>
            <a:r>
              <a:rPr lang="zh-CN" altLang="en-US" dirty="0"/>
              <a:t>到激光录音、录像</a:t>
            </a:r>
            <a:r>
              <a:rPr lang="en-US" altLang="zh-CN" dirty="0"/>
              <a:t>,</a:t>
            </a:r>
            <a:r>
              <a:rPr lang="zh-CN" altLang="en-US" dirty="0"/>
              <a:t>不断以惊人的步调高速发展</a:t>
            </a:r>
            <a:r>
              <a:rPr lang="en-US" altLang="zh-CN" dirty="0"/>
              <a:t>,</a:t>
            </a:r>
            <a:r>
              <a:rPr lang="zh-CN" altLang="en-US" dirty="0"/>
              <a:t>促使工作机会不断增加而且多样。科</a:t>
            </a:r>
          </a:p>
          <a:p>
            <a:r>
              <a:rPr lang="zh-CN" altLang="en-US" dirty="0"/>
              <a:t>技千变万化的特质</a:t>
            </a:r>
            <a:r>
              <a:rPr lang="en-US" altLang="zh-CN" dirty="0"/>
              <a:t>,</a:t>
            </a:r>
            <a:r>
              <a:rPr lang="zh-CN" altLang="en-US" dirty="0"/>
              <a:t>使得广播电视文艺传播者变得更加迷人。熟谙电视业务</a:t>
            </a:r>
            <a:r>
              <a:rPr lang="en-US" altLang="zh-CN" dirty="0"/>
              <a:t>,</a:t>
            </a:r>
            <a:r>
              <a:rPr lang="zh-CN" altLang="en-US" dirty="0"/>
              <a:t>掌握业</a:t>
            </a:r>
          </a:p>
          <a:p>
            <a:r>
              <a:rPr lang="zh-CN" altLang="en-US" dirty="0"/>
              <a:t>务工作各个环节、节目编辑创作过程的重要组成部分</a:t>
            </a:r>
            <a:r>
              <a:rPr lang="en-US" altLang="zh-CN" dirty="0"/>
              <a:t>,</a:t>
            </a:r>
            <a:r>
              <a:rPr lang="zh-CN" altLang="en-US" dirty="0"/>
              <a:t>是做好电视文艺传播工作的前</a:t>
            </a:r>
          </a:p>
          <a:p>
            <a:r>
              <a:rPr lang="zh-CN" altLang="en-US" dirty="0"/>
              <a:t>提。大部分的广播电视文艺传播工作还需要具备操作和实务经验</a:t>
            </a:r>
            <a:r>
              <a:rPr lang="en-US" altLang="zh-CN" dirty="0"/>
              <a:t>,</a:t>
            </a:r>
            <a:r>
              <a:rPr lang="zh-CN" altLang="en-US" dirty="0"/>
              <a:t>具备优良的业务素</a:t>
            </a:r>
          </a:p>
          <a:p>
            <a:r>
              <a:rPr lang="zh-CN" altLang="en-US" dirty="0"/>
              <a:t>质</a:t>
            </a:r>
            <a:r>
              <a:rPr lang="en-US" altLang="zh-CN" dirty="0"/>
              <a:t>,</a:t>
            </a:r>
            <a:r>
              <a:rPr lang="zh-CN" altLang="en-US" dirty="0"/>
              <a:t>善于准确捕捉信息</a:t>
            </a:r>
            <a:r>
              <a:rPr lang="en-US" altLang="zh-CN" dirty="0"/>
              <a:t>,</a:t>
            </a:r>
            <a:r>
              <a:rPr lang="zh-CN" altLang="en-US" dirty="0"/>
              <a:t>能够策划出有独特个性、应变性、外向性的选题</a:t>
            </a:r>
            <a:r>
              <a:rPr lang="en-US" altLang="zh-CN" dirty="0"/>
              <a:t>,</a:t>
            </a:r>
            <a:r>
              <a:rPr lang="zh-CN" altLang="en-US" dirty="0"/>
              <a:t>有组织节目、</a:t>
            </a:r>
          </a:p>
          <a:p>
            <a:r>
              <a:rPr lang="zh-CN" altLang="en-US" dirty="0"/>
              <a:t>审查节目、调查研究的能力。提高专业素质</a:t>
            </a:r>
            <a:r>
              <a:rPr lang="en-US" altLang="zh-CN" dirty="0"/>
              <a:t>,</a:t>
            </a:r>
            <a:r>
              <a:rPr lang="zh-CN" altLang="en-US" dirty="0"/>
              <a:t>加强科技意识</a:t>
            </a:r>
            <a:r>
              <a:rPr lang="en-US" altLang="zh-CN" dirty="0"/>
              <a:t>,</a:t>
            </a:r>
            <a:r>
              <a:rPr lang="zh-CN" altLang="en-US" dirty="0"/>
              <a:t>克服封闭性、纯经验性</a:t>
            </a:r>
            <a:r>
              <a:rPr lang="en-US" altLang="zh-CN" dirty="0"/>
              <a:t>,</a:t>
            </a:r>
            <a:r>
              <a:rPr lang="zh-CN" altLang="en-US" dirty="0"/>
              <a:t>这</a:t>
            </a:r>
          </a:p>
          <a:p>
            <a:r>
              <a:rPr lang="zh-CN" altLang="en-US" dirty="0"/>
              <a:t>些都需要以良好的思维技巧作为基础</a:t>
            </a:r>
            <a:r>
              <a:rPr lang="en-US" altLang="zh-CN" dirty="0"/>
              <a:t>,</a:t>
            </a:r>
            <a:r>
              <a:rPr lang="zh-CN" altLang="en-US" dirty="0"/>
              <a:t>包括发掘事实、资料收集与分析、深入思考和总</a:t>
            </a:r>
          </a:p>
          <a:p>
            <a:r>
              <a:rPr lang="zh-CN" altLang="en-US" dirty="0"/>
              <a:t>结归纳等能力。</a:t>
            </a:r>
          </a:p>
        </p:txBody>
      </p:sp>
    </p:spTree>
    <p:custDataLst>
      <p:tags r:id="rId1"/>
    </p:custDataLst>
    <p:extLst>
      <p:ext uri="{BB962C8B-B14F-4D97-AF65-F5344CB8AC3E}">
        <p14:creationId xmlns:p14="http://schemas.microsoft.com/office/powerpoint/2010/main" val="134909456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08225" y="1654868"/>
            <a:ext cx="9635179" cy="4247292"/>
          </a:xfrm>
          <a:prstGeom prst="rect">
            <a:avLst/>
          </a:prstGeom>
          <a:noFill/>
          <a:ln>
            <a:noFill/>
          </a:ln>
        </p:spPr>
        <p:txBody>
          <a:bodyPr wrap="square" lIns="91419" tIns="45708" rIns="91419" bIns="45708">
            <a:spAutoFit/>
          </a:bodyPr>
          <a:lstStyle/>
          <a:p>
            <a:r>
              <a:rPr lang="zh-CN" altLang="en-US" dirty="0"/>
              <a:t>一、教育背景和基本技巧</a:t>
            </a:r>
          </a:p>
          <a:p>
            <a:endParaRPr lang="en-US" altLang="zh-CN" dirty="0"/>
          </a:p>
          <a:p>
            <a:r>
              <a:rPr lang="zh-CN" altLang="en-US" dirty="0"/>
              <a:t>事实上</a:t>
            </a:r>
            <a:r>
              <a:rPr lang="en-US" altLang="zh-CN" dirty="0"/>
              <a:t>,</a:t>
            </a:r>
            <a:r>
              <a:rPr lang="zh-CN" altLang="en-US" dirty="0"/>
              <a:t>传播者的工作质量</a:t>
            </a:r>
            <a:r>
              <a:rPr lang="en-US" altLang="zh-CN" dirty="0"/>
              <a:t>,</a:t>
            </a:r>
            <a:r>
              <a:rPr lang="zh-CN" altLang="en-US" dirty="0"/>
              <a:t>与他参与和介入节目创作的深度与能力成正比。他</a:t>
            </a:r>
          </a:p>
          <a:p>
            <a:r>
              <a:rPr lang="zh-CN" altLang="en-US" dirty="0"/>
              <a:t>需要熟悉电视文艺业务</a:t>
            </a:r>
            <a:r>
              <a:rPr lang="en-US" altLang="zh-CN" dirty="0"/>
              <a:t>,</a:t>
            </a:r>
            <a:r>
              <a:rPr lang="zh-CN" altLang="en-US" dirty="0"/>
              <a:t>掌握采访、编辑、播出等各项工作</a:t>
            </a:r>
            <a:r>
              <a:rPr lang="en-US" altLang="zh-CN" dirty="0"/>
              <a:t>,</a:t>
            </a:r>
            <a:r>
              <a:rPr lang="zh-CN" altLang="en-US" dirty="0"/>
              <a:t>了解广播电视传播前期、后</a:t>
            </a:r>
          </a:p>
          <a:p>
            <a:r>
              <a:rPr lang="zh-CN" altLang="en-US" dirty="0"/>
              <a:t>期工作等各个环节。比如</a:t>
            </a:r>
            <a:r>
              <a:rPr lang="en-US" altLang="zh-CN" dirty="0"/>
              <a:t>,</a:t>
            </a:r>
            <a:r>
              <a:rPr lang="zh-CN" altLang="en-US" dirty="0"/>
              <a:t>深入实际生活中去</a:t>
            </a:r>
            <a:r>
              <a:rPr lang="en-US" altLang="zh-CN" dirty="0"/>
              <a:t>,</a:t>
            </a:r>
            <a:r>
              <a:rPr lang="zh-CN" altLang="en-US" dirty="0"/>
              <a:t>到第一线去采访有价值的素材</a:t>
            </a:r>
            <a:r>
              <a:rPr lang="en-US" altLang="zh-CN" dirty="0"/>
              <a:t>;</a:t>
            </a:r>
            <a:r>
              <a:rPr lang="zh-CN" altLang="en-US" dirty="0"/>
              <a:t>能依据</a:t>
            </a:r>
          </a:p>
          <a:p>
            <a:r>
              <a:rPr lang="zh-CN" altLang="en-US" dirty="0"/>
              <a:t>专业要求和业务特点写出文章、工作台本</a:t>
            </a:r>
            <a:r>
              <a:rPr lang="en-US" altLang="zh-CN" dirty="0"/>
              <a:t>;</a:t>
            </a:r>
            <a:r>
              <a:rPr lang="zh-CN" altLang="en-US" dirty="0"/>
              <a:t>准确理解和安排节目内容和次序</a:t>
            </a:r>
            <a:r>
              <a:rPr lang="en-US" altLang="zh-CN" dirty="0"/>
              <a:t>,</a:t>
            </a:r>
            <a:r>
              <a:rPr lang="zh-CN" altLang="en-US" dirty="0"/>
              <a:t>配合有关</a:t>
            </a:r>
          </a:p>
          <a:p>
            <a:r>
              <a:rPr lang="zh-CN" altLang="en-US" dirty="0"/>
              <a:t>部门得心应手地顺利完成工作任务。为此</a:t>
            </a:r>
            <a:r>
              <a:rPr lang="en-US" altLang="zh-CN" dirty="0"/>
              <a:t>,</a:t>
            </a:r>
            <a:r>
              <a:rPr lang="zh-CN" altLang="en-US" dirty="0"/>
              <a:t>传播者需要具备一定的教育背景和基本技</a:t>
            </a:r>
          </a:p>
          <a:p>
            <a:r>
              <a:rPr lang="zh-CN" altLang="en-US" dirty="0"/>
              <a:t>巧。专门的传播类学校或院系是传播从业人员就业前最好的训练工场。传播者在这</a:t>
            </a:r>
          </a:p>
          <a:p>
            <a:r>
              <a:rPr lang="zh-CN" altLang="en-US" dirty="0"/>
              <a:t>里受到严格的专业训练</a:t>
            </a:r>
            <a:r>
              <a:rPr lang="en-US" altLang="zh-CN" dirty="0"/>
              <a:t>,</a:t>
            </a:r>
            <a:r>
              <a:rPr lang="zh-CN" altLang="en-US" dirty="0"/>
              <a:t>形成一个传播者必备的基本知识结构框架</a:t>
            </a:r>
            <a:r>
              <a:rPr lang="en-US" altLang="zh-CN" dirty="0"/>
              <a:t>,</a:t>
            </a:r>
            <a:r>
              <a:rPr lang="zh-CN" altLang="en-US" dirty="0"/>
              <a:t>为今后的工作做</a:t>
            </a:r>
          </a:p>
          <a:p>
            <a:r>
              <a:rPr lang="zh-CN" altLang="en-US" dirty="0"/>
              <a:t>好充分的政治、文化、心理准备。</a:t>
            </a:r>
          </a:p>
          <a:p>
            <a:r>
              <a:rPr lang="zh-CN" altLang="en-US" dirty="0"/>
              <a:t>广播电视文艺传播者包括广播电视文艺管理人员</a:t>
            </a:r>
            <a:r>
              <a:rPr lang="en-US" altLang="zh-CN" dirty="0"/>
              <a:t>,</a:t>
            </a:r>
            <a:r>
              <a:rPr lang="zh-CN" altLang="en-US" dirty="0"/>
              <a:t>他们除了需要具备一般传播者</a:t>
            </a:r>
          </a:p>
          <a:p>
            <a:r>
              <a:rPr lang="zh-CN" altLang="en-US" dirty="0"/>
              <a:t>所必备的教育背景和基本技巧</a:t>
            </a:r>
            <a:r>
              <a:rPr lang="en-US" altLang="zh-CN" dirty="0"/>
              <a:t>,</a:t>
            </a:r>
            <a:r>
              <a:rPr lang="zh-CN" altLang="en-US" dirty="0"/>
              <a:t>以及广播电视训练素质外</a:t>
            </a:r>
            <a:r>
              <a:rPr lang="en-US" altLang="zh-CN" dirty="0"/>
              <a:t>,</a:t>
            </a:r>
            <a:r>
              <a:rPr lang="zh-CN" altLang="en-US" dirty="0"/>
              <a:t>还必须有十分广博的工作</a:t>
            </a:r>
          </a:p>
          <a:p>
            <a:r>
              <a:rPr lang="zh-CN" altLang="en-US" dirty="0"/>
              <a:t>经验、人事和人力资源管理经验、商业意识、市场概念、广播电视法规等方面的知识与</a:t>
            </a:r>
          </a:p>
          <a:p>
            <a:r>
              <a:rPr lang="zh-CN" altLang="en-US" dirty="0"/>
              <a:t>技能。</a:t>
            </a:r>
          </a:p>
          <a:p>
            <a:endParaRPr lang="zh-CN" altLang="en-US" dirty="0"/>
          </a:p>
        </p:txBody>
      </p:sp>
    </p:spTree>
    <p:custDataLst>
      <p:tags r:id="rId1"/>
    </p:custDataLst>
    <p:extLst>
      <p:ext uri="{BB962C8B-B14F-4D97-AF65-F5344CB8AC3E}">
        <p14:creationId xmlns:p14="http://schemas.microsoft.com/office/powerpoint/2010/main" val="381434903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419314"/>
            <a:ext cx="9635179" cy="5078289"/>
          </a:xfrm>
          <a:prstGeom prst="rect">
            <a:avLst/>
          </a:prstGeom>
          <a:noFill/>
          <a:ln>
            <a:noFill/>
          </a:ln>
        </p:spPr>
        <p:txBody>
          <a:bodyPr wrap="square" lIns="91419" tIns="45708" rIns="91419" bIns="45708">
            <a:spAutoFit/>
          </a:bodyPr>
          <a:lstStyle/>
          <a:p>
            <a:r>
              <a:rPr lang="zh-CN" altLang="en-US" dirty="0"/>
              <a:t>二、锻炼思想</a:t>
            </a:r>
            <a:r>
              <a:rPr lang="en-US" altLang="zh-CN" dirty="0"/>
              <a:t>,</a:t>
            </a:r>
            <a:r>
              <a:rPr lang="zh-CN" altLang="en-US" dirty="0"/>
              <a:t>勇于创新</a:t>
            </a:r>
            <a:endParaRPr lang="en-US" altLang="zh-CN" dirty="0"/>
          </a:p>
          <a:p>
            <a:endParaRPr lang="zh-CN" altLang="en-US" dirty="0"/>
          </a:p>
          <a:p>
            <a:r>
              <a:rPr lang="zh-CN" altLang="en-US" dirty="0"/>
              <a:t>以高新技术为主要动力的新世纪</a:t>
            </a:r>
            <a:r>
              <a:rPr lang="en-US" altLang="zh-CN" dirty="0"/>
              <a:t>,</a:t>
            </a:r>
            <a:r>
              <a:rPr lang="zh-CN" altLang="en-US" dirty="0"/>
              <a:t>国际竞争开始转向社会高智能化的较量</a:t>
            </a:r>
            <a:r>
              <a:rPr lang="en-US" altLang="zh-CN" dirty="0"/>
              <a:t>,</a:t>
            </a:r>
            <a:r>
              <a:rPr lang="zh-CN" altLang="en-US" dirty="0"/>
              <a:t>即人</a:t>
            </a:r>
          </a:p>
          <a:p>
            <a:r>
              <a:rPr lang="zh-CN" altLang="en-US" dirty="0"/>
              <a:t>才的较量。广播电视文艺传播是群体性活动。这个群体的思想境界、创造素质</a:t>
            </a:r>
            <a:r>
              <a:rPr lang="en-US" altLang="zh-CN" dirty="0"/>
              <a:t>,</a:t>
            </a:r>
            <a:r>
              <a:rPr lang="zh-CN" altLang="en-US" dirty="0"/>
              <a:t>最终</a:t>
            </a:r>
          </a:p>
          <a:p>
            <a:r>
              <a:rPr lang="zh-CN" altLang="en-US" dirty="0"/>
              <a:t>外化、凝固为栏目</a:t>
            </a:r>
            <a:r>
              <a:rPr lang="en-US" altLang="zh-CN" dirty="0"/>
              <a:t>,</a:t>
            </a:r>
            <a:r>
              <a:rPr lang="zh-CN" altLang="en-US" dirty="0"/>
              <a:t>人和节目、栏目融为一体</a:t>
            </a:r>
            <a:r>
              <a:rPr lang="en-US" altLang="zh-CN" dirty="0"/>
              <a:t>,</a:t>
            </a:r>
            <a:r>
              <a:rPr lang="zh-CN" altLang="en-US" dirty="0"/>
              <a:t>使得节目、栏目更感人、更富有人格化魅</a:t>
            </a:r>
          </a:p>
          <a:p>
            <a:r>
              <a:rPr lang="zh-CN" altLang="en-US" dirty="0"/>
              <a:t>力。传播者拥有双重身份</a:t>
            </a:r>
            <a:r>
              <a:rPr lang="en-US" altLang="zh-CN" dirty="0"/>
              <a:t>,</a:t>
            </a:r>
            <a:r>
              <a:rPr lang="zh-CN" altLang="en-US" dirty="0"/>
              <a:t>他们既是电视机构的代表</a:t>
            </a:r>
            <a:r>
              <a:rPr lang="en-US" altLang="zh-CN" dirty="0"/>
              <a:t>,</a:t>
            </a:r>
            <a:r>
              <a:rPr lang="zh-CN" altLang="en-US" dirty="0"/>
              <a:t>又是民众的盟友。节目的风格</a:t>
            </a:r>
          </a:p>
          <a:p>
            <a:r>
              <a:rPr lang="zh-CN" altLang="en-US" dirty="0"/>
              <a:t>设计和表现</a:t>
            </a:r>
            <a:r>
              <a:rPr lang="en-US" altLang="zh-CN" dirty="0"/>
              <a:t>,</a:t>
            </a:r>
            <a:r>
              <a:rPr lang="zh-CN" altLang="en-US" dirty="0"/>
              <a:t>体现着传播者强烈的事业心和为大众服务之心。时代</a:t>
            </a:r>
            <a:r>
              <a:rPr lang="en-US" altLang="zh-CN" dirty="0"/>
              <a:t>,</a:t>
            </a:r>
            <a:r>
              <a:rPr lang="zh-CN" altLang="en-US" dirty="0"/>
              <a:t>向每一个电视文</a:t>
            </a:r>
          </a:p>
          <a:p>
            <a:r>
              <a:rPr lang="zh-CN" altLang="en-US" dirty="0"/>
              <a:t>艺传播者提出了新的要求</a:t>
            </a:r>
            <a:r>
              <a:rPr lang="en-US" altLang="zh-CN" dirty="0"/>
              <a:t>,</a:t>
            </a:r>
            <a:r>
              <a:rPr lang="zh-CN" altLang="en-US" dirty="0"/>
              <a:t>要求传播者具有强烈的时代感和使命感</a:t>
            </a:r>
            <a:r>
              <a:rPr lang="en-US" altLang="zh-CN" dirty="0"/>
              <a:t>,</a:t>
            </a:r>
            <a:r>
              <a:rPr lang="zh-CN" altLang="en-US" dirty="0"/>
              <a:t>切忌狂傲浮躁、冷</a:t>
            </a:r>
          </a:p>
          <a:p>
            <a:r>
              <a:rPr lang="zh-CN" altLang="en-US" dirty="0"/>
              <a:t>热不定的情绪</a:t>
            </a:r>
            <a:r>
              <a:rPr lang="en-US" altLang="zh-CN" dirty="0"/>
              <a:t>,</a:t>
            </a:r>
            <a:r>
              <a:rPr lang="zh-CN" altLang="en-US" dirty="0"/>
              <a:t>冷静接受新世纪挑战</a:t>
            </a:r>
            <a:r>
              <a:rPr lang="en-US" altLang="zh-CN" dirty="0"/>
              <a:t>,</a:t>
            </a:r>
            <a:r>
              <a:rPr lang="zh-CN" altLang="en-US" dirty="0"/>
              <a:t>承上启下</a:t>
            </a:r>
            <a:r>
              <a:rPr lang="en-US" altLang="zh-CN" dirty="0"/>
              <a:t>,</a:t>
            </a:r>
            <a:r>
              <a:rPr lang="zh-CN" altLang="en-US" dirty="0"/>
              <a:t>把握时代脉搏</a:t>
            </a:r>
            <a:r>
              <a:rPr lang="en-US" altLang="zh-CN" dirty="0"/>
              <a:t>,</a:t>
            </a:r>
            <a:r>
              <a:rPr lang="zh-CN" altLang="en-US" dirty="0"/>
              <a:t>树立大文艺观念。</a:t>
            </a:r>
            <a:endParaRPr lang="en-US" altLang="zh-CN" dirty="0"/>
          </a:p>
          <a:p>
            <a:endParaRPr lang="zh-CN" altLang="en-US" dirty="0"/>
          </a:p>
          <a:p>
            <a:r>
              <a:rPr lang="zh-CN" altLang="en-US" dirty="0"/>
              <a:t>广播电视文艺传播者需要有优良的政治素质和文化素养</a:t>
            </a:r>
            <a:r>
              <a:rPr lang="en-US" altLang="zh-CN" dirty="0"/>
              <a:t>,</a:t>
            </a:r>
            <a:r>
              <a:rPr lang="zh-CN" altLang="en-US" dirty="0"/>
              <a:t>这是由当前的历史条</a:t>
            </a:r>
          </a:p>
          <a:p>
            <a:r>
              <a:rPr lang="zh-CN" altLang="en-US" dirty="0"/>
              <a:t>件、大文艺性质决定的。国际交往日益频繁</a:t>
            </a:r>
            <a:r>
              <a:rPr lang="en-US" altLang="zh-CN" dirty="0"/>
              <a:t>,</a:t>
            </a:r>
            <a:r>
              <a:rPr lang="zh-CN" altLang="en-US" dirty="0"/>
              <a:t>面对尖锐复杂的政治问题、政策问题</a:t>
            </a:r>
            <a:r>
              <a:rPr lang="en-US" altLang="zh-CN" dirty="0"/>
              <a:t>,</a:t>
            </a:r>
            <a:r>
              <a:rPr lang="zh-CN" altLang="en-US" dirty="0"/>
              <a:t>传</a:t>
            </a:r>
          </a:p>
          <a:p>
            <a:r>
              <a:rPr lang="zh-CN" altLang="en-US" dirty="0"/>
              <a:t>播者要及时加强政治素质修养</a:t>
            </a:r>
            <a:r>
              <a:rPr lang="en-US" altLang="zh-CN" dirty="0"/>
              <a:t>(</a:t>
            </a:r>
            <a:r>
              <a:rPr lang="zh-CN" altLang="en-US" dirty="0"/>
              <a:t>思想修养、理论修养、政策修养</a:t>
            </a:r>
            <a:r>
              <a:rPr lang="en-US" altLang="zh-CN" dirty="0"/>
              <a:t>),</a:t>
            </a:r>
            <a:r>
              <a:rPr lang="zh-CN" altLang="en-US" dirty="0"/>
              <a:t>具有高度的政治思想</a:t>
            </a:r>
          </a:p>
          <a:p>
            <a:r>
              <a:rPr lang="zh-CN" altLang="en-US" dirty="0"/>
              <a:t>觉悟和坚定的立场</a:t>
            </a:r>
            <a:r>
              <a:rPr lang="en-US" altLang="zh-CN" dirty="0"/>
              <a:t>,</a:t>
            </a:r>
            <a:r>
              <a:rPr lang="zh-CN" altLang="en-US" dirty="0"/>
              <a:t>冷静观察世界的变幻和动荡</a:t>
            </a:r>
            <a:r>
              <a:rPr lang="en-US" altLang="zh-CN" dirty="0"/>
              <a:t>,</a:t>
            </a:r>
            <a:r>
              <a:rPr lang="zh-CN" altLang="en-US" dirty="0"/>
              <a:t>从世界范围和历史发展角度把握是</a:t>
            </a:r>
          </a:p>
          <a:p>
            <a:r>
              <a:rPr lang="zh-CN" altLang="en-US" dirty="0"/>
              <a:t>非问题</a:t>
            </a:r>
            <a:r>
              <a:rPr lang="en-US" altLang="zh-CN" dirty="0"/>
              <a:t>,</a:t>
            </a:r>
            <a:r>
              <a:rPr lang="zh-CN" altLang="en-US" dirty="0"/>
              <a:t>以马克思主义理论体系武装自己</a:t>
            </a:r>
            <a:r>
              <a:rPr lang="en-US" altLang="zh-CN" dirty="0"/>
              <a:t>,</a:t>
            </a:r>
            <a:r>
              <a:rPr lang="zh-CN" altLang="en-US" dirty="0"/>
              <a:t>了解、掌握党和国家的一系列方针政策。旧</a:t>
            </a:r>
          </a:p>
          <a:p>
            <a:r>
              <a:rPr lang="zh-CN" altLang="en-US" dirty="0"/>
              <a:t>的文化体系</a:t>
            </a:r>
            <a:r>
              <a:rPr lang="en-US" altLang="zh-CN" dirty="0"/>
              <a:t>,</a:t>
            </a:r>
            <a:r>
              <a:rPr lang="zh-CN" altLang="en-US" dirty="0"/>
              <a:t>被新的多层次、多元化文化结构打破</a:t>
            </a:r>
            <a:r>
              <a:rPr lang="en-US" altLang="zh-CN" dirty="0"/>
              <a:t>,</a:t>
            </a:r>
            <a:r>
              <a:rPr lang="zh-CN" altLang="en-US" dirty="0"/>
              <a:t>综合的文化信息技术系统得以全面</a:t>
            </a:r>
          </a:p>
          <a:p>
            <a:r>
              <a:rPr lang="zh-CN" altLang="en-US" dirty="0"/>
              <a:t>展开。广播电视文艺传播者必须提高文化素养、思想认识、勇于创新。因为传播者的</a:t>
            </a:r>
          </a:p>
          <a:p>
            <a:r>
              <a:rPr lang="zh-CN" altLang="en-US" dirty="0"/>
              <a:t>主观价值系统决定着节目的最终形态</a:t>
            </a:r>
            <a:r>
              <a:rPr lang="en-US" altLang="zh-CN" dirty="0"/>
              <a:t>,</a:t>
            </a:r>
            <a:r>
              <a:rPr lang="zh-CN" altLang="en-US" dirty="0"/>
              <a:t>影响着受众的判断和思维</a:t>
            </a:r>
          </a:p>
        </p:txBody>
      </p:sp>
    </p:spTree>
    <p:custDataLst>
      <p:tags r:id="rId1"/>
    </p:custDataLst>
    <p:extLst>
      <p:ext uri="{BB962C8B-B14F-4D97-AF65-F5344CB8AC3E}">
        <p14:creationId xmlns:p14="http://schemas.microsoft.com/office/powerpoint/2010/main" val="330871287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419314"/>
            <a:ext cx="9635179" cy="5078289"/>
          </a:xfrm>
          <a:prstGeom prst="rect">
            <a:avLst/>
          </a:prstGeom>
          <a:noFill/>
          <a:ln>
            <a:noFill/>
          </a:ln>
        </p:spPr>
        <p:txBody>
          <a:bodyPr wrap="square" lIns="91419" tIns="45708" rIns="91419" bIns="45708">
            <a:spAutoFit/>
          </a:bodyPr>
          <a:lstStyle/>
          <a:p>
            <a:r>
              <a:rPr lang="zh-CN" altLang="en-US" dirty="0"/>
              <a:t>二、锻炼思想</a:t>
            </a:r>
            <a:r>
              <a:rPr lang="en-US" altLang="zh-CN" dirty="0"/>
              <a:t>,</a:t>
            </a:r>
            <a:r>
              <a:rPr lang="zh-CN" altLang="en-US" dirty="0"/>
              <a:t>勇于创新</a:t>
            </a:r>
            <a:endParaRPr lang="en-US" altLang="zh-CN" dirty="0"/>
          </a:p>
          <a:p>
            <a:endParaRPr lang="zh-CN" altLang="en-US" dirty="0"/>
          </a:p>
          <a:p>
            <a:r>
              <a:rPr lang="zh-CN" altLang="en-US" dirty="0"/>
              <a:t>所以作为一个现代传播者</a:t>
            </a:r>
            <a:r>
              <a:rPr lang="en-US" altLang="zh-CN" dirty="0"/>
              <a:t>,</a:t>
            </a:r>
            <a:r>
              <a:rPr lang="zh-CN" altLang="en-US" dirty="0"/>
              <a:t>尤其是当下的中国广播电视文艺传播者</a:t>
            </a:r>
            <a:r>
              <a:rPr lang="en-US" altLang="zh-CN" dirty="0"/>
              <a:t>,</a:t>
            </a:r>
            <a:r>
              <a:rPr lang="zh-CN" altLang="en-US" dirty="0"/>
              <a:t>首先要锻炼思想、陶冶感情</a:t>
            </a:r>
            <a:r>
              <a:rPr lang="en-US" altLang="zh-CN" dirty="0"/>
              <a:t>,</a:t>
            </a:r>
            <a:r>
              <a:rPr lang="zh-CN" altLang="en-US" dirty="0"/>
              <a:t>培养一种宽阔的胸怀、高尚的思想道德品质</a:t>
            </a:r>
            <a:r>
              <a:rPr lang="en-US" altLang="zh-CN" dirty="0"/>
              <a:t>,</a:t>
            </a:r>
            <a:r>
              <a:rPr lang="zh-CN" altLang="en-US" dirty="0"/>
              <a:t>以及对真善美的执着追求</a:t>
            </a:r>
            <a:r>
              <a:rPr lang="en-US" altLang="zh-CN" dirty="0"/>
              <a:t>,</a:t>
            </a:r>
            <a:r>
              <a:rPr lang="zh-CN" altLang="en-US" dirty="0"/>
              <a:t>对国外社会发展史的</a:t>
            </a:r>
          </a:p>
          <a:p>
            <a:r>
              <a:rPr lang="zh-CN" altLang="en-US" dirty="0"/>
              <a:t>关注</a:t>
            </a:r>
            <a:r>
              <a:rPr lang="en-US" altLang="zh-CN" dirty="0"/>
              <a:t>,</a:t>
            </a:r>
            <a:r>
              <a:rPr lang="zh-CN" altLang="en-US" dirty="0"/>
              <a:t>对人类进步事业、对客观事物的热爱与献身精神</a:t>
            </a:r>
            <a:r>
              <a:rPr lang="en-US" altLang="zh-CN" dirty="0"/>
              <a:t>,</a:t>
            </a:r>
            <a:r>
              <a:rPr lang="zh-CN" altLang="en-US" dirty="0"/>
              <a:t>在传授知识的同时</a:t>
            </a:r>
            <a:r>
              <a:rPr lang="en-US" altLang="zh-CN" dirty="0"/>
              <a:t>,</a:t>
            </a:r>
            <a:r>
              <a:rPr lang="zh-CN" altLang="en-US" dirty="0"/>
              <a:t>培养受众</a:t>
            </a:r>
          </a:p>
          <a:p>
            <a:r>
              <a:rPr lang="zh-CN" altLang="en-US" dirty="0"/>
              <a:t>明辨是非、追求真理的思想和能力</a:t>
            </a:r>
            <a:r>
              <a:rPr lang="en-US" altLang="zh-CN" dirty="0"/>
              <a:t>,</a:t>
            </a:r>
            <a:r>
              <a:rPr lang="zh-CN" altLang="en-US" dirty="0"/>
              <a:t>提高全民族文化水平。</a:t>
            </a:r>
            <a:endParaRPr lang="en-US" altLang="zh-CN" dirty="0"/>
          </a:p>
          <a:p>
            <a:endParaRPr lang="zh-CN" altLang="en-US" dirty="0"/>
          </a:p>
          <a:p>
            <a:r>
              <a:rPr lang="zh-CN" altLang="en-US" dirty="0"/>
              <a:t>为广大受众服务</a:t>
            </a:r>
            <a:r>
              <a:rPr lang="en-US" altLang="zh-CN" dirty="0"/>
              <a:t>,</a:t>
            </a:r>
            <a:r>
              <a:rPr lang="zh-CN" altLang="en-US" dirty="0"/>
              <a:t>是广播电视文艺传播者的天职</a:t>
            </a:r>
            <a:r>
              <a:rPr lang="en-US" altLang="zh-CN" dirty="0"/>
              <a:t>,</a:t>
            </a:r>
            <a:r>
              <a:rPr lang="zh-CN" altLang="en-US" dirty="0"/>
              <a:t>只有时刻意识到与受众同在</a:t>
            </a:r>
            <a:r>
              <a:rPr lang="en-US" altLang="zh-CN" dirty="0"/>
              <a:t>,</a:t>
            </a:r>
            <a:r>
              <a:rPr lang="zh-CN" altLang="en-US" dirty="0"/>
              <a:t>有</a:t>
            </a:r>
          </a:p>
          <a:p>
            <a:r>
              <a:rPr lang="zh-CN" altLang="en-US" dirty="0"/>
              <a:t>意识地缩短彼此的时空距离</a:t>
            </a:r>
            <a:r>
              <a:rPr lang="en-US" altLang="zh-CN" dirty="0"/>
              <a:t>,</a:t>
            </a:r>
            <a:r>
              <a:rPr lang="zh-CN" altLang="en-US" dirty="0"/>
              <a:t>才能更好地赢得受众的理解和支持。传播者的水平</a:t>
            </a:r>
            <a:r>
              <a:rPr lang="en-US" altLang="zh-CN" dirty="0"/>
              <a:t>,</a:t>
            </a:r>
            <a:r>
              <a:rPr lang="zh-CN" altLang="en-US" dirty="0"/>
              <a:t>代</a:t>
            </a:r>
          </a:p>
          <a:p>
            <a:r>
              <a:rPr lang="zh-CN" altLang="en-US" dirty="0"/>
              <a:t>表着媒体的水准。传播者的主观价值系统、思想水平、政策水平的高下</a:t>
            </a:r>
            <a:r>
              <a:rPr lang="en-US" altLang="zh-CN" dirty="0"/>
              <a:t>,</a:t>
            </a:r>
            <a:r>
              <a:rPr lang="zh-CN" altLang="en-US" dirty="0"/>
              <a:t>是否具有敏锐</a:t>
            </a:r>
          </a:p>
          <a:p>
            <a:r>
              <a:rPr lang="zh-CN" altLang="en-US" dirty="0"/>
              <a:t>的发现能力、洞察能力以及关心民众要求的情怀与立场</a:t>
            </a:r>
            <a:r>
              <a:rPr lang="en-US" altLang="zh-CN" dirty="0"/>
              <a:t>,</a:t>
            </a:r>
            <a:r>
              <a:rPr lang="zh-CN" altLang="en-US" dirty="0"/>
              <a:t>决定着能否制作出精美、新</a:t>
            </a:r>
          </a:p>
          <a:p>
            <a:r>
              <a:rPr lang="zh-CN" altLang="en-US" dirty="0"/>
              <a:t>颖、富有创造性的作品奉献给广大受众。在法制不断健全、国际经济文化不断繁荣发</a:t>
            </a:r>
          </a:p>
          <a:p>
            <a:r>
              <a:rPr lang="zh-CN" altLang="en-US" dirty="0"/>
              <a:t>展的</a:t>
            </a:r>
            <a:r>
              <a:rPr lang="en-US" altLang="zh-CN" dirty="0"/>
              <a:t>21</a:t>
            </a:r>
            <a:r>
              <a:rPr lang="zh-CN" altLang="en-US" dirty="0"/>
              <a:t>世纪</a:t>
            </a:r>
            <a:r>
              <a:rPr lang="en-US" altLang="zh-CN" dirty="0"/>
              <a:t>,</a:t>
            </a:r>
            <a:r>
              <a:rPr lang="zh-CN" altLang="en-US" dirty="0"/>
              <a:t>广播电台、电视台需要良性经营、自负盈亏、自我约束、自我发展</a:t>
            </a:r>
            <a:r>
              <a:rPr lang="en-US" altLang="zh-CN" dirty="0"/>
              <a:t>,</a:t>
            </a:r>
            <a:r>
              <a:rPr lang="zh-CN" altLang="en-US" dirty="0"/>
              <a:t>不断走</a:t>
            </a:r>
          </a:p>
          <a:p>
            <a:r>
              <a:rPr lang="zh-CN" altLang="en-US" dirty="0"/>
              <a:t>向社会化、产业化。传播者需要有很强的时事敏感性和法律意识。时事敏感性</a:t>
            </a:r>
            <a:r>
              <a:rPr lang="en-US" altLang="zh-CN" dirty="0"/>
              <a:t>,</a:t>
            </a:r>
            <a:r>
              <a:rPr lang="zh-CN" altLang="en-US" dirty="0"/>
              <a:t>要求</a:t>
            </a:r>
          </a:p>
          <a:p>
            <a:r>
              <a:rPr lang="zh-CN" altLang="en-US" dirty="0"/>
              <a:t>在新形势下能从宏观上把握国际形势、国家路线、政策方针、改革措施的实施情况</a:t>
            </a:r>
            <a:r>
              <a:rPr lang="en-US" altLang="zh-CN" dirty="0"/>
              <a:t>,</a:t>
            </a:r>
            <a:r>
              <a:rPr lang="zh-CN" altLang="en-US" dirty="0"/>
              <a:t>有</a:t>
            </a:r>
          </a:p>
          <a:p>
            <a:r>
              <a:rPr lang="zh-CN" altLang="en-US" dirty="0"/>
              <a:t>坚定的政治立场、较高的政治素质</a:t>
            </a:r>
            <a:r>
              <a:rPr lang="en-US" altLang="zh-CN" dirty="0"/>
              <a:t>,</a:t>
            </a:r>
            <a:r>
              <a:rPr lang="zh-CN" altLang="en-US" dirty="0"/>
              <a:t>坚持科学世界观、方法论</a:t>
            </a:r>
            <a:r>
              <a:rPr lang="en-US" altLang="zh-CN" dirty="0"/>
              <a:t>,</a:t>
            </a:r>
            <a:r>
              <a:rPr lang="zh-CN" altLang="en-US" dirty="0"/>
              <a:t>能从微观上洞察发现社</a:t>
            </a:r>
          </a:p>
          <a:p>
            <a:r>
              <a:rPr lang="zh-CN" altLang="en-US" dirty="0"/>
              <a:t>会生活“热点”及“潜在热点”</a:t>
            </a:r>
            <a:r>
              <a:rPr lang="en-US" altLang="zh-CN" dirty="0"/>
              <a:t>,</a:t>
            </a:r>
            <a:r>
              <a:rPr lang="zh-CN" altLang="en-US" dirty="0"/>
              <a:t>有效开发选题</a:t>
            </a:r>
            <a:r>
              <a:rPr lang="en-US" altLang="zh-CN" dirty="0"/>
              <a:t>,</a:t>
            </a:r>
            <a:r>
              <a:rPr lang="zh-CN" altLang="en-US" dirty="0"/>
              <a:t>创造出良好的社会效益和经济效益。</a:t>
            </a:r>
          </a:p>
          <a:p>
            <a:endParaRPr lang="zh-CN" altLang="en-US" dirty="0"/>
          </a:p>
        </p:txBody>
      </p:sp>
    </p:spTree>
    <p:custDataLst>
      <p:tags r:id="rId1"/>
    </p:custDataLst>
    <p:extLst>
      <p:ext uri="{BB962C8B-B14F-4D97-AF65-F5344CB8AC3E}">
        <p14:creationId xmlns:p14="http://schemas.microsoft.com/office/powerpoint/2010/main" val="221566212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419314"/>
            <a:ext cx="9635179" cy="4801290"/>
          </a:xfrm>
          <a:prstGeom prst="rect">
            <a:avLst/>
          </a:prstGeom>
          <a:noFill/>
          <a:ln>
            <a:noFill/>
          </a:ln>
        </p:spPr>
        <p:txBody>
          <a:bodyPr wrap="square" lIns="91419" tIns="45708" rIns="91419" bIns="45708">
            <a:spAutoFit/>
          </a:bodyPr>
          <a:lstStyle/>
          <a:p>
            <a:r>
              <a:rPr lang="zh-CN" altLang="en-US" dirty="0"/>
              <a:t>三、驾驭本体</a:t>
            </a:r>
            <a:r>
              <a:rPr lang="en-US" altLang="zh-CN" dirty="0"/>
              <a:t>,</a:t>
            </a:r>
            <a:r>
              <a:rPr lang="zh-CN" altLang="en-US" dirty="0"/>
              <a:t>个性魅力</a:t>
            </a:r>
            <a:endParaRPr lang="en-US" altLang="zh-CN" dirty="0"/>
          </a:p>
          <a:p>
            <a:endParaRPr lang="zh-CN" altLang="en-US" dirty="0"/>
          </a:p>
          <a:p>
            <a:r>
              <a:rPr lang="zh-CN" altLang="en-US" dirty="0"/>
              <a:t>新时代出色的广播电视文艺传播者需要熟悉电视本体</a:t>
            </a:r>
            <a:r>
              <a:rPr lang="en-US" altLang="zh-CN" dirty="0"/>
              <a:t>,</a:t>
            </a:r>
            <a:r>
              <a:rPr lang="zh-CN" altLang="en-US" dirty="0"/>
              <a:t>能够充分自由地驾驭、运</a:t>
            </a:r>
          </a:p>
          <a:p>
            <a:r>
              <a:rPr lang="zh-CN" altLang="en-US" dirty="0"/>
              <a:t>用电视语言</a:t>
            </a:r>
            <a:r>
              <a:rPr lang="en-US" altLang="zh-CN" dirty="0"/>
              <a:t>,</a:t>
            </a:r>
            <a:r>
              <a:rPr lang="zh-CN" altLang="en-US" dirty="0"/>
              <a:t>既要有广博的知识、卓越的口才、鲜明的个性、智慧的表述</a:t>
            </a:r>
            <a:r>
              <a:rPr lang="en-US" altLang="zh-CN" dirty="0"/>
              <a:t>,</a:t>
            </a:r>
            <a:r>
              <a:rPr lang="zh-CN" altLang="en-US" dirty="0"/>
              <a:t>又要完成与电</a:t>
            </a:r>
          </a:p>
          <a:p>
            <a:r>
              <a:rPr lang="zh-CN" altLang="en-US" dirty="0"/>
              <a:t>视技术的配合。</a:t>
            </a:r>
            <a:endParaRPr lang="en-US" altLang="zh-CN" dirty="0"/>
          </a:p>
          <a:p>
            <a:endParaRPr lang="zh-CN" altLang="en-US" dirty="0"/>
          </a:p>
          <a:p>
            <a:r>
              <a:rPr lang="zh-CN" altLang="en-US" dirty="0"/>
              <a:t>广播电视文艺传播者需要有口头语言的修养</a:t>
            </a:r>
            <a:r>
              <a:rPr lang="en-US" altLang="zh-CN" dirty="0"/>
              <a:t>,</a:t>
            </a:r>
            <a:r>
              <a:rPr lang="zh-CN" altLang="en-US" dirty="0"/>
              <a:t>他们用语言组织、传播各种信息给</a:t>
            </a:r>
          </a:p>
          <a:p>
            <a:r>
              <a:rPr lang="zh-CN" altLang="en-US" dirty="0"/>
              <a:t>广大受众。具体来说需要具备</a:t>
            </a:r>
            <a:r>
              <a:rPr lang="en-US" altLang="zh-CN" dirty="0"/>
              <a:t>:</a:t>
            </a:r>
            <a:r>
              <a:rPr lang="zh-CN" altLang="en-US" dirty="0"/>
              <a:t>良好的语言表达能力</a:t>
            </a:r>
            <a:r>
              <a:rPr lang="en-US" altLang="zh-CN" dirty="0"/>
              <a:t>;</a:t>
            </a:r>
            <a:r>
              <a:rPr lang="zh-CN" altLang="en-US" dirty="0"/>
              <a:t>语言审美</a:t>
            </a:r>
            <a:r>
              <a:rPr lang="en-US" altLang="zh-CN" dirty="0"/>
              <a:t>(</a:t>
            </a:r>
            <a:r>
              <a:rPr lang="zh-CN" altLang="en-US" dirty="0"/>
              <a:t>比较、鉴别</a:t>
            </a:r>
            <a:r>
              <a:rPr lang="en-US" altLang="zh-CN" dirty="0"/>
              <a:t>)</a:t>
            </a:r>
            <a:r>
              <a:rPr lang="zh-CN" altLang="en-US" dirty="0"/>
              <a:t>能力</a:t>
            </a:r>
            <a:r>
              <a:rPr lang="en-US" altLang="zh-CN" dirty="0"/>
              <a:t>;</a:t>
            </a:r>
            <a:r>
              <a:rPr lang="zh-CN" altLang="en-US" dirty="0"/>
              <a:t>语</a:t>
            </a:r>
          </a:p>
          <a:p>
            <a:r>
              <a:rPr lang="zh-CN" altLang="en-US" dirty="0"/>
              <a:t>言与思想的敏锐转换能力。</a:t>
            </a:r>
            <a:endParaRPr lang="en-US" altLang="zh-CN" dirty="0"/>
          </a:p>
          <a:p>
            <a:endParaRPr lang="zh-CN" altLang="en-US" dirty="0"/>
          </a:p>
          <a:p>
            <a:r>
              <a:rPr lang="zh-CN" altLang="en-US" dirty="0"/>
              <a:t>除了组织语言能力</a:t>
            </a:r>
            <a:r>
              <a:rPr lang="en-US" altLang="zh-CN" dirty="0"/>
              <a:t>,</a:t>
            </a:r>
            <a:r>
              <a:rPr lang="zh-CN" altLang="en-US" dirty="0"/>
              <a:t>电视文艺节目主持人还需要使用肢体语言</a:t>
            </a:r>
            <a:r>
              <a:rPr lang="en-US" altLang="zh-CN" dirty="0"/>
              <a:t>,</a:t>
            </a:r>
            <a:r>
              <a:rPr lang="zh-CN" altLang="en-US" dirty="0"/>
              <a:t>其在传播学中的</a:t>
            </a:r>
          </a:p>
          <a:p>
            <a:r>
              <a:rPr lang="zh-CN" altLang="en-US" dirty="0"/>
              <a:t>专有名词是“伴随语言”。</a:t>
            </a:r>
            <a:endParaRPr lang="en-US" altLang="zh-CN" dirty="0"/>
          </a:p>
          <a:p>
            <a:endParaRPr lang="en-US" altLang="zh-CN" dirty="0"/>
          </a:p>
          <a:p>
            <a:r>
              <a:rPr lang="zh-CN" altLang="en-US" dirty="0"/>
              <a:t>语言能力不在于语言本身</a:t>
            </a:r>
            <a:r>
              <a:rPr lang="en-US" altLang="zh-CN" dirty="0"/>
              <a:t>,</a:t>
            </a:r>
            <a:r>
              <a:rPr lang="zh-CN" altLang="en-US" dirty="0"/>
              <a:t>而是要言之有物、言之有理、言之有行、言之有文。主</a:t>
            </a:r>
          </a:p>
          <a:p>
            <a:r>
              <a:rPr lang="zh-CN" altLang="en-US" dirty="0"/>
              <a:t>持人在各种不同的场合</a:t>
            </a:r>
            <a:r>
              <a:rPr lang="en-US" altLang="zh-CN" dirty="0"/>
              <a:t>,</a:t>
            </a:r>
            <a:r>
              <a:rPr lang="zh-CN" altLang="en-US" dirty="0"/>
              <a:t>面对不同的受众</a:t>
            </a:r>
            <a:r>
              <a:rPr lang="en-US" altLang="zh-CN" dirty="0"/>
              <a:t>,</a:t>
            </a:r>
            <a:r>
              <a:rPr lang="zh-CN" altLang="en-US" dirty="0"/>
              <a:t>要善于随机应变</a:t>
            </a:r>
            <a:r>
              <a:rPr lang="en-US" altLang="zh-CN" dirty="0"/>
              <a:t>,</a:t>
            </a:r>
            <a:r>
              <a:rPr lang="zh-CN" altLang="en-US" dirty="0"/>
              <a:t>灵活应对</a:t>
            </a:r>
            <a:r>
              <a:rPr lang="en-US" altLang="zh-CN" dirty="0"/>
              <a:t>;</a:t>
            </a:r>
            <a:r>
              <a:rPr lang="zh-CN" altLang="en-US" dirty="0"/>
              <a:t>在紧急情况下、</a:t>
            </a:r>
          </a:p>
          <a:p>
            <a:r>
              <a:rPr lang="zh-CN" altLang="en-US" dirty="0"/>
              <a:t>意外时刻</a:t>
            </a:r>
            <a:r>
              <a:rPr lang="en-US" altLang="zh-CN" dirty="0"/>
              <a:t>,</a:t>
            </a:r>
            <a:r>
              <a:rPr lang="zh-CN" altLang="en-US" dirty="0"/>
              <a:t>能够镇定自若、从容应对。</a:t>
            </a:r>
          </a:p>
          <a:p>
            <a:endParaRPr lang="zh-CN" altLang="en-US" dirty="0"/>
          </a:p>
        </p:txBody>
      </p:sp>
    </p:spTree>
    <p:custDataLst>
      <p:tags r:id="rId1"/>
    </p:custDataLst>
    <p:extLst>
      <p:ext uri="{BB962C8B-B14F-4D97-AF65-F5344CB8AC3E}">
        <p14:creationId xmlns:p14="http://schemas.microsoft.com/office/powerpoint/2010/main" val="9078117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419314"/>
            <a:ext cx="9635179" cy="3970293"/>
          </a:xfrm>
          <a:prstGeom prst="rect">
            <a:avLst/>
          </a:prstGeom>
          <a:noFill/>
          <a:ln>
            <a:noFill/>
          </a:ln>
        </p:spPr>
        <p:txBody>
          <a:bodyPr wrap="square" lIns="91419" tIns="45708" rIns="91419" bIns="45708">
            <a:spAutoFit/>
          </a:bodyPr>
          <a:lstStyle/>
          <a:p>
            <a:r>
              <a:rPr lang="zh-CN" altLang="en-US" dirty="0"/>
              <a:t>四、精品意识</a:t>
            </a:r>
            <a:r>
              <a:rPr lang="en-US" altLang="zh-CN" dirty="0"/>
              <a:t>,</a:t>
            </a:r>
            <a:r>
              <a:rPr lang="zh-CN" altLang="en-US" dirty="0"/>
              <a:t>恪尽职守</a:t>
            </a:r>
            <a:endParaRPr lang="en-US" altLang="zh-CN" dirty="0"/>
          </a:p>
          <a:p>
            <a:endParaRPr lang="zh-CN" altLang="en-US" dirty="0"/>
          </a:p>
          <a:p>
            <a:r>
              <a:rPr lang="zh-CN" altLang="en-US" dirty="0"/>
              <a:t>广播电视文艺精品</a:t>
            </a:r>
            <a:r>
              <a:rPr lang="en-US" altLang="zh-CN" dirty="0"/>
              <a:t>,</a:t>
            </a:r>
            <a:r>
              <a:rPr lang="zh-CN" altLang="en-US" dirty="0"/>
              <a:t>是电视业的精华</a:t>
            </a:r>
            <a:r>
              <a:rPr lang="en-US" altLang="zh-CN" dirty="0"/>
              <a:t>,</a:t>
            </a:r>
            <a:r>
              <a:rPr lang="zh-CN" altLang="en-US" dirty="0"/>
              <a:t>是两个文明的结晶。它给电视业带来显著</a:t>
            </a:r>
          </a:p>
          <a:p>
            <a:r>
              <a:rPr lang="zh-CN" altLang="en-US" dirty="0"/>
              <a:t>的社会效益</a:t>
            </a:r>
            <a:r>
              <a:rPr lang="en-US" altLang="zh-CN" dirty="0"/>
              <a:t>,</a:t>
            </a:r>
            <a:r>
              <a:rPr lang="zh-CN" altLang="en-US" dirty="0"/>
              <a:t>提高了电视台的知名度</a:t>
            </a:r>
            <a:r>
              <a:rPr lang="en-US" altLang="zh-CN" dirty="0"/>
              <a:t>,</a:t>
            </a:r>
            <a:r>
              <a:rPr lang="zh-CN" altLang="en-US" dirty="0"/>
              <a:t>极大地调动了广播电视文艺传播者的工作热情</a:t>
            </a:r>
          </a:p>
          <a:p>
            <a:r>
              <a:rPr lang="zh-CN" altLang="en-US" dirty="0"/>
              <a:t>和信心</a:t>
            </a:r>
            <a:r>
              <a:rPr lang="en-US" altLang="zh-CN" dirty="0"/>
              <a:t>,</a:t>
            </a:r>
            <a:r>
              <a:rPr lang="zh-CN" altLang="en-US" dirty="0"/>
              <a:t>增强了大家的荣誉感、自豪感。与此同时</a:t>
            </a:r>
            <a:r>
              <a:rPr lang="en-US" altLang="zh-CN" dirty="0"/>
              <a:t>,</a:t>
            </a:r>
            <a:r>
              <a:rPr lang="zh-CN" altLang="en-US" dirty="0"/>
              <a:t>通过节目之间的有序竞争</a:t>
            </a:r>
            <a:r>
              <a:rPr lang="en-US" altLang="zh-CN" dirty="0"/>
              <a:t>,</a:t>
            </a:r>
            <a:r>
              <a:rPr lang="zh-CN" altLang="en-US" dirty="0"/>
              <a:t>还能从</a:t>
            </a:r>
          </a:p>
          <a:p>
            <a:r>
              <a:rPr lang="zh-CN" altLang="en-US" dirty="0"/>
              <a:t>根本上优化电视文艺工作者的组织结构和人力资源配置</a:t>
            </a:r>
            <a:r>
              <a:rPr lang="en-US" altLang="zh-CN" dirty="0"/>
              <a:t>,</a:t>
            </a:r>
            <a:r>
              <a:rPr lang="zh-CN" altLang="en-US" dirty="0"/>
              <a:t>是电视文艺工作走向良性循</a:t>
            </a:r>
          </a:p>
          <a:p>
            <a:r>
              <a:rPr lang="zh-CN" altLang="en-US" dirty="0"/>
              <a:t>环的道路之一。对于国家和地区来说</a:t>
            </a:r>
            <a:r>
              <a:rPr lang="en-US" altLang="zh-CN" dirty="0"/>
              <a:t>,</a:t>
            </a:r>
            <a:r>
              <a:rPr lang="zh-CN" altLang="en-US" dirty="0"/>
              <a:t>电视文艺精品是电视业水平的集中体现</a:t>
            </a:r>
            <a:r>
              <a:rPr lang="en-US" altLang="zh-CN" dirty="0"/>
              <a:t>,</a:t>
            </a:r>
            <a:r>
              <a:rPr lang="zh-CN" altLang="en-US" dirty="0"/>
              <a:t>也是</a:t>
            </a:r>
          </a:p>
          <a:p>
            <a:r>
              <a:rPr lang="zh-CN" altLang="en-US" dirty="0"/>
              <a:t>电视业繁荣的突出标志。对于电视台来说</a:t>
            </a:r>
            <a:r>
              <a:rPr lang="en-US" altLang="zh-CN" dirty="0"/>
              <a:t>,</a:t>
            </a:r>
            <a:r>
              <a:rPr lang="zh-CN" altLang="en-US" dirty="0"/>
              <a:t>电视文艺精品还是在激烈的市场竞争中求</a:t>
            </a:r>
          </a:p>
          <a:p>
            <a:r>
              <a:rPr lang="zh-CN" altLang="en-US" dirty="0"/>
              <a:t>生存、求发展的强有力武器。要想在竞争中立于不败之地</a:t>
            </a:r>
            <a:r>
              <a:rPr lang="en-US" altLang="zh-CN" dirty="0"/>
              <a:t>,</a:t>
            </a:r>
            <a:r>
              <a:rPr lang="zh-CN" altLang="en-US" dirty="0"/>
              <a:t>抢占市场</a:t>
            </a:r>
            <a:r>
              <a:rPr lang="en-US" altLang="zh-CN" dirty="0"/>
              <a:t>,</a:t>
            </a:r>
            <a:r>
              <a:rPr lang="zh-CN" altLang="en-US" dirty="0"/>
              <a:t>开天辟地</a:t>
            </a:r>
            <a:r>
              <a:rPr lang="en-US" altLang="zh-CN" dirty="0"/>
              <a:t>,</a:t>
            </a:r>
            <a:r>
              <a:rPr lang="zh-CN" altLang="en-US" dirty="0"/>
              <a:t>赢得</a:t>
            </a:r>
          </a:p>
          <a:p>
            <a:r>
              <a:rPr lang="zh-CN" altLang="en-US" dirty="0"/>
              <a:t>广大观众的欢迎</a:t>
            </a:r>
            <a:r>
              <a:rPr lang="en-US" altLang="zh-CN" dirty="0"/>
              <a:t>,</a:t>
            </a:r>
            <a:r>
              <a:rPr lang="zh-CN" altLang="en-US" dirty="0"/>
              <a:t>没有电视文艺精品是不行的。</a:t>
            </a:r>
            <a:endParaRPr lang="en-US" altLang="zh-CN" dirty="0"/>
          </a:p>
          <a:p>
            <a:endParaRPr lang="zh-CN" altLang="en-US" dirty="0"/>
          </a:p>
          <a:p>
            <a:r>
              <a:rPr lang="zh-CN" altLang="en-US" dirty="0"/>
              <a:t>电视文艺精品应当具有哪些明确的内涵和标准呢</a:t>
            </a:r>
            <a:r>
              <a:rPr lang="en-US" altLang="zh-CN" dirty="0"/>
              <a:t>? </a:t>
            </a:r>
            <a:r>
              <a:rPr lang="zh-CN" altLang="en-US" dirty="0"/>
              <a:t>大致可以归纳出如下几点</a:t>
            </a:r>
            <a:r>
              <a:rPr lang="en-US" altLang="zh-CN" dirty="0"/>
              <a:t>:</a:t>
            </a:r>
            <a:r>
              <a:rPr lang="zh-CN" altLang="en-US" dirty="0"/>
              <a:t>知</a:t>
            </a:r>
          </a:p>
          <a:p>
            <a:r>
              <a:rPr lang="zh-CN" altLang="en-US" dirty="0"/>
              <a:t>识含量高</a:t>
            </a:r>
            <a:r>
              <a:rPr lang="en-US" altLang="zh-CN" dirty="0"/>
              <a:t>,</a:t>
            </a:r>
            <a:r>
              <a:rPr lang="zh-CN" altLang="en-US" dirty="0"/>
              <a:t>内容价值高</a:t>
            </a:r>
            <a:r>
              <a:rPr lang="en-US" altLang="zh-CN" dirty="0"/>
              <a:t>,</a:t>
            </a:r>
            <a:r>
              <a:rPr lang="zh-CN" altLang="en-US" dirty="0"/>
              <a:t>资料权威</a:t>
            </a:r>
            <a:r>
              <a:rPr lang="en-US" altLang="zh-CN" dirty="0"/>
              <a:t>;</a:t>
            </a:r>
            <a:r>
              <a:rPr lang="zh-CN" altLang="en-US" dirty="0"/>
              <a:t>节目和编导质量好</a:t>
            </a:r>
            <a:r>
              <a:rPr lang="en-US" altLang="zh-CN" dirty="0"/>
              <a:t>,</a:t>
            </a:r>
            <a:r>
              <a:rPr lang="zh-CN" altLang="en-US" dirty="0"/>
              <a:t>结构合理</a:t>
            </a:r>
            <a:r>
              <a:rPr lang="en-US" altLang="zh-CN" dirty="0"/>
              <a:t>,</a:t>
            </a:r>
            <a:r>
              <a:rPr lang="zh-CN" altLang="en-US" dirty="0"/>
              <a:t>表达优雅而富有个</a:t>
            </a:r>
          </a:p>
          <a:p>
            <a:r>
              <a:rPr lang="zh-CN" altLang="en-US" dirty="0"/>
              <a:t>性</a:t>
            </a:r>
            <a:r>
              <a:rPr lang="en-US" altLang="zh-CN" dirty="0"/>
              <a:t>;</a:t>
            </a:r>
            <a:r>
              <a:rPr lang="zh-CN" altLang="en-US" dirty="0"/>
              <a:t>形式新颖、美妙</a:t>
            </a:r>
            <a:r>
              <a:rPr lang="en-US" altLang="zh-CN" dirty="0"/>
              <a:t>,</a:t>
            </a:r>
            <a:r>
              <a:rPr lang="zh-CN" altLang="en-US" dirty="0"/>
              <a:t>设计、策划有风格、有特色</a:t>
            </a:r>
            <a:r>
              <a:rPr lang="en-US" altLang="zh-CN" dirty="0"/>
              <a:t>;</a:t>
            </a:r>
            <a:r>
              <a:rPr lang="zh-CN" altLang="en-US" dirty="0"/>
              <a:t>节目高档雅观</a:t>
            </a:r>
            <a:r>
              <a:rPr lang="en-US" altLang="zh-CN" dirty="0"/>
              <a:t>,</a:t>
            </a:r>
            <a:r>
              <a:rPr lang="zh-CN" altLang="en-US" dirty="0"/>
              <a:t>雅俗共赏。</a:t>
            </a:r>
          </a:p>
        </p:txBody>
      </p:sp>
    </p:spTree>
    <p:custDataLst>
      <p:tags r:id="rId1"/>
    </p:custDataLst>
    <p:extLst>
      <p:ext uri="{BB962C8B-B14F-4D97-AF65-F5344CB8AC3E}">
        <p14:creationId xmlns:p14="http://schemas.microsoft.com/office/powerpoint/2010/main" val="39740844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419314"/>
            <a:ext cx="9635179" cy="3970293"/>
          </a:xfrm>
          <a:prstGeom prst="rect">
            <a:avLst/>
          </a:prstGeom>
          <a:noFill/>
          <a:ln>
            <a:noFill/>
          </a:ln>
        </p:spPr>
        <p:txBody>
          <a:bodyPr wrap="square" lIns="91419" tIns="45708" rIns="91419" bIns="45708">
            <a:spAutoFit/>
          </a:bodyPr>
          <a:lstStyle/>
          <a:p>
            <a:r>
              <a:rPr lang="zh-CN" altLang="en-US" dirty="0"/>
              <a:t>四、精品意识</a:t>
            </a:r>
            <a:r>
              <a:rPr lang="en-US" altLang="zh-CN" dirty="0"/>
              <a:t>,</a:t>
            </a:r>
            <a:r>
              <a:rPr lang="zh-CN" altLang="en-US" dirty="0"/>
              <a:t>恪尽职守</a:t>
            </a:r>
            <a:endParaRPr lang="en-US" altLang="zh-CN" dirty="0"/>
          </a:p>
          <a:p>
            <a:endParaRPr lang="zh-CN" altLang="en-US" dirty="0"/>
          </a:p>
          <a:p>
            <a:r>
              <a:rPr lang="zh-CN" altLang="en-US" dirty="0"/>
              <a:t>为了多出精品</a:t>
            </a:r>
            <a:r>
              <a:rPr lang="en-US" altLang="zh-CN" dirty="0"/>
              <a:t>,</a:t>
            </a:r>
            <a:r>
              <a:rPr lang="zh-CN" altLang="en-US" dirty="0"/>
              <a:t>这就需要广播电视文艺传播者整体水平突出</a:t>
            </a:r>
            <a:r>
              <a:rPr lang="en-US" altLang="zh-CN" dirty="0"/>
              <a:t>,</a:t>
            </a:r>
            <a:r>
              <a:rPr lang="zh-CN" altLang="en-US" dirty="0"/>
              <a:t>与世界同步接轨</a:t>
            </a:r>
            <a:r>
              <a:rPr lang="en-US" altLang="zh-CN" dirty="0"/>
              <a:t>;</a:t>
            </a:r>
            <a:r>
              <a:rPr lang="zh-CN" altLang="en-US" dirty="0"/>
              <a:t>人</a:t>
            </a:r>
          </a:p>
          <a:p>
            <a:r>
              <a:rPr lang="zh-CN" altLang="en-US" dirty="0"/>
              <a:t>格高尚、品味高雅</a:t>
            </a:r>
            <a:r>
              <a:rPr lang="en-US" altLang="zh-CN" dirty="0"/>
              <a:t>;</a:t>
            </a:r>
            <a:r>
              <a:rPr lang="zh-CN" altLang="en-US" dirty="0"/>
              <a:t>具有高度的质量责任感</a:t>
            </a:r>
            <a:r>
              <a:rPr lang="en-US" altLang="zh-CN" dirty="0"/>
              <a:t>,</a:t>
            </a:r>
            <a:r>
              <a:rPr lang="zh-CN" altLang="en-US" dirty="0"/>
              <a:t>对节目质量精益求精。节目要追求形式完</a:t>
            </a:r>
            <a:endParaRPr lang="en-US" altLang="zh-CN" dirty="0"/>
          </a:p>
          <a:p>
            <a:r>
              <a:rPr lang="zh-CN" altLang="en-US" dirty="0"/>
              <a:t>美</a:t>
            </a:r>
            <a:r>
              <a:rPr lang="en-US" altLang="zh-CN" dirty="0"/>
              <a:t>,</a:t>
            </a:r>
            <a:r>
              <a:rPr lang="zh-CN" altLang="en-US" dirty="0"/>
              <a:t>精心设计、安排</a:t>
            </a:r>
            <a:r>
              <a:rPr lang="en-US" altLang="zh-CN" dirty="0"/>
              <a:t>,</a:t>
            </a:r>
            <a:r>
              <a:rPr lang="zh-CN" altLang="en-US" dirty="0"/>
              <a:t>选题新、内容新、观点新</a:t>
            </a:r>
            <a:r>
              <a:rPr lang="en-US" altLang="zh-CN" dirty="0"/>
              <a:t>,</a:t>
            </a:r>
            <a:r>
              <a:rPr lang="zh-CN" altLang="en-US" dirty="0"/>
              <a:t>做到“人无我有</a:t>
            </a:r>
            <a:r>
              <a:rPr lang="en-US" altLang="zh-CN" dirty="0"/>
              <a:t>,</a:t>
            </a:r>
            <a:r>
              <a:rPr lang="zh-CN" altLang="en-US" dirty="0"/>
              <a:t>人有我优”。广播电视业</a:t>
            </a:r>
          </a:p>
          <a:p>
            <a:r>
              <a:rPr lang="zh-CN" altLang="en-US" dirty="0"/>
              <a:t>是高投入、高产出的行业</a:t>
            </a:r>
            <a:r>
              <a:rPr lang="en-US" altLang="zh-CN" dirty="0"/>
              <a:t>,</a:t>
            </a:r>
            <a:r>
              <a:rPr lang="zh-CN" altLang="en-US" dirty="0"/>
              <a:t>广播电视文艺精品节目各方面要求都比较高</a:t>
            </a:r>
            <a:r>
              <a:rPr lang="en-US" altLang="zh-CN" dirty="0"/>
              <a:t>,</a:t>
            </a:r>
            <a:r>
              <a:rPr lang="zh-CN" altLang="en-US" dirty="0"/>
              <a:t>人力和资金投</a:t>
            </a:r>
          </a:p>
          <a:p>
            <a:r>
              <a:rPr lang="zh-CN" altLang="en-US" dirty="0"/>
              <a:t>入大、成本高</a:t>
            </a:r>
            <a:r>
              <a:rPr lang="en-US" altLang="zh-CN" dirty="0"/>
              <a:t>,</a:t>
            </a:r>
            <a:r>
              <a:rPr lang="zh-CN" altLang="en-US" dirty="0"/>
              <a:t>在一定程度上需要传播者具有准确的市场预测能力</a:t>
            </a:r>
            <a:r>
              <a:rPr lang="en-US" altLang="zh-CN" dirty="0"/>
              <a:t>,</a:t>
            </a:r>
            <a:r>
              <a:rPr lang="zh-CN" altLang="en-US" dirty="0"/>
              <a:t>探索广播电视文艺</a:t>
            </a:r>
          </a:p>
          <a:p>
            <a:r>
              <a:rPr lang="zh-CN" altLang="en-US" dirty="0"/>
              <a:t>节目未来发展的多种可行性。</a:t>
            </a:r>
          </a:p>
          <a:p>
            <a:endParaRPr lang="en-US" altLang="zh-CN" dirty="0"/>
          </a:p>
          <a:p>
            <a:r>
              <a:rPr lang="zh-CN" altLang="en-US" dirty="0"/>
              <a:t>在现实生活中</a:t>
            </a:r>
            <a:r>
              <a:rPr lang="en-US" altLang="zh-CN" dirty="0"/>
              <a:t>,</a:t>
            </a:r>
            <a:r>
              <a:rPr lang="zh-CN" altLang="en-US" dirty="0"/>
              <a:t>自然会有许多障碍</a:t>
            </a:r>
            <a:r>
              <a:rPr lang="en-US" altLang="zh-CN" dirty="0"/>
              <a:t>,</a:t>
            </a:r>
            <a:r>
              <a:rPr lang="zh-CN" altLang="en-US" dirty="0"/>
              <a:t>影响传播者工作的正常进行。主客观因素都</a:t>
            </a:r>
          </a:p>
          <a:p>
            <a:r>
              <a:rPr lang="zh-CN" altLang="en-US" dirty="0"/>
              <a:t>是难免的</a:t>
            </a:r>
            <a:r>
              <a:rPr lang="en-US" altLang="zh-CN" dirty="0"/>
              <a:t>,</a:t>
            </a:r>
            <a:r>
              <a:rPr lang="zh-CN" altLang="en-US" dirty="0"/>
              <a:t>工作的情境、各工种的协调、约束性的法律、商业性控制因素</a:t>
            </a:r>
            <a:r>
              <a:rPr lang="en-US" altLang="zh-CN" dirty="0"/>
              <a:t>,</a:t>
            </a:r>
            <a:r>
              <a:rPr lang="zh-CN" altLang="en-US" dirty="0"/>
              <a:t>都是每一个广</a:t>
            </a:r>
          </a:p>
          <a:p>
            <a:r>
              <a:rPr lang="zh-CN" altLang="en-US" dirty="0"/>
              <a:t>播电视文艺传播者将要面临的严峻挑战。对此</a:t>
            </a:r>
            <a:r>
              <a:rPr lang="en-US" altLang="zh-CN" dirty="0"/>
              <a:t>,</a:t>
            </a:r>
            <a:r>
              <a:rPr lang="zh-CN" altLang="en-US" dirty="0"/>
              <a:t>广播电视文艺传播者应注意以下</a:t>
            </a:r>
          </a:p>
          <a:p>
            <a:r>
              <a:rPr lang="zh-CN" altLang="en-US" dirty="0"/>
              <a:t>几点：</a:t>
            </a:r>
          </a:p>
          <a:p>
            <a:endParaRPr lang="zh-CN" altLang="en-US" dirty="0"/>
          </a:p>
        </p:txBody>
      </p:sp>
    </p:spTree>
    <p:custDataLst>
      <p:tags r:id="rId1"/>
    </p:custDataLst>
    <p:extLst>
      <p:ext uri="{BB962C8B-B14F-4D97-AF65-F5344CB8AC3E}">
        <p14:creationId xmlns:p14="http://schemas.microsoft.com/office/powerpoint/2010/main" val="39607738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5355288"/>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广播剧事业的发展</a:t>
            </a:r>
          </a:p>
          <a:p>
            <a:r>
              <a:rPr lang="zh-CN" altLang="en-US" dirty="0"/>
              <a:t>新中国成立后的广播剧事业日趋兴旺。全国各省台、市台先后都开始制作广播</a:t>
            </a:r>
          </a:p>
          <a:p>
            <a:r>
              <a:rPr lang="zh-CN" altLang="en-US" dirty="0"/>
              <a:t>剧</a:t>
            </a:r>
            <a:r>
              <a:rPr lang="en-US" altLang="zh-CN" dirty="0"/>
              <a:t>,</a:t>
            </a:r>
            <a:r>
              <a:rPr lang="zh-CN" altLang="en-US" dirty="0"/>
              <a:t>通过节目交换</a:t>
            </a:r>
            <a:r>
              <a:rPr lang="en-US" altLang="zh-CN" dirty="0"/>
              <a:t>,</a:t>
            </a:r>
            <a:r>
              <a:rPr lang="zh-CN" altLang="en-US" dirty="0"/>
              <a:t>广播剧开始走向全国。这时在我国</a:t>
            </a:r>
            <a:r>
              <a:rPr lang="en-US" altLang="zh-CN" dirty="0"/>
              <a:t>,</a:t>
            </a:r>
            <a:r>
              <a:rPr lang="zh-CN" altLang="en-US" dirty="0"/>
              <a:t>大众传播领域是广播唱主角</a:t>
            </a:r>
          </a:p>
          <a:p>
            <a:r>
              <a:rPr lang="zh-CN" altLang="en-US" dirty="0"/>
              <a:t>儿</a:t>
            </a:r>
            <a:r>
              <a:rPr lang="en-US" altLang="zh-CN" dirty="0"/>
              <a:t>,</a:t>
            </a:r>
            <a:r>
              <a:rPr lang="zh-CN" altLang="en-US" dirty="0"/>
              <a:t>电视事业还没有发展起来。这时广播剧事业上值得一提的是中央台、上海台、天津</a:t>
            </a:r>
          </a:p>
          <a:p>
            <a:r>
              <a:rPr lang="zh-CN" altLang="en-US" dirty="0"/>
              <a:t>台等一些大省市台先后成立了广播剧团和广播文工团。这些剧团承担了大量广播剧</a:t>
            </a:r>
          </a:p>
          <a:p>
            <a:r>
              <a:rPr lang="zh-CN" altLang="en-US" dirty="0"/>
              <a:t>的演播任务。此时的广播剧如雨后春笋般蓬勃发展</a:t>
            </a:r>
            <a:r>
              <a:rPr lang="en-US" altLang="zh-CN" dirty="0"/>
              <a:t>,</a:t>
            </a:r>
            <a:r>
              <a:rPr lang="zh-CN" altLang="en-US" dirty="0"/>
              <a:t>如由王扶林和刘保毅导演</a:t>
            </a:r>
            <a:r>
              <a:rPr lang="en-US" altLang="zh-CN" dirty="0"/>
              <a:t>,</a:t>
            </a:r>
            <a:r>
              <a:rPr lang="zh-CN" altLang="en-US" dirty="0"/>
              <a:t>根据</a:t>
            </a:r>
          </a:p>
          <a:p>
            <a:r>
              <a:rPr lang="zh-CN" altLang="en-US" dirty="0"/>
              <a:t>安徒生童话改编的</a:t>
            </a:r>
            <a:r>
              <a:rPr lang="en-US" altLang="zh-CN" dirty="0"/>
              <a:t>《</a:t>
            </a:r>
            <a:r>
              <a:rPr lang="zh-CN" altLang="en-US" dirty="0"/>
              <a:t>皇帝的新装</a:t>
            </a:r>
            <a:r>
              <a:rPr lang="en-US" altLang="zh-CN" dirty="0"/>
              <a:t>》,</a:t>
            </a:r>
            <a:r>
              <a:rPr lang="zh-CN" altLang="en-US" dirty="0"/>
              <a:t>既有室内录音</a:t>
            </a:r>
            <a:r>
              <a:rPr lang="en-US" altLang="zh-CN" dirty="0"/>
              <a:t>,</a:t>
            </a:r>
            <a:r>
              <a:rPr lang="zh-CN" altLang="en-US" dirty="0"/>
              <a:t>又有室外录音</a:t>
            </a:r>
            <a:r>
              <a:rPr lang="en-US" altLang="zh-CN" dirty="0"/>
              <a:t>,</a:t>
            </a:r>
            <a:r>
              <a:rPr lang="zh-CN" altLang="en-US" dirty="0"/>
              <a:t>立体感比较强</a:t>
            </a:r>
            <a:r>
              <a:rPr lang="en-US" altLang="zh-CN" dirty="0"/>
              <a:t>,</a:t>
            </a:r>
            <a:r>
              <a:rPr lang="zh-CN" altLang="en-US" dirty="0"/>
              <a:t>艺术</a:t>
            </a:r>
          </a:p>
          <a:p>
            <a:r>
              <a:rPr lang="zh-CN" altLang="en-US" dirty="0"/>
              <a:t>质量较高。在此前后</a:t>
            </a:r>
            <a:r>
              <a:rPr lang="en-US" altLang="zh-CN" dirty="0"/>
              <a:t>,</a:t>
            </a:r>
            <a:r>
              <a:rPr lang="zh-CN" altLang="en-US" dirty="0"/>
              <a:t>涌现了</a:t>
            </a:r>
            <a:r>
              <a:rPr lang="en-US" altLang="zh-CN" dirty="0"/>
              <a:t>《</a:t>
            </a:r>
            <a:r>
              <a:rPr lang="zh-CN" altLang="en-US" dirty="0"/>
              <a:t>黎明的河边</a:t>
            </a:r>
            <a:r>
              <a:rPr lang="en-US" altLang="zh-CN" dirty="0"/>
              <a:t>》《</a:t>
            </a:r>
            <a:r>
              <a:rPr lang="zh-CN" altLang="en-US" dirty="0"/>
              <a:t>故乡</a:t>
            </a:r>
            <a:r>
              <a:rPr lang="en-US" altLang="zh-CN" dirty="0"/>
              <a:t>》《</a:t>
            </a:r>
            <a:r>
              <a:rPr lang="zh-CN" altLang="en-US" dirty="0"/>
              <a:t>杜十娘</a:t>
            </a:r>
            <a:r>
              <a:rPr lang="en-US" altLang="zh-CN" dirty="0"/>
              <a:t>》《</a:t>
            </a:r>
            <a:r>
              <a:rPr lang="zh-CN" altLang="en-US" dirty="0"/>
              <a:t>国际主义战士白求恩</a:t>
            </a:r>
            <a:r>
              <a:rPr lang="en-US" altLang="zh-CN" dirty="0"/>
              <a:t>》</a:t>
            </a:r>
          </a:p>
          <a:p>
            <a:r>
              <a:rPr lang="en-US" altLang="zh-CN" dirty="0"/>
              <a:t>《</a:t>
            </a:r>
            <a:r>
              <a:rPr lang="zh-CN" altLang="en-US" dirty="0"/>
              <a:t>两幅油画</a:t>
            </a:r>
            <a:r>
              <a:rPr lang="en-US" altLang="zh-CN" dirty="0"/>
              <a:t>》《</a:t>
            </a:r>
            <a:r>
              <a:rPr lang="zh-CN" altLang="en-US" dirty="0"/>
              <a:t>没有织完的筒裙</a:t>
            </a:r>
            <a:r>
              <a:rPr lang="en-US" altLang="zh-CN" dirty="0"/>
              <a:t>》《</a:t>
            </a:r>
            <a:r>
              <a:rPr lang="zh-CN" altLang="en-US" dirty="0"/>
              <a:t>山谷红霞</a:t>
            </a:r>
            <a:r>
              <a:rPr lang="en-US" altLang="zh-CN" dirty="0"/>
              <a:t>》《</a:t>
            </a:r>
            <a:r>
              <a:rPr lang="zh-CN" altLang="en-US" dirty="0"/>
              <a:t>党员登记表</a:t>
            </a:r>
            <a:r>
              <a:rPr lang="en-US" altLang="zh-CN" dirty="0"/>
              <a:t>》《</a:t>
            </a:r>
            <a:r>
              <a:rPr lang="zh-CN" altLang="en-US" dirty="0"/>
              <a:t>长长的流水</a:t>
            </a:r>
            <a:r>
              <a:rPr lang="en-US" altLang="zh-CN" dirty="0"/>
              <a:t>》</a:t>
            </a:r>
            <a:r>
              <a:rPr lang="zh-CN" altLang="en-US" dirty="0"/>
              <a:t>和广播连续剧</a:t>
            </a:r>
          </a:p>
          <a:p>
            <a:r>
              <a:rPr lang="en-US" altLang="zh-CN" dirty="0"/>
              <a:t>《</a:t>
            </a:r>
            <a:r>
              <a:rPr lang="zh-CN" altLang="en-US" dirty="0"/>
              <a:t>红岩</a:t>
            </a:r>
            <a:r>
              <a:rPr lang="en-US" altLang="zh-CN" dirty="0"/>
              <a:t>》</a:t>
            </a:r>
            <a:r>
              <a:rPr lang="zh-CN" altLang="en-US" dirty="0"/>
              <a:t>等优秀剧目。这一时期</a:t>
            </a:r>
            <a:r>
              <a:rPr lang="en-US" altLang="zh-CN" dirty="0"/>
              <a:t>,</a:t>
            </a:r>
            <a:r>
              <a:rPr lang="zh-CN" altLang="en-US" dirty="0"/>
              <a:t>广播剧得到了文艺界、戏剧界的承认</a:t>
            </a:r>
            <a:r>
              <a:rPr lang="en-US" altLang="zh-CN" dirty="0"/>
              <a:t>,</a:t>
            </a:r>
            <a:r>
              <a:rPr lang="zh-CN" altLang="en-US" dirty="0"/>
              <a:t>受到中央领导和</a:t>
            </a:r>
          </a:p>
          <a:p>
            <a:r>
              <a:rPr lang="zh-CN" altLang="en-US" dirty="0"/>
              <a:t>社会各界的关注。</a:t>
            </a:r>
          </a:p>
          <a:p>
            <a:r>
              <a:rPr lang="en-US" altLang="zh-CN" dirty="0"/>
              <a:t>1959</a:t>
            </a:r>
            <a:r>
              <a:rPr lang="zh-CN" altLang="en-US" dirty="0"/>
              <a:t>年北京广播学院复校</a:t>
            </a:r>
            <a:r>
              <a:rPr lang="en-US" altLang="zh-CN" dirty="0"/>
              <a:t>,</a:t>
            </a:r>
            <a:r>
              <a:rPr lang="zh-CN" altLang="en-US" dirty="0"/>
              <a:t>广播剧走向大学讲坛</a:t>
            </a:r>
            <a:r>
              <a:rPr lang="en-US" altLang="zh-CN" dirty="0"/>
              <a:t>,</a:t>
            </a:r>
            <a:r>
              <a:rPr lang="zh-CN" altLang="en-US" dirty="0"/>
              <a:t>这是在广播剧事业上第二件值</a:t>
            </a:r>
          </a:p>
          <a:p>
            <a:r>
              <a:rPr lang="zh-CN" altLang="en-US" dirty="0"/>
              <a:t>得提起的大事。</a:t>
            </a:r>
          </a:p>
          <a:p>
            <a:r>
              <a:rPr lang="zh-CN" altLang="en-US" dirty="0"/>
              <a:t>我国广播剧从转入现代手段录制以后</a:t>
            </a:r>
            <a:r>
              <a:rPr lang="en-US" altLang="zh-CN" dirty="0"/>
              <a:t>,</a:t>
            </a:r>
            <a:r>
              <a:rPr lang="zh-CN" altLang="en-US" dirty="0"/>
              <a:t>到</a:t>
            </a:r>
            <a:r>
              <a:rPr lang="en-US" altLang="zh-CN" dirty="0"/>
              <a:t>20</a:t>
            </a:r>
            <a:r>
              <a:rPr lang="zh-CN" altLang="en-US" dirty="0"/>
              <a:t>世纪</a:t>
            </a:r>
            <a:r>
              <a:rPr lang="en-US" altLang="zh-CN" dirty="0"/>
              <a:t>60</a:t>
            </a:r>
            <a:r>
              <a:rPr lang="zh-CN" altLang="en-US" dirty="0"/>
              <a:t>年代</a:t>
            </a:r>
            <a:r>
              <a:rPr lang="en-US" altLang="zh-CN" dirty="0"/>
              <a:t>,</a:t>
            </a:r>
            <a:r>
              <a:rPr lang="zh-CN" altLang="en-US" dirty="0"/>
              <a:t>艺术上渐趋成熟</a:t>
            </a:r>
            <a:r>
              <a:rPr lang="en-US" altLang="zh-CN" dirty="0"/>
              <a:t>,</a:t>
            </a:r>
            <a:r>
              <a:rPr lang="zh-CN" altLang="en-US" dirty="0"/>
              <a:t>显示</a:t>
            </a:r>
          </a:p>
          <a:p>
            <a:r>
              <a:rPr lang="zh-CN" altLang="en-US" dirty="0"/>
              <a:t>了自己艺术上的独立性</a:t>
            </a:r>
            <a:r>
              <a:rPr lang="en-US" altLang="zh-CN" dirty="0"/>
              <a:t>;</a:t>
            </a:r>
            <a:r>
              <a:rPr lang="zh-CN" altLang="en-US" dirty="0"/>
              <a:t>理论研究也初步展开</a:t>
            </a:r>
            <a:r>
              <a:rPr lang="en-US" altLang="zh-CN" dirty="0"/>
              <a:t>,</a:t>
            </a:r>
            <a:r>
              <a:rPr lang="zh-CN" altLang="en-US" dirty="0"/>
              <a:t>广播剧编导自觉地以比较明确的理论</a:t>
            </a:r>
          </a:p>
          <a:p>
            <a:r>
              <a:rPr lang="zh-CN" altLang="en-US" dirty="0"/>
              <a:t>认识指导剧作实践</a:t>
            </a:r>
            <a:r>
              <a:rPr lang="en-US" altLang="zh-CN" dirty="0"/>
              <a:t>,</a:t>
            </a:r>
            <a:r>
              <a:rPr lang="zh-CN" altLang="en-US" dirty="0"/>
              <a:t>实践和理论探索都出现了可喜局面。但是</a:t>
            </a:r>
            <a:r>
              <a:rPr lang="en-US" altLang="zh-CN" dirty="0"/>
              <a:t>,1966</a:t>
            </a:r>
            <a:r>
              <a:rPr lang="zh-CN" altLang="en-US" dirty="0"/>
              <a:t>年由于“文革”开</a:t>
            </a:r>
          </a:p>
          <a:p>
            <a:r>
              <a:rPr lang="zh-CN" altLang="en-US" dirty="0"/>
              <a:t>始</a:t>
            </a:r>
            <a:r>
              <a:rPr lang="en-US" altLang="zh-CN" dirty="0"/>
              <a:t>,10</a:t>
            </a:r>
            <a:r>
              <a:rPr lang="zh-CN" altLang="en-US" dirty="0"/>
              <a:t>年间广播剧陷入停滞</a:t>
            </a:r>
            <a:r>
              <a:rPr lang="en-US" altLang="zh-CN" dirty="0"/>
              <a:t>(“</a:t>
            </a:r>
            <a:r>
              <a:rPr lang="zh-CN" altLang="en-US" dirty="0"/>
              <a:t>文革”后期</a:t>
            </a:r>
            <a:r>
              <a:rPr lang="en-US" altLang="zh-CN" dirty="0"/>
              <a:t>,</a:t>
            </a:r>
            <a:r>
              <a:rPr lang="zh-CN" altLang="en-US" dirty="0"/>
              <a:t>虽有少量广播剧出现</a:t>
            </a:r>
            <a:r>
              <a:rPr lang="en-US" altLang="zh-CN" dirty="0"/>
              <a:t>,</a:t>
            </a:r>
            <a:r>
              <a:rPr lang="zh-CN" altLang="en-US" dirty="0"/>
              <a:t>但内容上都受当时政</a:t>
            </a:r>
          </a:p>
          <a:p>
            <a:r>
              <a:rPr lang="zh-CN" altLang="en-US" dirty="0"/>
              <a:t>治局面的限制</a:t>
            </a:r>
            <a:r>
              <a:rPr lang="en-US" altLang="zh-CN" dirty="0"/>
              <a:t>,</a:t>
            </a:r>
            <a:r>
              <a:rPr lang="zh-CN" altLang="en-US" dirty="0"/>
              <a:t>今天评说的价值不大</a:t>
            </a:r>
            <a:r>
              <a:rPr lang="en-US" altLang="zh-CN" dirty="0"/>
              <a:t>)</a:t>
            </a:r>
            <a:r>
              <a:rPr lang="zh-CN" altLang="en-US" dirty="0"/>
              <a:t>。</a:t>
            </a:r>
            <a:r>
              <a:rPr lang="en-US" altLang="zh-CN" dirty="0"/>
              <a:t>1976</a:t>
            </a:r>
            <a:r>
              <a:rPr lang="zh-CN" altLang="en-US" dirty="0"/>
              <a:t>年之后</a:t>
            </a:r>
            <a:r>
              <a:rPr lang="en-US" altLang="zh-CN" dirty="0"/>
              <a:t>,</a:t>
            </a:r>
            <a:r>
              <a:rPr lang="zh-CN" altLang="en-US" dirty="0"/>
              <a:t>广播剧的艺术形式获得解放</a:t>
            </a:r>
            <a:r>
              <a:rPr lang="en-US" altLang="zh-CN" dirty="0"/>
              <a:t>,</a:t>
            </a:r>
            <a:r>
              <a:rPr lang="zh-CN" altLang="en-US" dirty="0"/>
              <a:t>编</a:t>
            </a:r>
          </a:p>
          <a:p>
            <a:r>
              <a:rPr lang="zh-CN" altLang="en-US" dirty="0"/>
              <a:t>导的积极性迸发</a:t>
            </a:r>
            <a:r>
              <a:rPr lang="en-US" altLang="zh-CN" dirty="0"/>
              <a:t>,</a:t>
            </a:r>
            <a:r>
              <a:rPr lang="zh-CN" altLang="en-US" dirty="0"/>
              <a:t>广播剧剧作和理论研究都步入了新的阶段。</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83750839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广播电视文艺传播者的基本条件和素质</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9" y="1211208"/>
            <a:ext cx="9635179" cy="5632287"/>
          </a:xfrm>
          <a:prstGeom prst="rect">
            <a:avLst/>
          </a:prstGeom>
          <a:noFill/>
          <a:ln>
            <a:noFill/>
          </a:ln>
        </p:spPr>
        <p:txBody>
          <a:bodyPr wrap="square" lIns="91419" tIns="45708" rIns="91419" bIns="45708">
            <a:spAutoFit/>
          </a:bodyPr>
          <a:lstStyle/>
          <a:p>
            <a:r>
              <a:rPr lang="zh-CN" altLang="en-US" dirty="0"/>
              <a:t>四、精品意识</a:t>
            </a:r>
            <a:r>
              <a:rPr lang="en-US" altLang="zh-CN" dirty="0"/>
              <a:t>,</a:t>
            </a:r>
            <a:r>
              <a:rPr lang="zh-CN" altLang="en-US" dirty="0"/>
              <a:t>恪尽职守</a:t>
            </a:r>
            <a:endParaRPr lang="en-US" altLang="zh-CN" dirty="0"/>
          </a:p>
          <a:p>
            <a:endParaRPr lang="zh-CN" altLang="en-US" dirty="0"/>
          </a:p>
          <a:p>
            <a:r>
              <a:rPr lang="zh-CN" altLang="en-US" dirty="0"/>
              <a:t>首先是敬业精神。具有崇高的职业道德是电视文艺传播者必不可少的素质。敬</a:t>
            </a:r>
          </a:p>
          <a:p>
            <a:r>
              <a:rPr lang="zh-CN" altLang="en-US" dirty="0"/>
              <a:t>业体现为爱业。为此</a:t>
            </a:r>
            <a:r>
              <a:rPr lang="en-US" altLang="zh-CN" dirty="0"/>
              <a:t>,</a:t>
            </a:r>
            <a:r>
              <a:rPr lang="zh-CN" altLang="en-US" dirty="0"/>
              <a:t>他必须训练思维</a:t>
            </a:r>
            <a:r>
              <a:rPr lang="en-US" altLang="zh-CN" dirty="0"/>
              <a:t>,</a:t>
            </a:r>
            <a:r>
              <a:rPr lang="zh-CN" altLang="en-US" dirty="0"/>
              <a:t>使自己反应灵敏</a:t>
            </a:r>
            <a:r>
              <a:rPr lang="en-US" altLang="zh-CN" dirty="0"/>
              <a:t>,</a:t>
            </a:r>
            <a:r>
              <a:rPr lang="zh-CN" altLang="en-US" dirty="0"/>
              <a:t>善于抓住时代的脉搏、问题</a:t>
            </a:r>
          </a:p>
          <a:p>
            <a:r>
              <a:rPr lang="zh-CN" altLang="en-US" dirty="0"/>
              <a:t>的主要矛盾</a:t>
            </a:r>
            <a:r>
              <a:rPr lang="en-US" altLang="zh-CN" dirty="0"/>
              <a:t>,</a:t>
            </a:r>
            <a:r>
              <a:rPr lang="zh-CN" altLang="en-US" dirty="0"/>
              <a:t>走在社会的前面。只有这样</a:t>
            </a:r>
            <a:r>
              <a:rPr lang="en-US" altLang="zh-CN" dirty="0"/>
              <a:t>,</a:t>
            </a:r>
            <a:r>
              <a:rPr lang="zh-CN" altLang="en-US" dirty="0"/>
              <a:t>他才能够抵制拜金主义、急功近利的短视行</a:t>
            </a:r>
          </a:p>
          <a:p>
            <a:r>
              <a:rPr lang="zh-CN" altLang="en-US" dirty="0"/>
              <a:t>为</a:t>
            </a:r>
            <a:r>
              <a:rPr lang="en-US" altLang="zh-CN" dirty="0"/>
              <a:t>,</a:t>
            </a:r>
            <a:r>
              <a:rPr lang="zh-CN" altLang="en-US" dirty="0"/>
              <a:t>恪尽职守建设“两个文明”</a:t>
            </a:r>
            <a:r>
              <a:rPr lang="en-US" altLang="zh-CN" dirty="0"/>
              <a:t>,</a:t>
            </a:r>
            <a:r>
              <a:rPr lang="zh-CN" altLang="en-US" dirty="0"/>
              <a:t>充分发挥职业长处</a:t>
            </a:r>
            <a:r>
              <a:rPr lang="en-US" altLang="zh-CN" dirty="0"/>
              <a:t>,</a:t>
            </a:r>
            <a:r>
              <a:rPr lang="zh-CN" altLang="en-US" dirty="0"/>
              <a:t>竭诚为观众服务</a:t>
            </a:r>
            <a:r>
              <a:rPr lang="en-US" altLang="zh-CN" dirty="0"/>
              <a:t>,</a:t>
            </a:r>
            <a:r>
              <a:rPr lang="zh-CN" altLang="en-US" dirty="0"/>
              <a:t>对社会负责</a:t>
            </a:r>
            <a:r>
              <a:rPr lang="en-US" altLang="zh-CN" dirty="0"/>
              <a:t>,</a:t>
            </a:r>
            <a:r>
              <a:rPr lang="zh-CN" altLang="en-US" dirty="0"/>
              <a:t>与同</a:t>
            </a:r>
          </a:p>
          <a:p>
            <a:r>
              <a:rPr lang="zh-CN" altLang="en-US" dirty="0"/>
              <a:t>行互相支持、互相帮助</a:t>
            </a:r>
            <a:r>
              <a:rPr lang="en-US" altLang="zh-CN" dirty="0"/>
              <a:t>,</a:t>
            </a:r>
            <a:r>
              <a:rPr lang="zh-CN" altLang="en-US" dirty="0"/>
              <a:t>以无私奉献精神传播先进文化</a:t>
            </a:r>
            <a:r>
              <a:rPr lang="en-US" altLang="zh-CN" dirty="0"/>
              <a:t>,</a:t>
            </a:r>
            <a:r>
              <a:rPr lang="zh-CN" altLang="en-US" dirty="0"/>
              <a:t>出色完成传播者的本职工作。</a:t>
            </a:r>
            <a:endParaRPr lang="en-US" altLang="zh-CN" dirty="0"/>
          </a:p>
          <a:p>
            <a:endParaRPr lang="zh-CN" altLang="en-US" dirty="0"/>
          </a:p>
          <a:p>
            <a:r>
              <a:rPr lang="zh-CN" altLang="en-US" dirty="0"/>
              <a:t>其次</a:t>
            </a:r>
            <a:r>
              <a:rPr lang="en-US" altLang="zh-CN" dirty="0"/>
              <a:t>,</a:t>
            </a:r>
            <a:r>
              <a:rPr lang="zh-CN" altLang="en-US" dirty="0"/>
              <a:t>广播电视文艺传播者需要加强对电视语言的本体探索。</a:t>
            </a:r>
            <a:endParaRPr lang="en-US" altLang="zh-CN" dirty="0"/>
          </a:p>
          <a:p>
            <a:endParaRPr lang="zh-CN" altLang="en-US" dirty="0"/>
          </a:p>
          <a:p>
            <a:r>
              <a:rPr lang="zh-CN" altLang="en-US" dirty="0"/>
              <a:t>再次</a:t>
            </a:r>
            <a:r>
              <a:rPr lang="en-US" altLang="zh-CN" dirty="0"/>
              <a:t>,</a:t>
            </a:r>
            <a:r>
              <a:rPr lang="zh-CN" altLang="en-US" dirty="0"/>
              <a:t>传播者的形象塑造问题不可小觑</a:t>
            </a:r>
            <a:r>
              <a:rPr lang="en-US" altLang="zh-CN" dirty="0"/>
              <a:t>,</a:t>
            </a:r>
            <a:r>
              <a:rPr lang="zh-CN" altLang="en-US" dirty="0"/>
              <a:t>因为它会在很大程度上影响到节目的效</a:t>
            </a:r>
          </a:p>
          <a:p>
            <a:r>
              <a:rPr lang="zh-CN" altLang="en-US" dirty="0"/>
              <a:t>果和质量。在广播电视文艺传播领域、传播系统中</a:t>
            </a:r>
            <a:r>
              <a:rPr lang="en-US" altLang="zh-CN" dirty="0"/>
              <a:t>,</a:t>
            </a:r>
            <a:r>
              <a:rPr lang="zh-CN" altLang="en-US" dirty="0"/>
              <a:t>传播者的工作常常是牵一发而动</a:t>
            </a:r>
          </a:p>
          <a:p>
            <a:r>
              <a:rPr lang="zh-CN" altLang="en-US" dirty="0"/>
              <a:t>全身的。具体到节目主持人的服饰</a:t>
            </a:r>
            <a:r>
              <a:rPr lang="en-US" altLang="zh-CN" dirty="0"/>
              <a:t>,</a:t>
            </a:r>
            <a:r>
              <a:rPr lang="zh-CN" altLang="en-US" dirty="0"/>
              <a:t>需要针对不同时间、场合精心处理。</a:t>
            </a:r>
            <a:endParaRPr lang="en-US" altLang="zh-CN" dirty="0"/>
          </a:p>
          <a:p>
            <a:endParaRPr lang="zh-CN" altLang="en-US" dirty="0"/>
          </a:p>
          <a:p>
            <a:r>
              <a:rPr lang="zh-CN" altLang="en-US" dirty="0"/>
              <a:t>最后</a:t>
            </a:r>
            <a:r>
              <a:rPr lang="en-US" altLang="zh-CN" dirty="0"/>
              <a:t>,</a:t>
            </a:r>
            <a:r>
              <a:rPr lang="zh-CN" altLang="en-US" dirty="0"/>
              <a:t>广播电视文艺传播者需要培养审美思考能力。作为从事专门化、规范化职</a:t>
            </a:r>
          </a:p>
          <a:p>
            <a:r>
              <a:rPr lang="zh-CN" altLang="en-US" dirty="0"/>
              <a:t>业的传播者</a:t>
            </a:r>
            <a:r>
              <a:rPr lang="en-US" altLang="zh-CN" dirty="0"/>
              <a:t>,</a:t>
            </a:r>
            <a:r>
              <a:rPr lang="zh-CN" altLang="en-US" dirty="0"/>
              <a:t>需要学者型人才。在电子化、科学化、国际化的环境中</a:t>
            </a:r>
            <a:r>
              <a:rPr lang="en-US" altLang="zh-CN" dirty="0"/>
              <a:t>,</a:t>
            </a:r>
            <a:r>
              <a:rPr lang="zh-CN" altLang="en-US" dirty="0"/>
              <a:t>广播电视文艺传</a:t>
            </a:r>
          </a:p>
          <a:p>
            <a:r>
              <a:rPr lang="zh-CN" altLang="en-US" dirty="0"/>
              <a:t>播者需要通过自身文化的传播与创作</a:t>
            </a:r>
            <a:r>
              <a:rPr lang="en-US" altLang="zh-CN" dirty="0"/>
              <a:t>,</a:t>
            </a:r>
            <a:r>
              <a:rPr lang="zh-CN" altLang="en-US" dirty="0"/>
              <a:t>保持着人类文明的延续与传承</a:t>
            </a:r>
            <a:r>
              <a:rPr lang="en-US" altLang="zh-CN" dirty="0"/>
              <a:t>,</a:t>
            </a:r>
            <a:r>
              <a:rPr lang="zh-CN" altLang="en-US" dirty="0"/>
              <a:t>培养受众的审</a:t>
            </a:r>
          </a:p>
          <a:p>
            <a:r>
              <a:rPr lang="zh-CN" altLang="en-US" dirty="0"/>
              <a:t>美能力。广播电视文艺传播者素质的核心内容包括四要素</a:t>
            </a:r>
            <a:r>
              <a:rPr lang="en-US" altLang="zh-CN" dirty="0"/>
              <a:t>:</a:t>
            </a:r>
            <a:r>
              <a:rPr lang="zh-CN" altLang="en-US" dirty="0"/>
              <a:t>人格、学问、传播观念、传</a:t>
            </a:r>
          </a:p>
          <a:p>
            <a:r>
              <a:rPr lang="zh-CN" altLang="en-US" dirty="0"/>
              <a:t>播技术。它们之间有机优化组合</a:t>
            </a:r>
            <a:r>
              <a:rPr lang="en-US" altLang="zh-CN" dirty="0"/>
              <a:t>,</a:t>
            </a:r>
            <a:r>
              <a:rPr lang="zh-CN" altLang="en-US" dirty="0"/>
              <a:t>共同演化出传播者应有的参与、发展、研究意识与能力。</a:t>
            </a:r>
          </a:p>
          <a:p>
            <a:endParaRPr lang="zh-CN" altLang="en-US" dirty="0"/>
          </a:p>
        </p:txBody>
      </p:sp>
    </p:spTree>
    <p:custDataLst>
      <p:tags r:id="rId1"/>
    </p:custDataLst>
    <p:extLst>
      <p:ext uri="{BB962C8B-B14F-4D97-AF65-F5344CB8AC3E}">
        <p14:creationId xmlns:p14="http://schemas.microsoft.com/office/powerpoint/2010/main" val="142309831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070429" y="1726625"/>
            <a:ext cx="2296386" cy="156966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11</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广播电视文艺受众的审美心理</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236093985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9" y="1635751"/>
            <a:ext cx="9635179" cy="2862298"/>
          </a:xfrm>
          <a:prstGeom prst="rect">
            <a:avLst/>
          </a:prstGeom>
          <a:noFill/>
          <a:ln>
            <a:noFill/>
          </a:ln>
        </p:spPr>
        <p:txBody>
          <a:bodyPr wrap="square" lIns="91419" tIns="45708" rIns="91419" bIns="45708">
            <a:spAutoFit/>
          </a:bodyPr>
          <a:lstStyle/>
          <a:p>
            <a:r>
              <a:rPr lang="zh-CN" altLang="en-US" dirty="0"/>
              <a:t>一、理解与对话</a:t>
            </a:r>
            <a:r>
              <a:rPr lang="en-US" altLang="zh-CN" dirty="0"/>
              <a:t>:</a:t>
            </a:r>
            <a:r>
              <a:rPr lang="zh-CN" altLang="en-US" dirty="0"/>
              <a:t>中国广播电视艺术的自觉</a:t>
            </a:r>
          </a:p>
          <a:p>
            <a:endParaRPr lang="en-US" altLang="zh-CN" dirty="0"/>
          </a:p>
          <a:p>
            <a:r>
              <a:rPr lang="zh-CN" altLang="en-US" dirty="0"/>
              <a:t>当代中国的广播电视艺术</a:t>
            </a:r>
            <a:r>
              <a:rPr lang="en-US" altLang="zh-CN" dirty="0"/>
              <a:t>,</a:t>
            </a:r>
            <a:r>
              <a:rPr lang="zh-CN" altLang="en-US" dirty="0"/>
              <a:t>经历了一个从无到有、从稚嫩到成熟与自觉的历史发</a:t>
            </a:r>
          </a:p>
          <a:p>
            <a:r>
              <a:rPr lang="zh-CN" altLang="en-US" dirty="0"/>
              <a:t>展过程。特别是改革开放三十多年来</a:t>
            </a:r>
            <a:r>
              <a:rPr lang="en-US" altLang="zh-CN" dirty="0"/>
              <a:t>,</a:t>
            </a:r>
            <a:r>
              <a:rPr lang="zh-CN" altLang="en-US" dirty="0"/>
              <a:t>中国广播电视艺术更是取得了长足的发展。这</a:t>
            </a:r>
          </a:p>
          <a:p>
            <a:r>
              <a:rPr lang="zh-CN" altLang="en-US" dirty="0"/>
              <a:t>不仅仅体现为全国各级广播电台、电视台数量的剧增</a:t>
            </a:r>
            <a:r>
              <a:rPr lang="en-US" altLang="zh-CN" dirty="0"/>
              <a:t>,</a:t>
            </a:r>
            <a:r>
              <a:rPr lang="zh-CN" altLang="en-US" dirty="0"/>
              <a:t>广播电视文艺节目播出的时间</a:t>
            </a:r>
          </a:p>
          <a:p>
            <a:r>
              <a:rPr lang="zh-CN" altLang="en-US" dirty="0"/>
              <a:t>和频率的大幅度提升</a:t>
            </a:r>
            <a:r>
              <a:rPr lang="en-US" altLang="zh-CN" dirty="0"/>
              <a:t>,</a:t>
            </a:r>
            <a:r>
              <a:rPr lang="zh-CN" altLang="en-US" dirty="0"/>
              <a:t>也不仅仅体现为广播电视文艺节目的新品种和样式的不断涌现</a:t>
            </a:r>
          </a:p>
          <a:p>
            <a:r>
              <a:rPr lang="zh-CN" altLang="en-US" dirty="0"/>
              <a:t>以及广播电视艺术创作的空前繁荣</a:t>
            </a:r>
            <a:r>
              <a:rPr lang="en-US" altLang="zh-CN" dirty="0"/>
              <a:t>,</a:t>
            </a:r>
            <a:r>
              <a:rPr lang="zh-CN" altLang="en-US" dirty="0"/>
              <a:t>更重要的还体现在广播电视艺术与其受众日益密</a:t>
            </a:r>
          </a:p>
          <a:p>
            <a:r>
              <a:rPr lang="zh-CN" altLang="en-US" dirty="0"/>
              <a:t>切的关联中。当前</a:t>
            </a:r>
            <a:r>
              <a:rPr lang="en-US" altLang="zh-CN" dirty="0"/>
              <a:t>,</a:t>
            </a:r>
            <a:r>
              <a:rPr lang="zh-CN" altLang="en-US" dirty="0"/>
              <a:t>广播电视传播中丰富多彩的文艺节目</a:t>
            </a:r>
            <a:r>
              <a:rPr lang="en-US" altLang="zh-CN" dirty="0"/>
              <a:t>,</a:t>
            </a:r>
            <a:r>
              <a:rPr lang="zh-CN" altLang="en-US" dirty="0"/>
              <a:t>特别是作为一种成熟形态</a:t>
            </a:r>
          </a:p>
          <a:p>
            <a:r>
              <a:rPr lang="zh-CN" altLang="en-US" dirty="0"/>
              <a:t>的广播电视艺术业</a:t>
            </a:r>
            <a:r>
              <a:rPr lang="en-US" altLang="zh-CN" dirty="0"/>
              <a:t>,</a:t>
            </a:r>
            <a:r>
              <a:rPr lang="zh-CN" altLang="en-US" dirty="0"/>
              <a:t>已成为广大受众日常生活中不可或缺、不可替代且也越来越普遍</a:t>
            </a:r>
          </a:p>
          <a:p>
            <a:r>
              <a:rPr lang="zh-CN" altLang="en-US" dirty="0"/>
              <a:t>的审美娱乐对象。</a:t>
            </a:r>
          </a:p>
        </p:txBody>
      </p:sp>
    </p:spTree>
    <p:custDataLst>
      <p:tags r:id="rId1"/>
    </p:custDataLst>
    <p:extLst>
      <p:ext uri="{BB962C8B-B14F-4D97-AF65-F5344CB8AC3E}">
        <p14:creationId xmlns:p14="http://schemas.microsoft.com/office/powerpoint/2010/main" val="336211976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9" y="1635751"/>
            <a:ext cx="9635179" cy="3970293"/>
          </a:xfrm>
          <a:prstGeom prst="rect">
            <a:avLst/>
          </a:prstGeom>
          <a:noFill/>
          <a:ln>
            <a:noFill/>
          </a:ln>
        </p:spPr>
        <p:txBody>
          <a:bodyPr wrap="square" lIns="91419" tIns="45708" rIns="91419" bIns="45708">
            <a:spAutoFit/>
          </a:bodyPr>
          <a:lstStyle/>
          <a:p>
            <a:r>
              <a:rPr lang="zh-CN" altLang="en-US" dirty="0"/>
              <a:t>一、理解与对话</a:t>
            </a:r>
            <a:r>
              <a:rPr lang="en-US" altLang="zh-CN" dirty="0"/>
              <a:t>:</a:t>
            </a:r>
            <a:r>
              <a:rPr lang="zh-CN" altLang="en-US" dirty="0"/>
              <a:t>中国广播电视艺术的自觉</a:t>
            </a:r>
          </a:p>
          <a:p>
            <a:endParaRPr lang="en-US" altLang="zh-CN" dirty="0"/>
          </a:p>
          <a:p>
            <a:r>
              <a:rPr lang="zh-CN" altLang="en-US" dirty="0"/>
              <a:t>曾几何时</a:t>
            </a:r>
            <a:r>
              <a:rPr lang="en-US" altLang="zh-CN" dirty="0"/>
              <a:t>,</a:t>
            </a:r>
            <a:r>
              <a:rPr lang="zh-CN" altLang="en-US" dirty="0"/>
              <a:t>广播电视只是一种单纯的“宣传”工具</a:t>
            </a:r>
            <a:r>
              <a:rPr lang="en-US" altLang="zh-CN" dirty="0"/>
              <a:t>,</a:t>
            </a:r>
            <a:r>
              <a:rPr lang="zh-CN" altLang="en-US" dirty="0"/>
              <a:t>只是党和政府的“喉舌”</a:t>
            </a:r>
            <a:r>
              <a:rPr lang="en-US" altLang="zh-CN" dirty="0"/>
              <a:t>,</a:t>
            </a:r>
            <a:r>
              <a:rPr lang="zh-CN" altLang="en-US" dirty="0"/>
              <a:t>广播电</a:t>
            </a:r>
          </a:p>
          <a:p>
            <a:r>
              <a:rPr lang="zh-CN" altLang="en-US" dirty="0"/>
              <a:t>视文艺自然也只能被赋予“为政治服务”甚至是“为政策服务”的使命。因而</a:t>
            </a:r>
            <a:r>
              <a:rPr lang="en-US" altLang="zh-CN" dirty="0"/>
              <a:t>,</a:t>
            </a:r>
            <a:r>
              <a:rPr lang="zh-CN" altLang="en-US" dirty="0"/>
              <a:t>为配合政</a:t>
            </a:r>
          </a:p>
          <a:p>
            <a:r>
              <a:rPr lang="zh-CN" altLang="en-US" dirty="0"/>
              <a:t>策的发布、法令的传达而不断生产出许多即时应景的“广播电视文艺”。这时的受众还</a:t>
            </a:r>
          </a:p>
          <a:p>
            <a:r>
              <a:rPr lang="zh-CN" altLang="en-US" dirty="0"/>
              <a:t>只能是处于一种全然被动接受的状态</a:t>
            </a:r>
            <a:r>
              <a:rPr lang="en-US" altLang="zh-CN" dirty="0"/>
              <a:t>,</a:t>
            </a:r>
            <a:r>
              <a:rPr lang="zh-CN" altLang="en-US" dirty="0"/>
              <a:t>或者说</a:t>
            </a:r>
            <a:r>
              <a:rPr lang="en-US" altLang="zh-CN" dirty="0"/>
              <a:t>,</a:t>
            </a:r>
            <a:r>
              <a:rPr lang="zh-CN" altLang="en-US" dirty="0"/>
              <a:t>这时的广播电视文艺创作还基本上谈</a:t>
            </a:r>
          </a:p>
          <a:p>
            <a:r>
              <a:rPr lang="zh-CN" altLang="en-US" dirty="0"/>
              <a:t>不上什么受众意识。新时期以来</a:t>
            </a:r>
            <a:r>
              <a:rPr lang="en-US" altLang="zh-CN" dirty="0"/>
              <a:t>,</a:t>
            </a:r>
            <a:r>
              <a:rPr lang="zh-CN" altLang="en-US" dirty="0"/>
              <a:t>特别是随着广播电视自身的迅速发展</a:t>
            </a:r>
            <a:r>
              <a:rPr lang="en-US" altLang="zh-CN" dirty="0"/>
              <a:t>,</a:t>
            </a:r>
            <a:r>
              <a:rPr lang="zh-CN" altLang="en-US" dirty="0"/>
              <a:t>媒体之间的</a:t>
            </a:r>
          </a:p>
          <a:p>
            <a:r>
              <a:rPr lang="zh-CN" altLang="en-US" dirty="0"/>
              <a:t>竞争越来越激烈</a:t>
            </a:r>
            <a:r>
              <a:rPr lang="en-US" altLang="zh-CN" dirty="0"/>
              <a:t>,</a:t>
            </a:r>
            <a:r>
              <a:rPr lang="zh-CN" altLang="en-US" dirty="0"/>
              <a:t>收视</a:t>
            </a:r>
            <a:r>
              <a:rPr lang="en-US" altLang="zh-CN" dirty="0"/>
              <a:t>(</a:t>
            </a:r>
            <a:r>
              <a:rPr lang="zh-CN" altLang="en-US" dirty="0"/>
              <a:t>听</a:t>
            </a:r>
            <a:r>
              <a:rPr lang="en-US" altLang="zh-CN" dirty="0"/>
              <a:t>)</a:t>
            </a:r>
            <a:r>
              <a:rPr lang="zh-CN" altLang="en-US" dirty="0"/>
              <a:t>率成为决定广播电视节目生死存亡的关键。广播电视文艺</a:t>
            </a:r>
          </a:p>
          <a:p>
            <a:r>
              <a:rPr lang="zh-CN" altLang="en-US" dirty="0"/>
              <a:t>在传播理念及其与受众的关系上</a:t>
            </a:r>
            <a:r>
              <a:rPr lang="en-US" altLang="zh-CN" dirty="0"/>
              <a:t>,</a:t>
            </a:r>
            <a:r>
              <a:rPr lang="zh-CN" altLang="en-US" dirty="0"/>
              <a:t>才逐渐实现了一个根本性的转变。这就是从对受众</a:t>
            </a:r>
          </a:p>
          <a:p>
            <a:r>
              <a:rPr lang="zh-CN" altLang="en-US" dirty="0"/>
              <a:t>的漠视转变为给予受众应有的理解与尊重</a:t>
            </a:r>
            <a:r>
              <a:rPr lang="en-US" altLang="zh-CN" dirty="0"/>
              <a:t>,</a:t>
            </a:r>
            <a:r>
              <a:rPr lang="zh-CN" altLang="en-US" dirty="0"/>
              <a:t>或者说受众对于广播电视从完全被动地接</a:t>
            </a:r>
          </a:p>
          <a:p>
            <a:r>
              <a:rPr lang="zh-CN" altLang="en-US" dirty="0"/>
              <a:t>受转变为积极主动地选择</a:t>
            </a:r>
            <a:r>
              <a:rPr lang="en-US" altLang="zh-CN" dirty="0"/>
              <a:t>,</a:t>
            </a:r>
            <a:r>
              <a:rPr lang="zh-CN" altLang="en-US" dirty="0"/>
              <a:t>受众审美接受的趋向对于广播电视艺术创作构成越来越明</a:t>
            </a:r>
          </a:p>
          <a:p>
            <a:r>
              <a:rPr lang="zh-CN" altLang="en-US" dirty="0"/>
              <a:t>显的影响与制约。正是这种转变</a:t>
            </a:r>
            <a:r>
              <a:rPr lang="en-US" altLang="zh-CN" dirty="0"/>
              <a:t>,</a:t>
            </a:r>
            <a:r>
              <a:rPr lang="zh-CN" altLang="en-US" dirty="0"/>
              <a:t>带来了改革开放以来中国广播电视艺术的全新的姿</a:t>
            </a:r>
          </a:p>
          <a:p>
            <a:r>
              <a:rPr lang="zh-CN" altLang="en-US" dirty="0"/>
              <a:t>态与繁荣的局面。也可以说</a:t>
            </a:r>
            <a:r>
              <a:rPr lang="en-US" altLang="zh-CN" dirty="0"/>
              <a:t>,</a:t>
            </a:r>
            <a:r>
              <a:rPr lang="zh-CN" altLang="en-US" dirty="0"/>
              <a:t>正是出于对受众的真正理解与尊重</a:t>
            </a:r>
            <a:r>
              <a:rPr lang="en-US" altLang="zh-CN" dirty="0"/>
              <a:t>,</a:t>
            </a:r>
            <a:r>
              <a:rPr lang="zh-CN" altLang="en-US" dirty="0"/>
              <a:t>并且构成与受众之</a:t>
            </a:r>
          </a:p>
          <a:p>
            <a:r>
              <a:rPr lang="zh-CN" altLang="en-US" dirty="0"/>
              <a:t>间的切实的交流与对话</a:t>
            </a:r>
            <a:r>
              <a:rPr lang="en-US" altLang="zh-CN" dirty="0"/>
              <a:t>,</a:t>
            </a:r>
            <a:r>
              <a:rPr lang="zh-CN" altLang="en-US" dirty="0"/>
              <a:t>中国的广播电视才开始了自己艺术上的自觉与自新。</a:t>
            </a:r>
          </a:p>
        </p:txBody>
      </p:sp>
    </p:spTree>
    <p:custDataLst>
      <p:tags r:id="rId1"/>
    </p:custDataLst>
    <p:extLst>
      <p:ext uri="{BB962C8B-B14F-4D97-AF65-F5344CB8AC3E}">
        <p14:creationId xmlns:p14="http://schemas.microsoft.com/office/powerpoint/2010/main" val="100789638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69" y="1635751"/>
            <a:ext cx="9635179" cy="3693295"/>
          </a:xfrm>
          <a:prstGeom prst="rect">
            <a:avLst/>
          </a:prstGeom>
          <a:noFill/>
          <a:ln>
            <a:noFill/>
          </a:ln>
        </p:spPr>
        <p:txBody>
          <a:bodyPr wrap="square" lIns="91419" tIns="45708" rIns="91419" bIns="45708">
            <a:spAutoFit/>
          </a:bodyPr>
          <a:lstStyle/>
          <a:p>
            <a:r>
              <a:rPr lang="en-US" altLang="zh-CN" dirty="0"/>
              <a:t>20</a:t>
            </a:r>
            <a:r>
              <a:rPr lang="zh-CN" altLang="en-US" dirty="0"/>
              <a:t>世纪</a:t>
            </a:r>
            <a:r>
              <a:rPr lang="en-US" altLang="zh-CN" dirty="0"/>
              <a:t>60</a:t>
            </a:r>
            <a:r>
              <a:rPr lang="zh-CN" altLang="en-US" dirty="0"/>
              <a:t>年代</a:t>
            </a:r>
            <a:r>
              <a:rPr lang="en-US" altLang="zh-CN" dirty="0"/>
              <a:t>,</a:t>
            </a:r>
            <a:r>
              <a:rPr lang="zh-CN" altLang="en-US" dirty="0"/>
              <a:t>兴起于当时联邦德国的“接受美学”强调美学研究的重心应该转</a:t>
            </a:r>
          </a:p>
          <a:p>
            <a:r>
              <a:rPr lang="zh-CN" altLang="en-US" dirty="0"/>
              <a:t>移到读者与观众的审美接受上来</a:t>
            </a:r>
            <a:r>
              <a:rPr lang="en-US" altLang="zh-CN" dirty="0"/>
              <a:t>,</a:t>
            </a:r>
            <a:r>
              <a:rPr lang="zh-CN" altLang="en-US" dirty="0"/>
              <a:t>认为文学艺术的价值和意义只有在读者和观众的自</a:t>
            </a:r>
          </a:p>
          <a:p>
            <a:r>
              <a:rPr lang="zh-CN" altLang="en-US" dirty="0"/>
              <a:t>觉自愿的接受中才能得以实现和具体化。接受美学的观点与立场对于我们从受众的</a:t>
            </a:r>
          </a:p>
          <a:p>
            <a:r>
              <a:rPr lang="zh-CN" altLang="en-US" dirty="0"/>
              <a:t>角度来审视广播电视艺术无疑有着重要的启发意义。从接受美学的立场上来看</a:t>
            </a:r>
            <a:r>
              <a:rPr lang="en-US" altLang="zh-CN" dirty="0"/>
              <a:t>,</a:t>
            </a:r>
            <a:r>
              <a:rPr lang="zh-CN" altLang="en-US" dirty="0"/>
              <a:t>广播</a:t>
            </a:r>
          </a:p>
          <a:p>
            <a:r>
              <a:rPr lang="zh-CN" altLang="en-US" dirty="0"/>
              <a:t>电视艺术的受众就不止是信息的接受者</a:t>
            </a:r>
            <a:r>
              <a:rPr lang="en-US" altLang="zh-CN" dirty="0"/>
              <a:t>,</a:t>
            </a:r>
            <a:r>
              <a:rPr lang="zh-CN" altLang="en-US" dirty="0"/>
              <a:t>而且更重要的是这种艺术作品的完成者和艺</a:t>
            </a:r>
          </a:p>
          <a:p>
            <a:r>
              <a:rPr lang="zh-CN" altLang="en-US" dirty="0"/>
              <a:t>术价值实现者。广播电视艺术并非仅仅意味着编导制作出节目</a:t>
            </a:r>
            <a:r>
              <a:rPr lang="en-US" altLang="zh-CN" dirty="0"/>
              <a:t>,</a:t>
            </a:r>
            <a:r>
              <a:rPr lang="zh-CN" altLang="en-US" dirty="0"/>
              <a:t>再由电台、电视台组</a:t>
            </a:r>
          </a:p>
          <a:p>
            <a:r>
              <a:rPr lang="zh-CN" altLang="en-US" dirty="0"/>
              <a:t>织播出便可宣告完成</a:t>
            </a:r>
            <a:r>
              <a:rPr lang="en-US" altLang="zh-CN" dirty="0"/>
              <a:t>,</a:t>
            </a:r>
            <a:r>
              <a:rPr lang="zh-CN" altLang="en-US" dirty="0"/>
              <a:t>从广播电视艺术的传播和交流来看</a:t>
            </a:r>
            <a:r>
              <a:rPr lang="en-US" altLang="zh-CN" dirty="0"/>
              <a:t>,</a:t>
            </a:r>
            <a:r>
              <a:rPr lang="zh-CN" altLang="en-US" dirty="0"/>
              <a:t>广播电视既是手段、工具</a:t>
            </a:r>
            <a:r>
              <a:rPr lang="en-US" altLang="zh-CN" dirty="0"/>
              <a:t>,</a:t>
            </a:r>
          </a:p>
          <a:p>
            <a:r>
              <a:rPr lang="zh-CN" altLang="en-US" dirty="0"/>
              <a:t>也是目的本身。作为艺术传播的手段和工具</a:t>
            </a:r>
            <a:r>
              <a:rPr lang="en-US" altLang="zh-CN" dirty="0"/>
              <a:t>,</a:t>
            </a:r>
            <a:r>
              <a:rPr lang="zh-CN" altLang="en-US" dirty="0"/>
              <a:t>它必须要诉之于具体的对象</a:t>
            </a:r>
            <a:r>
              <a:rPr lang="en-US" altLang="zh-CN" dirty="0"/>
              <a:t>,</a:t>
            </a:r>
            <a:r>
              <a:rPr lang="zh-CN" altLang="en-US" dirty="0"/>
              <a:t>即受众</a:t>
            </a:r>
            <a:r>
              <a:rPr lang="en-US" altLang="zh-CN" dirty="0"/>
              <a:t>;</a:t>
            </a:r>
            <a:r>
              <a:rPr lang="zh-CN" altLang="en-US" dirty="0"/>
              <a:t>而</a:t>
            </a:r>
          </a:p>
          <a:p>
            <a:r>
              <a:rPr lang="zh-CN" altLang="en-US" dirty="0"/>
              <a:t>作为一种具有自身的艺术目的和品格的艺术品种</a:t>
            </a:r>
            <a:r>
              <a:rPr lang="en-US" altLang="zh-CN" dirty="0"/>
              <a:t>,</a:t>
            </a:r>
            <a:r>
              <a:rPr lang="zh-CN" altLang="en-US" dirty="0"/>
              <a:t>它更需要在现实的审美接受中得以</a:t>
            </a:r>
          </a:p>
          <a:p>
            <a:r>
              <a:rPr lang="zh-CN" altLang="en-US" dirty="0"/>
              <a:t>具体化</a:t>
            </a:r>
            <a:r>
              <a:rPr lang="en-US" altLang="zh-CN" dirty="0"/>
              <a:t>,</a:t>
            </a:r>
            <a:r>
              <a:rPr lang="zh-CN" altLang="en-US" dirty="0"/>
              <a:t>通过与受众的切实的审美交流</a:t>
            </a:r>
            <a:r>
              <a:rPr lang="en-US" altLang="zh-CN" dirty="0"/>
              <a:t>,</a:t>
            </a:r>
            <a:r>
              <a:rPr lang="zh-CN" altLang="en-US" dirty="0"/>
              <a:t>以实现其固有的艺术价值。从而</a:t>
            </a:r>
            <a:r>
              <a:rPr lang="en-US" altLang="zh-CN" dirty="0"/>
              <a:t>,</a:t>
            </a:r>
            <a:r>
              <a:rPr lang="zh-CN" altLang="en-US" dirty="0"/>
              <a:t>无论是传播</a:t>
            </a:r>
          </a:p>
          <a:p>
            <a:r>
              <a:rPr lang="zh-CN" altLang="en-US" dirty="0"/>
              <a:t>各种现成的艺术</a:t>
            </a:r>
            <a:r>
              <a:rPr lang="en-US" altLang="zh-CN" dirty="0"/>
              <a:t>,</a:t>
            </a:r>
            <a:r>
              <a:rPr lang="zh-CN" altLang="en-US" dirty="0"/>
              <a:t>还是创造自身的艺术形象和艺术价值</a:t>
            </a:r>
            <a:r>
              <a:rPr lang="en-US" altLang="zh-CN" dirty="0"/>
              <a:t>,</a:t>
            </a:r>
            <a:r>
              <a:rPr lang="zh-CN" altLang="en-US" dirty="0"/>
              <a:t>广播电视艺术如果没有或者</a:t>
            </a:r>
          </a:p>
          <a:p>
            <a:r>
              <a:rPr lang="zh-CN" altLang="en-US" dirty="0"/>
              <a:t>未经受众的接受</a:t>
            </a:r>
            <a:r>
              <a:rPr lang="en-US" altLang="zh-CN" dirty="0"/>
              <a:t>,</a:t>
            </a:r>
            <a:r>
              <a:rPr lang="zh-CN" altLang="en-US" dirty="0"/>
              <a:t>显然都只能是一种未完成品。在这个意义上</a:t>
            </a:r>
            <a:r>
              <a:rPr lang="en-US" altLang="zh-CN" dirty="0"/>
              <a:t>,</a:t>
            </a:r>
            <a:r>
              <a:rPr lang="zh-CN" altLang="en-US" dirty="0"/>
              <a:t>可以说</a:t>
            </a:r>
            <a:r>
              <a:rPr lang="en-US" altLang="zh-CN" dirty="0"/>
              <a:t>,</a:t>
            </a:r>
            <a:r>
              <a:rPr lang="zh-CN" altLang="en-US" dirty="0"/>
              <a:t>受众乃是实现</a:t>
            </a:r>
          </a:p>
          <a:p>
            <a:r>
              <a:rPr lang="zh-CN" altLang="en-US" dirty="0"/>
              <a:t>和检验其艺术本体性的一个重要标志。</a:t>
            </a:r>
          </a:p>
        </p:txBody>
      </p:sp>
    </p:spTree>
    <p:custDataLst>
      <p:tags r:id="rId1"/>
    </p:custDataLst>
    <p:extLst>
      <p:ext uri="{BB962C8B-B14F-4D97-AF65-F5344CB8AC3E}">
        <p14:creationId xmlns:p14="http://schemas.microsoft.com/office/powerpoint/2010/main" val="234082920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301061"/>
            <a:ext cx="9635179" cy="5078289"/>
          </a:xfrm>
          <a:prstGeom prst="rect">
            <a:avLst/>
          </a:prstGeom>
          <a:noFill/>
          <a:ln>
            <a:noFill/>
          </a:ln>
        </p:spPr>
        <p:txBody>
          <a:bodyPr wrap="square" lIns="91419" tIns="45708" rIns="91419" bIns="45708">
            <a:spAutoFit/>
          </a:bodyPr>
          <a:lstStyle/>
          <a:p>
            <a:r>
              <a:rPr lang="zh-CN" altLang="en-US" dirty="0"/>
              <a:t>然而</a:t>
            </a:r>
            <a:r>
              <a:rPr lang="en-US" altLang="zh-CN" dirty="0"/>
              <a:t>,</a:t>
            </a:r>
            <a:r>
              <a:rPr lang="zh-CN" altLang="en-US" dirty="0"/>
              <a:t>事实上</a:t>
            </a:r>
            <a:r>
              <a:rPr lang="en-US" altLang="zh-CN" dirty="0"/>
              <a:t>,</a:t>
            </a:r>
            <a:r>
              <a:rPr lang="zh-CN" altLang="en-US" dirty="0"/>
              <a:t>广播电视的“受众”是一个模糊而又笼统的概念。它既是集体性的</a:t>
            </a:r>
            <a:r>
              <a:rPr lang="en-US" altLang="zh-CN" dirty="0"/>
              <a:t>,</a:t>
            </a:r>
          </a:p>
          <a:p>
            <a:r>
              <a:rPr lang="zh-CN" altLang="en-US" dirty="0"/>
              <a:t>又是个体性的。自从广播电视被发明并用之于传播各种信息以来</a:t>
            </a:r>
            <a:r>
              <a:rPr lang="en-US" altLang="zh-CN" dirty="0"/>
              <a:t>,</a:t>
            </a:r>
            <a:r>
              <a:rPr lang="zh-CN" altLang="en-US" dirty="0"/>
              <a:t>它的受众就是一个</a:t>
            </a:r>
          </a:p>
          <a:p>
            <a:r>
              <a:rPr lang="zh-CN" altLang="en-US" dirty="0"/>
              <a:t>庞杂无比的群体。随着广播电视的迅速普及</a:t>
            </a:r>
            <a:r>
              <a:rPr lang="en-US" altLang="zh-CN" dirty="0"/>
              <a:t>,</a:t>
            </a:r>
            <a:r>
              <a:rPr lang="zh-CN" altLang="en-US" dirty="0"/>
              <a:t>在最初阶段的仪式化的接受之后</a:t>
            </a:r>
            <a:r>
              <a:rPr lang="en-US" altLang="zh-CN" dirty="0"/>
              <a:t>,</a:t>
            </a:r>
            <a:r>
              <a:rPr lang="zh-CN" altLang="en-US" dirty="0"/>
              <a:t>绝大</a:t>
            </a:r>
          </a:p>
          <a:p>
            <a:r>
              <a:rPr lang="zh-CN" altLang="en-US" dirty="0"/>
              <a:t>部分的受众是在非常个人化的状态下接受信息的</a:t>
            </a:r>
            <a:r>
              <a:rPr lang="en-US" altLang="zh-CN" dirty="0"/>
              <a:t>,</a:t>
            </a:r>
            <a:r>
              <a:rPr lang="zh-CN" altLang="en-US" dirty="0"/>
              <a:t>依赖于作为个体的接受者的感知和</a:t>
            </a:r>
          </a:p>
          <a:p>
            <a:r>
              <a:rPr lang="zh-CN" altLang="en-US" dirty="0"/>
              <a:t>体验。可以说</a:t>
            </a:r>
            <a:r>
              <a:rPr lang="en-US" altLang="zh-CN" dirty="0"/>
              <a:t>,</a:t>
            </a:r>
            <a:r>
              <a:rPr lang="zh-CN" altLang="en-US" dirty="0"/>
              <a:t>广播电视的受众既是作为一个外延模糊的群体而常常难以做到十分准</a:t>
            </a:r>
          </a:p>
          <a:p>
            <a:r>
              <a:rPr lang="zh-CN" altLang="en-US" dirty="0"/>
              <a:t>确的量化统计</a:t>
            </a:r>
            <a:r>
              <a:rPr lang="en-US" altLang="zh-CN" dirty="0"/>
              <a:t>,</a:t>
            </a:r>
            <a:r>
              <a:rPr lang="zh-CN" altLang="en-US" dirty="0"/>
              <a:t>同时又是</a:t>
            </a:r>
            <a:r>
              <a:rPr lang="en-US" altLang="zh-CN" dirty="0"/>
              <a:t>(</a:t>
            </a:r>
            <a:r>
              <a:rPr lang="zh-CN" altLang="en-US" dirty="0"/>
              <a:t>或者本质上更属于</a:t>
            </a:r>
            <a:r>
              <a:rPr lang="en-US" altLang="zh-CN" dirty="0"/>
              <a:t>)</a:t>
            </a:r>
            <a:r>
              <a:rPr lang="zh-CN" altLang="en-US" dirty="0"/>
              <a:t>作为日常化接受中个性差异巨大的一个</a:t>
            </a:r>
          </a:p>
          <a:p>
            <a:r>
              <a:rPr lang="zh-CN" altLang="en-US" dirty="0"/>
              <a:t>个具体的接受者</a:t>
            </a:r>
            <a:r>
              <a:rPr lang="en-US" altLang="zh-CN" dirty="0"/>
              <a:t>,</a:t>
            </a:r>
            <a:r>
              <a:rPr lang="zh-CN" altLang="en-US" dirty="0"/>
              <a:t>却又往往表现出相当普遍的认同趋向</a:t>
            </a:r>
            <a:r>
              <a:rPr lang="en-US" altLang="zh-CN" dirty="0"/>
              <a:t>,</a:t>
            </a:r>
            <a:r>
              <a:rPr lang="zh-CN" altLang="en-US" dirty="0"/>
              <a:t>甚至也不乏比较强烈的集体</a:t>
            </a:r>
          </a:p>
          <a:p>
            <a:r>
              <a:rPr lang="zh-CN" altLang="en-US" dirty="0"/>
              <a:t>性的体验。面对如此复杂的研究对象</a:t>
            </a:r>
            <a:r>
              <a:rPr lang="en-US" altLang="zh-CN" dirty="0"/>
              <a:t>,</a:t>
            </a:r>
            <a:r>
              <a:rPr lang="zh-CN" altLang="en-US" dirty="0"/>
              <a:t>试图对于受众接受的内在心理奥妙进行深入的</a:t>
            </a:r>
          </a:p>
          <a:p>
            <a:r>
              <a:rPr lang="zh-CN" altLang="en-US" dirty="0"/>
              <a:t>探究显然是相当棘手的。这里</a:t>
            </a:r>
            <a:r>
              <a:rPr lang="en-US" altLang="zh-CN" dirty="0"/>
              <a:t>,</a:t>
            </a:r>
            <a:r>
              <a:rPr lang="zh-CN" altLang="en-US" dirty="0"/>
              <a:t>一方面</a:t>
            </a:r>
            <a:r>
              <a:rPr lang="en-US" altLang="zh-CN" dirty="0"/>
              <a:t>,</a:t>
            </a:r>
            <a:r>
              <a:rPr lang="zh-CN" altLang="en-US" dirty="0"/>
              <a:t>广播电视既明显地体现出受意识形态控制或</a:t>
            </a:r>
          </a:p>
          <a:p>
            <a:r>
              <a:rPr lang="zh-CN" altLang="en-US" dirty="0"/>
              <a:t>者表现某种宗教狂热的可能性</a:t>
            </a:r>
            <a:r>
              <a:rPr lang="en-US" altLang="zh-CN" dirty="0"/>
              <a:t>,</a:t>
            </a:r>
            <a:r>
              <a:rPr lang="zh-CN" altLang="en-US" dirty="0"/>
              <a:t>并且事实上也正是如此</a:t>
            </a:r>
            <a:r>
              <a:rPr lang="en-US" altLang="zh-CN" dirty="0"/>
              <a:t>;</a:t>
            </a:r>
            <a:r>
              <a:rPr lang="zh-CN" altLang="en-US" dirty="0"/>
              <a:t>另一方面</a:t>
            </a:r>
            <a:r>
              <a:rPr lang="en-US" altLang="zh-CN" dirty="0"/>
              <a:t>,</a:t>
            </a:r>
            <a:r>
              <a:rPr lang="zh-CN" altLang="en-US" dirty="0"/>
              <a:t>更现实地存在着广</a:t>
            </a:r>
          </a:p>
          <a:p>
            <a:r>
              <a:rPr lang="zh-CN" altLang="en-US" dirty="0"/>
              <a:t>泛地满足受众多方面需要</a:t>
            </a:r>
            <a:r>
              <a:rPr lang="en-US" altLang="zh-CN" dirty="0"/>
              <a:t>(</a:t>
            </a:r>
            <a:r>
              <a:rPr lang="zh-CN" altLang="en-US" dirty="0"/>
              <a:t>包括信息消费与情感交流</a:t>
            </a:r>
            <a:r>
              <a:rPr lang="en-US" altLang="zh-CN" dirty="0"/>
              <a:t>)</a:t>
            </a:r>
            <a:r>
              <a:rPr lang="zh-CN" altLang="en-US" dirty="0"/>
              <a:t>的功能性。对于广播电视艺术</a:t>
            </a:r>
          </a:p>
          <a:p>
            <a:r>
              <a:rPr lang="zh-CN" altLang="en-US" dirty="0"/>
              <a:t>来说</a:t>
            </a:r>
            <a:r>
              <a:rPr lang="en-US" altLang="zh-CN" dirty="0"/>
              <a:t>,</a:t>
            </a:r>
            <a:r>
              <a:rPr lang="zh-CN" altLang="en-US" dirty="0"/>
              <a:t>受众既有接受各种艺术信息与审美感染的被动性的一面</a:t>
            </a:r>
            <a:r>
              <a:rPr lang="en-US" altLang="zh-CN" dirty="0"/>
              <a:t>,</a:t>
            </a:r>
            <a:r>
              <a:rPr lang="zh-CN" altLang="en-US" dirty="0"/>
              <a:t>甚至不可避免地受到</a:t>
            </a:r>
          </a:p>
          <a:p>
            <a:r>
              <a:rPr lang="zh-CN" altLang="en-US" dirty="0"/>
              <a:t>特定意识形态抑或某种宗教性情绪的潜在控制</a:t>
            </a:r>
            <a:r>
              <a:rPr lang="en-US" altLang="zh-CN" dirty="0"/>
              <a:t>,</a:t>
            </a:r>
            <a:r>
              <a:rPr lang="zh-CN" altLang="en-US" dirty="0"/>
              <a:t>同时又有不同层次的对于具体节目内</a:t>
            </a:r>
          </a:p>
          <a:p>
            <a:r>
              <a:rPr lang="zh-CN" altLang="en-US" dirty="0"/>
              <a:t>容的选择、参与抑或拒绝的主动性的一面。本质上</a:t>
            </a:r>
            <a:r>
              <a:rPr lang="en-US" altLang="zh-CN" dirty="0"/>
              <a:t>,</a:t>
            </a:r>
            <a:r>
              <a:rPr lang="zh-CN" altLang="en-US" dirty="0"/>
              <a:t>受众既是对象</a:t>
            </a:r>
            <a:r>
              <a:rPr lang="en-US" altLang="zh-CN" dirty="0"/>
              <a:t>,</a:t>
            </a:r>
            <a:r>
              <a:rPr lang="zh-CN" altLang="en-US" dirty="0"/>
              <a:t>又是主体</a:t>
            </a:r>
            <a:r>
              <a:rPr lang="en-US" altLang="zh-CN" dirty="0"/>
              <a:t>;</a:t>
            </a:r>
            <a:r>
              <a:rPr lang="zh-CN" altLang="en-US" dirty="0"/>
              <a:t>既是艺</a:t>
            </a:r>
          </a:p>
          <a:p>
            <a:r>
              <a:rPr lang="zh-CN" altLang="en-US" dirty="0"/>
              <a:t>术产品的消费者</a:t>
            </a:r>
            <a:r>
              <a:rPr lang="en-US" altLang="zh-CN" dirty="0"/>
              <a:t>,</a:t>
            </a:r>
            <a:r>
              <a:rPr lang="zh-CN" altLang="en-US" dirty="0"/>
              <a:t>又是艺术生产的参与者。</a:t>
            </a:r>
            <a:endParaRPr lang="en-US" altLang="zh-CN" dirty="0"/>
          </a:p>
          <a:p>
            <a:endParaRPr lang="zh-CN" altLang="en-US" dirty="0"/>
          </a:p>
          <a:p>
            <a:r>
              <a:rPr lang="zh-CN" altLang="en-US" dirty="0"/>
              <a:t>惟其如此</a:t>
            </a:r>
            <a:r>
              <a:rPr lang="en-US" altLang="zh-CN" dirty="0"/>
              <a:t>,</a:t>
            </a:r>
            <a:r>
              <a:rPr lang="zh-CN" altLang="en-US" dirty="0"/>
              <a:t>广播电视受众的接受与消费对于广播电视艺术的创作实践及形态表</a:t>
            </a:r>
          </a:p>
          <a:p>
            <a:r>
              <a:rPr lang="zh-CN" altLang="en-US" dirty="0"/>
              <a:t>现</a:t>
            </a:r>
            <a:r>
              <a:rPr lang="en-US" altLang="zh-CN" dirty="0"/>
              <a:t>,</a:t>
            </a:r>
            <a:r>
              <a:rPr lang="zh-CN" altLang="en-US" dirty="0"/>
              <a:t>有着十分重要的价值与意义。</a:t>
            </a:r>
          </a:p>
        </p:txBody>
      </p:sp>
    </p:spTree>
    <p:custDataLst>
      <p:tags r:id="rId1"/>
    </p:custDataLst>
    <p:extLst>
      <p:ext uri="{BB962C8B-B14F-4D97-AF65-F5344CB8AC3E}">
        <p14:creationId xmlns:p14="http://schemas.microsoft.com/office/powerpoint/2010/main" val="35751748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301061"/>
            <a:ext cx="9635179" cy="5078289"/>
          </a:xfrm>
          <a:prstGeom prst="rect">
            <a:avLst/>
          </a:prstGeom>
          <a:noFill/>
          <a:ln>
            <a:noFill/>
          </a:ln>
        </p:spPr>
        <p:txBody>
          <a:bodyPr wrap="square" lIns="91419" tIns="45708" rIns="91419" bIns="45708">
            <a:spAutoFit/>
          </a:bodyPr>
          <a:lstStyle/>
          <a:p>
            <a:r>
              <a:rPr lang="zh-CN" altLang="en-US" dirty="0"/>
              <a:t>然而</a:t>
            </a:r>
            <a:r>
              <a:rPr lang="en-US" altLang="zh-CN" dirty="0"/>
              <a:t>,</a:t>
            </a:r>
            <a:r>
              <a:rPr lang="zh-CN" altLang="en-US" dirty="0"/>
              <a:t>事实上</a:t>
            </a:r>
            <a:r>
              <a:rPr lang="en-US" altLang="zh-CN" dirty="0"/>
              <a:t>,</a:t>
            </a:r>
            <a:r>
              <a:rPr lang="zh-CN" altLang="en-US" dirty="0"/>
              <a:t>广播电视的“受众”是一个模糊而又笼统的概念。它既是集体性的</a:t>
            </a:r>
            <a:r>
              <a:rPr lang="en-US" altLang="zh-CN" dirty="0"/>
              <a:t>,</a:t>
            </a:r>
          </a:p>
          <a:p>
            <a:r>
              <a:rPr lang="zh-CN" altLang="en-US" dirty="0"/>
              <a:t>又是个体性的。自从广播电视被发明并用之于传播各种信息以来</a:t>
            </a:r>
            <a:r>
              <a:rPr lang="en-US" altLang="zh-CN" dirty="0"/>
              <a:t>,</a:t>
            </a:r>
            <a:r>
              <a:rPr lang="zh-CN" altLang="en-US" dirty="0"/>
              <a:t>它的受众就是一个</a:t>
            </a:r>
          </a:p>
          <a:p>
            <a:r>
              <a:rPr lang="zh-CN" altLang="en-US" dirty="0"/>
              <a:t>庞杂无比的群体。随着广播电视的迅速普及</a:t>
            </a:r>
            <a:r>
              <a:rPr lang="en-US" altLang="zh-CN" dirty="0"/>
              <a:t>,</a:t>
            </a:r>
            <a:r>
              <a:rPr lang="zh-CN" altLang="en-US" dirty="0"/>
              <a:t>在最初阶段的仪式化的接受之后</a:t>
            </a:r>
            <a:r>
              <a:rPr lang="en-US" altLang="zh-CN" dirty="0"/>
              <a:t>,</a:t>
            </a:r>
            <a:r>
              <a:rPr lang="zh-CN" altLang="en-US" dirty="0"/>
              <a:t>绝大</a:t>
            </a:r>
          </a:p>
          <a:p>
            <a:r>
              <a:rPr lang="zh-CN" altLang="en-US" dirty="0"/>
              <a:t>部分的受众是在非常个人化的状态下接受信息的</a:t>
            </a:r>
            <a:r>
              <a:rPr lang="en-US" altLang="zh-CN" dirty="0"/>
              <a:t>,</a:t>
            </a:r>
            <a:r>
              <a:rPr lang="zh-CN" altLang="en-US" dirty="0"/>
              <a:t>依赖于作为个体的接受者的感知和</a:t>
            </a:r>
          </a:p>
          <a:p>
            <a:r>
              <a:rPr lang="zh-CN" altLang="en-US" dirty="0"/>
              <a:t>体验。可以说</a:t>
            </a:r>
            <a:r>
              <a:rPr lang="en-US" altLang="zh-CN" dirty="0"/>
              <a:t>,</a:t>
            </a:r>
            <a:r>
              <a:rPr lang="zh-CN" altLang="en-US" dirty="0"/>
              <a:t>广播电视的受众既是作为一个外延模糊的群体而常常难以做到十分准</a:t>
            </a:r>
          </a:p>
          <a:p>
            <a:r>
              <a:rPr lang="zh-CN" altLang="en-US" dirty="0"/>
              <a:t>确的量化统计</a:t>
            </a:r>
            <a:r>
              <a:rPr lang="en-US" altLang="zh-CN" dirty="0"/>
              <a:t>,</a:t>
            </a:r>
            <a:r>
              <a:rPr lang="zh-CN" altLang="en-US" dirty="0"/>
              <a:t>同时又是</a:t>
            </a:r>
            <a:r>
              <a:rPr lang="en-US" altLang="zh-CN" dirty="0"/>
              <a:t>(</a:t>
            </a:r>
            <a:r>
              <a:rPr lang="zh-CN" altLang="en-US" dirty="0"/>
              <a:t>或者本质上更属于</a:t>
            </a:r>
            <a:r>
              <a:rPr lang="en-US" altLang="zh-CN" dirty="0"/>
              <a:t>)</a:t>
            </a:r>
            <a:r>
              <a:rPr lang="zh-CN" altLang="en-US" dirty="0"/>
              <a:t>作为日常化接受中个性差异巨大的一个</a:t>
            </a:r>
          </a:p>
          <a:p>
            <a:r>
              <a:rPr lang="zh-CN" altLang="en-US" dirty="0"/>
              <a:t>个具体的接受者</a:t>
            </a:r>
            <a:r>
              <a:rPr lang="en-US" altLang="zh-CN" dirty="0"/>
              <a:t>,</a:t>
            </a:r>
            <a:r>
              <a:rPr lang="zh-CN" altLang="en-US" dirty="0"/>
              <a:t>却又往往表现出相当普遍的认同趋向</a:t>
            </a:r>
            <a:r>
              <a:rPr lang="en-US" altLang="zh-CN" dirty="0"/>
              <a:t>,</a:t>
            </a:r>
            <a:r>
              <a:rPr lang="zh-CN" altLang="en-US" dirty="0"/>
              <a:t>甚至也不乏比较强烈的集体</a:t>
            </a:r>
          </a:p>
          <a:p>
            <a:r>
              <a:rPr lang="zh-CN" altLang="en-US" dirty="0"/>
              <a:t>性的体验。面对如此复杂的研究对象</a:t>
            </a:r>
            <a:r>
              <a:rPr lang="en-US" altLang="zh-CN" dirty="0"/>
              <a:t>,</a:t>
            </a:r>
            <a:r>
              <a:rPr lang="zh-CN" altLang="en-US" dirty="0"/>
              <a:t>试图对于受众接受的内在心理奥妙进行深入的</a:t>
            </a:r>
          </a:p>
          <a:p>
            <a:r>
              <a:rPr lang="zh-CN" altLang="en-US" dirty="0"/>
              <a:t>探究显然是相当棘手的。这里</a:t>
            </a:r>
            <a:r>
              <a:rPr lang="en-US" altLang="zh-CN" dirty="0"/>
              <a:t>,</a:t>
            </a:r>
            <a:r>
              <a:rPr lang="zh-CN" altLang="en-US" dirty="0"/>
              <a:t>一方面</a:t>
            </a:r>
            <a:r>
              <a:rPr lang="en-US" altLang="zh-CN" dirty="0"/>
              <a:t>,</a:t>
            </a:r>
            <a:r>
              <a:rPr lang="zh-CN" altLang="en-US" dirty="0"/>
              <a:t>广播电视既明显地体现出受意识形态控制或</a:t>
            </a:r>
          </a:p>
          <a:p>
            <a:r>
              <a:rPr lang="zh-CN" altLang="en-US" dirty="0"/>
              <a:t>者表现某种宗教狂热的可能性</a:t>
            </a:r>
            <a:r>
              <a:rPr lang="en-US" altLang="zh-CN" dirty="0"/>
              <a:t>,</a:t>
            </a:r>
            <a:r>
              <a:rPr lang="zh-CN" altLang="en-US" dirty="0"/>
              <a:t>并且事实上也正是如此</a:t>
            </a:r>
            <a:r>
              <a:rPr lang="en-US" altLang="zh-CN" dirty="0"/>
              <a:t>;</a:t>
            </a:r>
            <a:r>
              <a:rPr lang="zh-CN" altLang="en-US" dirty="0"/>
              <a:t>另一方面</a:t>
            </a:r>
            <a:r>
              <a:rPr lang="en-US" altLang="zh-CN" dirty="0"/>
              <a:t>,</a:t>
            </a:r>
            <a:r>
              <a:rPr lang="zh-CN" altLang="en-US" dirty="0"/>
              <a:t>更现实地存在着广</a:t>
            </a:r>
          </a:p>
          <a:p>
            <a:r>
              <a:rPr lang="zh-CN" altLang="en-US" dirty="0"/>
              <a:t>泛地满足受众多方面需要</a:t>
            </a:r>
            <a:r>
              <a:rPr lang="en-US" altLang="zh-CN" dirty="0"/>
              <a:t>(</a:t>
            </a:r>
            <a:r>
              <a:rPr lang="zh-CN" altLang="en-US" dirty="0"/>
              <a:t>包括信息消费与情感交流</a:t>
            </a:r>
            <a:r>
              <a:rPr lang="en-US" altLang="zh-CN" dirty="0"/>
              <a:t>)</a:t>
            </a:r>
            <a:r>
              <a:rPr lang="zh-CN" altLang="en-US" dirty="0"/>
              <a:t>的功能性。对于广播电视艺术</a:t>
            </a:r>
          </a:p>
          <a:p>
            <a:r>
              <a:rPr lang="zh-CN" altLang="en-US" dirty="0"/>
              <a:t>来说</a:t>
            </a:r>
            <a:r>
              <a:rPr lang="en-US" altLang="zh-CN" dirty="0"/>
              <a:t>,</a:t>
            </a:r>
            <a:r>
              <a:rPr lang="zh-CN" altLang="en-US" dirty="0"/>
              <a:t>受众既有接受各种艺术信息与审美感染的被动性的一面</a:t>
            </a:r>
            <a:r>
              <a:rPr lang="en-US" altLang="zh-CN" dirty="0"/>
              <a:t>,</a:t>
            </a:r>
            <a:r>
              <a:rPr lang="zh-CN" altLang="en-US" dirty="0"/>
              <a:t>甚至不可避免地受到</a:t>
            </a:r>
          </a:p>
          <a:p>
            <a:r>
              <a:rPr lang="zh-CN" altLang="en-US" dirty="0"/>
              <a:t>特定意识形态抑或某种宗教性情绪的潜在控制</a:t>
            </a:r>
            <a:r>
              <a:rPr lang="en-US" altLang="zh-CN" dirty="0"/>
              <a:t>,</a:t>
            </a:r>
            <a:r>
              <a:rPr lang="zh-CN" altLang="en-US" dirty="0"/>
              <a:t>同时又有不同层次的对于具体节目内</a:t>
            </a:r>
          </a:p>
          <a:p>
            <a:r>
              <a:rPr lang="zh-CN" altLang="en-US" dirty="0"/>
              <a:t>容的选择、参与抑或拒绝的主动性的一面。本质上</a:t>
            </a:r>
            <a:r>
              <a:rPr lang="en-US" altLang="zh-CN" dirty="0"/>
              <a:t>,</a:t>
            </a:r>
            <a:r>
              <a:rPr lang="zh-CN" altLang="en-US" dirty="0"/>
              <a:t>受众既是对象</a:t>
            </a:r>
            <a:r>
              <a:rPr lang="en-US" altLang="zh-CN" dirty="0"/>
              <a:t>,</a:t>
            </a:r>
            <a:r>
              <a:rPr lang="zh-CN" altLang="en-US" dirty="0"/>
              <a:t>又是主体</a:t>
            </a:r>
            <a:r>
              <a:rPr lang="en-US" altLang="zh-CN" dirty="0"/>
              <a:t>;</a:t>
            </a:r>
            <a:r>
              <a:rPr lang="zh-CN" altLang="en-US" dirty="0"/>
              <a:t>既是艺</a:t>
            </a:r>
          </a:p>
          <a:p>
            <a:r>
              <a:rPr lang="zh-CN" altLang="en-US" dirty="0"/>
              <a:t>术产品的消费者</a:t>
            </a:r>
            <a:r>
              <a:rPr lang="en-US" altLang="zh-CN" dirty="0"/>
              <a:t>,</a:t>
            </a:r>
            <a:r>
              <a:rPr lang="zh-CN" altLang="en-US" dirty="0"/>
              <a:t>又是艺术生产的参与者。</a:t>
            </a:r>
            <a:endParaRPr lang="en-US" altLang="zh-CN" dirty="0"/>
          </a:p>
          <a:p>
            <a:endParaRPr lang="zh-CN" altLang="en-US" dirty="0"/>
          </a:p>
          <a:p>
            <a:r>
              <a:rPr lang="zh-CN" altLang="en-US" dirty="0"/>
              <a:t>惟其如此</a:t>
            </a:r>
            <a:r>
              <a:rPr lang="en-US" altLang="zh-CN" dirty="0"/>
              <a:t>,</a:t>
            </a:r>
            <a:r>
              <a:rPr lang="zh-CN" altLang="en-US" dirty="0"/>
              <a:t>广播电视受众的接受与消费对于广播电视艺术的创作实践及形态表</a:t>
            </a:r>
          </a:p>
          <a:p>
            <a:r>
              <a:rPr lang="zh-CN" altLang="en-US" dirty="0"/>
              <a:t>现</a:t>
            </a:r>
            <a:r>
              <a:rPr lang="en-US" altLang="zh-CN" dirty="0"/>
              <a:t>,</a:t>
            </a:r>
            <a:r>
              <a:rPr lang="zh-CN" altLang="en-US" dirty="0"/>
              <a:t>有着十分重要的价值与意义。</a:t>
            </a:r>
          </a:p>
        </p:txBody>
      </p:sp>
    </p:spTree>
    <p:custDataLst>
      <p:tags r:id="rId1"/>
    </p:custDataLst>
    <p:extLst>
      <p:ext uri="{BB962C8B-B14F-4D97-AF65-F5344CB8AC3E}">
        <p14:creationId xmlns:p14="http://schemas.microsoft.com/office/powerpoint/2010/main" val="389821452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301061"/>
            <a:ext cx="9635179" cy="4801290"/>
          </a:xfrm>
          <a:prstGeom prst="rect">
            <a:avLst/>
          </a:prstGeom>
          <a:noFill/>
          <a:ln>
            <a:noFill/>
          </a:ln>
        </p:spPr>
        <p:txBody>
          <a:bodyPr wrap="square" lIns="91419" tIns="45708" rIns="91419" bIns="45708">
            <a:spAutoFit/>
          </a:bodyPr>
          <a:lstStyle/>
          <a:p>
            <a:r>
              <a:rPr lang="zh-CN" altLang="en-US" dirty="0"/>
              <a:t>在被称为“信息化时代”“大众传媒的时代”的今</a:t>
            </a:r>
          </a:p>
          <a:p>
            <a:r>
              <a:rPr lang="zh-CN" altLang="en-US" dirty="0"/>
              <a:t>天</a:t>
            </a:r>
            <a:r>
              <a:rPr lang="en-US" altLang="zh-CN" dirty="0"/>
              <a:t>,</a:t>
            </a:r>
            <a:r>
              <a:rPr lang="zh-CN" altLang="en-US" dirty="0"/>
              <a:t>一方面是广播电视艺术作为一种意象化的创造</a:t>
            </a:r>
            <a:r>
              <a:rPr lang="en-US" altLang="zh-CN" dirty="0"/>
              <a:t>,</a:t>
            </a:r>
            <a:r>
              <a:rPr lang="zh-CN" altLang="en-US" dirty="0"/>
              <a:t>构造出某种社会共同的想象性关</a:t>
            </a:r>
          </a:p>
          <a:p>
            <a:r>
              <a:rPr lang="zh-CN" altLang="en-US" dirty="0"/>
              <a:t>系</a:t>
            </a:r>
            <a:r>
              <a:rPr lang="en-US" altLang="zh-CN" dirty="0"/>
              <a:t>,</a:t>
            </a:r>
            <a:r>
              <a:rPr lang="zh-CN" altLang="en-US" dirty="0"/>
              <a:t>最广泛地体现了受众审美欲望的替代性的满足</a:t>
            </a:r>
            <a:r>
              <a:rPr lang="en-US" altLang="zh-CN" dirty="0"/>
              <a:t>;</a:t>
            </a:r>
            <a:r>
              <a:rPr lang="zh-CN" altLang="en-US" dirty="0"/>
              <a:t>另一方面</a:t>
            </a:r>
            <a:r>
              <a:rPr lang="en-US" altLang="zh-CN" dirty="0"/>
              <a:t>,</a:t>
            </a:r>
            <a:r>
              <a:rPr lang="zh-CN" altLang="en-US" dirty="0"/>
              <a:t>受众更是在某些时刻、</a:t>
            </a:r>
          </a:p>
          <a:p>
            <a:r>
              <a:rPr lang="zh-CN" altLang="en-US" dirty="0"/>
              <a:t>某种特定的情境下</a:t>
            </a:r>
            <a:r>
              <a:rPr lang="en-US" altLang="zh-CN" dirty="0"/>
              <a:t>,</a:t>
            </a:r>
            <a:r>
              <a:rPr lang="zh-CN" altLang="en-US" dirty="0"/>
              <a:t>对于广播电视表现出异乎寻常的热情甚至过分的依赖</a:t>
            </a:r>
            <a:r>
              <a:rPr lang="en-US" altLang="zh-CN" dirty="0"/>
              <a:t>,</a:t>
            </a:r>
            <a:r>
              <a:rPr lang="zh-CN" altLang="en-US" dirty="0"/>
              <a:t>使得广播</a:t>
            </a:r>
          </a:p>
          <a:p>
            <a:r>
              <a:rPr lang="zh-CN" altLang="en-US" dirty="0"/>
              <a:t>电视艺术成为当今大众信息消费和审美文化消费的最主要的对象。在这样的历史情</a:t>
            </a:r>
          </a:p>
          <a:p>
            <a:r>
              <a:rPr lang="zh-CN" altLang="en-US" dirty="0"/>
              <a:t>势下</a:t>
            </a:r>
            <a:r>
              <a:rPr lang="en-US" altLang="zh-CN" dirty="0"/>
              <a:t>,</a:t>
            </a:r>
            <a:r>
              <a:rPr lang="zh-CN" altLang="en-US" dirty="0"/>
              <a:t>广播电视艺术与其受众之间</a:t>
            </a:r>
            <a:r>
              <a:rPr lang="en-US" altLang="zh-CN" dirty="0"/>
              <a:t>,</a:t>
            </a:r>
            <a:r>
              <a:rPr lang="zh-CN" altLang="en-US" dirty="0"/>
              <a:t>如果缺乏一种真正的理解与交流</a:t>
            </a:r>
            <a:r>
              <a:rPr lang="en-US" altLang="zh-CN" dirty="0"/>
              <a:t>,</a:t>
            </a:r>
            <a:r>
              <a:rPr lang="zh-CN" altLang="en-US" dirty="0"/>
              <a:t>如果不能在达成</a:t>
            </a:r>
          </a:p>
          <a:p>
            <a:r>
              <a:rPr lang="zh-CN" altLang="en-US" dirty="0"/>
              <a:t>某种共识的基础上进行广泛的对话</a:t>
            </a:r>
            <a:r>
              <a:rPr lang="en-US" altLang="zh-CN" dirty="0"/>
              <a:t>,</a:t>
            </a:r>
            <a:r>
              <a:rPr lang="zh-CN" altLang="en-US" dirty="0"/>
              <a:t>其结果便是显而易见的。</a:t>
            </a:r>
            <a:endParaRPr lang="en-US" altLang="zh-CN" dirty="0"/>
          </a:p>
          <a:p>
            <a:endParaRPr lang="zh-CN" altLang="en-US" dirty="0"/>
          </a:p>
          <a:p>
            <a:r>
              <a:rPr lang="zh-CN" altLang="en-US" dirty="0"/>
              <a:t>在 这个意义上</a:t>
            </a:r>
            <a:r>
              <a:rPr lang="en-US" altLang="zh-CN" dirty="0"/>
              <a:t>,</a:t>
            </a:r>
            <a:r>
              <a:rPr lang="zh-CN" altLang="en-US" dirty="0"/>
              <a:t>可以说广播电视在从作为单纯的“宣传”工具到具有多维的形态选</a:t>
            </a:r>
          </a:p>
          <a:p>
            <a:r>
              <a:rPr lang="zh-CN" altLang="en-US" dirty="0"/>
              <a:t>择与多种价值取向的大众传媒的发展中</a:t>
            </a:r>
            <a:r>
              <a:rPr lang="en-US" altLang="zh-CN" dirty="0"/>
              <a:t>,</a:t>
            </a:r>
            <a:r>
              <a:rPr lang="zh-CN" altLang="en-US" dirty="0"/>
              <a:t>正是由于其对于受众的真正理解和尊重而体</a:t>
            </a:r>
          </a:p>
          <a:p>
            <a:r>
              <a:rPr lang="zh-CN" altLang="en-US" dirty="0"/>
              <a:t>现了中国广播电视艺术的本体的自觉。这种自觉正在于不止是把受众作为对象</a:t>
            </a:r>
            <a:r>
              <a:rPr lang="en-US" altLang="zh-CN" dirty="0"/>
              <a:t>,</a:t>
            </a:r>
            <a:r>
              <a:rPr lang="zh-CN" altLang="en-US" dirty="0"/>
              <a:t>而且</a:t>
            </a:r>
          </a:p>
          <a:p>
            <a:r>
              <a:rPr lang="zh-CN" altLang="en-US" dirty="0"/>
              <a:t>也是作为主体</a:t>
            </a:r>
            <a:r>
              <a:rPr lang="en-US" altLang="zh-CN" dirty="0"/>
              <a:t>;</a:t>
            </a:r>
            <a:r>
              <a:rPr lang="zh-CN" altLang="en-US" dirty="0"/>
              <a:t>不止是掌握受众的意识</a:t>
            </a:r>
            <a:r>
              <a:rPr lang="en-US" altLang="zh-CN" dirty="0"/>
              <a:t>,</a:t>
            </a:r>
            <a:r>
              <a:rPr lang="zh-CN" altLang="en-US" dirty="0"/>
              <a:t>满足受众需要</a:t>
            </a:r>
            <a:r>
              <a:rPr lang="en-US" altLang="zh-CN" dirty="0"/>
              <a:t>,</a:t>
            </a:r>
            <a:r>
              <a:rPr lang="zh-CN" altLang="en-US" dirty="0"/>
              <a:t>而且更重要的是确立真正的受</a:t>
            </a:r>
          </a:p>
          <a:p>
            <a:r>
              <a:rPr lang="zh-CN" altLang="en-US" dirty="0"/>
              <a:t>众本位的立场</a:t>
            </a:r>
            <a:r>
              <a:rPr lang="en-US" altLang="zh-CN" dirty="0"/>
              <a:t>,</a:t>
            </a:r>
            <a:r>
              <a:rPr lang="zh-CN" altLang="en-US" dirty="0"/>
              <a:t>调动受众的热情</a:t>
            </a:r>
            <a:r>
              <a:rPr lang="en-US" altLang="zh-CN" dirty="0"/>
              <a:t>,</a:t>
            </a:r>
            <a:r>
              <a:rPr lang="zh-CN" altLang="en-US" dirty="0"/>
              <a:t>激发受众的参与</a:t>
            </a:r>
            <a:r>
              <a:rPr lang="en-US" altLang="zh-CN" dirty="0"/>
              <a:t>,</a:t>
            </a:r>
            <a:r>
              <a:rPr lang="zh-CN" altLang="en-US" dirty="0"/>
              <a:t>接受受众的选择。从而</a:t>
            </a:r>
            <a:r>
              <a:rPr lang="en-US" altLang="zh-CN" dirty="0"/>
              <a:t>,</a:t>
            </a:r>
            <a:r>
              <a:rPr lang="zh-CN" altLang="en-US" dirty="0"/>
              <a:t>在具体管</a:t>
            </a:r>
          </a:p>
          <a:p>
            <a:r>
              <a:rPr lang="zh-CN" altLang="en-US" dirty="0"/>
              <a:t>理操作的层面上</a:t>
            </a:r>
            <a:r>
              <a:rPr lang="en-US" altLang="zh-CN" dirty="0"/>
              <a:t>,</a:t>
            </a:r>
            <a:r>
              <a:rPr lang="zh-CN" altLang="en-US" dirty="0"/>
              <a:t>坚持长期、有效的受众收视</a:t>
            </a:r>
            <a:r>
              <a:rPr lang="en-US" altLang="zh-CN" dirty="0"/>
              <a:t>(</a:t>
            </a:r>
            <a:r>
              <a:rPr lang="zh-CN" altLang="en-US" dirty="0"/>
              <a:t>听</a:t>
            </a:r>
            <a:r>
              <a:rPr lang="en-US" altLang="zh-CN" dirty="0"/>
              <a:t>)</a:t>
            </a:r>
            <a:r>
              <a:rPr lang="zh-CN" altLang="en-US" dirty="0"/>
              <a:t>调查</a:t>
            </a:r>
            <a:r>
              <a:rPr lang="en-US" altLang="zh-CN" dirty="0"/>
              <a:t>,</a:t>
            </a:r>
            <a:r>
              <a:rPr lang="zh-CN" altLang="en-US" dirty="0"/>
              <a:t>及时而准确地掌握和分析每个</a:t>
            </a:r>
          </a:p>
          <a:p>
            <a:r>
              <a:rPr lang="zh-CN" altLang="en-US" dirty="0"/>
              <a:t>栏目甚至每档节目的收视</a:t>
            </a:r>
            <a:r>
              <a:rPr lang="en-US" altLang="zh-CN" dirty="0"/>
              <a:t>(</a:t>
            </a:r>
            <a:r>
              <a:rPr lang="zh-CN" altLang="en-US" dirty="0"/>
              <a:t>听</a:t>
            </a:r>
            <a:r>
              <a:rPr lang="en-US" altLang="zh-CN" dirty="0"/>
              <a:t>)</a:t>
            </a:r>
            <a:r>
              <a:rPr lang="zh-CN" altLang="en-US" dirty="0"/>
              <a:t>情况</a:t>
            </a:r>
            <a:r>
              <a:rPr lang="en-US" altLang="zh-CN" dirty="0"/>
              <a:t>,</a:t>
            </a:r>
            <a:r>
              <a:rPr lang="zh-CN" altLang="en-US" dirty="0"/>
              <a:t>了解受众的收视</a:t>
            </a:r>
            <a:r>
              <a:rPr lang="en-US" altLang="zh-CN" dirty="0"/>
              <a:t>(</a:t>
            </a:r>
            <a:r>
              <a:rPr lang="zh-CN" altLang="en-US" dirty="0"/>
              <a:t>听</a:t>
            </a:r>
            <a:r>
              <a:rPr lang="en-US" altLang="zh-CN" dirty="0"/>
              <a:t>)</a:t>
            </a:r>
            <a:r>
              <a:rPr lang="zh-CN" altLang="en-US" dirty="0"/>
              <a:t>需求</a:t>
            </a:r>
            <a:r>
              <a:rPr lang="en-US" altLang="zh-CN" dirty="0"/>
              <a:t>,</a:t>
            </a:r>
            <a:r>
              <a:rPr lang="zh-CN" altLang="en-US" dirty="0"/>
              <a:t>以便随时调整和革新</a:t>
            </a:r>
          </a:p>
          <a:p>
            <a:r>
              <a:rPr lang="zh-CN" altLang="en-US" dirty="0"/>
              <a:t>栏目</a:t>
            </a:r>
            <a:r>
              <a:rPr lang="en-US" altLang="zh-CN" dirty="0"/>
              <a:t>(</a:t>
            </a:r>
            <a:r>
              <a:rPr lang="zh-CN" altLang="en-US" dirty="0"/>
              <a:t>节目</a:t>
            </a:r>
            <a:r>
              <a:rPr lang="en-US" altLang="zh-CN" dirty="0"/>
              <a:t>)</a:t>
            </a:r>
            <a:r>
              <a:rPr lang="zh-CN" altLang="en-US" dirty="0"/>
              <a:t>的播出内容、风格方式及时段等。</a:t>
            </a:r>
          </a:p>
          <a:p>
            <a:endParaRPr lang="zh-CN" altLang="en-US" dirty="0"/>
          </a:p>
        </p:txBody>
      </p:sp>
    </p:spTree>
    <p:custDataLst>
      <p:tags r:id="rId1"/>
    </p:custDataLst>
    <p:extLst>
      <p:ext uri="{BB962C8B-B14F-4D97-AF65-F5344CB8AC3E}">
        <p14:creationId xmlns:p14="http://schemas.microsoft.com/office/powerpoint/2010/main" val="365127095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367020" y="2828848"/>
            <a:ext cx="9635179" cy="1200304"/>
          </a:xfrm>
          <a:prstGeom prst="rect">
            <a:avLst/>
          </a:prstGeom>
          <a:noFill/>
          <a:ln>
            <a:noFill/>
          </a:ln>
        </p:spPr>
        <p:txBody>
          <a:bodyPr wrap="square" lIns="91419" tIns="45708" rIns="91419" bIns="45708">
            <a:spAutoFit/>
          </a:bodyPr>
          <a:lstStyle/>
          <a:p>
            <a:r>
              <a:rPr lang="zh-CN" altLang="en-US" dirty="0"/>
              <a:t>因此</a:t>
            </a:r>
            <a:r>
              <a:rPr lang="en-US" altLang="zh-CN" dirty="0"/>
              <a:t>,</a:t>
            </a:r>
            <a:r>
              <a:rPr lang="zh-CN" altLang="en-US" dirty="0"/>
              <a:t>从学理上来切实地审视当代中国广播电视艺术受众的审美接受与审美选</a:t>
            </a:r>
          </a:p>
          <a:p>
            <a:r>
              <a:rPr lang="zh-CN" altLang="en-US" dirty="0"/>
              <a:t>择</a:t>
            </a:r>
            <a:r>
              <a:rPr lang="en-US" altLang="zh-CN" dirty="0"/>
              <a:t>,</a:t>
            </a:r>
            <a:r>
              <a:rPr lang="zh-CN" altLang="en-US" dirty="0"/>
              <a:t>探寻其审美心理的奥秘</a:t>
            </a:r>
            <a:r>
              <a:rPr lang="en-US" altLang="zh-CN" dirty="0"/>
              <a:t>,</a:t>
            </a:r>
            <a:r>
              <a:rPr lang="zh-CN" altLang="en-US" dirty="0"/>
              <a:t>揭示其审美趋向的流变</a:t>
            </a:r>
            <a:r>
              <a:rPr lang="en-US" altLang="zh-CN" dirty="0"/>
              <a:t>,</a:t>
            </a:r>
            <a:r>
              <a:rPr lang="zh-CN" altLang="en-US" dirty="0"/>
              <a:t>阐释当代种种与受众密切相关的</a:t>
            </a:r>
          </a:p>
          <a:p>
            <a:r>
              <a:rPr lang="zh-CN" altLang="en-US" dirty="0"/>
              <a:t>大众审美现象等</a:t>
            </a:r>
            <a:r>
              <a:rPr lang="en-US" altLang="zh-CN" dirty="0"/>
              <a:t>,</a:t>
            </a:r>
            <a:r>
              <a:rPr lang="zh-CN" altLang="en-US" dirty="0"/>
              <a:t>就不仅是可能的</a:t>
            </a:r>
            <a:r>
              <a:rPr lang="en-US" altLang="zh-CN" dirty="0"/>
              <a:t>,</a:t>
            </a:r>
            <a:r>
              <a:rPr lang="zh-CN" altLang="en-US" dirty="0"/>
              <a:t>而且是必要的。诸如此类也便成为当代中国广播</a:t>
            </a:r>
          </a:p>
          <a:p>
            <a:r>
              <a:rPr lang="zh-CN" altLang="en-US" dirty="0"/>
              <a:t>电视艺术研究的一个必要的视角与有待深入开掘的新的领域。</a:t>
            </a:r>
          </a:p>
        </p:txBody>
      </p:sp>
    </p:spTree>
    <p:custDataLst>
      <p:tags r:id="rId1"/>
    </p:custDataLst>
    <p:extLst>
      <p:ext uri="{BB962C8B-B14F-4D97-AF65-F5344CB8AC3E}">
        <p14:creationId xmlns:p14="http://schemas.microsoft.com/office/powerpoint/2010/main" val="195425607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301061"/>
            <a:ext cx="9635179" cy="4801290"/>
          </a:xfrm>
          <a:prstGeom prst="rect">
            <a:avLst/>
          </a:prstGeom>
          <a:noFill/>
          <a:ln>
            <a:noFill/>
          </a:ln>
        </p:spPr>
        <p:txBody>
          <a:bodyPr wrap="square" lIns="91419" tIns="45708" rIns="91419" bIns="45708">
            <a:spAutoFit/>
          </a:bodyPr>
          <a:lstStyle/>
          <a:p>
            <a:r>
              <a:rPr lang="zh-CN" altLang="en-US" dirty="0"/>
              <a:t>二、日常化审美</a:t>
            </a:r>
            <a:r>
              <a:rPr lang="en-US" altLang="zh-CN" dirty="0"/>
              <a:t>:</a:t>
            </a:r>
            <a:r>
              <a:rPr lang="zh-CN" altLang="en-US" dirty="0"/>
              <a:t>视听传播与广播电视受众的审美心理机制</a:t>
            </a:r>
          </a:p>
          <a:p>
            <a:endParaRPr lang="en-US" altLang="zh-CN" dirty="0"/>
          </a:p>
          <a:p>
            <a:r>
              <a:rPr lang="zh-CN" altLang="en-US" dirty="0"/>
              <a:t>事实上</a:t>
            </a:r>
            <a:r>
              <a:rPr lang="en-US" altLang="zh-CN" dirty="0"/>
              <a:t>,</a:t>
            </a:r>
            <a:r>
              <a:rPr lang="zh-CN" altLang="en-US" dirty="0"/>
              <a:t>视听传播乃是人类的一种最为古老的传播方式。在人类祖先的口头加形</a:t>
            </a:r>
          </a:p>
          <a:p>
            <a:r>
              <a:rPr lang="zh-CN" altLang="en-US" dirty="0"/>
              <a:t>体姿势传播的时代</a:t>
            </a:r>
            <a:r>
              <a:rPr lang="en-US" altLang="zh-CN" dirty="0"/>
              <a:t>,</a:t>
            </a:r>
            <a:r>
              <a:rPr lang="zh-CN" altLang="en-US" dirty="0"/>
              <a:t>受众主要是靠“听”和“看”来接收信息、理解意义的。这种“听”和</a:t>
            </a:r>
            <a:endParaRPr lang="en-US" altLang="zh-CN" dirty="0"/>
          </a:p>
          <a:p>
            <a:r>
              <a:rPr lang="zh-CN" altLang="en-US" dirty="0"/>
              <a:t>“看”</a:t>
            </a:r>
            <a:r>
              <a:rPr lang="en-US" altLang="zh-CN" dirty="0"/>
              <a:t>,</a:t>
            </a:r>
            <a:r>
              <a:rPr lang="zh-CN" altLang="en-US" dirty="0"/>
              <a:t>服从于人们直观表达的需要</a:t>
            </a:r>
            <a:r>
              <a:rPr lang="en-US" altLang="zh-CN" dirty="0"/>
              <a:t>,</a:t>
            </a:r>
            <a:r>
              <a:rPr lang="zh-CN" altLang="en-US" dirty="0"/>
              <a:t>常常局限在很小的时空范围内。在一些重要的仪</a:t>
            </a:r>
          </a:p>
          <a:p>
            <a:r>
              <a:rPr lang="zh-CN" altLang="en-US" dirty="0"/>
              <a:t>式化的场合</a:t>
            </a:r>
            <a:r>
              <a:rPr lang="en-US" altLang="zh-CN" dirty="0"/>
              <a:t>,</a:t>
            </a:r>
            <a:r>
              <a:rPr lang="zh-CN" altLang="en-US" dirty="0"/>
              <a:t>特别是由于传者的神圣及所传达内容的意义重大</a:t>
            </a:r>
            <a:r>
              <a:rPr lang="en-US" altLang="zh-CN" dirty="0"/>
              <a:t>,</a:t>
            </a:r>
            <a:r>
              <a:rPr lang="zh-CN" altLang="en-US" dirty="0"/>
              <a:t>一般都更加需要受众</a:t>
            </a:r>
          </a:p>
          <a:p>
            <a:r>
              <a:rPr lang="zh-CN" altLang="en-US" dirty="0"/>
              <a:t>专心致志地倾听和屏息静气地观看。随着文字及各种表意符号的出现</a:t>
            </a:r>
            <a:r>
              <a:rPr lang="en-US" altLang="zh-CN" dirty="0"/>
              <a:t>,</a:t>
            </a:r>
            <a:r>
              <a:rPr lang="zh-CN" altLang="en-US" dirty="0"/>
              <a:t>人类的传播领</a:t>
            </a:r>
          </a:p>
          <a:p>
            <a:r>
              <a:rPr lang="zh-CN" altLang="en-US" dirty="0"/>
              <a:t>域迅速扩大</a:t>
            </a:r>
            <a:r>
              <a:rPr lang="en-US" altLang="zh-CN" dirty="0"/>
              <a:t>,</a:t>
            </a:r>
            <a:r>
              <a:rPr lang="zh-CN" altLang="en-US" dirty="0"/>
              <a:t>直观的视听接收方式被对于文字符号的阅读和理解所取代。文字被视为</a:t>
            </a:r>
          </a:p>
          <a:p>
            <a:r>
              <a:rPr lang="zh-CN" altLang="en-US" dirty="0"/>
              <a:t>神圣。读书识字不仅被视为一项必要的文化修养</a:t>
            </a:r>
            <a:r>
              <a:rPr lang="en-US" altLang="zh-CN" dirty="0"/>
              <a:t>,</a:t>
            </a:r>
            <a:r>
              <a:rPr lang="zh-CN" altLang="en-US" dirty="0"/>
              <a:t>而且是人生最重要的接收信息的手</a:t>
            </a:r>
          </a:p>
          <a:p>
            <a:r>
              <a:rPr lang="zh-CN" altLang="en-US" dirty="0"/>
              <a:t>段和获取意义的方式</a:t>
            </a:r>
            <a:r>
              <a:rPr lang="en-US" altLang="zh-CN" dirty="0"/>
              <a:t>,</a:t>
            </a:r>
            <a:r>
              <a:rPr lang="zh-CN" altLang="en-US" dirty="0"/>
              <a:t>因而也就成为一个人所拥有的地位与权力的象征。文字的运用</a:t>
            </a:r>
            <a:r>
              <a:rPr lang="en-US" altLang="zh-CN" dirty="0"/>
              <a:t>,</a:t>
            </a:r>
          </a:p>
          <a:p>
            <a:r>
              <a:rPr lang="zh-CN" altLang="en-US" dirty="0"/>
              <a:t>特别是印刷术的发明所带来的是人类知识的大规模的积累与传播</a:t>
            </a:r>
            <a:r>
              <a:rPr lang="en-US" altLang="zh-CN" dirty="0"/>
              <a:t>,</a:t>
            </a:r>
            <a:r>
              <a:rPr lang="zh-CN" altLang="en-US" dirty="0"/>
              <a:t>以及理性精神的高度</a:t>
            </a:r>
          </a:p>
          <a:p>
            <a:r>
              <a:rPr lang="zh-CN" altLang="en-US" dirty="0"/>
              <a:t>张扬。近代科学正是由此而得以兴盛并迅速地流传开来</a:t>
            </a:r>
            <a:r>
              <a:rPr lang="en-US" altLang="zh-CN" dirty="0"/>
              <a:t>,</a:t>
            </a:r>
            <a:r>
              <a:rPr lang="zh-CN" altLang="en-US" dirty="0"/>
              <a:t>雅俗文化趋于分流。现代报业</a:t>
            </a:r>
          </a:p>
          <a:p>
            <a:r>
              <a:rPr lang="zh-CN" altLang="en-US" dirty="0"/>
              <a:t>的崛起更是高度工业化的印刷术的产物</a:t>
            </a:r>
            <a:r>
              <a:rPr lang="en-US" altLang="zh-CN" dirty="0"/>
              <a:t>,</a:t>
            </a:r>
            <a:r>
              <a:rPr lang="zh-CN" altLang="en-US" dirty="0"/>
              <a:t>代表了文字传播的高级阶段。而现代光电技术</a:t>
            </a:r>
          </a:p>
          <a:p>
            <a:r>
              <a:rPr lang="zh-CN" altLang="en-US" dirty="0"/>
              <a:t>的发展则推动了网络等新的传播媒介的出现</a:t>
            </a:r>
            <a:r>
              <a:rPr lang="en-US" altLang="zh-CN" dirty="0"/>
              <a:t>,</a:t>
            </a:r>
            <a:r>
              <a:rPr lang="zh-CN" altLang="en-US" dirty="0"/>
              <a:t>传播方式上也随之发生了一次革命</a:t>
            </a:r>
            <a:r>
              <a:rPr lang="en-US" altLang="zh-CN" dirty="0"/>
              <a:t>,</a:t>
            </a:r>
            <a:r>
              <a:rPr lang="zh-CN" altLang="en-US" dirty="0"/>
              <a:t>最古</a:t>
            </a:r>
          </a:p>
          <a:p>
            <a:r>
              <a:rPr lang="zh-CN" altLang="en-US" dirty="0"/>
              <a:t>老的视听方式得以在最先进的技术条件下复活。人们预言</a:t>
            </a:r>
            <a:r>
              <a:rPr lang="en-US" altLang="zh-CN" dirty="0"/>
              <a:t>:</a:t>
            </a:r>
            <a:r>
              <a:rPr lang="zh-CN" altLang="en-US" dirty="0"/>
              <a:t>随着广播电视的空前普及以</a:t>
            </a:r>
          </a:p>
          <a:p>
            <a:r>
              <a:rPr lang="zh-CN" altLang="en-US" dirty="0"/>
              <a:t>及国际互联网的形成与发展</a:t>
            </a:r>
            <a:r>
              <a:rPr lang="en-US" altLang="zh-CN" dirty="0"/>
              <a:t>,</a:t>
            </a:r>
            <a:r>
              <a:rPr lang="zh-CN" altLang="en-US" dirty="0"/>
              <a:t>人类已进入了一个全新的声像文化的时代。</a:t>
            </a:r>
          </a:p>
          <a:p>
            <a:endParaRPr lang="zh-CN" altLang="en-US" dirty="0"/>
          </a:p>
        </p:txBody>
      </p:sp>
    </p:spTree>
    <p:custDataLst>
      <p:tags r:id="rId1"/>
    </p:custDataLst>
    <p:extLst>
      <p:ext uri="{BB962C8B-B14F-4D97-AF65-F5344CB8AC3E}">
        <p14:creationId xmlns:p14="http://schemas.microsoft.com/office/powerpoint/2010/main" val="13087252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13739" y="1014195"/>
            <a:ext cx="9635179" cy="5355288"/>
          </a:xfrm>
          <a:prstGeom prst="rect">
            <a:avLst/>
          </a:prstGeom>
          <a:noFill/>
          <a:ln>
            <a:noFill/>
          </a:ln>
        </p:spPr>
        <p:txBody>
          <a:bodyPr wrap="square" lIns="91419" tIns="45708" rIns="91419" bIns="45708">
            <a:spAutoFit/>
          </a:bodyPr>
          <a:lstStyle/>
          <a:p>
            <a:r>
              <a:rPr lang="zh-CN" altLang="en-US" dirty="0"/>
              <a:t>三、广播剧的繁荣兴旺阶段</a:t>
            </a:r>
            <a:r>
              <a:rPr lang="en-US" altLang="zh-CN" dirty="0"/>
              <a:t>(1976</a:t>
            </a:r>
            <a:r>
              <a:rPr lang="zh-CN" altLang="en-US" dirty="0"/>
              <a:t>年至今</a:t>
            </a:r>
            <a:r>
              <a:rPr lang="en-US" altLang="zh-CN" dirty="0"/>
              <a:t>)</a:t>
            </a:r>
          </a:p>
          <a:p>
            <a:r>
              <a:rPr lang="zh-CN" altLang="en-US" dirty="0"/>
              <a:t>这是广播剧的黄金时期</a:t>
            </a:r>
            <a:r>
              <a:rPr lang="en-US" altLang="zh-CN" dirty="0"/>
              <a:t>,</a:t>
            </a:r>
            <a:r>
              <a:rPr lang="zh-CN" altLang="en-US" dirty="0"/>
              <a:t>广播剧在艺术上卓有成绩</a:t>
            </a:r>
            <a:r>
              <a:rPr lang="en-US" altLang="zh-CN" dirty="0"/>
              <a:t>,</a:t>
            </a:r>
            <a:r>
              <a:rPr lang="zh-CN" altLang="en-US" dirty="0"/>
              <a:t>在事业上蓬勃发展</a:t>
            </a:r>
            <a:r>
              <a:rPr lang="en-US" altLang="zh-CN" dirty="0"/>
              <a:t>,</a:t>
            </a:r>
            <a:r>
              <a:rPr lang="zh-CN" altLang="en-US" dirty="0"/>
              <a:t>在理论上</a:t>
            </a:r>
          </a:p>
          <a:p>
            <a:r>
              <a:rPr lang="zh-CN" altLang="en-US" dirty="0"/>
              <a:t>走向深入研究。当然</a:t>
            </a:r>
            <a:r>
              <a:rPr lang="en-US" altLang="zh-CN" dirty="0"/>
              <a:t>,</a:t>
            </a:r>
            <a:r>
              <a:rPr lang="zh-CN" altLang="en-US" dirty="0"/>
              <a:t>这又是艰难竞争时期。因为从</a:t>
            </a:r>
            <a:r>
              <a:rPr lang="en-US" altLang="zh-CN" dirty="0"/>
              <a:t>1979</a:t>
            </a:r>
            <a:r>
              <a:rPr lang="zh-CN" altLang="en-US" dirty="0"/>
              <a:t>年以后</a:t>
            </a:r>
            <a:r>
              <a:rPr lang="en-US" altLang="zh-CN" dirty="0"/>
              <a:t>,</a:t>
            </a:r>
            <a:r>
              <a:rPr lang="zh-CN" altLang="en-US" dirty="0"/>
              <a:t>另一种大众传播的</a:t>
            </a:r>
            <a:endParaRPr lang="en-US" altLang="zh-CN" dirty="0"/>
          </a:p>
          <a:p>
            <a:r>
              <a:rPr lang="zh-CN" altLang="en-US" dirty="0"/>
              <a:t>艺术形式</a:t>
            </a:r>
            <a:r>
              <a:rPr lang="en-US" altLang="zh-CN" dirty="0"/>
              <a:t>———</a:t>
            </a:r>
            <a:r>
              <a:rPr lang="zh-CN" altLang="en-US" dirty="0"/>
              <a:t>电视艺术</a:t>
            </a:r>
            <a:r>
              <a:rPr lang="en-US" altLang="zh-CN" dirty="0"/>
              <a:t>,</a:t>
            </a:r>
            <a:r>
              <a:rPr lang="zh-CN" altLang="en-US" dirty="0"/>
              <a:t>在我国迅速发展起来</a:t>
            </a:r>
            <a:r>
              <a:rPr lang="en-US" altLang="zh-CN" dirty="0"/>
              <a:t>,“</a:t>
            </a:r>
            <a:r>
              <a:rPr lang="zh-CN" altLang="en-US" dirty="0"/>
              <a:t>广播”不再是空中的唯一主角了</a:t>
            </a:r>
            <a:r>
              <a:rPr lang="en-US" altLang="zh-CN" dirty="0"/>
              <a:t>,</a:t>
            </a:r>
            <a:r>
              <a:rPr lang="zh-CN" altLang="en-US" dirty="0"/>
              <a:t>广播</a:t>
            </a:r>
          </a:p>
          <a:p>
            <a:r>
              <a:rPr lang="zh-CN" altLang="en-US" dirty="0"/>
              <a:t>剧的听众大量被电视所争夺。随着时代的发展</a:t>
            </a:r>
            <a:r>
              <a:rPr lang="en-US" altLang="zh-CN" dirty="0"/>
              <a:t>,</a:t>
            </a:r>
            <a:r>
              <a:rPr lang="zh-CN" altLang="en-US" dirty="0"/>
              <a:t>听众的审美心理也在发展变化</a:t>
            </a:r>
            <a:r>
              <a:rPr lang="en-US" altLang="zh-CN" dirty="0"/>
              <a:t>,</a:t>
            </a:r>
            <a:r>
              <a:rPr lang="zh-CN" altLang="en-US" dirty="0"/>
              <a:t>广播</a:t>
            </a:r>
          </a:p>
          <a:p>
            <a:r>
              <a:rPr lang="zh-CN" altLang="en-US" dirty="0"/>
              <a:t>剧面临着新的要求</a:t>
            </a:r>
            <a:r>
              <a:rPr lang="en-US" altLang="zh-CN" dirty="0"/>
              <a:t>,</a:t>
            </a:r>
            <a:r>
              <a:rPr lang="zh-CN" altLang="en-US" dirty="0"/>
              <a:t>新的考验。</a:t>
            </a:r>
          </a:p>
          <a:p>
            <a:r>
              <a:rPr lang="zh-CN" altLang="en-US" dirty="0"/>
              <a:t>同时这也是我国历史上值得书写的一个时期</a:t>
            </a:r>
            <a:r>
              <a:rPr lang="en-US" altLang="zh-CN" dirty="0"/>
              <a:t>,</a:t>
            </a:r>
            <a:r>
              <a:rPr lang="zh-CN" altLang="en-US" dirty="0"/>
              <a:t>文化事业的各方面都蓬勃发展</a:t>
            </a:r>
            <a:r>
              <a:rPr lang="en-US" altLang="zh-CN" dirty="0"/>
              <a:t>,</a:t>
            </a:r>
            <a:r>
              <a:rPr lang="zh-CN" altLang="en-US" dirty="0"/>
              <a:t>广</a:t>
            </a:r>
          </a:p>
          <a:p>
            <a:r>
              <a:rPr lang="zh-CN" altLang="en-US" dirty="0"/>
              <a:t>播剧也是这样。广播剧的繁荣不仅表现在数量上</a:t>
            </a:r>
            <a:r>
              <a:rPr lang="en-US" altLang="zh-CN" dirty="0"/>
              <a:t>,</a:t>
            </a:r>
            <a:r>
              <a:rPr lang="zh-CN" altLang="en-US" dirty="0"/>
              <a:t>更表现在质量上的普遍提高</a:t>
            </a:r>
            <a:r>
              <a:rPr lang="en-US" altLang="zh-CN" dirty="0"/>
              <a:t>,</a:t>
            </a:r>
            <a:r>
              <a:rPr lang="zh-CN" altLang="en-US" dirty="0"/>
              <a:t>具体体</a:t>
            </a:r>
          </a:p>
          <a:p>
            <a:r>
              <a:rPr lang="zh-CN" altLang="en-US" dirty="0"/>
              <a:t>现在以下几个方面</a:t>
            </a:r>
            <a:r>
              <a:rPr lang="en-US" altLang="zh-CN" dirty="0"/>
              <a:t>:</a:t>
            </a:r>
          </a:p>
          <a:p>
            <a:r>
              <a:rPr lang="en-US" altLang="zh-CN" dirty="0"/>
              <a:t>(</a:t>
            </a:r>
            <a:r>
              <a:rPr lang="zh-CN" altLang="en-US" dirty="0"/>
              <a:t>一</a:t>
            </a:r>
            <a:r>
              <a:rPr lang="en-US" altLang="zh-CN" dirty="0"/>
              <a:t>)</a:t>
            </a:r>
            <a:r>
              <a:rPr lang="zh-CN" altLang="en-US" dirty="0"/>
              <a:t>多侧面地、深刻地反映现实生活</a:t>
            </a:r>
          </a:p>
          <a:p>
            <a:r>
              <a:rPr lang="zh-CN" altLang="en-US" dirty="0"/>
              <a:t>这个时期的广播剧仍沿袭着我国的传统</a:t>
            </a:r>
            <a:r>
              <a:rPr lang="en-US" altLang="zh-CN" dirty="0"/>
              <a:t>,</a:t>
            </a:r>
            <a:r>
              <a:rPr lang="zh-CN" altLang="en-US" dirty="0"/>
              <a:t>及时地反映现实生活</a:t>
            </a:r>
            <a:r>
              <a:rPr lang="en-US" altLang="zh-CN" dirty="0"/>
              <a:t>,</a:t>
            </a:r>
            <a:r>
              <a:rPr lang="zh-CN" altLang="en-US" dirty="0"/>
              <a:t>歌颂新人新思想。</a:t>
            </a:r>
          </a:p>
          <a:p>
            <a:r>
              <a:rPr lang="en-US" altLang="zh-CN" dirty="0"/>
              <a:t>《</a:t>
            </a:r>
            <a:r>
              <a:rPr lang="zh-CN" altLang="en-US" dirty="0"/>
              <a:t>南宫玲霞</a:t>
            </a:r>
            <a:r>
              <a:rPr lang="en-US" altLang="zh-CN" dirty="0"/>
              <a:t>》</a:t>
            </a:r>
            <a:r>
              <a:rPr lang="zh-CN" altLang="en-US" dirty="0"/>
              <a:t>的播出受到老戏剧家夏衍的好评</a:t>
            </a:r>
          </a:p>
          <a:p>
            <a:r>
              <a:rPr lang="en-US" altLang="zh-CN" dirty="0"/>
              <a:t>(</a:t>
            </a:r>
            <a:r>
              <a:rPr lang="zh-CN" altLang="en-US" dirty="0"/>
              <a:t>二</a:t>
            </a:r>
            <a:r>
              <a:rPr lang="en-US" altLang="zh-CN" dirty="0"/>
              <a:t>)</a:t>
            </a:r>
            <a:r>
              <a:rPr lang="zh-CN" altLang="en-US" dirty="0"/>
              <a:t>传统形式的广播剧日趋完美</a:t>
            </a:r>
          </a:p>
          <a:p>
            <a:r>
              <a:rPr lang="zh-CN" altLang="en-US" dirty="0"/>
              <a:t>所谓传统形式的广播剧</a:t>
            </a:r>
            <a:r>
              <a:rPr lang="en-US" altLang="zh-CN" dirty="0"/>
              <a:t>,</a:t>
            </a:r>
            <a:r>
              <a:rPr lang="zh-CN" altLang="en-US" dirty="0"/>
              <a:t>就是用现实主义的表现方法</a:t>
            </a:r>
            <a:r>
              <a:rPr lang="en-US" altLang="zh-CN" dirty="0"/>
              <a:t>,</a:t>
            </a:r>
            <a:r>
              <a:rPr lang="zh-CN" altLang="en-US" dirty="0"/>
              <a:t>戏剧式的</a:t>
            </a:r>
            <a:r>
              <a:rPr lang="en-US" altLang="zh-CN" dirty="0"/>
              <a:t>(</a:t>
            </a:r>
            <a:r>
              <a:rPr lang="zh-CN" altLang="en-US" dirty="0"/>
              <a:t>或小说、故事式</a:t>
            </a:r>
            <a:r>
              <a:rPr lang="en-US" altLang="zh-CN" dirty="0"/>
              <a:t>)</a:t>
            </a:r>
          </a:p>
          <a:p>
            <a:r>
              <a:rPr lang="zh-CN" altLang="en-US" dirty="0"/>
              <a:t>结构形式</a:t>
            </a:r>
            <a:r>
              <a:rPr lang="en-US" altLang="zh-CN" dirty="0"/>
              <a:t>,</a:t>
            </a:r>
            <a:r>
              <a:rPr lang="zh-CN" altLang="en-US" dirty="0"/>
              <a:t>以及传统的音乐、音响运用形式。传统形式的广播剧是我国广播剧的基本</a:t>
            </a:r>
          </a:p>
          <a:p>
            <a:r>
              <a:rPr lang="zh-CN" altLang="en-US" dirty="0"/>
              <a:t>形式。在新时期</a:t>
            </a:r>
            <a:r>
              <a:rPr lang="en-US" altLang="zh-CN" dirty="0"/>
              <a:t>,</a:t>
            </a:r>
            <a:r>
              <a:rPr lang="zh-CN" altLang="en-US" dirty="0"/>
              <a:t>我国的电影、戏剧乃至小说都有观念更新</a:t>
            </a:r>
            <a:r>
              <a:rPr lang="en-US" altLang="zh-CN" dirty="0"/>
              <a:t>,</a:t>
            </a:r>
            <a:r>
              <a:rPr lang="zh-CN" altLang="en-US" dirty="0"/>
              <a:t>广播剧的观念当然也要扩</a:t>
            </a:r>
          </a:p>
          <a:p>
            <a:r>
              <a:rPr lang="zh-CN" altLang="en-US" dirty="0"/>
              <a:t>展。传统形式的广播剧有自己所擅长表现的生活内容</a:t>
            </a:r>
            <a:r>
              <a:rPr lang="en-US" altLang="zh-CN" dirty="0"/>
              <a:t>,</a:t>
            </a:r>
            <a:r>
              <a:rPr lang="zh-CN" altLang="en-US" dirty="0"/>
              <a:t>所以它并不陈旧。如新时期较</a:t>
            </a:r>
          </a:p>
          <a:p>
            <a:r>
              <a:rPr lang="zh-CN" altLang="en-US" dirty="0"/>
              <a:t>早的一部广播剧</a:t>
            </a:r>
            <a:r>
              <a:rPr lang="en-US" altLang="zh-CN" dirty="0"/>
              <a:t>《</a:t>
            </a:r>
            <a:r>
              <a:rPr lang="zh-CN" altLang="en-US" dirty="0"/>
              <a:t>二泉映月</a:t>
            </a:r>
            <a:r>
              <a:rPr lang="en-US" altLang="zh-CN" dirty="0"/>
              <a:t>》,</a:t>
            </a:r>
            <a:r>
              <a:rPr lang="zh-CN" altLang="en-US" dirty="0"/>
              <a:t>就是语言、音乐、音响综合得较有意境、有情感的作品。</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47914869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856232"/>
            <a:ext cx="9635179" cy="4247292"/>
          </a:xfrm>
          <a:prstGeom prst="rect">
            <a:avLst/>
          </a:prstGeom>
          <a:noFill/>
          <a:ln>
            <a:noFill/>
          </a:ln>
        </p:spPr>
        <p:txBody>
          <a:bodyPr wrap="square" lIns="91419" tIns="45708" rIns="91419" bIns="45708">
            <a:spAutoFit/>
          </a:bodyPr>
          <a:lstStyle/>
          <a:p>
            <a:r>
              <a:rPr lang="zh-CN" altLang="en-US" dirty="0"/>
              <a:t>诚然</a:t>
            </a:r>
            <a:r>
              <a:rPr lang="en-US" altLang="zh-CN" dirty="0"/>
              <a:t>,</a:t>
            </a:r>
            <a:r>
              <a:rPr lang="zh-CN" altLang="en-US" dirty="0"/>
              <a:t>对于广播电视来说</a:t>
            </a:r>
            <a:r>
              <a:rPr lang="en-US" altLang="zh-CN" dirty="0"/>
              <a:t>,</a:t>
            </a:r>
            <a:r>
              <a:rPr lang="zh-CN" altLang="en-US" dirty="0"/>
              <a:t>其视听传播的技术与艺术有着一个历史发展的过程。</a:t>
            </a:r>
          </a:p>
          <a:p>
            <a:r>
              <a:rPr lang="zh-CN" altLang="en-US" dirty="0"/>
              <a:t>最初广播的发明与发展</a:t>
            </a:r>
            <a:r>
              <a:rPr lang="en-US" altLang="zh-CN" dirty="0"/>
              <a:t>,</a:t>
            </a:r>
            <a:r>
              <a:rPr lang="zh-CN" altLang="en-US" dirty="0"/>
              <a:t>以声响为传播媒介</a:t>
            </a:r>
            <a:r>
              <a:rPr lang="en-US" altLang="zh-CN" dirty="0"/>
              <a:t>,</a:t>
            </a:r>
            <a:r>
              <a:rPr lang="zh-CN" altLang="en-US" dirty="0"/>
              <a:t>实现了传播史上前所未有的广泛与迅捷。</a:t>
            </a:r>
          </a:p>
          <a:p>
            <a:r>
              <a:rPr lang="zh-CN" altLang="en-US" dirty="0"/>
              <a:t>而电视的出现</a:t>
            </a:r>
            <a:r>
              <a:rPr lang="en-US" altLang="zh-CN" dirty="0"/>
              <a:t>,</a:t>
            </a:r>
            <a:r>
              <a:rPr lang="zh-CN" altLang="en-US" dirty="0"/>
              <a:t>又在声响的基础上</a:t>
            </a:r>
            <a:r>
              <a:rPr lang="en-US" altLang="zh-CN" dirty="0"/>
              <a:t>,</a:t>
            </a:r>
            <a:r>
              <a:rPr lang="zh-CN" altLang="en-US" dirty="0"/>
              <a:t>增加了生动活泼的影像</a:t>
            </a:r>
            <a:r>
              <a:rPr lang="en-US" altLang="zh-CN" dirty="0"/>
              <a:t>,</a:t>
            </a:r>
            <a:r>
              <a:rPr lang="zh-CN" altLang="en-US" dirty="0"/>
              <a:t>更是以其声画结合的视听</a:t>
            </a:r>
          </a:p>
          <a:p>
            <a:r>
              <a:rPr lang="zh-CN" altLang="en-US" dirty="0"/>
              <a:t>语言实现了传播的直观性与具体性</a:t>
            </a:r>
            <a:r>
              <a:rPr lang="en-US" altLang="zh-CN" dirty="0"/>
              <a:t>,</a:t>
            </a:r>
            <a:r>
              <a:rPr lang="zh-CN" altLang="en-US" dirty="0"/>
              <a:t>让受众第一次有了一种更加直接的身临其境的感</a:t>
            </a:r>
          </a:p>
          <a:p>
            <a:r>
              <a:rPr lang="zh-CN" altLang="en-US" dirty="0"/>
              <a:t>觉。</a:t>
            </a:r>
            <a:endParaRPr lang="en-US" altLang="zh-CN" dirty="0"/>
          </a:p>
          <a:p>
            <a:endParaRPr lang="en-US" altLang="zh-CN" dirty="0"/>
          </a:p>
          <a:p>
            <a:r>
              <a:rPr lang="zh-CN" altLang="en-US" dirty="0"/>
              <a:t>广播诉诸人的听觉</a:t>
            </a:r>
            <a:r>
              <a:rPr lang="en-US" altLang="zh-CN" dirty="0"/>
              <a:t>,</a:t>
            </a:r>
            <a:r>
              <a:rPr lang="zh-CN" altLang="en-US" dirty="0"/>
              <a:t>是一种有限的信息传递</a:t>
            </a:r>
            <a:r>
              <a:rPr lang="en-US" altLang="zh-CN" dirty="0"/>
              <a:t>;</a:t>
            </a:r>
            <a:r>
              <a:rPr lang="zh-CN" altLang="en-US" dirty="0"/>
              <a:t>而电视在此基础上再诉诸人的视觉</a:t>
            </a:r>
            <a:r>
              <a:rPr lang="en-US" altLang="zh-CN" dirty="0"/>
              <a:t>,</a:t>
            </a:r>
            <a:r>
              <a:rPr lang="zh-CN" altLang="en-US" dirty="0"/>
              <a:t>主要是由此</a:t>
            </a:r>
          </a:p>
          <a:p>
            <a:r>
              <a:rPr lang="zh-CN" altLang="en-US" dirty="0"/>
              <a:t>增加了人们所获得的信息的复合性与全息性。尽管两者之间有着这样或那样的差异</a:t>
            </a:r>
            <a:r>
              <a:rPr lang="en-US" altLang="zh-CN" dirty="0"/>
              <a:t>,</a:t>
            </a:r>
          </a:p>
          <a:p>
            <a:r>
              <a:rPr lang="zh-CN" altLang="en-US" dirty="0"/>
              <a:t>广播与电视的受众在接收形态和方式上却并没有由此而发生根本性的变化。</a:t>
            </a:r>
          </a:p>
          <a:p>
            <a:r>
              <a:rPr lang="zh-CN" altLang="en-US" dirty="0"/>
              <a:t>问题的实质在于</a:t>
            </a:r>
            <a:r>
              <a:rPr lang="en-US" altLang="zh-CN" dirty="0"/>
              <a:t>,</a:t>
            </a:r>
            <a:r>
              <a:rPr lang="zh-CN" altLang="en-US" dirty="0"/>
              <a:t>由现代光电技术及快速高效的各种传输技术的发展所造就的广</a:t>
            </a:r>
          </a:p>
          <a:p>
            <a:r>
              <a:rPr lang="zh-CN" altLang="en-US" dirty="0"/>
              <a:t>播电视</a:t>
            </a:r>
            <a:r>
              <a:rPr lang="en-US" altLang="zh-CN" dirty="0"/>
              <a:t>,</a:t>
            </a:r>
            <a:r>
              <a:rPr lang="zh-CN" altLang="en-US" dirty="0"/>
              <a:t>其视听传播的方式究竟给受众的审美接受带来了什么样的特殊性</a:t>
            </a:r>
            <a:r>
              <a:rPr lang="en-US" altLang="zh-CN" dirty="0"/>
              <a:t>? </a:t>
            </a:r>
            <a:r>
              <a:rPr lang="zh-CN" altLang="en-US" dirty="0"/>
              <a:t>造就了受</a:t>
            </a:r>
          </a:p>
          <a:p>
            <a:r>
              <a:rPr lang="zh-CN" altLang="en-US" dirty="0"/>
              <a:t>众什么样具体的审美感受和体验</a:t>
            </a:r>
            <a:r>
              <a:rPr lang="en-US" altLang="zh-CN" dirty="0"/>
              <a:t>? </a:t>
            </a:r>
            <a:r>
              <a:rPr lang="zh-CN" altLang="en-US" dirty="0"/>
              <a:t>或者说</a:t>
            </a:r>
            <a:r>
              <a:rPr lang="en-US" altLang="zh-CN" dirty="0"/>
              <a:t>,</a:t>
            </a:r>
            <a:r>
              <a:rPr lang="zh-CN" altLang="en-US" dirty="0"/>
              <a:t>同样是视听接受</a:t>
            </a:r>
            <a:r>
              <a:rPr lang="en-US" altLang="zh-CN" dirty="0"/>
              <a:t>,</a:t>
            </a:r>
            <a:r>
              <a:rPr lang="zh-CN" altLang="en-US" dirty="0"/>
              <a:t>广播电视与戏剧、电影乃</a:t>
            </a:r>
          </a:p>
          <a:p>
            <a:r>
              <a:rPr lang="zh-CN" altLang="en-US" dirty="0"/>
              <a:t>至与古老的巫术仪式、口头传播以及</a:t>
            </a:r>
            <a:r>
              <a:rPr lang="en-US" altLang="zh-CN" dirty="0"/>
              <a:t>:</a:t>
            </a:r>
            <a:r>
              <a:rPr lang="zh-CN" altLang="en-US" dirty="0"/>
              <a:t>现代的计算机网络传播</a:t>
            </a:r>
            <a:r>
              <a:rPr lang="en-US" altLang="zh-CN" dirty="0"/>
              <a:t>,</a:t>
            </a:r>
            <a:r>
              <a:rPr lang="zh-CN" altLang="en-US" dirty="0"/>
              <a:t>在性质上有什么不</a:t>
            </a:r>
          </a:p>
          <a:p>
            <a:r>
              <a:rPr lang="zh-CN" altLang="en-US" dirty="0"/>
              <a:t>一样</a:t>
            </a:r>
            <a:r>
              <a:rPr lang="en-US" altLang="zh-CN" dirty="0"/>
              <a:t>?</a:t>
            </a:r>
          </a:p>
          <a:p>
            <a:endParaRPr lang="zh-CN" altLang="en-US" dirty="0"/>
          </a:p>
        </p:txBody>
      </p:sp>
    </p:spTree>
    <p:custDataLst>
      <p:tags r:id="rId1"/>
    </p:custDataLst>
    <p:extLst>
      <p:ext uri="{BB962C8B-B14F-4D97-AF65-F5344CB8AC3E}">
        <p14:creationId xmlns:p14="http://schemas.microsoft.com/office/powerpoint/2010/main" val="145152193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696313"/>
            <a:ext cx="9635179" cy="4801290"/>
          </a:xfrm>
          <a:prstGeom prst="rect">
            <a:avLst/>
          </a:prstGeom>
          <a:noFill/>
          <a:ln>
            <a:noFill/>
          </a:ln>
        </p:spPr>
        <p:txBody>
          <a:bodyPr wrap="square" lIns="91419" tIns="45708" rIns="91419" bIns="45708">
            <a:spAutoFit/>
          </a:bodyPr>
          <a:lstStyle/>
          <a:p>
            <a:r>
              <a:rPr lang="zh-CN" altLang="en-US" dirty="0"/>
              <a:t>这里</a:t>
            </a:r>
            <a:r>
              <a:rPr lang="en-US" altLang="zh-CN" dirty="0"/>
              <a:t>,</a:t>
            </a:r>
            <a:r>
              <a:rPr lang="zh-CN" altLang="en-US" dirty="0"/>
              <a:t>最重要的也许正在于广播电视受众接受与审美的日常化。所谓“日常化”</a:t>
            </a:r>
            <a:r>
              <a:rPr lang="en-US" altLang="zh-CN" dirty="0"/>
              <a:t>,</a:t>
            </a:r>
          </a:p>
          <a:p>
            <a:r>
              <a:rPr lang="zh-CN" altLang="en-US" dirty="0"/>
              <a:t>乃是相对于专业化和仪式化而言的专业化涉及的是一些专门的实践领域</a:t>
            </a:r>
            <a:r>
              <a:rPr lang="en-US" altLang="zh-CN" dirty="0"/>
              <a:t>,</a:t>
            </a:r>
            <a:r>
              <a:rPr lang="zh-CN" altLang="en-US" dirty="0"/>
              <a:t>比如艺术领</a:t>
            </a:r>
          </a:p>
          <a:p>
            <a:r>
              <a:rPr lang="zh-CN" altLang="en-US" dirty="0"/>
              <a:t>域的专业化就是以被称为艺术家的专门创作及被称为鉴赏家的高水平鉴赏来体现的</a:t>
            </a:r>
            <a:r>
              <a:rPr lang="en-US" altLang="zh-CN" dirty="0"/>
              <a:t>;</a:t>
            </a:r>
          </a:p>
          <a:p>
            <a:r>
              <a:rPr lang="zh-CN" altLang="en-US" dirty="0"/>
              <a:t>仪式化则是与一种对于对象的虔诚的情绪及高度专注的心态所分不开的。在艺术中</a:t>
            </a:r>
            <a:r>
              <a:rPr lang="en-US" altLang="zh-CN" dirty="0"/>
              <a:t>,</a:t>
            </a:r>
          </a:p>
          <a:p>
            <a:r>
              <a:rPr lang="zh-CN" altLang="en-US" dirty="0"/>
              <a:t>伴随着专业化的创作与鉴赏的必然是这种仪式化的情绪和心态</a:t>
            </a:r>
            <a:r>
              <a:rPr lang="en-US" altLang="zh-CN" dirty="0"/>
              <a:t>,</a:t>
            </a:r>
            <a:r>
              <a:rPr lang="zh-CN" altLang="en-US" dirty="0"/>
              <a:t>而日常化则是一种与</a:t>
            </a:r>
          </a:p>
          <a:p>
            <a:r>
              <a:rPr lang="zh-CN" altLang="en-US" dirty="0"/>
              <a:t>生活的日常状态相适应的情绪心理与行为状态。艺术的日常化即艺术的生活化</a:t>
            </a:r>
            <a:r>
              <a:rPr lang="en-US" altLang="zh-CN" dirty="0"/>
              <a:t>,</a:t>
            </a:r>
            <a:r>
              <a:rPr lang="zh-CN" altLang="en-US" dirty="0"/>
              <a:t>艺术</a:t>
            </a:r>
          </a:p>
          <a:p>
            <a:r>
              <a:rPr lang="zh-CN" altLang="en-US" dirty="0"/>
              <a:t>的创作与接受都是在一种日常的生活背景下进行的</a:t>
            </a:r>
            <a:r>
              <a:rPr lang="en-US" altLang="zh-CN" dirty="0"/>
              <a:t>,</a:t>
            </a:r>
            <a:r>
              <a:rPr lang="zh-CN" altLang="en-US" dirty="0"/>
              <a:t>甚至就成为人们日常生活的一部</a:t>
            </a:r>
            <a:endParaRPr lang="en-US" altLang="zh-CN" dirty="0"/>
          </a:p>
          <a:p>
            <a:r>
              <a:rPr lang="zh-CN" altLang="en-US" dirty="0"/>
              <a:t>分。但是</a:t>
            </a:r>
            <a:r>
              <a:rPr lang="en-US" altLang="zh-CN" dirty="0"/>
              <a:t>,</a:t>
            </a:r>
            <a:r>
              <a:rPr lang="zh-CN" altLang="en-US" dirty="0"/>
              <a:t>它虽然是以艺术走出“沙龙”为标志</a:t>
            </a:r>
            <a:r>
              <a:rPr lang="en-US" altLang="zh-CN" dirty="0"/>
              <a:t>,</a:t>
            </a:r>
            <a:r>
              <a:rPr lang="zh-CN" altLang="en-US" dirty="0"/>
              <a:t>却并不意味着技艺水平的业余化或者</a:t>
            </a:r>
          </a:p>
          <a:p>
            <a:r>
              <a:rPr lang="zh-CN" altLang="en-US" dirty="0"/>
              <a:t>思想内容的平庸化。如果说仪式化体现了古老的巫术现象在艺术中的留存</a:t>
            </a:r>
            <a:r>
              <a:rPr lang="en-US" altLang="zh-CN" dirty="0"/>
              <a:t>,</a:t>
            </a:r>
            <a:r>
              <a:rPr lang="zh-CN" altLang="en-US" dirty="0"/>
              <a:t>要求无论</a:t>
            </a:r>
          </a:p>
          <a:p>
            <a:r>
              <a:rPr lang="zh-CN" altLang="en-US" dirty="0"/>
              <a:t>是创作还是欣赏都必须伴之以应有的虔诚和必要的专注</a:t>
            </a:r>
            <a:r>
              <a:rPr lang="en-US" altLang="zh-CN" dirty="0"/>
              <a:t>,</a:t>
            </a:r>
            <a:r>
              <a:rPr lang="zh-CN" altLang="en-US" dirty="0"/>
              <a:t>要求创作者和欣赏者的热情</a:t>
            </a:r>
          </a:p>
          <a:p>
            <a:r>
              <a:rPr lang="zh-CN" altLang="en-US" dirty="0"/>
              <a:t>投入</a:t>
            </a:r>
            <a:r>
              <a:rPr lang="en-US" altLang="zh-CN" dirty="0"/>
              <a:t>;</a:t>
            </a:r>
            <a:r>
              <a:rPr lang="zh-CN" altLang="en-US" dirty="0"/>
              <a:t>专业化则是艺术发展到相对独立自主的阶段乃至逐渐走向贵族化的体现</a:t>
            </a:r>
            <a:r>
              <a:rPr lang="en-US" altLang="zh-CN" dirty="0"/>
              <a:t>,</a:t>
            </a:r>
            <a:r>
              <a:rPr lang="zh-CN" altLang="en-US" dirty="0"/>
              <a:t>从而</a:t>
            </a:r>
          </a:p>
          <a:p>
            <a:r>
              <a:rPr lang="zh-CN" altLang="en-US" dirty="0"/>
              <a:t>它所要求的往往是与一些高雅的趣味及娴熟的技巧相适应的小众传播</a:t>
            </a:r>
            <a:r>
              <a:rPr lang="en-US" altLang="zh-CN" dirty="0"/>
              <a:t>,</a:t>
            </a:r>
            <a:r>
              <a:rPr lang="zh-CN" altLang="en-US" dirty="0"/>
              <a:t>或者说常常是</a:t>
            </a:r>
          </a:p>
          <a:p>
            <a:r>
              <a:rPr lang="zh-CN" altLang="en-US" dirty="0"/>
              <a:t>对于大众传播的不屑一顾。那么</a:t>
            </a:r>
            <a:r>
              <a:rPr lang="en-US" altLang="zh-CN" dirty="0"/>
              <a:t>,</a:t>
            </a:r>
            <a:r>
              <a:rPr lang="zh-CN" altLang="en-US" dirty="0"/>
              <a:t>日常化则不仅意味着艺术创作与欣赏的仪式化的消</a:t>
            </a:r>
          </a:p>
          <a:p>
            <a:r>
              <a:rPr lang="zh-CN" altLang="en-US" dirty="0"/>
              <a:t>解</a:t>
            </a:r>
            <a:r>
              <a:rPr lang="en-US" altLang="zh-CN" dirty="0"/>
              <a:t>,</a:t>
            </a:r>
            <a:r>
              <a:rPr lang="zh-CN" altLang="en-US" dirty="0"/>
              <a:t>同时也是作为专业化的艺术在面临着强势的大众传媒的挑战下</a:t>
            </a:r>
            <a:r>
              <a:rPr lang="en-US" altLang="zh-CN" dirty="0"/>
              <a:t>,</a:t>
            </a:r>
            <a:r>
              <a:rPr lang="zh-CN" altLang="en-US" dirty="0"/>
              <a:t>一种不得不然的</a:t>
            </a:r>
          </a:p>
          <a:p>
            <a:r>
              <a:rPr lang="zh-CN" altLang="en-US" dirty="0"/>
              <a:t>选择</a:t>
            </a:r>
            <a:r>
              <a:rPr lang="en-US" altLang="zh-CN" dirty="0"/>
              <a:t>,</a:t>
            </a:r>
            <a:r>
              <a:rPr lang="zh-CN" altLang="en-US" dirty="0"/>
              <a:t>或者也可以说</a:t>
            </a:r>
            <a:r>
              <a:rPr lang="en-US" altLang="zh-CN" dirty="0"/>
              <a:t>,</a:t>
            </a:r>
            <a:r>
              <a:rPr lang="zh-CN" altLang="en-US" dirty="0"/>
              <a:t>这正表现出传统的注重纯粹审美经验的艺术</a:t>
            </a:r>
            <a:r>
              <a:rPr lang="en-US" altLang="zh-CN" dirty="0"/>
              <a:t>,</a:t>
            </a:r>
            <a:r>
              <a:rPr lang="zh-CN" altLang="en-US" dirty="0"/>
              <a:t>向现代大众审美文</a:t>
            </a:r>
          </a:p>
          <a:p>
            <a:r>
              <a:rPr lang="zh-CN" altLang="en-US" dirty="0"/>
              <a:t>化转化的一种必然的趋势。</a:t>
            </a:r>
          </a:p>
          <a:p>
            <a:endParaRPr lang="zh-CN" altLang="en-US" dirty="0"/>
          </a:p>
        </p:txBody>
      </p:sp>
    </p:spTree>
    <p:custDataLst>
      <p:tags r:id="rId1"/>
    </p:custDataLst>
    <p:extLst>
      <p:ext uri="{BB962C8B-B14F-4D97-AF65-F5344CB8AC3E}">
        <p14:creationId xmlns:p14="http://schemas.microsoft.com/office/powerpoint/2010/main" val="89965866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696313"/>
            <a:ext cx="9635179" cy="4524291"/>
          </a:xfrm>
          <a:prstGeom prst="rect">
            <a:avLst/>
          </a:prstGeom>
          <a:noFill/>
          <a:ln>
            <a:noFill/>
          </a:ln>
        </p:spPr>
        <p:txBody>
          <a:bodyPr wrap="square" lIns="91419" tIns="45708" rIns="91419" bIns="45708">
            <a:spAutoFit/>
          </a:bodyPr>
          <a:lstStyle/>
          <a:p>
            <a:r>
              <a:rPr lang="zh-CN" altLang="en-US" dirty="0"/>
              <a:t>作为广播电视艺术载体的各种类型的节目</a:t>
            </a:r>
            <a:r>
              <a:rPr lang="en-US" altLang="zh-CN" dirty="0"/>
              <a:t>(</a:t>
            </a:r>
            <a:r>
              <a:rPr lang="zh-CN" altLang="en-US" dirty="0"/>
              <a:t>栏目</a:t>
            </a:r>
            <a:r>
              <a:rPr lang="en-US" altLang="zh-CN" dirty="0"/>
              <a:t>)</a:t>
            </a:r>
            <a:r>
              <a:rPr lang="zh-CN" altLang="en-US" dirty="0"/>
              <a:t>的制作以及这些节目</a:t>
            </a:r>
            <a:r>
              <a:rPr lang="en-US" altLang="zh-CN" dirty="0"/>
              <a:t>(</a:t>
            </a:r>
            <a:r>
              <a:rPr lang="zh-CN" altLang="en-US" dirty="0"/>
              <a:t>栏目</a:t>
            </a:r>
            <a:r>
              <a:rPr lang="en-US" altLang="zh-CN" dirty="0"/>
              <a:t>)</a:t>
            </a:r>
            <a:r>
              <a:rPr lang="zh-CN" altLang="en-US" dirty="0"/>
              <a:t>所</a:t>
            </a:r>
          </a:p>
          <a:p>
            <a:r>
              <a:rPr lang="zh-CN" altLang="en-US" dirty="0"/>
              <a:t>传达的艺术内容</a:t>
            </a:r>
            <a:r>
              <a:rPr lang="en-US" altLang="zh-CN" dirty="0"/>
              <a:t>,</a:t>
            </a:r>
            <a:r>
              <a:rPr lang="zh-CN" altLang="en-US" dirty="0"/>
              <a:t>显然从一开始就是一种相对专门化的领域</a:t>
            </a:r>
            <a:r>
              <a:rPr lang="en-US" altLang="zh-CN" dirty="0"/>
              <a:t>,</a:t>
            </a:r>
            <a:r>
              <a:rPr lang="zh-CN" altLang="en-US" dirty="0"/>
              <a:t>属于一种专业化的创作</a:t>
            </a:r>
          </a:p>
          <a:p>
            <a:r>
              <a:rPr lang="zh-CN" altLang="en-US" dirty="0"/>
              <a:t>行为。在广播电视艺术的初兴阶段</a:t>
            </a:r>
            <a:r>
              <a:rPr lang="en-US" altLang="zh-CN" dirty="0"/>
              <a:t>,</a:t>
            </a:r>
            <a:r>
              <a:rPr lang="zh-CN" altLang="en-US" dirty="0"/>
              <a:t>它们所要求的受众的审美接受也还多是一种承续</a:t>
            </a:r>
          </a:p>
          <a:p>
            <a:r>
              <a:rPr lang="zh-CN" altLang="en-US" dirty="0"/>
              <a:t>戏剧及电影的观赏习惯而来的仪式化行为</a:t>
            </a:r>
            <a:r>
              <a:rPr lang="en-US" altLang="zh-CN" dirty="0"/>
              <a:t>,</a:t>
            </a:r>
            <a:r>
              <a:rPr lang="zh-CN" altLang="en-US" dirty="0"/>
              <a:t>或者多少带有一些郑重其事的色彩</a:t>
            </a:r>
            <a:r>
              <a:rPr lang="en-US" altLang="zh-CN" dirty="0"/>
              <a:t>,</a:t>
            </a:r>
            <a:r>
              <a:rPr lang="zh-CN" altLang="en-US" dirty="0"/>
              <a:t>体现</a:t>
            </a:r>
          </a:p>
          <a:p>
            <a:r>
              <a:rPr lang="zh-CN" altLang="en-US" dirty="0"/>
              <a:t>出某种残余的仪式化的特点。虽然受众从来都难以或者很少可能达到专业化的观赏</a:t>
            </a:r>
          </a:p>
          <a:p>
            <a:r>
              <a:rPr lang="zh-CN" altLang="en-US" dirty="0"/>
              <a:t>水平</a:t>
            </a:r>
            <a:r>
              <a:rPr lang="en-US" altLang="zh-CN" dirty="0"/>
              <a:t>,</a:t>
            </a:r>
            <a:r>
              <a:rPr lang="zh-CN" altLang="en-US" dirty="0"/>
              <a:t>但节目制作中却常常有意无意地以专业化的标准来要求受众</a:t>
            </a:r>
            <a:r>
              <a:rPr lang="en-US" altLang="zh-CN" dirty="0"/>
              <a:t>,</a:t>
            </a:r>
            <a:r>
              <a:rPr lang="zh-CN" altLang="en-US" dirty="0"/>
              <a:t>甚至其中多数节</a:t>
            </a:r>
          </a:p>
          <a:p>
            <a:r>
              <a:rPr lang="zh-CN" altLang="en-US" dirty="0"/>
              <a:t>目的内容就是向观</a:t>
            </a:r>
            <a:r>
              <a:rPr lang="en-US" altLang="zh-CN" dirty="0"/>
              <a:t>(</a:t>
            </a:r>
            <a:r>
              <a:rPr lang="zh-CN" altLang="en-US" dirty="0"/>
              <a:t>听</a:t>
            </a:r>
            <a:r>
              <a:rPr lang="en-US" altLang="zh-CN" dirty="0"/>
              <a:t>)</a:t>
            </a:r>
            <a:r>
              <a:rPr lang="zh-CN" altLang="en-US" dirty="0"/>
              <a:t>众加以灌输的</a:t>
            </a:r>
            <a:r>
              <a:rPr lang="en-US" altLang="zh-CN" dirty="0"/>
              <a:t>,</a:t>
            </a:r>
            <a:r>
              <a:rPr lang="zh-CN" altLang="en-US" dirty="0"/>
              <a:t>根本谈不上什么观</a:t>
            </a:r>
            <a:r>
              <a:rPr lang="en-US" altLang="zh-CN" dirty="0"/>
              <a:t>(</a:t>
            </a:r>
            <a:r>
              <a:rPr lang="zh-CN" altLang="en-US" dirty="0"/>
              <a:t>听</a:t>
            </a:r>
            <a:r>
              <a:rPr lang="en-US" altLang="zh-CN" dirty="0"/>
              <a:t>)</a:t>
            </a:r>
            <a:r>
              <a:rPr lang="zh-CN" altLang="en-US" dirty="0"/>
              <a:t>众的自觉自愿的审美选</a:t>
            </a:r>
          </a:p>
          <a:p>
            <a:r>
              <a:rPr lang="zh-CN" altLang="en-US" dirty="0"/>
              <a:t>择与接受。然而</a:t>
            </a:r>
            <a:r>
              <a:rPr lang="en-US" altLang="zh-CN" dirty="0"/>
              <a:t>,</a:t>
            </a:r>
            <a:r>
              <a:rPr lang="zh-CN" altLang="en-US" dirty="0"/>
              <a:t>随着广播电视的逐步普及</a:t>
            </a:r>
            <a:r>
              <a:rPr lang="en-US" altLang="zh-CN" dirty="0"/>
              <a:t>,</a:t>
            </a:r>
            <a:r>
              <a:rPr lang="zh-CN" altLang="en-US" dirty="0"/>
              <a:t>广播电视节目接收的越来越便捷以及广</a:t>
            </a:r>
          </a:p>
          <a:p>
            <a:r>
              <a:rPr lang="zh-CN" altLang="en-US" dirty="0"/>
              <a:t>播电视各种播出频率</a:t>
            </a:r>
            <a:r>
              <a:rPr lang="en-US" altLang="zh-CN" dirty="0"/>
              <a:t>(</a:t>
            </a:r>
            <a:r>
              <a:rPr lang="zh-CN" altLang="en-US" dirty="0"/>
              <a:t>频道</a:t>
            </a:r>
            <a:r>
              <a:rPr lang="en-US" altLang="zh-CN" dirty="0"/>
              <a:t>)</a:t>
            </a:r>
            <a:r>
              <a:rPr lang="zh-CN" altLang="en-US" dirty="0"/>
              <a:t>竞争的空前激烈</a:t>
            </a:r>
            <a:r>
              <a:rPr lang="en-US" altLang="zh-CN" dirty="0"/>
              <a:t>,</a:t>
            </a:r>
            <a:r>
              <a:rPr lang="zh-CN" altLang="en-US" dirty="0"/>
              <a:t>人们足不出户就能够收听、收看到各种</a:t>
            </a:r>
          </a:p>
          <a:p>
            <a:r>
              <a:rPr lang="zh-CN" altLang="en-US" dirty="0"/>
              <a:t>样式与类型的节目</a:t>
            </a:r>
            <a:r>
              <a:rPr lang="en-US" altLang="zh-CN" dirty="0"/>
              <a:t>(</a:t>
            </a:r>
            <a:r>
              <a:rPr lang="zh-CN" altLang="en-US" dirty="0"/>
              <a:t>包括一些以前普通受众难以接触到的非常专业化的艺术类节目</a:t>
            </a:r>
            <a:r>
              <a:rPr lang="en-US" altLang="zh-CN" dirty="0"/>
              <a:t>),</a:t>
            </a:r>
          </a:p>
          <a:p>
            <a:r>
              <a:rPr lang="zh-CN" altLang="en-US" dirty="0"/>
              <a:t>广播电视的审美接受也就逐渐失去其仪式化和贵族化的色彩</a:t>
            </a:r>
            <a:r>
              <a:rPr lang="en-US" altLang="zh-CN" dirty="0"/>
              <a:t>,</a:t>
            </a:r>
            <a:r>
              <a:rPr lang="zh-CN" altLang="en-US" dirty="0"/>
              <a:t>走向普通大众的日常化</a:t>
            </a:r>
          </a:p>
          <a:p>
            <a:r>
              <a:rPr lang="zh-CN" altLang="en-US" dirty="0"/>
              <a:t>的生活领域。广播中出现了“随身听”</a:t>
            </a:r>
            <a:r>
              <a:rPr lang="en-US" altLang="zh-CN" dirty="0"/>
              <a:t>,</a:t>
            </a:r>
            <a:r>
              <a:rPr lang="zh-CN" altLang="en-US" dirty="0"/>
              <a:t>电视也由家庭客厅的围坐式观看而变得更加随</a:t>
            </a:r>
          </a:p>
          <a:p>
            <a:r>
              <a:rPr lang="zh-CN" altLang="en-US" dirty="0"/>
              <a:t>时和随意。即使是一些直播性的、专业化和仪式化色彩都很浓郁的节目</a:t>
            </a:r>
            <a:r>
              <a:rPr lang="en-US" altLang="zh-CN" dirty="0"/>
              <a:t>,</a:t>
            </a:r>
            <a:r>
              <a:rPr lang="zh-CN" altLang="en-US" dirty="0"/>
              <a:t>也很难使其</a:t>
            </a:r>
          </a:p>
          <a:p>
            <a:r>
              <a:rPr lang="zh-CN" altLang="en-US" dirty="0"/>
              <a:t>所有的受众都能保持整个接收过程中的全神贯注或始终如一。从广播电视节目播出</a:t>
            </a:r>
          </a:p>
          <a:p>
            <a:r>
              <a:rPr lang="zh-CN" altLang="en-US" dirty="0"/>
              <a:t>时段的安排、节目形态类型的设计到目标受众的选择、收视</a:t>
            </a:r>
            <a:r>
              <a:rPr lang="en-US" altLang="zh-CN" dirty="0"/>
              <a:t>(</a:t>
            </a:r>
            <a:r>
              <a:rPr lang="zh-CN" altLang="en-US" dirty="0"/>
              <a:t>听</a:t>
            </a:r>
            <a:r>
              <a:rPr lang="en-US" altLang="zh-CN" dirty="0"/>
              <a:t>)</a:t>
            </a:r>
            <a:r>
              <a:rPr lang="zh-CN" altLang="en-US" dirty="0"/>
              <a:t>效果的测量</a:t>
            </a:r>
            <a:r>
              <a:rPr lang="en-US" altLang="zh-CN" dirty="0"/>
              <a:t>,</a:t>
            </a:r>
            <a:r>
              <a:rPr lang="zh-CN" altLang="en-US" dirty="0"/>
              <a:t>都不能不</a:t>
            </a:r>
          </a:p>
          <a:p>
            <a:r>
              <a:rPr lang="zh-CN" altLang="en-US" dirty="0"/>
              <a:t>考虑到受众日常化审美接受方式的制约</a:t>
            </a:r>
            <a:r>
              <a:rPr lang="en-US" altLang="zh-CN" dirty="0"/>
              <a:t>,</a:t>
            </a:r>
            <a:r>
              <a:rPr lang="zh-CN" altLang="en-US" dirty="0"/>
              <a:t>考虑到受众日常化审美心理机制的特殊性。</a:t>
            </a:r>
          </a:p>
        </p:txBody>
      </p:sp>
    </p:spTree>
    <p:custDataLst>
      <p:tags r:id="rId1"/>
    </p:custDataLst>
    <p:extLst>
      <p:ext uri="{BB962C8B-B14F-4D97-AF65-F5344CB8AC3E}">
        <p14:creationId xmlns:p14="http://schemas.microsoft.com/office/powerpoint/2010/main" val="356475903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696313"/>
            <a:ext cx="9635179" cy="4524291"/>
          </a:xfrm>
          <a:prstGeom prst="rect">
            <a:avLst/>
          </a:prstGeom>
          <a:noFill/>
          <a:ln>
            <a:noFill/>
          </a:ln>
        </p:spPr>
        <p:txBody>
          <a:bodyPr wrap="square" lIns="91419" tIns="45708" rIns="91419" bIns="45708">
            <a:spAutoFit/>
          </a:bodyPr>
          <a:lstStyle/>
          <a:p>
            <a:r>
              <a:rPr lang="zh-CN" altLang="en-US" dirty="0"/>
              <a:t>具体说来</a:t>
            </a:r>
            <a:r>
              <a:rPr lang="en-US" altLang="zh-CN" dirty="0"/>
              <a:t>,</a:t>
            </a:r>
            <a:r>
              <a:rPr lang="zh-CN" altLang="en-US" dirty="0"/>
              <a:t>广播电视接受的日常化首先意味着审美距离的缩小或贴近。由于其传</a:t>
            </a:r>
          </a:p>
          <a:p>
            <a:r>
              <a:rPr lang="zh-CN" altLang="en-US" dirty="0"/>
              <a:t>播的直观与便捷</a:t>
            </a:r>
            <a:r>
              <a:rPr lang="en-US" altLang="zh-CN" dirty="0"/>
              <a:t>,</a:t>
            </a:r>
            <a:r>
              <a:rPr lang="zh-CN" altLang="en-US" dirty="0"/>
              <a:t>广播电视已日益成为现代家庭中的一员。它们有时甚至就像是你的</a:t>
            </a:r>
          </a:p>
          <a:p>
            <a:r>
              <a:rPr lang="zh-CN" altLang="en-US" dirty="0"/>
              <a:t>一个絮絮叨叨的亲戚或朋友</a:t>
            </a:r>
            <a:r>
              <a:rPr lang="en-US" altLang="zh-CN" dirty="0"/>
              <a:t>,</a:t>
            </a:r>
            <a:r>
              <a:rPr lang="zh-CN" altLang="en-US" dirty="0"/>
              <a:t>无论你乐意还是不乐意</a:t>
            </a:r>
            <a:r>
              <a:rPr lang="en-US" altLang="zh-CN" dirty="0"/>
              <a:t>,</a:t>
            </a:r>
            <a:r>
              <a:rPr lang="zh-CN" altLang="en-US" dirty="0"/>
              <a:t>总是在你稍有清闲的时候</a:t>
            </a:r>
            <a:r>
              <a:rPr lang="en-US" altLang="zh-CN" dirty="0"/>
              <a:t>,</a:t>
            </a:r>
            <a:r>
              <a:rPr lang="zh-CN" altLang="en-US" dirty="0"/>
              <a:t>向你</a:t>
            </a:r>
          </a:p>
          <a:p>
            <a:r>
              <a:rPr lang="zh-CN" altLang="en-US" dirty="0"/>
              <a:t>没完没了地讲述各种各样的新闻与旧闻</a:t>
            </a:r>
            <a:r>
              <a:rPr lang="en-US" altLang="zh-CN" dirty="0"/>
              <a:t>,</a:t>
            </a:r>
            <a:r>
              <a:rPr lang="zh-CN" altLang="en-US" dirty="0"/>
              <a:t>讲述各种故事、逸事、趣事</a:t>
            </a:r>
            <a:r>
              <a:rPr lang="en-US" altLang="zh-CN" dirty="0"/>
              <a:t>,</a:t>
            </a:r>
            <a:r>
              <a:rPr lang="zh-CN" altLang="en-US" dirty="0"/>
              <a:t>传播着各种声音</a:t>
            </a:r>
          </a:p>
          <a:p>
            <a:r>
              <a:rPr lang="zh-CN" altLang="en-US" dirty="0"/>
              <a:t>或声画结合的符号与信息</a:t>
            </a:r>
            <a:r>
              <a:rPr lang="en-US" altLang="zh-CN" dirty="0"/>
              <a:t>,</a:t>
            </a:r>
            <a:r>
              <a:rPr lang="zh-CN" altLang="en-US" dirty="0"/>
              <a:t>与你的生活既相关而又不相干</a:t>
            </a:r>
            <a:r>
              <a:rPr lang="en-US" altLang="zh-CN" dirty="0"/>
              <a:t>,</a:t>
            </a:r>
            <a:r>
              <a:rPr lang="zh-CN" altLang="en-US" dirty="0"/>
              <a:t>时常影响着你的情绪、感受</a:t>
            </a:r>
          </a:p>
          <a:p>
            <a:r>
              <a:rPr lang="zh-CN" altLang="en-US" dirty="0"/>
              <a:t>和理解</a:t>
            </a:r>
            <a:r>
              <a:rPr lang="en-US" altLang="zh-CN" dirty="0"/>
              <a:t>,</a:t>
            </a:r>
            <a:r>
              <a:rPr lang="zh-CN" altLang="en-US" dirty="0"/>
              <a:t>左右着你的视线</a:t>
            </a:r>
            <a:r>
              <a:rPr lang="en-US" altLang="zh-CN" dirty="0"/>
              <a:t>,</a:t>
            </a:r>
            <a:r>
              <a:rPr lang="zh-CN" altLang="en-US" dirty="0"/>
              <a:t>某种意义上还潜在地规范着你对于现实的态度、评价与倾</a:t>
            </a:r>
          </a:p>
          <a:p>
            <a:r>
              <a:rPr lang="zh-CN" altLang="en-US" dirty="0"/>
              <a:t>向</a:t>
            </a:r>
            <a:r>
              <a:rPr lang="en-US" altLang="zh-CN" dirty="0"/>
              <a:t>,</a:t>
            </a:r>
            <a:r>
              <a:rPr lang="zh-CN" altLang="en-US" dirty="0"/>
              <a:t>不知不觉中塑造着你的人格和心态。其中</a:t>
            </a:r>
            <a:r>
              <a:rPr lang="en-US" altLang="zh-CN" dirty="0"/>
              <a:t>,</a:t>
            </a:r>
            <a:r>
              <a:rPr lang="zh-CN" altLang="en-US" dirty="0"/>
              <a:t>既有各种专业化的艺术类节目</a:t>
            </a:r>
            <a:r>
              <a:rPr lang="en-US" altLang="zh-CN" dirty="0"/>
              <a:t>,</a:t>
            </a:r>
            <a:r>
              <a:rPr lang="zh-CN" altLang="en-US" dirty="0"/>
              <a:t>又有众</a:t>
            </a:r>
          </a:p>
          <a:p>
            <a:r>
              <a:rPr lang="zh-CN" altLang="en-US" dirty="0"/>
              <a:t>多的新闻类、生活类、教育类以及各种形态的综合类节目。这些节目由于机械录制以</a:t>
            </a:r>
          </a:p>
          <a:p>
            <a:r>
              <a:rPr lang="zh-CN" altLang="en-US" dirty="0"/>
              <a:t>及即时或延时的播出</a:t>
            </a:r>
            <a:r>
              <a:rPr lang="en-US" altLang="zh-CN" dirty="0"/>
              <a:t>,</a:t>
            </a:r>
            <a:r>
              <a:rPr lang="zh-CN" altLang="en-US" dirty="0"/>
              <a:t>对于受众来说</a:t>
            </a:r>
            <a:r>
              <a:rPr lang="en-US" altLang="zh-CN" dirty="0"/>
              <a:t>,</a:t>
            </a:r>
            <a:r>
              <a:rPr lang="zh-CN" altLang="en-US" dirty="0"/>
              <a:t>明显地造就了一种近距离的审视</a:t>
            </a:r>
            <a:r>
              <a:rPr lang="en-US" altLang="zh-CN" dirty="0"/>
              <a:t>,</a:t>
            </a:r>
            <a:r>
              <a:rPr lang="zh-CN" altLang="en-US" dirty="0"/>
              <a:t>造成受众一种</a:t>
            </a:r>
          </a:p>
          <a:p>
            <a:r>
              <a:rPr lang="zh-CN" altLang="en-US" dirty="0"/>
              <a:t>仿佛时刻置身于广播电视的艺术氛围之中的感觉。这不止是物理空间上“距离”的位</a:t>
            </a:r>
            <a:endParaRPr lang="en-US" altLang="zh-CN" dirty="0"/>
          </a:p>
          <a:p>
            <a:r>
              <a:rPr lang="zh-CN" altLang="en-US" dirty="0"/>
              <a:t>移</a:t>
            </a:r>
            <a:r>
              <a:rPr lang="en-US" altLang="zh-CN" dirty="0"/>
              <a:t>,</a:t>
            </a:r>
            <a:r>
              <a:rPr lang="zh-CN" altLang="en-US" dirty="0"/>
              <a:t>而更主要的是审美心理距离的贴近乃至消失</a:t>
            </a:r>
            <a:r>
              <a:rPr lang="en-US" altLang="zh-CN" dirty="0"/>
              <a:t>,</a:t>
            </a:r>
            <a:r>
              <a:rPr lang="zh-CN" altLang="en-US" dirty="0"/>
              <a:t>是“艺术生活化”或者说“生活艺术</a:t>
            </a:r>
          </a:p>
          <a:p>
            <a:r>
              <a:rPr lang="zh-CN" altLang="en-US" dirty="0"/>
              <a:t>化”的具体体现。这里</a:t>
            </a:r>
            <a:r>
              <a:rPr lang="en-US" altLang="zh-CN" dirty="0"/>
              <a:t>,</a:t>
            </a:r>
            <a:r>
              <a:rPr lang="zh-CN" altLang="en-US" dirty="0"/>
              <a:t>在广播电视艺术的瞬时性的“播出</a:t>
            </a:r>
            <a:r>
              <a:rPr lang="en-US" altLang="zh-CN" dirty="0"/>
              <a:t>—</a:t>
            </a:r>
            <a:r>
              <a:rPr lang="zh-CN" altLang="en-US" dirty="0"/>
              <a:t>接受”的状态下</a:t>
            </a:r>
            <a:r>
              <a:rPr lang="en-US" altLang="zh-CN" dirty="0"/>
              <a:t>,</a:t>
            </a:r>
            <a:r>
              <a:rPr lang="zh-CN" altLang="en-US" dirty="0"/>
              <a:t>受众与其</a:t>
            </a:r>
          </a:p>
          <a:p>
            <a:r>
              <a:rPr lang="zh-CN" altLang="en-US" dirty="0"/>
              <a:t>对象之间原有的时空差别消失了</a:t>
            </a:r>
            <a:r>
              <a:rPr lang="en-US" altLang="zh-CN" dirty="0"/>
              <a:t>,</a:t>
            </a:r>
            <a:r>
              <a:rPr lang="zh-CN" altLang="en-US" dirty="0"/>
              <a:t>艺术本体的“此在”性已经为一种“播出</a:t>
            </a:r>
            <a:r>
              <a:rPr lang="en-US" altLang="zh-CN" dirty="0"/>
              <a:t>—</a:t>
            </a:r>
            <a:r>
              <a:rPr lang="zh-CN" altLang="en-US" dirty="0"/>
              <a:t>接受”的</a:t>
            </a:r>
          </a:p>
          <a:p>
            <a:r>
              <a:rPr lang="zh-CN" altLang="en-US" dirty="0"/>
              <a:t>“此刻”性所取代。而且</a:t>
            </a:r>
            <a:r>
              <a:rPr lang="en-US" altLang="zh-CN" dirty="0"/>
              <a:t>,</a:t>
            </a:r>
            <a:r>
              <a:rPr lang="zh-CN" altLang="en-US" dirty="0"/>
              <a:t>受众“此刻”的审美体验也并非是相对“孤立”的</a:t>
            </a:r>
            <a:r>
              <a:rPr lang="en-US" altLang="zh-CN" dirty="0"/>
              <a:t>,</a:t>
            </a:r>
            <a:r>
              <a:rPr lang="zh-CN" altLang="en-US" dirty="0"/>
              <a:t>而总是伴随</a:t>
            </a:r>
          </a:p>
          <a:p>
            <a:r>
              <a:rPr lang="zh-CN" altLang="en-US" dirty="0"/>
              <a:t>着受众的各种具体的日常活动</a:t>
            </a:r>
            <a:r>
              <a:rPr lang="en-US" altLang="zh-CN" dirty="0"/>
              <a:t>,</a:t>
            </a:r>
            <a:r>
              <a:rPr lang="zh-CN" altLang="en-US" dirty="0"/>
              <a:t>消融在他的日常性的生活经验之中。</a:t>
            </a:r>
          </a:p>
          <a:p>
            <a:endParaRPr lang="zh-CN" altLang="en-US" dirty="0"/>
          </a:p>
        </p:txBody>
      </p:sp>
    </p:spTree>
    <p:custDataLst>
      <p:tags r:id="rId1"/>
    </p:custDataLst>
    <p:extLst>
      <p:ext uri="{BB962C8B-B14F-4D97-AF65-F5344CB8AC3E}">
        <p14:creationId xmlns:p14="http://schemas.microsoft.com/office/powerpoint/2010/main" val="240490629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310929"/>
            <a:ext cx="9635179" cy="5355288"/>
          </a:xfrm>
          <a:prstGeom prst="rect">
            <a:avLst/>
          </a:prstGeom>
          <a:noFill/>
          <a:ln>
            <a:noFill/>
          </a:ln>
        </p:spPr>
        <p:txBody>
          <a:bodyPr wrap="square" lIns="91419" tIns="45708" rIns="91419" bIns="45708">
            <a:spAutoFit/>
          </a:bodyPr>
          <a:lstStyle/>
          <a:p>
            <a:r>
              <a:rPr lang="zh-CN" altLang="en-US" dirty="0"/>
              <a:t>广播电视艺术接受中的这种日常化审美常常与受众的一种跳跃式的观赏方式分</a:t>
            </a:r>
          </a:p>
          <a:p>
            <a:r>
              <a:rPr lang="zh-CN" altLang="en-US" dirty="0"/>
              <a:t>不开。特别是在广播电视非常普及的今天</a:t>
            </a:r>
            <a:r>
              <a:rPr lang="en-US" altLang="zh-CN" dirty="0"/>
              <a:t>,</a:t>
            </a:r>
            <a:r>
              <a:rPr lang="zh-CN" altLang="en-US" dirty="0"/>
              <a:t>收视</a:t>
            </a:r>
            <a:r>
              <a:rPr lang="en-US" altLang="zh-CN" dirty="0"/>
              <a:t>(</a:t>
            </a:r>
            <a:r>
              <a:rPr lang="zh-CN" altLang="en-US" dirty="0"/>
              <a:t>听</a:t>
            </a:r>
            <a:r>
              <a:rPr lang="en-US" altLang="zh-CN" dirty="0"/>
              <a:t>)</a:t>
            </a:r>
            <a:r>
              <a:rPr lang="zh-CN" altLang="en-US" dirty="0"/>
              <a:t>节目已经变得非常方便</a:t>
            </a:r>
            <a:r>
              <a:rPr lang="en-US" altLang="zh-CN" dirty="0"/>
              <a:t>,</a:t>
            </a:r>
            <a:r>
              <a:rPr lang="zh-CN" altLang="en-US" dirty="0"/>
              <a:t>甚至这</a:t>
            </a:r>
          </a:p>
          <a:p>
            <a:r>
              <a:rPr lang="zh-CN" altLang="en-US" dirty="0"/>
              <a:t>种收视</a:t>
            </a:r>
            <a:r>
              <a:rPr lang="en-US" altLang="zh-CN" dirty="0"/>
              <a:t>(</a:t>
            </a:r>
            <a:r>
              <a:rPr lang="zh-CN" altLang="en-US" dirty="0"/>
              <a:t>听</a:t>
            </a:r>
            <a:r>
              <a:rPr lang="en-US" altLang="zh-CN" dirty="0"/>
              <a:t>)</a:t>
            </a:r>
            <a:r>
              <a:rPr lang="zh-CN" altLang="en-US" dirty="0"/>
              <a:t>行为不止是空闲时光的消遣</a:t>
            </a:r>
            <a:r>
              <a:rPr lang="en-US" altLang="zh-CN" dirty="0"/>
              <a:t>,</a:t>
            </a:r>
            <a:r>
              <a:rPr lang="zh-CN" altLang="en-US" dirty="0"/>
              <a:t>而且成为许多人的一种生活方式。所以</a:t>
            </a:r>
            <a:r>
              <a:rPr lang="en-US" altLang="zh-CN" dirty="0"/>
              <a:t>,</a:t>
            </a:r>
            <a:r>
              <a:rPr lang="zh-CN" altLang="en-US" dirty="0"/>
              <a:t>受</a:t>
            </a:r>
          </a:p>
          <a:p>
            <a:r>
              <a:rPr lang="zh-CN" altLang="en-US" dirty="0"/>
              <a:t>众的收视</a:t>
            </a:r>
            <a:r>
              <a:rPr lang="en-US" altLang="zh-CN" dirty="0"/>
              <a:t>(</a:t>
            </a:r>
            <a:r>
              <a:rPr lang="zh-CN" altLang="en-US" dirty="0"/>
              <a:t>听</a:t>
            </a:r>
            <a:r>
              <a:rPr lang="en-US" altLang="zh-CN" dirty="0"/>
              <a:t>)</a:t>
            </a:r>
            <a:r>
              <a:rPr lang="zh-CN" altLang="en-US" dirty="0"/>
              <a:t>行为表现出十足的随意性</a:t>
            </a:r>
            <a:r>
              <a:rPr lang="en-US" altLang="zh-CN" dirty="0"/>
              <a:t>,</a:t>
            </a:r>
            <a:r>
              <a:rPr lang="zh-CN" altLang="en-US" dirty="0"/>
              <a:t>收视</a:t>
            </a:r>
            <a:r>
              <a:rPr lang="en-US" altLang="zh-CN" dirty="0"/>
              <a:t>(</a:t>
            </a:r>
            <a:r>
              <a:rPr lang="zh-CN" altLang="en-US" dirty="0"/>
              <a:t>听</a:t>
            </a:r>
            <a:r>
              <a:rPr lang="en-US" altLang="zh-CN" dirty="0"/>
              <a:t>)</a:t>
            </a:r>
            <a:r>
              <a:rPr lang="zh-CN" altLang="en-US" dirty="0"/>
              <a:t>的内容也具有明显的偶然性和选择</a:t>
            </a:r>
          </a:p>
          <a:p>
            <a:r>
              <a:rPr lang="zh-CN" altLang="en-US" dirty="0"/>
              <a:t>性。与此相应地便是受众审美期待的相对弱化及审美注意的适时分散。受众往往是</a:t>
            </a:r>
          </a:p>
          <a:p>
            <a:r>
              <a:rPr lang="zh-CN" altLang="en-US" dirty="0"/>
              <a:t>一方面在从事着其他事务</a:t>
            </a:r>
            <a:r>
              <a:rPr lang="en-US" altLang="zh-CN" dirty="0"/>
              <a:t>,</a:t>
            </a:r>
            <a:r>
              <a:rPr lang="zh-CN" altLang="en-US" dirty="0"/>
              <a:t>一方面在接收某个节目</a:t>
            </a:r>
            <a:r>
              <a:rPr lang="en-US" altLang="zh-CN" dirty="0"/>
              <a:t>,</a:t>
            </a:r>
            <a:r>
              <a:rPr lang="zh-CN" altLang="en-US" dirty="0"/>
              <a:t>于是</a:t>
            </a:r>
            <a:r>
              <a:rPr lang="en-US" altLang="zh-CN" dirty="0"/>
              <a:t>,</a:t>
            </a:r>
            <a:r>
              <a:rPr lang="zh-CN" altLang="en-US" dirty="0"/>
              <a:t>节目的收视</a:t>
            </a:r>
            <a:r>
              <a:rPr lang="en-US" altLang="zh-CN" dirty="0"/>
              <a:t>(</a:t>
            </a:r>
            <a:r>
              <a:rPr lang="zh-CN" altLang="en-US" dirty="0"/>
              <a:t>听</a:t>
            </a:r>
            <a:r>
              <a:rPr lang="en-US" altLang="zh-CN" dirty="0"/>
              <a:t>)</a:t>
            </a:r>
            <a:r>
              <a:rPr lang="zh-CN" altLang="en-US" dirty="0"/>
              <a:t>往往在其他</a:t>
            </a:r>
          </a:p>
          <a:p>
            <a:r>
              <a:rPr lang="zh-CN" altLang="en-US" dirty="0"/>
              <a:t>事物的穿插中间歇地进行</a:t>
            </a:r>
            <a:r>
              <a:rPr lang="en-US" altLang="zh-CN" dirty="0"/>
              <a:t>,</a:t>
            </a:r>
            <a:r>
              <a:rPr lang="zh-CN" altLang="en-US" dirty="0"/>
              <a:t>甚至在某些受众那里</a:t>
            </a:r>
            <a:r>
              <a:rPr lang="en-US" altLang="zh-CN" dirty="0"/>
              <a:t>,</a:t>
            </a:r>
            <a:r>
              <a:rPr lang="zh-CN" altLang="en-US" dirty="0"/>
              <a:t>他们仅仅是把广播电视节目作为日</a:t>
            </a:r>
          </a:p>
          <a:p>
            <a:r>
              <a:rPr lang="zh-CN" altLang="en-US" dirty="0"/>
              <a:t>常活动的背景。此时</a:t>
            </a:r>
            <a:r>
              <a:rPr lang="en-US" altLang="zh-CN" dirty="0"/>
              <a:t>,</a:t>
            </a:r>
            <a:r>
              <a:rPr lang="zh-CN" altLang="en-US" dirty="0"/>
              <a:t>受众对于节目的审美注意也只是在一种有意无意之间进行的。</a:t>
            </a:r>
          </a:p>
          <a:p>
            <a:r>
              <a:rPr lang="zh-CN" altLang="en-US" dirty="0"/>
              <a:t>或者说</a:t>
            </a:r>
            <a:r>
              <a:rPr lang="en-US" altLang="zh-CN" dirty="0"/>
              <a:t>,</a:t>
            </a:r>
            <a:r>
              <a:rPr lang="zh-CN" altLang="en-US" dirty="0"/>
              <a:t>那些没有多少耐心的受众的审美注意总是处在不断的转移之中</a:t>
            </a:r>
            <a:r>
              <a:rPr lang="en-US" altLang="zh-CN" dirty="0"/>
              <a:t>,</a:t>
            </a:r>
            <a:r>
              <a:rPr lang="zh-CN" altLang="en-US" dirty="0"/>
              <a:t>他们对于广</a:t>
            </a:r>
          </a:p>
          <a:p>
            <a:r>
              <a:rPr lang="zh-CN" altLang="en-US" dirty="0"/>
              <a:t>播电视节目一般只是一种印象化的随意浏览。这样</a:t>
            </a:r>
            <a:r>
              <a:rPr lang="en-US" altLang="zh-CN" dirty="0"/>
              <a:t>,</a:t>
            </a:r>
            <a:r>
              <a:rPr lang="zh-CN" altLang="en-US" dirty="0"/>
              <a:t>受众对于节目的接受显然没有多</a:t>
            </a:r>
          </a:p>
          <a:p>
            <a:r>
              <a:rPr lang="zh-CN" altLang="en-US" dirty="0"/>
              <a:t>少潜在的心理准备与必要的心理期待</a:t>
            </a:r>
            <a:r>
              <a:rPr lang="en-US" altLang="zh-CN" dirty="0"/>
              <a:t>,</a:t>
            </a:r>
            <a:r>
              <a:rPr lang="zh-CN" altLang="en-US" dirty="0"/>
              <a:t>更多的只是散点式的随机选择</a:t>
            </a:r>
            <a:r>
              <a:rPr lang="en-US" altLang="zh-CN" dirty="0"/>
              <a:t>,</a:t>
            </a:r>
            <a:r>
              <a:rPr lang="zh-CN" altLang="en-US" dirty="0"/>
              <a:t>而且这些选择</a:t>
            </a:r>
          </a:p>
          <a:p>
            <a:r>
              <a:rPr lang="zh-CN" altLang="en-US" dirty="0"/>
              <a:t>大多是被动性的</a:t>
            </a:r>
            <a:r>
              <a:rPr lang="en-US" altLang="zh-CN" dirty="0"/>
              <a:t>,</a:t>
            </a:r>
            <a:r>
              <a:rPr lang="zh-CN" altLang="en-US" dirty="0"/>
              <a:t>也往往由此而形成受众收视</a:t>
            </a:r>
            <a:r>
              <a:rPr lang="en-US" altLang="zh-CN" dirty="0"/>
              <a:t>(</a:t>
            </a:r>
            <a:r>
              <a:rPr lang="zh-CN" altLang="en-US" dirty="0"/>
              <a:t>听</a:t>
            </a:r>
            <a:r>
              <a:rPr lang="en-US" altLang="zh-CN" dirty="0"/>
              <a:t>)</a:t>
            </a:r>
            <a:r>
              <a:rPr lang="zh-CN" altLang="en-US" dirty="0"/>
              <a:t>中所应有的调节机制</a:t>
            </a:r>
            <a:r>
              <a:rPr lang="en-US" altLang="zh-CN" dirty="0"/>
              <a:t>,</a:t>
            </a:r>
            <a:r>
              <a:rPr lang="zh-CN" altLang="en-US" dirty="0"/>
              <a:t>使其不至于</a:t>
            </a:r>
          </a:p>
          <a:p>
            <a:r>
              <a:rPr lang="zh-CN" altLang="en-US" dirty="0"/>
              <a:t>很容易造成神情专注状态下的审美疲惫。然而</a:t>
            </a:r>
            <a:r>
              <a:rPr lang="en-US" altLang="zh-CN" dirty="0"/>
              <a:t>,</a:t>
            </a:r>
            <a:r>
              <a:rPr lang="zh-CN" altLang="en-US" dirty="0"/>
              <a:t>对广播电视艺术的审美接受来说</a:t>
            </a:r>
            <a:r>
              <a:rPr lang="en-US" altLang="zh-CN" dirty="0"/>
              <a:t>,</a:t>
            </a:r>
            <a:r>
              <a:rPr lang="zh-CN" altLang="en-US" dirty="0"/>
              <a:t>其</a:t>
            </a:r>
          </a:p>
          <a:p>
            <a:r>
              <a:rPr lang="zh-CN" altLang="en-US" dirty="0"/>
              <a:t>特殊性也许正在于这种跳跃式或间歇性的接受方式</a:t>
            </a:r>
            <a:r>
              <a:rPr lang="en-US" altLang="zh-CN" dirty="0"/>
              <a:t>,</a:t>
            </a:r>
            <a:r>
              <a:rPr lang="zh-CN" altLang="en-US" dirty="0"/>
              <a:t>以及受众对于节目内容的纯粹趣</a:t>
            </a:r>
          </a:p>
          <a:p>
            <a:r>
              <a:rPr lang="zh-CN" altLang="en-US" dirty="0"/>
              <a:t>味性的选择</a:t>
            </a:r>
            <a:r>
              <a:rPr lang="en-US" altLang="zh-CN" dirty="0"/>
              <a:t>,</a:t>
            </a:r>
            <a:r>
              <a:rPr lang="zh-CN" altLang="en-US" dirty="0"/>
              <a:t>恰恰赋予了广播电视受众一种特有的被动性</a:t>
            </a:r>
            <a:r>
              <a:rPr lang="en-US" altLang="zh-CN" dirty="0"/>
              <a:t>,</a:t>
            </a:r>
            <a:r>
              <a:rPr lang="zh-CN" altLang="en-US" dirty="0"/>
              <a:t>以及与此相关的某种程度</a:t>
            </a:r>
          </a:p>
          <a:p>
            <a:r>
              <a:rPr lang="zh-CN" altLang="en-US" dirty="0"/>
              <a:t>上的参与和介入的潜在的可能性。从而</a:t>
            </a:r>
            <a:r>
              <a:rPr lang="en-US" altLang="zh-CN" dirty="0"/>
              <a:t>,</a:t>
            </a:r>
            <a:r>
              <a:rPr lang="zh-CN" altLang="en-US" dirty="0"/>
              <a:t>广播电视的受众一般都需要有较多的心理提</a:t>
            </a:r>
          </a:p>
          <a:p>
            <a:r>
              <a:rPr lang="zh-CN" altLang="en-US" dirty="0"/>
              <a:t>示。比如</a:t>
            </a:r>
            <a:r>
              <a:rPr lang="en-US" altLang="zh-CN" dirty="0"/>
              <a:t>,</a:t>
            </a:r>
            <a:r>
              <a:rPr lang="zh-CN" altLang="en-US" dirty="0"/>
              <a:t>与节目播出相配套的各类“广播电视节目报”的发行以及各种形式的节目宣</a:t>
            </a:r>
          </a:p>
          <a:p>
            <a:r>
              <a:rPr lang="zh-CN" altLang="en-US" dirty="0"/>
              <a:t>传、收视</a:t>
            </a:r>
            <a:r>
              <a:rPr lang="en-US" altLang="zh-CN" dirty="0"/>
              <a:t>(</a:t>
            </a:r>
            <a:r>
              <a:rPr lang="zh-CN" altLang="en-US" dirty="0"/>
              <a:t>听</a:t>
            </a:r>
            <a:r>
              <a:rPr lang="en-US" altLang="zh-CN" dirty="0"/>
              <a:t>)</a:t>
            </a:r>
            <a:r>
              <a:rPr lang="zh-CN" altLang="en-US" dirty="0"/>
              <a:t>向导都是必要的。只有这样</a:t>
            </a:r>
            <a:r>
              <a:rPr lang="en-US" altLang="zh-CN" dirty="0"/>
              <a:t>,</a:t>
            </a:r>
            <a:r>
              <a:rPr lang="zh-CN" altLang="en-US" dirty="0"/>
              <a:t>才有可能造就出受众审美接受所应有的心</a:t>
            </a:r>
          </a:p>
          <a:p>
            <a:r>
              <a:rPr lang="zh-CN" altLang="en-US" dirty="0"/>
              <a:t>理期待</a:t>
            </a:r>
            <a:r>
              <a:rPr lang="en-US" altLang="zh-CN" dirty="0"/>
              <a:t>,</a:t>
            </a:r>
            <a:r>
              <a:rPr lang="zh-CN" altLang="en-US" dirty="0"/>
              <a:t>促进受众保持应有的审美注意</a:t>
            </a:r>
            <a:r>
              <a:rPr lang="en-US" altLang="zh-CN" dirty="0"/>
              <a:t>,</a:t>
            </a:r>
            <a:r>
              <a:rPr lang="zh-CN" altLang="en-US" dirty="0"/>
              <a:t>激发受众必要的审美想象。</a:t>
            </a:r>
          </a:p>
        </p:txBody>
      </p:sp>
    </p:spTree>
    <p:custDataLst>
      <p:tags r:id="rId1"/>
    </p:custDataLst>
    <p:extLst>
      <p:ext uri="{BB962C8B-B14F-4D97-AF65-F5344CB8AC3E}">
        <p14:creationId xmlns:p14="http://schemas.microsoft.com/office/powerpoint/2010/main" val="342888917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2111029"/>
            <a:ext cx="9635179" cy="3139297"/>
          </a:xfrm>
          <a:prstGeom prst="rect">
            <a:avLst/>
          </a:prstGeom>
          <a:noFill/>
          <a:ln>
            <a:noFill/>
          </a:ln>
        </p:spPr>
        <p:txBody>
          <a:bodyPr wrap="square" lIns="91419" tIns="45708" rIns="91419" bIns="45708">
            <a:spAutoFit/>
          </a:bodyPr>
          <a:lstStyle/>
          <a:p>
            <a:r>
              <a:rPr lang="zh-CN" altLang="en-US" dirty="0"/>
              <a:t>广播电视艺术的日常化接受</a:t>
            </a:r>
            <a:r>
              <a:rPr lang="en-US" altLang="zh-CN" dirty="0"/>
              <a:t>,</a:t>
            </a:r>
            <a:r>
              <a:rPr lang="zh-CN" altLang="en-US" dirty="0"/>
              <a:t>实质上体现为一种审美的淡化现象。</a:t>
            </a:r>
            <a:endParaRPr lang="en-US" altLang="zh-CN" dirty="0"/>
          </a:p>
          <a:p>
            <a:r>
              <a:rPr lang="zh-CN" altLang="en-US" dirty="0"/>
              <a:t>审美距离的缩小乃至丧失</a:t>
            </a:r>
            <a:r>
              <a:rPr lang="en-US" altLang="zh-CN" dirty="0"/>
              <a:t>,</a:t>
            </a:r>
            <a:r>
              <a:rPr lang="zh-CN" altLang="en-US" dirty="0"/>
              <a:t>跳跃式的、既“入乎其内”又“出乎其外”的观赏</a:t>
            </a:r>
            <a:r>
              <a:rPr lang="en-US" altLang="zh-CN" dirty="0"/>
              <a:t>,</a:t>
            </a:r>
            <a:r>
              <a:rPr lang="zh-CN" altLang="en-US" dirty="0"/>
              <a:t>给受众所带来的是以专注的心态为特征的仪式化审美的逐步消解。欣赏广播电视节目</a:t>
            </a:r>
            <a:r>
              <a:rPr lang="en-US" altLang="zh-CN" dirty="0"/>
              <a:t>,</a:t>
            </a:r>
            <a:r>
              <a:rPr lang="zh-CN" altLang="en-US" dirty="0"/>
              <a:t>无须像以往欣赏戏剧、</a:t>
            </a:r>
          </a:p>
          <a:p>
            <a:r>
              <a:rPr lang="zh-CN" altLang="en-US" dirty="0"/>
              <a:t>电影那样去剧场和影院</a:t>
            </a:r>
            <a:r>
              <a:rPr lang="en-US" altLang="zh-CN" dirty="0"/>
              <a:t>,</a:t>
            </a:r>
            <a:r>
              <a:rPr lang="zh-CN" altLang="en-US" dirty="0"/>
              <a:t>而是业已成为人们的家常便饭</a:t>
            </a:r>
            <a:r>
              <a:rPr lang="en-US" altLang="zh-CN" dirty="0"/>
              <a:t>,</a:t>
            </a:r>
            <a:r>
              <a:rPr lang="zh-CN" altLang="en-US" dirty="0"/>
              <a:t>当然也就不可能产生更多的</a:t>
            </a:r>
          </a:p>
          <a:p>
            <a:r>
              <a:rPr lang="zh-CN" altLang="en-US" dirty="0"/>
              <a:t>神秘、神圣或者庄重的仪式感。广播电视受众的审美心态就不仅明显有别于置身剧场</a:t>
            </a:r>
          </a:p>
          <a:p>
            <a:r>
              <a:rPr lang="zh-CN" altLang="en-US" dirty="0"/>
              <a:t>或影院里观赏戏剧、电影</a:t>
            </a:r>
            <a:r>
              <a:rPr lang="en-US" altLang="zh-CN" dirty="0"/>
              <a:t>,</a:t>
            </a:r>
            <a:r>
              <a:rPr lang="zh-CN" altLang="en-US" dirty="0"/>
              <a:t>而且也不同于个体倾听或者阅读状态下的凝神遐想</a:t>
            </a:r>
            <a:r>
              <a:rPr lang="en-US" altLang="zh-CN" dirty="0"/>
              <a:t>,</a:t>
            </a:r>
            <a:r>
              <a:rPr lang="zh-CN" altLang="en-US" dirty="0"/>
              <a:t>而是如</a:t>
            </a:r>
          </a:p>
          <a:p>
            <a:r>
              <a:rPr lang="zh-CN" altLang="en-US" dirty="0"/>
              <a:t>前所述</a:t>
            </a:r>
            <a:r>
              <a:rPr lang="en-US" altLang="zh-CN" dirty="0"/>
              <a:t>,</a:t>
            </a:r>
            <a:r>
              <a:rPr lang="zh-CN" altLang="en-US" dirty="0"/>
              <a:t>一种消闲娱乐或者仅仅是好奇与浏览的随意性取代了审美所应有的神情专</a:t>
            </a:r>
          </a:p>
          <a:p>
            <a:r>
              <a:rPr lang="zh-CN" altLang="en-US" dirty="0"/>
              <a:t>注。有人甚至以满足“偷听”和“窥视”的欲望来描述广播电视受众的心理。这种观点</a:t>
            </a:r>
          </a:p>
          <a:p>
            <a:r>
              <a:rPr lang="zh-CN" altLang="en-US" dirty="0"/>
              <a:t>虽然有其明显的偏颇之处</a:t>
            </a:r>
            <a:r>
              <a:rPr lang="en-US" altLang="zh-CN" dirty="0"/>
              <a:t>,</a:t>
            </a:r>
            <a:r>
              <a:rPr lang="zh-CN" altLang="en-US" dirty="0"/>
              <a:t>但是也确实部分地揭示出广播电视受众接受的某种心理奥</a:t>
            </a:r>
          </a:p>
          <a:p>
            <a:r>
              <a:rPr lang="zh-CN" altLang="en-US" dirty="0"/>
              <a:t>妙及其非审美的一面。惟其如此</a:t>
            </a:r>
            <a:r>
              <a:rPr lang="en-US" altLang="zh-CN" dirty="0"/>
              <a:t>,</a:t>
            </a:r>
            <a:r>
              <a:rPr lang="zh-CN" altLang="en-US" dirty="0"/>
              <a:t>以纯审美的眼光来要求广播电视的艺术传播显然有</a:t>
            </a:r>
          </a:p>
          <a:p>
            <a:r>
              <a:rPr lang="zh-CN" altLang="en-US" dirty="0"/>
              <a:t>些过于苛刻。</a:t>
            </a:r>
          </a:p>
        </p:txBody>
      </p:sp>
    </p:spTree>
    <p:custDataLst>
      <p:tags r:id="rId1"/>
    </p:custDataLst>
    <p:extLst>
      <p:ext uri="{BB962C8B-B14F-4D97-AF65-F5344CB8AC3E}">
        <p14:creationId xmlns:p14="http://schemas.microsoft.com/office/powerpoint/2010/main" val="26770077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2111029"/>
            <a:ext cx="9635179" cy="3139297"/>
          </a:xfrm>
          <a:prstGeom prst="rect">
            <a:avLst/>
          </a:prstGeom>
          <a:noFill/>
          <a:ln>
            <a:noFill/>
          </a:ln>
        </p:spPr>
        <p:txBody>
          <a:bodyPr wrap="square" lIns="91419" tIns="45708" rIns="91419" bIns="45708">
            <a:spAutoFit/>
          </a:bodyPr>
          <a:lstStyle/>
          <a:p>
            <a:r>
              <a:rPr lang="zh-CN" altLang="en-US" dirty="0"/>
              <a:t>广播电视日常化审美还带来了受众角色感的变化。受众在选择某个栏目</a:t>
            </a:r>
            <a:r>
              <a:rPr lang="en-US" altLang="zh-CN" dirty="0"/>
              <a:t>(</a:t>
            </a:r>
            <a:r>
              <a:rPr lang="zh-CN" altLang="en-US" dirty="0"/>
              <a:t>节目</a:t>
            </a:r>
            <a:r>
              <a:rPr lang="en-US" altLang="zh-CN" dirty="0"/>
              <a:t>)</a:t>
            </a:r>
          </a:p>
          <a:p>
            <a:r>
              <a:rPr lang="zh-CN" altLang="en-US" dirty="0"/>
              <a:t>的同时</a:t>
            </a:r>
            <a:r>
              <a:rPr lang="en-US" altLang="zh-CN" dirty="0"/>
              <a:t>,</a:t>
            </a:r>
            <a:r>
              <a:rPr lang="zh-CN" altLang="en-US" dirty="0"/>
              <a:t>广播电视纵向的时段分配与横向的波段或频道竞争也在对受众进行着一定程</a:t>
            </a:r>
          </a:p>
          <a:p>
            <a:r>
              <a:rPr lang="zh-CN" altLang="en-US" dirty="0"/>
              <a:t>度上的类型化和格式化的改造。广播电视艺术在大众传播的体制下</a:t>
            </a:r>
            <a:r>
              <a:rPr lang="en-US" altLang="zh-CN" dirty="0"/>
              <a:t>,</a:t>
            </a:r>
            <a:r>
              <a:rPr lang="zh-CN" altLang="en-US" dirty="0"/>
              <a:t>并不排斥具体栏</a:t>
            </a:r>
          </a:p>
          <a:p>
            <a:r>
              <a:rPr lang="zh-CN" altLang="en-US" dirty="0"/>
              <a:t>目</a:t>
            </a:r>
            <a:r>
              <a:rPr lang="en-US" altLang="zh-CN" dirty="0"/>
              <a:t>(</a:t>
            </a:r>
            <a:r>
              <a:rPr lang="zh-CN" altLang="en-US" dirty="0"/>
              <a:t>节目</a:t>
            </a:r>
            <a:r>
              <a:rPr lang="en-US" altLang="zh-CN" dirty="0"/>
              <a:t>)</a:t>
            </a:r>
            <a:r>
              <a:rPr lang="zh-CN" altLang="en-US" dirty="0"/>
              <a:t>样式的小众传播的格局出现。受众由于广播电视栏目</a:t>
            </a:r>
            <a:r>
              <a:rPr lang="en-US" altLang="zh-CN" dirty="0"/>
              <a:t>(</a:t>
            </a:r>
            <a:r>
              <a:rPr lang="zh-CN" altLang="en-US" dirty="0"/>
              <a:t>节目</a:t>
            </a:r>
            <a:r>
              <a:rPr lang="en-US" altLang="zh-CN" dirty="0"/>
              <a:t>)</a:t>
            </a:r>
            <a:r>
              <a:rPr lang="zh-CN" altLang="en-US" dirty="0"/>
              <a:t>的不同定位而</a:t>
            </a:r>
          </a:p>
          <a:p>
            <a:r>
              <a:rPr lang="zh-CN" altLang="en-US" dirty="0"/>
              <a:t>出现明显的审美分层。作为审美的主体</a:t>
            </a:r>
            <a:r>
              <a:rPr lang="en-US" altLang="zh-CN" dirty="0"/>
              <a:t>,</a:t>
            </a:r>
            <a:r>
              <a:rPr lang="zh-CN" altLang="en-US" dirty="0"/>
              <a:t>广播电视艺术的受众以其在某种日常状态下</a:t>
            </a:r>
          </a:p>
          <a:p>
            <a:r>
              <a:rPr lang="zh-CN" altLang="en-US" dirty="0"/>
              <a:t>的耳闻目睹来有意无意地接受各种类型的艺术熏陶</a:t>
            </a:r>
            <a:r>
              <a:rPr lang="en-US" altLang="zh-CN" dirty="0"/>
              <a:t>,</a:t>
            </a:r>
            <a:r>
              <a:rPr lang="zh-CN" altLang="en-US" dirty="0"/>
              <a:t>见证广播电视艺术的“此在”。特</a:t>
            </a:r>
          </a:p>
          <a:p>
            <a:r>
              <a:rPr lang="zh-CN" altLang="en-US" dirty="0"/>
              <a:t>别是随着广播电视制作与传播技术的不断进步</a:t>
            </a:r>
            <a:r>
              <a:rPr lang="en-US" altLang="zh-CN" dirty="0"/>
              <a:t>,</a:t>
            </a:r>
            <a:r>
              <a:rPr lang="zh-CN" altLang="en-US" dirty="0"/>
              <a:t>实现了从最初的机械录制到当前各种</a:t>
            </a:r>
          </a:p>
          <a:p>
            <a:r>
              <a:rPr lang="zh-CN" altLang="en-US" dirty="0"/>
              <a:t>节目的现场直播的转变</a:t>
            </a:r>
            <a:r>
              <a:rPr lang="en-US" altLang="zh-CN" dirty="0"/>
              <a:t>,</a:t>
            </a:r>
            <a:r>
              <a:rPr lang="zh-CN" altLang="en-US" dirty="0"/>
              <a:t>受众既是各种“已成”节目的审美消费者</a:t>
            </a:r>
            <a:r>
              <a:rPr lang="en-US" altLang="zh-CN" dirty="0"/>
              <a:t>,</a:t>
            </a:r>
            <a:r>
              <a:rPr lang="zh-CN" altLang="en-US" dirty="0"/>
              <a:t>更是那些“未成”节</a:t>
            </a:r>
          </a:p>
          <a:p>
            <a:r>
              <a:rPr lang="zh-CN" altLang="en-US" dirty="0"/>
              <a:t>目的直接参与者</a:t>
            </a:r>
            <a:r>
              <a:rPr lang="en-US" altLang="zh-CN" dirty="0"/>
              <a:t>,</a:t>
            </a:r>
            <a:r>
              <a:rPr lang="zh-CN" altLang="en-US" dirty="0"/>
              <a:t>既有着单向接受的被动性、非个体性的一面</a:t>
            </a:r>
            <a:r>
              <a:rPr lang="en-US" altLang="zh-CN" dirty="0"/>
              <a:t>,</a:t>
            </a:r>
            <a:r>
              <a:rPr lang="zh-CN" altLang="en-US" dirty="0"/>
              <a:t>更有着对于栏目</a:t>
            </a:r>
            <a:r>
              <a:rPr lang="en-US" altLang="zh-CN" dirty="0"/>
              <a:t>(</a:t>
            </a:r>
            <a:r>
              <a:rPr lang="zh-CN" altLang="en-US" dirty="0"/>
              <a:t>节目</a:t>
            </a:r>
            <a:r>
              <a:rPr lang="en-US" altLang="zh-CN" dirty="0"/>
              <a:t>)</a:t>
            </a:r>
          </a:p>
          <a:p>
            <a:r>
              <a:rPr lang="zh-CN" altLang="en-US" dirty="0"/>
              <a:t>选择或拒斥的主动性以及审美体验的个体性的一面。在这个意义上可以说</a:t>
            </a:r>
            <a:r>
              <a:rPr lang="en-US" altLang="zh-CN" dirty="0"/>
              <a:t>,</a:t>
            </a:r>
            <a:r>
              <a:rPr lang="zh-CN" altLang="en-US" dirty="0"/>
              <a:t>广播电视</a:t>
            </a:r>
          </a:p>
          <a:p>
            <a:r>
              <a:rPr lang="zh-CN" altLang="en-US" dirty="0"/>
              <a:t>的受众既是群体的</a:t>
            </a:r>
            <a:r>
              <a:rPr lang="en-US" altLang="zh-CN" dirty="0"/>
              <a:t>,</a:t>
            </a:r>
            <a:r>
              <a:rPr lang="zh-CN" altLang="en-US" dirty="0"/>
              <a:t>也是个体的</a:t>
            </a:r>
            <a:r>
              <a:rPr lang="en-US" altLang="zh-CN" dirty="0"/>
              <a:t>;</a:t>
            </a:r>
            <a:r>
              <a:rPr lang="zh-CN" altLang="en-US" dirty="0"/>
              <a:t>既是消费者</a:t>
            </a:r>
            <a:r>
              <a:rPr lang="en-US" altLang="zh-CN" dirty="0"/>
              <a:t>,</a:t>
            </a:r>
            <a:r>
              <a:rPr lang="zh-CN" altLang="en-US" dirty="0"/>
              <a:t>也是参与者。</a:t>
            </a:r>
          </a:p>
        </p:txBody>
      </p:sp>
    </p:spTree>
    <p:custDataLst>
      <p:tags r:id="rId1"/>
    </p:custDataLst>
    <p:extLst>
      <p:ext uri="{BB962C8B-B14F-4D97-AF65-F5344CB8AC3E}">
        <p14:creationId xmlns:p14="http://schemas.microsoft.com/office/powerpoint/2010/main" val="199273076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78060"/>
            <a:ext cx="9635179" cy="4524291"/>
          </a:xfrm>
          <a:prstGeom prst="rect">
            <a:avLst/>
          </a:prstGeom>
          <a:noFill/>
          <a:ln>
            <a:noFill/>
          </a:ln>
        </p:spPr>
        <p:txBody>
          <a:bodyPr wrap="square" lIns="91419" tIns="45708" rIns="91419" bIns="45708">
            <a:spAutoFit/>
          </a:bodyPr>
          <a:lstStyle/>
          <a:p>
            <a:r>
              <a:rPr lang="zh-CN" altLang="en-US" dirty="0"/>
              <a:t>三、意象的世界</a:t>
            </a:r>
            <a:r>
              <a:rPr lang="en-US" altLang="zh-CN" dirty="0"/>
              <a:t>:</a:t>
            </a:r>
            <a:r>
              <a:rPr lang="zh-CN" altLang="en-US" dirty="0"/>
              <a:t>广播电视受众审美想象的特质</a:t>
            </a:r>
            <a:endParaRPr lang="en-US" altLang="zh-CN" dirty="0"/>
          </a:p>
          <a:p>
            <a:endParaRPr lang="zh-CN" altLang="en-US" dirty="0"/>
          </a:p>
          <a:p>
            <a:r>
              <a:rPr lang="zh-CN" altLang="en-US" dirty="0"/>
              <a:t>作为一门艺术的广播电视</a:t>
            </a:r>
            <a:r>
              <a:rPr lang="en-US" altLang="zh-CN" dirty="0"/>
              <a:t>,</a:t>
            </a:r>
            <a:r>
              <a:rPr lang="zh-CN" altLang="en-US" dirty="0"/>
              <a:t>以其“即时”“动态”“综合”的技术与艺术手段所“再现”</a:t>
            </a:r>
          </a:p>
          <a:p>
            <a:r>
              <a:rPr lang="zh-CN" altLang="en-US" dirty="0"/>
              <a:t>的世界</a:t>
            </a:r>
            <a:r>
              <a:rPr lang="en-US" altLang="zh-CN" dirty="0"/>
              <a:t>,</a:t>
            </a:r>
            <a:r>
              <a:rPr lang="zh-CN" altLang="en-US" dirty="0"/>
              <a:t>显然已经不是客观的现实</a:t>
            </a:r>
            <a:r>
              <a:rPr lang="en-US" altLang="zh-CN" dirty="0"/>
              <a:t>,</a:t>
            </a:r>
            <a:r>
              <a:rPr lang="zh-CN" altLang="en-US" dirty="0"/>
              <a:t>而是对现实的某种程度上的艺术复制与加工的产</a:t>
            </a:r>
          </a:p>
          <a:p>
            <a:r>
              <a:rPr lang="zh-CN" altLang="en-US" dirty="0"/>
              <a:t>物</a:t>
            </a:r>
            <a:r>
              <a:rPr lang="en-US" altLang="zh-CN" dirty="0"/>
              <a:t>,</a:t>
            </a:r>
            <a:r>
              <a:rPr lang="zh-CN" altLang="en-US" dirty="0"/>
              <a:t>不是不加选择地通过音响和画面“复现”各种现实表象</a:t>
            </a:r>
            <a:r>
              <a:rPr lang="en-US" altLang="zh-CN" dirty="0"/>
              <a:t>,</a:t>
            </a:r>
            <a:r>
              <a:rPr lang="zh-CN" altLang="en-US" dirty="0"/>
              <a:t>而是通过绵绵声波、咫尺荧</a:t>
            </a:r>
          </a:p>
          <a:p>
            <a:r>
              <a:rPr lang="zh-CN" altLang="en-US" dirty="0"/>
              <a:t>屏呈现出一种独特的艺术意象。并且</a:t>
            </a:r>
            <a:r>
              <a:rPr lang="en-US" altLang="zh-CN" dirty="0"/>
              <a:t>,</a:t>
            </a:r>
            <a:r>
              <a:rPr lang="zh-CN" altLang="en-US" dirty="0"/>
              <a:t>惟其是一种“意象”</a:t>
            </a:r>
            <a:r>
              <a:rPr lang="en-US" altLang="zh-CN" dirty="0"/>
              <a:t>,</a:t>
            </a:r>
            <a:r>
              <a:rPr lang="zh-CN" altLang="en-US" dirty="0"/>
              <a:t>广播电视的声画世界才有</a:t>
            </a:r>
          </a:p>
          <a:p>
            <a:r>
              <a:rPr lang="zh-CN" altLang="en-US" dirty="0"/>
              <a:t>可能绘声绘色、声情并茂、情景交融</a:t>
            </a:r>
            <a:r>
              <a:rPr lang="en-US" altLang="zh-CN" dirty="0"/>
              <a:t>,</a:t>
            </a:r>
            <a:r>
              <a:rPr lang="zh-CN" altLang="en-US" dirty="0"/>
              <a:t>才有可能在传达丰富的生活信息的同时</a:t>
            </a:r>
            <a:r>
              <a:rPr lang="en-US" altLang="zh-CN" dirty="0"/>
              <a:t>,</a:t>
            </a:r>
            <a:r>
              <a:rPr lang="zh-CN" altLang="en-US" dirty="0"/>
              <a:t>给予人</a:t>
            </a:r>
          </a:p>
          <a:p>
            <a:r>
              <a:rPr lang="zh-CN" altLang="en-US" dirty="0"/>
              <a:t>们某种独特的情绪感受与审美体验。而能否给予受众一种审美意象的体验</a:t>
            </a:r>
            <a:r>
              <a:rPr lang="en-US" altLang="zh-CN" dirty="0"/>
              <a:t>,</a:t>
            </a:r>
            <a:r>
              <a:rPr lang="zh-CN" altLang="en-US" dirty="0"/>
              <a:t>恰恰正是</a:t>
            </a:r>
          </a:p>
          <a:p>
            <a:r>
              <a:rPr lang="zh-CN" altLang="en-US" dirty="0"/>
              <a:t>区别艺术与非艺术的一项基本准则。可以说</a:t>
            </a:r>
            <a:r>
              <a:rPr lang="en-US" altLang="zh-CN" dirty="0"/>
              <a:t>,</a:t>
            </a:r>
            <a:r>
              <a:rPr lang="zh-CN" altLang="en-US" dirty="0"/>
              <a:t>广播电视艺术所呈现的便正是这样一个</a:t>
            </a:r>
          </a:p>
          <a:p>
            <a:r>
              <a:rPr lang="zh-CN" altLang="en-US" dirty="0"/>
              <a:t>与受众特殊的视听接受和体验的方式分不开的意象化的世界。</a:t>
            </a:r>
            <a:endParaRPr lang="en-US" altLang="zh-CN" dirty="0"/>
          </a:p>
          <a:p>
            <a:endParaRPr lang="zh-CN" altLang="en-US" dirty="0"/>
          </a:p>
          <a:p>
            <a:r>
              <a:rPr lang="zh-CN" altLang="en-US" dirty="0"/>
              <a:t>这里的“意象”</a:t>
            </a:r>
            <a:r>
              <a:rPr lang="en-US" altLang="zh-CN" dirty="0"/>
              <a:t>(</a:t>
            </a:r>
            <a:r>
              <a:rPr lang="en" altLang="zh-CN" dirty="0"/>
              <a:t>Image)</a:t>
            </a:r>
            <a:r>
              <a:rPr lang="zh-CN" altLang="en-US" dirty="0"/>
              <a:t>显然不是那种仅仅具有其摹本的某些外在形貌特征的“表</a:t>
            </a:r>
          </a:p>
          <a:p>
            <a:r>
              <a:rPr lang="zh-CN" altLang="en-US" dirty="0"/>
              <a:t>象”</a:t>
            </a:r>
            <a:r>
              <a:rPr lang="en-US" altLang="zh-CN" dirty="0"/>
              <a:t>,</a:t>
            </a:r>
            <a:r>
              <a:rPr lang="zh-CN" altLang="en-US" dirty="0"/>
              <a:t>也与一般艺术理论中的“形象”概念有一定的差别</a:t>
            </a:r>
            <a:r>
              <a:rPr lang="en-US" altLang="zh-CN" dirty="0"/>
              <a:t>,</a:t>
            </a:r>
            <a:r>
              <a:rPr lang="zh-CN" altLang="en-US" dirty="0"/>
              <a:t>而主要是一种与文化主体的内</a:t>
            </a:r>
          </a:p>
          <a:p>
            <a:r>
              <a:rPr lang="zh-CN" altLang="en-US" dirty="0"/>
              <a:t>在心理体验相关的“心象”</a:t>
            </a:r>
            <a:r>
              <a:rPr lang="en-US" altLang="zh-CN" dirty="0"/>
              <a:t>,</a:t>
            </a:r>
            <a:r>
              <a:rPr lang="zh-CN" altLang="en-US" dirty="0"/>
              <a:t>或者毋宁说更主要的还是指代那些具有某种文化象征意义</a:t>
            </a:r>
          </a:p>
          <a:p>
            <a:r>
              <a:rPr lang="zh-CN" altLang="en-US" dirty="0"/>
              <a:t>与美感功能的感性符号性质的“类象”</a:t>
            </a:r>
            <a:r>
              <a:rPr lang="en-US" altLang="zh-CN" dirty="0"/>
              <a:t>(</a:t>
            </a:r>
            <a:r>
              <a:rPr lang="en" altLang="zh-CN" dirty="0"/>
              <a:t>Simulacrum)</a:t>
            </a:r>
            <a:r>
              <a:rPr lang="zh-CN" altLang="en" dirty="0"/>
              <a:t>。</a:t>
            </a:r>
            <a:r>
              <a:rPr lang="zh-CN" altLang="en-US" dirty="0"/>
              <a:t>也可以说</a:t>
            </a:r>
            <a:r>
              <a:rPr lang="en-US" altLang="zh-CN" dirty="0"/>
              <a:t>,“</a:t>
            </a:r>
            <a:r>
              <a:rPr lang="zh-CN" altLang="en-US" dirty="0"/>
              <a:t>意象”乃是一个特</a:t>
            </a:r>
          </a:p>
          <a:p>
            <a:r>
              <a:rPr lang="zh-CN" altLang="en-US" dirty="0"/>
              <a:t>定时代人们自我意识的外化</a:t>
            </a:r>
            <a:r>
              <a:rPr lang="en-US" altLang="zh-CN" dirty="0"/>
              <a:t>,</a:t>
            </a:r>
            <a:r>
              <a:rPr lang="zh-CN" altLang="en-US" dirty="0"/>
              <a:t>一种感性文化的突出表征。</a:t>
            </a:r>
          </a:p>
        </p:txBody>
      </p:sp>
    </p:spTree>
    <p:custDataLst>
      <p:tags r:id="rId1"/>
    </p:custDataLst>
    <p:extLst>
      <p:ext uri="{BB962C8B-B14F-4D97-AF65-F5344CB8AC3E}">
        <p14:creationId xmlns:p14="http://schemas.microsoft.com/office/powerpoint/2010/main" val="109682553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243693"/>
            <a:ext cx="9635179" cy="5632287"/>
          </a:xfrm>
          <a:prstGeom prst="rect">
            <a:avLst/>
          </a:prstGeom>
          <a:noFill/>
          <a:ln>
            <a:noFill/>
          </a:ln>
        </p:spPr>
        <p:txBody>
          <a:bodyPr wrap="square" lIns="91419" tIns="45708" rIns="91419" bIns="45708">
            <a:spAutoFit/>
          </a:bodyPr>
          <a:lstStyle/>
          <a:p>
            <a:r>
              <a:rPr lang="zh-CN" altLang="en-US" dirty="0"/>
              <a:t>与以往所有的艺术一样</a:t>
            </a:r>
            <a:r>
              <a:rPr lang="en-US" altLang="zh-CN" dirty="0"/>
              <a:t>,</a:t>
            </a:r>
            <a:r>
              <a:rPr lang="zh-CN" altLang="en-US" dirty="0"/>
              <a:t>广播电视艺术也必然是建立在人们的审美意象体验基础之上的。然而</a:t>
            </a:r>
            <a:r>
              <a:rPr lang="en-US" altLang="zh-CN" dirty="0"/>
              <a:t>,</a:t>
            </a:r>
            <a:r>
              <a:rPr lang="zh-CN" altLang="en-US" dirty="0"/>
              <a:t>值得深究的是</a:t>
            </a:r>
            <a:r>
              <a:rPr lang="en-US" altLang="zh-CN" dirty="0"/>
              <a:t>,</a:t>
            </a:r>
            <a:r>
              <a:rPr lang="zh-CN" altLang="en-US" dirty="0"/>
              <a:t>广播电视艺术以其具体的视听语言和特殊的表现手段所营造出的意象世界</a:t>
            </a:r>
            <a:r>
              <a:rPr lang="en-US" altLang="zh-CN" dirty="0"/>
              <a:t>,</a:t>
            </a:r>
            <a:r>
              <a:rPr lang="zh-CN" altLang="en-US" dirty="0"/>
              <a:t>与其受众的审美体验之间有着怎样的同构关系</a:t>
            </a:r>
            <a:r>
              <a:rPr lang="en-US" altLang="zh-CN" dirty="0"/>
              <a:t>,</a:t>
            </a:r>
            <a:r>
              <a:rPr lang="zh-CN" altLang="en-US" dirty="0"/>
              <a:t>体现了受众怎样的审美心理过程与特质</a:t>
            </a:r>
            <a:r>
              <a:rPr lang="en-US" altLang="zh-CN" dirty="0"/>
              <a:t>?</a:t>
            </a:r>
          </a:p>
          <a:p>
            <a:endParaRPr lang="en-US" altLang="zh-CN" dirty="0"/>
          </a:p>
          <a:p>
            <a:r>
              <a:rPr lang="zh-CN" altLang="en-US" dirty="0"/>
              <a:t>首先</a:t>
            </a:r>
            <a:r>
              <a:rPr lang="en-US" altLang="zh-CN" dirty="0"/>
              <a:t>,</a:t>
            </a:r>
            <a:r>
              <a:rPr lang="zh-CN" altLang="en-US" dirty="0"/>
              <a:t>广播电视艺术所营构的意象世界</a:t>
            </a:r>
            <a:r>
              <a:rPr lang="en-US" altLang="zh-CN" dirty="0"/>
              <a:t>,</a:t>
            </a:r>
            <a:r>
              <a:rPr lang="zh-CN" altLang="en-US" dirty="0"/>
              <a:t>与广播电视的“此在”性及其受众审美的直观性</a:t>
            </a:r>
          </a:p>
          <a:p>
            <a:r>
              <a:rPr lang="zh-CN" altLang="en-US" dirty="0"/>
              <a:t>直接相关。</a:t>
            </a:r>
            <a:endParaRPr lang="en-US" altLang="zh-CN" dirty="0"/>
          </a:p>
          <a:p>
            <a:endParaRPr lang="en-US" altLang="zh-CN" dirty="0"/>
          </a:p>
          <a:p>
            <a:r>
              <a:rPr lang="zh-CN" altLang="en-US" dirty="0"/>
              <a:t>其次</a:t>
            </a:r>
            <a:r>
              <a:rPr lang="en-US" altLang="zh-CN" dirty="0"/>
              <a:t>,</a:t>
            </a:r>
            <a:r>
              <a:rPr lang="zh-CN" altLang="en-US" dirty="0"/>
              <a:t>广播电视艺术以其全息性的特质及其趋近现实的品格所营构的意象世界</a:t>
            </a:r>
            <a:r>
              <a:rPr lang="en-US" altLang="zh-CN" dirty="0"/>
              <a:t>,</a:t>
            </a:r>
          </a:p>
          <a:p>
            <a:r>
              <a:rPr lang="zh-CN" altLang="en-US" dirty="0"/>
              <a:t>更直接地满足了受众的视听欲望</a:t>
            </a:r>
            <a:r>
              <a:rPr lang="en-US" altLang="zh-CN" dirty="0"/>
              <a:t>,</a:t>
            </a:r>
            <a:r>
              <a:rPr lang="zh-CN" altLang="en-US" dirty="0"/>
              <a:t>塑造着机械复制的声画时代的人们所特有的世界观。</a:t>
            </a:r>
            <a:endParaRPr lang="en-US" altLang="zh-CN" dirty="0"/>
          </a:p>
          <a:p>
            <a:endParaRPr lang="zh-CN" altLang="en-US" dirty="0"/>
          </a:p>
          <a:p>
            <a:r>
              <a:rPr lang="zh-CN" altLang="en-US" dirty="0"/>
              <a:t>然而</a:t>
            </a:r>
            <a:r>
              <a:rPr lang="en-US" altLang="zh-CN" dirty="0"/>
              <a:t>,</a:t>
            </a:r>
            <a:r>
              <a:rPr lang="zh-CN" altLang="en-US" dirty="0"/>
              <a:t>广播电视艺术所营造的意象世界又并非是受众可游可居的精神家园。它给</a:t>
            </a:r>
          </a:p>
          <a:p>
            <a:r>
              <a:rPr lang="zh-CN" altLang="en-US" dirty="0"/>
              <a:t>予受众的应该说只是一个瞭望外部世界的窗口。</a:t>
            </a:r>
            <a:endParaRPr lang="en-US" altLang="zh-CN" dirty="0"/>
          </a:p>
          <a:p>
            <a:endParaRPr lang="zh-CN" altLang="en-US" dirty="0"/>
          </a:p>
          <a:p>
            <a:r>
              <a:rPr lang="zh-CN" altLang="en-US" dirty="0"/>
              <a:t>广播电视受众在这种“窗口”式的意象体验中并非是全然被动的。</a:t>
            </a:r>
          </a:p>
          <a:p>
            <a:endParaRPr lang="zh-CN" altLang="en-US" dirty="0"/>
          </a:p>
          <a:p>
            <a:r>
              <a:rPr lang="zh-CN" altLang="en-US" dirty="0"/>
              <a:t>与此相关</a:t>
            </a:r>
            <a:r>
              <a:rPr lang="en-US" altLang="zh-CN" dirty="0"/>
              <a:t>,</a:t>
            </a:r>
            <a:r>
              <a:rPr lang="zh-CN" altLang="en-US" dirty="0"/>
              <a:t>广播电视艺术从节目编排给人的总体印象到受众的非专注化审美所带来的随意性</a:t>
            </a:r>
            <a:r>
              <a:rPr lang="en-US" altLang="zh-CN" dirty="0"/>
              <a:t>,</a:t>
            </a:r>
            <a:r>
              <a:rPr lang="zh-CN" altLang="en-US" dirty="0"/>
              <a:t>决定了受众在广播电视艺术的接受中所体验到的基本上只能是一种“意象的碎片”</a:t>
            </a:r>
            <a:r>
              <a:rPr lang="en-US" altLang="zh-CN" dirty="0"/>
              <a:t>,</a:t>
            </a:r>
            <a:r>
              <a:rPr lang="zh-CN" altLang="en-US" dirty="0"/>
              <a:t>亦即广播电视的意象世界本质上缺乏一种总体性</a:t>
            </a:r>
            <a:r>
              <a:rPr lang="en-US" altLang="zh-CN" dirty="0"/>
              <a:t>,</a:t>
            </a:r>
            <a:r>
              <a:rPr lang="zh-CN" altLang="en-US" dirty="0"/>
              <a:t>或者说</a:t>
            </a:r>
            <a:r>
              <a:rPr lang="en-US" altLang="zh-CN" dirty="0"/>
              <a:t>,</a:t>
            </a:r>
            <a:r>
              <a:rPr lang="zh-CN" altLang="en-US" dirty="0"/>
              <a:t>正是这些无数的“意象的碎片”构成了广播电视的意象世界的全体。</a:t>
            </a:r>
          </a:p>
          <a:p>
            <a:endParaRPr lang="zh-CN" altLang="en-US" dirty="0"/>
          </a:p>
        </p:txBody>
      </p:sp>
    </p:spTree>
    <p:custDataLst>
      <p:tags r:id="rId1"/>
    </p:custDataLst>
    <p:extLst>
      <p:ext uri="{BB962C8B-B14F-4D97-AF65-F5344CB8AC3E}">
        <p14:creationId xmlns:p14="http://schemas.microsoft.com/office/powerpoint/2010/main" val="20392788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广播电视文艺受众审美心理的基本特征</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243693"/>
            <a:ext cx="9635179" cy="5632287"/>
          </a:xfrm>
          <a:prstGeom prst="rect">
            <a:avLst/>
          </a:prstGeom>
          <a:noFill/>
          <a:ln>
            <a:noFill/>
          </a:ln>
        </p:spPr>
        <p:txBody>
          <a:bodyPr wrap="square" lIns="91419" tIns="45708" rIns="91419" bIns="45708">
            <a:spAutoFit/>
          </a:bodyPr>
          <a:lstStyle/>
          <a:p>
            <a:r>
              <a:rPr lang="zh-CN" altLang="en-US" dirty="0"/>
              <a:t>与以往所有的艺术一样</a:t>
            </a:r>
            <a:r>
              <a:rPr lang="en-US" altLang="zh-CN" dirty="0"/>
              <a:t>,</a:t>
            </a:r>
            <a:r>
              <a:rPr lang="zh-CN" altLang="en-US" dirty="0"/>
              <a:t>广播电视艺术也必然是建立在人们的审美意象体验基础之上的。然而</a:t>
            </a:r>
            <a:r>
              <a:rPr lang="en-US" altLang="zh-CN" dirty="0"/>
              <a:t>,</a:t>
            </a:r>
            <a:r>
              <a:rPr lang="zh-CN" altLang="en-US" dirty="0"/>
              <a:t>值得深究的是</a:t>
            </a:r>
            <a:r>
              <a:rPr lang="en-US" altLang="zh-CN" dirty="0"/>
              <a:t>,</a:t>
            </a:r>
            <a:r>
              <a:rPr lang="zh-CN" altLang="en-US" dirty="0"/>
              <a:t>广播电视艺术以其具体的视听语言和特殊的表现手段所营造出的意象世界</a:t>
            </a:r>
            <a:r>
              <a:rPr lang="en-US" altLang="zh-CN" dirty="0"/>
              <a:t>,</a:t>
            </a:r>
            <a:r>
              <a:rPr lang="zh-CN" altLang="en-US" dirty="0"/>
              <a:t>与其受众的审美体验之间有着怎样的同构关系</a:t>
            </a:r>
            <a:r>
              <a:rPr lang="en-US" altLang="zh-CN" dirty="0"/>
              <a:t>,</a:t>
            </a:r>
            <a:r>
              <a:rPr lang="zh-CN" altLang="en-US" dirty="0"/>
              <a:t>体现了受众怎样的审美心理过程与特质</a:t>
            </a:r>
            <a:r>
              <a:rPr lang="en-US" altLang="zh-CN" dirty="0"/>
              <a:t>?</a:t>
            </a:r>
          </a:p>
          <a:p>
            <a:endParaRPr lang="en-US" altLang="zh-CN" dirty="0"/>
          </a:p>
          <a:p>
            <a:r>
              <a:rPr lang="zh-CN" altLang="en-US" dirty="0"/>
              <a:t>首先</a:t>
            </a:r>
            <a:r>
              <a:rPr lang="en-US" altLang="zh-CN" dirty="0"/>
              <a:t>,</a:t>
            </a:r>
            <a:r>
              <a:rPr lang="zh-CN" altLang="en-US" dirty="0"/>
              <a:t>广播电视艺术所营构的意象世界</a:t>
            </a:r>
            <a:r>
              <a:rPr lang="en-US" altLang="zh-CN" dirty="0"/>
              <a:t>,</a:t>
            </a:r>
            <a:r>
              <a:rPr lang="zh-CN" altLang="en-US" dirty="0"/>
              <a:t>与广播电视的“此在”性及其受众审美的直观性</a:t>
            </a:r>
          </a:p>
          <a:p>
            <a:r>
              <a:rPr lang="zh-CN" altLang="en-US" dirty="0"/>
              <a:t>直接相关。</a:t>
            </a:r>
            <a:endParaRPr lang="en-US" altLang="zh-CN" dirty="0"/>
          </a:p>
          <a:p>
            <a:endParaRPr lang="en-US" altLang="zh-CN" dirty="0"/>
          </a:p>
          <a:p>
            <a:r>
              <a:rPr lang="zh-CN" altLang="en-US" dirty="0"/>
              <a:t>其次</a:t>
            </a:r>
            <a:r>
              <a:rPr lang="en-US" altLang="zh-CN" dirty="0"/>
              <a:t>,</a:t>
            </a:r>
            <a:r>
              <a:rPr lang="zh-CN" altLang="en-US" dirty="0"/>
              <a:t>广播电视艺术以其全息性的特质及其趋近现实的品格所营构的意象世界</a:t>
            </a:r>
            <a:r>
              <a:rPr lang="en-US" altLang="zh-CN" dirty="0"/>
              <a:t>,</a:t>
            </a:r>
          </a:p>
          <a:p>
            <a:r>
              <a:rPr lang="zh-CN" altLang="en-US" dirty="0"/>
              <a:t>更直接地满足了受众的视听欲望</a:t>
            </a:r>
            <a:r>
              <a:rPr lang="en-US" altLang="zh-CN" dirty="0"/>
              <a:t>,</a:t>
            </a:r>
            <a:r>
              <a:rPr lang="zh-CN" altLang="en-US" dirty="0"/>
              <a:t>塑造着机械复制的声画时代的人们所特有的世界观。</a:t>
            </a:r>
            <a:endParaRPr lang="en-US" altLang="zh-CN" dirty="0"/>
          </a:p>
          <a:p>
            <a:endParaRPr lang="zh-CN" altLang="en-US" dirty="0"/>
          </a:p>
          <a:p>
            <a:r>
              <a:rPr lang="zh-CN" altLang="en-US" dirty="0"/>
              <a:t>然而</a:t>
            </a:r>
            <a:r>
              <a:rPr lang="en-US" altLang="zh-CN" dirty="0"/>
              <a:t>,</a:t>
            </a:r>
            <a:r>
              <a:rPr lang="zh-CN" altLang="en-US" dirty="0"/>
              <a:t>广播电视艺术所营造的意象世界又并非是受众可游可居的精神家园。它给</a:t>
            </a:r>
          </a:p>
          <a:p>
            <a:r>
              <a:rPr lang="zh-CN" altLang="en-US" dirty="0"/>
              <a:t>予受众的应该说只是一个瞭望外部世界的窗口。</a:t>
            </a:r>
            <a:endParaRPr lang="en-US" altLang="zh-CN" dirty="0"/>
          </a:p>
          <a:p>
            <a:endParaRPr lang="zh-CN" altLang="en-US" dirty="0"/>
          </a:p>
          <a:p>
            <a:r>
              <a:rPr lang="zh-CN" altLang="en-US" dirty="0"/>
              <a:t>广播电视受众在这种“窗口”式的意象体验中并非是全然被动的。</a:t>
            </a:r>
          </a:p>
          <a:p>
            <a:endParaRPr lang="zh-CN" altLang="en-US" dirty="0"/>
          </a:p>
          <a:p>
            <a:r>
              <a:rPr lang="zh-CN" altLang="en-US" dirty="0"/>
              <a:t>与此相关</a:t>
            </a:r>
            <a:r>
              <a:rPr lang="en-US" altLang="zh-CN" dirty="0"/>
              <a:t>,</a:t>
            </a:r>
            <a:r>
              <a:rPr lang="zh-CN" altLang="en-US" dirty="0"/>
              <a:t>广播电视艺术从节目编排给人的总体印象到受众的非专注化审美所带来的随意性</a:t>
            </a:r>
            <a:r>
              <a:rPr lang="en-US" altLang="zh-CN" dirty="0"/>
              <a:t>,</a:t>
            </a:r>
            <a:r>
              <a:rPr lang="zh-CN" altLang="en-US" dirty="0"/>
              <a:t>决定了受众在广播电视艺术的接受中所体验到的基本上只能是一种“意象的碎片”</a:t>
            </a:r>
            <a:r>
              <a:rPr lang="en-US" altLang="zh-CN" dirty="0"/>
              <a:t>,</a:t>
            </a:r>
            <a:r>
              <a:rPr lang="zh-CN" altLang="en-US" dirty="0"/>
              <a:t>亦即广播电视的意象世界本质上缺乏一种总体性</a:t>
            </a:r>
            <a:r>
              <a:rPr lang="en-US" altLang="zh-CN" dirty="0"/>
              <a:t>,</a:t>
            </a:r>
            <a:r>
              <a:rPr lang="zh-CN" altLang="en-US" dirty="0"/>
              <a:t>或者说</a:t>
            </a:r>
            <a:r>
              <a:rPr lang="en-US" altLang="zh-CN" dirty="0"/>
              <a:t>,</a:t>
            </a:r>
            <a:r>
              <a:rPr lang="zh-CN" altLang="en-US" dirty="0"/>
              <a:t>正是这些无数的“意象的碎片”构成了广播电视的意象世界的全体。</a:t>
            </a:r>
          </a:p>
          <a:p>
            <a:endParaRPr lang="zh-CN" altLang="en-US" dirty="0"/>
          </a:p>
        </p:txBody>
      </p:sp>
    </p:spTree>
    <p:custDataLst>
      <p:tags r:id="rId1"/>
    </p:custDataLst>
    <p:extLst>
      <p:ext uri="{BB962C8B-B14F-4D97-AF65-F5344CB8AC3E}">
        <p14:creationId xmlns:p14="http://schemas.microsoft.com/office/powerpoint/2010/main" val="104737445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5632287"/>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风格上多姿多彩</a:t>
            </a:r>
          </a:p>
          <a:p>
            <a:r>
              <a:rPr lang="zh-CN" altLang="en-US" dirty="0"/>
              <a:t>就以抒情来说</a:t>
            </a:r>
            <a:r>
              <a:rPr lang="en-US" altLang="zh-CN" dirty="0"/>
              <a:t>,</a:t>
            </a:r>
            <a:r>
              <a:rPr lang="zh-CN" altLang="en-US" dirty="0"/>
              <a:t>有委婉细腻的</a:t>
            </a:r>
            <a:r>
              <a:rPr lang="en-US" altLang="zh-CN" dirty="0"/>
              <a:t>《</a:t>
            </a:r>
            <a:r>
              <a:rPr lang="zh-CN" altLang="en-US" dirty="0"/>
              <a:t>二泉映月</a:t>
            </a:r>
            <a:r>
              <a:rPr lang="en-US" altLang="zh-CN" dirty="0"/>
              <a:t>》《</a:t>
            </a:r>
            <a:r>
              <a:rPr lang="zh-CN" altLang="en-US" dirty="0"/>
              <a:t>南宫玲霞</a:t>
            </a:r>
            <a:r>
              <a:rPr lang="en-US" altLang="zh-CN" dirty="0"/>
              <a:t>》《</a:t>
            </a:r>
            <a:r>
              <a:rPr lang="zh-CN" altLang="en-US" dirty="0"/>
              <a:t>暖流</a:t>
            </a:r>
            <a:r>
              <a:rPr lang="en-US" altLang="zh-CN" dirty="0"/>
              <a:t>》《</a:t>
            </a:r>
            <a:r>
              <a:rPr lang="zh-CN" altLang="en-US" dirty="0"/>
              <a:t>一座雕像的诞生</a:t>
            </a:r>
            <a:r>
              <a:rPr lang="en-US" altLang="zh-CN" dirty="0"/>
              <a:t>》;</a:t>
            </a:r>
          </a:p>
          <a:p>
            <a:r>
              <a:rPr lang="zh-CN" altLang="en-US" dirty="0"/>
              <a:t>也有史诗风格鲜明或讲究情感力度的</a:t>
            </a:r>
            <a:r>
              <a:rPr lang="en-US" altLang="zh-CN" dirty="0"/>
              <a:t>《</a:t>
            </a:r>
            <a:r>
              <a:rPr lang="zh-CN" altLang="en-US" dirty="0"/>
              <a:t>史圣司马迁</a:t>
            </a:r>
            <a:r>
              <a:rPr lang="en-US" altLang="zh-CN" dirty="0"/>
              <a:t>》《</a:t>
            </a:r>
            <a:r>
              <a:rPr lang="zh-CN" altLang="en-US" dirty="0"/>
              <a:t>向警予</a:t>
            </a:r>
            <a:r>
              <a:rPr lang="en-US" altLang="zh-CN" dirty="0"/>
              <a:t>》《</a:t>
            </a:r>
            <a:r>
              <a:rPr lang="zh-CN" altLang="en-US" dirty="0"/>
              <a:t>秋瑾</a:t>
            </a:r>
            <a:r>
              <a:rPr lang="en-US" altLang="zh-CN" dirty="0"/>
              <a:t>》《</a:t>
            </a:r>
            <a:r>
              <a:rPr lang="zh-CN" altLang="en-US" dirty="0"/>
              <a:t>黑骏马</a:t>
            </a:r>
            <a:r>
              <a:rPr lang="en-US" altLang="zh-CN" dirty="0"/>
              <a:t>》《</a:t>
            </a:r>
            <a:r>
              <a:rPr lang="zh-CN" altLang="en-US" dirty="0"/>
              <a:t>解忧公</a:t>
            </a:r>
          </a:p>
          <a:p>
            <a:r>
              <a:rPr lang="zh-CN" altLang="en-US" dirty="0"/>
              <a:t>主</a:t>
            </a:r>
            <a:r>
              <a:rPr lang="en-US" altLang="zh-CN" dirty="0"/>
              <a:t>》;</a:t>
            </a:r>
            <a:r>
              <a:rPr lang="zh-CN" altLang="en-US" dirty="0"/>
              <a:t>还有从平凡生活中捕捉生活情趣</a:t>
            </a:r>
            <a:r>
              <a:rPr lang="en-US" altLang="zh-CN" dirty="0"/>
              <a:t>,</a:t>
            </a:r>
            <a:r>
              <a:rPr lang="zh-CN" altLang="en-US" dirty="0"/>
              <a:t>以朴实情感动人的作品</a:t>
            </a:r>
            <a:r>
              <a:rPr lang="en-US" altLang="zh-CN" dirty="0"/>
              <a:t>,</a:t>
            </a:r>
            <a:r>
              <a:rPr lang="zh-CN" altLang="en-US" dirty="0"/>
              <a:t>较突出的如</a:t>
            </a:r>
            <a:r>
              <a:rPr lang="en-US" altLang="zh-CN" dirty="0"/>
              <a:t>《</a:t>
            </a:r>
            <a:r>
              <a:rPr lang="zh-CN" altLang="en-US" dirty="0"/>
              <a:t>爱迪生的</a:t>
            </a:r>
          </a:p>
          <a:p>
            <a:r>
              <a:rPr lang="zh-CN" altLang="en-US" dirty="0"/>
              <a:t>童年</a:t>
            </a:r>
            <a:r>
              <a:rPr lang="en-US" altLang="zh-CN" dirty="0"/>
              <a:t>》《</a:t>
            </a:r>
            <a:r>
              <a:rPr lang="zh-CN" altLang="en-US" dirty="0"/>
              <a:t>三个孩子去蛇岛</a:t>
            </a:r>
            <a:r>
              <a:rPr lang="en-US" altLang="zh-CN" dirty="0"/>
              <a:t>》;</a:t>
            </a:r>
            <a:r>
              <a:rPr lang="zh-CN" altLang="en-US" dirty="0"/>
              <a:t>也有的广播剧是以小戏风格情调的喜剧方式取悦于听众。</a:t>
            </a:r>
            <a:endParaRPr lang="en-US" altLang="zh-CN" dirty="0"/>
          </a:p>
          <a:p>
            <a:endParaRPr lang="en-US" altLang="zh-CN" dirty="0"/>
          </a:p>
          <a:p>
            <a:r>
              <a:rPr lang="en-US" altLang="zh-CN" dirty="0"/>
              <a:t>(</a:t>
            </a:r>
            <a:r>
              <a:rPr lang="zh-CN" altLang="en-US" dirty="0"/>
              <a:t>四</a:t>
            </a:r>
            <a:r>
              <a:rPr lang="en-US" altLang="zh-CN" dirty="0"/>
              <a:t>)</a:t>
            </a:r>
            <a:r>
              <a:rPr lang="zh-CN" altLang="en-US" dirty="0"/>
              <a:t>新样式广播剧在探索中佳作迭现</a:t>
            </a:r>
          </a:p>
          <a:p>
            <a:r>
              <a:rPr lang="zh-CN" altLang="en-US" dirty="0"/>
              <a:t>较早迈出这一步的是中央台播出的系列广播报道剧</a:t>
            </a:r>
            <a:r>
              <a:rPr lang="en-US" altLang="zh-CN" dirty="0"/>
              <a:t>《</a:t>
            </a:r>
            <a:r>
              <a:rPr lang="zh-CN" altLang="en-US" dirty="0"/>
              <a:t>普通人</a:t>
            </a:r>
            <a:r>
              <a:rPr lang="en-US" altLang="zh-CN" dirty="0"/>
              <a:t>》</a:t>
            </a:r>
            <a:r>
              <a:rPr lang="zh-CN" altLang="en-US" dirty="0"/>
              <a:t>。这部剧一石击起</a:t>
            </a:r>
          </a:p>
          <a:p>
            <a:r>
              <a:rPr lang="zh-CN" altLang="en-US" dirty="0"/>
              <a:t>千层浪</a:t>
            </a:r>
            <a:r>
              <a:rPr lang="en-US" altLang="zh-CN" dirty="0"/>
              <a:t>,</a:t>
            </a:r>
            <a:r>
              <a:rPr lang="zh-CN" altLang="en-US" dirty="0"/>
              <a:t>很快就收到两千多封听众来信</a:t>
            </a:r>
            <a:r>
              <a:rPr lang="en-US" altLang="zh-CN" dirty="0"/>
              <a:t>,</a:t>
            </a:r>
            <a:r>
              <a:rPr lang="zh-CN" altLang="en-US" dirty="0"/>
              <a:t>掀起了一个收听热潮。为了满足听众需要</a:t>
            </a:r>
            <a:r>
              <a:rPr lang="en-US" altLang="zh-CN" dirty="0"/>
              <a:t>,</a:t>
            </a:r>
            <a:r>
              <a:rPr lang="zh-CN" altLang="en-US" dirty="0"/>
              <a:t>中</a:t>
            </a:r>
          </a:p>
          <a:p>
            <a:r>
              <a:rPr lang="zh-CN" altLang="en-US" dirty="0"/>
              <a:t>央台很快又推出了京味很浓的系列广播报道剧</a:t>
            </a:r>
            <a:r>
              <a:rPr lang="en-US" altLang="zh-CN" dirty="0"/>
              <a:t>《</a:t>
            </a:r>
            <a:r>
              <a:rPr lang="zh-CN" altLang="en-US" dirty="0"/>
              <a:t>大碗茶</a:t>
            </a:r>
            <a:r>
              <a:rPr lang="en-US" altLang="zh-CN" dirty="0"/>
              <a:t>》</a:t>
            </a:r>
            <a:r>
              <a:rPr lang="zh-CN" altLang="en-US" dirty="0"/>
              <a:t>和连续广播报道剧</a:t>
            </a:r>
            <a:r>
              <a:rPr lang="en-US" altLang="zh-CN" dirty="0"/>
              <a:t>《</a:t>
            </a:r>
            <a:r>
              <a:rPr lang="zh-CN" altLang="en-US" dirty="0"/>
              <a:t>我们是中</a:t>
            </a:r>
          </a:p>
          <a:p>
            <a:r>
              <a:rPr lang="zh-CN" altLang="en-US" dirty="0"/>
              <a:t>国农民</a:t>
            </a:r>
            <a:r>
              <a:rPr lang="en-US" altLang="zh-CN" dirty="0"/>
              <a:t>》</a:t>
            </a:r>
            <a:r>
              <a:rPr lang="zh-CN" altLang="en-US" dirty="0"/>
              <a:t>。这些现实题材的广播剧有突出的三个特点</a:t>
            </a:r>
            <a:r>
              <a:rPr lang="en-US" altLang="zh-CN" dirty="0"/>
              <a:t>:</a:t>
            </a:r>
            <a:r>
              <a:rPr lang="zh-CN" altLang="en-US" dirty="0"/>
              <a:t>一是吸取了新闻报道结构手法</a:t>
            </a:r>
            <a:r>
              <a:rPr lang="en-US" altLang="zh-CN" dirty="0"/>
              <a:t>;</a:t>
            </a:r>
          </a:p>
          <a:p>
            <a:r>
              <a:rPr lang="zh-CN" altLang="en-US" dirty="0"/>
              <a:t>二是无明确空间环境</a:t>
            </a:r>
            <a:r>
              <a:rPr lang="en-US" altLang="zh-CN" dirty="0"/>
              <a:t>;</a:t>
            </a:r>
            <a:r>
              <a:rPr lang="zh-CN" altLang="en-US" dirty="0"/>
              <a:t>三是将实录人物和塑造人物统一起来。在此期间</a:t>
            </a:r>
            <a:r>
              <a:rPr lang="en-US" altLang="zh-CN" dirty="0"/>
              <a:t>,</a:t>
            </a:r>
            <a:r>
              <a:rPr lang="zh-CN" altLang="en-US" dirty="0"/>
              <a:t>地方台也佳</a:t>
            </a:r>
          </a:p>
          <a:p>
            <a:r>
              <a:rPr lang="zh-CN" altLang="en-US" dirty="0"/>
              <a:t>作迭现</a:t>
            </a:r>
            <a:r>
              <a:rPr lang="en-US" altLang="zh-CN" dirty="0"/>
              <a:t>,</a:t>
            </a:r>
            <a:r>
              <a:rPr lang="zh-CN" altLang="en-US" dirty="0"/>
              <a:t>令人耳目一新</a:t>
            </a:r>
            <a:r>
              <a:rPr lang="en-US" altLang="zh-CN" dirty="0"/>
              <a:t>,</a:t>
            </a:r>
            <a:r>
              <a:rPr lang="zh-CN" altLang="en-US" dirty="0"/>
              <a:t>如上海台的</a:t>
            </a:r>
            <a:r>
              <a:rPr lang="en-US" altLang="zh-CN" dirty="0"/>
              <a:t>《</a:t>
            </a:r>
            <a:r>
              <a:rPr lang="zh-CN" altLang="en-US" dirty="0"/>
              <a:t>刑警</a:t>
            </a:r>
            <a:r>
              <a:rPr lang="en-US" altLang="zh-CN" dirty="0"/>
              <a:t>803》</a:t>
            </a:r>
            <a:r>
              <a:rPr lang="zh-CN" altLang="en-US" dirty="0"/>
              <a:t>、广东台的</a:t>
            </a:r>
            <a:r>
              <a:rPr lang="en-US" altLang="zh-CN" dirty="0"/>
              <a:t>《</a:t>
            </a:r>
            <a:r>
              <a:rPr lang="zh-CN" altLang="en-US" dirty="0"/>
              <a:t>西关人家</a:t>
            </a:r>
            <a:r>
              <a:rPr lang="en-US" altLang="zh-CN" dirty="0"/>
              <a:t>》</a:t>
            </a:r>
            <a:r>
              <a:rPr lang="zh-CN" altLang="en-US" dirty="0"/>
              <a:t>等。</a:t>
            </a:r>
            <a:endParaRPr lang="en-US" altLang="zh-CN" dirty="0"/>
          </a:p>
          <a:p>
            <a:endParaRPr lang="en-US" altLang="zh-CN" dirty="0"/>
          </a:p>
          <a:p>
            <a:r>
              <a:rPr lang="en-US" altLang="zh-CN" dirty="0"/>
              <a:t>(</a:t>
            </a:r>
            <a:r>
              <a:rPr lang="zh-CN" altLang="en-US" dirty="0"/>
              <a:t>五</a:t>
            </a:r>
            <a:r>
              <a:rPr lang="en-US" altLang="zh-CN" dirty="0"/>
              <a:t>)</a:t>
            </a:r>
            <a:r>
              <a:rPr lang="zh-CN" altLang="en-US" dirty="0"/>
              <a:t>广播连续剧迅速发展</a:t>
            </a:r>
          </a:p>
          <a:p>
            <a:r>
              <a:rPr lang="zh-CN" altLang="en-US" dirty="0"/>
              <a:t>“文革”后</a:t>
            </a:r>
            <a:r>
              <a:rPr lang="en-US" altLang="zh-CN" dirty="0"/>
              <a:t>,</a:t>
            </a:r>
            <a:r>
              <a:rPr lang="zh-CN" altLang="en-US" dirty="0"/>
              <a:t>中央台第一部广播连续剧是</a:t>
            </a:r>
            <a:r>
              <a:rPr lang="en-US" altLang="zh-CN" dirty="0"/>
              <a:t>《</a:t>
            </a:r>
            <a:r>
              <a:rPr lang="zh-CN" altLang="en-US" dirty="0"/>
              <a:t>居里夫人</a:t>
            </a:r>
            <a:r>
              <a:rPr lang="en-US" altLang="zh-CN" dirty="0"/>
              <a:t>》(</a:t>
            </a:r>
            <a:r>
              <a:rPr lang="zh-CN" altLang="en-US" dirty="0"/>
              <a:t>共</a:t>
            </a:r>
            <a:r>
              <a:rPr lang="en-US" altLang="zh-CN" dirty="0"/>
              <a:t>8</a:t>
            </a:r>
            <a:r>
              <a:rPr lang="zh-CN" altLang="en-US" dirty="0"/>
              <a:t>集</a:t>
            </a:r>
            <a:r>
              <a:rPr lang="en-US" altLang="zh-CN" dirty="0"/>
              <a:t>)</a:t>
            </a:r>
            <a:r>
              <a:rPr lang="zh-CN" altLang="en-US" dirty="0"/>
              <a:t>。</a:t>
            </a:r>
            <a:r>
              <a:rPr lang="en-US" altLang="zh-CN" dirty="0"/>
              <a:t>20</a:t>
            </a:r>
            <a:r>
              <a:rPr lang="zh-CN" altLang="en-US" dirty="0"/>
              <a:t>世纪</a:t>
            </a:r>
            <a:r>
              <a:rPr lang="en-US" altLang="zh-CN" dirty="0"/>
              <a:t>80</a:t>
            </a:r>
            <a:r>
              <a:rPr lang="zh-CN" altLang="en-US" dirty="0"/>
              <a:t>年代以来</a:t>
            </a:r>
            <a:r>
              <a:rPr lang="en-US" altLang="zh-CN" dirty="0"/>
              <a:t>,</a:t>
            </a:r>
            <a:r>
              <a:rPr lang="zh-CN" altLang="en-US" dirty="0"/>
              <a:t>广播连续剧在全国各台不断涌现。</a:t>
            </a:r>
            <a:endParaRPr lang="en-US" altLang="zh-CN" dirty="0"/>
          </a:p>
          <a:p>
            <a:endParaRPr lang="zh-CN" altLang="en-US" dirty="0"/>
          </a:p>
          <a:p>
            <a:endParaRPr lang="zh-CN" altLang="en-US"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57337836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696313"/>
            <a:ext cx="9635179" cy="4801290"/>
          </a:xfrm>
          <a:prstGeom prst="rect">
            <a:avLst/>
          </a:prstGeom>
          <a:noFill/>
          <a:ln>
            <a:noFill/>
          </a:ln>
        </p:spPr>
        <p:txBody>
          <a:bodyPr wrap="square" lIns="91419" tIns="45708" rIns="91419" bIns="45708">
            <a:spAutoFit/>
          </a:bodyPr>
          <a:lstStyle/>
          <a:p>
            <a:r>
              <a:rPr lang="zh-CN" altLang="en-US" dirty="0"/>
              <a:t>一、倾听与参与</a:t>
            </a:r>
            <a:endParaRPr lang="en-US" altLang="zh-CN" dirty="0"/>
          </a:p>
          <a:p>
            <a:endParaRPr lang="zh-CN" altLang="en-US" dirty="0"/>
          </a:p>
          <a:p>
            <a:r>
              <a:rPr lang="zh-CN" altLang="en-US" dirty="0"/>
              <a:t>在人类的口头传播的时代</a:t>
            </a:r>
            <a:r>
              <a:rPr lang="en-US" altLang="zh-CN" dirty="0"/>
              <a:t>,</a:t>
            </a:r>
            <a:r>
              <a:rPr lang="zh-CN" altLang="en-US" dirty="0"/>
              <a:t>受众主要的接受方式便是“倾听”。所谓“倾听”</a:t>
            </a:r>
            <a:r>
              <a:rPr lang="en-US" altLang="zh-CN" dirty="0"/>
              <a:t>,</a:t>
            </a:r>
            <a:r>
              <a:rPr lang="zh-CN" altLang="en-US" dirty="0"/>
              <a:t>代表</a:t>
            </a:r>
            <a:endParaRPr lang="en-US" altLang="zh-CN" dirty="0"/>
          </a:p>
          <a:p>
            <a:r>
              <a:rPr lang="zh-CN" altLang="en-US" dirty="0"/>
              <a:t>着信息传播中一种严肃的、虔诚的、无条件的接受状态。它既意味着传者特别是所传</a:t>
            </a:r>
          </a:p>
          <a:p>
            <a:r>
              <a:rPr lang="zh-CN" altLang="en-US" dirty="0"/>
              <a:t>达内容的一种显而易见的权威</a:t>
            </a:r>
            <a:r>
              <a:rPr lang="en-US" altLang="zh-CN" dirty="0"/>
              <a:t>,</a:t>
            </a:r>
            <a:r>
              <a:rPr lang="zh-CN" altLang="en-US" dirty="0"/>
              <a:t>也体现出受传者神情的高度专注。当然</a:t>
            </a:r>
            <a:r>
              <a:rPr lang="en-US" altLang="zh-CN" dirty="0"/>
              <a:t>,</a:t>
            </a:r>
            <a:r>
              <a:rPr lang="zh-CN" altLang="en-US" dirty="0"/>
              <a:t>这种“倾听”</a:t>
            </a:r>
          </a:p>
          <a:p>
            <a:r>
              <a:rPr lang="zh-CN" altLang="en-US" dirty="0"/>
              <a:t>基本上只是一种单向度的、灌输型的</a:t>
            </a:r>
            <a:r>
              <a:rPr lang="en-US" altLang="zh-CN" dirty="0"/>
              <a:t>,</a:t>
            </a:r>
            <a:r>
              <a:rPr lang="zh-CN" altLang="en-US" dirty="0"/>
              <a:t>因而也是带有某种程度上的被动性与强制性的</a:t>
            </a:r>
          </a:p>
          <a:p>
            <a:r>
              <a:rPr lang="zh-CN" altLang="en-US" dirty="0"/>
              <a:t>接受状态。</a:t>
            </a:r>
          </a:p>
          <a:p>
            <a:endParaRPr lang="en-US" altLang="zh-CN" dirty="0"/>
          </a:p>
          <a:p>
            <a:r>
              <a:rPr lang="zh-CN" altLang="en-US" dirty="0"/>
              <a:t>所谓“参与”</a:t>
            </a:r>
            <a:r>
              <a:rPr lang="en-US" altLang="zh-CN" dirty="0"/>
              <a:t>,</a:t>
            </a:r>
            <a:r>
              <a:rPr lang="zh-CN" altLang="en-US" dirty="0"/>
              <a:t>乃是受众并不满</a:t>
            </a:r>
          </a:p>
          <a:p>
            <a:r>
              <a:rPr lang="zh-CN" altLang="en-US" dirty="0"/>
              <a:t>足于信息的接受</a:t>
            </a:r>
            <a:r>
              <a:rPr lang="en-US" altLang="zh-CN" dirty="0"/>
              <a:t>,</a:t>
            </a:r>
            <a:r>
              <a:rPr lang="zh-CN" altLang="en-US" dirty="0"/>
              <a:t>而主动地介入传播的进程</a:t>
            </a:r>
            <a:r>
              <a:rPr lang="en-US" altLang="zh-CN" dirty="0"/>
              <a:t>,</a:t>
            </a:r>
            <a:r>
              <a:rPr lang="zh-CN" altLang="en-US" dirty="0"/>
              <a:t>有效地进行着信息的选择</a:t>
            </a:r>
            <a:r>
              <a:rPr lang="en-US" altLang="zh-CN" dirty="0"/>
              <a:t>,</a:t>
            </a:r>
            <a:r>
              <a:rPr lang="zh-CN" altLang="en-US" dirty="0"/>
              <a:t>充分地发挥受</a:t>
            </a:r>
          </a:p>
          <a:p>
            <a:r>
              <a:rPr lang="zh-CN" altLang="en-US" dirty="0"/>
              <a:t>众接收信息过程中的主动性与创造性</a:t>
            </a:r>
            <a:r>
              <a:rPr lang="en-US" altLang="zh-CN" dirty="0"/>
              <a:t>,</a:t>
            </a:r>
            <a:r>
              <a:rPr lang="zh-CN" altLang="en-US" dirty="0"/>
              <a:t>并且积极地将信息的获得转化为某种现实的效</a:t>
            </a:r>
          </a:p>
          <a:p>
            <a:r>
              <a:rPr lang="zh-CN" altLang="en-US" dirty="0"/>
              <a:t>应。“参与”不仅体现出传者与受众之间的施受关系的可逆性的一面</a:t>
            </a:r>
            <a:r>
              <a:rPr lang="en-US" altLang="zh-CN" dirty="0"/>
              <a:t>,</a:t>
            </a:r>
            <a:r>
              <a:rPr lang="zh-CN" altLang="en-US" dirty="0"/>
              <a:t>而且更重要的</a:t>
            </a:r>
          </a:p>
          <a:p>
            <a:r>
              <a:rPr lang="zh-CN" altLang="en-US" dirty="0"/>
              <a:t>是</a:t>
            </a:r>
            <a:r>
              <a:rPr lang="en-US" altLang="zh-CN" dirty="0"/>
              <a:t>,</a:t>
            </a:r>
            <a:r>
              <a:rPr lang="zh-CN" altLang="en-US" dirty="0"/>
              <a:t>从“倾听”到“参与”</a:t>
            </a:r>
            <a:r>
              <a:rPr lang="en-US" altLang="zh-CN" dirty="0"/>
              <a:t>,</a:t>
            </a:r>
            <a:r>
              <a:rPr lang="zh-CN" altLang="en-US" dirty="0"/>
              <a:t>本质上意味着一种传播模式和立场的转变</a:t>
            </a:r>
            <a:r>
              <a:rPr lang="en-US" altLang="zh-CN" dirty="0"/>
              <a:t>,</a:t>
            </a:r>
            <a:r>
              <a:rPr lang="zh-CN" altLang="en-US" dirty="0"/>
              <a:t>即从传者先入为主</a:t>
            </a:r>
          </a:p>
          <a:p>
            <a:r>
              <a:rPr lang="zh-CN" altLang="en-US" dirty="0"/>
              <a:t>的灌输转变为自觉接受受众的选择</a:t>
            </a:r>
            <a:r>
              <a:rPr lang="en-US" altLang="zh-CN" dirty="0"/>
              <a:t>,</a:t>
            </a:r>
            <a:r>
              <a:rPr lang="zh-CN" altLang="en-US" dirty="0"/>
              <a:t>激发受众的主动性和参与意识上来。在这里</a:t>
            </a:r>
            <a:r>
              <a:rPr lang="en-US" altLang="zh-CN" dirty="0"/>
              <a:t>,</a:t>
            </a:r>
            <a:r>
              <a:rPr lang="zh-CN" altLang="en-US" dirty="0"/>
              <a:t>传</a:t>
            </a:r>
          </a:p>
          <a:p>
            <a:r>
              <a:rPr lang="zh-CN" altLang="en-US" dirty="0"/>
              <a:t>播已不再意味着传者总是居高临下、高坛讲章</a:t>
            </a:r>
            <a:r>
              <a:rPr lang="en-US" altLang="zh-CN" dirty="0"/>
              <a:t>,</a:t>
            </a:r>
            <a:r>
              <a:rPr lang="zh-CN" altLang="en-US" dirty="0"/>
              <a:t>而是表现出传者与其受众之间所应有</a:t>
            </a:r>
          </a:p>
          <a:p>
            <a:r>
              <a:rPr lang="zh-CN" altLang="en-US" dirty="0"/>
              <a:t>的一种理解与沟通</a:t>
            </a:r>
            <a:r>
              <a:rPr lang="en-US" altLang="zh-CN" dirty="0"/>
              <a:t>,</a:t>
            </a:r>
            <a:r>
              <a:rPr lang="zh-CN" altLang="en-US" dirty="0"/>
              <a:t>一种发问与应答</a:t>
            </a:r>
            <a:r>
              <a:rPr lang="en-US" altLang="zh-CN" dirty="0"/>
              <a:t>,</a:t>
            </a:r>
            <a:r>
              <a:rPr lang="zh-CN" altLang="en-US" dirty="0"/>
              <a:t>体现出两者之间切实的交流与互动</a:t>
            </a:r>
          </a:p>
          <a:p>
            <a:endParaRPr lang="zh-CN" altLang="en-US" dirty="0"/>
          </a:p>
        </p:txBody>
      </p:sp>
    </p:spTree>
    <p:custDataLst>
      <p:tags r:id="rId1"/>
    </p:custDataLst>
    <p:extLst>
      <p:ext uri="{BB962C8B-B14F-4D97-AF65-F5344CB8AC3E}">
        <p14:creationId xmlns:p14="http://schemas.microsoft.com/office/powerpoint/2010/main" val="57651532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2585299"/>
          </a:xfrm>
          <a:prstGeom prst="rect">
            <a:avLst/>
          </a:prstGeom>
          <a:noFill/>
          <a:ln>
            <a:noFill/>
          </a:ln>
        </p:spPr>
        <p:txBody>
          <a:bodyPr wrap="square" lIns="91419" tIns="45708" rIns="91419" bIns="45708">
            <a:spAutoFit/>
          </a:bodyPr>
          <a:lstStyle/>
          <a:p>
            <a:r>
              <a:rPr lang="zh-CN" altLang="en-US" dirty="0"/>
              <a:t>当然</a:t>
            </a:r>
            <a:r>
              <a:rPr lang="en-US" altLang="zh-CN" dirty="0"/>
              <a:t>,</a:t>
            </a:r>
            <a:r>
              <a:rPr lang="zh-CN" altLang="en-US" dirty="0"/>
              <a:t>作为受众的两种接受方式</a:t>
            </a:r>
            <a:r>
              <a:rPr lang="en-US" altLang="zh-CN" dirty="0"/>
              <a:t>,“</a:t>
            </a:r>
            <a:r>
              <a:rPr lang="zh-CN" altLang="en-US" dirty="0"/>
              <a:t>倾听”与“参与”之间又并非截然对立。两者在</a:t>
            </a:r>
          </a:p>
          <a:p>
            <a:r>
              <a:rPr lang="zh-CN" altLang="en-US" dirty="0"/>
              <a:t>性质上有着鲜明差异的同时</a:t>
            </a:r>
            <a:r>
              <a:rPr lang="en-US" altLang="zh-CN" dirty="0"/>
              <a:t>,</a:t>
            </a:r>
            <a:r>
              <a:rPr lang="zh-CN" altLang="en-US" dirty="0"/>
              <a:t>在方式及效能上却有着明显的互补。这里</a:t>
            </a:r>
            <a:r>
              <a:rPr lang="en-US" altLang="zh-CN" dirty="0"/>
              <a:t>,</a:t>
            </a:r>
            <a:r>
              <a:rPr lang="zh-CN" altLang="en-US" dirty="0"/>
              <a:t>一方面可以</a:t>
            </a:r>
          </a:p>
          <a:p>
            <a:r>
              <a:rPr lang="zh-CN" altLang="en-US" dirty="0"/>
              <a:t>说</a:t>
            </a:r>
            <a:r>
              <a:rPr lang="en-US" altLang="zh-CN" dirty="0"/>
              <a:t>,“</a:t>
            </a:r>
            <a:r>
              <a:rPr lang="zh-CN" altLang="en-US" dirty="0"/>
              <a:t>倾听”是被动的、自发的</a:t>
            </a:r>
            <a:r>
              <a:rPr lang="en-US" altLang="zh-CN" dirty="0"/>
              <a:t>,“</a:t>
            </a:r>
            <a:r>
              <a:rPr lang="zh-CN" altLang="en-US" dirty="0"/>
              <a:t>参与”则是主动的、自觉的</a:t>
            </a:r>
            <a:r>
              <a:rPr lang="en-US" altLang="zh-CN" dirty="0"/>
              <a:t>;</a:t>
            </a:r>
            <a:r>
              <a:rPr lang="zh-CN" altLang="en-US" dirty="0"/>
              <a:t>另一方面</a:t>
            </a:r>
            <a:r>
              <a:rPr lang="en-US" altLang="zh-CN" dirty="0"/>
              <a:t>,</a:t>
            </a:r>
            <a:r>
              <a:rPr lang="zh-CN" altLang="en-US" dirty="0"/>
              <a:t>两者却又有着明</a:t>
            </a:r>
          </a:p>
          <a:p>
            <a:r>
              <a:rPr lang="zh-CN" altLang="en-US" dirty="0"/>
              <a:t>显的互渗与互动。“倾听”之中可能有着某种意义上的“参与”</a:t>
            </a:r>
            <a:r>
              <a:rPr lang="en-US" altLang="zh-CN" dirty="0"/>
              <a:t>,</a:t>
            </a:r>
            <a:r>
              <a:rPr lang="zh-CN" altLang="en-US" dirty="0"/>
              <a:t>而“参与”之中却必然包</a:t>
            </a:r>
          </a:p>
          <a:p>
            <a:r>
              <a:rPr lang="zh-CN" altLang="en-US" dirty="0"/>
              <a:t>含有相当程度上的“倾听”。或者说</a:t>
            </a:r>
            <a:r>
              <a:rPr lang="en-US" altLang="zh-CN" dirty="0"/>
              <a:t>,“</a:t>
            </a:r>
            <a:r>
              <a:rPr lang="zh-CN" altLang="en-US" dirty="0"/>
              <a:t>参与”固然需要受众的一种发自内心的愿望和冲</a:t>
            </a:r>
          </a:p>
          <a:p>
            <a:r>
              <a:rPr lang="zh-CN" altLang="en-US" dirty="0"/>
              <a:t>动</a:t>
            </a:r>
            <a:r>
              <a:rPr lang="en-US" altLang="zh-CN" dirty="0"/>
              <a:t>,</a:t>
            </a:r>
            <a:r>
              <a:rPr lang="zh-CN" altLang="en-US" dirty="0"/>
              <a:t>是受众对于传播效果的一种自觉的承担</a:t>
            </a:r>
            <a:r>
              <a:rPr lang="en-US" altLang="zh-CN" dirty="0"/>
              <a:t>,</a:t>
            </a:r>
            <a:r>
              <a:rPr lang="zh-CN" altLang="en-US" dirty="0"/>
              <a:t>但是在“倾听”之中</a:t>
            </a:r>
            <a:r>
              <a:rPr lang="en-US" altLang="zh-CN" dirty="0"/>
              <a:t>,</a:t>
            </a:r>
            <a:r>
              <a:rPr lang="zh-CN" altLang="en-US" dirty="0"/>
              <a:t>作为一种特殊的信息</a:t>
            </a:r>
          </a:p>
          <a:p>
            <a:r>
              <a:rPr lang="zh-CN" altLang="en-US" dirty="0"/>
              <a:t>感受状态</a:t>
            </a:r>
            <a:r>
              <a:rPr lang="en-US" altLang="zh-CN" dirty="0"/>
              <a:t>,</a:t>
            </a:r>
            <a:r>
              <a:rPr lang="zh-CN" altLang="en-US" dirty="0"/>
              <a:t>受众往往更需要保持神情贯注</a:t>
            </a:r>
            <a:r>
              <a:rPr lang="en-US" altLang="zh-CN" dirty="0"/>
              <a:t>,</a:t>
            </a:r>
            <a:r>
              <a:rPr lang="zh-CN" altLang="en-US" dirty="0"/>
              <a:t>甚至是全身心地投入</a:t>
            </a:r>
            <a:r>
              <a:rPr lang="en-US" altLang="zh-CN" dirty="0"/>
              <a:t>,</a:t>
            </a:r>
            <a:r>
              <a:rPr lang="zh-CN" altLang="en-US" dirty="0"/>
              <a:t>而且往往也是可以自</a:t>
            </a:r>
          </a:p>
          <a:p>
            <a:r>
              <a:rPr lang="zh-CN" altLang="en-US" dirty="0"/>
              <a:t>觉自愿的。</a:t>
            </a:r>
          </a:p>
          <a:p>
            <a:endParaRPr lang="zh-CN" altLang="en-US" dirty="0"/>
          </a:p>
        </p:txBody>
      </p:sp>
    </p:spTree>
    <p:custDataLst>
      <p:tags r:id="rId1"/>
    </p:custDataLst>
    <p:extLst>
      <p:ext uri="{BB962C8B-B14F-4D97-AF65-F5344CB8AC3E}">
        <p14:creationId xmlns:p14="http://schemas.microsoft.com/office/powerpoint/2010/main" val="306316806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3970293"/>
          </a:xfrm>
          <a:prstGeom prst="rect">
            <a:avLst/>
          </a:prstGeom>
          <a:noFill/>
          <a:ln>
            <a:noFill/>
          </a:ln>
        </p:spPr>
        <p:txBody>
          <a:bodyPr wrap="square" lIns="91419" tIns="45708" rIns="91419" bIns="45708">
            <a:spAutoFit/>
          </a:bodyPr>
          <a:lstStyle/>
          <a:p>
            <a:r>
              <a:rPr lang="zh-CN" altLang="en-US" dirty="0"/>
              <a:t>在我国广播电视的草创阶段</a:t>
            </a:r>
            <a:r>
              <a:rPr lang="en-US" altLang="zh-CN" dirty="0"/>
              <a:t>,</a:t>
            </a:r>
            <a:r>
              <a:rPr lang="zh-CN" altLang="en-US" dirty="0"/>
              <a:t>受众多是以“倾听”为其主导性的接受方式。无论广</a:t>
            </a:r>
          </a:p>
          <a:p>
            <a:r>
              <a:rPr lang="zh-CN" altLang="en-US" dirty="0"/>
              <a:t>播还是电视</a:t>
            </a:r>
            <a:r>
              <a:rPr lang="en-US" altLang="zh-CN" dirty="0"/>
              <a:t>,</a:t>
            </a:r>
            <a:r>
              <a:rPr lang="zh-CN" altLang="en-US" dirty="0"/>
              <a:t>在其兴起之初</a:t>
            </a:r>
            <a:r>
              <a:rPr lang="en-US" altLang="zh-CN" dirty="0"/>
              <a:t>,“</a:t>
            </a:r>
            <a:r>
              <a:rPr lang="zh-CN" altLang="en-US" dirty="0"/>
              <a:t>我播出什么你就收听</a:t>
            </a:r>
            <a:r>
              <a:rPr lang="en-US" altLang="zh-CN" dirty="0"/>
              <a:t>(</a:t>
            </a:r>
            <a:r>
              <a:rPr lang="zh-CN" altLang="en-US" dirty="0"/>
              <a:t>看</a:t>
            </a:r>
            <a:r>
              <a:rPr lang="en-US" altLang="zh-CN" dirty="0"/>
              <a:t>)</a:t>
            </a:r>
            <a:r>
              <a:rPr lang="zh-CN" altLang="en-US" dirty="0"/>
              <a:t>什么”</a:t>
            </a:r>
            <a:r>
              <a:rPr lang="en-US" altLang="zh-CN" dirty="0"/>
              <a:t>,</a:t>
            </a:r>
            <a:r>
              <a:rPr lang="zh-CN" altLang="en-US" dirty="0"/>
              <a:t>似乎是一件很自然的</a:t>
            </a:r>
          </a:p>
          <a:p>
            <a:r>
              <a:rPr lang="zh-CN" altLang="en-US" dirty="0"/>
              <a:t>事。亦如商品生产的不发达阶段</a:t>
            </a:r>
            <a:r>
              <a:rPr lang="en-US" altLang="zh-CN" dirty="0"/>
              <a:t>,</a:t>
            </a:r>
            <a:r>
              <a:rPr lang="zh-CN" altLang="en-US" dirty="0"/>
              <a:t>求大于供的缺乏性市场只能是卖方市场生产方的所</a:t>
            </a:r>
          </a:p>
          <a:p>
            <a:r>
              <a:rPr lang="zh-CN" altLang="en-US" dirty="0"/>
              <a:t>有产品</a:t>
            </a:r>
            <a:r>
              <a:rPr lang="en-US" altLang="zh-CN" dirty="0"/>
              <a:t>,</a:t>
            </a:r>
            <a:r>
              <a:rPr lang="zh-CN" altLang="en-US" dirty="0"/>
              <a:t>哪怕是劣质产品</a:t>
            </a:r>
            <a:r>
              <a:rPr lang="en-US" altLang="zh-CN" dirty="0"/>
              <a:t>,</a:t>
            </a:r>
            <a:r>
              <a:rPr lang="zh-CN" altLang="en-US" dirty="0"/>
              <a:t>也不愁没有消费者。这时的消费者根本谈不上选择的余地</a:t>
            </a:r>
            <a:r>
              <a:rPr lang="en-US" altLang="zh-CN" dirty="0"/>
              <a:t>,</a:t>
            </a:r>
          </a:p>
          <a:p>
            <a:r>
              <a:rPr lang="zh-CN" altLang="en-US" dirty="0"/>
              <a:t>当然更谈不上什么消费品位和档次的讲究了。</a:t>
            </a:r>
            <a:endParaRPr lang="en-US" altLang="zh-CN" dirty="0"/>
          </a:p>
          <a:p>
            <a:endParaRPr lang="en-US" altLang="zh-CN" dirty="0"/>
          </a:p>
          <a:p>
            <a:r>
              <a:rPr lang="zh-CN" altLang="en-US" dirty="0"/>
              <a:t>广播电视的最初形式显然是以新闻信息的传达为主</a:t>
            </a:r>
            <a:r>
              <a:rPr lang="en-US" altLang="zh-CN" dirty="0"/>
              <a:t>,</a:t>
            </a:r>
            <a:r>
              <a:rPr lang="zh-CN" altLang="en-US" dirty="0"/>
              <a:t>而后是艺术类节目</a:t>
            </a:r>
            <a:r>
              <a:rPr lang="en-US" altLang="zh-CN" dirty="0"/>
              <a:t>(</a:t>
            </a:r>
            <a:r>
              <a:rPr lang="zh-CN" altLang="en-US" dirty="0"/>
              <a:t>如音乐会或戏剧演出</a:t>
            </a:r>
            <a:r>
              <a:rPr lang="en-US" altLang="zh-CN" dirty="0"/>
              <a:t>)</a:t>
            </a:r>
            <a:r>
              <a:rPr lang="zh-CN" altLang="en-US" dirty="0"/>
              <a:t>的直接传播</a:t>
            </a:r>
            <a:r>
              <a:rPr lang="en-US" altLang="zh-CN" dirty="0"/>
              <a:t>,</a:t>
            </a:r>
            <a:r>
              <a:rPr lang="zh-CN" altLang="en-US" dirty="0"/>
              <a:t>最后才有独立成熟形态的广播电视艺术节目的出现。因而</a:t>
            </a:r>
            <a:r>
              <a:rPr lang="en-US" altLang="zh-CN" dirty="0"/>
              <a:t>,</a:t>
            </a:r>
            <a:r>
              <a:rPr lang="zh-CN" altLang="en-US" dirty="0"/>
              <a:t>广播电视艺术节目的生产与消费便不免总是与有着“宣传喉舌”之称的广播电视的母体分不开。广播电视艺术天然地服从于宣传的需要</a:t>
            </a:r>
            <a:r>
              <a:rPr lang="en-US" altLang="zh-CN" dirty="0"/>
              <a:t>,</a:t>
            </a:r>
            <a:r>
              <a:rPr lang="zh-CN" altLang="en-US" dirty="0"/>
              <a:t>从一开始便较少自觉地关注受众的接受需求。再者</a:t>
            </a:r>
            <a:r>
              <a:rPr lang="en-US" altLang="zh-CN" dirty="0"/>
              <a:t>,</a:t>
            </a:r>
            <a:r>
              <a:rPr lang="zh-CN" altLang="en-US" dirty="0"/>
              <a:t>广播电视视听传播</a:t>
            </a:r>
          </a:p>
          <a:p>
            <a:r>
              <a:rPr lang="zh-CN" altLang="en-US" dirty="0"/>
              <a:t>的效能也极大地培养了受众的一种被动接受的心理</a:t>
            </a:r>
            <a:r>
              <a:rPr lang="en-US" altLang="zh-CN" dirty="0"/>
              <a:t>,</a:t>
            </a:r>
            <a:r>
              <a:rPr lang="zh-CN" altLang="en-US" dirty="0"/>
              <a:t>受众只需在一定时段内打开广播</a:t>
            </a:r>
          </a:p>
          <a:p>
            <a:r>
              <a:rPr lang="zh-CN" altLang="en-US" dirty="0"/>
              <a:t>电视的开关</a:t>
            </a:r>
            <a:r>
              <a:rPr lang="en-US" altLang="zh-CN" dirty="0"/>
              <a:t>,</a:t>
            </a:r>
            <a:r>
              <a:rPr lang="zh-CN" altLang="en-US" dirty="0"/>
              <a:t>便能非常方便地得到自己的耳目之娱</a:t>
            </a:r>
            <a:r>
              <a:rPr lang="en-US" altLang="zh-CN" dirty="0"/>
              <a:t>,</a:t>
            </a:r>
            <a:r>
              <a:rPr lang="zh-CN" altLang="en-US" dirty="0"/>
              <a:t>基本上无需受众的特别的努力与</a:t>
            </a:r>
          </a:p>
          <a:p>
            <a:r>
              <a:rPr lang="zh-CN" altLang="en-US" dirty="0"/>
              <a:t>付出。</a:t>
            </a:r>
            <a:endParaRPr lang="en-US" altLang="zh-CN" dirty="0"/>
          </a:p>
          <a:p>
            <a:endParaRPr lang="zh-CN" altLang="en-US" dirty="0"/>
          </a:p>
        </p:txBody>
      </p:sp>
    </p:spTree>
    <p:custDataLst>
      <p:tags r:id="rId1"/>
    </p:custDataLst>
    <p:extLst>
      <p:ext uri="{BB962C8B-B14F-4D97-AF65-F5344CB8AC3E}">
        <p14:creationId xmlns:p14="http://schemas.microsoft.com/office/powerpoint/2010/main" val="351491774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427899"/>
            <a:ext cx="9635179" cy="5632287"/>
          </a:xfrm>
          <a:prstGeom prst="rect">
            <a:avLst/>
          </a:prstGeom>
          <a:noFill/>
          <a:ln>
            <a:noFill/>
          </a:ln>
        </p:spPr>
        <p:txBody>
          <a:bodyPr wrap="square" lIns="91419" tIns="45708" rIns="91419" bIns="45708">
            <a:spAutoFit/>
          </a:bodyPr>
          <a:lstStyle/>
          <a:p>
            <a:r>
              <a:rPr lang="zh-CN" altLang="en-US" dirty="0"/>
              <a:t>改革开放以来</a:t>
            </a:r>
            <a:r>
              <a:rPr lang="en-US" altLang="zh-CN" dirty="0"/>
              <a:t>,</a:t>
            </a:r>
            <a:r>
              <a:rPr lang="zh-CN" altLang="en-US" dirty="0"/>
              <a:t>随着国门的打开</a:t>
            </a:r>
            <a:r>
              <a:rPr lang="en-US" altLang="zh-CN" dirty="0"/>
              <a:t>,</a:t>
            </a:r>
            <a:r>
              <a:rPr lang="zh-CN" altLang="en-US" dirty="0"/>
              <a:t>传媒技术的发展</a:t>
            </a:r>
            <a:r>
              <a:rPr lang="en-US" altLang="zh-CN" dirty="0"/>
              <a:t>,</a:t>
            </a:r>
            <a:r>
              <a:rPr lang="zh-CN" altLang="en-US" dirty="0"/>
              <a:t>广播电视事业日益发达</a:t>
            </a:r>
            <a:r>
              <a:rPr lang="en-US" altLang="zh-CN" dirty="0"/>
              <a:t>,</a:t>
            </a:r>
            <a:r>
              <a:rPr lang="zh-CN" altLang="en-US" dirty="0"/>
              <a:t>传媒</a:t>
            </a:r>
          </a:p>
          <a:p>
            <a:r>
              <a:rPr lang="zh-CN" altLang="en-US" dirty="0"/>
              <a:t>之间的竞争也日趋激烈</a:t>
            </a:r>
            <a:r>
              <a:rPr lang="en-US" altLang="zh-CN" dirty="0"/>
              <a:t>,</a:t>
            </a:r>
            <a:r>
              <a:rPr lang="zh-CN" altLang="en-US" dirty="0"/>
              <a:t>广播电视对于受众“参与”的需要更是越来越迫切。因为只有</a:t>
            </a:r>
          </a:p>
          <a:p>
            <a:r>
              <a:rPr lang="zh-CN" altLang="en-US" dirty="0"/>
              <a:t>调动受众的兴趣和广泛参与</a:t>
            </a:r>
            <a:r>
              <a:rPr lang="en-US" altLang="zh-CN" dirty="0"/>
              <a:t>,</a:t>
            </a:r>
            <a:r>
              <a:rPr lang="zh-CN" altLang="en-US" dirty="0"/>
              <a:t>才有可能保持较高的收视</a:t>
            </a:r>
            <a:r>
              <a:rPr lang="en-US" altLang="zh-CN" dirty="0"/>
              <a:t>(</a:t>
            </a:r>
            <a:r>
              <a:rPr lang="zh-CN" altLang="en-US" dirty="0"/>
              <a:t>听</a:t>
            </a:r>
            <a:r>
              <a:rPr lang="en-US" altLang="zh-CN" dirty="0"/>
              <a:t>)</a:t>
            </a:r>
            <a:r>
              <a:rPr lang="zh-CN" altLang="en-US" dirty="0"/>
              <a:t>率</a:t>
            </a:r>
            <a:r>
              <a:rPr lang="en-US" altLang="zh-CN" dirty="0"/>
              <a:t>,</a:t>
            </a:r>
            <a:r>
              <a:rPr lang="zh-CN" altLang="en-US" dirty="0"/>
              <a:t>占据激烈竞争中的有</a:t>
            </a:r>
          </a:p>
          <a:p>
            <a:r>
              <a:rPr lang="zh-CN" altLang="en-US" dirty="0"/>
              <a:t>利态势。这时的广播电视</a:t>
            </a:r>
            <a:r>
              <a:rPr lang="en-US" altLang="zh-CN" dirty="0"/>
              <a:t>,</a:t>
            </a:r>
            <a:r>
              <a:rPr lang="zh-CN" altLang="en-US" dirty="0"/>
              <a:t>特别是其中的艺术类节目</a:t>
            </a:r>
            <a:r>
              <a:rPr lang="en-US" altLang="zh-CN" dirty="0"/>
              <a:t>,</a:t>
            </a:r>
            <a:r>
              <a:rPr lang="zh-CN" altLang="en-US" dirty="0"/>
              <a:t>如果仍然一味地让大部分受众</a:t>
            </a:r>
          </a:p>
          <a:p>
            <a:r>
              <a:rPr lang="zh-CN" altLang="en-US" dirty="0"/>
              <a:t>保持一种肃然“倾听”的姿态</a:t>
            </a:r>
            <a:r>
              <a:rPr lang="en-US" altLang="zh-CN" dirty="0"/>
              <a:t>,</a:t>
            </a:r>
            <a:r>
              <a:rPr lang="zh-CN" altLang="en-US" dirty="0"/>
              <a:t>显然已不太现实</a:t>
            </a:r>
            <a:r>
              <a:rPr lang="en-US" altLang="zh-CN" dirty="0"/>
              <a:t>,</a:t>
            </a:r>
            <a:r>
              <a:rPr lang="zh-CN" altLang="en-US" dirty="0"/>
              <a:t>甚至有可能失去更多的受众。因此</a:t>
            </a:r>
            <a:r>
              <a:rPr lang="en-US" altLang="zh-CN" dirty="0"/>
              <a:t>,</a:t>
            </a:r>
            <a:r>
              <a:rPr lang="zh-CN" altLang="en-US" dirty="0"/>
              <a:t>为</a:t>
            </a:r>
          </a:p>
          <a:p>
            <a:r>
              <a:rPr lang="zh-CN" altLang="en-US" dirty="0"/>
              <a:t>了吸引并长时期拥有更多的受众</a:t>
            </a:r>
            <a:r>
              <a:rPr lang="en-US" altLang="zh-CN" dirty="0"/>
              <a:t>,</a:t>
            </a:r>
            <a:r>
              <a:rPr lang="zh-CN" altLang="en-US" dirty="0"/>
              <a:t>对于广播电视艺术的新的品格和样式的追求与创</a:t>
            </a:r>
            <a:endParaRPr lang="en-US" altLang="zh-CN" dirty="0"/>
          </a:p>
          <a:p>
            <a:r>
              <a:rPr lang="zh-CN" altLang="en-US" dirty="0"/>
              <a:t>造</a:t>
            </a:r>
            <a:r>
              <a:rPr lang="en-US" altLang="zh-CN" dirty="0"/>
              <a:t>,</a:t>
            </a:r>
            <a:r>
              <a:rPr lang="zh-CN" altLang="en-US" dirty="0"/>
              <a:t>便成为一种必然的趋势。这就要求广播电视艺术的创造者不仅在观念上自觉地转</a:t>
            </a:r>
          </a:p>
          <a:p>
            <a:r>
              <a:rPr lang="zh-CN" altLang="en-US" dirty="0"/>
              <a:t>变到“受众本位”的立场上来</a:t>
            </a:r>
            <a:r>
              <a:rPr lang="en-US" altLang="zh-CN" dirty="0"/>
              <a:t>,</a:t>
            </a:r>
            <a:r>
              <a:rPr lang="zh-CN" altLang="en-US" dirty="0"/>
              <a:t>而且更需要在实践中积极引导受众自主地参与其中</a:t>
            </a:r>
            <a:r>
              <a:rPr lang="en-US" altLang="zh-CN" dirty="0"/>
              <a:t>,</a:t>
            </a:r>
            <a:r>
              <a:rPr lang="zh-CN" altLang="en-US" dirty="0"/>
              <a:t>接</a:t>
            </a:r>
          </a:p>
          <a:p>
            <a:r>
              <a:rPr lang="zh-CN" altLang="en-US" dirty="0"/>
              <a:t>受受众的选择</a:t>
            </a:r>
            <a:r>
              <a:rPr lang="en-US" altLang="zh-CN" dirty="0"/>
              <a:t>,</a:t>
            </a:r>
            <a:r>
              <a:rPr lang="zh-CN" altLang="en-US" dirty="0"/>
              <a:t>满足受众多方面、多层次的审美需要。调动受众自觉自愿的“参与”</a:t>
            </a:r>
            <a:r>
              <a:rPr lang="en-US" altLang="zh-CN" dirty="0"/>
              <a:t>,</a:t>
            </a:r>
            <a:r>
              <a:rPr lang="zh-CN" altLang="en-US" dirty="0"/>
              <a:t>接</a:t>
            </a:r>
          </a:p>
          <a:p>
            <a:r>
              <a:rPr lang="zh-CN" altLang="en-US" dirty="0"/>
              <a:t>受受众的审美选择</a:t>
            </a:r>
            <a:r>
              <a:rPr lang="en-US" altLang="zh-CN" dirty="0"/>
              <a:t>,</a:t>
            </a:r>
            <a:r>
              <a:rPr lang="zh-CN" altLang="en-US" dirty="0"/>
              <a:t>便成为当代广播电视艺术创造的一个核心问题。</a:t>
            </a:r>
            <a:endParaRPr lang="en-US" altLang="zh-CN" dirty="0"/>
          </a:p>
          <a:p>
            <a:endParaRPr lang="en-US" altLang="zh-CN" dirty="0"/>
          </a:p>
          <a:p>
            <a:r>
              <a:rPr lang="zh-CN" altLang="en-US" dirty="0"/>
              <a:t>广播电视受众在审美接受的方式上从“倾听”到“参与”的转变</a:t>
            </a:r>
            <a:r>
              <a:rPr lang="en-US" altLang="zh-CN" dirty="0"/>
              <a:t>,</a:t>
            </a:r>
            <a:r>
              <a:rPr lang="zh-CN" altLang="en-US" dirty="0"/>
              <a:t>引发了中国广播电</a:t>
            </a:r>
          </a:p>
          <a:p>
            <a:r>
              <a:rPr lang="zh-CN" altLang="en-US" dirty="0"/>
              <a:t>视艺术从观念到实践的一系列变化。或者说</a:t>
            </a:r>
            <a:r>
              <a:rPr lang="en-US" altLang="zh-CN" dirty="0"/>
              <a:t>,</a:t>
            </a:r>
            <a:r>
              <a:rPr lang="zh-CN" altLang="en-US" dirty="0"/>
              <a:t>当代中国广播电视艺术形态上的一系列</a:t>
            </a:r>
          </a:p>
          <a:p>
            <a:r>
              <a:rPr lang="zh-CN" altLang="en-US" dirty="0"/>
              <a:t>变异</a:t>
            </a:r>
            <a:r>
              <a:rPr lang="en-US" altLang="zh-CN" dirty="0"/>
              <a:t>,</a:t>
            </a:r>
            <a:r>
              <a:rPr lang="zh-CN" altLang="en-US" dirty="0"/>
              <a:t>根本上都是与其受众审美心理的变迁分不开的。</a:t>
            </a:r>
            <a:endParaRPr lang="en-US" altLang="zh-CN" dirty="0"/>
          </a:p>
          <a:p>
            <a:r>
              <a:rPr lang="en-US" altLang="zh-CN" dirty="0"/>
              <a:t>1</a:t>
            </a:r>
            <a:r>
              <a:rPr lang="zh-CN" altLang="en-US" dirty="0"/>
              <a:t>、首先</a:t>
            </a:r>
            <a:r>
              <a:rPr lang="en-US" altLang="zh-CN" dirty="0"/>
              <a:t>,</a:t>
            </a:r>
            <a:r>
              <a:rPr lang="zh-CN" altLang="en-US" dirty="0"/>
              <a:t>在观念上</a:t>
            </a:r>
            <a:r>
              <a:rPr lang="en-US" altLang="zh-CN" dirty="0"/>
              <a:t>,</a:t>
            </a:r>
            <a:r>
              <a:rPr lang="zh-CN" altLang="en-US" dirty="0"/>
              <a:t>最明显的莫过于中国广播电视实现了从“宣传本位”向“受众本</a:t>
            </a:r>
          </a:p>
          <a:p>
            <a:r>
              <a:rPr lang="zh-CN" altLang="en-US" dirty="0"/>
              <a:t>位”的转变。</a:t>
            </a:r>
            <a:endParaRPr lang="en-US" altLang="zh-CN" dirty="0"/>
          </a:p>
          <a:p>
            <a:r>
              <a:rPr lang="en-US" altLang="zh-CN" dirty="0"/>
              <a:t>2</a:t>
            </a:r>
            <a:r>
              <a:rPr lang="zh-CN" altLang="en-US" dirty="0"/>
              <a:t>、其次</a:t>
            </a:r>
            <a:r>
              <a:rPr lang="en-US" altLang="zh-CN" dirty="0"/>
              <a:t>,</a:t>
            </a:r>
            <a:r>
              <a:rPr lang="zh-CN" altLang="en-US" dirty="0"/>
              <a:t>在实践上</a:t>
            </a:r>
            <a:r>
              <a:rPr lang="en-US" altLang="zh-CN" dirty="0"/>
              <a:t>,</a:t>
            </a:r>
            <a:r>
              <a:rPr lang="zh-CN" altLang="en-US" dirty="0"/>
              <a:t>中国广播电视从单纯的“播放”走向广播电视艺术本身的创造。</a:t>
            </a:r>
          </a:p>
          <a:p>
            <a:endParaRPr lang="zh-CN" altLang="en-US" dirty="0"/>
          </a:p>
          <a:p>
            <a:endParaRPr lang="zh-CN" altLang="en-US" dirty="0"/>
          </a:p>
          <a:p>
            <a:endParaRPr lang="zh-CN" altLang="en-US" dirty="0"/>
          </a:p>
        </p:txBody>
      </p:sp>
    </p:spTree>
    <p:custDataLst>
      <p:tags r:id="rId1"/>
    </p:custDataLst>
    <p:extLst>
      <p:ext uri="{BB962C8B-B14F-4D97-AF65-F5344CB8AC3E}">
        <p14:creationId xmlns:p14="http://schemas.microsoft.com/office/powerpoint/2010/main" val="286684704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4801290"/>
          </a:xfrm>
          <a:prstGeom prst="rect">
            <a:avLst/>
          </a:prstGeom>
          <a:noFill/>
          <a:ln>
            <a:noFill/>
          </a:ln>
        </p:spPr>
        <p:txBody>
          <a:bodyPr wrap="square" lIns="91419" tIns="45708" rIns="91419" bIns="45708">
            <a:spAutoFit/>
          </a:bodyPr>
          <a:lstStyle/>
          <a:p>
            <a:r>
              <a:rPr lang="zh-CN" altLang="en-US" dirty="0"/>
              <a:t>二、众声喧哗与大众狂欢</a:t>
            </a:r>
          </a:p>
          <a:p>
            <a:r>
              <a:rPr lang="zh-CN" altLang="en-US" dirty="0"/>
              <a:t>中国广播电视艺术受众广泛“参与”的结果</a:t>
            </a:r>
            <a:r>
              <a:rPr lang="en-US" altLang="zh-CN" dirty="0"/>
              <a:t>,</a:t>
            </a:r>
            <a:r>
              <a:rPr lang="zh-CN" altLang="en-US" dirty="0"/>
              <a:t>使得广播电视艺术从节目形态到审美</a:t>
            </a:r>
          </a:p>
          <a:p>
            <a:r>
              <a:rPr lang="zh-CN" altLang="en-US" dirty="0"/>
              <a:t>品格都发生了深刻的巨变。一方面</a:t>
            </a:r>
            <a:r>
              <a:rPr lang="en-US" altLang="zh-CN" dirty="0"/>
              <a:t>,</a:t>
            </a:r>
            <a:r>
              <a:rPr lang="zh-CN" altLang="en-US" dirty="0"/>
              <a:t>广播电视艺术节目创作由明显的“教化”转向了以</a:t>
            </a:r>
          </a:p>
          <a:p>
            <a:r>
              <a:rPr lang="zh-CN" altLang="en-US" dirty="0"/>
              <a:t>“娱乐”为中心</a:t>
            </a:r>
            <a:r>
              <a:rPr lang="en-US" altLang="zh-CN" dirty="0"/>
              <a:t>,</a:t>
            </a:r>
            <a:r>
              <a:rPr lang="zh-CN" altLang="en-US" dirty="0"/>
              <a:t>突出表现为一种娱乐观众的旨趣。在当前广播电视空前普及的情况下</a:t>
            </a:r>
          </a:p>
          <a:p>
            <a:r>
              <a:rPr lang="zh-CN" altLang="en-US" dirty="0"/>
              <a:t>造就出一种“大众狂欢”的场面</a:t>
            </a:r>
            <a:r>
              <a:rPr lang="en-US" altLang="zh-CN" dirty="0"/>
              <a:t>;</a:t>
            </a:r>
            <a:r>
              <a:rPr lang="zh-CN" altLang="en-US" dirty="0"/>
              <a:t>另一方面</a:t>
            </a:r>
            <a:r>
              <a:rPr lang="en-US" altLang="zh-CN" dirty="0"/>
              <a:t>,</a:t>
            </a:r>
            <a:r>
              <a:rPr lang="zh-CN" altLang="en-US" dirty="0"/>
              <a:t>为争取更多的受众</a:t>
            </a:r>
            <a:r>
              <a:rPr lang="en-US" altLang="zh-CN" dirty="0"/>
              <a:t>,</a:t>
            </a:r>
            <a:r>
              <a:rPr lang="zh-CN" altLang="en-US" dirty="0"/>
              <a:t>提高收视</a:t>
            </a:r>
            <a:r>
              <a:rPr lang="en-US" altLang="zh-CN" dirty="0"/>
              <a:t>(</a:t>
            </a:r>
            <a:r>
              <a:rPr lang="zh-CN" altLang="en-US" dirty="0"/>
              <a:t>听</a:t>
            </a:r>
            <a:r>
              <a:rPr lang="en-US" altLang="zh-CN" dirty="0"/>
              <a:t>)</a:t>
            </a:r>
            <a:r>
              <a:rPr lang="zh-CN" altLang="en-US" dirty="0"/>
              <a:t>率</a:t>
            </a:r>
            <a:r>
              <a:rPr lang="en-US" altLang="zh-CN" dirty="0"/>
              <a:t>,</a:t>
            </a:r>
            <a:r>
              <a:rPr lang="zh-CN" altLang="en-US" dirty="0"/>
              <a:t>不同</a:t>
            </a:r>
          </a:p>
          <a:p>
            <a:r>
              <a:rPr lang="zh-CN" altLang="en-US" dirty="0"/>
              <a:t>广播电视媒体之间</a:t>
            </a:r>
            <a:r>
              <a:rPr lang="en-US" altLang="zh-CN" dirty="0"/>
              <a:t>,</a:t>
            </a:r>
            <a:r>
              <a:rPr lang="zh-CN" altLang="en-US" dirty="0"/>
              <a:t>各节目品种、各栏目以至具体节目形态的构成之间都展开了全方</a:t>
            </a:r>
          </a:p>
          <a:p>
            <a:r>
              <a:rPr lang="zh-CN" altLang="en-US" dirty="0"/>
              <a:t>位的竞争</a:t>
            </a:r>
            <a:r>
              <a:rPr lang="en-US" altLang="zh-CN" dirty="0"/>
              <a:t>,</a:t>
            </a:r>
            <a:r>
              <a:rPr lang="zh-CN" altLang="en-US" dirty="0"/>
              <a:t>真正形成了一种“众生喧哗”的格局。</a:t>
            </a:r>
            <a:endParaRPr lang="en-US" altLang="zh-CN" dirty="0"/>
          </a:p>
          <a:p>
            <a:endParaRPr lang="zh-CN" altLang="en-US" dirty="0"/>
          </a:p>
          <a:p>
            <a:r>
              <a:rPr lang="zh-CN" altLang="en-US" dirty="0"/>
              <a:t>当代中国广播电视艺术“大众狂欢”的场面突出体现在以下两个方面</a:t>
            </a:r>
            <a:r>
              <a:rPr lang="en-US" altLang="zh-CN" dirty="0"/>
              <a:t>:</a:t>
            </a:r>
          </a:p>
          <a:p>
            <a:r>
              <a:rPr lang="zh-CN" altLang="en-US" dirty="0"/>
              <a:t>其一是以中央电视台一年一度的“春节联欢晚会”为代表的各种类型的综合性电</a:t>
            </a:r>
          </a:p>
          <a:p>
            <a:r>
              <a:rPr lang="zh-CN" altLang="en-US" dirty="0"/>
              <a:t>视文艺晚会的兴盛。</a:t>
            </a:r>
            <a:endParaRPr lang="en-US" altLang="zh-CN" dirty="0"/>
          </a:p>
          <a:p>
            <a:endParaRPr lang="en-US" altLang="zh-CN" dirty="0"/>
          </a:p>
          <a:p>
            <a:r>
              <a:rPr lang="zh-CN" altLang="en-US" dirty="0"/>
              <a:t>其二是以娱乐受众为标榜的各种类型的游戏娱乐节目的蜂起。这股以湖南卫视</a:t>
            </a:r>
          </a:p>
          <a:p>
            <a:r>
              <a:rPr lang="zh-CN" altLang="en-US" dirty="0"/>
              <a:t>的</a:t>
            </a:r>
            <a:r>
              <a:rPr lang="en-US" altLang="zh-CN" dirty="0"/>
              <a:t>《</a:t>
            </a:r>
            <a:r>
              <a:rPr lang="zh-CN" altLang="en-US" dirty="0"/>
              <a:t>快乐大本营</a:t>
            </a:r>
            <a:r>
              <a:rPr lang="en-US" altLang="zh-CN" dirty="0"/>
              <a:t>》</a:t>
            </a:r>
            <a:r>
              <a:rPr lang="zh-CN" altLang="en-US" dirty="0"/>
              <a:t>为浪头的潮流很快波及全国</a:t>
            </a:r>
            <a:r>
              <a:rPr lang="en-US" altLang="zh-CN" dirty="0"/>
              <a:t>,</a:t>
            </a:r>
            <a:r>
              <a:rPr lang="zh-CN" altLang="en-US" dirty="0"/>
              <a:t>从中央电视台的</a:t>
            </a:r>
            <a:r>
              <a:rPr lang="en-US" altLang="zh-CN" dirty="0"/>
              <a:t>《</a:t>
            </a:r>
            <a:r>
              <a:rPr lang="zh-CN" altLang="en-US" dirty="0"/>
              <a:t>幸运</a:t>
            </a:r>
            <a:r>
              <a:rPr lang="en-US" altLang="zh-CN" dirty="0"/>
              <a:t>52》</a:t>
            </a:r>
            <a:r>
              <a:rPr lang="zh-CN" altLang="en-US" dirty="0"/>
              <a:t>到各省市上</a:t>
            </a:r>
          </a:p>
          <a:p>
            <a:r>
              <a:rPr lang="zh-CN" altLang="en-US" dirty="0"/>
              <a:t>星电视台及许多有线电视台的诸如</a:t>
            </a:r>
            <a:r>
              <a:rPr lang="en-US" altLang="zh-CN" dirty="0"/>
              <a:t>《</a:t>
            </a:r>
            <a:r>
              <a:rPr lang="zh-CN" altLang="en-US" dirty="0"/>
              <a:t>欢乐总动员</a:t>
            </a:r>
            <a:r>
              <a:rPr lang="en-US" altLang="zh-CN" dirty="0"/>
              <a:t>》《</a:t>
            </a:r>
            <a:r>
              <a:rPr lang="zh-CN" altLang="en-US" dirty="0"/>
              <a:t>假日总动员</a:t>
            </a:r>
            <a:r>
              <a:rPr lang="en-US" altLang="zh-CN" dirty="0"/>
              <a:t>》</a:t>
            </a:r>
            <a:r>
              <a:rPr lang="zh-CN" altLang="en-US" dirty="0"/>
              <a:t>之类的游戏娱乐节目</a:t>
            </a:r>
            <a:r>
              <a:rPr lang="en-US" altLang="zh-CN" dirty="0"/>
              <a:t>,</a:t>
            </a:r>
          </a:p>
          <a:p>
            <a:r>
              <a:rPr lang="zh-CN" altLang="en-US" dirty="0"/>
              <a:t>一时间纷纷登场。</a:t>
            </a:r>
          </a:p>
          <a:p>
            <a:endParaRPr lang="zh-CN" altLang="en-US" dirty="0"/>
          </a:p>
        </p:txBody>
      </p:sp>
    </p:spTree>
    <p:custDataLst>
      <p:tags r:id="rId1"/>
    </p:custDataLst>
    <p:extLst>
      <p:ext uri="{BB962C8B-B14F-4D97-AF65-F5344CB8AC3E}">
        <p14:creationId xmlns:p14="http://schemas.microsoft.com/office/powerpoint/2010/main" val="761623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3693295"/>
          </a:xfrm>
          <a:prstGeom prst="rect">
            <a:avLst/>
          </a:prstGeom>
          <a:noFill/>
          <a:ln>
            <a:noFill/>
          </a:ln>
        </p:spPr>
        <p:txBody>
          <a:bodyPr wrap="square" lIns="91419" tIns="45708" rIns="91419" bIns="45708">
            <a:spAutoFit/>
          </a:bodyPr>
          <a:lstStyle/>
          <a:p>
            <a:r>
              <a:rPr lang="zh-CN" altLang="en-US" dirty="0"/>
              <a:t>所谓“众声喧哗”</a:t>
            </a:r>
            <a:r>
              <a:rPr lang="en-US" altLang="zh-CN" dirty="0"/>
              <a:t>,</a:t>
            </a:r>
            <a:r>
              <a:rPr lang="zh-CN" altLang="en-US" dirty="0"/>
              <a:t>当然并非是指广播电视的制作者们各自为政</a:t>
            </a:r>
            <a:r>
              <a:rPr lang="en-US" altLang="zh-CN" dirty="0"/>
              <a:t>,</a:t>
            </a:r>
            <a:r>
              <a:rPr lang="zh-CN" altLang="en-US" dirty="0"/>
              <a:t>狂</a:t>
            </a:r>
          </a:p>
          <a:p>
            <a:r>
              <a:rPr lang="zh-CN" altLang="en-US" dirty="0"/>
              <a:t>言“独语”</a:t>
            </a:r>
            <a:r>
              <a:rPr lang="en-US" altLang="zh-CN" dirty="0"/>
              <a:t>,</a:t>
            </a:r>
            <a:r>
              <a:rPr lang="zh-CN" altLang="en-US" dirty="0"/>
              <a:t>而是指与其受众的需要密切相关的</a:t>
            </a:r>
            <a:r>
              <a:rPr lang="en-US" altLang="zh-CN" dirty="0"/>
              <a:t>,</a:t>
            </a:r>
            <a:r>
              <a:rPr lang="zh-CN" altLang="en-US" dirty="0"/>
              <a:t>代表不同受众心声的各种声音的集合。</a:t>
            </a:r>
          </a:p>
          <a:p>
            <a:r>
              <a:rPr lang="zh-CN" altLang="en-US" dirty="0"/>
              <a:t>在本质上</a:t>
            </a:r>
            <a:r>
              <a:rPr lang="en-US" altLang="zh-CN" dirty="0"/>
              <a:t>,“</a:t>
            </a:r>
            <a:r>
              <a:rPr lang="zh-CN" altLang="en-US" dirty="0"/>
              <a:t>众声喧哗”更加印证了受众在广播电视艺术审美中的主体性。在“众声喧</a:t>
            </a:r>
          </a:p>
          <a:p>
            <a:r>
              <a:rPr lang="zh-CN" altLang="en-US" dirty="0"/>
              <a:t>哗”的时代气氛下</a:t>
            </a:r>
            <a:r>
              <a:rPr lang="en-US" altLang="zh-CN" dirty="0"/>
              <a:t>,</a:t>
            </a:r>
            <a:r>
              <a:rPr lang="zh-CN" altLang="en-US" dirty="0"/>
              <a:t>惟其体现了受众需要的广泛性与变异性</a:t>
            </a:r>
            <a:r>
              <a:rPr lang="en-US" altLang="zh-CN" dirty="0"/>
              <a:t>,</a:t>
            </a:r>
            <a:r>
              <a:rPr lang="zh-CN" altLang="en-US" dirty="0"/>
              <a:t>所以</a:t>
            </a:r>
            <a:r>
              <a:rPr lang="en-US" altLang="zh-CN" dirty="0"/>
              <a:t>,</a:t>
            </a:r>
            <a:r>
              <a:rPr lang="zh-CN" altLang="en-US" dirty="0"/>
              <a:t>任何一种节目样式</a:t>
            </a:r>
          </a:p>
          <a:p>
            <a:r>
              <a:rPr lang="zh-CN" altLang="en-US" dirty="0"/>
              <a:t>都不可能做到为所有的受众所喜爱</a:t>
            </a:r>
            <a:r>
              <a:rPr lang="en-US" altLang="zh-CN" dirty="0"/>
              <a:t>,</a:t>
            </a:r>
            <a:r>
              <a:rPr lang="zh-CN" altLang="en-US" dirty="0"/>
              <a:t>也不可能长时期内独霸天下。特别是通过广播电</a:t>
            </a:r>
          </a:p>
          <a:p>
            <a:r>
              <a:rPr lang="zh-CN" altLang="en-US" dirty="0"/>
              <a:t>视的感性消费制造了太多的所谓“时尚”和“流行”</a:t>
            </a:r>
            <a:r>
              <a:rPr lang="en-US" altLang="zh-CN" dirty="0"/>
              <a:t>,</a:t>
            </a:r>
            <a:r>
              <a:rPr lang="zh-CN" altLang="en-US" dirty="0"/>
              <a:t>而这些“时尚”和“流行”却往往只能</a:t>
            </a:r>
          </a:p>
          <a:p>
            <a:r>
              <a:rPr lang="zh-CN" altLang="en-US" dirty="0"/>
              <a:t>风光一时、昙花一现</a:t>
            </a:r>
            <a:r>
              <a:rPr lang="en-US" altLang="zh-CN" dirty="0"/>
              <a:t>,</a:t>
            </a:r>
            <a:r>
              <a:rPr lang="zh-CN" altLang="en-US" dirty="0"/>
              <a:t>事实上都难以长久下去。在这种情况下</a:t>
            </a:r>
            <a:r>
              <a:rPr lang="en-US" altLang="zh-CN" dirty="0"/>
              <a:t>,</a:t>
            </a:r>
            <a:r>
              <a:rPr lang="zh-CN" altLang="en-US" dirty="0"/>
              <a:t>应该说</a:t>
            </a:r>
            <a:r>
              <a:rPr lang="en-US" altLang="zh-CN" dirty="0"/>
              <a:t>,</a:t>
            </a:r>
            <a:r>
              <a:rPr lang="zh-CN" altLang="en-US" dirty="0"/>
              <a:t>多声部的“对</a:t>
            </a:r>
          </a:p>
          <a:p>
            <a:r>
              <a:rPr lang="zh-CN" altLang="en-US" dirty="0"/>
              <a:t>话”代替作为权威出现的“独语”</a:t>
            </a:r>
            <a:r>
              <a:rPr lang="en-US" altLang="zh-CN" dirty="0"/>
              <a:t>,</a:t>
            </a:r>
            <a:r>
              <a:rPr lang="zh-CN" altLang="en-US" dirty="0"/>
              <a:t>代替种种自恋性质的“自言自语”</a:t>
            </a:r>
            <a:r>
              <a:rPr lang="en-US" altLang="zh-CN" dirty="0"/>
              <a:t>,</a:t>
            </a:r>
            <a:r>
              <a:rPr lang="zh-CN" altLang="en-US" dirty="0"/>
              <a:t>已是势趋必然。而</a:t>
            </a:r>
          </a:p>
          <a:p>
            <a:r>
              <a:rPr lang="zh-CN" altLang="en-US" dirty="0"/>
              <a:t>且正是这种多声部的“对话”</a:t>
            </a:r>
            <a:r>
              <a:rPr lang="en-US" altLang="zh-CN" dirty="0"/>
              <a:t>,</a:t>
            </a:r>
            <a:r>
              <a:rPr lang="zh-CN" altLang="en-US" dirty="0"/>
              <a:t>真正体现了广播电视艺术的多元化发展</a:t>
            </a:r>
            <a:r>
              <a:rPr lang="en-US" altLang="zh-CN" dirty="0"/>
              <a:t>,</a:t>
            </a:r>
            <a:r>
              <a:rPr lang="zh-CN" altLang="en-US" dirty="0"/>
              <a:t>体现了对受众</a:t>
            </a:r>
          </a:p>
          <a:p>
            <a:r>
              <a:rPr lang="zh-CN" altLang="en-US" dirty="0"/>
              <a:t>审美需要的切实的理解与尊重</a:t>
            </a:r>
            <a:r>
              <a:rPr lang="en-US" altLang="zh-CN" dirty="0"/>
              <a:t>,</a:t>
            </a:r>
            <a:r>
              <a:rPr lang="zh-CN" altLang="en-US" dirty="0"/>
              <a:t>或者反过来也可以说</a:t>
            </a:r>
            <a:r>
              <a:rPr lang="en-US" altLang="zh-CN" dirty="0"/>
              <a:t>,</a:t>
            </a:r>
            <a:r>
              <a:rPr lang="zh-CN" altLang="en-US" dirty="0"/>
              <a:t>正是受众审美需要的多样性与</a:t>
            </a:r>
          </a:p>
          <a:p>
            <a:r>
              <a:rPr lang="zh-CN" altLang="en-US" dirty="0"/>
              <a:t>丰富性决定了当代广播电视艺术“众声喧哗”的可能性。在一个“众声喧哗”的时代</a:t>
            </a:r>
            <a:r>
              <a:rPr lang="en-US" altLang="zh-CN" dirty="0"/>
              <a:t>,</a:t>
            </a:r>
            <a:r>
              <a:rPr lang="zh-CN" altLang="en-US" dirty="0"/>
              <a:t>由</a:t>
            </a:r>
          </a:p>
          <a:p>
            <a:r>
              <a:rPr lang="zh-CN" altLang="en-US" dirty="0"/>
              <a:t>于受众趣味的差异与多样化</a:t>
            </a:r>
            <a:r>
              <a:rPr lang="en-US" altLang="zh-CN" dirty="0"/>
              <a:t>,</a:t>
            </a:r>
            <a:r>
              <a:rPr lang="zh-CN" altLang="en-US" dirty="0"/>
              <a:t>广播电视艺术节目形态构成的栏目化和专门化也就成为</a:t>
            </a:r>
          </a:p>
          <a:p>
            <a:r>
              <a:rPr lang="zh-CN" altLang="en-US" dirty="0"/>
              <a:t>广播电视艺术编导的越来越明智的选择。</a:t>
            </a:r>
          </a:p>
        </p:txBody>
      </p:sp>
    </p:spTree>
    <p:custDataLst>
      <p:tags r:id="rId1"/>
    </p:custDataLst>
    <p:extLst>
      <p:ext uri="{BB962C8B-B14F-4D97-AF65-F5344CB8AC3E}">
        <p14:creationId xmlns:p14="http://schemas.microsoft.com/office/powerpoint/2010/main" val="144660639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3693295"/>
          </a:xfrm>
          <a:prstGeom prst="rect">
            <a:avLst/>
          </a:prstGeom>
          <a:noFill/>
          <a:ln>
            <a:noFill/>
          </a:ln>
        </p:spPr>
        <p:txBody>
          <a:bodyPr wrap="square" lIns="91419" tIns="45708" rIns="91419" bIns="45708">
            <a:spAutoFit/>
          </a:bodyPr>
          <a:lstStyle/>
          <a:p>
            <a:r>
              <a:rPr lang="zh-CN" altLang="en-US" dirty="0"/>
              <a:t>在这种栏目化的趋势下</a:t>
            </a:r>
            <a:r>
              <a:rPr lang="en-US" altLang="zh-CN" dirty="0"/>
              <a:t>,</a:t>
            </a:r>
            <a:r>
              <a:rPr lang="zh-CN" altLang="en-US" dirty="0"/>
              <a:t>一个栏目的创办</a:t>
            </a:r>
            <a:r>
              <a:rPr lang="en-US" altLang="zh-CN" dirty="0"/>
              <a:t>,</a:t>
            </a:r>
            <a:r>
              <a:rPr lang="zh-CN" altLang="en-US" dirty="0"/>
              <a:t>并非只是意味着以盲目追求高收视</a:t>
            </a:r>
          </a:p>
          <a:p>
            <a:r>
              <a:rPr lang="en-US" altLang="zh-CN" dirty="0"/>
              <a:t>(</a:t>
            </a:r>
            <a:r>
              <a:rPr lang="zh-CN" altLang="en-US" dirty="0"/>
              <a:t>听</a:t>
            </a:r>
            <a:r>
              <a:rPr lang="en-US" altLang="zh-CN" dirty="0"/>
              <a:t>)</a:t>
            </a:r>
            <a:r>
              <a:rPr lang="zh-CN" altLang="en-US" dirty="0"/>
              <a:t>率为目标</a:t>
            </a:r>
            <a:r>
              <a:rPr lang="en-US" altLang="zh-CN" dirty="0"/>
              <a:t>,</a:t>
            </a:r>
            <a:r>
              <a:rPr lang="zh-CN" altLang="en-US" dirty="0"/>
              <a:t>更重要的还是需要确立一种专门化的服务意识</a:t>
            </a:r>
            <a:r>
              <a:rPr lang="en-US" altLang="zh-CN" dirty="0"/>
              <a:t>,</a:t>
            </a:r>
            <a:r>
              <a:rPr lang="zh-CN" altLang="en-US" dirty="0"/>
              <a:t>以满足相对固定的受</a:t>
            </a:r>
          </a:p>
          <a:p>
            <a:r>
              <a:rPr lang="zh-CN" altLang="en-US" dirty="0"/>
              <a:t>众群体的收视</a:t>
            </a:r>
            <a:r>
              <a:rPr lang="en-US" altLang="zh-CN" dirty="0"/>
              <a:t>(</a:t>
            </a:r>
            <a:r>
              <a:rPr lang="zh-CN" altLang="en-US" dirty="0"/>
              <a:t>听</a:t>
            </a:r>
            <a:r>
              <a:rPr lang="en-US" altLang="zh-CN" dirty="0"/>
              <a:t>)</a:t>
            </a:r>
            <a:r>
              <a:rPr lang="zh-CN" altLang="en-US" dirty="0"/>
              <a:t>需求。起码在广播电视艺术领域内</a:t>
            </a:r>
            <a:r>
              <a:rPr lang="en-US" altLang="zh-CN" dirty="0"/>
              <a:t>,</a:t>
            </a:r>
            <a:r>
              <a:rPr lang="zh-CN" altLang="en-US" dirty="0"/>
              <a:t>受众的收视</a:t>
            </a:r>
            <a:r>
              <a:rPr lang="en-US" altLang="zh-CN" dirty="0"/>
              <a:t>(</a:t>
            </a:r>
            <a:r>
              <a:rPr lang="zh-CN" altLang="en-US" dirty="0"/>
              <a:t>听</a:t>
            </a:r>
            <a:r>
              <a:rPr lang="en-US" altLang="zh-CN" dirty="0"/>
              <a:t>)</a:t>
            </a:r>
            <a:r>
              <a:rPr lang="zh-CN" altLang="en-US" dirty="0"/>
              <a:t>率作为一个栏</a:t>
            </a:r>
          </a:p>
          <a:p>
            <a:r>
              <a:rPr lang="zh-CN" altLang="en-US" dirty="0"/>
              <a:t>目生存发展的关键</a:t>
            </a:r>
            <a:r>
              <a:rPr lang="en-US" altLang="zh-CN" dirty="0"/>
              <a:t>,</a:t>
            </a:r>
            <a:r>
              <a:rPr lang="zh-CN" altLang="en-US" dirty="0"/>
              <a:t>乃是与受众对于具体栏目的相对个性化的接受分不开的。所以</a:t>
            </a:r>
            <a:r>
              <a:rPr lang="en-US" altLang="zh-CN" dirty="0"/>
              <a:t>,</a:t>
            </a:r>
          </a:p>
          <a:p>
            <a:r>
              <a:rPr lang="zh-CN" altLang="en-US" dirty="0"/>
              <a:t>每一个名牌栏目都应该有其独特的个性表现</a:t>
            </a:r>
            <a:r>
              <a:rPr lang="en-US" altLang="zh-CN" dirty="0"/>
              <a:t>,</a:t>
            </a:r>
            <a:r>
              <a:rPr lang="zh-CN" altLang="en-US" dirty="0"/>
              <a:t>或者说每一个栏目的创办都应该从明确</a:t>
            </a:r>
          </a:p>
          <a:p>
            <a:r>
              <a:rPr lang="zh-CN" altLang="en-US" dirty="0"/>
              <a:t>自己的独特个性开始</a:t>
            </a:r>
            <a:r>
              <a:rPr lang="en-US" altLang="zh-CN" dirty="0"/>
              <a:t>,</a:t>
            </a:r>
            <a:r>
              <a:rPr lang="zh-CN" altLang="en-US" dirty="0"/>
              <a:t>从接受个性的角度来合理地设计其具体的目标受众开始。个性</a:t>
            </a:r>
          </a:p>
          <a:p>
            <a:r>
              <a:rPr lang="zh-CN" altLang="en-US" dirty="0"/>
              <a:t>才是栏目生存和发展的关键</a:t>
            </a:r>
            <a:r>
              <a:rPr lang="en-US" altLang="zh-CN" dirty="0"/>
              <a:t>,</a:t>
            </a:r>
            <a:r>
              <a:rPr lang="zh-CN" altLang="en-US" dirty="0"/>
              <a:t>相反</a:t>
            </a:r>
            <a:r>
              <a:rPr lang="en-US" altLang="zh-CN" dirty="0"/>
              <a:t>,</a:t>
            </a:r>
            <a:r>
              <a:rPr lang="zh-CN" altLang="en-US" dirty="0"/>
              <a:t>如果一个有个性的栏目创办成功以后</a:t>
            </a:r>
            <a:r>
              <a:rPr lang="en-US" altLang="zh-CN" dirty="0"/>
              <a:t>,</a:t>
            </a:r>
            <a:r>
              <a:rPr lang="zh-CN" altLang="en-US" dirty="0"/>
              <a:t>群起而效</a:t>
            </a:r>
          </a:p>
          <a:p>
            <a:r>
              <a:rPr lang="zh-CN" altLang="en-US" dirty="0"/>
              <a:t>之</a:t>
            </a:r>
            <a:r>
              <a:rPr lang="en-US" altLang="zh-CN" dirty="0"/>
              <a:t>,</a:t>
            </a:r>
            <a:r>
              <a:rPr lang="zh-CN" altLang="en-US" dirty="0"/>
              <a:t>竞相模仿</a:t>
            </a:r>
            <a:r>
              <a:rPr lang="en-US" altLang="zh-CN" dirty="0"/>
              <a:t>,</a:t>
            </a:r>
            <a:r>
              <a:rPr lang="zh-CN" altLang="en-US" dirty="0"/>
              <a:t>那么</a:t>
            </a:r>
            <a:r>
              <a:rPr lang="en-US" altLang="zh-CN" dirty="0"/>
              <a:t>,</a:t>
            </a:r>
            <a:r>
              <a:rPr lang="zh-CN" altLang="en-US" dirty="0"/>
              <a:t>后继者必然毫无个性可言</a:t>
            </a:r>
            <a:r>
              <a:rPr lang="en-US" altLang="zh-CN" dirty="0"/>
              <a:t>,</a:t>
            </a:r>
            <a:r>
              <a:rPr lang="zh-CN" altLang="en-US" dirty="0"/>
              <a:t>这些栏目的生命力与影响力的贫弱也</a:t>
            </a:r>
          </a:p>
          <a:p>
            <a:r>
              <a:rPr lang="zh-CN" altLang="en-US" dirty="0"/>
              <a:t>便可想而知了。一哄而上之后</a:t>
            </a:r>
            <a:r>
              <a:rPr lang="en-US" altLang="zh-CN" dirty="0"/>
              <a:t>,</a:t>
            </a:r>
            <a:r>
              <a:rPr lang="zh-CN" altLang="en-US" dirty="0"/>
              <a:t>肯定是纷纷落马的结局</a:t>
            </a:r>
            <a:r>
              <a:rPr lang="en-US" altLang="zh-CN" dirty="0"/>
              <a:t>,</a:t>
            </a:r>
            <a:r>
              <a:rPr lang="zh-CN" altLang="en-US" dirty="0"/>
              <a:t>广播电视的频道大战中的许</a:t>
            </a:r>
          </a:p>
          <a:p>
            <a:r>
              <a:rPr lang="zh-CN" altLang="en-US" dirty="0"/>
              <a:t>多经验和教训已经证明了这一点。而只有独具个性的广播电视艺术栏目多了</a:t>
            </a:r>
            <a:r>
              <a:rPr lang="en-US" altLang="zh-CN" dirty="0"/>
              <a:t>,</a:t>
            </a:r>
            <a:r>
              <a:rPr lang="zh-CN" altLang="en-US" dirty="0"/>
              <a:t>受众全</a:t>
            </a:r>
          </a:p>
          <a:p>
            <a:r>
              <a:rPr lang="zh-CN" altLang="en-US" dirty="0"/>
              <a:t>方位的需求得到了充分的理解和尊重</a:t>
            </a:r>
            <a:r>
              <a:rPr lang="en-US" altLang="zh-CN" dirty="0"/>
              <a:t>,</a:t>
            </a:r>
            <a:r>
              <a:rPr lang="zh-CN" altLang="en-US" dirty="0"/>
              <a:t>中国广播电视艺术的真正的春天才会到来</a:t>
            </a:r>
            <a:r>
              <a:rPr lang="en-US" altLang="zh-CN" dirty="0"/>
              <a:t>,“</a:t>
            </a:r>
            <a:r>
              <a:rPr lang="zh-CN" altLang="en-US" dirty="0"/>
              <a:t>众</a:t>
            </a:r>
          </a:p>
          <a:p>
            <a:r>
              <a:rPr lang="zh-CN" altLang="en-US" dirty="0"/>
              <a:t>声喧哗”的局面才不会显得一片杂乱</a:t>
            </a:r>
            <a:r>
              <a:rPr lang="en-US" altLang="zh-CN" dirty="0"/>
              <a:t>,</a:t>
            </a:r>
            <a:r>
              <a:rPr lang="zh-CN" altLang="en-US" dirty="0"/>
              <a:t>相反表现为多元而有序</a:t>
            </a:r>
            <a:r>
              <a:rPr lang="en-US" altLang="zh-CN" dirty="0"/>
              <a:t>,</a:t>
            </a:r>
            <a:r>
              <a:rPr lang="zh-CN" altLang="en-US" dirty="0"/>
              <a:t>也只有在这种“众声喧</a:t>
            </a:r>
          </a:p>
          <a:p>
            <a:r>
              <a:rPr lang="zh-CN" altLang="en-US" dirty="0"/>
              <a:t>哗”中</a:t>
            </a:r>
            <a:r>
              <a:rPr lang="en-US" altLang="zh-CN" dirty="0"/>
              <a:t>,</a:t>
            </a:r>
            <a:r>
              <a:rPr lang="zh-CN" altLang="en-US" dirty="0"/>
              <a:t>中国广播电视艺术才会有着种种“和而不同”的“大乐”“至乐”的产生。</a:t>
            </a:r>
          </a:p>
        </p:txBody>
      </p:sp>
    </p:spTree>
    <p:custDataLst>
      <p:tags r:id="rId1"/>
    </p:custDataLst>
    <p:extLst>
      <p:ext uri="{BB962C8B-B14F-4D97-AF65-F5344CB8AC3E}">
        <p14:creationId xmlns:p14="http://schemas.microsoft.com/office/powerpoint/2010/main" val="310348673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5078289"/>
          </a:xfrm>
          <a:prstGeom prst="rect">
            <a:avLst/>
          </a:prstGeom>
          <a:noFill/>
          <a:ln>
            <a:noFill/>
          </a:ln>
        </p:spPr>
        <p:txBody>
          <a:bodyPr wrap="square" lIns="91419" tIns="45708" rIns="91419" bIns="45708">
            <a:spAutoFit/>
          </a:bodyPr>
          <a:lstStyle/>
          <a:p>
            <a:r>
              <a:rPr lang="zh-CN" altLang="en-US" dirty="0"/>
              <a:t>三、明星崇拜与大众自我</a:t>
            </a:r>
          </a:p>
          <a:p>
            <a:r>
              <a:rPr lang="zh-CN" altLang="en-US" dirty="0"/>
              <a:t>中国广播电视艺术中“明星现象”的产生乃是受众意识强化的重要标志。</a:t>
            </a:r>
          </a:p>
          <a:p>
            <a:r>
              <a:rPr lang="zh-CN" altLang="en-US" dirty="0"/>
              <a:t>“明星现象”曾广泛地存在于戏剧与电影及其他大众审美文化领域。但是当戏剧</a:t>
            </a:r>
          </a:p>
          <a:p>
            <a:r>
              <a:rPr lang="zh-CN" altLang="en-US" dirty="0"/>
              <a:t>只是囿于贵族沙龙</a:t>
            </a:r>
            <a:r>
              <a:rPr lang="en-US" altLang="zh-CN" dirty="0"/>
              <a:t>,</a:t>
            </a:r>
            <a:r>
              <a:rPr lang="zh-CN" altLang="en-US" dirty="0"/>
              <a:t>电影还不过处于影像纪录的阶段</a:t>
            </a:r>
            <a:r>
              <a:rPr lang="en-US" altLang="zh-CN" dirty="0"/>
              <a:t>,</a:t>
            </a:r>
            <a:r>
              <a:rPr lang="zh-CN" altLang="en-US" dirty="0"/>
              <a:t>或者其他大众文化</a:t>
            </a:r>
            <a:r>
              <a:rPr lang="en-US" altLang="zh-CN" dirty="0"/>
              <a:t>(</a:t>
            </a:r>
            <a:r>
              <a:rPr lang="zh-CN" altLang="en-US" dirty="0"/>
              <a:t>如通俗歌</a:t>
            </a:r>
          </a:p>
          <a:p>
            <a:r>
              <a:rPr lang="zh-CN" altLang="en-US" dirty="0"/>
              <a:t>舞、曲艺杂耍等</a:t>
            </a:r>
            <a:r>
              <a:rPr lang="en-US" altLang="zh-CN" dirty="0"/>
              <a:t>)</a:t>
            </a:r>
            <a:r>
              <a:rPr lang="zh-CN" altLang="en-US" dirty="0"/>
              <a:t>也还处于相对低级的发展阶段时</a:t>
            </a:r>
            <a:r>
              <a:rPr lang="en-US" altLang="zh-CN" dirty="0"/>
              <a:t>,</a:t>
            </a:r>
            <a:r>
              <a:rPr lang="zh-CN" altLang="en-US" dirty="0"/>
              <a:t>是不可能有“明星现象”的出现的。</a:t>
            </a:r>
          </a:p>
          <a:p>
            <a:r>
              <a:rPr lang="zh-CN" altLang="en-US" dirty="0"/>
              <a:t>只有当戏剧成为一种普通大众的感性沉醉的对象</a:t>
            </a:r>
            <a:r>
              <a:rPr lang="en-US" altLang="zh-CN" dirty="0"/>
              <a:t>,</a:t>
            </a:r>
            <a:r>
              <a:rPr lang="zh-CN" altLang="en-US" dirty="0"/>
              <a:t>电影已发展成为一种全新的世俗艺</a:t>
            </a:r>
          </a:p>
          <a:p>
            <a:r>
              <a:rPr lang="zh-CN" altLang="en-US" dirty="0"/>
              <a:t>术</a:t>
            </a:r>
            <a:r>
              <a:rPr lang="en-US" altLang="zh-CN" dirty="0"/>
              <a:t>,</a:t>
            </a:r>
            <a:r>
              <a:rPr lang="zh-CN" altLang="en-US" dirty="0"/>
              <a:t>特别是作为一种文化工业的美国好莱坞模式形成以后</a:t>
            </a:r>
            <a:r>
              <a:rPr lang="en-US" altLang="zh-CN" dirty="0"/>
              <a:t>,</a:t>
            </a:r>
            <a:r>
              <a:rPr lang="zh-CN" altLang="en-US" dirty="0"/>
              <a:t>戏剧、电影之类才进入了自</a:t>
            </a:r>
            <a:endParaRPr lang="en-US" altLang="zh-CN" dirty="0"/>
          </a:p>
          <a:p>
            <a:r>
              <a:rPr lang="zh-CN" altLang="en-US" dirty="0"/>
              <a:t>己的“明星”时代。可以说</a:t>
            </a:r>
            <a:r>
              <a:rPr lang="en-US" altLang="zh-CN" dirty="0"/>
              <a:t>,</a:t>
            </a:r>
            <a:r>
              <a:rPr lang="zh-CN" altLang="en-US" dirty="0"/>
              <a:t>戏剧、电影等所造就的明星现象正是它们作为大众文化和</a:t>
            </a:r>
          </a:p>
          <a:p>
            <a:r>
              <a:rPr lang="zh-CN" altLang="en-US" dirty="0"/>
              <a:t>世俗艺术的产物。特别是在当今各种传媒所造就的大众审美文化领域</a:t>
            </a:r>
            <a:r>
              <a:rPr lang="en-US" altLang="zh-CN" dirty="0"/>
              <a:t>,</a:t>
            </a:r>
            <a:r>
              <a:rPr lang="zh-CN" altLang="en-US" dirty="0"/>
              <a:t>众多的明星已</a:t>
            </a:r>
          </a:p>
          <a:p>
            <a:r>
              <a:rPr lang="zh-CN" altLang="en-US" dirty="0"/>
              <a:t>然成为一种为大众审美的“图腾”</a:t>
            </a:r>
            <a:r>
              <a:rPr lang="en-US" altLang="zh-CN" dirty="0"/>
              <a:t>,</a:t>
            </a:r>
            <a:r>
              <a:rPr lang="zh-CN" altLang="en-US" dirty="0"/>
              <a:t>为大众所接受、仿效和膜拜</a:t>
            </a:r>
            <a:r>
              <a:rPr lang="en-US" altLang="zh-CN" dirty="0"/>
              <a:t>,</a:t>
            </a:r>
            <a:r>
              <a:rPr lang="zh-CN" altLang="en-US" dirty="0"/>
              <a:t>甚至其中一些艺术明星</a:t>
            </a:r>
          </a:p>
          <a:p>
            <a:r>
              <a:rPr lang="zh-CN" altLang="en-US" dirty="0"/>
              <a:t>的世俗影响也许绝不亚于以往任何一个时代的政治明星或者宗教领袖。</a:t>
            </a:r>
            <a:endParaRPr lang="en-US" altLang="zh-CN" dirty="0"/>
          </a:p>
          <a:p>
            <a:endParaRPr lang="en-US" altLang="zh-CN" dirty="0"/>
          </a:p>
          <a:p>
            <a:r>
              <a:rPr lang="zh-CN" altLang="en-US" dirty="0"/>
              <a:t>那些大大小小的广播电视的明星</a:t>
            </a:r>
            <a:r>
              <a:rPr lang="en-US" altLang="zh-CN" dirty="0"/>
              <a:t>,</a:t>
            </a:r>
            <a:r>
              <a:rPr lang="zh-CN" altLang="en-US" dirty="0"/>
              <a:t>从表面上看</a:t>
            </a:r>
            <a:r>
              <a:rPr lang="en-US" altLang="zh-CN" dirty="0"/>
              <a:t>,</a:t>
            </a:r>
            <a:r>
              <a:rPr lang="zh-CN" altLang="en-US" dirty="0"/>
              <a:t>是广播电视媒体创造出来的</a:t>
            </a:r>
            <a:r>
              <a:rPr lang="en-US" altLang="zh-CN" dirty="0"/>
              <a:t>,</a:t>
            </a:r>
            <a:r>
              <a:rPr lang="zh-CN" altLang="en-US" dirty="0"/>
              <a:t>是具</a:t>
            </a:r>
          </a:p>
          <a:p>
            <a:r>
              <a:rPr lang="zh-CN" altLang="en-US" dirty="0"/>
              <a:t>体的广播电视艺术作品</a:t>
            </a:r>
            <a:r>
              <a:rPr lang="en-US" altLang="zh-CN" dirty="0"/>
              <a:t>(</a:t>
            </a:r>
            <a:r>
              <a:rPr lang="zh-CN" altLang="en-US" dirty="0"/>
              <a:t>节目</a:t>
            </a:r>
            <a:r>
              <a:rPr lang="en-US" altLang="zh-CN" dirty="0"/>
              <a:t>)</a:t>
            </a:r>
            <a:r>
              <a:rPr lang="zh-CN" altLang="en-US" dirty="0"/>
              <a:t>的招牌和载体。但是实质上明星更主要的还是受众的</a:t>
            </a:r>
          </a:p>
          <a:p>
            <a:r>
              <a:rPr lang="zh-CN" altLang="en-US" dirty="0"/>
              <a:t>造物</a:t>
            </a:r>
            <a:r>
              <a:rPr lang="en-US" altLang="zh-CN" dirty="0"/>
              <a:t>,</a:t>
            </a:r>
            <a:r>
              <a:rPr lang="zh-CN" altLang="en-US" dirty="0"/>
              <a:t>是在受众对于广播电视艺术节目的收视</a:t>
            </a:r>
            <a:r>
              <a:rPr lang="en-US" altLang="zh-CN" dirty="0"/>
              <a:t>(</a:t>
            </a:r>
            <a:r>
              <a:rPr lang="zh-CN" altLang="en-US" dirty="0"/>
              <a:t>听</a:t>
            </a:r>
            <a:r>
              <a:rPr lang="en-US" altLang="zh-CN" dirty="0"/>
              <a:t>)</a:t>
            </a:r>
            <a:r>
              <a:rPr lang="zh-CN" altLang="en-US" dirty="0"/>
              <a:t>交流中产生的。或者可以说</a:t>
            </a:r>
            <a:r>
              <a:rPr lang="en-US" altLang="zh-CN" dirty="0"/>
              <a:t>,</a:t>
            </a:r>
            <a:r>
              <a:rPr lang="zh-CN" altLang="en-US" dirty="0"/>
              <a:t>受众</a:t>
            </a:r>
          </a:p>
          <a:p>
            <a:r>
              <a:rPr lang="zh-CN" altLang="en-US" dirty="0"/>
              <a:t>乃明星之母。</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51599442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2308300"/>
          </a:xfrm>
          <a:prstGeom prst="rect">
            <a:avLst/>
          </a:prstGeom>
          <a:noFill/>
          <a:ln>
            <a:noFill/>
          </a:ln>
        </p:spPr>
        <p:txBody>
          <a:bodyPr wrap="square" lIns="91419" tIns="45708" rIns="91419" bIns="45708">
            <a:spAutoFit/>
          </a:bodyPr>
          <a:lstStyle/>
          <a:p>
            <a:r>
              <a:rPr lang="en-US" altLang="zh-CN" dirty="0"/>
              <a:t>,</a:t>
            </a:r>
            <a:r>
              <a:rPr lang="zh-CN" altLang="en-US" dirty="0"/>
              <a:t>明星实际上已经成为一种符号。其能指固然离不开明星自身的形象设计、</a:t>
            </a:r>
          </a:p>
          <a:p>
            <a:r>
              <a:rPr lang="zh-CN" altLang="en-US" dirty="0"/>
              <a:t>学识品格、文化修养以及他</a:t>
            </a:r>
            <a:r>
              <a:rPr lang="en-US" altLang="zh-CN" dirty="0"/>
              <a:t>(</a:t>
            </a:r>
            <a:r>
              <a:rPr lang="zh-CN" altLang="en-US" dirty="0"/>
              <a:t>她</a:t>
            </a:r>
            <a:r>
              <a:rPr lang="en-US" altLang="zh-CN" dirty="0"/>
              <a:t>)</a:t>
            </a:r>
            <a:r>
              <a:rPr lang="zh-CN" altLang="en-US" dirty="0"/>
              <a:t>所特有的个性色彩</a:t>
            </a:r>
            <a:r>
              <a:rPr lang="en-US" altLang="zh-CN" dirty="0"/>
              <a:t>,</a:t>
            </a:r>
            <a:r>
              <a:rPr lang="zh-CN" altLang="en-US" dirty="0"/>
              <a:t>离不开他</a:t>
            </a:r>
            <a:r>
              <a:rPr lang="en-US" altLang="zh-CN" dirty="0"/>
              <a:t>(</a:t>
            </a:r>
            <a:r>
              <a:rPr lang="zh-CN" altLang="en-US" dirty="0"/>
              <a:t>她</a:t>
            </a:r>
            <a:r>
              <a:rPr lang="en-US" altLang="zh-CN" dirty="0"/>
              <a:t>)</a:t>
            </a:r>
            <a:r>
              <a:rPr lang="zh-CN" altLang="en-US" dirty="0"/>
              <a:t>所扮演的角色及其</a:t>
            </a:r>
          </a:p>
          <a:p>
            <a:r>
              <a:rPr lang="zh-CN" altLang="en-US" dirty="0"/>
              <a:t>被给定的含义</a:t>
            </a:r>
            <a:r>
              <a:rPr lang="en-US" altLang="zh-CN" dirty="0"/>
              <a:t>,</a:t>
            </a:r>
            <a:r>
              <a:rPr lang="zh-CN" altLang="en-US" dirty="0"/>
              <a:t>但其更丰富的所指则隐藏在大众流行的趣味与时尚之中。明星的意义</a:t>
            </a:r>
          </a:p>
          <a:p>
            <a:r>
              <a:rPr lang="zh-CN" altLang="en-US" dirty="0"/>
              <a:t>常常是与大众心灵的秘密结合在一起的。</a:t>
            </a:r>
            <a:endParaRPr lang="en-US" altLang="zh-CN" dirty="0"/>
          </a:p>
          <a:p>
            <a:endParaRPr lang="en-US" altLang="zh-CN" dirty="0"/>
          </a:p>
          <a:p>
            <a:r>
              <a:rPr lang="zh-CN" altLang="en-US" dirty="0"/>
              <a:t>那么</a:t>
            </a:r>
            <a:r>
              <a:rPr lang="en-US" altLang="zh-CN" dirty="0"/>
              <a:t>,</a:t>
            </a:r>
            <a:r>
              <a:rPr lang="zh-CN" altLang="en-US" dirty="0"/>
              <a:t>受众与其偶像之间是否就必然存在着一种直接的因果关系呢</a:t>
            </a:r>
            <a:r>
              <a:rPr lang="en-US" altLang="zh-CN" dirty="0"/>
              <a:t>? </a:t>
            </a:r>
            <a:r>
              <a:rPr lang="zh-CN" altLang="en-US" dirty="0"/>
              <a:t>或者说</a:t>
            </a:r>
            <a:r>
              <a:rPr lang="en-US" altLang="zh-CN" dirty="0"/>
              <a:t>,</a:t>
            </a:r>
            <a:r>
              <a:rPr lang="zh-CN" altLang="en-US" dirty="0"/>
              <a:t>在</a:t>
            </a:r>
          </a:p>
          <a:p>
            <a:r>
              <a:rPr lang="zh-CN" altLang="en-US" dirty="0"/>
              <a:t>大众自我与明星崇拜之间</a:t>
            </a:r>
            <a:r>
              <a:rPr lang="en-US" altLang="zh-CN" dirty="0"/>
              <a:t>,</a:t>
            </a:r>
            <a:r>
              <a:rPr lang="zh-CN" altLang="en-US" dirty="0"/>
              <a:t>是否只是意味着一种被动的施受关系呢</a:t>
            </a:r>
            <a:r>
              <a:rPr lang="en-US" altLang="zh-CN" dirty="0"/>
              <a:t>?</a:t>
            </a:r>
          </a:p>
          <a:p>
            <a:endParaRPr lang="zh-CN" altLang="en-US" dirty="0"/>
          </a:p>
        </p:txBody>
      </p:sp>
    </p:spTree>
    <p:custDataLst>
      <p:tags r:id="rId1"/>
    </p:custDataLst>
    <p:extLst>
      <p:ext uri="{BB962C8B-B14F-4D97-AF65-F5344CB8AC3E}">
        <p14:creationId xmlns:p14="http://schemas.microsoft.com/office/powerpoint/2010/main" val="11290948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2862298"/>
          </a:xfrm>
          <a:prstGeom prst="rect">
            <a:avLst/>
          </a:prstGeom>
          <a:noFill/>
          <a:ln>
            <a:noFill/>
          </a:ln>
        </p:spPr>
        <p:txBody>
          <a:bodyPr wrap="square" lIns="91419" tIns="45708" rIns="91419" bIns="45708">
            <a:spAutoFit/>
          </a:bodyPr>
          <a:lstStyle/>
          <a:p>
            <a:r>
              <a:rPr lang="zh-CN" altLang="en-US" dirty="0"/>
              <a:t>受众对于明星的崇拜</a:t>
            </a:r>
            <a:r>
              <a:rPr lang="en-US" altLang="zh-CN" dirty="0"/>
              <a:t>,</a:t>
            </a:r>
            <a:r>
              <a:rPr lang="zh-CN" altLang="en-US" dirty="0"/>
              <a:t>实质上也就是对于自我理想的张扬、自我情绪的宣泄乃至自我趣味</a:t>
            </a:r>
          </a:p>
          <a:p>
            <a:r>
              <a:rPr lang="zh-CN" altLang="en-US" dirty="0"/>
              <a:t>的肯定。但是</a:t>
            </a:r>
            <a:r>
              <a:rPr lang="en-US" altLang="zh-CN" dirty="0"/>
              <a:t>,</a:t>
            </a:r>
            <a:r>
              <a:rPr lang="zh-CN" altLang="en-US" dirty="0"/>
              <a:t>这并不意味着明星仅仅只是受众接受中的一种心造的幻影或者受众趣</a:t>
            </a:r>
          </a:p>
          <a:p>
            <a:r>
              <a:rPr lang="zh-CN" altLang="en-US" dirty="0"/>
              <a:t>味的一种人格化的对象</a:t>
            </a:r>
            <a:r>
              <a:rPr lang="en-US" altLang="zh-CN" dirty="0"/>
              <a:t>,</a:t>
            </a:r>
            <a:r>
              <a:rPr lang="zh-CN" altLang="en-US" dirty="0"/>
              <a:t>明星崇拜也并非就是就是受众的一种精神“自恋”。受众与其</a:t>
            </a:r>
          </a:p>
          <a:p>
            <a:r>
              <a:rPr lang="zh-CN" altLang="en-US" dirty="0"/>
              <a:t>崇拜对象之间往往有着种种更为复杂的审美关联</a:t>
            </a:r>
            <a:r>
              <a:rPr lang="en-US" altLang="zh-CN" dirty="0"/>
              <a:t>:</a:t>
            </a:r>
            <a:r>
              <a:rPr lang="zh-CN" altLang="en-US" dirty="0"/>
              <a:t>一方面</a:t>
            </a:r>
            <a:r>
              <a:rPr lang="en-US" altLang="zh-CN" dirty="0"/>
              <a:t>,</a:t>
            </a:r>
            <a:r>
              <a:rPr lang="zh-CN" altLang="en-US" dirty="0"/>
              <a:t>明星事实上代表着某种公</a:t>
            </a:r>
          </a:p>
          <a:p>
            <a:r>
              <a:rPr lang="zh-CN" altLang="en-US" dirty="0"/>
              <a:t>众形象</a:t>
            </a:r>
            <a:r>
              <a:rPr lang="en-US" altLang="zh-CN" dirty="0"/>
              <a:t>,</a:t>
            </a:r>
            <a:r>
              <a:rPr lang="zh-CN" altLang="en-US" dirty="0"/>
              <a:t>并且也主要是以其“公众形象”的魅力而形成一种对于受众的审美感召</a:t>
            </a:r>
            <a:r>
              <a:rPr lang="en-US" altLang="zh-CN" dirty="0"/>
              <a:t>;</a:t>
            </a:r>
            <a:r>
              <a:rPr lang="zh-CN" altLang="en-US" dirty="0"/>
              <a:t>另一</a:t>
            </a:r>
          </a:p>
          <a:p>
            <a:r>
              <a:rPr lang="zh-CN" altLang="en-US" dirty="0"/>
              <a:t>方面</a:t>
            </a:r>
            <a:r>
              <a:rPr lang="en-US" altLang="zh-CN" dirty="0"/>
              <a:t>,</a:t>
            </a:r>
            <a:r>
              <a:rPr lang="zh-CN" altLang="en-US" dirty="0"/>
              <a:t>受众则往往是以其公众群体的身份而不是作为一个具体的接受者来实现与明星</a:t>
            </a:r>
          </a:p>
          <a:p>
            <a:r>
              <a:rPr lang="zh-CN" altLang="en-US" dirty="0"/>
              <a:t>之间的交流的。明星一般可以是单数的</a:t>
            </a:r>
            <a:r>
              <a:rPr lang="en-US" altLang="zh-CN" dirty="0"/>
              <a:t>,</a:t>
            </a:r>
            <a:r>
              <a:rPr lang="zh-CN" altLang="en-US" dirty="0"/>
              <a:t>而受众却必然是复数的。明星往往是以其万</a:t>
            </a:r>
          </a:p>
          <a:p>
            <a:r>
              <a:rPr lang="zh-CN" altLang="en-US" dirty="0"/>
              <a:t>众瞩目的形象成为人们种种欲望和情绪的象征</a:t>
            </a:r>
            <a:r>
              <a:rPr lang="en-US" altLang="zh-CN" dirty="0"/>
              <a:t>,</a:t>
            </a:r>
            <a:r>
              <a:rPr lang="zh-CN" altLang="en-US" dirty="0"/>
              <a:t>而受众则未必可以以一个普通崇拜者</a:t>
            </a:r>
          </a:p>
          <a:p>
            <a:r>
              <a:rPr lang="zh-CN" altLang="en-US" dirty="0"/>
              <a:t>的身份受到他所崇拜的明星的特别的青睐。也就是说</a:t>
            </a:r>
            <a:r>
              <a:rPr lang="en-US" altLang="zh-CN" dirty="0"/>
              <a:t>,</a:t>
            </a:r>
            <a:r>
              <a:rPr lang="zh-CN" altLang="en-US" dirty="0"/>
              <a:t>受众与其所崇拜的明星之间的</a:t>
            </a:r>
          </a:p>
          <a:p>
            <a:r>
              <a:rPr lang="zh-CN" altLang="en-US" dirty="0"/>
              <a:t>交流并不是对等的</a:t>
            </a:r>
            <a:r>
              <a:rPr lang="en-US" altLang="zh-CN" dirty="0"/>
              <a:t>,</a:t>
            </a:r>
            <a:r>
              <a:rPr lang="zh-CN" altLang="en-US" dirty="0"/>
              <a:t>或者根本就谈不上受众个体与明星之间的平等交流与对话。</a:t>
            </a:r>
          </a:p>
        </p:txBody>
      </p:sp>
    </p:spTree>
    <p:custDataLst>
      <p:tags r:id="rId1"/>
    </p:custDataLst>
    <p:extLst>
      <p:ext uri="{BB962C8B-B14F-4D97-AF65-F5344CB8AC3E}">
        <p14:creationId xmlns:p14="http://schemas.microsoft.com/office/powerpoint/2010/main" val="162877746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5355288"/>
          </a:xfrm>
          <a:prstGeom prst="rect">
            <a:avLst/>
          </a:prstGeom>
          <a:noFill/>
          <a:ln>
            <a:noFill/>
          </a:ln>
        </p:spPr>
        <p:txBody>
          <a:bodyPr wrap="square" lIns="91419" tIns="45708" rIns="91419" bIns="45708">
            <a:spAutoFit/>
          </a:bodyPr>
          <a:lstStyle/>
          <a:p>
            <a:r>
              <a:rPr lang="en-US" altLang="zh-CN" dirty="0"/>
              <a:t>(</a:t>
            </a:r>
            <a:r>
              <a:rPr lang="zh-CN" altLang="en-US" dirty="0"/>
              <a:t>六</a:t>
            </a:r>
            <a:r>
              <a:rPr lang="en-US" altLang="zh-CN" dirty="0"/>
              <a:t>)</a:t>
            </a:r>
            <a:r>
              <a:rPr lang="zh-CN" altLang="en-US" dirty="0"/>
              <a:t>古典题材广播剧在数量和艺术质量上有显著提高</a:t>
            </a:r>
          </a:p>
          <a:p>
            <a:r>
              <a:rPr lang="zh-CN" altLang="en-US" dirty="0"/>
              <a:t>典雅的古典题材广播剧</a:t>
            </a:r>
            <a:r>
              <a:rPr lang="en-US" altLang="zh-CN" dirty="0"/>
              <a:t>,</a:t>
            </a:r>
            <a:r>
              <a:rPr lang="zh-CN" altLang="en-US" dirty="0"/>
              <a:t>是用现代新艺术形式表现优美的古典故事</a:t>
            </a:r>
            <a:r>
              <a:rPr lang="en-US" altLang="zh-CN" dirty="0"/>
              <a:t>,</a:t>
            </a:r>
            <a:r>
              <a:rPr lang="zh-CN" altLang="en-US" dirty="0"/>
              <a:t>既有浓郁的</a:t>
            </a:r>
          </a:p>
          <a:p>
            <a:r>
              <a:rPr lang="zh-CN" altLang="en-US" dirty="0"/>
              <a:t>民族情趣</a:t>
            </a:r>
            <a:r>
              <a:rPr lang="en-US" altLang="zh-CN" dirty="0"/>
              <a:t>,</a:t>
            </a:r>
            <a:r>
              <a:rPr lang="zh-CN" altLang="en-US" dirty="0"/>
              <a:t>又有一种新鲜感。这类剧是对我国古典戏剧、古典名著的发扬光大</a:t>
            </a:r>
            <a:r>
              <a:rPr lang="en-US" altLang="zh-CN" dirty="0"/>
              <a:t>,</a:t>
            </a:r>
            <a:r>
              <a:rPr lang="zh-CN" altLang="en-US" dirty="0"/>
              <a:t>又有丰</a:t>
            </a:r>
          </a:p>
          <a:p>
            <a:r>
              <a:rPr lang="zh-CN" altLang="en-US" dirty="0"/>
              <a:t>富现代人审美情趣的需要。广播剧</a:t>
            </a:r>
            <a:r>
              <a:rPr lang="en-US" altLang="zh-CN" dirty="0"/>
              <a:t>《</a:t>
            </a:r>
            <a:r>
              <a:rPr lang="zh-CN" altLang="en-US" dirty="0"/>
              <a:t>红楼梦</a:t>
            </a:r>
            <a:r>
              <a:rPr lang="en-US" altLang="zh-CN" dirty="0"/>
              <a:t>》</a:t>
            </a:r>
            <a:r>
              <a:rPr lang="zh-CN" altLang="en-US" dirty="0"/>
              <a:t>在展现多姿多彩的人物情感方面很有魅</a:t>
            </a:r>
          </a:p>
          <a:p>
            <a:r>
              <a:rPr lang="zh-CN" altLang="en-US" dirty="0"/>
              <a:t>力</a:t>
            </a:r>
            <a:r>
              <a:rPr lang="en-US" altLang="zh-CN" dirty="0"/>
              <a:t>;《</a:t>
            </a:r>
            <a:r>
              <a:rPr lang="zh-CN" altLang="en-US" dirty="0"/>
              <a:t>窦娥冤</a:t>
            </a:r>
            <a:r>
              <a:rPr lang="en-US" altLang="zh-CN" dirty="0"/>
              <a:t>》《</a:t>
            </a:r>
            <a:r>
              <a:rPr lang="zh-CN" altLang="en-US" dirty="0"/>
              <a:t>桃花扇</a:t>
            </a:r>
            <a:r>
              <a:rPr lang="en-US" altLang="zh-CN" dirty="0"/>
              <a:t>》</a:t>
            </a:r>
            <a:r>
              <a:rPr lang="zh-CN" altLang="en-US" dirty="0"/>
              <a:t>悲剧气氛的制造比较感人</a:t>
            </a:r>
            <a:r>
              <a:rPr lang="en-US" altLang="zh-CN" dirty="0"/>
              <a:t>;</a:t>
            </a:r>
            <a:r>
              <a:rPr lang="zh-CN" altLang="en-US" dirty="0"/>
              <a:t>把典雅同内在的幽默相结合形成美</a:t>
            </a:r>
          </a:p>
          <a:p>
            <a:r>
              <a:rPr lang="zh-CN" altLang="en-US" dirty="0"/>
              <a:t>妙的喜剧效果</a:t>
            </a:r>
            <a:r>
              <a:rPr lang="en-US" altLang="zh-CN" dirty="0"/>
              <a:t>,《</a:t>
            </a:r>
            <a:r>
              <a:rPr lang="zh-CN" altLang="en-US" dirty="0"/>
              <a:t>陈妙常</a:t>
            </a:r>
            <a:r>
              <a:rPr lang="en-US" altLang="zh-CN" dirty="0"/>
              <a:t>》</a:t>
            </a:r>
            <a:r>
              <a:rPr lang="zh-CN" altLang="en-US" dirty="0"/>
              <a:t>是一次较为成功的尝试。</a:t>
            </a:r>
            <a:endParaRPr lang="en-US" altLang="zh-CN" dirty="0"/>
          </a:p>
          <a:p>
            <a:endParaRPr lang="en-US" altLang="zh-CN" dirty="0"/>
          </a:p>
          <a:p>
            <a:r>
              <a:rPr lang="en-US" altLang="zh-CN" dirty="0"/>
              <a:t>(</a:t>
            </a:r>
            <a:r>
              <a:rPr lang="zh-CN" altLang="en-US" dirty="0"/>
              <a:t>七</a:t>
            </a:r>
            <a:r>
              <a:rPr lang="en-US" altLang="zh-CN" dirty="0"/>
              <a:t>)</a:t>
            </a:r>
            <a:r>
              <a:rPr lang="zh-CN" altLang="en-US" dirty="0"/>
              <a:t>立体声广播剧的出现与发展</a:t>
            </a:r>
          </a:p>
          <a:p>
            <a:r>
              <a:rPr lang="en-US" altLang="zh-CN" dirty="0"/>
              <a:t>《</a:t>
            </a:r>
            <a:r>
              <a:rPr lang="zh-CN" altLang="en-US" dirty="0"/>
              <a:t>渔夫和金鱼的故事</a:t>
            </a:r>
            <a:r>
              <a:rPr lang="en-US" altLang="zh-CN" dirty="0"/>
              <a:t>》</a:t>
            </a:r>
            <a:r>
              <a:rPr lang="zh-CN" altLang="en-US" dirty="0"/>
              <a:t>是我国第一部立体声广播剧</a:t>
            </a:r>
            <a:r>
              <a:rPr lang="en-US" altLang="zh-CN" dirty="0"/>
              <a:t>,</a:t>
            </a:r>
            <a:r>
              <a:rPr lang="zh-CN" altLang="en-US" dirty="0"/>
              <a:t>是广东台于</a:t>
            </a:r>
            <a:r>
              <a:rPr lang="en-US" altLang="zh-CN" dirty="0"/>
              <a:t>1981</a:t>
            </a:r>
            <a:r>
              <a:rPr lang="zh-CN" altLang="en-US" dirty="0"/>
              <a:t>年录制并播</a:t>
            </a:r>
          </a:p>
          <a:p>
            <a:r>
              <a:rPr lang="zh-CN" altLang="en-US" dirty="0"/>
              <a:t>出的。中央台</a:t>
            </a:r>
            <a:r>
              <a:rPr lang="en-US" altLang="zh-CN" dirty="0"/>
              <a:t>1984</a:t>
            </a:r>
            <a:r>
              <a:rPr lang="zh-CN" altLang="en-US" dirty="0"/>
              <a:t>年先后录制了</a:t>
            </a:r>
            <a:r>
              <a:rPr lang="en-US" altLang="zh-CN" dirty="0"/>
              <a:t>《</a:t>
            </a:r>
            <a:r>
              <a:rPr lang="zh-CN" altLang="en-US" dirty="0"/>
              <a:t>海迪</a:t>
            </a:r>
            <a:r>
              <a:rPr lang="en-US" altLang="zh-CN" dirty="0"/>
              <a:t>》《</a:t>
            </a:r>
            <a:r>
              <a:rPr lang="zh-CN" altLang="en-US" dirty="0"/>
              <a:t>红楼梦</a:t>
            </a:r>
            <a:r>
              <a:rPr lang="en-US" altLang="zh-CN" dirty="0"/>
              <a:t>》</a:t>
            </a:r>
            <a:r>
              <a:rPr lang="zh-CN" altLang="en-US" dirty="0"/>
              <a:t>等立体声广播剧。我国的立体声广</a:t>
            </a:r>
          </a:p>
          <a:p>
            <a:r>
              <a:rPr lang="zh-CN" altLang="en-US" dirty="0"/>
              <a:t>播剧现在一般还是双声道的</a:t>
            </a:r>
            <a:r>
              <a:rPr lang="en-US" altLang="zh-CN" dirty="0"/>
              <a:t>,</a:t>
            </a:r>
            <a:r>
              <a:rPr lang="zh-CN" altLang="en-US" dirty="0"/>
              <a:t>但它的确给声音艺术的表现力和独特魅力开拓了新的境</a:t>
            </a:r>
          </a:p>
          <a:p>
            <a:r>
              <a:rPr lang="zh-CN" altLang="en-US" dirty="0"/>
              <a:t>界。</a:t>
            </a:r>
            <a:r>
              <a:rPr lang="en-US" altLang="zh-CN" dirty="0"/>
              <a:t>《</a:t>
            </a:r>
            <a:r>
              <a:rPr lang="zh-CN" altLang="en-US" dirty="0"/>
              <a:t>红楼梦</a:t>
            </a:r>
            <a:r>
              <a:rPr lang="en-US" altLang="zh-CN" dirty="0"/>
              <a:t>》《</a:t>
            </a:r>
            <a:r>
              <a:rPr lang="zh-CN" altLang="en-US" dirty="0"/>
              <a:t>窦娥冤</a:t>
            </a:r>
            <a:r>
              <a:rPr lang="en-US" altLang="zh-CN" dirty="0"/>
              <a:t>》《</a:t>
            </a:r>
            <a:r>
              <a:rPr lang="zh-CN" altLang="en-US" dirty="0"/>
              <a:t>陈妙常</a:t>
            </a:r>
            <a:r>
              <a:rPr lang="en-US" altLang="zh-CN" dirty="0"/>
              <a:t>》《</a:t>
            </a:r>
            <a:r>
              <a:rPr lang="zh-CN" altLang="en-US" dirty="0"/>
              <a:t>桃花扇</a:t>
            </a:r>
            <a:r>
              <a:rPr lang="en-US" altLang="zh-CN" dirty="0"/>
              <a:t>》</a:t>
            </a:r>
            <a:r>
              <a:rPr lang="zh-CN" altLang="en-US" dirty="0"/>
              <a:t>等有保留价值的古典题材广播剧</a:t>
            </a:r>
            <a:r>
              <a:rPr lang="en-US" altLang="zh-CN" dirty="0"/>
              <a:t>,</a:t>
            </a:r>
            <a:r>
              <a:rPr lang="zh-CN" altLang="en-US" dirty="0"/>
              <a:t>都依赖立</a:t>
            </a:r>
          </a:p>
          <a:p>
            <a:r>
              <a:rPr lang="zh-CN" altLang="en-US" dirty="0"/>
              <a:t>体声技术取得了良好的艺术效果。中国第一部获国际大奖的广播剧</a:t>
            </a:r>
            <a:r>
              <a:rPr lang="en-US" altLang="zh-CN" dirty="0"/>
              <a:t>《</a:t>
            </a:r>
            <a:r>
              <a:rPr lang="zh-CN" altLang="en-US" dirty="0"/>
              <a:t>减去十岁</a:t>
            </a:r>
            <a:r>
              <a:rPr lang="en-US" altLang="zh-CN" dirty="0"/>
              <a:t>》,</a:t>
            </a:r>
            <a:r>
              <a:rPr lang="zh-CN" altLang="en-US" dirty="0"/>
              <a:t>运用</a:t>
            </a:r>
          </a:p>
          <a:p>
            <a:r>
              <a:rPr lang="zh-CN" altLang="en-US" dirty="0"/>
              <a:t>立体声效果产生强烈的方位感、层次感</a:t>
            </a:r>
            <a:r>
              <a:rPr lang="en-US" altLang="zh-CN" dirty="0"/>
              <a:t>,</a:t>
            </a:r>
            <a:r>
              <a:rPr lang="zh-CN" altLang="en-US" dirty="0"/>
              <a:t>体现了已故著名导演王芝芙运用立体声的</a:t>
            </a:r>
          </a:p>
          <a:p>
            <a:r>
              <a:rPr lang="zh-CN" altLang="en-US" dirty="0"/>
              <a:t>功力。</a:t>
            </a:r>
          </a:p>
          <a:p>
            <a:r>
              <a:rPr lang="zh-CN" altLang="en-US" dirty="0"/>
              <a:t>总 而言之</a:t>
            </a:r>
            <a:r>
              <a:rPr lang="en-US" altLang="zh-CN" dirty="0"/>
              <a:t>,</a:t>
            </a:r>
            <a:r>
              <a:rPr lang="zh-CN" altLang="en-US" dirty="0"/>
              <a:t>新时期的广播剧</a:t>
            </a:r>
            <a:r>
              <a:rPr lang="en-US" altLang="zh-CN" dirty="0"/>
              <a:t>,</a:t>
            </a:r>
            <a:r>
              <a:rPr lang="zh-CN" altLang="en-US" dirty="0"/>
              <a:t>在</a:t>
            </a:r>
            <a:r>
              <a:rPr lang="en-US" altLang="zh-CN" dirty="0"/>
              <a:t>20</a:t>
            </a:r>
            <a:r>
              <a:rPr lang="zh-CN" altLang="en-US" dirty="0"/>
              <a:t>世纪</a:t>
            </a:r>
            <a:r>
              <a:rPr lang="en-US" altLang="zh-CN" dirty="0"/>
              <a:t>70</a:t>
            </a:r>
            <a:r>
              <a:rPr lang="zh-CN" altLang="en-US" dirty="0"/>
              <a:t>年代活跃</a:t>
            </a:r>
            <a:r>
              <a:rPr lang="en-US" altLang="zh-CN" dirty="0"/>
              <a:t>,80</a:t>
            </a:r>
            <a:r>
              <a:rPr lang="zh-CN" altLang="en-US" dirty="0"/>
              <a:t>年代发展</a:t>
            </a:r>
            <a:r>
              <a:rPr lang="en-US" altLang="zh-CN" dirty="0"/>
              <a:t>,90</a:t>
            </a:r>
            <a:r>
              <a:rPr lang="zh-CN" altLang="en-US" dirty="0"/>
              <a:t>年代繁荣昌</a:t>
            </a:r>
          </a:p>
          <a:p>
            <a:r>
              <a:rPr lang="zh-CN" altLang="en-US" dirty="0"/>
              <a:t>盛。它以数量和质量</a:t>
            </a:r>
            <a:r>
              <a:rPr lang="en-US" altLang="zh-CN" dirty="0"/>
              <a:t>,</a:t>
            </a:r>
            <a:r>
              <a:rPr lang="zh-CN" altLang="en-US" dirty="0"/>
              <a:t>以反映现实的广度</a:t>
            </a:r>
            <a:r>
              <a:rPr lang="en-US" altLang="zh-CN" dirty="0"/>
              <a:t>,</a:t>
            </a:r>
            <a:r>
              <a:rPr lang="zh-CN" altLang="en-US" dirty="0"/>
              <a:t>以自己的特色和美学价值</a:t>
            </a:r>
            <a:r>
              <a:rPr lang="en-US" altLang="zh-CN" dirty="0"/>
              <a:t>,</a:t>
            </a:r>
            <a:r>
              <a:rPr lang="zh-CN" altLang="en-US" dirty="0"/>
              <a:t>赢得了社会的认</a:t>
            </a:r>
          </a:p>
          <a:p>
            <a:r>
              <a:rPr lang="zh-CN" altLang="en-US" dirty="0"/>
              <a:t>可。与之相应</a:t>
            </a:r>
            <a:r>
              <a:rPr lang="en-US" altLang="zh-CN" dirty="0"/>
              <a:t>,</a:t>
            </a:r>
            <a:r>
              <a:rPr lang="zh-CN" altLang="en-US" dirty="0"/>
              <a:t>广播剧事业也获得了长足发展。</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当代中国广播剧的发展历程</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70666149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3416296"/>
          </a:xfrm>
          <a:prstGeom prst="rect">
            <a:avLst/>
          </a:prstGeom>
          <a:noFill/>
          <a:ln>
            <a:noFill/>
          </a:ln>
        </p:spPr>
        <p:txBody>
          <a:bodyPr wrap="square" lIns="91419" tIns="45708" rIns="91419" bIns="45708">
            <a:spAutoFit/>
          </a:bodyPr>
          <a:lstStyle/>
          <a:p>
            <a:r>
              <a:rPr lang="zh-CN" altLang="en-US" dirty="0"/>
              <a:t>既然如此</a:t>
            </a:r>
            <a:r>
              <a:rPr lang="en-US" altLang="zh-CN" dirty="0"/>
              <a:t>,</a:t>
            </a:r>
            <a:r>
              <a:rPr lang="zh-CN" altLang="en-US" dirty="0"/>
              <a:t>何以还有那么多的受众心甘情愿地沉醉于其精心营造的明星虚幻的声音和影像</a:t>
            </a:r>
          </a:p>
          <a:p>
            <a:r>
              <a:rPr lang="zh-CN" altLang="en-US" dirty="0"/>
              <a:t>里呢</a:t>
            </a:r>
            <a:r>
              <a:rPr lang="en-US" altLang="zh-CN" dirty="0"/>
              <a:t>? </a:t>
            </a:r>
            <a:r>
              <a:rPr lang="zh-CN" altLang="en-US" dirty="0"/>
              <a:t>这也许正是由于广播电视的媒体性质使然。</a:t>
            </a:r>
            <a:endParaRPr lang="en-US" altLang="zh-CN" dirty="0"/>
          </a:p>
          <a:p>
            <a:endParaRPr lang="en-US" altLang="zh-CN" dirty="0"/>
          </a:p>
          <a:p>
            <a:r>
              <a:rPr lang="zh-CN" altLang="en-US" dirty="0"/>
              <a:t>广播电视作为现代社会最具普及性的大众传媒</a:t>
            </a:r>
            <a:r>
              <a:rPr lang="en-US" altLang="zh-CN" dirty="0"/>
              <a:t>,</a:t>
            </a:r>
            <a:r>
              <a:rPr lang="zh-CN" altLang="en-US" dirty="0"/>
              <a:t>其日常化审美造成对于现实生活的广泛的覆盖和有效的渗透</a:t>
            </a:r>
            <a:r>
              <a:rPr lang="en-US" altLang="zh-CN" dirty="0"/>
              <a:t>,</a:t>
            </a:r>
            <a:r>
              <a:rPr lang="zh-CN" altLang="en-US" dirty="0"/>
              <a:t>而且</a:t>
            </a:r>
            <a:r>
              <a:rPr lang="en-US" altLang="zh-CN" dirty="0"/>
              <a:t>,</a:t>
            </a:r>
            <a:r>
              <a:rPr lang="zh-CN" altLang="en-US" dirty="0"/>
              <a:t>广播电视所营构的意象世界是如此贴近现实</a:t>
            </a:r>
            <a:r>
              <a:rPr lang="en-US" altLang="zh-CN" dirty="0"/>
              <a:t>,</a:t>
            </a:r>
            <a:r>
              <a:rPr lang="zh-CN" altLang="en-US" dirty="0"/>
              <a:t>以至于足以成为受众的日常生</a:t>
            </a:r>
          </a:p>
          <a:p>
            <a:r>
              <a:rPr lang="zh-CN" altLang="en-US" dirty="0"/>
              <a:t>活的一部分。同时它又非常疏远现实</a:t>
            </a:r>
            <a:r>
              <a:rPr lang="en-US" altLang="zh-CN" dirty="0"/>
              <a:t>,</a:t>
            </a:r>
            <a:r>
              <a:rPr lang="zh-CN" altLang="en-US" dirty="0"/>
              <a:t>或者说只能是现实的一种幻影。从而</a:t>
            </a:r>
            <a:r>
              <a:rPr lang="en-US" altLang="zh-CN" dirty="0"/>
              <a:t>,</a:t>
            </a:r>
            <a:r>
              <a:rPr lang="zh-CN" altLang="en-US" dirty="0"/>
              <a:t>广播电</a:t>
            </a:r>
          </a:p>
          <a:p>
            <a:r>
              <a:rPr lang="zh-CN" altLang="en-US" dirty="0"/>
              <a:t>视通过自己的艺术明星传达给受众的或许正是在日益疏远和淡化的人际交流中那种</a:t>
            </a:r>
          </a:p>
          <a:p>
            <a:r>
              <a:rPr lang="zh-CN" altLang="en-US" dirty="0"/>
              <a:t>已经十分难得的仪式化的集体体验。换言之</a:t>
            </a:r>
            <a:r>
              <a:rPr lang="en-US" altLang="zh-CN" dirty="0"/>
              <a:t>,</a:t>
            </a:r>
            <a:r>
              <a:rPr lang="zh-CN" altLang="en-US" dirty="0"/>
              <a:t>对于广播电视的受众来说</a:t>
            </a:r>
            <a:r>
              <a:rPr lang="en-US" altLang="zh-CN" dirty="0"/>
              <a:t>,</a:t>
            </a:r>
            <a:r>
              <a:rPr lang="zh-CN" altLang="en-US" dirty="0"/>
              <a:t>明星的意义</a:t>
            </a:r>
          </a:p>
          <a:p>
            <a:r>
              <a:rPr lang="zh-CN" altLang="en-US" dirty="0"/>
              <a:t>也许更主要在于他</a:t>
            </a:r>
            <a:r>
              <a:rPr lang="en-US" altLang="zh-CN" dirty="0"/>
              <a:t>/</a:t>
            </a:r>
            <a:r>
              <a:rPr lang="zh-CN" altLang="en-US" dirty="0"/>
              <a:t>她体现出了某种社会共同守望的价值理念以及对于受众造成的某</a:t>
            </a:r>
          </a:p>
          <a:p>
            <a:r>
              <a:rPr lang="zh-CN" altLang="en-US" dirty="0"/>
              <a:t>种虽然虚幻却又是十分亲切的归属感与认同感。</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229755977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广播电视受众审美感受方式的演变</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810613"/>
            <a:ext cx="9635179" cy="3416296"/>
          </a:xfrm>
          <a:prstGeom prst="rect">
            <a:avLst/>
          </a:prstGeom>
          <a:noFill/>
          <a:ln>
            <a:noFill/>
          </a:ln>
        </p:spPr>
        <p:txBody>
          <a:bodyPr wrap="square" lIns="91419" tIns="45708" rIns="91419" bIns="45708">
            <a:spAutoFit/>
          </a:bodyPr>
          <a:lstStyle/>
          <a:p>
            <a:r>
              <a:rPr lang="zh-CN" altLang="en-US" dirty="0"/>
              <a:t>惟其如此</a:t>
            </a:r>
            <a:r>
              <a:rPr lang="en-US" altLang="zh-CN" dirty="0"/>
              <a:t>,</a:t>
            </a:r>
            <a:r>
              <a:rPr lang="zh-CN" altLang="en-US" dirty="0"/>
              <a:t>可以说</a:t>
            </a:r>
            <a:r>
              <a:rPr lang="en-US" altLang="zh-CN" dirty="0"/>
              <a:t>,</a:t>
            </a:r>
            <a:r>
              <a:rPr lang="zh-CN" altLang="en-US" dirty="0"/>
              <a:t>广播电视艺术的造“星”工程乃是当代大众文化中的一个相当</a:t>
            </a:r>
          </a:p>
          <a:p>
            <a:r>
              <a:rPr lang="zh-CN" altLang="en-US" dirty="0"/>
              <a:t>必要而又相对复杂的系统工程。</a:t>
            </a:r>
            <a:endParaRPr lang="en-US" altLang="zh-CN" dirty="0"/>
          </a:p>
          <a:p>
            <a:endParaRPr lang="en-US" altLang="zh-CN" dirty="0"/>
          </a:p>
          <a:p>
            <a:r>
              <a:rPr lang="zh-CN" altLang="en-US" dirty="0"/>
              <a:t>广播电视文艺节目的编导忙于对明星们的“包装”只不过是其中的一个部分、一个环节而已</a:t>
            </a:r>
            <a:r>
              <a:rPr lang="en-US" altLang="zh-CN" dirty="0"/>
              <a:t>,</a:t>
            </a:r>
            <a:r>
              <a:rPr lang="zh-CN" altLang="en-US" dirty="0"/>
              <a:t>而且还只是相对次要的方面</a:t>
            </a:r>
            <a:r>
              <a:rPr lang="en-US" altLang="zh-CN" dirty="0"/>
              <a:t>;</a:t>
            </a:r>
            <a:r>
              <a:rPr lang="zh-CN" altLang="en-US" dirty="0"/>
              <a:t>本质上</a:t>
            </a:r>
            <a:r>
              <a:rPr lang="en-US" altLang="zh-CN" dirty="0"/>
              <a:t>,</a:t>
            </a:r>
            <a:r>
              <a:rPr lang="zh-CN" altLang="en-US" dirty="0"/>
              <a:t>造“星”体现出受众感性选择的最终的决定性意义。在整个造“星”工程中</a:t>
            </a:r>
            <a:r>
              <a:rPr lang="en-US" altLang="zh-CN" dirty="0"/>
              <a:t>,</a:t>
            </a:r>
            <a:r>
              <a:rPr lang="zh-CN" altLang="en-US" dirty="0"/>
              <a:t>受众的缺席</a:t>
            </a:r>
            <a:r>
              <a:rPr lang="en-US" altLang="zh-CN" dirty="0"/>
              <a:t>,</a:t>
            </a:r>
            <a:r>
              <a:rPr lang="zh-CN" altLang="en-US" dirty="0"/>
              <a:t>或者广播电视编导们受众意识的淡漠</a:t>
            </a:r>
            <a:r>
              <a:rPr lang="en-US" altLang="zh-CN" dirty="0"/>
              <a:t>,</a:t>
            </a:r>
            <a:r>
              <a:rPr lang="zh-CN" altLang="en-US" dirty="0"/>
              <a:t>只能意味着造“星”的不切实际</a:t>
            </a:r>
            <a:r>
              <a:rPr lang="en-US" altLang="zh-CN" dirty="0"/>
              <a:t>,</a:t>
            </a:r>
            <a:r>
              <a:rPr lang="zh-CN" altLang="en-US" dirty="0"/>
              <a:t>意味着所造之“星”的虚无缥缈。当然</a:t>
            </a:r>
            <a:r>
              <a:rPr lang="en-US" altLang="zh-CN" dirty="0"/>
              <a:t>,</a:t>
            </a:r>
            <a:r>
              <a:rPr lang="zh-CN" altLang="en-US" dirty="0"/>
              <a:t>如前所述</a:t>
            </a:r>
            <a:r>
              <a:rPr lang="en-US" altLang="zh-CN" dirty="0"/>
              <a:t>,</a:t>
            </a:r>
            <a:r>
              <a:rPr lang="zh-CN" altLang="en-US" dirty="0"/>
              <a:t>受众的明星崇拜</a:t>
            </a:r>
            <a:r>
              <a:rPr lang="en-US" altLang="zh-CN" dirty="0"/>
              <a:t>,</a:t>
            </a:r>
            <a:r>
              <a:rPr lang="zh-CN" altLang="en-US" dirty="0"/>
              <a:t>既有赶浪头的一面</a:t>
            </a:r>
            <a:r>
              <a:rPr lang="en-US" altLang="zh-CN" dirty="0"/>
              <a:t>,</a:t>
            </a:r>
            <a:r>
              <a:rPr lang="zh-CN" altLang="en-US" dirty="0"/>
              <a:t>也有制造泡沫的一面</a:t>
            </a:r>
            <a:r>
              <a:rPr lang="en-US" altLang="zh-CN" dirty="0"/>
              <a:t>;</a:t>
            </a:r>
            <a:r>
              <a:rPr lang="zh-CN" altLang="en-US" dirty="0"/>
              <a:t>既有自主选择的一面</a:t>
            </a:r>
            <a:r>
              <a:rPr lang="en-US" altLang="zh-CN" dirty="0"/>
              <a:t>,</a:t>
            </a:r>
            <a:r>
              <a:rPr lang="zh-CN" altLang="en-US" dirty="0"/>
              <a:t>又有从众的一面。所以</a:t>
            </a:r>
            <a:r>
              <a:rPr lang="en-US" altLang="zh-CN" dirty="0"/>
              <a:t>,</a:t>
            </a:r>
            <a:r>
              <a:rPr lang="zh-CN" altLang="en-US" dirty="0"/>
              <a:t>唯有积极而有效地引导受众参</a:t>
            </a:r>
          </a:p>
          <a:p>
            <a:r>
              <a:rPr lang="zh-CN" altLang="en-US" dirty="0"/>
              <a:t>与、激发、调动并培养受众的倾听热情</a:t>
            </a:r>
            <a:r>
              <a:rPr lang="en-US" altLang="zh-CN" dirty="0"/>
              <a:t>,</a:t>
            </a:r>
            <a:r>
              <a:rPr lang="zh-CN" altLang="en-US" dirty="0"/>
              <a:t>在准确把握受众真正的趣味中心的基础上</a:t>
            </a:r>
            <a:r>
              <a:rPr lang="en-US" altLang="zh-CN" dirty="0"/>
              <a:t>,</a:t>
            </a:r>
            <a:r>
              <a:rPr lang="zh-CN" altLang="en-US" dirty="0"/>
              <a:t>经</a:t>
            </a:r>
          </a:p>
          <a:p>
            <a:r>
              <a:rPr lang="zh-CN" altLang="en-US" dirty="0"/>
              <a:t>过切实而细密的调查论证</a:t>
            </a:r>
            <a:r>
              <a:rPr lang="en-US" altLang="zh-CN" dirty="0"/>
              <a:t>,</a:t>
            </a:r>
            <a:r>
              <a:rPr lang="zh-CN" altLang="en-US" dirty="0"/>
              <a:t>进行周详的设计和独特的处理</a:t>
            </a:r>
            <a:r>
              <a:rPr lang="en-US" altLang="zh-CN" dirty="0"/>
              <a:t>,</a:t>
            </a:r>
            <a:r>
              <a:rPr lang="zh-CN" altLang="en-US" dirty="0"/>
              <a:t>才有可能创造出为广大受</a:t>
            </a:r>
          </a:p>
          <a:p>
            <a:r>
              <a:rPr lang="zh-CN" altLang="en-US" dirty="0"/>
              <a:t>众所接受和喜爱的作品来</a:t>
            </a:r>
            <a:r>
              <a:rPr lang="en-US" altLang="zh-CN" dirty="0"/>
              <a:t>,</a:t>
            </a:r>
            <a:r>
              <a:rPr lang="zh-CN" altLang="en-US" dirty="0"/>
              <a:t>也才有可能造就出真正为受众所痴迷和崇拜的艺术明</a:t>
            </a:r>
          </a:p>
          <a:p>
            <a:r>
              <a:rPr lang="zh-CN" altLang="en-US" dirty="0"/>
              <a:t>星来。</a:t>
            </a:r>
          </a:p>
        </p:txBody>
      </p:sp>
    </p:spTree>
    <p:custDataLst>
      <p:tags r:id="rId1"/>
    </p:custDataLst>
    <p:extLst>
      <p:ext uri="{BB962C8B-B14F-4D97-AF65-F5344CB8AC3E}">
        <p14:creationId xmlns:p14="http://schemas.microsoft.com/office/powerpoint/2010/main" val="30667270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070429" y="1726625"/>
            <a:ext cx="2296386" cy="156966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12</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广播电视文艺的价值与功能</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313465215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价值概念与功能概念的异同</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750051"/>
            <a:ext cx="9635179" cy="3970293"/>
          </a:xfrm>
          <a:prstGeom prst="rect">
            <a:avLst/>
          </a:prstGeom>
          <a:noFill/>
          <a:ln>
            <a:noFill/>
          </a:ln>
        </p:spPr>
        <p:txBody>
          <a:bodyPr wrap="square" lIns="91419" tIns="45708" rIns="91419" bIns="45708">
            <a:spAutoFit/>
          </a:bodyPr>
          <a:lstStyle/>
          <a:p>
            <a:r>
              <a:rPr lang="zh-CN" altLang="en-US" dirty="0"/>
              <a:t>一、价值概念的内涵与主体性取向</a:t>
            </a:r>
            <a:endParaRPr lang="en-US" altLang="zh-CN" dirty="0"/>
          </a:p>
          <a:p>
            <a:endParaRPr lang="zh-CN" altLang="en-US" dirty="0"/>
          </a:p>
          <a:p>
            <a:r>
              <a:rPr lang="zh-CN" altLang="en-US" dirty="0"/>
              <a:t>何谓“价值”</a:t>
            </a:r>
            <a:r>
              <a:rPr lang="en-US" altLang="zh-CN" dirty="0"/>
              <a:t>? </a:t>
            </a:r>
            <a:r>
              <a:rPr lang="zh-CN" altLang="en-US" dirty="0"/>
              <a:t>按照一般文化学意义上的说法</a:t>
            </a:r>
            <a:r>
              <a:rPr lang="en-US" altLang="zh-CN" dirty="0"/>
              <a:t>,</a:t>
            </a:r>
            <a:r>
              <a:rPr lang="zh-CN" altLang="en-US" dirty="0"/>
              <a:t>所谓“价值”</a:t>
            </a:r>
            <a:r>
              <a:rPr lang="en-US" altLang="zh-CN" dirty="0"/>
              <a:t>,</a:t>
            </a:r>
            <a:r>
              <a:rPr lang="zh-CN" altLang="en-US" dirty="0"/>
              <a:t>指的是“值得期求的、</a:t>
            </a:r>
          </a:p>
          <a:p>
            <a:r>
              <a:rPr lang="zh-CN" altLang="en-US" dirty="0"/>
              <a:t>美好的事物的观念</a:t>
            </a:r>
            <a:r>
              <a:rPr lang="en-US" altLang="zh-CN" dirty="0"/>
              <a:t>,</a:t>
            </a:r>
            <a:r>
              <a:rPr lang="zh-CN" altLang="en-US" dirty="0"/>
              <a:t>或是值得期求的、美好的事物本身。它所反映的是每个人所需求</a:t>
            </a:r>
          </a:p>
          <a:p>
            <a:r>
              <a:rPr lang="zh-CN" altLang="en-US" dirty="0"/>
              <a:t>的东西</a:t>
            </a:r>
            <a:r>
              <a:rPr lang="en-US" altLang="zh-CN" dirty="0"/>
              <a:t>:</a:t>
            </a:r>
            <a:r>
              <a:rPr lang="zh-CN" altLang="en-US" dirty="0"/>
              <a:t>目标、爱好、期求的最终地位</a:t>
            </a:r>
            <a:r>
              <a:rPr lang="en-US" altLang="zh-CN" dirty="0"/>
              <a:t>,</a:t>
            </a:r>
            <a:r>
              <a:rPr lang="zh-CN" altLang="en-US" dirty="0"/>
              <a:t>或是人们心目中关于美好的和正确的事物的观</a:t>
            </a:r>
          </a:p>
          <a:p>
            <a:r>
              <a:rPr lang="zh-CN" altLang="en-US" dirty="0"/>
              <a:t>念</a:t>
            </a:r>
            <a:r>
              <a:rPr lang="en-US" altLang="zh-CN" dirty="0"/>
              <a:t>,</a:t>
            </a:r>
            <a:r>
              <a:rPr lang="zh-CN" altLang="en-US" dirty="0"/>
              <a:t>以及人们‘应该’做什么而不是‘想要’做什么的观念。价值是内在的、主观的概念</a:t>
            </a:r>
            <a:r>
              <a:rPr lang="en-US" altLang="zh-CN" dirty="0"/>
              <a:t>,</a:t>
            </a:r>
          </a:p>
          <a:p>
            <a:r>
              <a:rPr lang="zh-CN" altLang="en-US" dirty="0"/>
              <a:t>它所提出的是道德的、伦理的、美学的标准</a:t>
            </a:r>
            <a:r>
              <a:rPr lang="en-US" altLang="zh-CN" dirty="0"/>
              <a:t>,</a:t>
            </a:r>
            <a:r>
              <a:rPr lang="zh-CN" altLang="en-US" dirty="0"/>
              <a:t>具有文化上和人格上的中心特性</a:t>
            </a:r>
            <a:r>
              <a:rPr lang="en-US" altLang="zh-CN" dirty="0"/>
              <a:t>,</a:t>
            </a:r>
            <a:r>
              <a:rPr lang="zh-CN" altLang="en-US" dirty="0"/>
              <a:t>一个人</a:t>
            </a:r>
          </a:p>
          <a:p>
            <a:r>
              <a:rPr lang="zh-CN" altLang="en-US" dirty="0"/>
              <a:t>所持有的或一个团体、社会所赞同的一组相关价值叫‘价值系统’</a:t>
            </a:r>
            <a:r>
              <a:rPr lang="en-US" altLang="zh-CN" dirty="0"/>
              <a:t>,</a:t>
            </a:r>
            <a:r>
              <a:rPr lang="zh-CN" altLang="en-US" dirty="0"/>
              <a:t>它是一种文化系统</a:t>
            </a:r>
          </a:p>
          <a:p>
            <a:r>
              <a:rPr lang="zh-CN" altLang="en-US" dirty="0"/>
              <a:t>的基础</a:t>
            </a:r>
            <a:r>
              <a:rPr lang="en-US" altLang="zh-CN" dirty="0"/>
              <a:t>,</a:t>
            </a:r>
            <a:r>
              <a:rPr lang="zh-CN" altLang="en-US" dirty="0"/>
              <a:t>或一种‘文化精神’。”</a:t>
            </a:r>
            <a:endParaRPr lang="en-US" altLang="zh-CN" dirty="0"/>
          </a:p>
          <a:p>
            <a:endParaRPr lang="zh-CN" altLang="en-US" dirty="0"/>
          </a:p>
          <a:p>
            <a:r>
              <a:rPr lang="zh-CN" altLang="en-US" dirty="0"/>
              <a:t>这一定义</a:t>
            </a:r>
            <a:r>
              <a:rPr lang="en-US" altLang="zh-CN" dirty="0"/>
              <a:t>,</a:t>
            </a:r>
            <a:r>
              <a:rPr lang="zh-CN" altLang="en-US" dirty="0"/>
              <a:t>实际上明确了“价值”的三个方面的基本要义</a:t>
            </a:r>
            <a:r>
              <a:rPr lang="en-US" altLang="zh-CN" dirty="0"/>
              <a:t>:</a:t>
            </a:r>
            <a:r>
              <a:rPr lang="zh-CN" altLang="en-US" dirty="0"/>
              <a:t>价值是相对于人类主体</a:t>
            </a:r>
          </a:p>
          <a:p>
            <a:r>
              <a:rPr lang="zh-CN" altLang="en-US" dirty="0"/>
              <a:t>而言的</a:t>
            </a:r>
            <a:r>
              <a:rPr lang="en-US" altLang="zh-CN" dirty="0"/>
              <a:t>,</a:t>
            </a:r>
            <a:r>
              <a:rPr lang="zh-CN" altLang="en-US" dirty="0"/>
              <a:t>与人类生存有关的一种审视与评价</a:t>
            </a:r>
            <a:r>
              <a:rPr lang="en-US" altLang="zh-CN" dirty="0"/>
              <a:t>;</a:t>
            </a:r>
            <a:r>
              <a:rPr lang="zh-CN" altLang="en-US" dirty="0"/>
              <a:t>价值包含了精神价值</a:t>
            </a:r>
            <a:r>
              <a:rPr lang="en-US" altLang="zh-CN" dirty="0"/>
              <a:t>(</a:t>
            </a:r>
            <a:r>
              <a:rPr lang="zh-CN" altLang="en-US" dirty="0"/>
              <a:t>观念</a:t>
            </a:r>
            <a:r>
              <a:rPr lang="en-US" altLang="zh-CN" dirty="0"/>
              <a:t>)</a:t>
            </a:r>
            <a:r>
              <a:rPr lang="zh-CN" altLang="en-US" dirty="0"/>
              <a:t>和物质价值</a:t>
            </a:r>
          </a:p>
          <a:p>
            <a:r>
              <a:rPr lang="en-US" altLang="zh-CN" dirty="0"/>
              <a:t>(</a:t>
            </a:r>
            <a:r>
              <a:rPr lang="zh-CN" altLang="en-US" dirty="0"/>
              <a:t>事物本身</a:t>
            </a:r>
            <a:r>
              <a:rPr lang="en-US" altLang="zh-CN" dirty="0"/>
              <a:t>),</a:t>
            </a:r>
            <a:r>
              <a:rPr lang="zh-CN" altLang="en-US" dirty="0"/>
              <a:t>以及在此基础上形成的社会价值</a:t>
            </a:r>
            <a:r>
              <a:rPr lang="en-US" altLang="zh-CN" dirty="0"/>
              <a:t>(</a:t>
            </a:r>
            <a:r>
              <a:rPr lang="zh-CN" altLang="en-US" dirty="0"/>
              <a:t>价值系统一世界观</a:t>
            </a:r>
            <a:r>
              <a:rPr lang="en-US" altLang="zh-CN" dirty="0"/>
              <a:t>)</a:t>
            </a:r>
            <a:r>
              <a:rPr lang="zh-CN" altLang="en-US" dirty="0"/>
              <a:t>三个层面</a:t>
            </a:r>
            <a:r>
              <a:rPr lang="en-US" altLang="zh-CN" dirty="0"/>
              <a:t>;</a:t>
            </a:r>
            <a:r>
              <a:rPr lang="zh-CN" altLang="en-US" dirty="0"/>
              <a:t>价值所</a:t>
            </a:r>
          </a:p>
          <a:p>
            <a:r>
              <a:rPr lang="zh-CN" altLang="en-US" dirty="0"/>
              <a:t>反映的是人类主体的某种规范化的观念</a:t>
            </a:r>
            <a:r>
              <a:rPr lang="en-US" altLang="zh-CN" dirty="0"/>
              <a:t>(</a:t>
            </a:r>
            <a:r>
              <a:rPr lang="zh-CN" altLang="en-US" dirty="0"/>
              <a:t>应该做什么</a:t>
            </a:r>
            <a:r>
              <a:rPr lang="en-US" altLang="zh-CN" dirty="0"/>
              <a:t>),</a:t>
            </a:r>
            <a:r>
              <a:rPr lang="zh-CN" altLang="en-US" dirty="0"/>
              <a:t>有自己的相关标准。</a:t>
            </a:r>
          </a:p>
        </p:txBody>
      </p:sp>
    </p:spTree>
    <p:custDataLst>
      <p:tags r:id="rId1"/>
    </p:custDataLst>
    <p:extLst>
      <p:ext uri="{BB962C8B-B14F-4D97-AF65-F5344CB8AC3E}">
        <p14:creationId xmlns:p14="http://schemas.microsoft.com/office/powerpoint/2010/main" val="6833058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价值概念与功能概念的异同</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750051"/>
            <a:ext cx="9635179" cy="3416296"/>
          </a:xfrm>
          <a:prstGeom prst="rect">
            <a:avLst/>
          </a:prstGeom>
          <a:noFill/>
          <a:ln>
            <a:noFill/>
          </a:ln>
        </p:spPr>
        <p:txBody>
          <a:bodyPr wrap="square" lIns="91419" tIns="45708" rIns="91419" bIns="45708">
            <a:spAutoFit/>
          </a:bodyPr>
          <a:lstStyle/>
          <a:p>
            <a:r>
              <a:rPr lang="zh-CN" altLang="en-US" dirty="0"/>
              <a:t>价值和价值观的相对性不但体现在横向的意义上</a:t>
            </a:r>
            <a:r>
              <a:rPr lang="en-US" altLang="zh-CN" dirty="0"/>
              <a:t>(</a:t>
            </a:r>
            <a:r>
              <a:rPr lang="zh-CN" altLang="en-US" dirty="0"/>
              <a:t>不同民族、不同地域、不同国</a:t>
            </a:r>
          </a:p>
          <a:p>
            <a:r>
              <a:rPr lang="zh-CN" altLang="en-US" dirty="0"/>
              <a:t>家</a:t>
            </a:r>
            <a:r>
              <a:rPr lang="en-US" altLang="zh-CN" dirty="0"/>
              <a:t>)</a:t>
            </a:r>
            <a:r>
              <a:rPr lang="zh-CN" altLang="en-US" dirty="0"/>
              <a:t>的差异</a:t>
            </a:r>
            <a:r>
              <a:rPr lang="en-US" altLang="zh-CN" dirty="0"/>
              <a:t>,</a:t>
            </a:r>
            <a:r>
              <a:rPr lang="zh-CN" altLang="en-US" dirty="0"/>
              <a:t>也表现在纵向意义上的历史相对性和个体意义上的差异性</a:t>
            </a:r>
            <a:r>
              <a:rPr lang="en-US" altLang="zh-CN" dirty="0"/>
              <a:t>,</a:t>
            </a:r>
            <a:r>
              <a:rPr lang="zh-CN" altLang="en-US" dirty="0"/>
              <a:t>如尼采提出的</a:t>
            </a:r>
          </a:p>
          <a:p>
            <a:r>
              <a:rPr lang="zh-CN" altLang="en-US" dirty="0"/>
              <a:t>“重估一切价值”的口号</a:t>
            </a:r>
            <a:r>
              <a:rPr lang="en-US" altLang="zh-CN" dirty="0"/>
              <a:t>,</a:t>
            </a:r>
            <a:r>
              <a:rPr lang="zh-CN" altLang="en-US" dirty="0"/>
              <a:t>就主要立足于历史发展的不断变革而提出的。就个体而言</a:t>
            </a:r>
            <a:r>
              <a:rPr lang="en-US" altLang="zh-CN" dirty="0"/>
              <a:t>,</a:t>
            </a:r>
          </a:p>
          <a:p>
            <a:r>
              <a:rPr lang="zh-CN" altLang="en-US" dirty="0"/>
              <a:t>爱人的一缕头发或一块普通的手帕对恋人来讲是富有价值的</a:t>
            </a:r>
            <a:r>
              <a:rPr lang="en-US" altLang="zh-CN" dirty="0"/>
              <a:t>,</a:t>
            </a:r>
            <a:r>
              <a:rPr lang="zh-CN" altLang="en-US" dirty="0"/>
              <a:t>尽管对其他人而言没有</a:t>
            </a:r>
          </a:p>
          <a:p>
            <a:r>
              <a:rPr lang="zh-CN" altLang="en-US" dirty="0"/>
              <a:t>什么价值。因此</a:t>
            </a:r>
            <a:r>
              <a:rPr lang="en-US" altLang="zh-CN" dirty="0"/>
              <a:t>,</a:t>
            </a:r>
            <a:r>
              <a:rPr lang="zh-CN" altLang="en-US" dirty="0"/>
              <a:t>我们看到</a:t>
            </a:r>
            <a:r>
              <a:rPr lang="en-US" altLang="zh-CN" dirty="0"/>
              <a:t>,</a:t>
            </a:r>
            <a:r>
              <a:rPr lang="zh-CN" altLang="en-US" dirty="0"/>
              <a:t>价值关系的构成是多层面、多向度的</a:t>
            </a:r>
            <a:r>
              <a:rPr lang="en-US" altLang="zh-CN" dirty="0"/>
              <a:t>,</a:t>
            </a:r>
            <a:r>
              <a:rPr lang="zh-CN" altLang="en-US" dirty="0"/>
              <a:t>既可以是实用价值</a:t>
            </a:r>
          </a:p>
          <a:p>
            <a:r>
              <a:rPr lang="zh-CN" altLang="en-US" dirty="0"/>
              <a:t>关系的</a:t>
            </a:r>
            <a:r>
              <a:rPr lang="en-US" altLang="zh-CN" dirty="0"/>
              <a:t>,</a:t>
            </a:r>
            <a:r>
              <a:rPr lang="zh-CN" altLang="en-US" dirty="0"/>
              <a:t>也可以是精神价值关系的</a:t>
            </a:r>
            <a:r>
              <a:rPr lang="en-US" altLang="zh-CN" dirty="0"/>
              <a:t>;</a:t>
            </a:r>
            <a:r>
              <a:rPr lang="zh-CN" altLang="en-US" dirty="0"/>
              <a:t>既可能是正面价值的</a:t>
            </a:r>
            <a:r>
              <a:rPr lang="en-US" altLang="zh-CN" dirty="0"/>
              <a:t>,</a:t>
            </a:r>
            <a:r>
              <a:rPr lang="zh-CN" altLang="en-US" dirty="0"/>
              <a:t>也可能是负面价值的。而我</a:t>
            </a:r>
          </a:p>
          <a:p>
            <a:r>
              <a:rPr lang="zh-CN" altLang="en-US" dirty="0"/>
              <a:t>们所讨论的广播电视文艺的价值问题显然主要应归属于精神价值的层面</a:t>
            </a:r>
            <a:r>
              <a:rPr lang="en-US" altLang="zh-CN" dirty="0"/>
              <a:t>,</a:t>
            </a:r>
            <a:r>
              <a:rPr lang="zh-CN" altLang="en-US" dirty="0"/>
              <a:t>尽管广播电</a:t>
            </a:r>
          </a:p>
          <a:p>
            <a:r>
              <a:rPr lang="zh-CN" altLang="en-US" dirty="0"/>
              <a:t>视文艺节目的具体产品也具有作为一种特殊“商品”的市场经济价值。</a:t>
            </a:r>
            <a:endParaRPr lang="en-US" altLang="zh-CN" dirty="0"/>
          </a:p>
          <a:p>
            <a:endParaRPr lang="en-US" altLang="zh-CN" dirty="0"/>
          </a:p>
          <a:p>
            <a:endParaRPr lang="zh-CN" altLang="en-US" dirty="0"/>
          </a:p>
          <a:p>
            <a:r>
              <a:rPr lang="zh-CN" altLang="en-US" dirty="0"/>
              <a:t>概括起来讲</a:t>
            </a:r>
            <a:r>
              <a:rPr lang="en-US" altLang="zh-CN" dirty="0"/>
              <a:t>,</a:t>
            </a:r>
            <a:r>
              <a:rPr lang="zh-CN" altLang="en-US" dirty="0"/>
              <a:t>价值就是人与对象在人类实践活动中所形成的特定需求关系。它是</a:t>
            </a:r>
          </a:p>
          <a:p>
            <a:r>
              <a:rPr lang="zh-CN" altLang="en-US" dirty="0"/>
              <a:t>通过主体的再评价而得以确立的。正</a:t>
            </a:r>
          </a:p>
        </p:txBody>
      </p:sp>
    </p:spTree>
    <p:custDataLst>
      <p:tags r:id="rId1"/>
    </p:custDataLst>
    <p:extLst>
      <p:ext uri="{BB962C8B-B14F-4D97-AF65-F5344CB8AC3E}">
        <p14:creationId xmlns:p14="http://schemas.microsoft.com/office/powerpoint/2010/main" val="134624552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价值概念与功能概念的异同</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0" y="1750051"/>
            <a:ext cx="9635179" cy="2031301"/>
          </a:xfrm>
          <a:prstGeom prst="rect">
            <a:avLst/>
          </a:prstGeom>
          <a:noFill/>
          <a:ln>
            <a:noFill/>
          </a:ln>
        </p:spPr>
        <p:txBody>
          <a:bodyPr wrap="square" lIns="91419" tIns="45708" rIns="91419" bIns="45708">
            <a:spAutoFit/>
          </a:bodyPr>
          <a:lstStyle/>
          <a:p>
            <a:r>
              <a:rPr lang="zh-CN" altLang="en-US" dirty="0"/>
              <a:t>应申明的一点是</a:t>
            </a:r>
            <a:r>
              <a:rPr lang="en-US" altLang="zh-CN" dirty="0"/>
              <a:t>,</a:t>
            </a:r>
            <a:r>
              <a:rPr lang="zh-CN" altLang="en-US" dirty="0"/>
              <a:t>价值虽然具有强烈的主体性取向</a:t>
            </a:r>
            <a:r>
              <a:rPr lang="en-US" altLang="zh-CN" dirty="0"/>
              <a:t>,</a:t>
            </a:r>
            <a:r>
              <a:rPr lang="zh-CN" altLang="en-US" dirty="0"/>
              <a:t>并且的确和个人的理想、趣味</a:t>
            </a:r>
          </a:p>
          <a:p>
            <a:r>
              <a:rPr lang="zh-CN" altLang="en-US" dirty="0"/>
              <a:t>有密切联系</a:t>
            </a:r>
            <a:r>
              <a:rPr lang="en-US" altLang="zh-CN" dirty="0"/>
              <a:t>,</a:t>
            </a:r>
            <a:r>
              <a:rPr lang="zh-CN" altLang="en-US" dirty="0"/>
              <a:t>但站在历史唯物主义的立场上</a:t>
            </a:r>
            <a:r>
              <a:rPr lang="en-US" altLang="zh-CN" dirty="0"/>
              <a:t>,</a:t>
            </a:r>
            <a:r>
              <a:rPr lang="zh-CN" altLang="en-US" dirty="0"/>
              <a:t>从价值体系的总体意义上看</a:t>
            </a:r>
            <a:r>
              <a:rPr lang="en-US" altLang="zh-CN" dirty="0"/>
              <a:t>,</a:t>
            </a:r>
            <a:r>
              <a:rPr lang="zh-CN" altLang="en-US" dirty="0"/>
              <a:t>价值的评</a:t>
            </a:r>
          </a:p>
          <a:p>
            <a:r>
              <a:rPr lang="zh-CN" altLang="en-US" dirty="0"/>
              <a:t>判、理想的标准</a:t>
            </a:r>
            <a:r>
              <a:rPr lang="en-US" altLang="zh-CN" dirty="0"/>
              <a:t>,</a:t>
            </a:r>
            <a:r>
              <a:rPr lang="zh-CN" altLang="en-US" dirty="0"/>
              <a:t>却不是个人的好恶所能决定的</a:t>
            </a:r>
            <a:r>
              <a:rPr lang="en-US" altLang="zh-CN" dirty="0"/>
              <a:t>,</a:t>
            </a:r>
            <a:r>
              <a:rPr lang="zh-CN" altLang="en-US" dirty="0"/>
              <a:t>也不以个人的意志为转移</a:t>
            </a:r>
            <a:r>
              <a:rPr lang="en-US" altLang="zh-CN" dirty="0"/>
              <a:t>,</a:t>
            </a:r>
            <a:r>
              <a:rPr lang="zh-CN" altLang="en-US" dirty="0"/>
              <a:t>而是特定</a:t>
            </a:r>
          </a:p>
          <a:p>
            <a:r>
              <a:rPr lang="zh-CN" altLang="en-US" dirty="0"/>
              <a:t>的历史阶段和具体社会形态的总体汇流所形成的具有“客观性”的价值体系。用韦伯</a:t>
            </a:r>
          </a:p>
          <a:p>
            <a:r>
              <a:rPr lang="zh-CN" altLang="en-US" dirty="0"/>
              <a:t>的话说</a:t>
            </a:r>
            <a:r>
              <a:rPr lang="en-US" altLang="zh-CN" dirty="0"/>
              <a:t>:“</a:t>
            </a:r>
            <a:r>
              <a:rPr lang="zh-CN" altLang="en-US" dirty="0"/>
              <a:t>恰恰是‘人格’的那些最高的、终极的价值判断</a:t>
            </a:r>
            <a:r>
              <a:rPr lang="en-US" altLang="zh-CN" dirty="0"/>
              <a:t>,</a:t>
            </a:r>
            <a:r>
              <a:rPr lang="zh-CN" altLang="en-US" dirty="0"/>
              <a:t>我们也承认它们是某种‘客观</a:t>
            </a:r>
          </a:p>
          <a:p>
            <a:r>
              <a:rPr lang="zh-CN" altLang="en-US" dirty="0"/>
              <a:t>的’有价值的东西。”①尽管韦伯是在强调经验科学的方法论并不以判断“价值有效性”</a:t>
            </a:r>
          </a:p>
          <a:p>
            <a:r>
              <a:rPr lang="zh-CN" altLang="en-US" dirty="0"/>
              <a:t>为前提的语境中承认这一点的。</a:t>
            </a:r>
          </a:p>
        </p:txBody>
      </p:sp>
    </p:spTree>
    <p:custDataLst>
      <p:tags r:id="rId1"/>
    </p:custDataLst>
    <p:extLst>
      <p:ext uri="{BB962C8B-B14F-4D97-AF65-F5344CB8AC3E}">
        <p14:creationId xmlns:p14="http://schemas.microsoft.com/office/powerpoint/2010/main" val="164662606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价值概念与功能概念的异同</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42911" y="1371813"/>
            <a:ext cx="9635179" cy="5355288"/>
          </a:xfrm>
          <a:prstGeom prst="rect">
            <a:avLst/>
          </a:prstGeom>
          <a:noFill/>
          <a:ln>
            <a:noFill/>
          </a:ln>
        </p:spPr>
        <p:txBody>
          <a:bodyPr wrap="square" lIns="91419" tIns="45708" rIns="91419" bIns="45708">
            <a:spAutoFit/>
          </a:bodyPr>
          <a:lstStyle/>
          <a:p>
            <a:r>
              <a:rPr lang="zh-CN" altLang="en-US" dirty="0"/>
              <a:t>二、功能概念的客观性与技术意义</a:t>
            </a:r>
          </a:p>
          <a:p>
            <a:r>
              <a:rPr lang="zh-CN" altLang="en-US" dirty="0"/>
              <a:t>功能主要是从事物所具有的某种作用力或影响力而言的概念。与价值概念比较</a:t>
            </a:r>
            <a:r>
              <a:rPr lang="en-US" altLang="zh-CN" dirty="0"/>
              <a:t>,</a:t>
            </a:r>
          </a:p>
          <a:p>
            <a:r>
              <a:rPr lang="zh-CN" altLang="en-US" dirty="0"/>
              <a:t>功能概念具有更多的客观性特征。虽然功能的作用也和其与人类生活的关系分不开</a:t>
            </a:r>
            <a:r>
              <a:rPr lang="en-US" altLang="zh-CN" dirty="0"/>
              <a:t>,</a:t>
            </a:r>
          </a:p>
          <a:p>
            <a:r>
              <a:rPr lang="zh-CN" altLang="en-US" dirty="0"/>
              <a:t>但功能常常并不受人类主体的主观评价的影响</a:t>
            </a:r>
            <a:r>
              <a:rPr lang="en-US" altLang="zh-CN" dirty="0"/>
              <a:t>,</a:t>
            </a:r>
            <a:r>
              <a:rPr lang="zh-CN" altLang="en-US" dirty="0"/>
              <a:t>而具有某种客观属性。</a:t>
            </a:r>
            <a:endParaRPr lang="en-US" altLang="zh-CN" dirty="0"/>
          </a:p>
          <a:p>
            <a:endParaRPr lang="en-US" altLang="zh-CN" dirty="0"/>
          </a:p>
          <a:p>
            <a:r>
              <a:rPr lang="zh-CN" altLang="en-US" dirty="0"/>
              <a:t>功能的存在与差异</a:t>
            </a:r>
            <a:r>
              <a:rPr lang="en-US" altLang="zh-CN" dirty="0"/>
              <a:t>,</a:t>
            </a:r>
            <a:r>
              <a:rPr lang="zh-CN" altLang="en-US" dirty="0"/>
              <a:t>主要受制于器物和技术手段的特性</a:t>
            </a:r>
            <a:r>
              <a:rPr lang="en-US" altLang="zh-CN" dirty="0"/>
              <a:t>,</a:t>
            </a:r>
            <a:r>
              <a:rPr lang="zh-CN" altLang="en-US" dirty="0"/>
              <a:t>更多地与事物的物质属</a:t>
            </a:r>
          </a:p>
          <a:p>
            <a:r>
              <a:rPr lang="zh-CN" altLang="en-US" dirty="0"/>
              <a:t>性、技术成分和实际作用力相联系</a:t>
            </a:r>
            <a:r>
              <a:rPr lang="en-US" altLang="zh-CN" dirty="0"/>
              <a:t>,</a:t>
            </a:r>
            <a:r>
              <a:rPr lang="zh-CN" altLang="en-US" dirty="0"/>
              <a:t>因而不同技术特性的媒介载体会形成不同的传播</a:t>
            </a:r>
          </a:p>
          <a:p>
            <a:r>
              <a:rPr lang="zh-CN" altLang="en-US" dirty="0"/>
              <a:t>功能。</a:t>
            </a:r>
          </a:p>
          <a:p>
            <a:endParaRPr lang="en-US" altLang="zh-CN" dirty="0"/>
          </a:p>
          <a:p>
            <a:r>
              <a:rPr lang="zh-CN" altLang="en-US" dirty="0"/>
              <a:t>从功能与价值的关系角度讲</a:t>
            </a:r>
            <a:r>
              <a:rPr lang="en-US" altLang="zh-CN" dirty="0"/>
              <a:t>,</a:t>
            </a:r>
            <a:r>
              <a:rPr lang="zh-CN" altLang="en-US" dirty="0"/>
              <a:t>具有不同功能的媒介可以具有相同的价值取向。</a:t>
            </a:r>
          </a:p>
          <a:p>
            <a:endParaRPr lang="en-US" altLang="zh-CN" dirty="0"/>
          </a:p>
          <a:p>
            <a:r>
              <a:rPr lang="zh-CN" altLang="en-US" dirty="0"/>
              <a:t>同时</a:t>
            </a:r>
            <a:r>
              <a:rPr lang="en-US" altLang="zh-CN" dirty="0"/>
              <a:t>,</a:t>
            </a:r>
            <a:r>
              <a:rPr lang="zh-CN" altLang="en-US" dirty="0"/>
              <a:t>相同功能的媒介也可能会产生出不同的</a:t>
            </a:r>
            <a:r>
              <a:rPr lang="en-US" altLang="zh-CN" dirty="0"/>
              <a:t>,</a:t>
            </a:r>
            <a:r>
              <a:rPr lang="zh-CN" altLang="en-US" dirty="0"/>
              <a:t>甚至相反的价值意义。以电视而</a:t>
            </a:r>
          </a:p>
          <a:p>
            <a:r>
              <a:rPr lang="zh-CN" altLang="en-US" dirty="0"/>
              <a:t>言</a:t>
            </a:r>
            <a:r>
              <a:rPr lang="en-US" altLang="zh-CN" dirty="0"/>
              <a:t>,</a:t>
            </a:r>
            <a:r>
              <a:rPr lang="zh-CN" altLang="en-US" dirty="0"/>
              <a:t>一方面</a:t>
            </a:r>
            <a:r>
              <a:rPr lang="en-US" altLang="zh-CN" dirty="0"/>
              <a:t>,</a:t>
            </a:r>
            <a:r>
              <a:rPr lang="zh-CN" altLang="en-US" dirty="0"/>
              <a:t>人们普遍承认电视具有巨大的文化价值</a:t>
            </a:r>
            <a:r>
              <a:rPr lang="en-US" altLang="zh-CN" dirty="0"/>
              <a:t>,</a:t>
            </a:r>
            <a:r>
              <a:rPr lang="zh-CN" altLang="en-US" dirty="0"/>
              <a:t>如电视是“精神地理的模型。</a:t>
            </a:r>
          </a:p>
          <a:p>
            <a:r>
              <a:rPr lang="zh-CN" altLang="en-US" dirty="0"/>
              <a:t>另一方面</a:t>
            </a:r>
            <a:r>
              <a:rPr lang="en-US" altLang="zh-CN" dirty="0"/>
              <a:t>,</a:t>
            </a:r>
            <a:r>
              <a:rPr lang="zh-CN" altLang="en-US" dirty="0"/>
              <a:t>人们对电视所造成的负面文化作用的批评声音也不绝</a:t>
            </a:r>
            <a:r>
              <a:rPr lang="en" altLang="zh-CN" dirty="0"/>
              <a:t>F</a:t>
            </a:r>
            <a:r>
              <a:rPr lang="zh-CN" altLang="en-US" dirty="0"/>
              <a:t>耳。</a:t>
            </a:r>
            <a:endParaRPr lang="en-US" altLang="zh-CN" dirty="0"/>
          </a:p>
          <a:p>
            <a:endParaRPr lang="zh-CN" altLang="en-US" dirty="0"/>
          </a:p>
          <a:p>
            <a:r>
              <a:rPr lang="zh-CN" altLang="en-US" dirty="0"/>
              <a:t>因而从价值角度审视电视与从功能角度审视电视具有不同的考量向度</a:t>
            </a:r>
            <a:r>
              <a:rPr lang="en-US" altLang="zh-CN" dirty="0"/>
              <a:t>,</a:t>
            </a:r>
            <a:r>
              <a:rPr lang="zh-CN" altLang="en-US" dirty="0"/>
              <a:t>是不应该</a:t>
            </a:r>
          </a:p>
          <a:p>
            <a:r>
              <a:rPr lang="zh-CN" altLang="en-US" dirty="0"/>
              <a:t>笼统地混为一谈的。换言之</a:t>
            </a:r>
            <a:r>
              <a:rPr lang="en-US" altLang="zh-CN" dirty="0"/>
              <a:t>,</a:t>
            </a:r>
            <a:r>
              <a:rPr lang="zh-CN" altLang="en-US" dirty="0"/>
              <a:t>充分体现了媒介功能的广播电视节目</a:t>
            </a:r>
            <a:r>
              <a:rPr lang="en-US" altLang="zh-CN" dirty="0"/>
              <a:t>,</a:t>
            </a:r>
            <a:r>
              <a:rPr lang="zh-CN" altLang="en-US" dirty="0"/>
              <a:t>并不等于就是具</a:t>
            </a:r>
          </a:p>
          <a:p>
            <a:r>
              <a:rPr lang="zh-CN" altLang="en-US" dirty="0"/>
              <a:t>有高文化价值的广播电视节目</a:t>
            </a:r>
            <a:r>
              <a:rPr lang="en-US" altLang="zh-CN" dirty="0"/>
              <a:t>,</a:t>
            </a:r>
            <a:r>
              <a:rPr lang="zh-CN" altLang="en-US" dirty="0"/>
              <a:t>甚至会出现成反比的现象</a:t>
            </a:r>
          </a:p>
          <a:p>
            <a:endParaRPr lang="zh-CN" altLang="en-US" dirty="0"/>
          </a:p>
        </p:txBody>
      </p:sp>
    </p:spTree>
    <p:custDataLst>
      <p:tags r:id="rId1"/>
    </p:custDataLst>
    <p:extLst>
      <p:ext uri="{BB962C8B-B14F-4D97-AF65-F5344CB8AC3E}">
        <p14:creationId xmlns:p14="http://schemas.microsoft.com/office/powerpoint/2010/main" val="274995974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价值概念与功能概念的异同</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42911" y="1371813"/>
            <a:ext cx="9635179" cy="4524291"/>
          </a:xfrm>
          <a:prstGeom prst="rect">
            <a:avLst/>
          </a:prstGeom>
          <a:noFill/>
          <a:ln>
            <a:noFill/>
          </a:ln>
        </p:spPr>
        <p:txBody>
          <a:bodyPr wrap="square" lIns="91419" tIns="45708" rIns="91419" bIns="45708">
            <a:spAutoFit/>
          </a:bodyPr>
          <a:lstStyle/>
          <a:p>
            <a:r>
              <a:rPr lang="zh-CN" altLang="en-US" dirty="0"/>
              <a:t>三、价值与功能的二重关系</a:t>
            </a:r>
            <a:endParaRPr lang="en-US" altLang="zh-CN" dirty="0"/>
          </a:p>
          <a:p>
            <a:endParaRPr lang="zh-CN" altLang="en-US" dirty="0"/>
          </a:p>
          <a:p>
            <a:r>
              <a:rPr lang="zh-CN" altLang="en-US" dirty="0"/>
              <a:t>从以上所述</a:t>
            </a:r>
            <a:r>
              <a:rPr lang="en-US" altLang="zh-CN" dirty="0"/>
              <a:t>,</a:t>
            </a:r>
            <a:r>
              <a:rPr lang="zh-CN" altLang="en-US" dirty="0"/>
              <a:t>不难看出价值与功能的关系是双重性的。一方面</a:t>
            </a:r>
            <a:r>
              <a:rPr lang="en-US" altLang="zh-CN" dirty="0"/>
              <a:t>,</a:t>
            </a:r>
            <a:r>
              <a:rPr lang="zh-CN" altLang="en-US" dirty="0"/>
              <a:t>二者相辅相成</a:t>
            </a:r>
            <a:r>
              <a:rPr lang="en-US" altLang="zh-CN" dirty="0"/>
              <a:t>,</a:t>
            </a:r>
            <a:r>
              <a:rPr lang="zh-CN" altLang="en-US" dirty="0"/>
              <a:t>有</a:t>
            </a:r>
          </a:p>
          <a:p>
            <a:r>
              <a:rPr lang="zh-CN" altLang="en-US" dirty="0"/>
              <a:t>功能的发挥才可能有价值的产生</a:t>
            </a:r>
            <a:r>
              <a:rPr lang="en-US" altLang="zh-CN" dirty="0"/>
              <a:t>,</a:t>
            </a:r>
            <a:r>
              <a:rPr lang="zh-CN" altLang="en-US" dirty="0"/>
              <a:t>有价值的评判</a:t>
            </a:r>
            <a:r>
              <a:rPr lang="en-US" altLang="zh-CN" dirty="0"/>
              <a:t>,</a:t>
            </a:r>
            <a:r>
              <a:rPr lang="zh-CN" altLang="en-US" dirty="0"/>
              <a:t>才有对功能的正确认识</a:t>
            </a:r>
            <a:r>
              <a:rPr lang="en-US" altLang="zh-CN" dirty="0"/>
              <a:t>;</a:t>
            </a:r>
            <a:r>
              <a:rPr lang="zh-CN" altLang="en-US" dirty="0"/>
              <a:t>另一方面</a:t>
            </a:r>
            <a:r>
              <a:rPr lang="en-US" altLang="zh-CN" dirty="0"/>
              <a:t>,</a:t>
            </a:r>
          </a:p>
          <a:p>
            <a:r>
              <a:rPr lang="zh-CN" altLang="en-US" dirty="0"/>
              <a:t>价值与功能又有不一致的地方</a:t>
            </a:r>
            <a:r>
              <a:rPr lang="en-US" altLang="zh-CN" dirty="0"/>
              <a:t>,</a:t>
            </a:r>
            <a:r>
              <a:rPr lang="zh-CN" altLang="en-US" dirty="0"/>
              <a:t>价值有正面与负面之分</a:t>
            </a:r>
            <a:r>
              <a:rPr lang="en-US" altLang="zh-CN" dirty="0"/>
              <a:t>,</a:t>
            </a:r>
            <a:r>
              <a:rPr lang="zh-CN" altLang="en-US" dirty="0"/>
              <a:t>但功能本身却具有更多的中</a:t>
            </a:r>
          </a:p>
          <a:p>
            <a:r>
              <a:rPr lang="zh-CN" altLang="en-US" dirty="0"/>
              <a:t>立性。</a:t>
            </a:r>
            <a:endParaRPr lang="en-US" altLang="zh-CN" dirty="0"/>
          </a:p>
          <a:p>
            <a:endParaRPr lang="zh-CN" altLang="en-US" dirty="0"/>
          </a:p>
          <a:p>
            <a:r>
              <a:rPr lang="zh-CN" altLang="en-US" dirty="0"/>
              <a:t>因 此</a:t>
            </a:r>
            <a:r>
              <a:rPr lang="en-US" altLang="zh-CN" dirty="0"/>
              <a:t>,</a:t>
            </a:r>
            <a:r>
              <a:rPr lang="zh-CN" altLang="en-US" dirty="0"/>
              <a:t>如何使广播电视的传播功能与其文化价值较好地统一起来</a:t>
            </a:r>
            <a:r>
              <a:rPr lang="en-US" altLang="zh-CN" dirty="0"/>
              <a:t>,</a:t>
            </a:r>
            <a:r>
              <a:rPr lang="zh-CN" altLang="en-US" dirty="0"/>
              <a:t>是我们考察广</a:t>
            </a:r>
          </a:p>
          <a:p>
            <a:r>
              <a:rPr lang="zh-CN" altLang="en-US" dirty="0"/>
              <a:t>播电视文艺时必须正视的焦点问题。</a:t>
            </a:r>
            <a:endParaRPr lang="en-US" altLang="zh-CN" dirty="0"/>
          </a:p>
          <a:p>
            <a:endParaRPr lang="en-US" altLang="zh-CN" dirty="0"/>
          </a:p>
          <a:p>
            <a:r>
              <a:rPr lang="zh-CN" altLang="en-US" dirty="0"/>
              <a:t>另一方面</a:t>
            </a:r>
            <a:r>
              <a:rPr lang="en-US" altLang="zh-CN" dirty="0"/>
              <a:t>,</a:t>
            </a:r>
            <a:r>
              <a:rPr lang="zh-CN" altLang="en-US" dirty="0"/>
              <a:t>价值的实现又必须充分调动和发挥媒介的传播功能</a:t>
            </a:r>
            <a:r>
              <a:rPr lang="en-US" altLang="zh-CN" dirty="0"/>
              <a:t>,</a:t>
            </a:r>
            <a:r>
              <a:rPr lang="zh-CN" altLang="en-US" dirty="0"/>
              <a:t>不然的话</a:t>
            </a:r>
            <a:r>
              <a:rPr lang="en-US" altLang="zh-CN" dirty="0"/>
              <a:t>,</a:t>
            </a:r>
            <a:r>
              <a:rPr lang="zh-CN" altLang="en-US" dirty="0"/>
              <a:t>价值的</a:t>
            </a:r>
          </a:p>
          <a:p>
            <a:r>
              <a:rPr lang="zh-CN" altLang="en-US" dirty="0"/>
              <a:t>实现无从谈起</a:t>
            </a:r>
          </a:p>
          <a:p>
            <a:endParaRPr lang="en-US" altLang="zh-CN" dirty="0"/>
          </a:p>
          <a:p>
            <a:r>
              <a:rPr lang="zh-CN" altLang="en-US" dirty="0"/>
              <a:t>从建设人文精神、传播优秀文化角度讲</a:t>
            </a:r>
            <a:r>
              <a:rPr lang="en-US" altLang="zh-CN" dirty="0"/>
              <a:t>,</a:t>
            </a:r>
            <a:r>
              <a:rPr lang="zh-CN" altLang="en-US" dirty="0"/>
              <a:t>广播电视的通俗性、大众化功能</a:t>
            </a:r>
            <a:r>
              <a:rPr lang="en-US" altLang="zh-CN" dirty="0"/>
              <a:t>,</a:t>
            </a:r>
            <a:r>
              <a:rPr lang="zh-CN" altLang="en-US" dirty="0"/>
              <a:t>并不妨</a:t>
            </a:r>
          </a:p>
          <a:p>
            <a:r>
              <a:rPr lang="zh-CN" altLang="en-US" dirty="0"/>
              <a:t>碍其创作出优秀的艺术作品</a:t>
            </a:r>
            <a:r>
              <a:rPr lang="en-US" altLang="zh-CN" dirty="0"/>
              <a:t>,</a:t>
            </a:r>
            <a:r>
              <a:rPr lang="zh-CN" altLang="en-US" dirty="0"/>
              <a:t>来鼓舞人和塑造人。</a:t>
            </a:r>
          </a:p>
          <a:p>
            <a:endParaRPr lang="zh-CN" altLang="en-US" dirty="0"/>
          </a:p>
        </p:txBody>
      </p:sp>
    </p:spTree>
    <p:custDataLst>
      <p:tags r:id="rId1"/>
    </p:custDataLst>
    <p:extLst>
      <p:ext uri="{BB962C8B-B14F-4D97-AF65-F5344CB8AC3E}">
        <p14:creationId xmlns:p14="http://schemas.microsoft.com/office/powerpoint/2010/main" val="397093977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广播电视文艺的功能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1371813"/>
            <a:ext cx="9635179" cy="5355288"/>
          </a:xfrm>
          <a:prstGeom prst="rect">
            <a:avLst/>
          </a:prstGeom>
          <a:noFill/>
          <a:ln>
            <a:noFill/>
          </a:ln>
        </p:spPr>
        <p:txBody>
          <a:bodyPr wrap="square" lIns="91419" tIns="45708" rIns="91419" bIns="45708">
            <a:spAutoFit/>
          </a:bodyPr>
          <a:lstStyle/>
          <a:p>
            <a:r>
              <a:rPr lang="zh-CN" altLang="en-US" dirty="0"/>
              <a:t>在大众传播媒介的范畴内</a:t>
            </a:r>
            <a:r>
              <a:rPr lang="en-US" altLang="zh-CN" dirty="0"/>
              <a:t>,</a:t>
            </a:r>
            <a:r>
              <a:rPr lang="zh-CN" altLang="en-US" dirty="0"/>
              <a:t>谈论广播电视文艺的功能</a:t>
            </a:r>
            <a:r>
              <a:rPr lang="en-US" altLang="zh-CN" dirty="0"/>
              <a:t>,</a:t>
            </a:r>
            <a:r>
              <a:rPr lang="zh-CN" altLang="en-US" dirty="0"/>
              <a:t>笔者主要是从两个层面上</a:t>
            </a:r>
          </a:p>
          <a:p>
            <a:r>
              <a:rPr lang="zh-CN" altLang="en-US" dirty="0"/>
              <a:t>探讨其个性特色</a:t>
            </a:r>
            <a:r>
              <a:rPr lang="en-US" altLang="zh-CN" dirty="0"/>
              <a:t>:</a:t>
            </a:r>
            <a:r>
              <a:rPr lang="zh-CN" altLang="en-US" dirty="0"/>
              <a:t>第一</a:t>
            </a:r>
            <a:r>
              <a:rPr lang="en-US" altLang="zh-CN" dirty="0"/>
              <a:t>,</a:t>
            </a:r>
            <a:r>
              <a:rPr lang="zh-CN" altLang="en-US" dirty="0"/>
              <a:t>与其他媒介相比</a:t>
            </a:r>
            <a:r>
              <a:rPr lang="en-US" altLang="zh-CN" dirty="0"/>
              <a:t>,</a:t>
            </a:r>
            <a:r>
              <a:rPr lang="zh-CN" altLang="en-US" dirty="0"/>
              <a:t>广播电视作为电子媒介的传播功能特征</a:t>
            </a:r>
            <a:r>
              <a:rPr lang="en-US" altLang="zh-CN" dirty="0"/>
              <a:t>,</a:t>
            </a:r>
            <a:r>
              <a:rPr lang="zh-CN" altLang="en-US" dirty="0"/>
              <a:t>也</a:t>
            </a:r>
          </a:p>
          <a:p>
            <a:r>
              <a:rPr lang="zh-CN" altLang="en-US" dirty="0"/>
              <a:t>可以简称其为技术功能层</a:t>
            </a:r>
            <a:r>
              <a:rPr lang="en-US" altLang="zh-CN" dirty="0"/>
              <a:t>;</a:t>
            </a:r>
            <a:r>
              <a:rPr lang="zh-CN" altLang="en-US" dirty="0"/>
              <a:t>第二</a:t>
            </a:r>
            <a:r>
              <a:rPr lang="en-US" altLang="zh-CN" dirty="0"/>
              <a:t>,</a:t>
            </a:r>
            <a:r>
              <a:rPr lang="zh-CN" altLang="en-US" dirty="0"/>
              <a:t>广播电视文艺节目作为特定门类与其他广播电视节</a:t>
            </a:r>
          </a:p>
          <a:p>
            <a:r>
              <a:rPr lang="zh-CN" altLang="en-US" dirty="0"/>
              <a:t>目门类在功能特色上的不同之处</a:t>
            </a:r>
            <a:r>
              <a:rPr lang="en-US" altLang="zh-CN" dirty="0"/>
              <a:t>,</a:t>
            </a:r>
            <a:r>
              <a:rPr lang="zh-CN" altLang="en-US" dirty="0"/>
              <a:t>可以简称其为艺术功能层。</a:t>
            </a:r>
          </a:p>
          <a:p>
            <a:endParaRPr lang="en-US" altLang="zh-CN" dirty="0"/>
          </a:p>
          <a:p>
            <a:r>
              <a:rPr lang="zh-CN" altLang="en-US" dirty="0"/>
              <a:t>一、从技术功能层衡量广播电视作为电子媒介的功能</a:t>
            </a:r>
            <a:endParaRPr lang="en-US" altLang="zh-CN" dirty="0"/>
          </a:p>
          <a:p>
            <a:endParaRPr lang="en-US" altLang="zh-CN" dirty="0"/>
          </a:p>
          <a:p>
            <a:r>
              <a:rPr lang="en-US" altLang="zh-CN" dirty="0"/>
              <a:t>(</a:t>
            </a:r>
            <a:r>
              <a:rPr lang="zh-CN" altLang="en-US" dirty="0"/>
              <a:t>一</a:t>
            </a:r>
            <a:r>
              <a:rPr lang="en-US" altLang="zh-CN" dirty="0"/>
              <a:t>)</a:t>
            </a:r>
            <a:r>
              <a:rPr lang="zh-CN" altLang="en-US" dirty="0"/>
              <a:t>远距离传送功能</a:t>
            </a:r>
          </a:p>
          <a:p>
            <a:r>
              <a:rPr lang="en-US" altLang="zh-CN" dirty="0"/>
              <a:t>(</a:t>
            </a:r>
            <a:r>
              <a:rPr lang="zh-CN" altLang="en-US" dirty="0"/>
              <a:t>二</a:t>
            </a:r>
            <a:r>
              <a:rPr lang="en-US" altLang="zh-CN" dirty="0"/>
              <a:t>)</a:t>
            </a:r>
            <a:r>
              <a:rPr lang="zh-CN" altLang="en-US" dirty="0"/>
              <a:t>现场实况转播功能</a:t>
            </a:r>
          </a:p>
          <a:p>
            <a:r>
              <a:rPr lang="en-US" altLang="zh-CN" dirty="0"/>
              <a:t>(</a:t>
            </a:r>
            <a:r>
              <a:rPr lang="zh-CN" altLang="en-US" dirty="0"/>
              <a:t>三</a:t>
            </a:r>
            <a:r>
              <a:rPr lang="en-US" altLang="zh-CN" dirty="0"/>
              <a:t>)</a:t>
            </a:r>
            <a:r>
              <a:rPr lang="zh-CN" altLang="en-US" dirty="0"/>
              <a:t>日常伴随功能</a:t>
            </a:r>
          </a:p>
          <a:p>
            <a:r>
              <a:rPr lang="en-US" altLang="zh-CN" dirty="0"/>
              <a:t>(</a:t>
            </a:r>
            <a:r>
              <a:rPr lang="zh-CN" altLang="en-US" dirty="0"/>
              <a:t>四</a:t>
            </a:r>
            <a:r>
              <a:rPr lang="en-US" altLang="zh-CN" dirty="0"/>
              <a:t>)</a:t>
            </a:r>
            <a:r>
              <a:rPr lang="zh-CN" altLang="en-US" dirty="0"/>
              <a:t>包罗万象的杂糅功能</a:t>
            </a:r>
          </a:p>
          <a:p>
            <a:endParaRPr lang="en-US" altLang="zh-CN" dirty="0"/>
          </a:p>
          <a:p>
            <a:r>
              <a:rPr lang="zh-CN" altLang="en-US" dirty="0"/>
              <a:t>综合以上四大功能</a:t>
            </a:r>
            <a:r>
              <a:rPr lang="en-US" altLang="zh-CN" dirty="0"/>
              <a:t>,</a:t>
            </a:r>
            <a:r>
              <a:rPr lang="zh-CN" altLang="en-US" dirty="0"/>
              <a:t>笔者认为电视实际上是不同于以往的任何一种文化媒介手段</a:t>
            </a:r>
          </a:p>
          <a:p>
            <a:r>
              <a:rPr lang="zh-CN" altLang="en-US" dirty="0"/>
              <a:t>和方式的新型媒介方式</a:t>
            </a:r>
            <a:r>
              <a:rPr lang="en-US" altLang="zh-CN" dirty="0"/>
              <a:t>,</a:t>
            </a:r>
            <a:r>
              <a:rPr lang="zh-CN" altLang="en-US" dirty="0"/>
              <a:t>其借助于高科技手段而形成的巨大功能</a:t>
            </a:r>
            <a:r>
              <a:rPr lang="en-US" altLang="zh-CN" dirty="0"/>
              <a:t>,</a:t>
            </a:r>
            <a:r>
              <a:rPr lang="zh-CN" altLang="en-US" dirty="0"/>
              <a:t>使它成为最“类似”</a:t>
            </a:r>
          </a:p>
          <a:p>
            <a:r>
              <a:rPr lang="zh-CN" altLang="en-US" dirty="0"/>
              <a:t>于人类现实生活世界的“第二现实”。某种程度上讲</a:t>
            </a:r>
            <a:r>
              <a:rPr lang="en-US" altLang="zh-CN" dirty="0"/>
              <a:t>,</a:t>
            </a:r>
            <a:r>
              <a:rPr lang="zh-CN" altLang="en-US" dirty="0"/>
              <a:t>它所提供的“视听现实”甚至已经</a:t>
            </a:r>
          </a:p>
          <a:p>
            <a:r>
              <a:rPr lang="zh-CN" altLang="en-US" dirty="0"/>
              <a:t>超过了现实生活本身对人类个体的观念和精神上的影响力</a:t>
            </a:r>
            <a:r>
              <a:rPr lang="en-US" altLang="zh-CN" dirty="0"/>
              <a:t>,</a:t>
            </a:r>
            <a:r>
              <a:rPr lang="zh-CN" altLang="en-US" dirty="0"/>
              <a:t>因为电视是经过媒介机构</a:t>
            </a:r>
          </a:p>
          <a:p>
            <a:r>
              <a:rPr lang="zh-CN" altLang="en-US" dirty="0"/>
              <a:t>和媒介精英精心策划后的强化型信息环境和传播渠道</a:t>
            </a:r>
            <a:r>
              <a:rPr lang="en-US" altLang="zh-CN" dirty="0"/>
              <a:t>,</a:t>
            </a:r>
            <a:r>
              <a:rPr lang="zh-CN" altLang="en-US" dirty="0"/>
              <a:t>它的威力自然比个体实际生活</a:t>
            </a:r>
          </a:p>
          <a:p>
            <a:r>
              <a:rPr lang="zh-CN" altLang="en-US" dirty="0"/>
              <a:t>于其中的日常生活环境的松散型影响要有力得多。</a:t>
            </a:r>
          </a:p>
          <a:p>
            <a:endParaRPr lang="zh-CN" altLang="en-US" dirty="0"/>
          </a:p>
        </p:txBody>
      </p:sp>
    </p:spTree>
    <p:custDataLst>
      <p:tags r:id="rId1"/>
    </p:custDataLst>
    <p:extLst>
      <p:ext uri="{BB962C8B-B14F-4D97-AF65-F5344CB8AC3E}">
        <p14:creationId xmlns:p14="http://schemas.microsoft.com/office/powerpoint/2010/main" val="26374659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广播电视文艺的功能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75570" y="1243693"/>
            <a:ext cx="9635179" cy="5632287"/>
          </a:xfrm>
          <a:prstGeom prst="rect">
            <a:avLst/>
          </a:prstGeom>
          <a:noFill/>
          <a:ln>
            <a:noFill/>
          </a:ln>
        </p:spPr>
        <p:txBody>
          <a:bodyPr wrap="square" lIns="91419" tIns="45708" rIns="91419" bIns="45708">
            <a:spAutoFit/>
          </a:bodyPr>
          <a:lstStyle/>
          <a:p>
            <a:r>
              <a:rPr lang="zh-CN" altLang="en-US" dirty="0"/>
              <a:t>二、从艺术功能层衡量广播电视文艺的特色功能</a:t>
            </a:r>
          </a:p>
          <a:p>
            <a:endParaRPr lang="en-US" altLang="zh-CN" dirty="0"/>
          </a:p>
          <a:p>
            <a:r>
              <a:rPr lang="zh-CN" altLang="en-US" dirty="0"/>
              <a:t>广播电视文艺作为一种艺术形式</a:t>
            </a:r>
            <a:r>
              <a:rPr lang="en-US" altLang="zh-CN" dirty="0"/>
              <a:t>,</a:t>
            </a:r>
            <a:r>
              <a:rPr lang="zh-CN" altLang="en-US" dirty="0"/>
              <a:t>虽然与其他艺术形式具有相通的艺术功能</a:t>
            </a:r>
            <a:r>
              <a:rPr lang="en-US" altLang="zh-CN" dirty="0"/>
              <a:t>,</a:t>
            </a:r>
            <a:r>
              <a:rPr lang="zh-CN" altLang="en-US" dirty="0"/>
              <a:t>但</a:t>
            </a:r>
          </a:p>
          <a:p>
            <a:r>
              <a:rPr lang="zh-CN" altLang="en-US" dirty="0"/>
              <a:t>由于广播电视文艺的媒介手段中有较多技术因素的参与</a:t>
            </a:r>
            <a:r>
              <a:rPr lang="en-US" altLang="zh-CN" dirty="0"/>
              <a:t>,</a:t>
            </a:r>
            <a:r>
              <a:rPr lang="zh-CN" altLang="en-US" dirty="0"/>
              <a:t>这使其艺术功能更多地凸现</a:t>
            </a:r>
          </a:p>
          <a:p>
            <a:r>
              <a:rPr lang="zh-CN" altLang="en-US" dirty="0"/>
              <a:t>出娱乐性方面。概括起来看</a:t>
            </a:r>
            <a:r>
              <a:rPr lang="en-US" altLang="zh-CN" dirty="0"/>
              <a:t>,</a:t>
            </a:r>
            <a:r>
              <a:rPr lang="zh-CN" altLang="en-US" dirty="0"/>
              <a:t>主要表现在以下方面</a:t>
            </a:r>
            <a:r>
              <a:rPr lang="en-US" altLang="zh-CN" dirty="0"/>
              <a:t>:</a:t>
            </a:r>
          </a:p>
          <a:p>
            <a:r>
              <a:rPr lang="en-US" altLang="zh-CN" dirty="0"/>
              <a:t>(</a:t>
            </a:r>
            <a:r>
              <a:rPr lang="zh-CN" altLang="en-US" dirty="0"/>
              <a:t>一</a:t>
            </a:r>
            <a:r>
              <a:rPr lang="en-US" altLang="zh-CN" dirty="0"/>
              <a:t>)</a:t>
            </a:r>
            <a:r>
              <a:rPr lang="zh-CN" altLang="en-US" dirty="0"/>
              <a:t>娱乐功能</a:t>
            </a:r>
          </a:p>
          <a:p>
            <a:r>
              <a:rPr lang="zh-CN" altLang="en-US" dirty="0"/>
              <a:t>广义上的审美娱乐性应该说是一切文化媒介的内在基质</a:t>
            </a:r>
            <a:r>
              <a:rPr lang="en-US" altLang="zh-CN" dirty="0"/>
              <a:t>,</a:t>
            </a:r>
            <a:r>
              <a:rPr lang="zh-CN" altLang="en-US" dirty="0"/>
              <a:t>但我们这里所说的审美</a:t>
            </a:r>
          </a:p>
          <a:p>
            <a:r>
              <a:rPr lang="zh-CN" altLang="en-US" dirty="0"/>
              <a:t>娱乐功能</a:t>
            </a:r>
            <a:r>
              <a:rPr lang="en-US" altLang="zh-CN" dirty="0"/>
              <a:t>,</a:t>
            </a:r>
            <a:r>
              <a:rPr lang="zh-CN" altLang="en-US" dirty="0"/>
              <a:t>则指一种特定的、狭义上的审美</a:t>
            </a:r>
            <a:r>
              <a:rPr lang="en-US" altLang="zh-CN" dirty="0"/>
              <a:t>,</a:t>
            </a:r>
            <a:r>
              <a:rPr lang="zh-CN" altLang="en-US" dirty="0"/>
              <a:t>即由艺术方式所传达、所刻画、所塑造出来</a:t>
            </a:r>
          </a:p>
          <a:p>
            <a:r>
              <a:rPr lang="zh-CN" altLang="en-US" dirty="0"/>
              <a:t>的审美形象和审美情感所具有、所产生的娱乐性。</a:t>
            </a:r>
            <a:endParaRPr lang="en-US" altLang="zh-CN" dirty="0"/>
          </a:p>
          <a:p>
            <a:endParaRPr lang="en-US" altLang="zh-CN" dirty="0"/>
          </a:p>
          <a:p>
            <a:r>
              <a:rPr lang="en-US" altLang="zh-CN" dirty="0"/>
              <a:t>(</a:t>
            </a:r>
            <a:r>
              <a:rPr lang="zh-CN" altLang="en-US" dirty="0"/>
              <a:t>二</a:t>
            </a:r>
            <a:r>
              <a:rPr lang="en-US" altLang="zh-CN" dirty="0"/>
              <a:t>)</a:t>
            </a:r>
            <a:r>
              <a:rPr lang="zh-CN" altLang="en-US" dirty="0"/>
              <a:t>教化功能</a:t>
            </a:r>
          </a:p>
          <a:p>
            <a:r>
              <a:rPr lang="zh-CN" altLang="en-US" dirty="0"/>
              <a:t>作为艺术方式</a:t>
            </a:r>
            <a:r>
              <a:rPr lang="en-US" altLang="zh-CN" dirty="0"/>
              <a:t>,</a:t>
            </a:r>
            <a:r>
              <a:rPr lang="zh-CN" altLang="en-US" dirty="0"/>
              <a:t>应该说广播电视文艺节目并不直接讲述大道理</a:t>
            </a:r>
            <a:r>
              <a:rPr lang="en-US" altLang="zh-CN" dirty="0"/>
              <a:t>,</a:t>
            </a:r>
            <a:r>
              <a:rPr lang="zh-CN" altLang="en-US" dirty="0"/>
              <a:t>也不应该具有说</a:t>
            </a:r>
          </a:p>
          <a:p>
            <a:r>
              <a:rPr lang="zh-CN" altLang="en-US" dirty="0"/>
              <a:t>教性。但这并不等于说广播电视文艺不具有某种教化性。因为广播电视文艺是以刻</a:t>
            </a:r>
          </a:p>
          <a:p>
            <a:r>
              <a:rPr lang="zh-CN" altLang="en-US" dirty="0"/>
              <a:t>画、塑造人的情感、人的心灵、人的理想为其本质属性的</a:t>
            </a:r>
            <a:r>
              <a:rPr lang="en-US" altLang="zh-CN" dirty="0"/>
              <a:t>,</a:t>
            </a:r>
            <a:r>
              <a:rPr lang="zh-CN" altLang="en-US" dirty="0"/>
              <a:t>而这种艺术世界中展示的人</a:t>
            </a:r>
          </a:p>
          <a:p>
            <a:r>
              <a:rPr lang="zh-CN" altLang="en-US" dirty="0"/>
              <a:t>人事事、是是非非、喜怒哀乐、生死离别</a:t>
            </a:r>
            <a:r>
              <a:rPr lang="en-US" altLang="zh-CN" dirty="0"/>
              <a:t>,</a:t>
            </a:r>
            <a:r>
              <a:rPr lang="zh-CN" altLang="en-US" dirty="0"/>
              <a:t>实际上是对人类社会、人类本身所存在的善、</a:t>
            </a:r>
          </a:p>
          <a:p>
            <a:r>
              <a:rPr lang="zh-CN" altLang="en-US" dirty="0"/>
              <a:t>恶、美、丑的情感与人性的表现和评判</a:t>
            </a:r>
            <a:r>
              <a:rPr lang="en-US" altLang="zh-CN" dirty="0"/>
              <a:t>———</a:t>
            </a:r>
            <a:r>
              <a:rPr lang="zh-CN" altLang="en-US" dirty="0"/>
              <a:t>哪种行为是正当的</a:t>
            </a:r>
            <a:r>
              <a:rPr lang="en-US" altLang="zh-CN" dirty="0"/>
              <a:t>,</a:t>
            </a:r>
            <a:r>
              <a:rPr lang="zh-CN" altLang="en-US" dirty="0"/>
              <a:t>哪些情感是美好的</a:t>
            </a:r>
            <a:r>
              <a:rPr lang="en-US" altLang="zh-CN" dirty="0"/>
              <a:t>,</a:t>
            </a:r>
            <a:r>
              <a:rPr lang="zh-CN" altLang="en-US" dirty="0"/>
              <a:t>什</a:t>
            </a:r>
          </a:p>
          <a:p>
            <a:r>
              <a:rPr lang="zh-CN" altLang="en-US" dirty="0"/>
              <a:t>么样的心灵是高尚的</a:t>
            </a:r>
            <a:r>
              <a:rPr lang="en-US" altLang="zh-CN" dirty="0"/>
              <a:t>,</a:t>
            </a:r>
            <a:r>
              <a:rPr lang="zh-CN" altLang="en-US" dirty="0"/>
              <a:t>什么样的人生是美丽的等等</a:t>
            </a:r>
            <a:r>
              <a:rPr lang="en-US" altLang="zh-CN" dirty="0"/>
              <a:t>,</a:t>
            </a:r>
            <a:r>
              <a:rPr lang="zh-CN" altLang="en-US" dirty="0"/>
              <a:t>都在艺术世界中得到了淋漓尽致</a:t>
            </a:r>
          </a:p>
          <a:p>
            <a:r>
              <a:rPr lang="zh-CN" altLang="en-US" dirty="0"/>
              <a:t>的表现。那么</a:t>
            </a:r>
            <a:r>
              <a:rPr lang="en-US" altLang="zh-CN" dirty="0"/>
              <a:t>,</a:t>
            </a:r>
            <a:r>
              <a:rPr lang="zh-CN" altLang="en-US" dirty="0"/>
              <a:t>它们必然会对人们的现实生活追求</a:t>
            </a:r>
            <a:r>
              <a:rPr lang="en-US" altLang="zh-CN" dirty="0"/>
              <a:t>,</a:t>
            </a:r>
            <a:r>
              <a:rPr lang="zh-CN" altLang="en-US" dirty="0"/>
              <a:t>对人们的伦理道德取向产生某种</a:t>
            </a:r>
          </a:p>
          <a:p>
            <a:r>
              <a:rPr lang="zh-CN" altLang="en-US" dirty="0"/>
              <a:t>潜移默化的影响和熏陶</a:t>
            </a:r>
            <a:r>
              <a:rPr lang="en-US" altLang="zh-CN" dirty="0"/>
              <a:t>,</a:t>
            </a:r>
            <a:r>
              <a:rPr lang="zh-CN" altLang="en-US" dirty="0"/>
              <a:t>从而成为培育人的基本人生信念和伦理道德观念的重要途径</a:t>
            </a:r>
          </a:p>
          <a:p>
            <a:endParaRPr lang="zh-CN" altLang="en-US" dirty="0"/>
          </a:p>
        </p:txBody>
      </p:sp>
    </p:spTree>
    <p:custDataLst>
      <p:tags r:id="rId1"/>
    </p:custDataLst>
    <p:extLst>
      <p:ext uri="{BB962C8B-B14F-4D97-AF65-F5344CB8AC3E}">
        <p14:creationId xmlns:p14="http://schemas.microsoft.com/office/powerpoint/2010/main" val="83777788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2</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9C3690A4-18A2-4AD6-8DE2-4663B619A0EA}"/>
              </a:ext>
            </a:extLst>
          </p:cNvPr>
          <p:cNvSpPr txBox="1">
            <a:spLocks/>
          </p:cNvSpPr>
          <p:nvPr>
            <p:custDataLst>
              <p:tags r:id="rId3"/>
            </p:custDataLst>
          </p:nvPr>
        </p:nvSpPr>
        <p:spPr>
          <a:xfrm>
            <a:off x="2143760" y="3662139"/>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当代中国广播文艺理论研究概要</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126637030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广播电视文艺的功能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2132058"/>
            <a:ext cx="9635179" cy="3416296"/>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认识功能</a:t>
            </a:r>
            <a:endParaRPr lang="en-US" altLang="zh-CN" dirty="0"/>
          </a:p>
          <a:p>
            <a:endParaRPr lang="zh-CN" altLang="en-US" dirty="0"/>
          </a:p>
          <a:p>
            <a:r>
              <a:rPr lang="zh-CN" altLang="en-US" dirty="0"/>
              <a:t>广播电视文艺节目同时还具有某种认识功能。这主要是指广播电视文艺作为源</a:t>
            </a:r>
          </a:p>
          <a:p>
            <a:r>
              <a:rPr lang="zh-CN" altLang="en-US" dirty="0"/>
              <a:t>于人类生活、人类历史的艺术产品</a:t>
            </a:r>
            <a:r>
              <a:rPr lang="en-US" altLang="zh-CN" dirty="0"/>
              <a:t>,</a:t>
            </a:r>
            <a:r>
              <a:rPr lang="zh-CN" altLang="en-US" dirty="0"/>
              <a:t>它必然反映和打上了某一时代、某个社会、某种民</a:t>
            </a:r>
          </a:p>
          <a:p>
            <a:r>
              <a:rPr lang="zh-CN" altLang="en-US" dirty="0"/>
              <a:t>族文化的深深烙印。因而从对艺术品的欣赏和读解中</a:t>
            </a:r>
            <a:r>
              <a:rPr lang="en-US" altLang="zh-CN" dirty="0"/>
              <a:t>,</a:t>
            </a:r>
            <a:r>
              <a:rPr lang="zh-CN" altLang="en-US" dirty="0"/>
              <a:t>人们能够或多或少地获得某种</a:t>
            </a:r>
          </a:p>
          <a:p>
            <a:r>
              <a:rPr lang="zh-CN" altLang="en-US" dirty="0"/>
              <a:t>历史文化知识、了解某些风土人情和时代精神。当然</a:t>
            </a:r>
            <a:r>
              <a:rPr lang="en-US" altLang="zh-CN" dirty="0"/>
              <a:t>,</a:t>
            </a:r>
            <a:r>
              <a:rPr lang="zh-CN" altLang="en-US" dirty="0"/>
              <a:t>艺术中的认识功能不是确定性</a:t>
            </a:r>
          </a:p>
          <a:p>
            <a:r>
              <a:rPr lang="zh-CN" altLang="en-US" dirty="0"/>
              <a:t>的科学知识传播</a:t>
            </a:r>
            <a:r>
              <a:rPr lang="en-US" altLang="zh-CN" dirty="0"/>
              <a:t>,</a:t>
            </a:r>
            <a:r>
              <a:rPr lang="zh-CN" altLang="en-US" dirty="0"/>
              <a:t>也不是现实生活直接的、纯客观的反映</a:t>
            </a:r>
            <a:r>
              <a:rPr lang="en-US" altLang="zh-CN" dirty="0"/>
              <a:t>,</a:t>
            </a:r>
            <a:r>
              <a:rPr lang="zh-CN" altLang="en-US" dirty="0"/>
              <a:t>毋宁说是一种大而化之的文</a:t>
            </a:r>
          </a:p>
          <a:p>
            <a:r>
              <a:rPr lang="zh-CN" altLang="en-US" dirty="0"/>
              <a:t>化氛围或人心世态的渲染和展示</a:t>
            </a:r>
            <a:r>
              <a:rPr lang="en-US" altLang="zh-CN" dirty="0"/>
              <a:t>,</a:t>
            </a:r>
            <a:r>
              <a:rPr lang="zh-CN" altLang="en-US" dirty="0"/>
              <a:t>但其传播形态上的鲜活性、生动性和接受方式上的</a:t>
            </a:r>
          </a:p>
          <a:p>
            <a:r>
              <a:rPr lang="zh-CN" altLang="en-US" dirty="0"/>
              <a:t>愉悦性、内在性却是其他传播方式所难以比拟的。</a:t>
            </a:r>
          </a:p>
          <a:p>
            <a:r>
              <a:rPr lang="zh-CN" altLang="en-US" dirty="0"/>
              <a:t>应明确的一点是</a:t>
            </a:r>
            <a:r>
              <a:rPr lang="en-US" altLang="zh-CN" dirty="0"/>
              <a:t>,</a:t>
            </a:r>
            <a:r>
              <a:rPr lang="zh-CN" altLang="en-US" dirty="0"/>
              <a:t>当我们强调广播电视文艺的娱乐功能具有审美性或日审美娱乐</a:t>
            </a:r>
          </a:p>
          <a:p>
            <a:r>
              <a:rPr lang="zh-CN" altLang="en-US" dirty="0"/>
              <a:t>性时</a:t>
            </a:r>
            <a:r>
              <a:rPr lang="en-US" altLang="zh-CN" dirty="0"/>
              <a:t>,</a:t>
            </a:r>
            <a:r>
              <a:rPr lang="zh-CN" altLang="en-US" dirty="0"/>
              <a:t>当我们说广播电视文艺节目具有某种教化功能时</a:t>
            </a:r>
            <a:r>
              <a:rPr lang="en-US" altLang="zh-CN" dirty="0"/>
              <a:t>,</a:t>
            </a:r>
            <a:r>
              <a:rPr lang="zh-CN" altLang="en-US" dirty="0"/>
              <a:t>实际上已是结合了某种价值</a:t>
            </a:r>
          </a:p>
          <a:p>
            <a:r>
              <a:rPr lang="zh-CN" altLang="en-US" dirty="0"/>
              <a:t>判断而作出的理论概括。</a:t>
            </a:r>
          </a:p>
        </p:txBody>
      </p:sp>
    </p:spTree>
    <p:custDataLst>
      <p:tags r:id="rId1"/>
    </p:custDataLst>
    <p:extLst>
      <p:ext uri="{BB962C8B-B14F-4D97-AF65-F5344CB8AC3E}">
        <p14:creationId xmlns:p14="http://schemas.microsoft.com/office/powerpoint/2010/main" val="340110796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广播电视文艺的功能</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059241" y="2132058"/>
            <a:ext cx="9635179" cy="3416296"/>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认识功能</a:t>
            </a:r>
            <a:endParaRPr lang="en-US" altLang="zh-CN" dirty="0"/>
          </a:p>
          <a:p>
            <a:endParaRPr lang="zh-CN" altLang="en-US" dirty="0"/>
          </a:p>
          <a:p>
            <a:r>
              <a:rPr lang="zh-CN" altLang="en-US" dirty="0"/>
              <a:t>广播电视文艺节目同时还具有某种认识功能。这主要是指广播电视文艺作为源</a:t>
            </a:r>
          </a:p>
          <a:p>
            <a:r>
              <a:rPr lang="zh-CN" altLang="en-US" dirty="0"/>
              <a:t>于人类生活、人类历史的艺术产品</a:t>
            </a:r>
            <a:r>
              <a:rPr lang="en-US" altLang="zh-CN" dirty="0"/>
              <a:t>,</a:t>
            </a:r>
            <a:r>
              <a:rPr lang="zh-CN" altLang="en-US" dirty="0"/>
              <a:t>它必然反映和打上了某一时代、某个社会、某种民</a:t>
            </a:r>
          </a:p>
          <a:p>
            <a:r>
              <a:rPr lang="zh-CN" altLang="en-US" dirty="0"/>
              <a:t>族文化的深深烙印。因而从对艺术品的欣赏和读解中</a:t>
            </a:r>
            <a:r>
              <a:rPr lang="en-US" altLang="zh-CN" dirty="0"/>
              <a:t>,</a:t>
            </a:r>
            <a:r>
              <a:rPr lang="zh-CN" altLang="en-US" dirty="0"/>
              <a:t>人们能够或多或少地获得某种</a:t>
            </a:r>
          </a:p>
          <a:p>
            <a:r>
              <a:rPr lang="zh-CN" altLang="en-US" dirty="0"/>
              <a:t>历史文化知识、了解某些风土人情和时代精神。当然</a:t>
            </a:r>
            <a:r>
              <a:rPr lang="en-US" altLang="zh-CN" dirty="0"/>
              <a:t>,</a:t>
            </a:r>
            <a:r>
              <a:rPr lang="zh-CN" altLang="en-US" dirty="0"/>
              <a:t>艺术中的认识功能不是确定性</a:t>
            </a:r>
          </a:p>
          <a:p>
            <a:r>
              <a:rPr lang="zh-CN" altLang="en-US" dirty="0"/>
              <a:t>的科学知识传播</a:t>
            </a:r>
            <a:r>
              <a:rPr lang="en-US" altLang="zh-CN" dirty="0"/>
              <a:t>,</a:t>
            </a:r>
            <a:r>
              <a:rPr lang="zh-CN" altLang="en-US" dirty="0"/>
              <a:t>也不是现实生活直接的、纯客观的反映</a:t>
            </a:r>
            <a:r>
              <a:rPr lang="en-US" altLang="zh-CN" dirty="0"/>
              <a:t>,</a:t>
            </a:r>
            <a:r>
              <a:rPr lang="zh-CN" altLang="en-US" dirty="0"/>
              <a:t>毋宁说是一种大而化之的文</a:t>
            </a:r>
          </a:p>
          <a:p>
            <a:r>
              <a:rPr lang="zh-CN" altLang="en-US" dirty="0"/>
              <a:t>化氛围或人心世态的渲染和展示</a:t>
            </a:r>
            <a:r>
              <a:rPr lang="en-US" altLang="zh-CN" dirty="0"/>
              <a:t>,</a:t>
            </a:r>
            <a:r>
              <a:rPr lang="zh-CN" altLang="en-US" dirty="0"/>
              <a:t>但其传播形态上的鲜活性、生动性和接受方式上的</a:t>
            </a:r>
          </a:p>
          <a:p>
            <a:r>
              <a:rPr lang="zh-CN" altLang="en-US" dirty="0"/>
              <a:t>愉悦性、内在性却是其他传播方式所难以比拟的。</a:t>
            </a:r>
          </a:p>
          <a:p>
            <a:r>
              <a:rPr lang="zh-CN" altLang="en-US" dirty="0"/>
              <a:t>应明确的一点是</a:t>
            </a:r>
            <a:r>
              <a:rPr lang="en-US" altLang="zh-CN" dirty="0"/>
              <a:t>,</a:t>
            </a:r>
            <a:r>
              <a:rPr lang="zh-CN" altLang="en-US" dirty="0"/>
              <a:t>当我们强调广播电视文艺的娱乐功能具有审美性或日审美娱乐</a:t>
            </a:r>
          </a:p>
          <a:p>
            <a:r>
              <a:rPr lang="zh-CN" altLang="en-US" dirty="0"/>
              <a:t>性时</a:t>
            </a:r>
            <a:r>
              <a:rPr lang="en-US" altLang="zh-CN" dirty="0"/>
              <a:t>,</a:t>
            </a:r>
            <a:r>
              <a:rPr lang="zh-CN" altLang="en-US" dirty="0"/>
              <a:t>当我们说广播电视文艺节目具有某种教化功能时</a:t>
            </a:r>
            <a:r>
              <a:rPr lang="en-US" altLang="zh-CN" dirty="0"/>
              <a:t>,</a:t>
            </a:r>
            <a:r>
              <a:rPr lang="zh-CN" altLang="en-US" dirty="0"/>
              <a:t>实际上已是结合了某种价值</a:t>
            </a:r>
          </a:p>
          <a:p>
            <a:r>
              <a:rPr lang="zh-CN" altLang="en-US" dirty="0"/>
              <a:t>判断而作出的理论概括。</a:t>
            </a:r>
          </a:p>
        </p:txBody>
      </p:sp>
    </p:spTree>
    <p:custDataLst>
      <p:tags r:id="rId1"/>
    </p:custDataLst>
    <p:extLst>
      <p:ext uri="{BB962C8B-B14F-4D97-AF65-F5344CB8AC3E}">
        <p14:creationId xmlns:p14="http://schemas.microsoft.com/office/powerpoint/2010/main" val="219351155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广播电视文艺的价值</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29766"/>
            <a:ext cx="9635179" cy="5078289"/>
          </a:xfrm>
          <a:prstGeom prst="rect">
            <a:avLst/>
          </a:prstGeom>
          <a:noFill/>
          <a:ln>
            <a:noFill/>
          </a:ln>
        </p:spPr>
        <p:txBody>
          <a:bodyPr wrap="square" lIns="91419" tIns="45708" rIns="91419" bIns="45708">
            <a:spAutoFit/>
          </a:bodyPr>
          <a:lstStyle/>
          <a:p>
            <a:r>
              <a:rPr lang="zh-CN" altLang="en-US" dirty="0"/>
              <a:t>从广播电视文艺的整体社会文化建构角度而言</a:t>
            </a:r>
            <a:r>
              <a:rPr lang="en-US" altLang="zh-CN" dirty="0"/>
              <a:t>,</a:t>
            </a:r>
            <a:r>
              <a:rPr lang="zh-CN" altLang="en-US" dirty="0"/>
              <a:t>功能是技术、是基础</a:t>
            </a:r>
            <a:r>
              <a:rPr lang="en-US" altLang="zh-CN" dirty="0"/>
              <a:t>;</a:t>
            </a:r>
            <a:r>
              <a:rPr lang="zh-CN" altLang="en-US" dirty="0"/>
              <a:t>价值是目</a:t>
            </a:r>
          </a:p>
          <a:p>
            <a:r>
              <a:rPr lang="zh-CN" altLang="en-US" dirty="0"/>
              <a:t>标、是追求。两者的结合</a:t>
            </a:r>
            <a:r>
              <a:rPr lang="en-US" altLang="zh-CN" dirty="0"/>
              <a:t>,</a:t>
            </a:r>
            <a:r>
              <a:rPr lang="zh-CN" altLang="en-US" dirty="0"/>
              <a:t>是为完整。但从人类的需求而言</a:t>
            </a:r>
            <a:r>
              <a:rPr lang="en-US" altLang="zh-CN" dirty="0"/>
              <a:t>,</a:t>
            </a:r>
            <a:r>
              <a:rPr lang="zh-CN" altLang="en-US" dirty="0"/>
              <a:t>功能发挥的目的</a:t>
            </a:r>
            <a:r>
              <a:rPr lang="en-US" altLang="zh-CN" dirty="0"/>
              <a:t>,</a:t>
            </a:r>
            <a:r>
              <a:rPr lang="zh-CN" altLang="en-US" dirty="0"/>
              <a:t>是为了</a:t>
            </a:r>
          </a:p>
          <a:p>
            <a:r>
              <a:rPr lang="zh-CN" altLang="en-US" dirty="0"/>
              <a:t>实现其为人类服务的价值。否则的话</a:t>
            </a:r>
            <a:r>
              <a:rPr lang="en-US" altLang="zh-CN" dirty="0"/>
              <a:t>,</a:t>
            </a:r>
            <a:r>
              <a:rPr lang="zh-CN" altLang="en-US" dirty="0"/>
              <a:t>人类实在没有必要花费如此巨大的人力和物力</a:t>
            </a:r>
          </a:p>
          <a:p>
            <a:r>
              <a:rPr lang="zh-CN" altLang="en-US" dirty="0"/>
              <a:t>去发展广播电视事业。自然</a:t>
            </a:r>
            <a:r>
              <a:rPr lang="en-US" altLang="zh-CN" dirty="0"/>
              <a:t>,</a:t>
            </a:r>
            <a:r>
              <a:rPr lang="zh-CN" altLang="en-US" dirty="0"/>
              <a:t>对价值的分析</a:t>
            </a:r>
            <a:r>
              <a:rPr lang="en-US" altLang="zh-CN" dirty="0"/>
              <a:t>,</a:t>
            </a:r>
            <a:r>
              <a:rPr lang="zh-CN" altLang="en-US" dirty="0"/>
              <a:t>也离不开对其功能的考量。</a:t>
            </a:r>
          </a:p>
          <a:p>
            <a:endParaRPr lang="en-US" altLang="zh-CN" dirty="0"/>
          </a:p>
          <a:p>
            <a:r>
              <a:rPr lang="zh-CN" altLang="en-US" dirty="0"/>
              <a:t>一、广播电视文艺的价值取向</a:t>
            </a:r>
            <a:endParaRPr lang="en-US" altLang="zh-CN" dirty="0"/>
          </a:p>
          <a:p>
            <a:endParaRPr lang="en-US" altLang="zh-CN" dirty="0"/>
          </a:p>
          <a:p>
            <a:r>
              <a:rPr lang="en-US" altLang="zh-CN" dirty="0"/>
              <a:t>(</a:t>
            </a:r>
            <a:r>
              <a:rPr lang="zh-CN" altLang="en-US" dirty="0"/>
              <a:t>一</a:t>
            </a:r>
            <a:r>
              <a:rPr lang="en-US" altLang="zh-CN" dirty="0"/>
              <a:t>)</a:t>
            </a:r>
            <a:r>
              <a:rPr lang="zh-CN" altLang="en-US" dirty="0"/>
              <a:t>价值取向的立场和途径</a:t>
            </a:r>
            <a:r>
              <a:rPr lang="en-US" altLang="zh-CN" dirty="0"/>
              <a:t>(</a:t>
            </a:r>
            <a:r>
              <a:rPr lang="zh-CN" altLang="en-US" dirty="0"/>
              <a:t>机制</a:t>
            </a:r>
            <a:r>
              <a:rPr lang="en-US" altLang="zh-CN" dirty="0"/>
              <a:t>)</a:t>
            </a:r>
          </a:p>
          <a:p>
            <a:r>
              <a:rPr lang="zh-CN" altLang="en-US" dirty="0"/>
              <a:t>从途径上讲</a:t>
            </a:r>
            <a:r>
              <a:rPr lang="en-US" altLang="zh-CN" dirty="0"/>
              <a:t>,</a:t>
            </a:r>
            <a:r>
              <a:rPr lang="zh-CN" altLang="en-US" dirty="0"/>
              <a:t>广播电视文艺要实现自身价值需要有以下五个方面的条件保证</a:t>
            </a:r>
            <a:r>
              <a:rPr lang="en-US" altLang="zh-CN" dirty="0"/>
              <a:t>:</a:t>
            </a:r>
          </a:p>
          <a:p>
            <a:r>
              <a:rPr lang="en-US" altLang="zh-CN" dirty="0"/>
              <a:t>1.</a:t>
            </a:r>
            <a:r>
              <a:rPr lang="zh-CN" altLang="en-US" dirty="0"/>
              <a:t>正确的政策指导</a:t>
            </a:r>
          </a:p>
          <a:p>
            <a:r>
              <a:rPr lang="en-US" altLang="zh-CN" dirty="0"/>
              <a:t>2.</a:t>
            </a:r>
            <a:r>
              <a:rPr lang="zh-CN" altLang="en-US" dirty="0"/>
              <a:t>开放的思想体系</a:t>
            </a:r>
          </a:p>
          <a:p>
            <a:r>
              <a:rPr lang="en-US" altLang="zh-CN" dirty="0"/>
              <a:t>3.</a:t>
            </a:r>
            <a:r>
              <a:rPr lang="zh-CN" altLang="en-US" dirty="0"/>
              <a:t>高素质的作者队伍</a:t>
            </a:r>
          </a:p>
          <a:p>
            <a:r>
              <a:rPr lang="en-US" altLang="zh-CN" dirty="0"/>
              <a:t>4.</a:t>
            </a:r>
            <a:r>
              <a:rPr lang="zh-CN" altLang="en-US" dirty="0"/>
              <a:t>灵活多样的节目形态</a:t>
            </a:r>
          </a:p>
          <a:p>
            <a:r>
              <a:rPr lang="en-US" altLang="zh-CN" dirty="0"/>
              <a:t>5.</a:t>
            </a:r>
            <a:r>
              <a:rPr lang="zh-CN" altLang="en-US" dirty="0"/>
              <a:t>市场化的运作机制</a:t>
            </a:r>
          </a:p>
          <a:p>
            <a:endParaRPr lang="en-US" altLang="zh-CN" dirty="0"/>
          </a:p>
          <a:p>
            <a:r>
              <a:rPr lang="en-US" altLang="zh-CN" dirty="0"/>
              <a:t>(</a:t>
            </a:r>
            <a:r>
              <a:rPr lang="zh-CN" altLang="en-US" dirty="0"/>
              <a:t>二</a:t>
            </a:r>
            <a:r>
              <a:rPr lang="en-US" altLang="zh-CN" dirty="0"/>
              <a:t>)</a:t>
            </a:r>
            <a:r>
              <a:rPr lang="zh-CN" altLang="en-US" dirty="0"/>
              <a:t>价值取向受文化传统和社会制度的制约</a:t>
            </a:r>
          </a:p>
          <a:p>
            <a:r>
              <a:rPr lang="en-US" altLang="zh-CN" dirty="0"/>
              <a:t>(</a:t>
            </a:r>
            <a:r>
              <a:rPr lang="zh-CN" altLang="en-US" dirty="0"/>
              <a:t>三</a:t>
            </a:r>
            <a:r>
              <a:rPr lang="en-US" altLang="zh-CN" dirty="0"/>
              <a:t>)</a:t>
            </a:r>
            <a:r>
              <a:rPr lang="zh-CN" altLang="en-US" dirty="0"/>
              <a:t>当代文化精神的要求</a:t>
            </a:r>
          </a:p>
          <a:p>
            <a:endParaRPr lang="zh-CN" altLang="en-US" dirty="0"/>
          </a:p>
        </p:txBody>
      </p:sp>
    </p:spTree>
    <p:custDataLst>
      <p:tags r:id="rId1"/>
    </p:custDataLst>
    <p:extLst>
      <p:ext uri="{BB962C8B-B14F-4D97-AF65-F5344CB8AC3E}">
        <p14:creationId xmlns:p14="http://schemas.microsoft.com/office/powerpoint/2010/main" val="348990336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广播电视文艺的价值</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29766"/>
            <a:ext cx="9635179" cy="4801290"/>
          </a:xfrm>
          <a:prstGeom prst="rect">
            <a:avLst/>
          </a:prstGeom>
          <a:noFill/>
          <a:ln>
            <a:noFill/>
          </a:ln>
        </p:spPr>
        <p:txBody>
          <a:bodyPr wrap="square" lIns="91419" tIns="45708" rIns="91419" bIns="45708">
            <a:spAutoFit/>
          </a:bodyPr>
          <a:lstStyle/>
          <a:p>
            <a:r>
              <a:rPr lang="zh-CN" altLang="en-US" dirty="0"/>
              <a:t>二、价值实现的多层性与多样性</a:t>
            </a:r>
          </a:p>
          <a:p>
            <a:endParaRPr lang="en-US" altLang="zh-CN" dirty="0"/>
          </a:p>
          <a:p>
            <a:r>
              <a:rPr lang="zh-CN" altLang="en-US" dirty="0"/>
              <a:t>从广播电视文艺价值的具体实现形态来讲</a:t>
            </a:r>
            <a:r>
              <a:rPr lang="en-US" altLang="zh-CN" dirty="0"/>
              <a:t>,</a:t>
            </a:r>
            <a:r>
              <a:rPr lang="zh-CN" altLang="en-US" dirty="0"/>
              <a:t>它具有多层性和多样性。这主要是从</a:t>
            </a:r>
          </a:p>
          <a:p>
            <a:r>
              <a:rPr lang="zh-CN" altLang="en-US" dirty="0"/>
              <a:t>广播电视文艺价值产生和存在的内部因素着眼所作的考察。</a:t>
            </a:r>
          </a:p>
          <a:p>
            <a:r>
              <a:rPr lang="zh-CN" altLang="en-US" dirty="0"/>
              <a:t>所谓多层性</a:t>
            </a:r>
            <a:r>
              <a:rPr lang="en-US" altLang="zh-CN" dirty="0"/>
              <a:t>,</a:t>
            </a:r>
            <a:r>
              <a:rPr lang="zh-CN" altLang="en-US" dirty="0"/>
              <a:t>是指广播电视节目具有多种不同层面上的价值</a:t>
            </a:r>
            <a:r>
              <a:rPr lang="en-US" altLang="zh-CN" dirty="0"/>
              <a:t>,</a:t>
            </a:r>
            <a:r>
              <a:rPr lang="zh-CN" altLang="en-US" dirty="0"/>
              <a:t>具体可分为以下三</a:t>
            </a:r>
          </a:p>
          <a:p>
            <a:r>
              <a:rPr lang="zh-CN" altLang="en-US" dirty="0"/>
              <a:t>个大的层面</a:t>
            </a:r>
            <a:r>
              <a:rPr lang="en-US" altLang="zh-CN" dirty="0"/>
              <a:t>:</a:t>
            </a:r>
          </a:p>
          <a:p>
            <a:r>
              <a:rPr lang="en-US" altLang="zh-CN" dirty="0"/>
              <a:t>(</a:t>
            </a:r>
            <a:r>
              <a:rPr lang="zh-CN" altLang="en-US" dirty="0"/>
              <a:t>一</a:t>
            </a:r>
            <a:r>
              <a:rPr lang="en-US" altLang="zh-CN" dirty="0"/>
              <a:t>)</a:t>
            </a:r>
            <a:r>
              <a:rPr lang="zh-CN" altLang="en-US" dirty="0"/>
              <a:t>个体价值</a:t>
            </a:r>
            <a:endParaRPr lang="en-US" altLang="zh-CN" dirty="0"/>
          </a:p>
          <a:p>
            <a:r>
              <a:rPr lang="en-US" altLang="zh-CN" dirty="0"/>
              <a:t>(</a:t>
            </a:r>
            <a:r>
              <a:rPr lang="zh-CN" altLang="en-US" dirty="0"/>
              <a:t>二</a:t>
            </a:r>
            <a:r>
              <a:rPr lang="en-US" altLang="zh-CN" dirty="0"/>
              <a:t>)</a:t>
            </a:r>
            <a:r>
              <a:rPr lang="zh-CN" altLang="en-US" dirty="0"/>
              <a:t>群体价值</a:t>
            </a:r>
          </a:p>
          <a:p>
            <a:r>
              <a:rPr lang="en-US" altLang="zh-CN" dirty="0"/>
              <a:t>(</a:t>
            </a:r>
            <a:r>
              <a:rPr lang="zh-CN" altLang="en-US" dirty="0"/>
              <a:t>三</a:t>
            </a:r>
            <a:r>
              <a:rPr lang="en-US" altLang="zh-CN" dirty="0"/>
              <a:t>)</a:t>
            </a:r>
            <a:r>
              <a:rPr lang="zh-CN" altLang="en-US" dirty="0"/>
              <a:t>社会价值</a:t>
            </a:r>
          </a:p>
          <a:p>
            <a:r>
              <a:rPr lang="en-US" altLang="zh-CN" dirty="0"/>
              <a:t>1.</a:t>
            </a:r>
            <a:r>
              <a:rPr lang="zh-CN" altLang="en-US" dirty="0"/>
              <a:t>审美价值</a:t>
            </a:r>
          </a:p>
          <a:p>
            <a:r>
              <a:rPr lang="zh-CN" altLang="en-US" dirty="0"/>
              <a:t>所谓审美价值</a:t>
            </a:r>
            <a:r>
              <a:rPr lang="en-US" altLang="zh-CN" dirty="0"/>
              <a:t>,</a:t>
            </a:r>
            <a:r>
              <a:rPr lang="zh-CN" altLang="en-US" dirty="0"/>
              <a:t>指的是广播电视文艺能够以自己的节目或作品</a:t>
            </a:r>
            <a:r>
              <a:rPr lang="en-US" altLang="zh-CN" dirty="0"/>
              <a:t>,</a:t>
            </a:r>
            <a:r>
              <a:rPr lang="zh-CN" altLang="en-US" dirty="0"/>
              <a:t>通过对艺术形象、</a:t>
            </a:r>
          </a:p>
          <a:p>
            <a:r>
              <a:rPr lang="zh-CN" altLang="en-US" dirty="0"/>
              <a:t>情感理想的塑造和刻画</a:t>
            </a:r>
            <a:r>
              <a:rPr lang="en-US" altLang="zh-CN" dirty="0"/>
              <a:t>,</a:t>
            </a:r>
            <a:r>
              <a:rPr lang="zh-CN" altLang="en-US" dirty="0"/>
              <a:t>使人们在日常的观赏性娱乐活动中</a:t>
            </a:r>
            <a:r>
              <a:rPr lang="en-US" altLang="zh-CN" dirty="0"/>
              <a:t>,</a:t>
            </a:r>
            <a:r>
              <a:rPr lang="zh-CN" altLang="en-US" dirty="0"/>
              <a:t>感受到人性的尊严、良知</a:t>
            </a:r>
          </a:p>
          <a:p>
            <a:r>
              <a:rPr lang="zh-CN" altLang="en-US" dirty="0"/>
              <a:t>的力量、美好情感的宝贵、生命的价值等等</a:t>
            </a:r>
            <a:r>
              <a:rPr lang="en-US" altLang="zh-CN" dirty="0"/>
              <a:t>,</a:t>
            </a:r>
            <a:r>
              <a:rPr lang="zh-CN" altLang="en-US" dirty="0"/>
              <a:t>促使人去反思人的现实生存意义</a:t>
            </a:r>
            <a:r>
              <a:rPr lang="en-US" altLang="zh-CN" dirty="0"/>
              <a:t>,</a:t>
            </a:r>
            <a:r>
              <a:rPr lang="zh-CN" altLang="en-US" dirty="0"/>
              <a:t>去选择</a:t>
            </a:r>
          </a:p>
          <a:p>
            <a:r>
              <a:rPr lang="zh-CN" altLang="en-US" dirty="0"/>
              <a:t>正确的价值观、道德观</a:t>
            </a:r>
            <a:r>
              <a:rPr lang="en-US" altLang="zh-CN" dirty="0"/>
              <a:t>,</a:t>
            </a:r>
            <a:r>
              <a:rPr lang="zh-CN" altLang="en-US" dirty="0"/>
              <a:t>去思考人的使命与人的自由等根本意义上的人性问题</a:t>
            </a:r>
            <a:r>
              <a:rPr lang="en-US" altLang="zh-CN" dirty="0"/>
              <a:t>,</a:t>
            </a:r>
            <a:r>
              <a:rPr lang="zh-CN" altLang="en-US" dirty="0"/>
              <a:t>从而提</a:t>
            </a:r>
          </a:p>
          <a:p>
            <a:r>
              <a:rPr lang="zh-CN" altLang="en-US" dirty="0"/>
              <a:t>高人们对真善美的事物、行为、情感的认同感和对假丑恶的东西的憎恶感。</a:t>
            </a:r>
          </a:p>
          <a:p>
            <a:endParaRPr lang="zh-CN" altLang="en-US" dirty="0"/>
          </a:p>
          <a:p>
            <a:endParaRPr lang="zh-CN" altLang="en-US" dirty="0"/>
          </a:p>
        </p:txBody>
      </p:sp>
    </p:spTree>
    <p:custDataLst>
      <p:tags r:id="rId1"/>
    </p:custDataLst>
    <p:extLst>
      <p:ext uri="{BB962C8B-B14F-4D97-AF65-F5344CB8AC3E}">
        <p14:creationId xmlns:p14="http://schemas.microsoft.com/office/powerpoint/2010/main" val="218910065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广播电视文艺的价值</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199794" y="1529766"/>
            <a:ext cx="9635179" cy="4801290"/>
          </a:xfrm>
          <a:prstGeom prst="rect">
            <a:avLst/>
          </a:prstGeom>
          <a:noFill/>
          <a:ln>
            <a:noFill/>
          </a:ln>
        </p:spPr>
        <p:txBody>
          <a:bodyPr wrap="square" lIns="91419" tIns="45708" rIns="91419" bIns="45708">
            <a:spAutoFit/>
          </a:bodyPr>
          <a:lstStyle/>
          <a:p>
            <a:r>
              <a:rPr lang="en-US" altLang="zh-CN" dirty="0"/>
              <a:t>2.</a:t>
            </a:r>
            <a:r>
              <a:rPr lang="zh-CN" altLang="en-US" dirty="0"/>
              <a:t>历史价值</a:t>
            </a:r>
          </a:p>
          <a:p>
            <a:r>
              <a:rPr lang="zh-CN" altLang="en-US" dirty="0"/>
              <a:t>广播电视文艺作品的历史价值</a:t>
            </a:r>
            <a:r>
              <a:rPr lang="en-US" altLang="zh-CN" dirty="0"/>
              <a:t>,</a:t>
            </a:r>
            <a:r>
              <a:rPr lang="zh-CN" altLang="en-US" dirty="0"/>
              <a:t>是从历史性的角度</a:t>
            </a:r>
            <a:r>
              <a:rPr lang="en-US" altLang="zh-CN" dirty="0"/>
              <a:t>,</a:t>
            </a:r>
            <a:r>
              <a:rPr lang="zh-CN" altLang="en-US" dirty="0"/>
              <a:t>即时间性的角度而言的。一</a:t>
            </a:r>
          </a:p>
          <a:p>
            <a:r>
              <a:rPr lang="zh-CN" altLang="en-US" dirty="0"/>
              <a:t>方面</a:t>
            </a:r>
            <a:r>
              <a:rPr lang="en-US" altLang="zh-CN" dirty="0"/>
              <a:t>,</a:t>
            </a:r>
            <a:r>
              <a:rPr lang="zh-CN" altLang="en-US" dirty="0"/>
              <a:t>广播电视文艺作品作为反映几千年的中华文化文明史历程的产品本身就是历史</a:t>
            </a:r>
          </a:p>
          <a:p>
            <a:r>
              <a:rPr lang="zh-CN" altLang="en-US" dirty="0"/>
              <a:t>的产物。无论从内容还是从形式语言上</a:t>
            </a:r>
            <a:r>
              <a:rPr lang="en-US" altLang="zh-CN" dirty="0"/>
              <a:t>,</a:t>
            </a:r>
            <a:r>
              <a:rPr lang="zh-CN" altLang="en-US" dirty="0"/>
              <a:t>其表现历史、传承历史的价值必然蕴含其中</a:t>
            </a:r>
            <a:r>
              <a:rPr lang="en-US" altLang="zh-CN" dirty="0"/>
              <a:t>;</a:t>
            </a:r>
          </a:p>
          <a:p>
            <a:r>
              <a:rPr lang="zh-CN" altLang="en-US" dirty="0"/>
              <a:t>另一方面</a:t>
            </a:r>
            <a:r>
              <a:rPr lang="en-US" altLang="zh-CN" dirty="0"/>
              <a:t>,</a:t>
            </a:r>
            <a:r>
              <a:rPr lang="zh-CN" altLang="en-US" dirty="0"/>
              <a:t>广播电视文艺作为当下人们现实生活、情感、追求的艺术化再现</a:t>
            </a:r>
            <a:r>
              <a:rPr lang="en-US" altLang="zh-CN" dirty="0"/>
              <a:t>,</a:t>
            </a:r>
            <a:r>
              <a:rPr lang="zh-CN" altLang="en-US" dirty="0"/>
              <a:t>又是历史</a:t>
            </a:r>
          </a:p>
          <a:p>
            <a:r>
              <a:rPr lang="zh-CN" altLang="en-US" dirty="0"/>
              <a:t>向前发展的中继点</a:t>
            </a:r>
            <a:r>
              <a:rPr lang="en-US" altLang="zh-CN" dirty="0"/>
              <a:t>,</a:t>
            </a:r>
            <a:r>
              <a:rPr lang="zh-CN" altLang="en-US" dirty="0"/>
              <a:t>它作为未来发展的历史对象同样具有“纪录”现实的历史价值。这</a:t>
            </a:r>
          </a:p>
          <a:p>
            <a:r>
              <a:rPr lang="zh-CN" altLang="en-US" dirty="0"/>
              <a:t>当然是以优秀的或成功的广播电视文艺节目或作品的存在为立论前提的。反过来讲</a:t>
            </a:r>
            <a:r>
              <a:rPr lang="en-US" altLang="zh-CN" dirty="0"/>
              <a:t>,</a:t>
            </a:r>
          </a:p>
          <a:p>
            <a:r>
              <a:rPr lang="zh-CN" altLang="en-US" dirty="0"/>
              <a:t>一些粗制滥造、胡乱拼凑的广播电视文艺作品则不可能具有历史价值</a:t>
            </a:r>
            <a:r>
              <a:rPr lang="en-US" altLang="zh-CN" dirty="0"/>
              <a:t>,</a:t>
            </a:r>
            <a:r>
              <a:rPr lang="zh-CN" altLang="en-US" dirty="0"/>
              <a:t>因为从前一方</a:t>
            </a:r>
          </a:p>
          <a:p>
            <a:r>
              <a:rPr lang="zh-CN" altLang="en-US" dirty="0"/>
              <a:t>面讲</a:t>
            </a:r>
            <a:r>
              <a:rPr lang="en-US" altLang="zh-CN" dirty="0"/>
              <a:t>,</a:t>
            </a:r>
            <a:r>
              <a:rPr lang="zh-CN" altLang="en-US" dirty="0"/>
              <a:t>它可能是对历史的歪曲性反映</a:t>
            </a:r>
            <a:r>
              <a:rPr lang="en-US" altLang="zh-CN" dirty="0"/>
              <a:t>(</a:t>
            </a:r>
            <a:r>
              <a:rPr lang="zh-CN" altLang="en-US" dirty="0"/>
              <a:t>这里的歪曲不是指艺术表现历史时的正常“虚</a:t>
            </a:r>
          </a:p>
          <a:p>
            <a:r>
              <a:rPr lang="zh-CN" altLang="en-US" dirty="0"/>
              <a:t>构”和必要“变形”</a:t>
            </a:r>
            <a:r>
              <a:rPr lang="en-US" altLang="zh-CN" dirty="0"/>
              <a:t>);</a:t>
            </a:r>
            <a:r>
              <a:rPr lang="zh-CN" altLang="en-US" dirty="0"/>
              <a:t>从后一方面讲</a:t>
            </a:r>
            <a:r>
              <a:rPr lang="en-US" altLang="zh-CN" dirty="0"/>
              <a:t>,</a:t>
            </a:r>
            <a:r>
              <a:rPr lang="zh-CN" altLang="en-US" dirty="0"/>
              <a:t>它是对当下人们生活的“虚假”反映。</a:t>
            </a:r>
            <a:endParaRPr lang="en-US" altLang="zh-CN" dirty="0"/>
          </a:p>
          <a:p>
            <a:endParaRPr lang="en-US" altLang="zh-CN" dirty="0"/>
          </a:p>
          <a:p>
            <a:r>
              <a:rPr lang="en-US" altLang="zh-CN" dirty="0"/>
              <a:t>3.</a:t>
            </a:r>
            <a:r>
              <a:rPr lang="zh-CN" altLang="en-US" dirty="0"/>
              <a:t>文化价值</a:t>
            </a:r>
          </a:p>
          <a:p>
            <a:r>
              <a:rPr lang="zh-CN" altLang="en-US" dirty="0"/>
              <a:t>文化是一个相当宽泛的概念</a:t>
            </a:r>
            <a:r>
              <a:rPr lang="en-US" altLang="zh-CN" dirty="0"/>
              <a:t>,</a:t>
            </a:r>
            <a:r>
              <a:rPr lang="zh-CN" altLang="en-US" dirty="0"/>
              <a:t>而文艺实际上是一个缩小了的文化概念。那么</a:t>
            </a:r>
            <a:r>
              <a:rPr lang="en-US" altLang="zh-CN" dirty="0"/>
              <a:t>,</a:t>
            </a:r>
            <a:r>
              <a:rPr lang="zh-CN" altLang="en-US" dirty="0"/>
              <a:t>所</a:t>
            </a:r>
          </a:p>
          <a:p>
            <a:r>
              <a:rPr lang="zh-CN" altLang="en-US" dirty="0"/>
              <a:t>谓文化价值</a:t>
            </a:r>
            <a:r>
              <a:rPr lang="en-US" altLang="zh-CN" dirty="0"/>
              <a:t>,</a:t>
            </a:r>
            <a:r>
              <a:rPr lang="zh-CN" altLang="en-US" dirty="0"/>
              <a:t>是指广播电视文艺节目或作品中所蕴含的所有对人们的生活、情感、思</a:t>
            </a:r>
          </a:p>
          <a:p>
            <a:r>
              <a:rPr lang="zh-CN" altLang="en-US" dirty="0"/>
              <a:t>想、道德等各个方面有所启迪、有所帮助的价值意义。从某种意义上讲</a:t>
            </a:r>
            <a:r>
              <a:rPr lang="en-US" altLang="zh-CN" dirty="0"/>
              <a:t>,</a:t>
            </a:r>
            <a:r>
              <a:rPr lang="zh-CN" altLang="en-US" dirty="0"/>
              <a:t>任何作品</a:t>
            </a:r>
            <a:r>
              <a:rPr lang="en-US" altLang="zh-CN" dirty="0"/>
              <a:t>(</a:t>
            </a:r>
            <a:r>
              <a:rPr lang="zh-CN" altLang="en-US" dirty="0"/>
              <a:t>包</a:t>
            </a:r>
          </a:p>
          <a:p>
            <a:r>
              <a:rPr lang="zh-CN" altLang="en-US" dirty="0"/>
              <a:t>括一些缺乏艺术创新和审美价值的平庸的广播电视文艺作品</a:t>
            </a:r>
            <a:r>
              <a:rPr lang="en-US" altLang="zh-CN" dirty="0"/>
              <a:t>)</a:t>
            </a:r>
            <a:r>
              <a:rPr lang="zh-CN" altLang="en-US" dirty="0"/>
              <a:t>都可以具有文化价值。</a:t>
            </a:r>
          </a:p>
          <a:p>
            <a:endParaRPr lang="zh-CN" altLang="en-US" dirty="0"/>
          </a:p>
        </p:txBody>
      </p:sp>
    </p:spTree>
    <p:custDataLst>
      <p:tags r:id="rId1"/>
    </p:custDataLst>
    <p:extLst>
      <p:ext uri="{BB962C8B-B14F-4D97-AF65-F5344CB8AC3E}">
        <p14:creationId xmlns:p14="http://schemas.microsoft.com/office/powerpoint/2010/main" val="360046465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a:extLst>
              <a:ext uri="{FF2B5EF4-FFF2-40B4-BE49-F238E27FC236}">
                <a16:creationId xmlns:a16="http://schemas.microsoft.com/office/drawing/2014/main" id="{EFF21ACD-1608-D341-BC12-B2E57C70336B}"/>
              </a:ext>
            </a:extLst>
          </p:cNvPr>
          <p:cNvSpPr/>
          <p:nvPr/>
        </p:nvSpPr>
        <p:spPr>
          <a:xfrm>
            <a:off x="532788" y="1182809"/>
            <a:ext cx="10969193" cy="5314794"/>
          </a:xfrm>
          <a:prstGeom prst="roundRect">
            <a:avLst/>
          </a:prstGeom>
          <a:solidFill>
            <a:srgbClr val="CED3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广播电视文艺的价值</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1278410" y="2689095"/>
            <a:ext cx="9635179" cy="1754302"/>
          </a:xfrm>
          <a:prstGeom prst="rect">
            <a:avLst/>
          </a:prstGeom>
          <a:noFill/>
          <a:ln>
            <a:noFill/>
          </a:ln>
        </p:spPr>
        <p:txBody>
          <a:bodyPr wrap="square" lIns="91419" tIns="45708" rIns="91419" bIns="45708">
            <a:spAutoFit/>
          </a:bodyPr>
          <a:lstStyle/>
          <a:p>
            <a:r>
              <a:rPr lang="zh-CN" altLang="en-US" dirty="0"/>
              <a:t>从发展的角度看</a:t>
            </a:r>
            <a:r>
              <a:rPr lang="en-US" altLang="zh-CN" dirty="0"/>
              <a:t>,</a:t>
            </a:r>
            <a:r>
              <a:rPr lang="zh-CN" altLang="en-US" dirty="0"/>
              <a:t>在价值的多层次中努力做到较高程度上的融合</a:t>
            </a:r>
            <a:r>
              <a:rPr lang="en-US" altLang="zh-CN" dirty="0"/>
              <a:t>,</a:t>
            </a:r>
            <a:r>
              <a:rPr lang="zh-CN" altLang="en-US" dirty="0"/>
              <a:t>在价值的多样</a:t>
            </a:r>
          </a:p>
          <a:p>
            <a:r>
              <a:rPr lang="zh-CN" altLang="en-US" dirty="0"/>
              <a:t>性中尽可能圆满地统筹兼顾</a:t>
            </a:r>
            <a:r>
              <a:rPr lang="en-US" altLang="zh-CN" dirty="0"/>
              <a:t>,</a:t>
            </a:r>
            <a:r>
              <a:rPr lang="zh-CN" altLang="en-US" dirty="0"/>
              <a:t>应当是中国当代广播电视文艺的基本价值追求。换言</a:t>
            </a:r>
          </a:p>
          <a:p>
            <a:r>
              <a:rPr lang="zh-CN" altLang="en-US" dirty="0"/>
              <a:t>之</a:t>
            </a:r>
            <a:r>
              <a:rPr lang="en-US" altLang="zh-CN" dirty="0"/>
              <a:t>,</a:t>
            </a:r>
            <a:r>
              <a:rPr lang="zh-CN" altLang="en-US" dirty="0"/>
              <a:t>节目包含的层次越丰富、蕴含的内容越多样就越有价值。真正优秀的广播电视文</a:t>
            </a:r>
          </a:p>
          <a:p>
            <a:r>
              <a:rPr lang="zh-CN" altLang="en-US" dirty="0"/>
              <a:t>艺作品</a:t>
            </a:r>
            <a:r>
              <a:rPr lang="en-US" altLang="zh-CN" dirty="0"/>
              <a:t>,</a:t>
            </a:r>
            <a:r>
              <a:rPr lang="zh-CN" altLang="en-US" dirty="0"/>
              <a:t>既应该是含蓄蕴藉的</a:t>
            </a:r>
            <a:r>
              <a:rPr lang="en-US" altLang="zh-CN" dirty="0"/>
              <a:t>,</a:t>
            </a:r>
            <a:r>
              <a:rPr lang="zh-CN" altLang="en-US" dirty="0"/>
              <a:t>也应该是丰富多彩的。作为一种理想目标而言</a:t>
            </a:r>
            <a:r>
              <a:rPr lang="en-US" altLang="zh-CN" dirty="0"/>
              <a:t>,</a:t>
            </a:r>
            <a:r>
              <a:rPr lang="zh-CN" altLang="en-US" dirty="0"/>
              <a:t>可以</a:t>
            </a:r>
          </a:p>
          <a:p>
            <a:r>
              <a:rPr lang="zh-CN" altLang="en-US" dirty="0"/>
              <a:t>说</a:t>
            </a:r>
            <a:r>
              <a:rPr lang="en-US" altLang="zh-CN" dirty="0"/>
              <a:t>,</a:t>
            </a:r>
            <a:r>
              <a:rPr lang="zh-CN" altLang="en-US" dirty="0"/>
              <a:t>当一部广播电视文艺作品具有百看不厌的艺术魅力和达到常看常新的艺术境界的</a:t>
            </a:r>
          </a:p>
          <a:p>
            <a:r>
              <a:rPr lang="zh-CN" altLang="en-US" dirty="0"/>
              <a:t>时候</a:t>
            </a:r>
            <a:r>
              <a:rPr lang="en-US" altLang="zh-CN" dirty="0"/>
              <a:t>,</a:t>
            </a:r>
            <a:r>
              <a:rPr lang="zh-CN" altLang="en-US" dirty="0"/>
              <a:t>它的价值就已充分地显现出来了并得到了广大观众、听众的认可。</a:t>
            </a:r>
          </a:p>
        </p:txBody>
      </p:sp>
    </p:spTree>
    <p:custDataLst>
      <p:tags r:id="rId1"/>
    </p:custDataLst>
    <p:extLst>
      <p:ext uri="{BB962C8B-B14F-4D97-AF65-F5344CB8AC3E}">
        <p14:creationId xmlns:p14="http://schemas.microsoft.com/office/powerpoint/2010/main" val="24894729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500596792"/>
          <p:cNvPicPr>
            <a:picLocks noChangeAspect="1"/>
          </p:cNvPicPr>
          <p:nvPr/>
        </p:nvPicPr>
        <p:blipFill>
          <a:blip r:embed="rId4"/>
          <a:stretch>
            <a:fillRect/>
          </a:stretch>
        </p:blipFill>
        <p:spPr>
          <a:xfrm rot="16200000">
            <a:off x="4189095" y="-1149148"/>
            <a:ext cx="3813175" cy="12192635"/>
          </a:xfrm>
          <a:prstGeom prst="rect">
            <a:avLst/>
          </a:prstGeom>
        </p:spPr>
      </p:pic>
      <p:grpSp>
        <p:nvGrpSpPr>
          <p:cNvPr id="13" name="组合 12"/>
          <p:cNvGrpSpPr/>
          <p:nvPr/>
        </p:nvGrpSpPr>
        <p:grpSpPr>
          <a:xfrm>
            <a:off x="4697095" y="1604645"/>
            <a:ext cx="2978785" cy="2869565"/>
            <a:chOff x="7295" y="2604"/>
            <a:chExt cx="5252" cy="5107"/>
          </a:xfrm>
        </p:grpSpPr>
        <p:pic>
          <p:nvPicPr>
            <p:cNvPr id="10" name="图片 9" descr="500596792"/>
            <p:cNvPicPr>
              <a:picLocks noChangeAspect="1"/>
            </p:cNvPicPr>
            <p:nvPr/>
          </p:nvPicPr>
          <p:blipFill>
            <a:blip r:embed="rId4"/>
            <a:srcRect l="20645" t="11581" r="17712" b="12015"/>
            <a:stretch>
              <a:fillRect/>
            </a:stretch>
          </p:blipFill>
          <p:spPr>
            <a:xfrm rot="16200000">
              <a:off x="7399" y="2501"/>
              <a:ext cx="5045" cy="5250"/>
            </a:xfrm>
            <a:prstGeom prst="ellipse">
              <a:avLst/>
            </a:prstGeom>
          </p:spPr>
        </p:pic>
        <p:pic>
          <p:nvPicPr>
            <p:cNvPr id="5" name="图片 4" descr="500596792"/>
            <p:cNvPicPr>
              <a:picLocks noChangeAspect="1"/>
            </p:cNvPicPr>
            <p:nvPr/>
          </p:nvPicPr>
          <p:blipFill>
            <a:blip r:embed="rId5"/>
            <a:srcRect l="3592" t="1067" r="27260" b="704"/>
            <a:stretch>
              <a:fillRect/>
            </a:stretch>
          </p:blipFill>
          <p:spPr>
            <a:xfrm>
              <a:off x="7295" y="2667"/>
              <a:ext cx="5252" cy="5044"/>
            </a:xfrm>
            <a:prstGeom prst="ellipse">
              <a:avLst/>
            </a:prstGeom>
            <a:effectLst>
              <a:softEdge rad="317500"/>
            </a:effectLst>
          </p:spPr>
        </p:pic>
      </p:grpSp>
      <p:sp>
        <p:nvSpPr>
          <p:cNvPr id="2" name="文本框 1">
            <a:extLst>
              <a:ext uri="{FF2B5EF4-FFF2-40B4-BE49-F238E27FC236}">
                <a16:creationId xmlns:a16="http://schemas.microsoft.com/office/drawing/2014/main" id="{8A59BFCF-E15F-4AEC-840F-E237EA7FA387}"/>
              </a:ext>
            </a:extLst>
          </p:cNvPr>
          <p:cNvSpPr txBox="1"/>
          <p:nvPr/>
        </p:nvSpPr>
        <p:spPr>
          <a:xfrm>
            <a:off x="4477646" y="4624003"/>
            <a:ext cx="3865076" cy="646331"/>
          </a:xfrm>
          <a:prstGeom prst="rect">
            <a:avLst/>
          </a:prstGeom>
          <a:noFill/>
        </p:spPr>
        <p:txBody>
          <a:bodyPr wrap="square" rtlCol="0">
            <a:spAutoFit/>
          </a:bodyPr>
          <a:lstStyle/>
          <a:p>
            <a:pPr algn="ctr"/>
            <a:r>
              <a:rPr lang="zh-CN" altLang="en-US" sz="3600" b="1" spc="300" dirty="0">
                <a:solidFill>
                  <a:schemeClr val="tx1">
                    <a:lumMod val="75000"/>
                    <a:lumOff val="25000"/>
                  </a:schemeClr>
                </a:solidFill>
                <a:latin typeface="字魂35号-经典雅黑" panose="00000500000000000000" pitchFamily="2" charset="-122"/>
                <a:ea typeface="字魂35号-经典雅黑" panose="00000500000000000000" pitchFamily="2" charset="-122"/>
                <a:cs typeface="+mj-cs"/>
              </a:rPr>
              <a:t>谢谢观看</a:t>
            </a:r>
          </a:p>
        </p:txBody>
      </p:sp>
    </p:spTree>
    <p:custDataLst>
      <p:tags r:id="rId1"/>
    </p:custDataLst>
    <p:extLst>
      <p:ext uri="{BB962C8B-B14F-4D97-AF65-F5344CB8AC3E}">
        <p14:creationId xmlns:p14="http://schemas.microsoft.com/office/powerpoint/2010/main" val="55102156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801290"/>
          </a:xfrm>
          <a:prstGeom prst="rect">
            <a:avLst/>
          </a:prstGeom>
          <a:noFill/>
          <a:ln>
            <a:noFill/>
          </a:ln>
        </p:spPr>
        <p:txBody>
          <a:bodyPr wrap="square" lIns="91419" tIns="45708" rIns="91419" bIns="45708">
            <a:spAutoFit/>
          </a:bodyPr>
          <a:lstStyle/>
          <a:p>
            <a:r>
              <a:rPr lang="zh-CN" altLang="en-US" dirty="0"/>
              <a:t>一、第一阶段</a:t>
            </a:r>
            <a:r>
              <a:rPr lang="en-US" altLang="zh-CN" dirty="0"/>
              <a:t>:</a:t>
            </a:r>
            <a:r>
              <a:rPr lang="zh-CN" altLang="en-US" dirty="0"/>
              <a:t>从</a:t>
            </a:r>
            <a:r>
              <a:rPr lang="en-US" altLang="zh-CN" dirty="0"/>
              <a:t>20</a:t>
            </a:r>
            <a:r>
              <a:rPr lang="zh-CN" altLang="en-US" dirty="0"/>
              <a:t>世纪</a:t>
            </a:r>
            <a:r>
              <a:rPr lang="en-US" altLang="zh-CN" dirty="0"/>
              <a:t>60</a:t>
            </a:r>
            <a:r>
              <a:rPr lang="zh-CN" altLang="en-US" dirty="0"/>
              <a:t>年代开始到“文革”时期停滞</a:t>
            </a:r>
            <a:endParaRPr lang="en-US" altLang="zh-CN" dirty="0"/>
          </a:p>
          <a:p>
            <a:endParaRPr lang="zh-CN" altLang="en-US" dirty="0"/>
          </a:p>
          <a:p>
            <a:r>
              <a:rPr lang="zh-CN" altLang="en-US" dirty="0"/>
              <a:t>这一阶段广播文艺理论研究的载体主要是北京广播学院编辑出版的</a:t>
            </a:r>
            <a:r>
              <a:rPr lang="en-US" altLang="zh-CN" dirty="0"/>
              <a:t>《</a:t>
            </a:r>
            <a:r>
              <a:rPr lang="zh-CN" altLang="en-US" dirty="0"/>
              <a:t>广播业务</a:t>
            </a:r>
            <a:r>
              <a:rPr lang="en-US" altLang="zh-CN" dirty="0"/>
              <a:t>》</a:t>
            </a:r>
          </a:p>
          <a:p>
            <a:r>
              <a:rPr lang="zh-CN" altLang="en-US" dirty="0"/>
              <a:t>杂志</a:t>
            </a:r>
            <a:r>
              <a:rPr lang="en-US" altLang="zh-CN" dirty="0"/>
              <a:t>,</a:t>
            </a:r>
            <a:r>
              <a:rPr lang="zh-CN" altLang="en-US" dirty="0"/>
              <a:t>其中很大部分是研究探讨“电影录音剪辑”的文章。这些基本都收录在由王雪梅</a:t>
            </a:r>
          </a:p>
          <a:p>
            <a:r>
              <a:rPr lang="zh-CN" altLang="en-US" dirty="0"/>
              <a:t>主编</a:t>
            </a:r>
            <a:r>
              <a:rPr lang="en-US" altLang="zh-CN" dirty="0"/>
              <a:t>,</a:t>
            </a:r>
            <a:r>
              <a:rPr lang="zh-CN" altLang="en-US" dirty="0"/>
              <a:t>北京广播学院出版社出版的</a:t>
            </a:r>
            <a:r>
              <a:rPr lang="en-US" altLang="zh-CN" dirty="0"/>
              <a:t>《</a:t>
            </a:r>
            <a:r>
              <a:rPr lang="zh-CN" altLang="en-US" dirty="0"/>
              <a:t>从银幕到广播</a:t>
            </a:r>
            <a:r>
              <a:rPr lang="en-US" altLang="zh-CN" dirty="0"/>
              <a:t>》</a:t>
            </a:r>
            <a:r>
              <a:rPr lang="zh-CN" altLang="en-US" dirty="0"/>
              <a:t>文集中。这个时期的理论具体涵盖</a:t>
            </a:r>
          </a:p>
          <a:p>
            <a:r>
              <a:rPr lang="zh-CN" altLang="en-US" dirty="0"/>
              <a:t>以下几个方面</a:t>
            </a:r>
            <a:r>
              <a:rPr lang="en-US" altLang="zh-CN" dirty="0"/>
              <a:t>:</a:t>
            </a:r>
          </a:p>
          <a:p>
            <a:endParaRPr lang="en-US" altLang="zh-CN" dirty="0"/>
          </a:p>
          <a:p>
            <a:r>
              <a:rPr lang="en-US" altLang="zh-CN" dirty="0"/>
              <a:t>(</a:t>
            </a:r>
            <a:r>
              <a:rPr lang="zh-CN" altLang="en-US" dirty="0"/>
              <a:t>一</a:t>
            </a:r>
            <a:r>
              <a:rPr lang="en-US" altLang="zh-CN" dirty="0"/>
              <a:t>)</a:t>
            </a:r>
            <a:r>
              <a:rPr lang="zh-CN" altLang="en-US" dirty="0"/>
              <a:t>初步摸索到“电影录音剪辑”这种节目形式的艺术规律</a:t>
            </a:r>
          </a:p>
          <a:p>
            <a:r>
              <a:rPr lang="zh-CN" altLang="en-US" dirty="0"/>
              <a:t>王芝芙的</a:t>
            </a:r>
            <a:r>
              <a:rPr lang="en-US" altLang="zh-CN" dirty="0"/>
              <a:t>《</a:t>
            </a:r>
            <a:r>
              <a:rPr lang="zh-CN" altLang="en-US" dirty="0"/>
              <a:t>从银幕到广播</a:t>
            </a:r>
            <a:r>
              <a:rPr lang="en-US" altLang="zh-CN" dirty="0"/>
              <a:t>———</a:t>
            </a:r>
            <a:r>
              <a:rPr lang="zh-CN" altLang="en-US" dirty="0"/>
              <a:t>电影录音剪辑的制作</a:t>
            </a:r>
            <a:r>
              <a:rPr lang="en-US" altLang="zh-CN" dirty="0"/>
              <a:t>》</a:t>
            </a:r>
            <a:r>
              <a:rPr lang="zh-CN" altLang="en-US" dirty="0"/>
              <a:t>一文</a:t>
            </a:r>
            <a:r>
              <a:rPr lang="en-US" altLang="zh-CN" dirty="0"/>
              <a:t>,</a:t>
            </a:r>
            <a:r>
              <a:rPr lang="zh-CN" altLang="en-US" dirty="0"/>
              <a:t>提出了电影和广播之间</a:t>
            </a:r>
          </a:p>
          <a:p>
            <a:r>
              <a:rPr lang="zh-CN" altLang="en-US" dirty="0"/>
              <a:t>存在着很大的差异</a:t>
            </a:r>
            <a:r>
              <a:rPr lang="en-US" altLang="zh-CN" dirty="0"/>
              <a:t>,“</a:t>
            </a:r>
            <a:r>
              <a:rPr lang="zh-CN" altLang="en-US" dirty="0"/>
              <a:t>从这两种形式中寻求它们可以统一的地方</a:t>
            </a:r>
            <a:r>
              <a:rPr lang="en-US" altLang="zh-CN" dirty="0"/>
              <a:t>,</a:t>
            </a:r>
            <a:r>
              <a:rPr lang="zh-CN" altLang="en-US" dirty="0"/>
              <a:t>电影录音剪辑才能有</a:t>
            </a:r>
          </a:p>
          <a:p>
            <a:r>
              <a:rPr lang="zh-CN" altLang="en-US" dirty="0"/>
              <a:t>新的艺术生命”。白景晟的</a:t>
            </a:r>
            <a:r>
              <a:rPr lang="en-US" altLang="zh-CN" dirty="0"/>
              <a:t>《</a:t>
            </a:r>
            <a:r>
              <a:rPr lang="zh-CN" altLang="en-US" dirty="0"/>
              <a:t>杂谈电影录音剪辑</a:t>
            </a:r>
            <a:r>
              <a:rPr lang="en-US" altLang="zh-CN" dirty="0"/>
              <a:t>》</a:t>
            </a:r>
            <a:r>
              <a:rPr lang="zh-CN" altLang="en-US" dirty="0"/>
              <a:t>也有同感。</a:t>
            </a:r>
            <a:endParaRPr lang="en-US" altLang="zh-CN" dirty="0"/>
          </a:p>
          <a:p>
            <a:endParaRPr lang="zh-CN" altLang="en-US" dirty="0"/>
          </a:p>
          <a:p>
            <a:r>
              <a:rPr lang="en-US" altLang="zh-CN" dirty="0"/>
              <a:t>(</a:t>
            </a:r>
            <a:r>
              <a:rPr lang="zh-CN" altLang="en-US" dirty="0"/>
              <a:t>二</a:t>
            </a:r>
            <a:r>
              <a:rPr lang="en-US" altLang="zh-CN" dirty="0"/>
              <a:t>)</a:t>
            </a:r>
            <a:r>
              <a:rPr lang="zh-CN" altLang="en-US" dirty="0"/>
              <a:t>对电影录音剪辑的各方面都展开研究</a:t>
            </a:r>
          </a:p>
          <a:p>
            <a:r>
              <a:rPr lang="zh-CN" altLang="en-US" dirty="0"/>
              <a:t>杨震轮的</a:t>
            </a:r>
            <a:r>
              <a:rPr lang="en-US" altLang="zh-CN" dirty="0"/>
              <a:t>《</a:t>
            </a:r>
            <a:r>
              <a:rPr lang="zh-CN" altLang="en-US" dirty="0"/>
              <a:t>帮衬</a:t>
            </a:r>
            <a:r>
              <a:rPr lang="en-US" altLang="zh-CN" dirty="0"/>
              <a:t>———</a:t>
            </a:r>
            <a:r>
              <a:rPr lang="zh-CN" altLang="en-US" dirty="0"/>
              <a:t>散谈电影录音剪辑中的解说部分</a:t>
            </a:r>
            <a:r>
              <a:rPr lang="en-US" altLang="zh-CN" dirty="0"/>
              <a:t>》</a:t>
            </a:r>
            <a:r>
              <a:rPr lang="zh-CN" altLang="en-US" dirty="0"/>
              <a:t>和满生的</a:t>
            </a:r>
            <a:r>
              <a:rPr lang="en-US" altLang="zh-CN" dirty="0"/>
              <a:t>《</a:t>
            </a:r>
            <a:r>
              <a:rPr lang="zh-CN" altLang="en-US" dirty="0"/>
              <a:t>解说的功能</a:t>
            </a:r>
            <a:r>
              <a:rPr lang="en-US" altLang="zh-CN" dirty="0"/>
              <a:t>》</a:t>
            </a:r>
            <a:r>
              <a:rPr lang="zh-CN" altLang="en-US" dirty="0"/>
              <a:t>都</a:t>
            </a:r>
          </a:p>
          <a:p>
            <a:r>
              <a:rPr lang="zh-CN" altLang="en-US" dirty="0"/>
              <a:t>较有深度地研究了解说的性质和作用。熊永立的</a:t>
            </a:r>
            <a:r>
              <a:rPr lang="en-US" altLang="zh-CN" dirty="0"/>
              <a:t>《</a:t>
            </a:r>
            <a:r>
              <a:rPr lang="zh-CN" altLang="en-US" dirty="0"/>
              <a:t>收音机里的李双双</a:t>
            </a:r>
            <a:r>
              <a:rPr lang="en-US" altLang="zh-CN" dirty="0"/>
              <a:t>》</a:t>
            </a:r>
            <a:r>
              <a:rPr lang="zh-CN" altLang="en-US" dirty="0"/>
              <a:t>和张木桂的</a:t>
            </a:r>
            <a:r>
              <a:rPr lang="en-US" altLang="zh-CN" dirty="0"/>
              <a:t>《</a:t>
            </a:r>
            <a:r>
              <a:rPr lang="zh-CN" altLang="en-US" dirty="0"/>
              <a:t>浅</a:t>
            </a:r>
          </a:p>
          <a:p>
            <a:r>
              <a:rPr lang="zh-CN" altLang="en-US" dirty="0"/>
              <a:t>谈电影录音剪辑的广播化加工</a:t>
            </a:r>
            <a:r>
              <a:rPr lang="en-US" altLang="zh-CN" dirty="0"/>
              <a:t>》</a:t>
            </a:r>
            <a:r>
              <a:rPr lang="zh-CN" altLang="en-US" dirty="0"/>
              <a:t>都是探索电影录音剪辑在失去画面后</a:t>
            </a:r>
            <a:r>
              <a:rPr lang="en-US" altLang="zh-CN" dirty="0"/>
              <a:t>,</a:t>
            </a:r>
            <a:r>
              <a:rPr lang="zh-CN" altLang="en-US" dirty="0"/>
              <a:t>只凭声音如何</a:t>
            </a:r>
          </a:p>
          <a:p>
            <a:r>
              <a:rPr lang="zh-CN" altLang="en-US" dirty="0"/>
              <a:t>塑造人物形象。</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93343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801290"/>
          </a:xfrm>
          <a:prstGeom prst="rect">
            <a:avLst/>
          </a:prstGeom>
          <a:noFill/>
          <a:ln>
            <a:noFill/>
          </a:ln>
        </p:spPr>
        <p:txBody>
          <a:bodyPr wrap="square" lIns="91419" tIns="45708" rIns="91419" bIns="45708">
            <a:spAutoFit/>
          </a:bodyPr>
          <a:lstStyle/>
          <a:p>
            <a:r>
              <a:rPr lang="zh-CN" altLang="en-US" dirty="0"/>
              <a:t>二、第二阶段</a:t>
            </a:r>
            <a:r>
              <a:rPr lang="en-US" altLang="zh-CN" dirty="0"/>
              <a:t>:“</a:t>
            </a:r>
            <a:r>
              <a:rPr lang="zh-CN" altLang="en-US" dirty="0"/>
              <a:t>文革”结束至今</a:t>
            </a:r>
          </a:p>
          <a:p>
            <a:r>
              <a:rPr lang="zh-CN" altLang="en-US" dirty="0"/>
              <a:t>借着改革开放的春风</a:t>
            </a:r>
            <a:r>
              <a:rPr lang="en-US" altLang="zh-CN" dirty="0"/>
              <a:t>,</a:t>
            </a:r>
            <a:r>
              <a:rPr lang="zh-CN" altLang="en-US" dirty="0"/>
              <a:t>文艺广播空前繁荣。文艺广播的理论研究</a:t>
            </a:r>
            <a:r>
              <a:rPr lang="en-US" altLang="zh-CN" dirty="0"/>
              <a:t>,</a:t>
            </a:r>
            <a:r>
              <a:rPr lang="zh-CN" altLang="en-US" dirty="0"/>
              <a:t>较之以往可算</a:t>
            </a:r>
          </a:p>
          <a:p>
            <a:r>
              <a:rPr lang="zh-CN" altLang="en-US" dirty="0"/>
              <a:t>作灿烂夺目、辉煌的时期。为了叙述方便</a:t>
            </a:r>
            <a:r>
              <a:rPr lang="en-US" altLang="zh-CN" dirty="0"/>
              <a:t>,</a:t>
            </a:r>
            <a:r>
              <a:rPr lang="zh-CN" altLang="en-US" dirty="0"/>
              <a:t>以下按节目形式来梳理</a:t>
            </a:r>
            <a:r>
              <a:rPr lang="en-US" altLang="zh-CN" dirty="0"/>
              <a:t>:</a:t>
            </a:r>
          </a:p>
          <a:p>
            <a:r>
              <a:rPr lang="en-US" altLang="zh-CN" dirty="0"/>
              <a:t>(</a:t>
            </a:r>
            <a:r>
              <a:rPr lang="zh-CN" altLang="en-US" dirty="0"/>
              <a:t>一</a:t>
            </a:r>
            <a:r>
              <a:rPr lang="en-US" altLang="zh-CN" dirty="0"/>
              <a:t>)</a:t>
            </a:r>
            <a:r>
              <a:rPr lang="zh-CN" altLang="en-US" dirty="0"/>
              <a:t>广播中的文学节目研究</a:t>
            </a:r>
          </a:p>
          <a:p>
            <a:r>
              <a:rPr lang="en-US" altLang="zh-CN" dirty="0"/>
              <a:t>1.</a:t>
            </a:r>
            <a:r>
              <a:rPr lang="zh-CN" altLang="en-US" dirty="0"/>
              <a:t>小说连续广播</a:t>
            </a:r>
          </a:p>
          <a:p>
            <a:r>
              <a:rPr lang="zh-CN" altLang="en-US" dirty="0"/>
              <a:t>这方面的研究全面而扎实。孙武臣的</a:t>
            </a:r>
            <a:r>
              <a:rPr lang="en-US" altLang="zh-CN" dirty="0"/>
              <a:t>《</a:t>
            </a:r>
            <a:r>
              <a:rPr lang="zh-CN" altLang="en-US" dirty="0"/>
              <a:t>广播与文学联姻</a:t>
            </a:r>
            <a:r>
              <a:rPr lang="en-US" altLang="zh-CN" dirty="0"/>
              <a:t>》①</a:t>
            </a:r>
            <a:r>
              <a:rPr lang="zh-CN" altLang="en-US" dirty="0"/>
              <a:t>一文</a:t>
            </a:r>
            <a:r>
              <a:rPr lang="en-US" altLang="zh-CN" dirty="0"/>
              <a:t>,</a:t>
            </a:r>
            <a:r>
              <a:rPr lang="zh-CN" altLang="en-US" dirty="0"/>
              <a:t>较精练地阐述了</a:t>
            </a:r>
          </a:p>
          <a:p>
            <a:r>
              <a:rPr lang="zh-CN" altLang="en-US" dirty="0"/>
              <a:t>广播和文学的“双亲”关系。蔡葵的</a:t>
            </a:r>
            <a:r>
              <a:rPr lang="en-US" altLang="zh-CN" dirty="0"/>
              <a:t>《</a:t>
            </a:r>
            <a:r>
              <a:rPr lang="zh-CN" altLang="en-US" dirty="0"/>
              <a:t>谈谈长书编辑的文学修养</a:t>
            </a:r>
            <a:r>
              <a:rPr lang="en-US" altLang="zh-CN" dirty="0"/>
              <a:t>》② ,</a:t>
            </a:r>
            <a:r>
              <a:rPr lang="zh-CN" altLang="en-US" dirty="0"/>
              <a:t>文中指出从文字到</a:t>
            </a:r>
          </a:p>
          <a:p>
            <a:r>
              <a:rPr lang="zh-CN" altLang="en-US" dirty="0"/>
              <a:t>有声的广播语言</a:t>
            </a:r>
            <a:r>
              <a:rPr lang="en-US" altLang="zh-CN" dirty="0"/>
              <a:t>,</a:t>
            </a:r>
            <a:r>
              <a:rPr lang="zh-CN" altLang="en-US" dirty="0"/>
              <a:t>不是简单的形式转换</a:t>
            </a:r>
            <a:r>
              <a:rPr lang="en-US" altLang="zh-CN" dirty="0"/>
              <a:t>,</a:t>
            </a:r>
            <a:r>
              <a:rPr lang="zh-CN" altLang="en-US" dirty="0"/>
              <a:t>这种听觉的再创造需要有较好的文字修养方</a:t>
            </a:r>
          </a:p>
          <a:p>
            <a:r>
              <a:rPr lang="zh-CN" altLang="en-US" dirty="0"/>
              <a:t>可完成。</a:t>
            </a:r>
            <a:r>
              <a:rPr lang="en-US" altLang="zh-CN" dirty="0"/>
              <a:t>《“</a:t>
            </a:r>
            <a:r>
              <a:rPr lang="zh-CN" altLang="en-US" dirty="0"/>
              <a:t>上帝”青睐的节目</a:t>
            </a:r>
            <a:r>
              <a:rPr lang="en-US" altLang="zh-CN" dirty="0"/>
              <a:t>———&lt;</a:t>
            </a:r>
            <a:r>
              <a:rPr lang="zh-CN" altLang="en-US" dirty="0"/>
              <a:t>小说连播</a:t>
            </a:r>
            <a:r>
              <a:rPr lang="en-US" altLang="zh-CN" dirty="0"/>
              <a:t>&gt;</a:t>
            </a:r>
            <a:r>
              <a:rPr lang="zh-CN" altLang="en-US" dirty="0"/>
              <a:t>业务专著</a:t>
            </a:r>
            <a:r>
              <a:rPr lang="en-US" altLang="zh-CN" dirty="0"/>
              <a:t>》③</a:t>
            </a:r>
            <a:r>
              <a:rPr lang="zh-CN" altLang="en-US" dirty="0"/>
              <a:t>一书的出版</a:t>
            </a:r>
            <a:r>
              <a:rPr lang="en-US" altLang="zh-CN" dirty="0"/>
              <a:t>,</a:t>
            </a:r>
            <a:r>
              <a:rPr lang="zh-CN" altLang="en-US" dirty="0"/>
              <a:t>表明了这支专</a:t>
            </a:r>
          </a:p>
          <a:p>
            <a:r>
              <a:rPr lang="zh-CN" altLang="en-US" dirty="0"/>
              <a:t>业队伍的成熟与执着。其中</a:t>
            </a:r>
            <a:r>
              <a:rPr lang="en-US" altLang="zh-CN" dirty="0"/>
              <a:t>,</a:t>
            </a:r>
            <a:r>
              <a:rPr lang="zh-CN" altLang="en-US" dirty="0"/>
              <a:t>叶咏梅、王大方的文章</a:t>
            </a:r>
            <a:r>
              <a:rPr lang="en-US" altLang="zh-CN" dirty="0"/>
              <a:t>《</a:t>
            </a:r>
            <a:r>
              <a:rPr lang="zh-CN" altLang="en-US" dirty="0"/>
              <a:t>广播文艺的名牌节目</a:t>
            </a:r>
            <a:r>
              <a:rPr lang="en-US" altLang="zh-CN" dirty="0"/>
              <a:t>&lt;</a:t>
            </a:r>
            <a:r>
              <a:rPr lang="zh-CN" altLang="en-US" dirty="0"/>
              <a:t>小说连续</a:t>
            </a:r>
          </a:p>
          <a:p>
            <a:r>
              <a:rPr lang="zh-CN" altLang="en-US" dirty="0"/>
              <a:t>广播</a:t>
            </a:r>
            <a:r>
              <a:rPr lang="en-US" altLang="zh-CN" dirty="0"/>
              <a:t>&gt;》,</a:t>
            </a:r>
            <a:r>
              <a:rPr lang="zh-CN" altLang="en-US" dirty="0"/>
              <a:t>是对近五十年来小说连续广播节目的总论。</a:t>
            </a:r>
          </a:p>
          <a:p>
            <a:r>
              <a:rPr lang="en-US" altLang="zh-CN" dirty="0"/>
              <a:t>2.</a:t>
            </a:r>
            <a:r>
              <a:rPr lang="zh-CN" altLang="en-US" dirty="0"/>
              <a:t>电影录音剪辑</a:t>
            </a:r>
          </a:p>
          <a:p>
            <a:r>
              <a:rPr lang="zh-CN" altLang="en-US" dirty="0"/>
              <a:t>进入</a:t>
            </a:r>
            <a:r>
              <a:rPr lang="en-US" altLang="zh-CN" dirty="0"/>
              <a:t>20</a:t>
            </a:r>
            <a:r>
              <a:rPr lang="zh-CN" altLang="en-US" dirty="0"/>
              <a:t>世纪</a:t>
            </a:r>
            <a:r>
              <a:rPr lang="en-US" altLang="zh-CN" dirty="0"/>
              <a:t>80</a:t>
            </a:r>
            <a:r>
              <a:rPr lang="zh-CN" altLang="en-US" dirty="0"/>
              <a:t>年代</a:t>
            </a:r>
            <a:r>
              <a:rPr lang="en-US" altLang="zh-CN" dirty="0"/>
              <a:t>,</a:t>
            </a:r>
            <a:r>
              <a:rPr lang="zh-CN" altLang="en-US" dirty="0"/>
              <a:t>电影录音剪辑的理论研究从本质上更深入一步。王雪梅的</a:t>
            </a:r>
          </a:p>
          <a:p>
            <a:r>
              <a:rPr lang="en-US" altLang="zh-CN" dirty="0"/>
              <a:t>《</a:t>
            </a:r>
            <a:r>
              <a:rPr lang="zh-CN" altLang="en-US" dirty="0"/>
              <a:t>漫谈电影剪辑的解说</a:t>
            </a:r>
            <a:r>
              <a:rPr lang="en-US" altLang="zh-CN" dirty="0"/>
              <a:t>》④,</a:t>
            </a:r>
            <a:r>
              <a:rPr lang="zh-CN" altLang="en-US" dirty="0"/>
              <a:t>重点分析了电影剪辑中“解说”的性质、作用及其语言技巧。</a:t>
            </a:r>
          </a:p>
          <a:p>
            <a:r>
              <a:rPr lang="en-US" altLang="zh-CN" dirty="0"/>
              <a:t>《</a:t>
            </a:r>
            <a:r>
              <a:rPr lang="zh-CN" altLang="en-US" dirty="0"/>
              <a:t>电影录音剪辑论文选</a:t>
            </a:r>
            <a:r>
              <a:rPr lang="en-US" altLang="zh-CN" dirty="0"/>
              <a:t>》⑤</a:t>
            </a:r>
            <a:r>
              <a:rPr lang="zh-CN" altLang="en-US" dirty="0"/>
              <a:t>是新中国成立以来规模最大的一次“电影录音剪辑业务研讨</a:t>
            </a:r>
          </a:p>
          <a:p>
            <a:r>
              <a:rPr lang="zh-CN" altLang="en-US" dirty="0"/>
              <a:t>会”的论文选编。</a:t>
            </a:r>
            <a:r>
              <a:rPr lang="en-US" altLang="zh-CN" dirty="0"/>
              <a:t>《</a:t>
            </a:r>
            <a:r>
              <a:rPr lang="zh-CN" altLang="en-US" dirty="0"/>
              <a:t>电影录音剪辑稿写作需要形象思维</a:t>
            </a:r>
            <a:r>
              <a:rPr lang="en-US" altLang="zh-CN" dirty="0"/>
              <a:t>》⑥</a:t>
            </a:r>
            <a:r>
              <a:rPr lang="zh-CN" altLang="en-US" dirty="0"/>
              <a:t>是王雪梅的研究文章</a:t>
            </a:r>
            <a:r>
              <a:rPr lang="en-US" altLang="zh-CN" dirty="0"/>
              <a:t>,“</a:t>
            </a:r>
            <a:r>
              <a:rPr lang="zh-CN" altLang="en-US" dirty="0"/>
              <a:t>形象</a:t>
            </a:r>
          </a:p>
          <a:p>
            <a:r>
              <a:rPr lang="zh-CN" altLang="en-US" dirty="0"/>
              <a:t>思维”的提出使这种节目更富有艺术感染力。</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527168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EBFD84E-23F8-B844-AD49-F970810E53BC}"/>
              </a:ext>
            </a:extLst>
          </p:cNvPr>
          <p:cNvPicPr>
            <a:picLocks noChangeAspect="1"/>
          </p:cNvPicPr>
          <p:nvPr/>
        </p:nvPicPr>
        <p:blipFill>
          <a:blip r:embed="rId4"/>
          <a:stretch>
            <a:fillRect/>
          </a:stretch>
        </p:blipFill>
        <p:spPr>
          <a:xfrm>
            <a:off x="19699" y="2318429"/>
            <a:ext cx="3148044" cy="4539572"/>
          </a:xfrm>
          <a:prstGeom prst="rect">
            <a:avLst/>
          </a:prstGeom>
        </p:spPr>
      </p:pic>
      <p:sp>
        <p:nvSpPr>
          <p:cNvPr id="2" name="标题 1"/>
          <p:cNvSpPr>
            <a:spLocks noGrp="1"/>
          </p:cNvSpPr>
          <p:nvPr>
            <p:ph type="title" idx="4294967295"/>
          </p:nvPr>
        </p:nvSpPr>
        <p:spPr>
          <a:xfrm>
            <a:off x="1286635" y="1268889"/>
            <a:ext cx="2728913" cy="671512"/>
          </a:xfrm>
        </p:spPr>
        <p:txBody>
          <a:bodyPr>
            <a:normAutofit fontScale="90000"/>
          </a:bodyPr>
          <a:lstStyle/>
          <a:p>
            <a:pPr algn="ctr"/>
            <a:r>
              <a:rPr sz="5335" dirty="0">
                <a:latin typeface="字魂35号-经典雅黑" panose="00000500000000000000" pitchFamily="2" charset="-122"/>
                <a:ea typeface="字魂35号-经典雅黑" panose="00000500000000000000" pitchFamily="2" charset="-122"/>
                <a:cs typeface="字魂159号-古刻宋" panose="00000500000000000000" charset="-122"/>
              </a:rPr>
              <a:t>目 录</a:t>
            </a:r>
            <a:br>
              <a:rPr dirty="0">
                <a:latin typeface="字魂159号-古刻宋" panose="00000500000000000000" charset="-122"/>
                <a:ea typeface="字魂159号-古刻宋" panose="00000500000000000000" charset="-122"/>
                <a:cs typeface="字魂159号-古刻宋" panose="00000500000000000000" charset="-122"/>
              </a:rPr>
            </a:br>
            <a:r>
              <a:rPr lang="en-US" altLang="zh-CN" sz="2700" dirty="0">
                <a:latin typeface="字魂35号-经典雅黑" panose="00000500000000000000" pitchFamily="2" charset="-122"/>
                <a:ea typeface="字魂35号-经典雅黑" panose="00000500000000000000" pitchFamily="2" charset="-122"/>
                <a:cs typeface="字魂159号-古刻宋" panose="00000500000000000000" charset="-122"/>
              </a:rPr>
              <a:t>contents</a:t>
            </a:r>
          </a:p>
        </p:txBody>
      </p:sp>
      <p:sp>
        <p:nvSpPr>
          <p:cNvPr id="4" name="矩形 3"/>
          <p:cNvSpPr/>
          <p:nvPr/>
        </p:nvSpPr>
        <p:spPr>
          <a:xfrm>
            <a:off x="688975" y="718185"/>
            <a:ext cx="824230" cy="886460"/>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6DAF4D70-1B8A-2446-A9C0-D14E7323F471}"/>
              </a:ext>
            </a:extLst>
          </p:cNvPr>
          <p:cNvSpPr/>
          <p:nvPr/>
        </p:nvSpPr>
        <p:spPr>
          <a:xfrm>
            <a:off x="3751580" y="1652270"/>
            <a:ext cx="6703862" cy="4423677"/>
          </a:xfrm>
          <a:prstGeom prst="rect">
            <a:avLst/>
          </a:prstGeom>
          <a:solidFill>
            <a:srgbClr val="DB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49FC8CA-8F43-E74D-93FB-396BF64BAC84}"/>
              </a:ext>
            </a:extLst>
          </p:cNvPr>
          <p:cNvSpPr txBox="1"/>
          <p:nvPr/>
        </p:nvSpPr>
        <p:spPr>
          <a:xfrm>
            <a:off x="4349783" y="1885716"/>
            <a:ext cx="5191125" cy="4031873"/>
          </a:xfrm>
          <a:prstGeom prst="rect">
            <a:avLst/>
          </a:prstGeom>
          <a:noFill/>
        </p:spPr>
        <p:txBody>
          <a:bodyPr wrap="square" rtlCol="0">
            <a:spAutoFit/>
          </a:bodyPr>
          <a:lstStyle/>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柒</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广播电视音乐</a:t>
            </a:r>
            <a:endParaRPr lang="zh-CN" altLang="en-US" sz="24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捌</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广播电视文艺符号</a:t>
            </a:r>
            <a:endParaRPr lang="zh-CN" altLang="en-US" sz="24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玖</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广播电视文艺节目的主持艺术</a:t>
            </a:r>
            <a:endParaRPr lang="zh-CN" altLang="en-US" sz="2000" dirty="0">
              <a:latin typeface="字魂35号-经典雅黑" panose="00000500000000000000" pitchFamily="2" charset="-122"/>
              <a:ea typeface="字魂35号-经典雅黑" panose="00000500000000000000" pitchFamily="2" charset="-122"/>
            </a:endParaRPr>
          </a:p>
          <a:p>
            <a:pPr marL="285750" indent="-285750">
              <a:buFont typeface="Wingdings" panose="05000000000000000000" charset="0"/>
              <a:buChar char="l"/>
            </a:pPr>
            <a:endParaRPr lang="zh-CN" altLang="en-US" sz="2400" dirty="0">
              <a:latin typeface="字魂35号-经典雅黑" panose="00000500000000000000" pitchFamily="2" charset="-122"/>
              <a:ea typeface="字魂35号-经典雅黑" panose="00000500000000000000" pitchFamily="2" charset="-122"/>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拾</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广播电视文艺传播者的基本素质</a:t>
            </a: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十一</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广播电视文艺受众的审美心理</a:t>
            </a: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endParaRPr lang="en-US" altLang="zh-CN"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endParaRPr>
          </a:p>
          <a:p>
            <a:pPr marL="342900" indent="-342900">
              <a:buFont typeface="Arial" panose="020B0604020202020204" pitchFamily="34" charset="0"/>
              <a:buChar char="•"/>
            </a:pPr>
            <a:r>
              <a:rPr lang="zh-CN" altLang="en-US" sz="2400" dirty="0">
                <a:solidFill>
                  <a:schemeClr val="tx1">
                    <a:lumMod val="85000"/>
                    <a:lumOff val="15000"/>
                  </a:schemeClr>
                </a:solidFill>
                <a:latin typeface="字魂35号-经典雅黑" panose="00000500000000000000" pitchFamily="2" charset="-122"/>
                <a:ea typeface="字魂35号-经典雅黑" panose="00000500000000000000" pitchFamily="2" charset="-122"/>
              </a:rPr>
              <a:t>十二</a:t>
            </a:r>
            <a:r>
              <a:rPr lang="zh-CN" altLang="en-US" sz="2400" dirty="0">
                <a:latin typeface="字魂35号-经典雅黑" panose="00000500000000000000" pitchFamily="2" charset="-122"/>
                <a:ea typeface="字魂35号-经典雅黑" panose="00000500000000000000" pitchFamily="2" charset="-122"/>
              </a:rPr>
              <a:t> </a:t>
            </a:r>
            <a:r>
              <a:rPr lang="zh-CN" altLang="en-US" sz="2000" dirty="0">
                <a:solidFill>
                  <a:schemeClr val="bg2">
                    <a:lumMod val="65000"/>
                  </a:schemeClr>
                </a:solidFill>
                <a:latin typeface="字魂35号-经典雅黑" panose="00000500000000000000" pitchFamily="2" charset="-122"/>
                <a:ea typeface="字魂35号-经典雅黑" panose="00000500000000000000" pitchFamily="2" charset="-122"/>
                <a:cs typeface="+mj-ea"/>
                <a:sym typeface="+mn-ea"/>
              </a:rPr>
              <a:t>广播电视文艺的价值与功能</a:t>
            </a:r>
            <a:endParaRPr lang="zh-CN" altLang="en-US" sz="2000" dirty="0">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307679631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801290"/>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广播中的音乐节目研究</a:t>
            </a:r>
          </a:p>
          <a:p>
            <a:r>
              <a:rPr lang="en-US" altLang="zh-CN" dirty="0"/>
              <a:t>1.</a:t>
            </a:r>
            <a:r>
              <a:rPr lang="zh-CN" altLang="en-US" dirty="0"/>
              <a:t>从整体上探索音乐节目</a:t>
            </a:r>
          </a:p>
          <a:p>
            <a:r>
              <a:rPr lang="zh-CN" altLang="en-US" dirty="0"/>
              <a:t>胡妙德的</a:t>
            </a:r>
            <a:r>
              <a:rPr lang="en-US" altLang="zh-CN" dirty="0"/>
              <a:t>《</a:t>
            </a:r>
            <a:r>
              <a:rPr lang="zh-CN" altLang="en-US" dirty="0"/>
              <a:t>音乐广播的特点</a:t>
            </a:r>
            <a:r>
              <a:rPr lang="en-US" altLang="zh-CN" dirty="0"/>
              <a:t>》⑦</a:t>
            </a:r>
            <a:r>
              <a:rPr lang="zh-CN" altLang="en-US" dirty="0"/>
              <a:t>一文阐述了在音乐广播中</a:t>
            </a:r>
            <a:r>
              <a:rPr lang="en-US" altLang="zh-CN" dirty="0"/>
              <a:t>,</a:t>
            </a:r>
            <a:r>
              <a:rPr lang="zh-CN" altLang="en-US" dirty="0"/>
              <a:t>音乐得益于语言</a:t>
            </a:r>
            <a:r>
              <a:rPr lang="en-US" altLang="zh-CN" dirty="0"/>
              <a:t>,</a:t>
            </a:r>
            <a:r>
              <a:rPr lang="zh-CN" altLang="en-US" dirty="0"/>
              <a:t>从而</a:t>
            </a:r>
          </a:p>
          <a:p>
            <a:r>
              <a:rPr lang="zh-CN" altLang="en-US" dirty="0"/>
              <a:t>增强了音乐形象的确定性</a:t>
            </a:r>
            <a:r>
              <a:rPr lang="en-US" altLang="zh-CN" dirty="0"/>
              <a:t>;</a:t>
            </a:r>
            <a:r>
              <a:rPr lang="zh-CN" altLang="en-US" dirty="0"/>
              <a:t>语言得益于音乐</a:t>
            </a:r>
            <a:r>
              <a:rPr lang="en-US" altLang="zh-CN" dirty="0"/>
              <a:t>,</a:t>
            </a:r>
            <a:r>
              <a:rPr lang="zh-CN" altLang="en-US" dirty="0"/>
              <a:t>则使语言所描绘的文学形象更富有表现</a:t>
            </a:r>
          </a:p>
          <a:p>
            <a:r>
              <a:rPr lang="zh-CN" altLang="en-US" dirty="0"/>
              <a:t>性。节目的可听性、广适性、抒情性是音乐广播的特点。</a:t>
            </a:r>
            <a:r>
              <a:rPr lang="en-US" altLang="zh-CN" dirty="0"/>
              <a:t>《</a:t>
            </a:r>
            <a:r>
              <a:rPr lang="zh-CN" altLang="en-US" dirty="0"/>
              <a:t>广播音乐节目的审美特</a:t>
            </a:r>
          </a:p>
          <a:p>
            <a:r>
              <a:rPr lang="zh-CN" altLang="en-US" dirty="0"/>
              <a:t>征</a:t>
            </a:r>
            <a:r>
              <a:rPr lang="en-US" altLang="zh-CN" dirty="0"/>
              <a:t>》⑧ </a:t>
            </a:r>
            <a:r>
              <a:rPr lang="zh-CN" altLang="en-US" dirty="0"/>
              <a:t>是周游的研究文字</a:t>
            </a:r>
            <a:r>
              <a:rPr lang="en-US" altLang="zh-CN" dirty="0"/>
              <a:t>,</a:t>
            </a:r>
            <a:r>
              <a:rPr lang="zh-CN" altLang="en-US" dirty="0"/>
              <a:t>文章指出了音乐广播与音乐会现场的不同、语言在其中的功</a:t>
            </a:r>
          </a:p>
          <a:p>
            <a:r>
              <a:rPr lang="zh-CN" altLang="en-US" dirty="0"/>
              <a:t>能、音响的意义和想象的作用是何等重要等。</a:t>
            </a:r>
            <a:endParaRPr lang="en-US" altLang="zh-CN" dirty="0"/>
          </a:p>
          <a:p>
            <a:r>
              <a:rPr lang="en-US" altLang="zh-CN" dirty="0"/>
              <a:t>2.</a:t>
            </a:r>
            <a:r>
              <a:rPr lang="zh-CN" altLang="en-US" dirty="0"/>
              <a:t>重视音乐节目中情绪的介绍</a:t>
            </a:r>
          </a:p>
          <a:p>
            <a:r>
              <a:rPr lang="zh-CN" altLang="en-US" dirty="0"/>
              <a:t>音乐是一种情绪的展现</a:t>
            </a:r>
            <a:r>
              <a:rPr lang="en-US" altLang="zh-CN" dirty="0"/>
              <a:t>,</a:t>
            </a:r>
            <a:r>
              <a:rPr lang="zh-CN" altLang="en-US" dirty="0"/>
              <a:t>广播中的音乐也不例外。在</a:t>
            </a:r>
            <a:r>
              <a:rPr lang="en-US" altLang="zh-CN" dirty="0"/>
              <a:t>《</a:t>
            </a:r>
            <a:r>
              <a:rPr lang="zh-CN" altLang="en-US" dirty="0"/>
              <a:t>谈谈音乐广播稿中对于情</a:t>
            </a:r>
          </a:p>
          <a:p>
            <a:r>
              <a:rPr lang="zh-CN" altLang="en-US" dirty="0"/>
              <a:t>绪的介绍</a:t>
            </a:r>
            <a:r>
              <a:rPr lang="en-US" altLang="zh-CN" dirty="0"/>
              <a:t>》①</a:t>
            </a:r>
            <a:r>
              <a:rPr lang="zh-CN" altLang="en-US" dirty="0"/>
              <a:t>一文中</a:t>
            </a:r>
            <a:r>
              <a:rPr lang="en-US" altLang="zh-CN" dirty="0"/>
              <a:t>,</a:t>
            </a:r>
            <a:r>
              <a:rPr lang="zh-CN" altLang="en-US" dirty="0"/>
              <a:t>刘道远提出“对作曲意图的基本情绪走向和对演播者即兴发挥的</a:t>
            </a:r>
          </a:p>
          <a:p>
            <a:r>
              <a:rPr lang="zh-CN" altLang="en-US" dirty="0"/>
              <a:t>情绪分析”是情绪介绍的两个重要方面</a:t>
            </a:r>
            <a:r>
              <a:rPr lang="en-US" altLang="zh-CN" dirty="0"/>
              <a:t>,</a:t>
            </a:r>
            <a:r>
              <a:rPr lang="zh-CN" altLang="en-US" dirty="0"/>
              <a:t>这应该是听众从中得到的最直接的东西。</a:t>
            </a:r>
          </a:p>
          <a:p>
            <a:r>
              <a:rPr lang="en-US" altLang="zh-CN" dirty="0"/>
              <a:t>3.</a:t>
            </a:r>
            <a:r>
              <a:rPr lang="zh-CN" altLang="en-US" dirty="0"/>
              <a:t>探求音乐节目的发展</a:t>
            </a:r>
          </a:p>
          <a:p>
            <a:r>
              <a:rPr lang="zh-CN" altLang="en-US" dirty="0"/>
              <a:t>在</a:t>
            </a:r>
            <a:r>
              <a:rPr lang="en-US" altLang="zh-CN" dirty="0"/>
              <a:t>《</a:t>
            </a:r>
            <a:r>
              <a:rPr lang="zh-CN" altLang="en-US" dirty="0"/>
              <a:t>广播音乐节目的发展策略概想</a:t>
            </a:r>
            <a:r>
              <a:rPr lang="en-US" altLang="zh-CN" dirty="0"/>
              <a:t>》②</a:t>
            </a:r>
            <a:r>
              <a:rPr lang="zh-CN" altLang="en-US" dirty="0"/>
              <a:t>一文中</a:t>
            </a:r>
            <a:r>
              <a:rPr lang="en-US" altLang="zh-CN" dirty="0"/>
              <a:t>,</a:t>
            </a:r>
            <a:r>
              <a:rPr lang="zh-CN" altLang="en-US" dirty="0"/>
              <a:t>曾田力的观点是“只有从音乐本体</a:t>
            </a:r>
          </a:p>
          <a:p>
            <a:r>
              <a:rPr lang="zh-CN" altLang="en-US" dirty="0"/>
              <a:t>出发建立广播音乐的发展策略</a:t>
            </a:r>
            <a:r>
              <a:rPr lang="en-US" altLang="zh-CN" dirty="0"/>
              <a:t>,</a:t>
            </a:r>
            <a:r>
              <a:rPr lang="zh-CN" altLang="en-US" dirty="0"/>
              <a:t>从音乐与人的本质关系中拓展广播音乐的天地</a:t>
            </a:r>
            <a:r>
              <a:rPr lang="en-US" altLang="zh-CN" dirty="0"/>
              <a:t>,</a:t>
            </a:r>
            <a:r>
              <a:rPr lang="zh-CN" altLang="en-US" dirty="0"/>
              <a:t>才是</a:t>
            </a:r>
          </a:p>
          <a:p>
            <a:r>
              <a:rPr lang="zh-CN" altLang="en-US" dirty="0"/>
              <a:t>增强广播在大众媒体当中竞争力的根本”。张志根的</a:t>
            </a:r>
            <a:r>
              <a:rPr lang="en-US" altLang="zh-CN" dirty="0"/>
              <a:t>《</a:t>
            </a:r>
            <a:r>
              <a:rPr lang="zh-CN" altLang="en-US" dirty="0"/>
              <a:t>向音乐广播的纵深处开掘</a:t>
            </a:r>
            <a:r>
              <a:rPr lang="en-US" altLang="zh-CN" dirty="0"/>
              <a:t>———</a:t>
            </a:r>
          </a:p>
          <a:p>
            <a:r>
              <a:rPr lang="zh-CN" altLang="en-US" dirty="0"/>
              <a:t>对外文艺广播的一个尝试</a:t>
            </a:r>
            <a:r>
              <a:rPr lang="en-US" altLang="zh-CN" dirty="0"/>
              <a:t>》③</a:t>
            </a:r>
            <a:r>
              <a:rPr lang="zh-CN" altLang="en-US" dirty="0"/>
              <a:t>是对另一个广播领域的新探索。</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9025421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广播中的戏曲节目研究</a:t>
            </a:r>
          </a:p>
          <a:p>
            <a:r>
              <a:rPr lang="zh-CN" altLang="en-US" dirty="0"/>
              <a:t>广播中的戏曲占有相当大的播出比重</a:t>
            </a:r>
            <a:r>
              <a:rPr lang="en-US" altLang="zh-CN" dirty="0"/>
              <a:t>,</a:t>
            </a:r>
            <a:r>
              <a:rPr lang="zh-CN" altLang="en-US" dirty="0"/>
              <a:t>学术界对它的研究也是多侧面的。</a:t>
            </a:r>
          </a:p>
          <a:p>
            <a:r>
              <a:rPr lang="en-US" altLang="zh-CN" dirty="0"/>
              <a:t>1.</a:t>
            </a:r>
            <a:r>
              <a:rPr lang="zh-CN" altLang="en-US" dirty="0"/>
              <a:t>对戏曲音响的美学作用认识加深</a:t>
            </a:r>
          </a:p>
          <a:p>
            <a:r>
              <a:rPr lang="zh-CN" altLang="en-US" dirty="0"/>
              <a:t>熊生民、孙以森的</a:t>
            </a:r>
            <a:r>
              <a:rPr lang="en-US" altLang="zh-CN" dirty="0"/>
              <a:t>《</a:t>
            </a:r>
            <a:r>
              <a:rPr lang="zh-CN" altLang="en-US" dirty="0"/>
              <a:t>谈谈戏曲广播中音响的作用</a:t>
            </a:r>
            <a:r>
              <a:rPr lang="en-US" altLang="zh-CN" dirty="0"/>
              <a:t>》④ </a:t>
            </a:r>
            <a:r>
              <a:rPr lang="zh-CN" altLang="en-US" dirty="0"/>
              <a:t>论及了声音、音响是广播的</a:t>
            </a:r>
          </a:p>
          <a:p>
            <a:r>
              <a:rPr lang="zh-CN" altLang="en-US" dirty="0"/>
              <a:t>生命。</a:t>
            </a:r>
          </a:p>
          <a:p>
            <a:r>
              <a:rPr lang="en-US" altLang="zh-CN" dirty="0"/>
              <a:t>2.</a:t>
            </a:r>
            <a:r>
              <a:rPr lang="zh-CN" altLang="en-US" dirty="0"/>
              <a:t>对戏曲栏目结构和审美研究有所深入</a:t>
            </a:r>
          </a:p>
          <a:p>
            <a:r>
              <a:rPr lang="zh-CN" altLang="en-US" dirty="0"/>
              <a:t>中央台文艺部的</a:t>
            </a:r>
            <a:r>
              <a:rPr lang="en-US" altLang="zh-CN" dirty="0"/>
              <a:t>《&lt;</a:t>
            </a:r>
            <a:r>
              <a:rPr lang="zh-CN" altLang="en-US" dirty="0"/>
              <a:t>空中大舞台</a:t>
            </a:r>
            <a:r>
              <a:rPr lang="en-US" altLang="zh-CN" dirty="0"/>
              <a:t>&gt;</a:t>
            </a:r>
            <a:r>
              <a:rPr lang="zh-CN" altLang="en-US" dirty="0"/>
              <a:t>节目构想</a:t>
            </a:r>
            <a:r>
              <a:rPr lang="en-US" altLang="zh-CN" dirty="0"/>
              <a:t>》⑤</a:t>
            </a:r>
            <a:r>
              <a:rPr lang="zh-CN" altLang="en-US" dirty="0"/>
              <a:t>和陈福生的</a:t>
            </a:r>
            <a:r>
              <a:rPr lang="en-US" altLang="zh-CN" dirty="0"/>
              <a:t>《</a:t>
            </a:r>
            <a:r>
              <a:rPr lang="zh-CN" altLang="en-US" dirty="0"/>
              <a:t>谈谈</a:t>
            </a:r>
            <a:r>
              <a:rPr lang="en-US" altLang="zh-CN" dirty="0"/>
              <a:t>&lt;</a:t>
            </a:r>
            <a:r>
              <a:rPr lang="zh-CN" altLang="en-US" dirty="0"/>
              <a:t>空中大舞台</a:t>
            </a:r>
            <a:r>
              <a:rPr lang="en-US" altLang="zh-CN" dirty="0"/>
              <a:t>&gt;》⑥,</a:t>
            </a:r>
          </a:p>
          <a:p>
            <a:r>
              <a:rPr lang="zh-CN" altLang="en-US" dirty="0"/>
              <a:t>文章从几个方面探索了如何使这档节目达到欣赏性、知识性、娱乐性的和谐统一。</a:t>
            </a:r>
          </a:p>
          <a:p>
            <a:r>
              <a:rPr lang="en-US" altLang="zh-CN" dirty="0"/>
              <a:t>3.</a:t>
            </a:r>
            <a:r>
              <a:rPr lang="zh-CN" altLang="en-US" dirty="0"/>
              <a:t>对戏曲广播节目艺术构成的各个方面的理论问题、技巧方法问题都有较深</a:t>
            </a:r>
          </a:p>
          <a:p>
            <a:r>
              <a:rPr lang="zh-CN" altLang="en-US" dirty="0"/>
              <a:t>入的研究</a:t>
            </a:r>
            <a:endParaRPr lang="en-US" altLang="zh-CN" dirty="0"/>
          </a:p>
          <a:p>
            <a:r>
              <a:rPr lang="zh-CN" altLang="en-US" dirty="0"/>
              <a:t>周华斌的</a:t>
            </a:r>
            <a:r>
              <a:rPr lang="en-US" altLang="zh-CN" dirty="0"/>
              <a:t>《</a:t>
            </a:r>
            <a:r>
              <a:rPr lang="zh-CN" altLang="en-US" dirty="0"/>
              <a:t>当代戏曲专题节目走向</a:t>
            </a:r>
            <a:r>
              <a:rPr lang="en-US" altLang="zh-CN" dirty="0"/>
              <a:t>》⑦,</a:t>
            </a:r>
            <a:r>
              <a:rPr lang="zh-CN" altLang="en-US" dirty="0"/>
              <a:t>结合具体节目阐述了当前戏曲专题应如何</a:t>
            </a:r>
          </a:p>
          <a:p>
            <a:r>
              <a:rPr lang="zh-CN" altLang="en-US" dirty="0"/>
              <a:t>“写人”</a:t>
            </a:r>
            <a:r>
              <a:rPr lang="en-US" altLang="zh-CN" dirty="0"/>
              <a:t>,</a:t>
            </a:r>
            <a:r>
              <a:rPr lang="zh-CN" altLang="en-US" dirty="0"/>
              <a:t>如何“记事”</a:t>
            </a:r>
            <a:r>
              <a:rPr lang="en-US" altLang="zh-CN" dirty="0"/>
              <a:t>,</a:t>
            </a:r>
            <a:r>
              <a:rPr lang="zh-CN" altLang="en-US" dirty="0"/>
              <a:t>如何对节目“赏析、赏评”。除此之外</a:t>
            </a:r>
            <a:r>
              <a:rPr lang="en-US" altLang="zh-CN" dirty="0"/>
              <a:t>,</a:t>
            </a:r>
            <a:r>
              <a:rPr lang="zh-CN" altLang="en-US" dirty="0"/>
              <a:t>还有范纯的</a:t>
            </a:r>
            <a:r>
              <a:rPr lang="en-US" altLang="zh-CN" dirty="0"/>
              <a:t>《</a:t>
            </a:r>
            <a:r>
              <a:rPr lang="zh-CN" altLang="en-US" dirty="0"/>
              <a:t>谈谈中央台的</a:t>
            </a:r>
          </a:p>
          <a:p>
            <a:r>
              <a:rPr lang="zh-CN" altLang="en-US" dirty="0"/>
              <a:t>戏曲听众工作</a:t>
            </a:r>
            <a:r>
              <a:rPr lang="en-US" altLang="zh-CN" dirty="0"/>
              <a:t>》⑧</a:t>
            </a:r>
            <a:r>
              <a:rPr lang="zh-CN" altLang="en-US" dirty="0"/>
              <a:t>等等。</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0236797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801290"/>
          </a:xfrm>
          <a:prstGeom prst="rect">
            <a:avLst/>
          </a:prstGeom>
          <a:noFill/>
          <a:ln>
            <a:noFill/>
          </a:ln>
        </p:spPr>
        <p:txBody>
          <a:bodyPr wrap="square" lIns="91419" tIns="45708" rIns="91419" bIns="45708">
            <a:spAutoFit/>
          </a:bodyPr>
          <a:lstStyle/>
          <a:p>
            <a:r>
              <a:rPr lang="en-US" altLang="zh-CN" dirty="0"/>
              <a:t>(</a:t>
            </a:r>
            <a:r>
              <a:rPr lang="zh-CN" altLang="en-US" dirty="0"/>
              <a:t>四</a:t>
            </a:r>
            <a:r>
              <a:rPr lang="en-US" altLang="zh-CN" dirty="0"/>
              <a:t>)</a:t>
            </a:r>
            <a:r>
              <a:rPr lang="zh-CN" altLang="en-US" dirty="0"/>
              <a:t>广播中的综艺板块节目研究</a:t>
            </a:r>
          </a:p>
          <a:p>
            <a:r>
              <a:rPr lang="zh-CN" altLang="en-US" dirty="0"/>
              <a:t>对综艺板块节目的研究始于</a:t>
            </a:r>
            <a:r>
              <a:rPr lang="en-US" altLang="zh-CN" dirty="0"/>
              <a:t>20</a:t>
            </a:r>
            <a:r>
              <a:rPr lang="zh-CN" altLang="en-US" dirty="0"/>
              <a:t>世纪</a:t>
            </a:r>
            <a:r>
              <a:rPr lang="en-US" altLang="zh-CN" dirty="0"/>
              <a:t>80</a:t>
            </a:r>
            <a:r>
              <a:rPr lang="zh-CN" altLang="en-US" dirty="0"/>
              <a:t>年代。研究在理论上的深化则主要是如</a:t>
            </a:r>
          </a:p>
          <a:p>
            <a:r>
              <a:rPr lang="zh-CN" altLang="en-US" dirty="0"/>
              <a:t>下几点</a:t>
            </a:r>
            <a:r>
              <a:rPr lang="en-US" altLang="zh-CN" dirty="0"/>
              <a:t>:</a:t>
            </a:r>
          </a:p>
          <a:p>
            <a:r>
              <a:rPr lang="en-US" altLang="zh-CN" dirty="0"/>
              <a:t>1.</a:t>
            </a:r>
            <a:r>
              <a:rPr lang="zh-CN" altLang="en-US" dirty="0"/>
              <a:t>透视</a:t>
            </a:r>
            <a:r>
              <a:rPr lang="en-US" altLang="zh-CN" dirty="0"/>
              <a:t>《</a:t>
            </a:r>
            <a:r>
              <a:rPr lang="zh-CN" altLang="en-US" dirty="0"/>
              <a:t>今晚八点半</a:t>
            </a:r>
            <a:r>
              <a:rPr lang="en-US" altLang="zh-CN" dirty="0"/>
              <a:t>》,</a:t>
            </a:r>
            <a:r>
              <a:rPr lang="zh-CN" altLang="en-US" dirty="0"/>
              <a:t>思索综艺节目</a:t>
            </a:r>
          </a:p>
          <a:p>
            <a:r>
              <a:rPr lang="zh-CN" altLang="en-US" dirty="0"/>
              <a:t>熊生民的</a:t>
            </a:r>
            <a:r>
              <a:rPr lang="en-US" altLang="zh-CN" dirty="0"/>
              <a:t>《&lt;</a:t>
            </a:r>
            <a:r>
              <a:rPr lang="zh-CN" altLang="en-US" dirty="0"/>
              <a:t>今晚八点半</a:t>
            </a:r>
            <a:r>
              <a:rPr lang="en-US" altLang="zh-CN" dirty="0"/>
              <a:t>&gt;</a:t>
            </a:r>
            <a:r>
              <a:rPr lang="zh-CN" altLang="en-US" dirty="0"/>
              <a:t>漫笔</a:t>
            </a:r>
            <a:r>
              <a:rPr lang="en-US" altLang="zh-CN" dirty="0"/>
              <a:t>》①</a:t>
            </a:r>
            <a:r>
              <a:rPr lang="zh-CN" altLang="en-US" dirty="0"/>
              <a:t>和刘志宏的</a:t>
            </a:r>
            <a:r>
              <a:rPr lang="en-US" altLang="zh-CN" dirty="0"/>
              <a:t>《&lt;</a:t>
            </a:r>
            <a:r>
              <a:rPr lang="zh-CN" altLang="en-US" dirty="0"/>
              <a:t>今晚八点半</a:t>
            </a:r>
            <a:r>
              <a:rPr lang="en-US" altLang="zh-CN" dirty="0"/>
              <a:t>&gt;</a:t>
            </a:r>
            <a:r>
              <a:rPr lang="zh-CN" altLang="en-US" dirty="0"/>
              <a:t>十年断想</a:t>
            </a:r>
            <a:r>
              <a:rPr lang="en-US" altLang="zh-CN" dirty="0"/>
              <a:t>》②</a:t>
            </a:r>
            <a:r>
              <a:rPr lang="zh-CN" altLang="en-US" dirty="0"/>
              <a:t>是</a:t>
            </a:r>
            <a:r>
              <a:rPr lang="en-US" altLang="zh-CN" dirty="0"/>
              <a:t>《</a:t>
            </a:r>
            <a:r>
              <a:rPr lang="zh-CN" altLang="en-US" dirty="0"/>
              <a:t>今晚</a:t>
            </a:r>
          </a:p>
          <a:p>
            <a:r>
              <a:rPr lang="zh-CN" altLang="en-US" dirty="0"/>
              <a:t>八点半</a:t>
            </a:r>
            <a:r>
              <a:rPr lang="en-US" altLang="zh-CN" dirty="0"/>
              <a:t>》</a:t>
            </a:r>
            <a:r>
              <a:rPr lang="zh-CN" altLang="en-US" dirty="0"/>
              <a:t>开播十年间一头一尾的评论。这档节目之所以能成为广播文艺节目的代表</a:t>
            </a:r>
            <a:r>
              <a:rPr lang="en-US" altLang="zh-CN" dirty="0"/>
              <a:t>,</a:t>
            </a:r>
          </a:p>
          <a:p>
            <a:r>
              <a:rPr lang="zh-CN" altLang="en-US" dirty="0"/>
              <a:t>文章指出是因为重视研究了听众的需求变化</a:t>
            </a:r>
            <a:r>
              <a:rPr lang="en-US" altLang="zh-CN" dirty="0"/>
              <a:t>,</a:t>
            </a:r>
            <a:r>
              <a:rPr lang="zh-CN" altLang="en-US" dirty="0"/>
              <a:t>节目内容和形式的出新</a:t>
            </a:r>
            <a:r>
              <a:rPr lang="en-US" altLang="zh-CN" dirty="0"/>
              <a:t>,</a:t>
            </a:r>
            <a:r>
              <a:rPr lang="zh-CN" altLang="en-US" dirty="0"/>
              <a:t>以及高质量、高</a:t>
            </a:r>
          </a:p>
          <a:p>
            <a:r>
              <a:rPr lang="zh-CN" altLang="en-US" dirty="0"/>
              <a:t>品位节目的推出。起点定得高</a:t>
            </a:r>
            <a:r>
              <a:rPr lang="en-US" altLang="zh-CN" dirty="0"/>
              <a:t>,</a:t>
            </a:r>
            <a:r>
              <a:rPr lang="zh-CN" altLang="en-US" dirty="0"/>
              <a:t>是这档节目成功的基础。</a:t>
            </a:r>
          </a:p>
          <a:p>
            <a:r>
              <a:rPr lang="en-US" altLang="zh-CN" dirty="0"/>
              <a:t>2.</a:t>
            </a:r>
            <a:r>
              <a:rPr lang="zh-CN" altLang="en-US" dirty="0"/>
              <a:t>对综艺板块节目审美特性的探索</a:t>
            </a:r>
          </a:p>
          <a:p>
            <a:r>
              <a:rPr lang="zh-CN" altLang="en-US" dirty="0"/>
              <a:t>栗国安的</a:t>
            </a:r>
            <a:r>
              <a:rPr lang="en-US" altLang="zh-CN" dirty="0"/>
              <a:t>《</a:t>
            </a:r>
            <a:r>
              <a:rPr lang="zh-CN" altLang="en-US" dirty="0"/>
              <a:t>关于中央台板块节目特色的思考</a:t>
            </a:r>
            <a:r>
              <a:rPr lang="en-US" altLang="zh-CN" dirty="0"/>
              <a:t>》③</a:t>
            </a:r>
            <a:r>
              <a:rPr lang="zh-CN" altLang="en-US" dirty="0"/>
              <a:t>和丛林的</a:t>
            </a:r>
            <a:r>
              <a:rPr lang="en-US" altLang="zh-CN" dirty="0"/>
              <a:t>《</a:t>
            </a:r>
            <a:r>
              <a:rPr lang="zh-CN" altLang="en-US" dirty="0"/>
              <a:t>试论广播</a:t>
            </a:r>
            <a:r>
              <a:rPr lang="en-US" altLang="zh-CN" dirty="0"/>
              <a:t>(</a:t>
            </a:r>
            <a:r>
              <a:rPr lang="zh-CN" altLang="en-US" dirty="0"/>
              <a:t>综合文艺板</a:t>
            </a:r>
          </a:p>
          <a:p>
            <a:r>
              <a:rPr lang="zh-CN" altLang="en-US" dirty="0"/>
              <a:t>块</a:t>
            </a:r>
            <a:r>
              <a:rPr lang="en-US" altLang="zh-CN" dirty="0"/>
              <a:t>)</a:t>
            </a:r>
            <a:r>
              <a:rPr lang="zh-CN" altLang="en-US" dirty="0"/>
              <a:t>节目</a:t>
            </a:r>
            <a:r>
              <a:rPr lang="en-US" altLang="zh-CN" dirty="0"/>
              <a:t>》④ </a:t>
            </a:r>
            <a:r>
              <a:rPr lang="zh-CN" altLang="en-US" dirty="0"/>
              <a:t>较系统地论述了综艺板块节目的审美要求。周华斌的</a:t>
            </a:r>
            <a:r>
              <a:rPr lang="en-US" altLang="zh-CN" dirty="0"/>
              <a:t>《</a:t>
            </a:r>
            <a:r>
              <a:rPr lang="zh-CN" altLang="en-US" dirty="0"/>
              <a:t>综艺节目得失</a:t>
            </a:r>
          </a:p>
          <a:p>
            <a:r>
              <a:rPr lang="zh-CN" altLang="en-US" dirty="0"/>
              <a:t>谈</a:t>
            </a:r>
            <a:r>
              <a:rPr lang="en-US" altLang="zh-CN" dirty="0"/>
              <a:t>———1996</a:t>
            </a:r>
            <a:r>
              <a:rPr lang="zh-CN" altLang="en-US" dirty="0"/>
              <a:t>年中国广播奖第三届文艺奖颁奖会述评</a:t>
            </a:r>
            <a:r>
              <a:rPr lang="en-US" altLang="zh-CN" dirty="0"/>
              <a:t>》⑤,</a:t>
            </a:r>
            <a:r>
              <a:rPr lang="zh-CN" altLang="en-US" dirty="0"/>
              <a:t>阐述了导演在节目之间的组</a:t>
            </a:r>
          </a:p>
          <a:p>
            <a:r>
              <a:rPr lang="zh-CN" altLang="en-US" dirty="0"/>
              <a:t>合、穿插、交融、契合章法和功力的要求。</a:t>
            </a:r>
          </a:p>
          <a:p>
            <a:r>
              <a:rPr lang="en-US" altLang="zh-CN" dirty="0"/>
              <a:t>3.</a:t>
            </a:r>
            <a:r>
              <a:rPr lang="zh-CN" altLang="en-US" dirty="0"/>
              <a:t>提出编播人员的修养是节目成败的关键</a:t>
            </a:r>
          </a:p>
          <a:p>
            <a:r>
              <a:rPr lang="zh-CN" altLang="en-US" dirty="0"/>
              <a:t>曹仁义的</a:t>
            </a:r>
            <a:r>
              <a:rPr lang="en-US" altLang="zh-CN" dirty="0"/>
              <a:t>《</a:t>
            </a:r>
            <a:r>
              <a:rPr lang="zh-CN" altLang="en-US" dirty="0"/>
              <a:t>板块节目对编辑智能结构的要求</a:t>
            </a:r>
            <a:r>
              <a:rPr lang="en-US" altLang="zh-CN" dirty="0"/>
              <a:t>》⑥ ,</a:t>
            </a:r>
            <a:r>
              <a:rPr lang="zh-CN" altLang="en-US" dirty="0"/>
              <a:t>提出“积之愈厚</a:t>
            </a:r>
            <a:r>
              <a:rPr lang="en-US" altLang="zh-CN" dirty="0"/>
              <a:t>,</a:t>
            </a:r>
            <a:r>
              <a:rPr lang="zh-CN" altLang="en-US" dirty="0"/>
              <a:t>发之愈佳”的古</a:t>
            </a:r>
          </a:p>
          <a:p>
            <a:r>
              <a:rPr lang="zh-CN" altLang="en-US" dirty="0"/>
              <a:t>人为训的道理。</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7019194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632287"/>
          </a:xfrm>
          <a:prstGeom prst="rect">
            <a:avLst/>
          </a:prstGeom>
          <a:noFill/>
          <a:ln>
            <a:noFill/>
          </a:ln>
        </p:spPr>
        <p:txBody>
          <a:bodyPr wrap="square" lIns="91419" tIns="45708" rIns="91419" bIns="45708">
            <a:spAutoFit/>
          </a:bodyPr>
          <a:lstStyle/>
          <a:p>
            <a:r>
              <a:rPr lang="en-US" altLang="zh-CN" dirty="0"/>
              <a:t>(</a:t>
            </a:r>
            <a:r>
              <a:rPr lang="zh-CN" altLang="en-US" dirty="0"/>
              <a:t>五</a:t>
            </a:r>
            <a:r>
              <a:rPr lang="en-US" altLang="zh-CN" dirty="0"/>
              <a:t>)</a:t>
            </a:r>
            <a:r>
              <a:rPr lang="zh-CN" altLang="en-US" dirty="0"/>
              <a:t>广播中文艺晚会节目研究</a:t>
            </a:r>
          </a:p>
          <a:p>
            <a:r>
              <a:rPr lang="zh-CN" altLang="en-US" dirty="0"/>
              <a:t>对广播中文艺晚会的研究相对较晚</a:t>
            </a:r>
            <a:r>
              <a:rPr lang="en-US" altLang="zh-CN" dirty="0"/>
              <a:t>,</a:t>
            </a:r>
            <a:r>
              <a:rPr lang="zh-CN" altLang="en-US" dirty="0"/>
              <a:t>并且都是以某台晚会的成功与不足阐述自己</a:t>
            </a:r>
          </a:p>
          <a:p>
            <a:r>
              <a:rPr lang="zh-CN" altLang="en-US" dirty="0"/>
              <a:t>的理论观点的。主要有以下两个方面</a:t>
            </a:r>
            <a:r>
              <a:rPr lang="en-US" altLang="zh-CN" dirty="0"/>
              <a:t>:</a:t>
            </a:r>
          </a:p>
          <a:p>
            <a:r>
              <a:rPr lang="en-US" altLang="zh-CN" dirty="0"/>
              <a:t>1.</a:t>
            </a:r>
            <a:r>
              <a:rPr lang="zh-CN" altLang="en-US" dirty="0"/>
              <a:t>突破旧的传统</a:t>
            </a:r>
            <a:r>
              <a:rPr lang="en-US" altLang="zh-CN" dirty="0"/>
              <a:t>,</a:t>
            </a:r>
            <a:r>
              <a:rPr lang="zh-CN" altLang="en-US" dirty="0"/>
              <a:t>建立新的思维</a:t>
            </a:r>
            <a:endParaRPr lang="en-US" altLang="zh-CN" dirty="0"/>
          </a:p>
          <a:p>
            <a:r>
              <a:rPr lang="zh-CN" altLang="en-US" dirty="0"/>
              <a:t>霍有义、王敏、马彩芬的</a:t>
            </a:r>
            <a:r>
              <a:rPr lang="en-US" altLang="zh-CN" dirty="0"/>
              <a:t>《&lt;</a:t>
            </a:r>
            <a:r>
              <a:rPr lang="zh-CN" altLang="en-US" dirty="0"/>
              <a:t>希望之光</a:t>
            </a:r>
            <a:r>
              <a:rPr lang="en-US" altLang="zh-CN" dirty="0"/>
              <a:t>&gt;</a:t>
            </a:r>
            <a:r>
              <a:rPr lang="zh-CN" altLang="en-US" dirty="0"/>
              <a:t>把我们的心连在一起</a:t>
            </a:r>
            <a:r>
              <a:rPr lang="en-US" altLang="zh-CN" dirty="0"/>
              <a:t>———</a:t>
            </a:r>
            <a:r>
              <a:rPr lang="zh-CN" altLang="en-US" dirty="0"/>
              <a:t>春节特别节目</a:t>
            </a:r>
            <a:r>
              <a:rPr lang="en-US" altLang="zh-CN" dirty="0"/>
              <a:t>&lt;</a:t>
            </a:r>
            <a:r>
              <a:rPr lang="zh-CN" altLang="en-US" dirty="0"/>
              <a:t>希</a:t>
            </a:r>
          </a:p>
          <a:p>
            <a:r>
              <a:rPr lang="zh-CN" altLang="en-US" dirty="0"/>
              <a:t>望之光</a:t>
            </a:r>
            <a:r>
              <a:rPr lang="en-US" altLang="zh-CN" dirty="0"/>
              <a:t>&gt;</a:t>
            </a:r>
            <a:r>
              <a:rPr lang="zh-CN" altLang="en-US" dirty="0"/>
              <a:t>制作感受</a:t>
            </a:r>
            <a:r>
              <a:rPr lang="en-US" altLang="zh-CN" dirty="0"/>
              <a:t>》</a:t>
            </a:r>
            <a:r>
              <a:rPr lang="zh-CN" altLang="en-US" dirty="0"/>
              <a:t>和栗国安的</a:t>
            </a:r>
            <a:r>
              <a:rPr lang="en-US" altLang="zh-CN" dirty="0"/>
              <a:t>《&lt;</a:t>
            </a:r>
            <a:r>
              <a:rPr lang="zh-CN" altLang="en-US" dirty="0"/>
              <a:t>希望之光</a:t>
            </a:r>
            <a:r>
              <a:rPr lang="en-US" altLang="zh-CN" dirty="0"/>
              <a:t>&gt;</a:t>
            </a:r>
            <a:r>
              <a:rPr lang="zh-CN" altLang="en-US" dirty="0"/>
              <a:t>的启示</a:t>
            </a:r>
            <a:r>
              <a:rPr lang="en-US" altLang="zh-CN" dirty="0"/>
              <a:t>》⑦</a:t>
            </a:r>
            <a:r>
              <a:rPr lang="zh-CN" altLang="en-US" dirty="0"/>
              <a:t>等多篇对</a:t>
            </a:r>
            <a:r>
              <a:rPr lang="en-US" altLang="zh-CN" dirty="0"/>
              <a:t>《</a:t>
            </a:r>
            <a:r>
              <a:rPr lang="zh-CN" altLang="en-US" dirty="0"/>
              <a:t>希望之光</a:t>
            </a:r>
            <a:r>
              <a:rPr lang="en-US" altLang="zh-CN" dirty="0"/>
              <a:t>》</a:t>
            </a:r>
            <a:r>
              <a:rPr lang="zh-CN" altLang="en-US" dirty="0"/>
              <a:t>的研究文</a:t>
            </a:r>
          </a:p>
          <a:p>
            <a:r>
              <a:rPr lang="zh-CN" altLang="en-US" dirty="0"/>
              <a:t>字</a:t>
            </a:r>
            <a:r>
              <a:rPr lang="en-US" altLang="zh-CN" dirty="0"/>
              <a:t>,</a:t>
            </a:r>
            <a:r>
              <a:rPr lang="zh-CN" altLang="en-US" dirty="0"/>
              <a:t>都是精心讨论了它的成功所在</a:t>
            </a:r>
            <a:r>
              <a:rPr lang="en-US" altLang="zh-CN" dirty="0"/>
              <a:t>———</a:t>
            </a:r>
            <a:r>
              <a:rPr lang="zh-CN" altLang="en-US" dirty="0"/>
              <a:t>突破旧的樊篱</a:t>
            </a:r>
            <a:r>
              <a:rPr lang="en-US" altLang="zh-CN" dirty="0"/>
              <a:t>,</a:t>
            </a:r>
            <a:r>
              <a:rPr lang="zh-CN" altLang="en-US" dirty="0"/>
              <a:t>用心去感受、用情去创作是使晚</a:t>
            </a:r>
          </a:p>
          <a:p>
            <a:r>
              <a:rPr lang="zh-CN" altLang="en-US" dirty="0"/>
              <a:t>会达到出神入化境地的必然。</a:t>
            </a:r>
            <a:r>
              <a:rPr lang="en-US" altLang="zh-CN" dirty="0"/>
              <a:t>《</a:t>
            </a:r>
            <a:r>
              <a:rPr lang="zh-CN" altLang="en-US" dirty="0"/>
              <a:t>变革晚会模式的一次实践</a:t>
            </a:r>
            <a:r>
              <a:rPr lang="en-US" altLang="zh-CN" dirty="0"/>
              <a:t>———1997</a:t>
            </a:r>
            <a:r>
              <a:rPr lang="zh-CN" altLang="en-US" dirty="0"/>
              <a:t>年春节文艺晚会</a:t>
            </a:r>
          </a:p>
          <a:p>
            <a:r>
              <a:rPr lang="en-US" altLang="zh-CN" dirty="0"/>
              <a:t>&lt;</a:t>
            </a:r>
            <a:r>
              <a:rPr lang="zh-CN" altLang="en-US" dirty="0"/>
              <a:t>春回千万家</a:t>
            </a:r>
            <a:r>
              <a:rPr lang="en-US" altLang="zh-CN" dirty="0"/>
              <a:t>&gt;</a:t>
            </a:r>
            <a:r>
              <a:rPr lang="zh-CN" altLang="en-US" dirty="0"/>
              <a:t>创作札记</a:t>
            </a:r>
            <a:r>
              <a:rPr lang="en-US" altLang="zh-CN" dirty="0"/>
              <a:t>》⑧</a:t>
            </a:r>
            <a:r>
              <a:rPr lang="zh-CN" altLang="en-US" dirty="0"/>
              <a:t>是杨利明、何晓兵的研究文章。文章指出</a:t>
            </a:r>
            <a:r>
              <a:rPr lang="en-US" altLang="zh-CN" dirty="0"/>
              <a:t>,</a:t>
            </a:r>
            <a:r>
              <a:rPr lang="zh-CN" altLang="en-US" dirty="0"/>
              <a:t>广播电视文艺晚</a:t>
            </a:r>
          </a:p>
          <a:p>
            <a:r>
              <a:rPr lang="zh-CN" altLang="en-US" dirty="0"/>
              <a:t>会已到了一个风格质变的临界期</a:t>
            </a:r>
            <a:r>
              <a:rPr lang="en-US" altLang="zh-CN" dirty="0"/>
              <a:t>,</a:t>
            </a:r>
            <a:r>
              <a:rPr lang="zh-CN" altLang="en-US" dirty="0"/>
              <a:t>任何艺术因结构僵化陈旧都会导致它的消亡。这台</a:t>
            </a:r>
          </a:p>
          <a:p>
            <a:r>
              <a:rPr lang="zh-CN" altLang="en-US" dirty="0"/>
              <a:t>晚会的主题精心选择、高度集中和有机贯穿而带来的结构模式的变革</a:t>
            </a:r>
            <a:r>
              <a:rPr lang="en-US" altLang="zh-CN" dirty="0"/>
              <a:t>,</a:t>
            </a:r>
            <a:r>
              <a:rPr lang="zh-CN" altLang="en-US" dirty="0"/>
              <a:t>是有别于其他</a:t>
            </a:r>
          </a:p>
          <a:p>
            <a:r>
              <a:rPr lang="zh-CN" altLang="en-US" dirty="0"/>
              <a:t>晚会的明显特征。</a:t>
            </a:r>
            <a:endParaRPr lang="en-US" altLang="zh-CN" dirty="0"/>
          </a:p>
          <a:p>
            <a:endParaRPr lang="zh-CN" altLang="en-US" dirty="0"/>
          </a:p>
          <a:p>
            <a:r>
              <a:rPr lang="en-US" altLang="zh-CN" dirty="0"/>
              <a:t>2.</a:t>
            </a:r>
            <a:r>
              <a:rPr lang="zh-CN" altLang="en-US" dirty="0"/>
              <a:t>精心立意</a:t>
            </a:r>
            <a:r>
              <a:rPr lang="en-US" altLang="zh-CN" dirty="0"/>
              <a:t>,</a:t>
            </a:r>
            <a:r>
              <a:rPr lang="zh-CN" altLang="en-US" dirty="0"/>
              <a:t>实现立意</a:t>
            </a:r>
          </a:p>
          <a:p>
            <a:r>
              <a:rPr lang="zh-CN" altLang="en-US" dirty="0"/>
              <a:t>田维贤的</a:t>
            </a:r>
            <a:r>
              <a:rPr lang="en-US" altLang="zh-CN" dirty="0"/>
              <a:t>《</a:t>
            </a:r>
            <a:r>
              <a:rPr lang="zh-CN" altLang="en-US" dirty="0"/>
              <a:t>漫谈</a:t>
            </a:r>
            <a:r>
              <a:rPr lang="en-US" altLang="zh-CN" dirty="0"/>
              <a:t>&lt;</a:t>
            </a:r>
            <a:r>
              <a:rPr lang="zh-CN" altLang="en-US" dirty="0"/>
              <a:t>九州春光</a:t>
            </a:r>
            <a:r>
              <a:rPr lang="en-US" altLang="zh-CN" dirty="0"/>
              <a:t>&gt;</a:t>
            </a:r>
            <a:r>
              <a:rPr lang="zh-CN" altLang="en-US" dirty="0"/>
              <a:t>春节文艺晚会的思考</a:t>
            </a:r>
            <a:r>
              <a:rPr lang="en-US" altLang="zh-CN" dirty="0"/>
              <a:t>》</a:t>
            </a:r>
            <a:r>
              <a:rPr lang="zh-CN" altLang="en-US" dirty="0"/>
              <a:t>和熊生民的</a:t>
            </a:r>
            <a:r>
              <a:rPr lang="en-US" altLang="zh-CN" dirty="0"/>
              <a:t>《</a:t>
            </a:r>
            <a:r>
              <a:rPr lang="zh-CN" altLang="en-US" dirty="0"/>
              <a:t>立意与特色</a:t>
            </a:r>
            <a:r>
              <a:rPr lang="en-US" altLang="zh-CN" dirty="0"/>
              <a:t>———</a:t>
            </a:r>
          </a:p>
          <a:p>
            <a:r>
              <a:rPr lang="en-US" altLang="zh-CN" dirty="0"/>
              <a:t>&lt;</a:t>
            </a:r>
            <a:r>
              <a:rPr lang="zh-CN" altLang="en-US" dirty="0"/>
              <a:t>九州春光</a:t>
            </a:r>
            <a:r>
              <a:rPr lang="en-US" altLang="zh-CN" dirty="0"/>
              <a:t>&gt;</a:t>
            </a:r>
            <a:r>
              <a:rPr lang="zh-CN" altLang="en-US" dirty="0"/>
              <a:t>春节文艺晚会的思考</a:t>
            </a:r>
            <a:r>
              <a:rPr lang="en-US" altLang="zh-CN" dirty="0"/>
              <a:t>》①,</a:t>
            </a:r>
            <a:r>
              <a:rPr lang="zh-CN" altLang="en-US" dirty="0"/>
              <a:t>都是深有体会地诠释了这台晚会之所以能得到</a:t>
            </a:r>
          </a:p>
          <a:p>
            <a:r>
              <a:rPr lang="zh-CN" altLang="en-US" dirty="0"/>
              <a:t>群众好评和领导肯定</a:t>
            </a:r>
            <a:r>
              <a:rPr lang="en-US" altLang="zh-CN" dirty="0"/>
              <a:t>,</a:t>
            </a:r>
            <a:r>
              <a:rPr lang="zh-CN" altLang="en-US" dirty="0"/>
              <a:t>是“全民同乐</a:t>
            </a:r>
            <a:r>
              <a:rPr lang="en-US" altLang="zh-CN" dirty="0"/>
              <a:t>,</a:t>
            </a:r>
            <a:r>
              <a:rPr lang="zh-CN" altLang="en-US" dirty="0"/>
              <a:t>普天同乐”立意的确定和晚会富有民族特色、形式</a:t>
            </a:r>
          </a:p>
          <a:p>
            <a:r>
              <a:rPr lang="zh-CN" altLang="en-US" dirty="0"/>
              <a:t>活泼起到了决定性的作用。周游的</a:t>
            </a:r>
            <a:r>
              <a:rPr lang="en-US" altLang="zh-CN" dirty="0"/>
              <a:t>《&lt;</a:t>
            </a:r>
            <a:r>
              <a:rPr lang="zh-CN" altLang="en-US" dirty="0"/>
              <a:t>欢乐共此时</a:t>
            </a:r>
            <a:r>
              <a:rPr lang="en-US" altLang="zh-CN" dirty="0"/>
              <a:t>&gt; </a:t>
            </a:r>
            <a:r>
              <a:rPr lang="zh-CN" altLang="en-US" dirty="0"/>
              <a:t>伴君迎新春</a:t>
            </a:r>
            <a:r>
              <a:rPr lang="en-US" altLang="zh-CN" dirty="0"/>
              <a:t>》②</a:t>
            </a:r>
            <a:r>
              <a:rPr lang="zh-CN" altLang="en-US" dirty="0"/>
              <a:t>探讨并总结了</a:t>
            </a:r>
          </a:p>
          <a:p>
            <a:r>
              <a:rPr lang="en-US" altLang="zh-CN" dirty="0"/>
              <a:t>1993</a:t>
            </a:r>
            <a:r>
              <a:rPr lang="zh-CN" altLang="en-US" dirty="0"/>
              <a:t>年春节文艺晚会成功原因之所在。</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当代中国广播文艺节目的理论研究勾勒</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362128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4801290"/>
          </a:xfrm>
          <a:prstGeom prst="rect">
            <a:avLst/>
          </a:prstGeom>
          <a:noFill/>
          <a:ln>
            <a:noFill/>
          </a:ln>
        </p:spPr>
        <p:txBody>
          <a:bodyPr wrap="square" lIns="91419" tIns="45708" rIns="91419" bIns="45708">
            <a:spAutoFit/>
          </a:bodyPr>
          <a:lstStyle/>
          <a:p>
            <a:r>
              <a:rPr lang="zh-CN" altLang="en-US" dirty="0"/>
              <a:t>中国广播剧理论研究与中国广播剧实践发展的历史进程同步。纵观它半个多世</a:t>
            </a:r>
          </a:p>
          <a:p>
            <a:r>
              <a:rPr lang="zh-CN" altLang="en-US" dirty="0"/>
              <a:t>纪的发展历程</a:t>
            </a:r>
            <a:r>
              <a:rPr lang="en-US" altLang="zh-CN" dirty="0"/>
              <a:t>,</a:t>
            </a:r>
            <a:r>
              <a:rPr lang="zh-CN" altLang="en-US" dirty="0"/>
              <a:t>同样可分作三个阶段。</a:t>
            </a:r>
          </a:p>
          <a:p>
            <a:r>
              <a:rPr lang="zh-CN" altLang="en-US" dirty="0"/>
              <a:t>一、广播剧的初期发展阶段</a:t>
            </a:r>
            <a:r>
              <a:rPr lang="en-US" altLang="zh-CN" dirty="0"/>
              <a:t>,</a:t>
            </a:r>
            <a:r>
              <a:rPr lang="zh-CN" altLang="en-US" dirty="0"/>
              <a:t>即直播时期</a:t>
            </a:r>
            <a:r>
              <a:rPr lang="en-US" altLang="zh-CN" dirty="0"/>
              <a:t>(1949~1952</a:t>
            </a:r>
            <a:r>
              <a:rPr lang="zh-CN" altLang="en-US" dirty="0"/>
              <a:t>年</a:t>
            </a:r>
            <a:r>
              <a:rPr lang="en-US" altLang="zh-CN" dirty="0"/>
              <a:t>)</a:t>
            </a:r>
          </a:p>
          <a:p>
            <a:r>
              <a:rPr lang="zh-CN" altLang="en-US" dirty="0"/>
              <a:t>从</a:t>
            </a:r>
            <a:r>
              <a:rPr lang="en-US" altLang="zh-CN" dirty="0"/>
              <a:t>20</a:t>
            </a:r>
            <a:r>
              <a:rPr lang="zh-CN" altLang="en-US" dirty="0"/>
              <a:t>世纪</a:t>
            </a:r>
            <a:r>
              <a:rPr lang="en-US" altLang="zh-CN" dirty="0"/>
              <a:t>40</a:t>
            </a:r>
            <a:r>
              <a:rPr lang="zh-CN" altLang="en-US" dirty="0"/>
              <a:t>年代起</a:t>
            </a:r>
            <a:r>
              <a:rPr lang="en-US" altLang="zh-CN" dirty="0"/>
              <a:t>,</a:t>
            </a:r>
            <a:r>
              <a:rPr lang="zh-CN" altLang="en-US" dirty="0"/>
              <a:t>中国有了广播剧的初步研究。这时的理论研究虽然刚起</a:t>
            </a:r>
          </a:p>
          <a:p>
            <a:r>
              <a:rPr lang="zh-CN" altLang="en-US" dirty="0"/>
              <a:t>步</a:t>
            </a:r>
            <a:r>
              <a:rPr lang="en-US" altLang="zh-CN" dirty="0"/>
              <a:t>,</a:t>
            </a:r>
            <a:r>
              <a:rPr lang="zh-CN" altLang="en-US" dirty="0"/>
              <a:t>但却有深度。理论探索触及了广播剧的本质特征问题</a:t>
            </a:r>
            <a:r>
              <a:rPr lang="en-US" altLang="zh-CN" dirty="0"/>
              <a:t>,</a:t>
            </a:r>
            <a:r>
              <a:rPr lang="zh-CN" altLang="en-US" dirty="0"/>
              <a:t>表现在以下几个方面</a:t>
            </a:r>
            <a:r>
              <a:rPr lang="en-US" altLang="zh-CN" dirty="0"/>
              <a:t>:</a:t>
            </a:r>
          </a:p>
          <a:p>
            <a:r>
              <a:rPr lang="en-US" altLang="zh-CN" dirty="0"/>
              <a:t>(</a:t>
            </a:r>
            <a:r>
              <a:rPr lang="zh-CN" altLang="en-US" dirty="0"/>
              <a:t>一</a:t>
            </a:r>
            <a:r>
              <a:rPr lang="en-US" altLang="zh-CN" dirty="0"/>
              <a:t>)</a:t>
            </a:r>
            <a:r>
              <a:rPr lang="zh-CN" altLang="en-US" dirty="0"/>
              <a:t>从观念上提出了广播剧与舞台剧不同</a:t>
            </a:r>
            <a:endParaRPr lang="en-US" altLang="zh-CN" dirty="0"/>
          </a:p>
          <a:p>
            <a:endParaRPr lang="en-US" altLang="zh-CN" dirty="0"/>
          </a:p>
          <a:p>
            <a:r>
              <a:rPr lang="zh-CN" altLang="en-US" dirty="0"/>
              <a:t>天津台的</a:t>
            </a:r>
            <a:r>
              <a:rPr lang="en-US" altLang="zh-CN" dirty="0"/>
              <a:t>《</a:t>
            </a:r>
            <a:r>
              <a:rPr lang="zh-CN" altLang="en-US" dirty="0"/>
              <a:t>如何导演广播剧</a:t>
            </a:r>
            <a:r>
              <a:rPr lang="en-US" altLang="zh-CN" dirty="0"/>
              <a:t>》③,</a:t>
            </a:r>
            <a:r>
              <a:rPr lang="zh-CN" altLang="en-US" dirty="0"/>
              <a:t>文章明确指出广播剧是“纯声剧”的概念</a:t>
            </a:r>
            <a:r>
              <a:rPr lang="en-US" altLang="zh-CN" dirty="0"/>
              <a:t>,</a:t>
            </a:r>
            <a:r>
              <a:rPr lang="zh-CN" altLang="en-US" dirty="0"/>
              <a:t>提出广</a:t>
            </a:r>
          </a:p>
          <a:p>
            <a:r>
              <a:rPr lang="zh-CN" altLang="en-US" dirty="0"/>
              <a:t>播剧导演必须研究听众的联想作用</a:t>
            </a:r>
            <a:r>
              <a:rPr lang="en-US" altLang="zh-CN" dirty="0"/>
              <a:t>,</a:t>
            </a:r>
            <a:r>
              <a:rPr lang="zh-CN" altLang="en-US" dirty="0"/>
              <a:t>指出“导演应当研究进而分析剧本的声音</a:t>
            </a:r>
            <a:r>
              <a:rPr lang="en-US" altLang="zh-CN" dirty="0"/>
              <a:t>,</a:t>
            </a:r>
            <a:r>
              <a:rPr lang="zh-CN" altLang="en-US" dirty="0"/>
              <a:t>让自己</a:t>
            </a:r>
          </a:p>
          <a:p>
            <a:r>
              <a:rPr lang="zh-CN" altLang="en-US" dirty="0"/>
              <a:t>置身于听众地位来‘品辨’声音”。</a:t>
            </a:r>
          </a:p>
          <a:p>
            <a:r>
              <a:rPr lang="en-US" altLang="zh-CN" dirty="0"/>
              <a:t>(</a:t>
            </a:r>
            <a:r>
              <a:rPr lang="zh-CN" altLang="en-US" dirty="0"/>
              <a:t>二</a:t>
            </a:r>
            <a:r>
              <a:rPr lang="en-US" altLang="zh-CN" dirty="0"/>
              <a:t>)</a:t>
            </a:r>
            <a:r>
              <a:rPr lang="zh-CN" altLang="en-US" dirty="0"/>
              <a:t>对广播剧的创作范围和时空观念有了较深的认识</a:t>
            </a:r>
          </a:p>
          <a:p>
            <a:r>
              <a:rPr lang="zh-CN" altLang="en-US" dirty="0"/>
              <a:t>有文章指出</a:t>
            </a:r>
            <a:r>
              <a:rPr lang="en-US" altLang="zh-CN" dirty="0"/>
              <a:t>,</a:t>
            </a:r>
            <a:r>
              <a:rPr lang="zh-CN" altLang="en-US" dirty="0"/>
              <a:t>广播剧的一个特点就是“放之则弥六合</a:t>
            </a:r>
            <a:r>
              <a:rPr lang="en-US" altLang="zh-CN" dirty="0"/>
              <a:t>,</a:t>
            </a:r>
            <a:r>
              <a:rPr lang="zh-CN" altLang="en-US" dirty="0"/>
              <a:t>卷之则退藏于密室”。这就</a:t>
            </a:r>
          </a:p>
          <a:p>
            <a:r>
              <a:rPr lang="zh-CN" altLang="en-US" dirty="0"/>
              <a:t>是说</a:t>
            </a:r>
            <a:r>
              <a:rPr lang="en-US" altLang="zh-CN" dirty="0"/>
              <a:t>,</a:t>
            </a:r>
            <a:r>
              <a:rPr lang="zh-CN" altLang="en-US" dirty="0"/>
              <a:t>它可以海阔天空、自由变幻地展现时空。</a:t>
            </a:r>
          </a:p>
          <a:p>
            <a:r>
              <a:rPr lang="en-US" altLang="zh-CN" dirty="0"/>
              <a:t>(</a:t>
            </a:r>
            <a:r>
              <a:rPr lang="zh-CN" altLang="en-US" dirty="0"/>
              <a:t>三</a:t>
            </a:r>
            <a:r>
              <a:rPr lang="en-US" altLang="zh-CN" dirty="0"/>
              <a:t>)</a:t>
            </a:r>
            <a:r>
              <a:rPr lang="zh-CN" altLang="en-US" dirty="0"/>
              <a:t>对广播剧的表现内容有了新的认识</a:t>
            </a:r>
          </a:p>
          <a:p>
            <a:r>
              <a:rPr lang="en-US" altLang="zh-CN" dirty="0"/>
              <a:t>《</a:t>
            </a:r>
            <a:r>
              <a:rPr lang="zh-CN" altLang="en-US" dirty="0"/>
              <a:t>怎样写广播剧</a:t>
            </a:r>
            <a:r>
              <a:rPr lang="en-US" altLang="zh-CN" dirty="0"/>
              <a:t>》</a:t>
            </a:r>
            <a:r>
              <a:rPr lang="zh-CN" altLang="en-US" dirty="0"/>
              <a:t>一文很有见地。文章指出“理想的广播剧应着重心理表现</a:t>
            </a:r>
            <a:r>
              <a:rPr lang="en-US" altLang="zh-CN" dirty="0"/>
              <a:t>,</a:t>
            </a:r>
            <a:r>
              <a:rPr lang="zh-CN" altLang="en-US" dirty="0"/>
              <a:t>避免</a:t>
            </a:r>
          </a:p>
          <a:p>
            <a:r>
              <a:rPr lang="zh-CN" altLang="en-US" dirty="0"/>
              <a:t>不必要的实际动作</a:t>
            </a:r>
            <a:r>
              <a:rPr lang="en-US" altLang="zh-CN" dirty="0"/>
              <a:t>,</a:t>
            </a:r>
            <a:r>
              <a:rPr lang="zh-CN" altLang="en-US" dirty="0"/>
              <a:t>要从头至尾是一贯的感情流露”。①</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4069299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3139297"/>
          </a:xfrm>
          <a:prstGeom prst="rect">
            <a:avLst/>
          </a:prstGeom>
          <a:noFill/>
          <a:ln>
            <a:noFill/>
          </a:ln>
        </p:spPr>
        <p:txBody>
          <a:bodyPr wrap="square" lIns="91419" tIns="45708" rIns="91419" bIns="45708">
            <a:spAutoFit/>
          </a:bodyPr>
          <a:lstStyle/>
          <a:p>
            <a:r>
              <a:rPr lang="en-US" altLang="zh-CN" dirty="0"/>
              <a:t>(</a:t>
            </a:r>
            <a:r>
              <a:rPr lang="zh-CN" altLang="en-US" dirty="0"/>
              <a:t>四</a:t>
            </a:r>
            <a:r>
              <a:rPr lang="en-US" altLang="zh-CN" dirty="0"/>
              <a:t>)</a:t>
            </a:r>
            <a:r>
              <a:rPr lang="zh-CN" altLang="en-US" dirty="0"/>
              <a:t>对于广播剧艺术的各个方面都展开了研究</a:t>
            </a:r>
          </a:p>
          <a:p>
            <a:r>
              <a:rPr lang="zh-CN" altLang="en-US" dirty="0"/>
              <a:t>如剧本的写作特点、解说的写作方法、广播剧导演的特殊要求、广播剧演播艺术的</a:t>
            </a:r>
          </a:p>
          <a:p>
            <a:r>
              <a:rPr lang="zh-CN" altLang="en-US" dirty="0"/>
              <a:t>特殊性、语言音乐音响的组织等方面。张望撰文</a:t>
            </a:r>
            <a:r>
              <a:rPr lang="en-US" altLang="zh-CN" dirty="0"/>
              <a:t>《</a:t>
            </a:r>
            <a:r>
              <a:rPr lang="zh-CN" altLang="en-US" dirty="0"/>
              <a:t>演播音剧并不比舞台剧容易</a:t>
            </a:r>
            <a:r>
              <a:rPr lang="en-US" altLang="zh-CN" dirty="0"/>
              <a:t>》③,</a:t>
            </a:r>
            <a:r>
              <a:rPr lang="zh-CN" altLang="en-US" dirty="0"/>
              <a:t>文</a:t>
            </a:r>
          </a:p>
          <a:p>
            <a:r>
              <a:rPr lang="zh-CN" altLang="en-US" dirty="0"/>
              <a:t>中指出“播音剧岂不较舞台剧容易而简便多了</a:t>
            </a:r>
            <a:r>
              <a:rPr lang="en-US" altLang="zh-CN" dirty="0"/>
              <a:t>,</a:t>
            </a:r>
            <a:r>
              <a:rPr lang="zh-CN" altLang="en-US" dirty="0"/>
              <a:t>然而事实上恰恰相反</a:t>
            </a:r>
            <a:r>
              <a:rPr lang="en-US" altLang="zh-CN" dirty="0"/>
              <a:t>,</a:t>
            </a:r>
            <a:r>
              <a:rPr lang="zh-CN" altLang="en-US" dirty="0"/>
              <a:t>播音剧的第二自</a:t>
            </a:r>
          </a:p>
          <a:p>
            <a:r>
              <a:rPr lang="zh-CN" altLang="en-US" dirty="0"/>
              <a:t>我尤为重要</a:t>
            </a:r>
            <a:r>
              <a:rPr lang="en-US" altLang="zh-CN" dirty="0"/>
              <a:t>,</a:t>
            </a:r>
            <a:r>
              <a:rPr lang="zh-CN" altLang="en-US" dirty="0"/>
              <a:t>要认为播音时播音室已不是播音室了</a:t>
            </a:r>
            <a:r>
              <a:rPr lang="en-US" altLang="zh-CN" dirty="0"/>
              <a:t>,</a:t>
            </a:r>
            <a:r>
              <a:rPr lang="zh-CN" altLang="en-US" dirty="0"/>
              <a:t>而是入到含有戏剧气氛的境界里</a:t>
            </a:r>
          </a:p>
          <a:p>
            <a:r>
              <a:rPr lang="zh-CN" altLang="en-US" dirty="0"/>
              <a:t>了”。关于剧本结构</a:t>
            </a:r>
            <a:r>
              <a:rPr lang="en-US" altLang="zh-CN" dirty="0"/>
              <a:t>,</a:t>
            </a:r>
            <a:r>
              <a:rPr lang="zh-CN" altLang="en-US" dirty="0"/>
              <a:t>钟卒的</a:t>
            </a:r>
            <a:r>
              <a:rPr lang="en-US" altLang="zh-CN" dirty="0"/>
              <a:t>《</a:t>
            </a:r>
            <a:r>
              <a:rPr lang="zh-CN" altLang="en-US" dirty="0"/>
              <a:t>广播剧的表现领域与分幕</a:t>
            </a:r>
            <a:r>
              <a:rPr lang="en-US" altLang="zh-CN" dirty="0"/>
              <a:t>》④</a:t>
            </a:r>
            <a:r>
              <a:rPr lang="zh-CN" altLang="en-US" dirty="0"/>
              <a:t>一文中说</a:t>
            </a:r>
            <a:r>
              <a:rPr lang="en-US" altLang="zh-CN" dirty="0"/>
              <a:t>,“</a:t>
            </a:r>
            <a:r>
              <a:rPr lang="zh-CN" altLang="en-US" dirty="0"/>
              <a:t>广播剧的分幕</a:t>
            </a:r>
            <a:r>
              <a:rPr lang="en-US" altLang="zh-CN" dirty="0"/>
              <a:t>,</a:t>
            </a:r>
          </a:p>
          <a:p>
            <a:r>
              <a:rPr lang="zh-CN" altLang="en-US" dirty="0"/>
              <a:t>而应该是电影的分镜头和跟镜头。”文章指出</a:t>
            </a:r>
            <a:r>
              <a:rPr lang="en-US" altLang="zh-CN" dirty="0"/>
              <a:t>,</a:t>
            </a:r>
            <a:r>
              <a:rPr lang="zh-CN" altLang="en-US" dirty="0"/>
              <a:t>广播剧宁可从电影中借取表现方法</a:t>
            </a:r>
            <a:r>
              <a:rPr lang="en-US" altLang="zh-CN" dirty="0"/>
              <a:t>,</a:t>
            </a:r>
            <a:r>
              <a:rPr lang="zh-CN" altLang="en-US" dirty="0"/>
              <a:t>也</a:t>
            </a:r>
          </a:p>
          <a:p>
            <a:r>
              <a:rPr lang="zh-CN" altLang="en-US" dirty="0"/>
              <a:t>要摆脱和舞台剧纠缠不清的关系。“为广播剧开辟一条新的道路。这条道路必须是通</a:t>
            </a:r>
          </a:p>
          <a:p>
            <a:r>
              <a:rPr lang="zh-CN" altLang="en-US" dirty="0"/>
              <a:t>达到一个与舞台剧截然不同的境界中去的。广播剧应该觅取新的自己的用武之地</a:t>
            </a:r>
            <a:r>
              <a:rPr lang="en-US" altLang="zh-CN" dirty="0"/>
              <a:t>,</a:t>
            </a:r>
            <a:r>
              <a:rPr lang="zh-CN" altLang="en-US" dirty="0"/>
              <a:t>而</a:t>
            </a:r>
          </a:p>
          <a:p>
            <a:r>
              <a:rPr lang="zh-CN" altLang="en-US" dirty="0"/>
              <a:t>不应该继续和舞台剧抢天下。”关于语言</a:t>
            </a:r>
            <a:r>
              <a:rPr lang="en-US" altLang="zh-CN" dirty="0"/>
              <a:t>,</a:t>
            </a:r>
            <a:r>
              <a:rPr lang="zh-CN" altLang="en-US" dirty="0"/>
              <a:t>如背景环境的说明</a:t>
            </a:r>
            <a:r>
              <a:rPr lang="en-US" altLang="zh-CN" dirty="0"/>
              <a:t>,</a:t>
            </a:r>
            <a:r>
              <a:rPr lang="zh-CN" altLang="en-US" dirty="0"/>
              <a:t>在</a:t>
            </a:r>
            <a:r>
              <a:rPr lang="en-US" altLang="zh-CN" dirty="0"/>
              <a:t>《</a:t>
            </a:r>
            <a:r>
              <a:rPr lang="zh-CN" altLang="en-US" dirty="0"/>
              <a:t>怎样写广播剧本</a:t>
            </a:r>
            <a:r>
              <a:rPr lang="en-US" altLang="zh-CN" dirty="0"/>
              <a:t>》</a:t>
            </a:r>
            <a:r>
              <a:rPr lang="zh-CN" altLang="en-US" dirty="0"/>
              <a:t>一</a:t>
            </a:r>
          </a:p>
          <a:p>
            <a:r>
              <a:rPr lang="zh-CN" altLang="en-US" dirty="0"/>
              <a:t>文中提出“措词可不要太主观</a:t>
            </a:r>
            <a:r>
              <a:rPr lang="en-US" altLang="zh-CN" dirty="0"/>
              <a:t>,</a:t>
            </a:r>
            <a:r>
              <a:rPr lang="zh-CN" altLang="en-US" dirty="0"/>
              <a:t>应当使听众有自己想象的余地”。⑤</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06062601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771898" y="953311"/>
            <a:ext cx="9635179" cy="6463284"/>
          </a:xfrm>
          <a:prstGeom prst="rect">
            <a:avLst/>
          </a:prstGeom>
          <a:noFill/>
          <a:ln>
            <a:noFill/>
          </a:ln>
        </p:spPr>
        <p:txBody>
          <a:bodyPr wrap="square" lIns="91419" tIns="45708" rIns="91419" bIns="45708">
            <a:spAutoFit/>
          </a:bodyPr>
          <a:lstStyle/>
          <a:p>
            <a:r>
              <a:rPr lang="zh-CN" altLang="en-US" dirty="0"/>
              <a:t>二、广播剧走向成熟阶段</a:t>
            </a:r>
            <a:r>
              <a:rPr lang="en-US" altLang="zh-CN" dirty="0"/>
              <a:t>,</a:t>
            </a:r>
            <a:r>
              <a:rPr lang="zh-CN" altLang="en-US" dirty="0"/>
              <a:t>即现代技术录制期</a:t>
            </a:r>
            <a:r>
              <a:rPr lang="en-US" altLang="zh-CN" dirty="0"/>
              <a:t>(1952~1966</a:t>
            </a:r>
            <a:r>
              <a:rPr lang="zh-CN" altLang="en-US" dirty="0"/>
              <a:t>年</a:t>
            </a:r>
            <a:r>
              <a:rPr lang="en-US" altLang="zh-CN" dirty="0"/>
              <a:t>)</a:t>
            </a:r>
          </a:p>
          <a:p>
            <a:r>
              <a:rPr lang="zh-CN" altLang="en-US" dirty="0"/>
              <a:t>进入</a:t>
            </a:r>
            <a:r>
              <a:rPr lang="en-US" altLang="zh-CN" dirty="0"/>
              <a:t>20</a:t>
            </a:r>
            <a:r>
              <a:rPr lang="zh-CN" altLang="en-US" dirty="0"/>
              <a:t>世纪</a:t>
            </a:r>
            <a:r>
              <a:rPr lang="en-US" altLang="zh-CN" dirty="0"/>
              <a:t>60</a:t>
            </a:r>
            <a:r>
              <a:rPr lang="zh-CN" altLang="en-US" dirty="0"/>
              <a:t>年代以后</a:t>
            </a:r>
            <a:r>
              <a:rPr lang="en-US" altLang="zh-CN" dirty="0"/>
              <a:t>,</a:t>
            </a:r>
            <a:r>
              <a:rPr lang="zh-CN" altLang="en-US" dirty="0"/>
              <a:t>广播剧理论研究日渐活跃。北京广播学院编辑出版的</a:t>
            </a:r>
          </a:p>
          <a:p>
            <a:r>
              <a:rPr lang="en-US" altLang="zh-CN" dirty="0"/>
              <a:t>《</a:t>
            </a:r>
            <a:r>
              <a:rPr lang="zh-CN" altLang="en-US" dirty="0"/>
              <a:t>广播业务</a:t>
            </a:r>
            <a:r>
              <a:rPr lang="en-US" altLang="zh-CN" dirty="0"/>
              <a:t>》</a:t>
            </a:r>
            <a:r>
              <a:rPr lang="zh-CN" altLang="en-US" dirty="0"/>
              <a:t>杂志促进了理论研究的活跃</a:t>
            </a:r>
            <a:r>
              <a:rPr lang="en-US" altLang="zh-CN" dirty="0"/>
              <a:t>,</a:t>
            </a:r>
            <a:r>
              <a:rPr lang="zh-CN" altLang="en-US" dirty="0"/>
              <a:t>直到“文革”开始</a:t>
            </a:r>
            <a:r>
              <a:rPr lang="en-US" altLang="zh-CN" dirty="0"/>
              <a:t>,《</a:t>
            </a:r>
            <a:r>
              <a:rPr lang="zh-CN" altLang="en-US" dirty="0"/>
              <a:t>广播业务</a:t>
            </a:r>
            <a:r>
              <a:rPr lang="en-US" altLang="zh-CN" dirty="0"/>
              <a:t>》</a:t>
            </a:r>
            <a:r>
              <a:rPr lang="zh-CN" altLang="en-US" dirty="0"/>
              <a:t>停刊。几年中</a:t>
            </a:r>
            <a:r>
              <a:rPr lang="en-US" altLang="zh-CN" dirty="0"/>
              <a:t>,</a:t>
            </a:r>
          </a:p>
          <a:p>
            <a:r>
              <a:rPr lang="zh-CN" altLang="en-US" dirty="0"/>
              <a:t>在</a:t>
            </a:r>
            <a:r>
              <a:rPr lang="en-US" altLang="zh-CN" dirty="0"/>
              <a:t>《</a:t>
            </a:r>
            <a:r>
              <a:rPr lang="zh-CN" altLang="en-US" dirty="0"/>
              <a:t>广播业务</a:t>
            </a:r>
            <a:r>
              <a:rPr lang="en-US" altLang="zh-CN" dirty="0"/>
              <a:t>》</a:t>
            </a:r>
            <a:r>
              <a:rPr lang="zh-CN" altLang="en-US" dirty="0"/>
              <a:t>上发表了十多篇有关广播剧的研究文字</a:t>
            </a:r>
            <a:r>
              <a:rPr lang="en-US" altLang="zh-CN" dirty="0"/>
              <a:t>,</a:t>
            </a:r>
            <a:r>
              <a:rPr lang="zh-CN" altLang="en-US" dirty="0"/>
              <a:t>这些基本上都收录在由王雪梅</a:t>
            </a:r>
          </a:p>
          <a:p>
            <a:r>
              <a:rPr lang="zh-CN" altLang="en-US" dirty="0"/>
              <a:t>主编</a:t>
            </a:r>
            <a:r>
              <a:rPr lang="en-US" altLang="zh-CN" dirty="0"/>
              <a:t>,</a:t>
            </a:r>
            <a:r>
              <a:rPr lang="zh-CN" altLang="en-US" dirty="0"/>
              <a:t>北京广播学院出版社出版的</a:t>
            </a:r>
            <a:r>
              <a:rPr lang="en-US" altLang="zh-CN" dirty="0"/>
              <a:t>《</a:t>
            </a:r>
            <a:r>
              <a:rPr lang="zh-CN" altLang="en-US" dirty="0"/>
              <a:t>广播剧论集</a:t>
            </a:r>
            <a:r>
              <a:rPr lang="en-US" altLang="zh-CN" dirty="0"/>
              <a:t>》(1980</a:t>
            </a:r>
            <a:r>
              <a:rPr lang="zh-CN" altLang="en-US" dirty="0"/>
              <a:t>年版</a:t>
            </a:r>
            <a:r>
              <a:rPr lang="en-US" altLang="zh-CN" dirty="0"/>
              <a:t>)</a:t>
            </a:r>
            <a:r>
              <a:rPr lang="zh-CN" altLang="en-US" dirty="0"/>
              <a:t>当中。这个时期的理论</a:t>
            </a:r>
          </a:p>
          <a:p>
            <a:r>
              <a:rPr lang="zh-CN" altLang="en-US" dirty="0"/>
              <a:t>认识有以下几个特点</a:t>
            </a:r>
            <a:r>
              <a:rPr lang="en-US" altLang="zh-CN" dirty="0"/>
              <a:t>:</a:t>
            </a:r>
          </a:p>
          <a:p>
            <a:r>
              <a:rPr lang="en-US" altLang="zh-CN" dirty="0"/>
              <a:t>(</a:t>
            </a:r>
            <a:r>
              <a:rPr lang="zh-CN" altLang="en-US" dirty="0"/>
              <a:t>一</a:t>
            </a:r>
            <a:r>
              <a:rPr lang="en-US" altLang="zh-CN" dirty="0"/>
              <a:t>)</a:t>
            </a:r>
            <a:r>
              <a:rPr lang="zh-CN" altLang="en-US" dirty="0"/>
              <a:t>对广播剧音响的美学作用认识加深</a:t>
            </a:r>
          </a:p>
          <a:p>
            <a:r>
              <a:rPr lang="zh-CN" altLang="en-US" dirty="0"/>
              <a:t>张庆仁的</a:t>
            </a:r>
            <a:r>
              <a:rPr lang="en-US" altLang="zh-CN" dirty="0"/>
              <a:t>《</a:t>
            </a:r>
            <a:r>
              <a:rPr lang="zh-CN" altLang="en-US" dirty="0"/>
              <a:t>杂谈声音因素</a:t>
            </a:r>
            <a:r>
              <a:rPr lang="en-US" altLang="zh-CN" dirty="0"/>
              <a:t>》</a:t>
            </a:r>
            <a:r>
              <a:rPr lang="zh-CN" altLang="en-US" dirty="0"/>
              <a:t>一文提出了三个值得重视的意见</a:t>
            </a:r>
            <a:r>
              <a:rPr lang="en-US" altLang="zh-CN" dirty="0"/>
              <a:t>:</a:t>
            </a:r>
            <a:r>
              <a:rPr lang="zh-CN" altLang="en-US" dirty="0"/>
              <a:t>其一</a:t>
            </a:r>
            <a:r>
              <a:rPr lang="en-US" altLang="zh-CN" dirty="0"/>
              <a:t>,</a:t>
            </a:r>
            <a:r>
              <a:rPr lang="zh-CN" altLang="en-US" dirty="0"/>
              <a:t>广播剧要善于</a:t>
            </a:r>
          </a:p>
          <a:p>
            <a:r>
              <a:rPr lang="zh-CN" altLang="en-US" dirty="0"/>
              <a:t>以声咏情</a:t>
            </a:r>
            <a:r>
              <a:rPr lang="en-US" altLang="zh-CN" dirty="0"/>
              <a:t>,</a:t>
            </a:r>
            <a:r>
              <a:rPr lang="zh-CN" altLang="en-US" dirty="0"/>
              <a:t>典型声音运用得好</a:t>
            </a:r>
            <a:r>
              <a:rPr lang="en-US" altLang="zh-CN" dirty="0"/>
              <a:t>,</a:t>
            </a:r>
            <a:r>
              <a:rPr lang="zh-CN" altLang="en-US" dirty="0"/>
              <a:t>可以起到“一声千金”的作用</a:t>
            </a:r>
            <a:r>
              <a:rPr lang="en-US" altLang="zh-CN" dirty="0"/>
              <a:t>;</a:t>
            </a:r>
            <a:r>
              <a:rPr lang="zh-CN" altLang="en-US" dirty="0"/>
              <a:t>其二</a:t>
            </a:r>
            <a:r>
              <a:rPr lang="en-US" altLang="zh-CN" dirty="0"/>
              <a:t>,</a:t>
            </a:r>
            <a:r>
              <a:rPr lang="zh-CN" altLang="en-US" dirty="0"/>
              <a:t>提出无声的“静”</a:t>
            </a:r>
            <a:r>
              <a:rPr lang="en-US" altLang="zh-CN" dirty="0"/>
              <a:t>,</a:t>
            </a:r>
            <a:r>
              <a:rPr lang="zh-CN" altLang="en-US" dirty="0"/>
              <a:t>也</a:t>
            </a:r>
          </a:p>
          <a:p>
            <a:r>
              <a:rPr lang="zh-CN" altLang="en-US" dirty="0"/>
              <a:t>是音响的一种变化</a:t>
            </a:r>
            <a:r>
              <a:rPr lang="en-US" altLang="zh-CN" dirty="0"/>
              <a:t>;</a:t>
            </a:r>
            <a:r>
              <a:rPr lang="zh-CN" altLang="en-US" dirty="0"/>
              <a:t>其三</a:t>
            </a:r>
            <a:r>
              <a:rPr lang="en-US" altLang="zh-CN" dirty="0"/>
              <a:t>,</a:t>
            </a:r>
            <a:r>
              <a:rPr lang="zh-CN" altLang="en-US" dirty="0"/>
              <a:t>提出了人的大脑有对声音主观选择这个生理特点</a:t>
            </a:r>
            <a:r>
              <a:rPr lang="en-US" altLang="zh-CN" dirty="0"/>
              <a:t>,</a:t>
            </a:r>
            <a:r>
              <a:rPr lang="zh-CN" altLang="en-US" dirty="0"/>
              <a:t>应当成为</a:t>
            </a:r>
          </a:p>
          <a:p>
            <a:r>
              <a:rPr lang="zh-CN" altLang="en-US" dirty="0"/>
              <a:t>广播剧音响运用的重要考虑。</a:t>
            </a:r>
          </a:p>
          <a:p>
            <a:r>
              <a:rPr lang="en-US" altLang="zh-CN" dirty="0"/>
              <a:t>(</a:t>
            </a:r>
            <a:r>
              <a:rPr lang="zh-CN" altLang="en-US" dirty="0"/>
              <a:t>二</a:t>
            </a:r>
            <a:r>
              <a:rPr lang="en-US" altLang="zh-CN" dirty="0"/>
              <a:t>)</a:t>
            </a:r>
            <a:r>
              <a:rPr lang="zh-CN" altLang="en-US" dirty="0"/>
              <a:t>对广播剧的结构特点研究有所深入</a:t>
            </a:r>
          </a:p>
          <a:p>
            <a:r>
              <a:rPr lang="zh-CN" altLang="en-US" dirty="0"/>
              <a:t>如刘保毅的三篇</a:t>
            </a:r>
            <a:r>
              <a:rPr lang="en-US" altLang="zh-CN" dirty="0"/>
              <a:t>《</a:t>
            </a:r>
            <a:r>
              <a:rPr lang="zh-CN" altLang="en-US" dirty="0"/>
              <a:t>广播剧</a:t>
            </a:r>
            <a:r>
              <a:rPr lang="en-US" altLang="zh-CN" dirty="0"/>
              <a:t>&lt;</a:t>
            </a:r>
            <a:r>
              <a:rPr lang="zh-CN" altLang="en-US" dirty="0"/>
              <a:t>红岩</a:t>
            </a:r>
            <a:r>
              <a:rPr lang="en-US" altLang="zh-CN" dirty="0"/>
              <a:t>&gt;</a:t>
            </a:r>
            <a:r>
              <a:rPr lang="zh-CN" altLang="en-US" dirty="0"/>
              <a:t>改编琐记</a:t>
            </a:r>
            <a:r>
              <a:rPr lang="en-US" altLang="zh-CN" dirty="0"/>
              <a:t>》</a:t>
            </a:r>
            <a:r>
              <a:rPr lang="zh-CN" altLang="en-US" dirty="0"/>
              <a:t>和邝远焉的</a:t>
            </a:r>
            <a:r>
              <a:rPr lang="en-US" altLang="zh-CN" dirty="0"/>
              <a:t>《</a:t>
            </a:r>
            <a:r>
              <a:rPr lang="zh-CN" altLang="en-US" dirty="0"/>
              <a:t>广播剧场景转换的艺术处</a:t>
            </a:r>
          </a:p>
          <a:p>
            <a:r>
              <a:rPr lang="zh-CN" altLang="en-US" dirty="0"/>
              <a:t>理</a:t>
            </a:r>
            <a:r>
              <a:rPr lang="en-US" altLang="zh-CN" dirty="0"/>
              <a:t>》</a:t>
            </a:r>
            <a:r>
              <a:rPr lang="zh-CN" altLang="en-US" dirty="0"/>
              <a:t>等</a:t>
            </a:r>
            <a:r>
              <a:rPr lang="en-US" altLang="zh-CN" dirty="0"/>
              <a:t>,</a:t>
            </a:r>
            <a:r>
              <a:rPr lang="zh-CN" altLang="en-US" dirty="0"/>
              <a:t>在这方面都有一定的阐述。</a:t>
            </a:r>
          </a:p>
          <a:p>
            <a:r>
              <a:rPr lang="en-US" altLang="zh-CN" dirty="0"/>
              <a:t>(</a:t>
            </a:r>
            <a:r>
              <a:rPr lang="zh-CN" altLang="en-US" dirty="0"/>
              <a:t>三</a:t>
            </a:r>
            <a:r>
              <a:rPr lang="en-US" altLang="zh-CN" dirty="0"/>
              <a:t>)</a:t>
            </a:r>
            <a:r>
              <a:rPr lang="zh-CN" altLang="en-US" dirty="0"/>
              <a:t>对广播剧中人物的声音形象塑造研究更符合美学要求</a:t>
            </a:r>
          </a:p>
          <a:p>
            <a:r>
              <a:rPr lang="zh-CN" altLang="en-US" dirty="0"/>
              <a:t>刘溪的</a:t>
            </a:r>
            <a:r>
              <a:rPr lang="en-US" altLang="zh-CN" dirty="0"/>
              <a:t>《</a:t>
            </a:r>
            <a:r>
              <a:rPr lang="zh-CN" altLang="en-US" dirty="0"/>
              <a:t>从马天武人物形象的塑造谈起</a:t>
            </a:r>
            <a:r>
              <a:rPr lang="en-US" altLang="zh-CN" dirty="0"/>
              <a:t>》</a:t>
            </a:r>
            <a:r>
              <a:rPr lang="zh-CN" altLang="en-US" dirty="0"/>
              <a:t>一文</a:t>
            </a:r>
            <a:r>
              <a:rPr lang="en-US" altLang="zh-CN" dirty="0"/>
              <a:t>,</a:t>
            </a:r>
            <a:r>
              <a:rPr lang="zh-CN" altLang="en-US" dirty="0"/>
              <a:t>很缜密地分析了广播剧</a:t>
            </a:r>
            <a:r>
              <a:rPr lang="en-US" altLang="zh-CN" dirty="0"/>
              <a:t>《</a:t>
            </a:r>
            <a:r>
              <a:rPr lang="zh-CN" altLang="en-US" dirty="0"/>
              <a:t>三伏马天</a:t>
            </a:r>
          </a:p>
          <a:p>
            <a:r>
              <a:rPr lang="zh-CN" altLang="en-US" dirty="0"/>
              <a:t>武</a:t>
            </a:r>
            <a:r>
              <a:rPr lang="en-US" altLang="zh-CN" dirty="0"/>
              <a:t>》</a:t>
            </a:r>
            <a:r>
              <a:rPr lang="zh-CN" altLang="en-US" dirty="0"/>
              <a:t>中两个年龄相近又同是男性军人的声音形象塑造</a:t>
            </a:r>
            <a:r>
              <a:rPr lang="en-US" altLang="zh-CN" dirty="0"/>
              <a:t>,</a:t>
            </a:r>
            <a:r>
              <a:rPr lang="zh-CN" altLang="en-US" dirty="0"/>
              <a:t>很有学术价值。</a:t>
            </a:r>
          </a:p>
          <a:p>
            <a:r>
              <a:rPr lang="en-US" altLang="zh-CN" dirty="0"/>
              <a:t>(</a:t>
            </a:r>
            <a:r>
              <a:rPr lang="zh-CN" altLang="en-US" dirty="0"/>
              <a:t>四</a:t>
            </a:r>
            <a:r>
              <a:rPr lang="en-US" altLang="zh-CN" dirty="0"/>
              <a:t>)</a:t>
            </a:r>
            <a:r>
              <a:rPr lang="zh-CN" altLang="en-US" dirty="0"/>
              <a:t>国外相关理论被译介到国内</a:t>
            </a:r>
          </a:p>
          <a:p>
            <a:r>
              <a:rPr lang="zh-CN" altLang="en-US" dirty="0"/>
              <a:t>这一时期</a:t>
            </a:r>
            <a:r>
              <a:rPr lang="en-US" altLang="zh-CN" dirty="0"/>
              <a:t>,</a:t>
            </a:r>
            <a:r>
              <a:rPr lang="zh-CN" altLang="en-US" dirty="0"/>
              <a:t>日本的堀江史朗、内村直也关于广播剧的理论阐述</a:t>
            </a:r>
            <a:r>
              <a:rPr lang="en-US" altLang="zh-CN" dirty="0"/>
              <a:t>,</a:t>
            </a:r>
            <a:r>
              <a:rPr lang="zh-CN" altLang="en-US" dirty="0"/>
              <a:t>由蔡子民编译介绍</a:t>
            </a:r>
          </a:p>
          <a:p>
            <a:r>
              <a:rPr lang="zh-CN" altLang="en-US" dirty="0"/>
              <a:t>给我国。他们的理论核心是“广播剧的最终目的不是在听众的心里构成视觉形象后再</a:t>
            </a:r>
          </a:p>
          <a:p>
            <a:r>
              <a:rPr lang="zh-CN" altLang="en-US" dirty="0"/>
              <a:t>引起戏剧感觉</a:t>
            </a:r>
            <a:r>
              <a:rPr lang="en-US" altLang="zh-CN" dirty="0"/>
              <a:t>,</a:t>
            </a:r>
            <a:r>
              <a:rPr lang="zh-CN" altLang="en-US" dirty="0"/>
              <a:t>而是以声音本身直接打动听众的思想感情”</a:t>
            </a:r>
            <a:r>
              <a:rPr lang="en-US" altLang="zh-CN" dirty="0"/>
              <a:t>,</a:t>
            </a:r>
            <a:r>
              <a:rPr lang="zh-CN" altLang="en-US" dirty="0"/>
              <a:t>这一观点</a:t>
            </a:r>
            <a:r>
              <a:rPr lang="en-US" altLang="zh-CN" dirty="0"/>
              <a:t>,</a:t>
            </a:r>
            <a:r>
              <a:rPr lang="zh-CN" altLang="en-US" dirty="0"/>
              <a:t>对我国广播剧</a:t>
            </a:r>
          </a:p>
          <a:p>
            <a:r>
              <a:rPr lang="zh-CN" altLang="en-US" dirty="0"/>
              <a:t>理论研究界的认识起了一定的推动作用。</a:t>
            </a:r>
          </a:p>
          <a:p>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74785356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5355288"/>
          </a:xfrm>
          <a:prstGeom prst="rect">
            <a:avLst/>
          </a:prstGeom>
          <a:noFill/>
          <a:ln>
            <a:noFill/>
          </a:ln>
        </p:spPr>
        <p:txBody>
          <a:bodyPr wrap="square" lIns="91419" tIns="45708" rIns="91419" bIns="45708">
            <a:spAutoFit/>
          </a:bodyPr>
          <a:lstStyle/>
          <a:p>
            <a:r>
              <a:rPr lang="zh-CN" altLang="en-US" dirty="0"/>
              <a:t>三、广播剧兴旺发展期</a:t>
            </a:r>
            <a:r>
              <a:rPr lang="en-US" altLang="zh-CN" dirty="0"/>
              <a:t>(1976</a:t>
            </a:r>
            <a:r>
              <a:rPr lang="zh-CN" altLang="en-US" dirty="0"/>
              <a:t>年至今</a:t>
            </a:r>
            <a:r>
              <a:rPr lang="en-US" altLang="zh-CN" dirty="0"/>
              <a:t>)</a:t>
            </a:r>
          </a:p>
          <a:p>
            <a:r>
              <a:rPr lang="zh-CN" altLang="en-US" dirty="0"/>
              <a:t>新时期广播剧学术活动空前活跃</a:t>
            </a:r>
            <a:r>
              <a:rPr lang="en-US" altLang="zh-CN" dirty="0"/>
              <a:t>,</a:t>
            </a:r>
            <a:r>
              <a:rPr lang="zh-CN" altLang="en-US" dirty="0"/>
              <a:t>尤其是广播剧被纳入“五个一工程”评奖后</a:t>
            </a:r>
            <a:r>
              <a:rPr lang="en-US" altLang="zh-CN" dirty="0"/>
              <a:t>,</a:t>
            </a:r>
            <a:r>
              <a:rPr lang="zh-CN" altLang="en-US" dirty="0"/>
              <a:t>科</a:t>
            </a:r>
          </a:p>
          <a:p>
            <a:r>
              <a:rPr lang="zh-CN" altLang="en-US" dirty="0"/>
              <a:t>研成果相当丰富。广播剧研究在理论上的深化</a:t>
            </a:r>
            <a:r>
              <a:rPr lang="en-US" altLang="zh-CN" dirty="0"/>
              <a:t>,</a:t>
            </a:r>
            <a:r>
              <a:rPr lang="zh-CN" altLang="en-US" dirty="0"/>
              <a:t>主要有以下几点</a:t>
            </a:r>
            <a:r>
              <a:rPr lang="en-US" altLang="zh-CN" dirty="0"/>
              <a:t>:</a:t>
            </a:r>
          </a:p>
          <a:p>
            <a:r>
              <a:rPr lang="en-US" altLang="zh-CN" dirty="0"/>
              <a:t>(</a:t>
            </a:r>
            <a:r>
              <a:rPr lang="zh-CN" altLang="en-US" dirty="0"/>
              <a:t>一</a:t>
            </a:r>
            <a:r>
              <a:rPr lang="en-US" altLang="zh-CN" dirty="0"/>
              <a:t>)</a:t>
            </a:r>
            <a:r>
              <a:rPr lang="zh-CN" altLang="en-US" dirty="0"/>
              <a:t>关于广播剧的本质特征问题</a:t>
            </a:r>
          </a:p>
          <a:p>
            <a:r>
              <a:rPr lang="zh-CN" altLang="en-US" dirty="0"/>
              <a:t>这一时期比以往更明确地认识到了广播剧不仅仅是一种“看不见的戏”“用耳朵听</a:t>
            </a:r>
          </a:p>
          <a:p>
            <a:r>
              <a:rPr lang="zh-CN" altLang="en-US" dirty="0"/>
              <a:t>的戏”</a:t>
            </a:r>
            <a:r>
              <a:rPr lang="en-US" altLang="zh-CN" dirty="0"/>
              <a:t>,</a:t>
            </a:r>
            <a:r>
              <a:rPr lang="zh-CN" altLang="en-US" dirty="0"/>
              <a:t>它是吸收了戏剧的营养</a:t>
            </a:r>
            <a:r>
              <a:rPr lang="en-US" altLang="zh-CN" dirty="0"/>
              <a:t>,</a:t>
            </a:r>
            <a:r>
              <a:rPr lang="zh-CN" altLang="en-US" dirty="0"/>
              <a:t>形成的一种“特殊艺术形式”。王雪梅的</a:t>
            </a:r>
            <a:r>
              <a:rPr lang="en-US" altLang="zh-CN" dirty="0"/>
              <a:t>《</a:t>
            </a:r>
            <a:r>
              <a:rPr lang="zh-CN" altLang="en-US" dirty="0"/>
              <a:t>广播剧艺术</a:t>
            </a:r>
            <a:endParaRPr lang="en-US" altLang="zh-CN" dirty="0"/>
          </a:p>
          <a:p>
            <a:r>
              <a:rPr lang="zh-CN" altLang="en-US" dirty="0"/>
              <a:t>论</a:t>
            </a:r>
            <a:r>
              <a:rPr lang="en-US" altLang="zh-CN" dirty="0"/>
              <a:t>》①,</a:t>
            </a:r>
            <a:r>
              <a:rPr lang="zh-CN" altLang="en-US" dirty="0"/>
              <a:t>全面而系统地阐述了广播剧的艺术特征、编剧规律和导表演规律</a:t>
            </a:r>
            <a:r>
              <a:rPr lang="en-US" altLang="zh-CN" dirty="0"/>
              <a:t>,</a:t>
            </a:r>
            <a:r>
              <a:rPr lang="zh-CN" altLang="en-US" dirty="0"/>
              <a:t>填补了此领</a:t>
            </a:r>
          </a:p>
          <a:p>
            <a:r>
              <a:rPr lang="zh-CN" altLang="en-US" dirty="0"/>
              <a:t>域的空白。在</a:t>
            </a:r>
            <a:r>
              <a:rPr lang="en-US" altLang="zh-CN" dirty="0"/>
              <a:t>《</a:t>
            </a:r>
            <a:r>
              <a:rPr lang="zh-CN" altLang="en-US" dirty="0"/>
              <a:t>对广播剧艺术个性的思考</a:t>
            </a:r>
            <a:r>
              <a:rPr lang="en-US" altLang="zh-CN" dirty="0"/>
              <a:t>》②</a:t>
            </a:r>
            <a:r>
              <a:rPr lang="zh-CN" altLang="en-US" dirty="0"/>
              <a:t>一文中</a:t>
            </a:r>
            <a:r>
              <a:rPr lang="en-US" altLang="zh-CN" dirty="0"/>
              <a:t>,</a:t>
            </a:r>
            <a:r>
              <a:rPr lang="zh-CN" altLang="en-US" dirty="0"/>
              <a:t>王雪梅明确提出</a:t>
            </a:r>
            <a:r>
              <a:rPr lang="en-US" altLang="zh-CN" dirty="0"/>
              <a:t>:“</a:t>
            </a:r>
            <a:r>
              <a:rPr lang="zh-CN" altLang="en-US" dirty="0"/>
              <a:t>广播剧应当侧</a:t>
            </a:r>
          </a:p>
          <a:p>
            <a:r>
              <a:rPr lang="zh-CN" altLang="en-US" dirty="0"/>
              <a:t>重呈现人物的心灵世界</a:t>
            </a:r>
            <a:r>
              <a:rPr lang="en-US" altLang="zh-CN" dirty="0"/>
              <a:t>,</a:t>
            </a:r>
            <a:r>
              <a:rPr lang="zh-CN" altLang="en-US" dirty="0"/>
              <a:t>侧重展现内心的复杂细微的状态</a:t>
            </a:r>
            <a:r>
              <a:rPr lang="en-US" altLang="zh-CN" dirty="0"/>
              <a:t>,</a:t>
            </a:r>
            <a:r>
              <a:rPr lang="zh-CN" altLang="en-US" dirty="0"/>
              <a:t>包括感情。可以说用声音</a:t>
            </a:r>
          </a:p>
          <a:p>
            <a:r>
              <a:rPr lang="zh-CN" altLang="en-US" dirty="0"/>
              <a:t>来表现</a:t>
            </a:r>
            <a:r>
              <a:rPr lang="en-US" altLang="zh-CN" dirty="0"/>
              <a:t>,</a:t>
            </a:r>
            <a:r>
              <a:rPr lang="zh-CN" altLang="en-US" dirty="0"/>
              <a:t>侧重表现心灵图画</a:t>
            </a:r>
            <a:r>
              <a:rPr lang="en-US" altLang="zh-CN" dirty="0"/>
              <a:t>,</a:t>
            </a:r>
            <a:r>
              <a:rPr lang="zh-CN" altLang="en-US" dirty="0"/>
              <a:t>直接展现心理活动</a:t>
            </a:r>
            <a:r>
              <a:rPr lang="en-US" altLang="zh-CN" dirty="0"/>
              <a:t>,</a:t>
            </a:r>
            <a:r>
              <a:rPr lang="zh-CN" altLang="en-US" dirty="0"/>
              <a:t>这是广播剧的艺术个性</a:t>
            </a:r>
            <a:r>
              <a:rPr lang="en-US" altLang="zh-CN" dirty="0"/>
              <a:t>,</a:t>
            </a:r>
            <a:r>
              <a:rPr lang="zh-CN" altLang="en-US" dirty="0"/>
              <a:t>或者说是它</a:t>
            </a:r>
          </a:p>
          <a:p>
            <a:r>
              <a:rPr lang="zh-CN" altLang="en-US" dirty="0"/>
              <a:t>艺术个性的一个重要方面。”张凤铸、张育华的文章</a:t>
            </a:r>
            <a:r>
              <a:rPr lang="en-US" altLang="zh-CN" dirty="0"/>
              <a:t>《</a:t>
            </a:r>
            <a:r>
              <a:rPr lang="zh-CN" altLang="en-US" dirty="0"/>
              <a:t>关于广播剧本性的一点思考</a:t>
            </a:r>
            <a:r>
              <a:rPr lang="en-US" altLang="zh-CN" dirty="0"/>
              <a:t>》③</a:t>
            </a:r>
            <a:r>
              <a:rPr lang="zh-CN" altLang="en-US" dirty="0"/>
              <a:t>也</a:t>
            </a:r>
          </a:p>
          <a:p>
            <a:r>
              <a:rPr lang="zh-CN" altLang="en-US" dirty="0"/>
              <a:t>论及了这个问题。</a:t>
            </a:r>
          </a:p>
          <a:p>
            <a:r>
              <a:rPr lang="en-US" altLang="zh-CN" dirty="0"/>
              <a:t>(</a:t>
            </a:r>
            <a:r>
              <a:rPr lang="zh-CN" altLang="en-US" dirty="0"/>
              <a:t>二</a:t>
            </a:r>
            <a:r>
              <a:rPr lang="en-US" altLang="zh-CN" dirty="0"/>
              <a:t>)</a:t>
            </a:r>
            <a:r>
              <a:rPr lang="zh-CN" altLang="en-US" dirty="0"/>
              <a:t>对广播剧接受美学的研究深化了</a:t>
            </a:r>
          </a:p>
          <a:p>
            <a:r>
              <a:rPr lang="zh-CN" altLang="en-US" dirty="0"/>
              <a:t>对听众的心理、广播剧内容和听众心理沟通的研究加深了。</a:t>
            </a:r>
            <a:r>
              <a:rPr lang="en-US" altLang="zh-CN" dirty="0"/>
              <a:t>《</a:t>
            </a:r>
            <a:r>
              <a:rPr lang="zh-CN" altLang="en-US" dirty="0"/>
              <a:t>广播剧</a:t>
            </a:r>
            <a:r>
              <a:rPr lang="en-US" altLang="zh-CN" dirty="0"/>
              <a:t>&lt;</a:t>
            </a:r>
            <a:r>
              <a:rPr lang="zh-CN" altLang="en-US" dirty="0"/>
              <a:t>二泉映月</a:t>
            </a:r>
            <a:r>
              <a:rPr lang="en-US" altLang="zh-CN" dirty="0"/>
              <a:t>&gt;</a:t>
            </a:r>
          </a:p>
          <a:p>
            <a:r>
              <a:rPr lang="zh-CN" altLang="en-US" dirty="0"/>
              <a:t>艺术特色浅析</a:t>
            </a:r>
            <a:r>
              <a:rPr lang="en-US" altLang="zh-CN" dirty="0"/>
              <a:t>》④</a:t>
            </a:r>
            <a:r>
              <a:rPr lang="zh-CN" altLang="en-US" dirty="0"/>
              <a:t>是胡源、许志平的研究文字。文章主要从听众的欣赏心理需求去探</a:t>
            </a:r>
          </a:p>
          <a:p>
            <a:r>
              <a:rPr lang="zh-CN" altLang="en-US" dirty="0"/>
              <a:t>求广播剧的艺术特质。田本相的</a:t>
            </a:r>
            <a:r>
              <a:rPr lang="en-US" altLang="zh-CN" dirty="0"/>
              <a:t>《</a:t>
            </a:r>
            <a:r>
              <a:rPr lang="zh-CN" altLang="en-US" dirty="0"/>
              <a:t>听广播剧漫笔</a:t>
            </a:r>
            <a:r>
              <a:rPr lang="en-US" altLang="zh-CN" dirty="0"/>
              <a:t>》⑤ </a:t>
            </a:r>
            <a:r>
              <a:rPr lang="zh-CN" altLang="en-US" dirty="0"/>
              <a:t>一文</a:t>
            </a:r>
            <a:r>
              <a:rPr lang="en-US" altLang="zh-CN" dirty="0"/>
              <a:t>,</a:t>
            </a:r>
            <a:r>
              <a:rPr lang="zh-CN" altLang="en-US" dirty="0"/>
              <a:t>对广播剧界有一定的影响。</a:t>
            </a:r>
          </a:p>
          <a:p>
            <a:r>
              <a:rPr lang="zh-CN" altLang="en-US" dirty="0"/>
              <a:t>于君的</a:t>
            </a:r>
            <a:r>
              <a:rPr lang="en-US" altLang="zh-CN" dirty="0"/>
              <a:t>《</a:t>
            </a:r>
            <a:r>
              <a:rPr lang="zh-CN" altLang="en-US" dirty="0"/>
              <a:t>脱弃陈骸</a:t>
            </a:r>
            <a:r>
              <a:rPr lang="en-US" altLang="zh-CN" dirty="0"/>
              <a:t>,</a:t>
            </a:r>
            <a:r>
              <a:rPr lang="zh-CN" altLang="en-US" dirty="0"/>
              <a:t>自标灵彩</a:t>
            </a:r>
            <a:r>
              <a:rPr lang="en-US" altLang="zh-CN" dirty="0"/>
              <a:t>———</a:t>
            </a:r>
            <a:r>
              <a:rPr lang="zh-CN" altLang="en-US" dirty="0"/>
              <a:t>听广播剧</a:t>
            </a:r>
            <a:r>
              <a:rPr lang="en-US" altLang="zh-CN" dirty="0"/>
              <a:t>&lt;</a:t>
            </a:r>
            <a:r>
              <a:rPr lang="zh-CN" altLang="en-US" dirty="0"/>
              <a:t>陈妙常</a:t>
            </a:r>
            <a:r>
              <a:rPr lang="en-US" altLang="zh-CN" dirty="0"/>
              <a:t>&gt;》⑥</a:t>
            </a:r>
            <a:r>
              <a:rPr lang="zh-CN" altLang="en-US" dirty="0"/>
              <a:t>、范建的</a:t>
            </a:r>
            <a:r>
              <a:rPr lang="en-US" altLang="zh-CN" dirty="0"/>
              <a:t>《</a:t>
            </a:r>
            <a:r>
              <a:rPr lang="zh-CN" altLang="en-US" dirty="0"/>
              <a:t>听觉空间和艺术占</a:t>
            </a:r>
          </a:p>
          <a:p>
            <a:r>
              <a:rPr lang="zh-CN" altLang="en-US" dirty="0"/>
              <a:t>领</a:t>
            </a:r>
            <a:r>
              <a:rPr lang="en-US" altLang="zh-CN" dirty="0"/>
              <a:t>———</a:t>
            </a:r>
            <a:r>
              <a:rPr lang="zh-CN" altLang="en-US" dirty="0"/>
              <a:t>广播剧作漫谈</a:t>
            </a:r>
            <a:r>
              <a:rPr lang="en-US" altLang="zh-CN" dirty="0"/>
              <a:t>》⑦,</a:t>
            </a:r>
            <a:r>
              <a:rPr lang="zh-CN" altLang="en-US" dirty="0"/>
              <a:t>分别从不同角度探讨了广播剧的接受美学问题。</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82980538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4801290"/>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对广播剧的观念、艺术样式、表现手法展开了比较活跃的研究</a:t>
            </a:r>
          </a:p>
          <a:p>
            <a:r>
              <a:rPr lang="zh-CN" altLang="en-US" dirty="0"/>
              <a:t>对许多形式上、表现手法上的创新剧目</a:t>
            </a:r>
            <a:r>
              <a:rPr lang="en-US" altLang="zh-CN" dirty="0"/>
              <a:t>,</a:t>
            </a:r>
            <a:r>
              <a:rPr lang="zh-CN" altLang="en-US" dirty="0"/>
              <a:t>理论评论界都给予了关注</a:t>
            </a:r>
            <a:r>
              <a:rPr lang="en-US" altLang="zh-CN" dirty="0"/>
              <a:t>,</a:t>
            </a:r>
            <a:r>
              <a:rPr lang="zh-CN" altLang="en-US" dirty="0"/>
              <a:t>总结了其中的</a:t>
            </a:r>
          </a:p>
          <a:p>
            <a:r>
              <a:rPr lang="zh-CN" altLang="en-US" dirty="0"/>
              <a:t>某些美学经验。广播报道剧进入上个世纪</a:t>
            </a:r>
            <a:r>
              <a:rPr lang="en-US" altLang="zh-CN" dirty="0"/>
              <a:t>80</a:t>
            </a:r>
            <a:r>
              <a:rPr lang="zh-CN" altLang="en-US" dirty="0"/>
              <a:t>年代以来深受听众的青睐</a:t>
            </a:r>
            <a:r>
              <a:rPr lang="en-US" altLang="zh-CN" dirty="0"/>
              <a:t>,</a:t>
            </a:r>
            <a:r>
              <a:rPr lang="zh-CN" altLang="en-US" dirty="0"/>
              <a:t>王雪梅的</a:t>
            </a:r>
            <a:r>
              <a:rPr lang="en-US" altLang="zh-CN" dirty="0"/>
              <a:t>《</a:t>
            </a:r>
            <a:r>
              <a:rPr lang="zh-CN" altLang="en-US" dirty="0"/>
              <a:t>探</a:t>
            </a:r>
          </a:p>
          <a:p>
            <a:r>
              <a:rPr lang="zh-CN" altLang="en-US" dirty="0"/>
              <a:t>索与奉献</a:t>
            </a:r>
            <a:r>
              <a:rPr lang="en-US" altLang="zh-CN" dirty="0"/>
              <a:t>》⑧</a:t>
            </a:r>
            <a:r>
              <a:rPr lang="zh-CN" altLang="en-US" dirty="0"/>
              <a:t>和</a:t>
            </a:r>
            <a:r>
              <a:rPr lang="en-US" altLang="zh-CN" dirty="0"/>
              <a:t>《</a:t>
            </a:r>
            <a:r>
              <a:rPr lang="zh-CN" altLang="en-US" dirty="0"/>
              <a:t>广播报道剧的动态式与静态式</a:t>
            </a:r>
            <a:r>
              <a:rPr lang="en-US" altLang="zh-CN" dirty="0"/>
              <a:t>》⑨</a:t>
            </a:r>
            <a:r>
              <a:rPr lang="zh-CN" altLang="en-US" dirty="0"/>
              <a:t>都是探讨广播报道剧的艺术特征。</a:t>
            </a:r>
          </a:p>
          <a:p>
            <a:r>
              <a:rPr lang="en-US" altLang="zh-CN" dirty="0"/>
              <a:t>《</a:t>
            </a:r>
            <a:r>
              <a:rPr lang="zh-CN" altLang="en-US" dirty="0"/>
              <a:t>非戏剧化</a:t>
            </a:r>
            <a:r>
              <a:rPr lang="en-US" altLang="zh-CN" dirty="0"/>
              <a:t>———</a:t>
            </a:r>
            <a:r>
              <a:rPr lang="zh-CN" altLang="en-US" dirty="0"/>
              <a:t>广播剧发展的一种趋势</a:t>
            </a:r>
            <a:r>
              <a:rPr lang="en-US" altLang="zh-CN" dirty="0"/>
              <a:t>》</a:t>
            </a:r>
            <a:r>
              <a:rPr lang="zh-CN" altLang="en-US" dirty="0"/>
              <a:t>􀃊􀁉􀁒是陆群对广播剧走向的见解。</a:t>
            </a:r>
          </a:p>
          <a:p>
            <a:r>
              <a:rPr lang="en-US" altLang="zh-CN" dirty="0"/>
              <a:t>(</a:t>
            </a:r>
            <a:r>
              <a:rPr lang="zh-CN" altLang="en-US" dirty="0"/>
              <a:t>四</a:t>
            </a:r>
            <a:r>
              <a:rPr lang="en-US" altLang="zh-CN" dirty="0"/>
              <a:t>)</a:t>
            </a:r>
            <a:r>
              <a:rPr lang="zh-CN" altLang="en-US" dirty="0"/>
              <a:t>对广播剧艺术构成诸方面的理论问题、技巧手法问题都有一定的研究</a:t>
            </a:r>
          </a:p>
          <a:p>
            <a:r>
              <a:rPr lang="zh-CN" altLang="en-US" dirty="0"/>
              <a:t>宋家玲的</a:t>
            </a:r>
            <a:r>
              <a:rPr lang="en-US" altLang="zh-CN" dirty="0"/>
              <a:t>《</a:t>
            </a:r>
            <a:r>
              <a:rPr lang="zh-CN" altLang="en-US" dirty="0"/>
              <a:t>怎样写广播剧</a:t>
            </a:r>
            <a:r>
              <a:rPr lang="en-US" altLang="zh-CN" dirty="0"/>
              <a:t>》</a:t>
            </a:r>
            <a:r>
              <a:rPr lang="zh-CN" altLang="en-US" dirty="0"/>
              <a:t>􀃊􀁉􀁓、王瑞棠的</a:t>
            </a:r>
            <a:r>
              <a:rPr lang="en-US" altLang="zh-CN" dirty="0"/>
              <a:t>《</a:t>
            </a:r>
            <a:r>
              <a:rPr lang="zh-CN" altLang="en-US" dirty="0"/>
              <a:t>广播编辑学</a:t>
            </a:r>
            <a:r>
              <a:rPr lang="en-US" altLang="zh-CN" dirty="0"/>
              <a:t>》</a:t>
            </a:r>
            <a:r>
              <a:rPr lang="zh-CN" altLang="en-US" dirty="0"/>
              <a:t>􀃊􀁉􀁔、张凤铸的</a:t>
            </a:r>
            <a:r>
              <a:rPr lang="en-US" altLang="zh-CN" dirty="0"/>
              <a:t>《</a:t>
            </a:r>
            <a:r>
              <a:rPr lang="zh-CN" altLang="en-US" dirty="0"/>
              <a:t>中国广播文艺</a:t>
            </a:r>
          </a:p>
          <a:p>
            <a:r>
              <a:rPr lang="zh-CN" altLang="en-US" dirty="0"/>
              <a:t>学</a:t>
            </a:r>
            <a:r>
              <a:rPr lang="en-US" altLang="zh-CN" dirty="0"/>
              <a:t>》</a:t>
            </a:r>
            <a:r>
              <a:rPr lang="zh-CN" altLang="en-US" dirty="0"/>
              <a:t>􀃊􀁉􀁕</a:t>
            </a:r>
            <a:r>
              <a:rPr lang="en-US" altLang="zh-CN" dirty="0"/>
              <a:t>,</a:t>
            </a:r>
            <a:r>
              <a:rPr lang="zh-CN" altLang="en-US" dirty="0"/>
              <a:t>其中都有重点论述广播剧的部分。</a:t>
            </a:r>
          </a:p>
          <a:p>
            <a:r>
              <a:rPr lang="zh-CN" altLang="en-US" dirty="0"/>
              <a:t>除此之外</a:t>
            </a:r>
            <a:r>
              <a:rPr lang="en-US" altLang="zh-CN" dirty="0"/>
              <a:t>,</a:t>
            </a:r>
            <a:r>
              <a:rPr lang="zh-CN" altLang="en-US" dirty="0"/>
              <a:t>广播剧理论方面的著作还有祖文忠的</a:t>
            </a:r>
            <a:r>
              <a:rPr lang="en-US" altLang="zh-CN" dirty="0"/>
              <a:t>《</a:t>
            </a:r>
            <a:r>
              <a:rPr lang="zh-CN" altLang="en-US" dirty="0"/>
              <a:t>广播剧电视剧概论</a:t>
            </a:r>
            <a:r>
              <a:rPr lang="en-US" altLang="zh-CN" dirty="0"/>
              <a:t>》</a:t>
            </a:r>
            <a:r>
              <a:rPr lang="zh-CN" altLang="en-US" dirty="0"/>
              <a:t>􀃊􀁉􀁖、朱宝贺</a:t>
            </a:r>
            <a:endParaRPr lang="en-US" altLang="zh-CN" dirty="0"/>
          </a:p>
          <a:p>
            <a:r>
              <a:rPr lang="zh-CN" altLang="en-US" dirty="0"/>
              <a:t>的</a:t>
            </a:r>
            <a:r>
              <a:rPr lang="en-US" altLang="zh-CN" dirty="0"/>
              <a:t>《</a:t>
            </a:r>
            <a:r>
              <a:rPr lang="zh-CN" altLang="en-US" dirty="0"/>
              <a:t>广播剧编剧艺术</a:t>
            </a:r>
            <a:r>
              <a:rPr lang="en-US" altLang="zh-CN" dirty="0"/>
              <a:t>》①</a:t>
            </a:r>
            <a:r>
              <a:rPr lang="zh-CN" altLang="en-US" dirty="0"/>
              <a:t>、冯福宽的</a:t>
            </a:r>
            <a:r>
              <a:rPr lang="en-US" altLang="zh-CN" dirty="0"/>
              <a:t>《</a:t>
            </a:r>
            <a:r>
              <a:rPr lang="zh-CN" altLang="en-US" dirty="0"/>
              <a:t>消失在声音里的青春</a:t>
            </a:r>
            <a:r>
              <a:rPr lang="en-US" altLang="zh-CN" dirty="0"/>
              <a:t>》②</a:t>
            </a:r>
            <a:r>
              <a:rPr lang="zh-CN" altLang="en-US" dirty="0"/>
              <a:t>、刘雨岚的</a:t>
            </a:r>
            <a:r>
              <a:rPr lang="en-US" altLang="zh-CN" dirty="0"/>
              <a:t>《</a:t>
            </a:r>
            <a:r>
              <a:rPr lang="zh-CN" altLang="en-US" dirty="0"/>
              <a:t>关于广播剧美</a:t>
            </a:r>
          </a:p>
          <a:p>
            <a:r>
              <a:rPr lang="zh-CN" altLang="en-US" dirty="0"/>
              <a:t>学的几点思考</a:t>
            </a:r>
            <a:r>
              <a:rPr lang="en-US" altLang="zh-CN" dirty="0"/>
              <a:t>》③</a:t>
            </a:r>
            <a:r>
              <a:rPr lang="zh-CN" altLang="en-US" dirty="0"/>
              <a:t>和郦子柏的</a:t>
            </a:r>
            <a:r>
              <a:rPr lang="en-US" altLang="zh-CN" dirty="0"/>
              <a:t>《</a:t>
            </a:r>
            <a:r>
              <a:rPr lang="zh-CN" altLang="en-US" dirty="0"/>
              <a:t>漫谈广播连续剧创作</a:t>
            </a:r>
            <a:r>
              <a:rPr lang="en-US" altLang="zh-CN" dirty="0"/>
              <a:t>》④,</a:t>
            </a:r>
            <a:r>
              <a:rPr lang="zh-CN" altLang="en-US" dirty="0"/>
              <a:t>都是很有见地的研究。</a:t>
            </a:r>
            <a:r>
              <a:rPr lang="en-US" altLang="zh-CN" dirty="0"/>
              <a:t>《</a:t>
            </a:r>
            <a:r>
              <a:rPr lang="zh-CN" altLang="en-US" dirty="0"/>
              <a:t>音乐</a:t>
            </a:r>
          </a:p>
          <a:p>
            <a:r>
              <a:rPr lang="zh-CN" altLang="en-US" dirty="0"/>
              <a:t>在广播剧中的作用</a:t>
            </a:r>
            <a:r>
              <a:rPr lang="en-US" altLang="zh-CN" dirty="0"/>
              <a:t>》⑤</a:t>
            </a:r>
            <a:r>
              <a:rPr lang="zh-CN" altLang="en-US" dirty="0"/>
              <a:t>是宋铁铮几十年实践的积累</a:t>
            </a:r>
            <a:r>
              <a:rPr lang="en-US" altLang="zh-CN" dirty="0"/>
              <a:t>,</a:t>
            </a:r>
            <a:r>
              <a:rPr lang="zh-CN" altLang="en-US" dirty="0"/>
              <a:t>有一定的权威性。</a:t>
            </a:r>
            <a:r>
              <a:rPr lang="en-US" altLang="zh-CN" dirty="0"/>
              <a:t>《</a:t>
            </a:r>
            <a:r>
              <a:rPr lang="zh-CN" altLang="en-US" dirty="0"/>
              <a:t>广播剧的空间</a:t>
            </a:r>
          </a:p>
          <a:p>
            <a:r>
              <a:rPr lang="zh-CN" altLang="en-US" dirty="0"/>
              <a:t>表现</a:t>
            </a:r>
            <a:r>
              <a:rPr lang="en-US" altLang="zh-CN" dirty="0"/>
              <a:t>———</a:t>
            </a:r>
            <a:r>
              <a:rPr lang="zh-CN" altLang="en-US" dirty="0"/>
              <a:t>音响效果的地位、作用</a:t>
            </a:r>
            <a:r>
              <a:rPr lang="en-US" altLang="zh-CN" dirty="0"/>
              <a:t>》</a:t>
            </a:r>
            <a:r>
              <a:rPr lang="zh-CN" altLang="en-US" dirty="0"/>
              <a:t>是周传基</a:t>
            </a:r>
            <a:r>
              <a:rPr lang="en-US" altLang="zh-CN" dirty="0"/>
              <a:t>1985</a:t>
            </a:r>
            <a:r>
              <a:rPr lang="zh-CN" altLang="en-US" dirty="0"/>
              <a:t>年在全国广播剧音响效果经验交流会</a:t>
            </a:r>
          </a:p>
          <a:p>
            <a:r>
              <a:rPr lang="zh-CN" altLang="en-US" dirty="0"/>
              <a:t>上的讲课题目</a:t>
            </a:r>
            <a:r>
              <a:rPr lang="en-US" altLang="zh-CN" dirty="0"/>
              <a:t>,</a:t>
            </a:r>
            <a:r>
              <a:rPr lang="zh-CN" altLang="en-US" dirty="0"/>
              <a:t>在广播剧界有一定的影响。</a:t>
            </a:r>
            <a:r>
              <a:rPr lang="en-US" altLang="zh-CN" dirty="0"/>
              <a:t>《</a:t>
            </a:r>
            <a:r>
              <a:rPr lang="zh-CN" altLang="en-US" dirty="0"/>
              <a:t>论广播剧的制作艺术</a:t>
            </a:r>
            <a:r>
              <a:rPr lang="en-US" altLang="zh-CN" dirty="0"/>
              <a:t>》⑥</a:t>
            </a:r>
            <a:r>
              <a:rPr lang="zh-CN" altLang="en-US" dirty="0"/>
              <a:t>是戎雪芬的研究</a:t>
            </a:r>
          </a:p>
          <a:p>
            <a:r>
              <a:rPr lang="zh-CN" altLang="en-US" dirty="0"/>
              <a:t>文字。叶咏梅的</a:t>
            </a:r>
            <a:r>
              <a:rPr lang="en-US" altLang="zh-CN" dirty="0"/>
              <a:t>《</a:t>
            </a:r>
            <a:r>
              <a:rPr lang="zh-CN" altLang="en-US" dirty="0"/>
              <a:t>用无声的手托起有声的世界</a:t>
            </a:r>
            <a:r>
              <a:rPr lang="en-US" altLang="zh-CN" dirty="0"/>
              <a:t>———</a:t>
            </a:r>
            <a:r>
              <a:rPr lang="zh-CN" altLang="en-US" dirty="0"/>
              <a:t>评复制合成广播剧的艺术魅力</a:t>
            </a:r>
            <a:r>
              <a:rPr lang="en-US" altLang="zh-CN" dirty="0"/>
              <a:t>》⑦</a:t>
            </a:r>
          </a:p>
          <a:p>
            <a:r>
              <a:rPr lang="zh-CN" altLang="en-US" dirty="0"/>
              <a:t>总结了广播剧录制艺术的美学所在。</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64397750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5632287"/>
          </a:xfrm>
          <a:prstGeom prst="rect">
            <a:avLst/>
          </a:prstGeom>
          <a:noFill/>
          <a:ln>
            <a:noFill/>
          </a:ln>
        </p:spPr>
        <p:txBody>
          <a:bodyPr wrap="square" lIns="91419" tIns="45708" rIns="91419" bIns="45708">
            <a:spAutoFit/>
          </a:bodyPr>
          <a:lstStyle/>
          <a:p>
            <a:r>
              <a:rPr lang="zh-CN" altLang="en-US" dirty="0"/>
              <a:t>经过半个多世纪的发展</a:t>
            </a:r>
            <a:r>
              <a:rPr lang="en-US" altLang="zh-CN" dirty="0"/>
              <a:t>,</a:t>
            </a:r>
            <a:r>
              <a:rPr lang="zh-CN" altLang="en-US" dirty="0"/>
              <a:t>我国广播剧积累了丰富的创作经验和教训。它已经作为</a:t>
            </a:r>
          </a:p>
          <a:p>
            <a:r>
              <a:rPr lang="zh-CN" altLang="en-US" dirty="0"/>
              <a:t>一门新的独立学科进入大学讲坛。</a:t>
            </a:r>
            <a:r>
              <a:rPr lang="en-US" altLang="zh-CN" dirty="0"/>
              <a:t>1980</a:t>
            </a:r>
            <a:r>
              <a:rPr lang="zh-CN" altLang="en-US" dirty="0"/>
              <a:t>年北京广播学院文编系开始试讲“广播剧”</a:t>
            </a:r>
          </a:p>
          <a:p>
            <a:r>
              <a:rPr lang="zh-CN" altLang="en-US" dirty="0"/>
              <a:t>课</a:t>
            </a:r>
            <a:r>
              <a:rPr lang="en-US" altLang="zh-CN" dirty="0"/>
              <a:t>,1983</a:t>
            </a:r>
            <a:r>
              <a:rPr lang="zh-CN" altLang="en-US" dirty="0"/>
              <a:t>年又开设了“广播剧编导”课。这是广播剧艺术日趋成熟的标志</a:t>
            </a:r>
            <a:r>
              <a:rPr lang="en-US" altLang="zh-CN" dirty="0"/>
              <a:t>,</a:t>
            </a:r>
            <a:r>
              <a:rPr lang="zh-CN" altLang="en-US" dirty="0"/>
              <a:t>也是广播剧</a:t>
            </a:r>
          </a:p>
          <a:p>
            <a:r>
              <a:rPr lang="zh-CN" altLang="en-US" dirty="0"/>
              <a:t>理论进入专门化研究的新的起点。中国广播剧研究会陆续出版了四部</a:t>
            </a:r>
            <a:r>
              <a:rPr lang="en-US" altLang="zh-CN" dirty="0"/>
              <a:t>《</a:t>
            </a:r>
            <a:r>
              <a:rPr lang="zh-CN" altLang="en-US" dirty="0"/>
              <a:t>广播剧选集</a:t>
            </a:r>
            <a:r>
              <a:rPr lang="en-US" altLang="zh-CN" dirty="0"/>
              <a:t>》,</a:t>
            </a:r>
          </a:p>
          <a:p>
            <a:r>
              <a:rPr lang="zh-CN" altLang="en-US" dirty="0"/>
              <a:t>湖南人民广播电台文艺部还选编了</a:t>
            </a:r>
            <a:r>
              <a:rPr lang="en-US" altLang="zh-CN" dirty="0"/>
              <a:t>《</a:t>
            </a:r>
            <a:r>
              <a:rPr lang="zh-CN" altLang="en-US" dirty="0"/>
              <a:t>广播剧本选</a:t>
            </a:r>
            <a:r>
              <a:rPr lang="en-US" altLang="zh-CN" dirty="0"/>
              <a:t>》,</a:t>
            </a:r>
            <a:r>
              <a:rPr lang="zh-CN" altLang="en-US" dirty="0"/>
              <a:t>这些专门著述标志着广播剧的创作</a:t>
            </a:r>
          </a:p>
          <a:p>
            <a:r>
              <a:rPr lang="zh-CN" altLang="en-US" dirty="0"/>
              <a:t>和理论研究进入成熟阶段。</a:t>
            </a:r>
            <a:endParaRPr lang="en-US" altLang="zh-CN" dirty="0"/>
          </a:p>
          <a:p>
            <a:endParaRPr lang="zh-CN" altLang="en-US" dirty="0"/>
          </a:p>
          <a:p>
            <a:r>
              <a:rPr lang="en-US" altLang="zh-CN" dirty="0"/>
              <a:t>1986</a:t>
            </a:r>
            <a:r>
              <a:rPr lang="zh-CN" altLang="en-US" dirty="0"/>
              <a:t>年</a:t>
            </a:r>
            <a:r>
              <a:rPr lang="en-US" altLang="zh-CN" dirty="0"/>
              <a:t>,</a:t>
            </a:r>
            <a:r>
              <a:rPr lang="zh-CN" altLang="en-US" dirty="0"/>
              <a:t>中国戏剧家协会主席、著名戏剧家曹禺先生撰文</a:t>
            </a:r>
            <a:r>
              <a:rPr lang="en-US" altLang="zh-CN" dirty="0"/>
              <a:t>《</a:t>
            </a:r>
            <a:r>
              <a:rPr lang="zh-CN" altLang="en-US" dirty="0"/>
              <a:t>喜听广播剧</a:t>
            </a:r>
            <a:r>
              <a:rPr lang="en-US" altLang="zh-CN" dirty="0"/>
              <a:t>&lt;</a:t>
            </a:r>
            <a:r>
              <a:rPr lang="zh-CN" altLang="en-US" dirty="0"/>
              <a:t>陈妙</a:t>
            </a:r>
          </a:p>
          <a:p>
            <a:r>
              <a:rPr lang="zh-CN" altLang="en-US" dirty="0"/>
              <a:t>常</a:t>
            </a:r>
            <a:r>
              <a:rPr lang="en-US" altLang="zh-CN" dirty="0"/>
              <a:t>&gt;》⑧,</a:t>
            </a:r>
            <a:r>
              <a:rPr lang="zh-CN" altLang="en-US" dirty="0"/>
              <a:t>文章中论述了他关于广播剧的重要见解</a:t>
            </a:r>
            <a:r>
              <a:rPr lang="en-US" altLang="zh-CN" dirty="0"/>
              <a:t>,</a:t>
            </a:r>
            <a:r>
              <a:rPr lang="zh-CN" altLang="en-US" dirty="0"/>
              <a:t>提出了广播剧的美学特征</a:t>
            </a:r>
            <a:r>
              <a:rPr lang="en-US" altLang="zh-CN" dirty="0"/>
              <a:t>,</a:t>
            </a:r>
            <a:r>
              <a:rPr lang="zh-CN" altLang="en-US" dirty="0"/>
              <a:t>谈了三层</a:t>
            </a:r>
          </a:p>
          <a:p>
            <a:r>
              <a:rPr lang="zh-CN" altLang="en-US" dirty="0"/>
              <a:t>意思</a:t>
            </a:r>
            <a:r>
              <a:rPr lang="en-US" altLang="zh-CN" dirty="0"/>
              <a:t>:</a:t>
            </a:r>
            <a:r>
              <a:rPr lang="zh-CN" altLang="en-US" dirty="0"/>
              <a:t>其一</a:t>
            </a:r>
            <a:r>
              <a:rPr lang="en-US" altLang="zh-CN" dirty="0"/>
              <a:t>,</a:t>
            </a:r>
            <a:r>
              <a:rPr lang="zh-CN" altLang="en-US" dirty="0"/>
              <a:t>广播剧更像“诗”</a:t>
            </a:r>
            <a:r>
              <a:rPr lang="en-US" altLang="zh-CN" dirty="0"/>
              <a:t>,</a:t>
            </a:r>
            <a:r>
              <a:rPr lang="zh-CN" altLang="en-US" dirty="0"/>
              <a:t>更有诗的感情</a:t>
            </a:r>
            <a:r>
              <a:rPr lang="en-US" altLang="zh-CN" dirty="0"/>
              <a:t>;</a:t>
            </a:r>
            <a:r>
              <a:rPr lang="zh-CN" altLang="en-US" dirty="0"/>
              <a:t>其二</a:t>
            </a:r>
            <a:r>
              <a:rPr lang="en-US" altLang="zh-CN" dirty="0"/>
              <a:t>,</a:t>
            </a:r>
            <a:r>
              <a:rPr lang="zh-CN" altLang="en-US" dirty="0"/>
              <a:t>广播剧发挥人的想象力</a:t>
            </a:r>
            <a:r>
              <a:rPr lang="en-US" altLang="zh-CN" dirty="0"/>
              <a:t>,</a:t>
            </a:r>
            <a:r>
              <a:rPr lang="zh-CN" altLang="en-US" dirty="0"/>
              <a:t>听众可以</a:t>
            </a:r>
          </a:p>
          <a:p>
            <a:r>
              <a:rPr lang="zh-CN" altLang="en-US" dirty="0"/>
              <a:t>比播出的内容想得更多</a:t>
            </a:r>
            <a:r>
              <a:rPr lang="en-US" altLang="zh-CN" dirty="0"/>
              <a:t>,</a:t>
            </a:r>
            <a:r>
              <a:rPr lang="zh-CN" altLang="en-US" dirty="0"/>
              <a:t>把人的感情引向更深的境界</a:t>
            </a:r>
            <a:r>
              <a:rPr lang="en-US" altLang="zh-CN" dirty="0"/>
              <a:t>;</a:t>
            </a:r>
            <a:r>
              <a:rPr lang="zh-CN" altLang="en-US" dirty="0"/>
              <a:t>其三</a:t>
            </a:r>
            <a:r>
              <a:rPr lang="en-US" altLang="zh-CN" dirty="0"/>
              <a:t>,</a:t>
            </a:r>
            <a:r>
              <a:rPr lang="zh-CN" altLang="en-US" dirty="0"/>
              <a:t>它仅靠声音渗进人的灵</a:t>
            </a:r>
          </a:p>
          <a:p>
            <a:r>
              <a:rPr lang="zh-CN" altLang="en-US" dirty="0"/>
              <a:t>魂</a:t>
            </a:r>
            <a:r>
              <a:rPr lang="en-US" altLang="zh-CN" dirty="0"/>
              <a:t>,</a:t>
            </a:r>
            <a:r>
              <a:rPr lang="zh-CN" altLang="en-US" dirty="0"/>
              <a:t>让人回味。这是关于广播剧美学特征的深刻见解</a:t>
            </a:r>
            <a:r>
              <a:rPr lang="en-US" altLang="zh-CN" dirty="0"/>
              <a:t>,</a:t>
            </a:r>
            <a:r>
              <a:rPr lang="zh-CN" altLang="en-US" dirty="0"/>
              <a:t>引起了我国广播界的重视。</a:t>
            </a:r>
            <a:endParaRPr lang="en-US" altLang="zh-CN" dirty="0"/>
          </a:p>
          <a:p>
            <a:endParaRPr lang="en-US" altLang="zh-CN" dirty="0"/>
          </a:p>
          <a:p>
            <a:r>
              <a:rPr lang="en-US" altLang="zh-CN" dirty="0"/>
              <a:t>20</a:t>
            </a:r>
            <a:r>
              <a:rPr lang="zh-CN" altLang="en-US" dirty="0"/>
              <a:t>世纪末</a:t>
            </a:r>
            <a:r>
              <a:rPr lang="en-US" altLang="zh-CN" dirty="0"/>
              <a:t>,</a:t>
            </a:r>
            <a:r>
              <a:rPr lang="zh-CN" altLang="en-US" dirty="0"/>
              <a:t>一些国外优秀的广播剧作品和论述被译介到中国来。如德国著名诗</a:t>
            </a:r>
          </a:p>
          <a:p>
            <a:r>
              <a:rPr lang="zh-CN" altLang="en-US" dirty="0"/>
              <a:t>人、广播剧作家君特</a:t>
            </a:r>
            <a:r>
              <a:rPr lang="en-US" altLang="zh-CN" dirty="0"/>
              <a:t>·</a:t>
            </a:r>
            <a:r>
              <a:rPr lang="zh-CN" altLang="en-US" dirty="0"/>
              <a:t>艾希</a:t>
            </a:r>
            <a:r>
              <a:rPr lang="en-US" altLang="zh-CN" dirty="0"/>
              <a:t>,</a:t>
            </a:r>
            <a:r>
              <a:rPr lang="zh-CN" altLang="en-US" dirty="0"/>
              <a:t>他曾以自己的广播剧获得</a:t>
            </a:r>
            <a:r>
              <a:rPr lang="en-US" altLang="zh-CN" dirty="0"/>
              <a:t>1958</a:t>
            </a:r>
            <a:r>
              <a:rPr lang="zh-CN" altLang="en-US" dirty="0"/>
              <a:t>年“毕希纳”文学奖。他的</a:t>
            </a:r>
          </a:p>
          <a:p>
            <a:r>
              <a:rPr lang="zh-CN" altLang="en-US" dirty="0"/>
              <a:t>著作</a:t>
            </a:r>
            <a:r>
              <a:rPr lang="en-US" altLang="zh-CN" dirty="0"/>
              <a:t>《</a:t>
            </a:r>
            <a:r>
              <a:rPr lang="zh-CN" altLang="en-US" dirty="0"/>
              <a:t>十五个广播剧</a:t>
            </a:r>
            <a:r>
              <a:rPr lang="en-US" altLang="zh-CN" dirty="0"/>
              <a:t>》,</a:t>
            </a:r>
            <a:r>
              <a:rPr lang="zh-CN" altLang="en-US" dirty="0"/>
              <a:t>其中有</a:t>
            </a:r>
            <a:r>
              <a:rPr lang="en-US" altLang="zh-CN" dirty="0"/>
              <a:t>8</a:t>
            </a:r>
            <a:r>
              <a:rPr lang="zh-CN" altLang="en-US" dirty="0"/>
              <a:t>个已经被翻译、介绍进来。饮誉世界的丹麦广播剧</a:t>
            </a:r>
            <a:r>
              <a:rPr lang="en-US" altLang="zh-CN" dirty="0"/>
              <a:t>《</a:t>
            </a:r>
            <a:r>
              <a:rPr lang="zh-CN" altLang="en-US" dirty="0"/>
              <a:t>费</a:t>
            </a:r>
          </a:p>
          <a:p>
            <a:r>
              <a:rPr lang="zh-CN" altLang="en-US" dirty="0"/>
              <a:t>尔</a:t>
            </a:r>
            <a:r>
              <a:rPr lang="en-US" altLang="zh-CN" dirty="0"/>
              <a:t>·</a:t>
            </a:r>
            <a:r>
              <a:rPr lang="zh-CN" altLang="en-US" dirty="0"/>
              <a:t>柯斯顿</a:t>
            </a:r>
            <a:r>
              <a:rPr lang="en-US" altLang="zh-CN" dirty="0"/>
              <a:t>》,</a:t>
            </a:r>
            <a:r>
              <a:rPr lang="zh-CN" altLang="en-US" dirty="0"/>
              <a:t>以及荣获</a:t>
            </a:r>
            <a:r>
              <a:rPr lang="en-US" altLang="zh-CN" dirty="0"/>
              <a:t>1989</a:t>
            </a:r>
            <a:r>
              <a:rPr lang="zh-CN" altLang="en-US" dirty="0"/>
              <a:t>年“柏林未来奖”广播剧大奖的</a:t>
            </a:r>
            <a:r>
              <a:rPr lang="en-US" altLang="zh-CN" dirty="0"/>
              <a:t>《</a:t>
            </a:r>
            <a:r>
              <a:rPr lang="zh-CN" altLang="en-US" dirty="0"/>
              <a:t>不许出去</a:t>
            </a:r>
            <a:r>
              <a:rPr lang="en-US" altLang="zh-CN" dirty="0"/>
              <a:t>,</a:t>
            </a:r>
            <a:r>
              <a:rPr lang="zh-CN" altLang="en-US" dirty="0"/>
              <a:t>不许看电视</a:t>
            </a:r>
            <a:r>
              <a:rPr lang="en-US" altLang="zh-CN" dirty="0"/>
              <a:t>》</a:t>
            </a:r>
          </a:p>
          <a:p>
            <a:r>
              <a:rPr lang="zh-CN" altLang="en-US" dirty="0"/>
              <a:t>先后被引进。这些对于开拓我国广播剧从业者的视野</a:t>
            </a:r>
            <a:r>
              <a:rPr lang="en-US" altLang="zh-CN" dirty="0"/>
              <a:t>,</a:t>
            </a:r>
            <a:r>
              <a:rPr lang="zh-CN" altLang="en-US" dirty="0"/>
              <a:t>进一步发展有中国特色的广播</a:t>
            </a:r>
          </a:p>
          <a:p>
            <a:r>
              <a:rPr lang="zh-CN" altLang="en-US" dirty="0"/>
              <a:t>剧具有积极意义。</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93674901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627870" y="958850"/>
            <a:ext cx="1217930" cy="1447800"/>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72515" y="4213225"/>
            <a:ext cx="1514475" cy="201231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descr="500596792"/>
          <p:cNvPicPr>
            <a:picLocks noChangeAspect="1"/>
          </p:cNvPicPr>
          <p:nvPr/>
        </p:nvPicPr>
        <p:blipFill>
          <a:blip r:embed="rId4"/>
          <a:stretch>
            <a:fillRect/>
          </a:stretch>
        </p:blipFill>
        <p:spPr>
          <a:xfrm rot="16200000">
            <a:off x="1431289" y="1819274"/>
            <a:ext cx="4377690" cy="3696970"/>
          </a:xfrm>
          <a:prstGeom prst="rect">
            <a:avLst/>
          </a:prstGeom>
        </p:spPr>
      </p:pic>
      <p:pic>
        <p:nvPicPr>
          <p:cNvPr id="4" name="图片 3" descr="500596792"/>
          <p:cNvPicPr>
            <a:picLocks noChangeAspect="1"/>
          </p:cNvPicPr>
          <p:nvPr/>
        </p:nvPicPr>
        <p:blipFill>
          <a:blip r:embed="rId4"/>
          <a:stretch>
            <a:fillRect/>
          </a:stretch>
        </p:blipFill>
        <p:spPr>
          <a:xfrm rot="16200000">
            <a:off x="6147435" y="1819275"/>
            <a:ext cx="4377690" cy="3696970"/>
          </a:xfrm>
          <a:prstGeom prst="rect">
            <a:avLst/>
          </a:prstGeom>
        </p:spPr>
      </p:pic>
      <p:sp>
        <p:nvSpPr>
          <p:cNvPr id="2" name="矩形 1">
            <a:extLst>
              <a:ext uri="{FF2B5EF4-FFF2-40B4-BE49-F238E27FC236}">
                <a16:creationId xmlns:a16="http://schemas.microsoft.com/office/drawing/2014/main" id="{B9A88138-F2A2-490C-B022-EDF89F65243F}"/>
              </a:ext>
            </a:extLst>
          </p:cNvPr>
          <p:cNvSpPr/>
          <p:nvPr/>
        </p:nvSpPr>
        <p:spPr>
          <a:xfrm>
            <a:off x="1990770" y="1612487"/>
            <a:ext cx="3168922" cy="4428585"/>
          </a:xfrm>
          <a:prstGeom prst="rect">
            <a:avLst/>
          </a:prstGeom>
        </p:spPr>
        <p:txBody>
          <a:bodyPr wrap="square">
            <a:spAutoFit/>
          </a:bodyPr>
          <a:lstStyle/>
          <a:p>
            <a:pPr algn="ctr" fontAlgn="auto">
              <a:lnSpc>
                <a:spcPct val="150000"/>
              </a:lnSpc>
            </a:pPr>
            <a:r>
              <a:rPr lang="zh-CN" altLang="en-US" sz="1400" dirty="0">
                <a:latin typeface="字魂35号-经典雅黑" panose="00000500000000000000" pitchFamily="2" charset="-122"/>
                <a:ea typeface="字魂35号-经典雅黑" panose="00000500000000000000" pitchFamily="2" charset="-122"/>
                <a:sym typeface="+mn-ea"/>
              </a:rPr>
              <a:t>一、什么是当代中国广播电视文艺学</a:t>
            </a:r>
            <a:endParaRPr lang="en-US" altLang="zh-CN" sz="1400" dirty="0">
              <a:latin typeface="字魂35号-经典雅黑" panose="00000500000000000000" pitchFamily="2" charset="-122"/>
              <a:ea typeface="字魂35号-经典雅黑" panose="00000500000000000000" pitchFamily="2" charset="-122"/>
              <a:sym typeface="+mn-ea"/>
            </a:endParaRPr>
          </a:p>
          <a:p>
            <a:pPr algn="ctr" fontAlgn="auto">
              <a:lnSpc>
                <a:spcPct val="150000"/>
              </a:lnSpc>
            </a:pPr>
            <a:endParaRPr lang="en-US" altLang="zh-CN" sz="1400" dirty="0">
              <a:latin typeface="字魂35号-经典雅黑" panose="00000500000000000000" pitchFamily="2" charset="-122"/>
              <a:ea typeface="字魂35号-经典雅黑" panose="00000500000000000000" pitchFamily="2" charset="-122"/>
              <a:sym typeface="+mn-ea"/>
            </a:endParaRPr>
          </a:p>
          <a:p>
            <a:r>
              <a:rPr lang="zh-CN" altLang="en-US" sz="1400" dirty="0"/>
              <a:t>广播电视文艺学是广播电视节目学的一大分支学科</a:t>
            </a:r>
            <a:r>
              <a:rPr lang="en-US" altLang="zh-CN" sz="1400" dirty="0"/>
              <a:t>,</a:t>
            </a:r>
            <a:r>
              <a:rPr lang="zh-CN" altLang="en-US" sz="1400" dirty="0"/>
              <a:t>而广播电视节目学又是广播电视学的一个分支。从学科系统上加以划分</a:t>
            </a:r>
            <a:r>
              <a:rPr lang="en-US" altLang="zh-CN" sz="1400" dirty="0"/>
              <a:t>,</a:t>
            </a:r>
            <a:r>
              <a:rPr lang="zh-CN" altLang="en-US" sz="1400" dirty="0"/>
              <a:t>广播电视学除了包括广播电视节目学这一分支学科外</a:t>
            </a:r>
            <a:r>
              <a:rPr lang="en-US" altLang="zh-CN" sz="1400" dirty="0"/>
              <a:t>,</a:t>
            </a:r>
            <a:r>
              <a:rPr lang="zh-CN" altLang="en-US" sz="1400" dirty="0"/>
              <a:t>还包括广播电视传播学、广播电视受众学、广播电视媒介批评学、广播电视传输工程学、广播电视经济管理学、广播电视史学等</a:t>
            </a:r>
            <a:r>
              <a:rPr lang="en-US" altLang="zh-CN" sz="1400" dirty="0"/>
              <a:t>,</a:t>
            </a:r>
            <a:r>
              <a:rPr lang="zh-CN" altLang="en-US" sz="1400" dirty="0"/>
              <a:t>以及广播电视学与相关学科</a:t>
            </a:r>
          </a:p>
          <a:p>
            <a:r>
              <a:rPr lang="zh-CN" altLang="en-US" sz="1400" dirty="0"/>
              <a:t>结合而派生出来的一系列边缘学科</a:t>
            </a:r>
            <a:r>
              <a:rPr lang="en-US" altLang="zh-CN" sz="1400" dirty="0"/>
              <a:t>,</a:t>
            </a:r>
            <a:r>
              <a:rPr lang="zh-CN" altLang="en-US" sz="1400" dirty="0"/>
              <a:t>如广播电视社会学、广播电视心理学、广播电视符号学、广播电视哲学、广播电视美学等。</a:t>
            </a:r>
            <a:endParaRPr lang="en-US" altLang="zh-CN" sz="1400" dirty="0"/>
          </a:p>
          <a:p>
            <a:r>
              <a:rPr lang="zh-CN" altLang="en-US" sz="1400" dirty="0"/>
              <a:t>广播电视文艺学是研究广播电视文艺的传播活动及其规律的广播电视学的</a:t>
            </a:r>
          </a:p>
          <a:p>
            <a:r>
              <a:rPr lang="zh-CN" altLang="en-US" sz="1400" dirty="0"/>
              <a:t>分支学科。</a:t>
            </a:r>
          </a:p>
          <a:p>
            <a:pPr algn="ctr" fontAlgn="auto">
              <a:lnSpc>
                <a:spcPct val="150000"/>
              </a:lnSpc>
            </a:pPr>
            <a:endParaRPr lang="en-US" altLang="zh-CN" sz="1200" dirty="0"/>
          </a:p>
        </p:txBody>
      </p:sp>
      <p:sp>
        <p:nvSpPr>
          <p:cNvPr id="9" name="标题 1">
            <a:extLst>
              <a:ext uri="{FF2B5EF4-FFF2-40B4-BE49-F238E27FC236}">
                <a16:creationId xmlns:a16="http://schemas.microsoft.com/office/drawing/2014/main" id="{1259C13B-B6CD-4B2F-B289-D3211E514934}"/>
              </a:ext>
            </a:extLst>
          </p:cNvPr>
          <p:cNvSpPr txBox="1">
            <a:spLocks/>
          </p:cNvSpPr>
          <p:nvPr/>
        </p:nvSpPr>
        <p:spPr>
          <a:xfrm>
            <a:off x="611400" y="315595"/>
            <a:ext cx="10969200" cy="705600"/>
          </a:xfrm>
          <a:prstGeom prst="rect">
            <a:avLst/>
          </a:prstGeom>
        </p:spPr>
        <p:txBody>
          <a:bodyPr vert="horz" lIns="90000" tIns="46800" rIns="90000" bIns="46800" rtlCol="0" anchor="ctr" anchorCtr="0">
            <a:normAutofit/>
          </a:bodyPr>
          <a:lstStyle>
            <a:lvl1pPr marL="0" marR="0" lvl="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sz="2400" b="0" dirty="0">
                <a:latin typeface="字魂35号-经典雅黑" panose="00000500000000000000" pitchFamily="2" charset="-122"/>
                <a:ea typeface="字魂35号-经典雅黑" panose="00000500000000000000" pitchFamily="2" charset="-122"/>
              </a:rPr>
              <a:t>导 论</a:t>
            </a:r>
          </a:p>
        </p:txBody>
      </p:sp>
      <p:cxnSp>
        <p:nvCxnSpPr>
          <p:cNvPr id="10" name="直接连接符 9">
            <a:extLst>
              <a:ext uri="{FF2B5EF4-FFF2-40B4-BE49-F238E27FC236}">
                <a16:creationId xmlns:a16="http://schemas.microsoft.com/office/drawing/2014/main" id="{B54AC5B4-53BE-4D43-91DF-1E296D8D178D}"/>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BBB73C13-E3DA-884E-A5C1-8C3257F17FF0}"/>
              </a:ext>
            </a:extLst>
          </p:cNvPr>
          <p:cNvSpPr/>
          <p:nvPr/>
        </p:nvSpPr>
        <p:spPr>
          <a:xfrm>
            <a:off x="6715306" y="1618343"/>
            <a:ext cx="3343094" cy="4644028"/>
          </a:xfrm>
          <a:prstGeom prst="rect">
            <a:avLst/>
          </a:prstGeom>
        </p:spPr>
        <p:txBody>
          <a:bodyPr wrap="square">
            <a:spAutoFit/>
          </a:bodyPr>
          <a:lstStyle/>
          <a:p>
            <a:pPr algn="ctr" fontAlgn="auto">
              <a:lnSpc>
                <a:spcPct val="150000"/>
              </a:lnSpc>
            </a:pPr>
            <a:r>
              <a:rPr lang="zh-CN" altLang="en-US" sz="1400" dirty="0">
                <a:latin typeface="字魂35号-经典雅黑" panose="00000500000000000000" pitchFamily="2" charset="-122"/>
                <a:ea typeface="字魂35号-经典雅黑" panose="00000500000000000000" pitchFamily="2" charset="-122"/>
                <a:sym typeface="+mn-ea"/>
              </a:rPr>
              <a:t>二、广播电视文艺学与相关学科的关系</a:t>
            </a:r>
            <a:endParaRPr lang="en-US" altLang="zh-CN" sz="1400" dirty="0">
              <a:latin typeface="字魂35号-经典雅黑" panose="00000500000000000000" pitchFamily="2" charset="-122"/>
              <a:ea typeface="字魂35号-经典雅黑" panose="00000500000000000000" pitchFamily="2" charset="-122"/>
              <a:sym typeface="+mn-ea"/>
            </a:endParaRPr>
          </a:p>
          <a:p>
            <a:pPr algn="ctr" fontAlgn="auto">
              <a:lnSpc>
                <a:spcPct val="150000"/>
              </a:lnSpc>
            </a:pPr>
            <a:endParaRPr lang="en-US" altLang="zh-CN" sz="1400" dirty="0">
              <a:latin typeface="字魂35号-经典雅黑" panose="00000500000000000000" pitchFamily="2" charset="-122"/>
              <a:ea typeface="字魂35号-经典雅黑" panose="00000500000000000000" pitchFamily="2" charset="-122"/>
              <a:sym typeface="+mn-ea"/>
            </a:endParaRPr>
          </a:p>
          <a:p>
            <a:r>
              <a:rPr lang="en-US" altLang="zh-CN" sz="1400" dirty="0"/>
              <a:t>1</a:t>
            </a:r>
            <a:r>
              <a:rPr lang="zh-CN" altLang="en-US" sz="1400" dirty="0"/>
              <a:t>、广播电视文艺学与文艺学的关系尤为密切</a:t>
            </a:r>
            <a:endParaRPr lang="en-US" altLang="zh-CN" sz="1400" dirty="0"/>
          </a:p>
          <a:p>
            <a:endParaRPr lang="en-US" altLang="zh-CN" sz="1400" dirty="0"/>
          </a:p>
          <a:p>
            <a:r>
              <a:rPr lang="en-US" altLang="zh-CN" sz="1400" dirty="0"/>
              <a:t>2</a:t>
            </a:r>
            <a:r>
              <a:rPr lang="zh-CN" altLang="en-US" sz="1400" dirty="0"/>
              <a:t>、广播电视文艺学与传播学也关系甚密</a:t>
            </a:r>
            <a:endParaRPr lang="en-US" altLang="zh-CN" sz="1400" dirty="0"/>
          </a:p>
          <a:p>
            <a:endParaRPr lang="en-US" altLang="zh-CN" sz="1400" dirty="0"/>
          </a:p>
          <a:p>
            <a:r>
              <a:rPr lang="en-US" altLang="zh-CN" sz="1400" dirty="0"/>
              <a:t>3</a:t>
            </a:r>
            <a:r>
              <a:rPr lang="zh-CN" altLang="en-US" sz="1400" dirty="0"/>
              <a:t>、广播电视文艺学与文化学同样有着紧密的联系</a:t>
            </a:r>
            <a:endParaRPr lang="en-US" altLang="zh-CN" sz="1400" dirty="0"/>
          </a:p>
          <a:p>
            <a:endParaRPr lang="en-US" altLang="zh-CN" sz="1400" dirty="0"/>
          </a:p>
          <a:p>
            <a:r>
              <a:rPr lang="zh-CN" altLang="en-US" sz="1400" dirty="0"/>
              <a:t>三、广播电视文艺学的研究任务</a:t>
            </a:r>
            <a:endParaRPr lang="en-US" altLang="zh-CN" sz="1400" dirty="0"/>
          </a:p>
          <a:p>
            <a:endParaRPr lang="en-US" altLang="zh-CN" sz="1400" dirty="0"/>
          </a:p>
          <a:p>
            <a:r>
              <a:rPr lang="en-US" altLang="zh-CN" sz="1400" dirty="0"/>
              <a:t>1</a:t>
            </a:r>
            <a:r>
              <a:rPr lang="zh-CN" altLang="en-US" sz="1400" dirty="0"/>
              <a:t>、系统论述在中国特色社会主义条件下广播电视文艺的传播活动及其规律</a:t>
            </a:r>
            <a:endParaRPr lang="en-US" altLang="zh-CN" sz="1400" dirty="0"/>
          </a:p>
          <a:p>
            <a:r>
              <a:rPr lang="en-US" altLang="zh-CN" sz="1400" dirty="0"/>
              <a:t>2</a:t>
            </a:r>
            <a:r>
              <a:rPr lang="zh-CN" altLang="en-US" sz="1400" dirty="0"/>
              <a:t>、研究广播电视文艺节目及其传播的基本原理与方法</a:t>
            </a:r>
            <a:endParaRPr lang="en-US" altLang="zh-CN" sz="1400" dirty="0"/>
          </a:p>
          <a:p>
            <a:r>
              <a:rPr lang="en-US" altLang="zh-CN" sz="1400" dirty="0"/>
              <a:t>3</a:t>
            </a:r>
            <a:r>
              <a:rPr lang="zh-CN" altLang="en-US" sz="1400" dirty="0"/>
              <a:t>、探索当代中国广播电视文艺的发展轨迹及其未来走向</a:t>
            </a:r>
            <a:endParaRPr lang="en-US" altLang="zh-CN" sz="1400" dirty="0"/>
          </a:p>
          <a:p>
            <a:endParaRPr lang="zh-CN" altLang="en-US" sz="1400" dirty="0"/>
          </a:p>
          <a:p>
            <a:pPr algn="ctr" fontAlgn="auto">
              <a:lnSpc>
                <a:spcPct val="150000"/>
              </a:lnSpc>
            </a:pPr>
            <a:endParaRPr lang="en-US" altLang="zh-CN" sz="1200" dirty="0"/>
          </a:p>
        </p:txBody>
      </p:sp>
    </p:spTree>
    <p:custDataLst>
      <p:tags r:id="rId1"/>
    </p:custDataLst>
    <p:extLst>
      <p:ext uri="{BB962C8B-B14F-4D97-AF65-F5344CB8AC3E}">
        <p14:creationId xmlns:p14="http://schemas.microsoft.com/office/powerpoint/2010/main" val="367834236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897410" y="1313791"/>
            <a:ext cx="9635179" cy="2031301"/>
          </a:xfrm>
          <a:prstGeom prst="rect">
            <a:avLst/>
          </a:prstGeom>
          <a:noFill/>
          <a:ln>
            <a:noFill/>
          </a:ln>
        </p:spPr>
        <p:txBody>
          <a:bodyPr wrap="square" lIns="91419" tIns="45708" rIns="91419" bIns="45708">
            <a:spAutoFit/>
          </a:bodyPr>
          <a:lstStyle/>
          <a:p>
            <a:r>
              <a:rPr lang="zh-CN" altLang="en-US" dirty="0"/>
              <a:t>进入</a:t>
            </a:r>
            <a:r>
              <a:rPr lang="en-US" altLang="zh-CN" dirty="0"/>
              <a:t>21</a:t>
            </a:r>
            <a:r>
              <a:rPr lang="zh-CN" altLang="en-US" dirty="0"/>
              <a:t>世纪</a:t>
            </a:r>
            <a:r>
              <a:rPr lang="en-US" altLang="zh-CN" dirty="0"/>
              <a:t>,</a:t>
            </a:r>
            <a:r>
              <a:rPr lang="zh-CN" altLang="en-US" dirty="0"/>
              <a:t>机遇与挑战并行的中国广播文艺事业的理论研究曾在一定程度上</a:t>
            </a:r>
          </a:p>
          <a:p>
            <a:r>
              <a:rPr lang="zh-CN" altLang="en-US" dirty="0"/>
              <a:t>放缓了前进的步伐</a:t>
            </a:r>
            <a:r>
              <a:rPr lang="en-US" altLang="zh-CN" dirty="0"/>
              <a:t>,</a:t>
            </a:r>
            <a:r>
              <a:rPr lang="zh-CN" altLang="en-US" dirty="0"/>
              <a:t>但广播剧从业者们始终没有放弃向未知领域探索的勇气。其中</a:t>
            </a:r>
            <a:r>
              <a:rPr lang="en-US" altLang="zh-CN" dirty="0"/>
              <a:t>,</a:t>
            </a:r>
          </a:p>
          <a:p>
            <a:r>
              <a:rPr lang="zh-CN" altLang="en-US" dirty="0"/>
              <a:t>关于广播剧在新形势下的新发展问题</a:t>
            </a:r>
            <a:r>
              <a:rPr lang="en-US" altLang="zh-CN" dirty="0"/>
              <a:t>,</a:t>
            </a:r>
            <a:r>
              <a:rPr lang="zh-CN" altLang="en-US" dirty="0"/>
              <a:t>仍是学术界研究的热点。在这方面出现了一批</a:t>
            </a:r>
          </a:p>
          <a:p>
            <a:r>
              <a:rPr lang="zh-CN" altLang="en-US" dirty="0"/>
              <a:t>具有真知灼见的理论文章</a:t>
            </a:r>
            <a:r>
              <a:rPr lang="en-US" altLang="zh-CN" dirty="0"/>
              <a:t>,</a:t>
            </a:r>
            <a:r>
              <a:rPr lang="zh-CN" altLang="en-US" dirty="0"/>
              <a:t>如杨树华的</a:t>
            </a:r>
            <a:r>
              <a:rPr lang="en-US" altLang="zh-CN" dirty="0"/>
              <a:t>《</a:t>
            </a:r>
            <a:r>
              <a:rPr lang="zh-CN" altLang="en-US" dirty="0"/>
              <a:t>广播剧录制的数字时代</a:t>
            </a:r>
            <a:r>
              <a:rPr lang="en-US" altLang="zh-CN" dirty="0"/>
              <a:t>》①,</a:t>
            </a:r>
            <a:r>
              <a:rPr lang="zh-CN" altLang="en-US" dirty="0"/>
              <a:t>桑世兴的</a:t>
            </a:r>
            <a:r>
              <a:rPr lang="en-US" altLang="zh-CN" dirty="0"/>
              <a:t>《&lt;</a:t>
            </a:r>
            <a:r>
              <a:rPr lang="zh-CN" altLang="en-US" dirty="0"/>
              <a:t>让我</a:t>
            </a:r>
          </a:p>
          <a:p>
            <a:r>
              <a:rPr lang="zh-CN" altLang="en-US" dirty="0"/>
              <a:t>爱一次</a:t>
            </a:r>
            <a:r>
              <a:rPr lang="en-US" altLang="zh-CN" dirty="0"/>
              <a:t>&gt;:</a:t>
            </a:r>
            <a:r>
              <a:rPr lang="zh-CN" altLang="en-US" dirty="0"/>
              <a:t>香港广播剧的启示</a:t>
            </a:r>
            <a:r>
              <a:rPr lang="en-US" altLang="zh-CN" dirty="0"/>
              <a:t>》②,</a:t>
            </a:r>
            <a:r>
              <a:rPr lang="zh-CN" altLang="en-US" dirty="0"/>
              <a:t>宋晓茜、王纯的</a:t>
            </a:r>
            <a:r>
              <a:rPr lang="en-US" altLang="zh-CN" dirty="0"/>
              <a:t>《</a:t>
            </a:r>
            <a:r>
              <a:rPr lang="zh-CN" altLang="en-US" dirty="0"/>
              <a:t>广播剧</a:t>
            </a:r>
            <a:r>
              <a:rPr lang="en-US" altLang="zh-CN" dirty="0"/>
              <a:t>:</a:t>
            </a:r>
            <a:r>
              <a:rPr lang="zh-CN" altLang="en-US" dirty="0"/>
              <a:t>涅槃后重生</a:t>
            </a:r>
            <a:r>
              <a:rPr lang="en-US" altLang="zh-CN" dirty="0"/>
              <a:t>》③</a:t>
            </a:r>
            <a:r>
              <a:rPr lang="zh-CN" altLang="en-US" dirty="0"/>
              <a:t>等。</a:t>
            </a:r>
            <a:r>
              <a:rPr lang="en-US" altLang="zh-CN" dirty="0"/>
              <a:t>2001</a:t>
            </a:r>
            <a:r>
              <a:rPr lang="zh-CN" altLang="en-US" dirty="0"/>
              <a:t>年</a:t>
            </a:r>
          </a:p>
          <a:p>
            <a:r>
              <a:rPr lang="en-US" altLang="zh-CN" dirty="0"/>
              <a:t>10</a:t>
            </a:r>
            <a:r>
              <a:rPr lang="zh-CN" altLang="en-US" dirty="0"/>
              <a:t>月</a:t>
            </a:r>
            <a:r>
              <a:rPr lang="en-US" altLang="zh-CN" dirty="0"/>
              <a:t>,</a:t>
            </a:r>
            <a:r>
              <a:rPr lang="zh-CN" altLang="en-US" dirty="0"/>
              <a:t>上海市广播电视学会出版了叶志康等人主编的</a:t>
            </a:r>
            <a:r>
              <a:rPr lang="en-US" altLang="zh-CN" dirty="0"/>
              <a:t>《</a:t>
            </a:r>
            <a:r>
              <a:rPr lang="zh-CN" altLang="en-US" dirty="0"/>
              <a:t>上海广播剧论文选集</a:t>
            </a:r>
            <a:r>
              <a:rPr lang="en-US" altLang="zh-CN" dirty="0"/>
              <a:t>》,</a:t>
            </a:r>
            <a:r>
              <a:rPr lang="zh-CN" altLang="en-US" dirty="0"/>
              <a:t>勾勒出</a:t>
            </a:r>
          </a:p>
          <a:p>
            <a:r>
              <a:rPr lang="zh-CN" altLang="en-US" dirty="0"/>
              <a:t>新世纪广播剧发展的宏伟蓝图。</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当代中国广播剧理论研究的大致脉络</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973F58DA-BC01-2543-974E-93CC3A488544}"/>
              </a:ext>
            </a:extLst>
          </p:cNvPr>
          <p:cNvSpPr txBox="1"/>
          <p:nvPr/>
        </p:nvSpPr>
        <p:spPr>
          <a:xfrm>
            <a:off x="3167743" y="5339443"/>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0457AB80-3120-F84B-B5EE-FEE54F75B3CF}"/>
              </a:ext>
            </a:extLst>
          </p:cNvPr>
          <p:cNvSpPr txBox="1"/>
          <p:nvPr/>
        </p:nvSpPr>
        <p:spPr>
          <a:xfrm>
            <a:off x="5404757" y="1208314"/>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65180229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3</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361B12B1-1C64-4F19-84D1-86BC0A4B022C}"/>
              </a:ext>
            </a:extLst>
          </p:cNvPr>
          <p:cNvSpPr txBox="1">
            <a:spLocks/>
          </p:cNvSpPr>
          <p:nvPr>
            <p:custDataLst>
              <p:tags r:id="rId3"/>
            </p:custDataLst>
          </p:nvPr>
        </p:nvSpPr>
        <p:spPr>
          <a:xfrm>
            <a:off x="2143760" y="3549015"/>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当代中国电视文艺的艺术实践</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51015887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355288"/>
          </a:xfrm>
          <a:prstGeom prst="rect">
            <a:avLst/>
          </a:prstGeom>
          <a:noFill/>
          <a:ln>
            <a:noFill/>
          </a:ln>
        </p:spPr>
        <p:txBody>
          <a:bodyPr wrap="square" lIns="91419" tIns="45708" rIns="91419" bIns="45708">
            <a:spAutoFit/>
          </a:bodyPr>
          <a:lstStyle/>
          <a:p>
            <a:r>
              <a:rPr lang="zh-CN" altLang="en-US" dirty="0"/>
              <a:t>中国的电视事业起始于</a:t>
            </a:r>
            <a:r>
              <a:rPr lang="en-US" altLang="zh-CN" dirty="0"/>
              <a:t>1958</a:t>
            </a:r>
            <a:r>
              <a:rPr lang="zh-CN" altLang="en-US" dirty="0"/>
              <a:t>年</a:t>
            </a:r>
            <a:r>
              <a:rPr lang="en-US" altLang="zh-CN" dirty="0"/>
              <a:t>,</a:t>
            </a:r>
            <a:r>
              <a:rPr lang="zh-CN" altLang="en-US" dirty="0"/>
              <a:t>北京电视台①于创建之初</a:t>
            </a:r>
            <a:r>
              <a:rPr lang="en-US" altLang="zh-CN" dirty="0"/>
              <a:t>,</a:t>
            </a:r>
            <a:r>
              <a:rPr lang="zh-CN" altLang="en-US" dirty="0"/>
              <a:t>便有文艺组的建制。</a:t>
            </a:r>
          </a:p>
          <a:p>
            <a:r>
              <a:rPr lang="en-US" altLang="zh-CN" dirty="0"/>
              <a:t>1958</a:t>
            </a:r>
            <a:r>
              <a:rPr lang="zh-CN" altLang="en-US" dirty="0"/>
              <a:t>年</a:t>
            </a:r>
            <a:r>
              <a:rPr lang="en-US" altLang="zh-CN" dirty="0"/>
              <a:t>5</a:t>
            </a:r>
            <a:r>
              <a:rPr lang="zh-CN" altLang="en-US" dirty="0"/>
              <a:t>月</a:t>
            </a:r>
            <a:r>
              <a:rPr lang="en-US" altLang="zh-CN" dirty="0"/>
              <a:t>1</a:t>
            </a:r>
            <a:r>
              <a:rPr lang="zh-CN" altLang="en-US" dirty="0"/>
              <a:t>日是国际劳动节</a:t>
            </a:r>
            <a:r>
              <a:rPr lang="en-US" altLang="zh-CN" dirty="0"/>
              <a:t>,</a:t>
            </a:r>
            <a:r>
              <a:rPr lang="zh-CN" altLang="en-US" dirty="0"/>
              <a:t>当晚的</a:t>
            </a:r>
            <a:r>
              <a:rPr lang="en-US" altLang="zh-CN" dirty="0"/>
              <a:t>19</a:t>
            </a:r>
            <a:r>
              <a:rPr lang="zh-CN" altLang="en-US" dirty="0"/>
              <a:t>时整</a:t>
            </a:r>
            <a:r>
              <a:rPr lang="en-US" altLang="zh-CN" dirty="0"/>
              <a:t>,</a:t>
            </a:r>
            <a:r>
              <a:rPr lang="zh-CN" altLang="en-US" dirty="0"/>
              <a:t>首都上空出现了中国电视信号。北</a:t>
            </a:r>
          </a:p>
          <a:p>
            <a:r>
              <a:rPr lang="zh-CN" altLang="en-US" dirty="0"/>
              <a:t>京仅有的</a:t>
            </a:r>
            <a:r>
              <a:rPr lang="en-US" altLang="zh-CN" dirty="0"/>
              <a:t>50</a:t>
            </a:r>
            <a:r>
              <a:rPr lang="zh-CN" altLang="en-US" dirty="0"/>
              <a:t>台电视接收机的荧屏上</a:t>
            </a:r>
            <a:r>
              <a:rPr lang="en-US" altLang="zh-CN" dirty="0"/>
              <a:t>,</a:t>
            </a:r>
            <a:r>
              <a:rPr lang="zh-CN" altLang="en-US" dirty="0"/>
              <a:t>出现了一幅以广播大模型作为背景的图案</a:t>
            </a:r>
            <a:r>
              <a:rPr lang="en-US" altLang="zh-CN" dirty="0"/>
              <a:t>,</a:t>
            </a:r>
            <a:r>
              <a:rPr lang="zh-CN" altLang="en-US" dirty="0"/>
              <a:t>醒目</a:t>
            </a:r>
          </a:p>
          <a:p>
            <a:r>
              <a:rPr lang="zh-CN" altLang="en-US" dirty="0"/>
              <a:t>的“北京电视台”台标和开始曲交相呼应。时政新闻播出后</a:t>
            </a:r>
            <a:r>
              <a:rPr lang="en-US" altLang="zh-CN" dirty="0"/>
              <a:t>,</a:t>
            </a:r>
            <a:r>
              <a:rPr lang="zh-CN" altLang="en-US" dirty="0"/>
              <a:t>便是电视文艺节目。试播</a:t>
            </a:r>
          </a:p>
          <a:p>
            <a:r>
              <a:rPr lang="zh-CN" altLang="en-US" dirty="0"/>
              <a:t>第一天的文艺节目</a:t>
            </a:r>
            <a:r>
              <a:rPr lang="en-US" altLang="zh-CN" dirty="0"/>
              <a:t>,</a:t>
            </a:r>
            <a:r>
              <a:rPr lang="zh-CN" altLang="en-US" dirty="0"/>
              <a:t>是在一间约</a:t>
            </a:r>
            <a:r>
              <a:rPr lang="en-US" altLang="zh-CN" dirty="0"/>
              <a:t>60</a:t>
            </a:r>
            <a:r>
              <a:rPr lang="zh-CN" altLang="en-US" dirty="0"/>
              <a:t>平方米的由会计室改建的小演播室内直播的。其</a:t>
            </a:r>
          </a:p>
          <a:p>
            <a:r>
              <a:rPr lang="zh-CN" altLang="en-US" dirty="0"/>
              <a:t>节目有中央广播实验剧团表演的诗朗诵</a:t>
            </a:r>
            <a:r>
              <a:rPr lang="en-US" altLang="zh-CN" dirty="0"/>
              <a:t>《</a:t>
            </a:r>
            <a:r>
              <a:rPr lang="zh-CN" altLang="en-US" dirty="0"/>
              <a:t>工厂里来的三个姑娘</a:t>
            </a:r>
            <a:r>
              <a:rPr lang="en-US" altLang="zh-CN" dirty="0"/>
              <a:t>》,</a:t>
            </a:r>
            <a:r>
              <a:rPr lang="zh-CN" altLang="en-US" dirty="0"/>
              <a:t>北京舞蹈学校演出的</a:t>
            </a:r>
          </a:p>
          <a:p>
            <a:r>
              <a:rPr lang="zh-CN" altLang="en-US" dirty="0"/>
              <a:t>舞蹈</a:t>
            </a:r>
            <a:r>
              <a:rPr lang="en-US" altLang="zh-CN" dirty="0"/>
              <a:t>《</a:t>
            </a:r>
            <a:r>
              <a:rPr lang="zh-CN" altLang="en-US" dirty="0"/>
              <a:t>四小天鹅舞</a:t>
            </a:r>
            <a:r>
              <a:rPr lang="en-US" altLang="zh-CN" dirty="0"/>
              <a:t>》《</a:t>
            </a:r>
            <a:r>
              <a:rPr lang="zh-CN" altLang="en-US" dirty="0"/>
              <a:t>牧童和村姑</a:t>
            </a:r>
            <a:r>
              <a:rPr lang="en-US" altLang="zh-CN" dirty="0"/>
              <a:t>》《</a:t>
            </a:r>
            <a:r>
              <a:rPr lang="zh-CN" altLang="en-US" dirty="0"/>
              <a:t>春江花月夜</a:t>
            </a:r>
            <a:r>
              <a:rPr lang="en-US" altLang="zh-CN" dirty="0"/>
              <a:t>》</a:t>
            </a:r>
            <a:r>
              <a:rPr lang="zh-CN" altLang="en-US" dirty="0"/>
              <a:t>。节目虽称不上丰富多彩</a:t>
            </a:r>
            <a:r>
              <a:rPr lang="en-US" altLang="zh-CN" dirty="0"/>
              <a:t>,</a:t>
            </a:r>
            <a:r>
              <a:rPr lang="zh-CN" altLang="en-US" dirty="0"/>
              <a:t>但毕竟是第</a:t>
            </a:r>
          </a:p>
          <a:p>
            <a:r>
              <a:rPr lang="zh-CN" altLang="en-US" dirty="0"/>
              <a:t>一次成功的尝试。试播结束之后</a:t>
            </a:r>
            <a:r>
              <a:rPr lang="en-US" altLang="zh-CN" dirty="0"/>
              <a:t>,</a:t>
            </a:r>
            <a:r>
              <a:rPr lang="zh-CN" altLang="en-US" dirty="0"/>
              <a:t>新华社为此发了一条电讯</a:t>
            </a:r>
            <a:r>
              <a:rPr lang="en-US" altLang="zh-CN" dirty="0"/>
              <a:t>,</a:t>
            </a:r>
            <a:r>
              <a:rPr lang="zh-CN" altLang="en-US" dirty="0"/>
              <a:t>向世界宣告新中国的第</a:t>
            </a:r>
          </a:p>
          <a:p>
            <a:r>
              <a:rPr lang="zh-CN" altLang="en-US" dirty="0"/>
              <a:t>一座电视台已于</a:t>
            </a:r>
            <a:r>
              <a:rPr lang="en-US" altLang="zh-CN" dirty="0"/>
              <a:t>1958</a:t>
            </a:r>
            <a:r>
              <a:rPr lang="zh-CN" altLang="en-US" dirty="0"/>
              <a:t>年</a:t>
            </a:r>
            <a:r>
              <a:rPr lang="en-US" altLang="zh-CN" dirty="0"/>
              <a:t>5</a:t>
            </a:r>
            <a:r>
              <a:rPr lang="zh-CN" altLang="en-US" dirty="0"/>
              <a:t>月</a:t>
            </a:r>
            <a:r>
              <a:rPr lang="en-US" altLang="zh-CN" dirty="0"/>
              <a:t>1</a:t>
            </a:r>
            <a:r>
              <a:rPr lang="zh-CN" altLang="en-US" dirty="0"/>
              <a:t>日诞生。</a:t>
            </a:r>
            <a:endParaRPr lang="en-US" altLang="zh-CN" dirty="0"/>
          </a:p>
          <a:p>
            <a:endParaRPr lang="en-US" altLang="zh-CN" dirty="0"/>
          </a:p>
          <a:p>
            <a:r>
              <a:rPr lang="en-US" altLang="zh-CN" dirty="0"/>
              <a:t>1958</a:t>
            </a:r>
            <a:r>
              <a:rPr lang="zh-CN" altLang="en-US" dirty="0"/>
              <a:t>年</a:t>
            </a:r>
            <a:r>
              <a:rPr lang="en-US" altLang="zh-CN" dirty="0"/>
              <a:t>6</a:t>
            </a:r>
            <a:r>
              <a:rPr lang="zh-CN" altLang="en-US" dirty="0"/>
              <a:t>月</a:t>
            </a:r>
            <a:r>
              <a:rPr lang="en-US" altLang="zh-CN" dirty="0"/>
              <a:t>15</a:t>
            </a:r>
            <a:r>
              <a:rPr lang="zh-CN" altLang="en-US" dirty="0"/>
              <a:t>日</a:t>
            </a:r>
            <a:r>
              <a:rPr lang="en-US" altLang="zh-CN" dirty="0"/>
              <a:t>,</a:t>
            </a:r>
            <a:r>
              <a:rPr lang="zh-CN" altLang="en-US" dirty="0"/>
              <a:t>北京电视台播出了我国第一部电视剧</a:t>
            </a:r>
            <a:r>
              <a:rPr lang="en-US" altLang="zh-CN" dirty="0"/>
              <a:t>《</a:t>
            </a:r>
            <a:r>
              <a:rPr lang="zh-CN" altLang="en-US" dirty="0"/>
              <a:t>一口菜饼子</a:t>
            </a:r>
            <a:r>
              <a:rPr lang="en-US" altLang="zh-CN" dirty="0"/>
              <a:t>》</a:t>
            </a:r>
            <a:r>
              <a:rPr lang="zh-CN" altLang="en-US" dirty="0"/>
              <a:t>。</a:t>
            </a:r>
          </a:p>
          <a:p>
            <a:r>
              <a:rPr lang="en-US" altLang="zh-CN" dirty="0"/>
              <a:t>1958</a:t>
            </a:r>
            <a:r>
              <a:rPr lang="zh-CN" altLang="en-US" dirty="0"/>
              <a:t>年</a:t>
            </a:r>
            <a:r>
              <a:rPr lang="en-US" altLang="zh-CN" dirty="0"/>
              <a:t>6</a:t>
            </a:r>
            <a:r>
              <a:rPr lang="zh-CN" altLang="en-US" dirty="0"/>
              <a:t>月</a:t>
            </a:r>
            <a:r>
              <a:rPr lang="en-US" altLang="zh-CN" dirty="0"/>
              <a:t>26</a:t>
            </a:r>
            <a:r>
              <a:rPr lang="zh-CN" altLang="en-US" dirty="0"/>
              <a:t>日</a:t>
            </a:r>
            <a:r>
              <a:rPr lang="en-US" altLang="zh-CN" dirty="0"/>
              <a:t>,</a:t>
            </a:r>
            <a:r>
              <a:rPr lang="zh-CN" altLang="en-US" dirty="0"/>
              <a:t>北京电视台进行了第一次剧场转播</a:t>
            </a:r>
            <a:r>
              <a:rPr lang="en-US" altLang="zh-CN" dirty="0"/>
              <a:t>,</a:t>
            </a:r>
            <a:r>
              <a:rPr lang="zh-CN" altLang="en-US" dirty="0"/>
              <a:t>充分发挥了电视即时传</a:t>
            </a:r>
          </a:p>
          <a:p>
            <a:r>
              <a:rPr lang="zh-CN" altLang="en-US" dirty="0"/>
              <a:t>播的特性</a:t>
            </a:r>
            <a:r>
              <a:rPr lang="en-US" altLang="zh-CN" dirty="0"/>
              <a:t>,</a:t>
            </a:r>
            <a:r>
              <a:rPr lang="zh-CN" altLang="en-US" dirty="0"/>
              <a:t>让电视观众在同一时间内收看到了剧场演出的现场实况。当天转播的内容</a:t>
            </a:r>
          </a:p>
          <a:p>
            <a:r>
              <a:rPr lang="zh-CN" altLang="en-US" dirty="0"/>
              <a:t>是革命残疾军人演出的一组文艺节目。</a:t>
            </a:r>
          </a:p>
          <a:p>
            <a:r>
              <a:rPr lang="en-US" altLang="zh-CN" dirty="0"/>
              <a:t>1959</a:t>
            </a:r>
            <a:r>
              <a:rPr lang="zh-CN" altLang="en-US" dirty="0"/>
              <a:t>年国庆期间</a:t>
            </a:r>
            <a:r>
              <a:rPr lang="en-US" altLang="zh-CN" dirty="0"/>
              <a:t>,</a:t>
            </a:r>
            <a:r>
              <a:rPr lang="zh-CN" altLang="en-US" dirty="0"/>
              <a:t>北京电视台转播了前来参加演出的前苏联芭蕾舞团表演的</a:t>
            </a:r>
            <a:r>
              <a:rPr lang="en-US" altLang="zh-CN" dirty="0"/>
              <a:t>《</a:t>
            </a:r>
            <a:r>
              <a:rPr lang="zh-CN" altLang="en-US" dirty="0"/>
              <a:t>天</a:t>
            </a:r>
          </a:p>
          <a:p>
            <a:r>
              <a:rPr lang="zh-CN" altLang="en-US" dirty="0"/>
              <a:t>鹅湖</a:t>
            </a:r>
            <a:r>
              <a:rPr lang="en-US" altLang="zh-CN" dirty="0"/>
              <a:t>》,</a:t>
            </a:r>
            <a:r>
              <a:rPr lang="zh-CN" altLang="en-US" dirty="0"/>
              <a:t>乌兰诺娃主演的舞剧</a:t>
            </a:r>
            <a:r>
              <a:rPr lang="en-US" altLang="zh-CN" dirty="0"/>
              <a:t>《</a:t>
            </a:r>
            <a:r>
              <a:rPr lang="zh-CN" altLang="en-US" dirty="0"/>
              <a:t>吉赛尔</a:t>
            </a:r>
            <a:r>
              <a:rPr lang="en-US" altLang="zh-CN" dirty="0"/>
              <a:t>》</a:t>
            </a:r>
            <a:r>
              <a:rPr lang="zh-CN" altLang="en-US" dirty="0"/>
              <a:t>和</a:t>
            </a:r>
            <a:r>
              <a:rPr lang="en-US" altLang="zh-CN" dirty="0"/>
              <a:t>《</a:t>
            </a:r>
            <a:r>
              <a:rPr lang="zh-CN" altLang="en-US" dirty="0"/>
              <a:t>海峡</a:t>
            </a:r>
            <a:r>
              <a:rPr lang="en-US" altLang="zh-CN" dirty="0"/>
              <a:t>》</a:t>
            </a:r>
            <a:r>
              <a:rPr lang="zh-CN" altLang="en-US" dirty="0"/>
              <a:t>的片段。外国文艺从此成为中国电视</a:t>
            </a:r>
          </a:p>
          <a:p>
            <a:r>
              <a:rPr lang="zh-CN" altLang="en-US" dirty="0"/>
              <a:t>文艺的一个组成部分。</a:t>
            </a:r>
          </a:p>
          <a:p>
            <a:r>
              <a:rPr lang="en-US" altLang="zh-CN" dirty="0"/>
              <a:t>1960</a:t>
            </a:r>
            <a:r>
              <a:rPr lang="zh-CN" altLang="en-US" dirty="0"/>
              <a:t>年</a:t>
            </a:r>
            <a:r>
              <a:rPr lang="en-US" altLang="zh-CN" dirty="0"/>
              <a:t>,</a:t>
            </a:r>
            <a:r>
              <a:rPr lang="zh-CN" altLang="en-US" dirty="0"/>
              <a:t>北京电视台首次在演播室里排练、播出了综合性春节文艺晚会</a:t>
            </a:r>
            <a:r>
              <a:rPr lang="en-US" altLang="zh-CN" dirty="0"/>
              <a:t>,</a:t>
            </a:r>
            <a:r>
              <a:rPr lang="zh-CN" altLang="en-US" dirty="0"/>
              <a:t>有诗朗</a:t>
            </a:r>
          </a:p>
          <a:p>
            <a:r>
              <a:rPr lang="zh-CN" altLang="en-US" dirty="0"/>
              <a:t>诵、相声、戏曲、歌舞等</a:t>
            </a:r>
            <a:r>
              <a:rPr lang="en-US" altLang="zh-CN" dirty="0"/>
              <a:t>,</a:t>
            </a:r>
            <a:r>
              <a:rPr lang="zh-CN" altLang="en-US" dirty="0"/>
              <a:t>这就是后来流行的大型文艺晚会的雏形。</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当代中国电视文艺的起步阶段（</a:t>
            </a:r>
            <a:r>
              <a:rPr lang="en-US" altLang="zh-CN" sz="2400" b="0" dirty="0">
                <a:latin typeface="字魂35号-经典雅黑" panose="00000500000000000000" pitchFamily="2" charset="-122"/>
                <a:ea typeface="字魂35号-经典雅黑" panose="00000500000000000000" pitchFamily="2" charset="-122"/>
              </a:rPr>
              <a:t>1958-1965</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2760488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909286"/>
          </a:xfrm>
          <a:prstGeom prst="rect">
            <a:avLst/>
          </a:prstGeom>
          <a:noFill/>
          <a:ln>
            <a:noFill/>
          </a:ln>
        </p:spPr>
        <p:txBody>
          <a:bodyPr wrap="square" lIns="91419" tIns="45708" rIns="91419" bIns="45708">
            <a:spAutoFit/>
          </a:bodyPr>
          <a:lstStyle/>
          <a:p>
            <a:r>
              <a:rPr lang="en-US" altLang="zh-CN" dirty="0"/>
              <a:t>1961</a:t>
            </a:r>
            <a:r>
              <a:rPr lang="zh-CN" altLang="en-US" dirty="0"/>
              <a:t>年</a:t>
            </a:r>
            <a:r>
              <a:rPr lang="en-US" altLang="zh-CN" dirty="0"/>
              <a:t>8</a:t>
            </a:r>
            <a:r>
              <a:rPr lang="zh-CN" altLang="en-US" dirty="0"/>
              <a:t>月</a:t>
            </a:r>
            <a:r>
              <a:rPr lang="en-US" altLang="zh-CN" dirty="0"/>
              <a:t>3</a:t>
            </a:r>
            <a:r>
              <a:rPr lang="zh-CN" altLang="en-US" dirty="0"/>
              <a:t>日</a:t>
            </a:r>
            <a:r>
              <a:rPr lang="en-US" altLang="zh-CN" dirty="0"/>
              <a:t>,</a:t>
            </a:r>
            <a:r>
              <a:rPr lang="zh-CN" altLang="en-US" dirty="0"/>
              <a:t>北京电视台首次举办了以“笑”为主题的专题晚会</a:t>
            </a:r>
            <a:r>
              <a:rPr lang="en-US" altLang="zh-CN" dirty="0"/>
              <a:t>,</a:t>
            </a:r>
            <a:r>
              <a:rPr lang="zh-CN" altLang="en-US" dirty="0"/>
              <a:t>内容是北京</a:t>
            </a:r>
          </a:p>
          <a:p>
            <a:r>
              <a:rPr lang="zh-CN" altLang="en-US" dirty="0"/>
              <a:t>和天津的相声演员表演的相声。第二次</a:t>
            </a:r>
            <a:r>
              <a:rPr lang="en-US" altLang="zh-CN" dirty="0"/>
              <a:t>《</a:t>
            </a:r>
            <a:r>
              <a:rPr lang="zh-CN" altLang="en-US" dirty="0"/>
              <a:t>笑的晚会</a:t>
            </a:r>
            <a:r>
              <a:rPr lang="en-US" altLang="zh-CN" dirty="0"/>
              <a:t>》</a:t>
            </a:r>
            <a:r>
              <a:rPr lang="zh-CN" altLang="en-US" dirty="0"/>
              <a:t>于</a:t>
            </a:r>
            <a:r>
              <a:rPr lang="en-US" altLang="zh-CN" dirty="0"/>
              <a:t>1962</a:t>
            </a:r>
            <a:r>
              <a:rPr lang="zh-CN" altLang="en-US" dirty="0"/>
              <a:t>年</a:t>
            </a:r>
            <a:r>
              <a:rPr lang="en-US" altLang="zh-CN" dirty="0"/>
              <a:t>1</a:t>
            </a:r>
            <a:r>
              <a:rPr lang="zh-CN" altLang="en-US" dirty="0"/>
              <a:t>月</a:t>
            </a:r>
            <a:r>
              <a:rPr lang="en-US" altLang="zh-CN" dirty="0"/>
              <a:t>20</a:t>
            </a:r>
            <a:r>
              <a:rPr lang="zh-CN" altLang="en-US" dirty="0"/>
              <a:t>日举行</a:t>
            </a:r>
            <a:r>
              <a:rPr lang="en-US" altLang="zh-CN" dirty="0"/>
              <a:t>,</a:t>
            </a:r>
            <a:r>
              <a:rPr lang="zh-CN" altLang="en-US" dirty="0"/>
              <a:t>仍以相</a:t>
            </a:r>
          </a:p>
          <a:p>
            <a:r>
              <a:rPr lang="zh-CN" altLang="en-US" dirty="0"/>
              <a:t>声为主</a:t>
            </a:r>
            <a:r>
              <a:rPr lang="en-US" altLang="zh-CN" dirty="0"/>
              <a:t>,</a:t>
            </a:r>
            <a:r>
              <a:rPr lang="zh-CN" altLang="en-US" dirty="0"/>
              <a:t>增加了其他喜剧性节目</a:t>
            </a:r>
            <a:r>
              <a:rPr lang="en-US" altLang="zh-CN" dirty="0"/>
              <a:t>,</a:t>
            </a:r>
            <a:r>
              <a:rPr lang="zh-CN" altLang="en-US" dirty="0"/>
              <a:t>以文艺茶座形式播出。</a:t>
            </a:r>
            <a:r>
              <a:rPr lang="en-US" altLang="zh-CN" dirty="0"/>
              <a:t>1962</a:t>
            </a:r>
            <a:r>
              <a:rPr lang="zh-CN" altLang="en-US" dirty="0"/>
              <a:t>年</a:t>
            </a:r>
            <a:r>
              <a:rPr lang="en-US" altLang="zh-CN" dirty="0"/>
              <a:t>9</a:t>
            </a:r>
            <a:r>
              <a:rPr lang="zh-CN" altLang="en-US" dirty="0"/>
              <a:t>月</a:t>
            </a:r>
            <a:r>
              <a:rPr lang="en-US" altLang="zh-CN" dirty="0"/>
              <a:t>30</a:t>
            </a:r>
            <a:r>
              <a:rPr lang="zh-CN" altLang="en-US" dirty="0"/>
              <a:t>日播出的第</a:t>
            </a:r>
          </a:p>
          <a:p>
            <a:r>
              <a:rPr lang="zh-CN" altLang="en-US" dirty="0"/>
              <a:t>三次</a:t>
            </a:r>
            <a:r>
              <a:rPr lang="en-US" altLang="zh-CN" dirty="0"/>
              <a:t>《</a:t>
            </a:r>
            <a:r>
              <a:rPr lang="zh-CN" altLang="en-US" dirty="0"/>
              <a:t>笑的晚会</a:t>
            </a:r>
            <a:r>
              <a:rPr lang="en-US" altLang="zh-CN" dirty="0"/>
              <a:t>》,</a:t>
            </a:r>
            <a:r>
              <a:rPr lang="zh-CN" altLang="en-US" dirty="0"/>
              <a:t>以电影、话剧演员表演小品为主</a:t>
            </a:r>
            <a:r>
              <a:rPr lang="en-US" altLang="zh-CN" dirty="0"/>
              <a:t>,</a:t>
            </a:r>
            <a:r>
              <a:rPr lang="zh-CN" altLang="en-US" dirty="0"/>
              <a:t>与前两次风格样式不同</a:t>
            </a:r>
            <a:r>
              <a:rPr lang="en-US" altLang="zh-CN" dirty="0"/>
              <a:t>,</a:t>
            </a:r>
            <a:r>
              <a:rPr lang="zh-CN" altLang="en-US" dirty="0"/>
              <a:t>侧重表演</a:t>
            </a:r>
            <a:r>
              <a:rPr lang="en-US" altLang="zh-CN" dirty="0"/>
              <a:t>,</a:t>
            </a:r>
          </a:p>
          <a:p>
            <a:r>
              <a:rPr lang="zh-CN" altLang="en-US" dirty="0"/>
              <a:t>减少了说唱</a:t>
            </a:r>
            <a:r>
              <a:rPr lang="en-US" altLang="zh-CN" dirty="0"/>
              <a:t>,</a:t>
            </a:r>
            <a:r>
              <a:rPr lang="zh-CN" altLang="en-US" dirty="0"/>
              <a:t>以此欢度国庆。这三次晚会试图突破现有文艺节目的局限</a:t>
            </a:r>
            <a:r>
              <a:rPr lang="en-US" altLang="zh-CN" dirty="0"/>
              <a:t>,</a:t>
            </a:r>
            <a:r>
              <a:rPr lang="zh-CN" altLang="en-US" dirty="0"/>
              <a:t>创作一些适</a:t>
            </a:r>
          </a:p>
          <a:p>
            <a:r>
              <a:rPr lang="zh-CN" altLang="en-US" dirty="0"/>
              <a:t>于电视演播的喜剧节目</a:t>
            </a:r>
            <a:r>
              <a:rPr lang="en-US" altLang="zh-CN" dirty="0"/>
              <a:t>,</a:t>
            </a:r>
            <a:r>
              <a:rPr lang="zh-CN" altLang="en-US" dirty="0"/>
              <a:t>为探索电视文艺节目的新形式积累了有益的经验。</a:t>
            </a:r>
            <a:endParaRPr lang="en-US" altLang="zh-CN" dirty="0"/>
          </a:p>
          <a:p>
            <a:endParaRPr lang="en-US" altLang="zh-CN" dirty="0"/>
          </a:p>
          <a:p>
            <a:r>
              <a:rPr lang="en-US" altLang="zh-CN" dirty="0"/>
              <a:t>1961</a:t>
            </a:r>
            <a:r>
              <a:rPr lang="zh-CN" altLang="en-US" dirty="0"/>
              <a:t>年</a:t>
            </a:r>
            <a:r>
              <a:rPr lang="en-US" altLang="zh-CN" dirty="0"/>
              <a:t>12</a:t>
            </a:r>
            <a:r>
              <a:rPr lang="zh-CN" altLang="en-US" dirty="0"/>
              <a:t>月</a:t>
            </a:r>
            <a:r>
              <a:rPr lang="en-US" altLang="zh-CN" dirty="0"/>
              <a:t>11</a:t>
            </a:r>
            <a:r>
              <a:rPr lang="zh-CN" altLang="en-US" dirty="0"/>
              <a:t>日至</a:t>
            </a:r>
            <a:r>
              <a:rPr lang="en-US" altLang="zh-CN" dirty="0"/>
              <a:t>19</a:t>
            </a:r>
            <a:r>
              <a:rPr lang="zh-CN" altLang="en-US" dirty="0"/>
              <a:t>日</a:t>
            </a:r>
            <a:r>
              <a:rPr lang="en-US" altLang="zh-CN" dirty="0"/>
              <a:t>,</a:t>
            </a:r>
            <a:r>
              <a:rPr lang="zh-CN" altLang="en-US" dirty="0"/>
              <a:t>为庆祝著名京剧表演艺术家周信芳舞台生涯</a:t>
            </a:r>
            <a:r>
              <a:rPr lang="en-US" altLang="zh-CN" dirty="0"/>
              <a:t>40</a:t>
            </a:r>
            <a:r>
              <a:rPr lang="zh-CN" altLang="en-US" dirty="0"/>
              <a:t>年</a:t>
            </a:r>
            <a:r>
              <a:rPr lang="en-US" altLang="zh-CN" dirty="0"/>
              <a:t>,</a:t>
            </a:r>
          </a:p>
          <a:p>
            <a:r>
              <a:rPr lang="zh-CN" altLang="en-US" dirty="0"/>
              <a:t>北京电视台第一次进行大规模连续转播活动</a:t>
            </a:r>
            <a:r>
              <a:rPr lang="en-US" altLang="zh-CN" dirty="0"/>
              <a:t>,</a:t>
            </a:r>
            <a:r>
              <a:rPr lang="zh-CN" altLang="en-US" dirty="0"/>
              <a:t>转播了周信芳主演的</a:t>
            </a:r>
            <a:r>
              <a:rPr lang="en-US" altLang="zh-CN" dirty="0"/>
              <a:t>《</a:t>
            </a:r>
            <a:r>
              <a:rPr lang="zh-CN" altLang="en-US" dirty="0"/>
              <a:t>打渔杀家</a:t>
            </a:r>
            <a:r>
              <a:rPr lang="en-US" altLang="zh-CN" dirty="0"/>
              <a:t>》《</a:t>
            </a:r>
            <a:r>
              <a:rPr lang="zh-CN" altLang="en-US" dirty="0"/>
              <a:t>乌龙</a:t>
            </a:r>
          </a:p>
          <a:p>
            <a:r>
              <a:rPr lang="zh-CN" altLang="en-US" dirty="0"/>
              <a:t>院</a:t>
            </a:r>
            <a:r>
              <a:rPr lang="en-US" altLang="zh-CN" dirty="0"/>
              <a:t>》《</a:t>
            </a:r>
            <a:r>
              <a:rPr lang="zh-CN" altLang="en-US" dirty="0"/>
              <a:t>打瓜招亲</a:t>
            </a:r>
            <a:r>
              <a:rPr lang="en-US" altLang="zh-CN" dirty="0"/>
              <a:t>》《</a:t>
            </a:r>
            <a:r>
              <a:rPr lang="zh-CN" altLang="en-US" dirty="0"/>
              <a:t>宋世杰</a:t>
            </a:r>
            <a:r>
              <a:rPr lang="en-US" altLang="zh-CN" dirty="0"/>
              <a:t>》《</a:t>
            </a:r>
            <a:r>
              <a:rPr lang="zh-CN" altLang="en-US" dirty="0"/>
              <a:t>张飞审瓜</a:t>
            </a:r>
            <a:r>
              <a:rPr lang="en-US" altLang="zh-CN" dirty="0"/>
              <a:t>》《</a:t>
            </a:r>
            <a:r>
              <a:rPr lang="zh-CN" altLang="en-US" dirty="0"/>
              <a:t>斩经堂</a:t>
            </a:r>
            <a:r>
              <a:rPr lang="en-US" altLang="zh-CN" dirty="0"/>
              <a:t>》《</a:t>
            </a:r>
            <a:r>
              <a:rPr lang="zh-CN" altLang="en-US" dirty="0"/>
              <a:t>四进士</a:t>
            </a:r>
            <a:r>
              <a:rPr lang="en-US" altLang="zh-CN" dirty="0"/>
              <a:t>》</a:t>
            </a:r>
            <a:r>
              <a:rPr lang="zh-CN" altLang="en-US" dirty="0"/>
              <a:t>和</a:t>
            </a:r>
            <a:r>
              <a:rPr lang="en-US" altLang="zh-CN" dirty="0"/>
              <a:t>《</a:t>
            </a:r>
            <a:r>
              <a:rPr lang="zh-CN" altLang="en-US" dirty="0"/>
              <a:t>海瑞上书</a:t>
            </a:r>
            <a:r>
              <a:rPr lang="en-US" altLang="zh-CN" dirty="0"/>
              <a:t>》</a:t>
            </a:r>
            <a:r>
              <a:rPr lang="zh-CN" altLang="en-US" dirty="0"/>
              <a:t>等剧目。如此大规模的连续专题转播</a:t>
            </a:r>
            <a:r>
              <a:rPr lang="en-US" altLang="zh-CN" dirty="0"/>
              <a:t>,</a:t>
            </a:r>
            <a:r>
              <a:rPr lang="zh-CN" altLang="en-US" dirty="0"/>
              <a:t>形成系列</a:t>
            </a:r>
            <a:r>
              <a:rPr lang="en-US" altLang="zh-CN" dirty="0"/>
              <a:t>,</a:t>
            </a:r>
            <a:r>
              <a:rPr lang="zh-CN" altLang="en-US" dirty="0"/>
              <a:t>造成声势</a:t>
            </a:r>
            <a:r>
              <a:rPr lang="en-US" altLang="zh-CN" dirty="0"/>
              <a:t>,</a:t>
            </a:r>
            <a:r>
              <a:rPr lang="zh-CN" altLang="en-US" dirty="0"/>
              <a:t>营造规模</a:t>
            </a:r>
            <a:r>
              <a:rPr lang="en-US" altLang="zh-CN" dirty="0"/>
              <a:t>,</a:t>
            </a:r>
            <a:r>
              <a:rPr lang="zh-CN" altLang="en-US" dirty="0"/>
              <a:t>在中国电视文艺史上尚属首次。</a:t>
            </a:r>
            <a:endParaRPr lang="en-US" altLang="zh-CN" dirty="0"/>
          </a:p>
          <a:p>
            <a:endParaRPr lang="zh-CN" altLang="en-US" dirty="0"/>
          </a:p>
          <a:p>
            <a:r>
              <a:rPr lang="en-US" altLang="zh-CN" dirty="0"/>
              <a:t>1961</a:t>
            </a:r>
            <a:r>
              <a:rPr lang="zh-CN" altLang="en-US" dirty="0"/>
              <a:t>年</a:t>
            </a:r>
            <a:r>
              <a:rPr lang="en-US" altLang="zh-CN" dirty="0"/>
              <a:t>1</a:t>
            </a:r>
            <a:r>
              <a:rPr lang="zh-CN" altLang="en-US" dirty="0"/>
              <a:t>月</a:t>
            </a:r>
            <a:r>
              <a:rPr lang="en-US" altLang="zh-CN" dirty="0"/>
              <a:t>4</a:t>
            </a:r>
            <a:r>
              <a:rPr lang="zh-CN" altLang="en-US" dirty="0"/>
              <a:t>日</a:t>
            </a:r>
            <a:r>
              <a:rPr lang="en-US" altLang="zh-CN" dirty="0"/>
              <a:t>,</a:t>
            </a:r>
            <a:r>
              <a:rPr lang="zh-CN" altLang="en-US" dirty="0"/>
              <a:t>为庆祝</a:t>
            </a:r>
            <a:r>
              <a:rPr lang="en-US" altLang="zh-CN" dirty="0"/>
              <a:t>《</a:t>
            </a:r>
            <a:r>
              <a:rPr lang="zh-CN" altLang="en-US" dirty="0"/>
              <a:t>毛泽东诗词</a:t>
            </a:r>
            <a:r>
              <a:rPr lang="en-US" altLang="zh-CN" dirty="0"/>
              <a:t>》</a:t>
            </a:r>
            <a:r>
              <a:rPr lang="zh-CN" altLang="en-US" dirty="0"/>
              <a:t>出版</a:t>
            </a:r>
            <a:r>
              <a:rPr lang="en-US" altLang="zh-CN" dirty="0"/>
              <a:t>,</a:t>
            </a:r>
            <a:r>
              <a:rPr lang="zh-CN" altLang="en-US" dirty="0"/>
              <a:t>北京电视台举办了毛泽东诗词大型</a:t>
            </a:r>
          </a:p>
          <a:p>
            <a:r>
              <a:rPr lang="zh-CN" altLang="en-US" dirty="0"/>
              <a:t>朗诵会。同年</a:t>
            </a:r>
            <a:r>
              <a:rPr lang="en-US" altLang="zh-CN" dirty="0"/>
              <a:t>7</a:t>
            </a:r>
            <a:r>
              <a:rPr lang="zh-CN" altLang="en-US" dirty="0"/>
              <a:t>月</a:t>
            </a:r>
            <a:r>
              <a:rPr lang="en-US" altLang="zh-CN" dirty="0"/>
              <a:t>1</a:t>
            </a:r>
            <a:r>
              <a:rPr lang="zh-CN" altLang="en-US" dirty="0"/>
              <a:t>日又举办了毛泽东诗词欣赏晚会。在后来的特定历史时期内</a:t>
            </a:r>
            <a:r>
              <a:rPr lang="en-US" altLang="zh-CN" dirty="0"/>
              <a:t>,</a:t>
            </a:r>
            <a:r>
              <a:rPr lang="zh-CN" altLang="en-US" dirty="0"/>
              <a:t>为</a:t>
            </a:r>
          </a:p>
          <a:p>
            <a:r>
              <a:rPr lang="zh-CN" altLang="en-US" dirty="0"/>
              <a:t>配合当时主要的政治活动</a:t>
            </a:r>
            <a:r>
              <a:rPr lang="en-US" altLang="zh-CN" dirty="0"/>
              <a:t>,</a:t>
            </a:r>
            <a:r>
              <a:rPr lang="zh-CN" altLang="en-US" dirty="0"/>
              <a:t>诗歌朗诵会这一形式在电视文艺中不时出现。</a:t>
            </a:r>
            <a:endParaRPr lang="en-US" altLang="zh-CN" dirty="0"/>
          </a:p>
          <a:p>
            <a:endParaRPr lang="en-US" altLang="zh-CN" dirty="0"/>
          </a:p>
          <a:p>
            <a:r>
              <a:rPr lang="en-US" altLang="zh-CN" dirty="0"/>
              <a:t>1964</a:t>
            </a:r>
            <a:r>
              <a:rPr lang="zh-CN" altLang="en-US" dirty="0"/>
              <a:t>年</a:t>
            </a:r>
            <a:r>
              <a:rPr lang="en-US" altLang="zh-CN" dirty="0"/>
              <a:t>12</a:t>
            </a:r>
            <a:r>
              <a:rPr lang="zh-CN" altLang="en-US" dirty="0"/>
              <a:t>月底</a:t>
            </a:r>
            <a:r>
              <a:rPr lang="en-US" altLang="zh-CN" dirty="0"/>
              <a:t>,</a:t>
            </a:r>
            <a:r>
              <a:rPr lang="zh-CN" altLang="en-US" dirty="0"/>
              <a:t>北京电视台利用黑白录像机录制了常香玉主演的豫剧</a:t>
            </a:r>
            <a:r>
              <a:rPr lang="en-US" altLang="zh-CN" dirty="0"/>
              <a:t>《</a:t>
            </a:r>
            <a:r>
              <a:rPr lang="zh-CN" altLang="en-US" dirty="0"/>
              <a:t>朝阳沟</a:t>
            </a:r>
            <a:r>
              <a:rPr lang="en-US" altLang="zh-CN" dirty="0"/>
              <a:t>》</a:t>
            </a:r>
          </a:p>
          <a:p>
            <a:r>
              <a:rPr lang="zh-CN" altLang="en-US" dirty="0"/>
              <a:t>第二场和京剧</a:t>
            </a:r>
            <a:r>
              <a:rPr lang="en-US" altLang="zh-CN" dirty="0"/>
              <a:t>《</a:t>
            </a:r>
            <a:r>
              <a:rPr lang="zh-CN" altLang="en-US" dirty="0"/>
              <a:t>红灯记</a:t>
            </a:r>
            <a:r>
              <a:rPr lang="en-US" altLang="zh-CN" dirty="0"/>
              <a:t>》</a:t>
            </a:r>
            <a:r>
              <a:rPr lang="zh-CN" altLang="en-US" dirty="0"/>
              <a:t>中“智斗鸠山”一场</a:t>
            </a:r>
            <a:r>
              <a:rPr lang="en-US" altLang="zh-CN" dirty="0"/>
              <a:t>,</a:t>
            </a:r>
            <a:r>
              <a:rPr lang="zh-CN" altLang="en-US" dirty="0"/>
              <a:t>在迎接</a:t>
            </a:r>
            <a:r>
              <a:rPr lang="en-US" altLang="zh-CN" dirty="0"/>
              <a:t>1965</a:t>
            </a:r>
            <a:r>
              <a:rPr lang="zh-CN" altLang="en-US" dirty="0"/>
              <a:t>年元旦的文艺晚会中播出。</a:t>
            </a:r>
          </a:p>
          <a:p>
            <a:r>
              <a:rPr lang="zh-CN" altLang="en-US" dirty="0"/>
              <a:t>这是我国电视媒体第一次使用录像播出的文艺节目。从此</a:t>
            </a:r>
            <a:r>
              <a:rPr lang="en-US" altLang="zh-CN" dirty="0"/>
              <a:t>,</a:t>
            </a:r>
            <a:r>
              <a:rPr lang="zh-CN" altLang="en-US" dirty="0"/>
              <a:t>电视文艺进入第二阶段</a:t>
            </a:r>
            <a:r>
              <a:rPr lang="en-US" altLang="zh-CN" dirty="0"/>
              <a:t>,</a:t>
            </a:r>
          </a:p>
          <a:p>
            <a:r>
              <a:rPr lang="zh-CN" altLang="en-US" dirty="0"/>
              <a:t>即从实况直播舞台演出向录像播出过渡。</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当代中国电视文艺的起步阶段（</a:t>
            </a:r>
            <a:r>
              <a:rPr lang="en-US" altLang="zh-CN" sz="2400" b="0" dirty="0">
                <a:latin typeface="字魂35号-经典雅黑" panose="00000500000000000000" pitchFamily="2" charset="-122"/>
                <a:ea typeface="字魂35号-经典雅黑" panose="00000500000000000000" pitchFamily="2" charset="-122"/>
              </a:rPr>
              <a:t>1958-1965</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9251814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45735" y="953311"/>
            <a:ext cx="10969200" cy="6186285"/>
          </a:xfrm>
          <a:prstGeom prst="rect">
            <a:avLst/>
          </a:prstGeom>
          <a:noFill/>
          <a:ln>
            <a:noFill/>
          </a:ln>
        </p:spPr>
        <p:txBody>
          <a:bodyPr wrap="square" lIns="91419" tIns="45708" rIns="91419" bIns="45708">
            <a:spAutoFit/>
          </a:bodyPr>
          <a:lstStyle/>
          <a:p>
            <a:r>
              <a:rPr lang="zh-CN" altLang="en-US" dirty="0"/>
              <a:t>虽然存在着各种条件的限制</a:t>
            </a:r>
            <a:r>
              <a:rPr lang="en-US" altLang="zh-CN" dirty="0"/>
              <a:t>,</a:t>
            </a:r>
            <a:r>
              <a:rPr lang="zh-CN" altLang="en-US" dirty="0"/>
              <a:t>加之政治及经济形势的影响</a:t>
            </a:r>
            <a:r>
              <a:rPr lang="en-US" altLang="zh-CN" dirty="0"/>
              <a:t>,</a:t>
            </a:r>
            <a:r>
              <a:rPr lang="zh-CN" altLang="en-US" dirty="0"/>
              <a:t>可在短短的</a:t>
            </a:r>
            <a:r>
              <a:rPr lang="en-US" altLang="zh-CN" dirty="0"/>
              <a:t>8</a:t>
            </a:r>
            <a:r>
              <a:rPr lang="zh-CN" altLang="en-US" dirty="0"/>
              <a:t>年间</a:t>
            </a:r>
            <a:r>
              <a:rPr lang="en-US" altLang="zh-CN" dirty="0"/>
              <a:t>,</a:t>
            </a:r>
            <a:r>
              <a:rPr lang="zh-CN" altLang="en-US" dirty="0"/>
              <a:t>中</a:t>
            </a:r>
          </a:p>
          <a:p>
            <a:r>
              <a:rPr lang="zh-CN" altLang="en-US" dirty="0"/>
              <a:t>国电视文艺从无到有、从小到大</a:t>
            </a:r>
            <a:r>
              <a:rPr lang="en-US" altLang="zh-CN" dirty="0"/>
              <a:t>,</a:t>
            </a:r>
            <a:r>
              <a:rPr lang="zh-CN" altLang="en-US" dirty="0"/>
              <a:t>仍然取得了很大的发展。</a:t>
            </a:r>
            <a:endParaRPr lang="en-US" altLang="zh-CN" dirty="0"/>
          </a:p>
          <a:p>
            <a:endParaRPr lang="en-US" altLang="zh-CN" dirty="0"/>
          </a:p>
          <a:p>
            <a:r>
              <a:rPr lang="zh-CN" altLang="en-US" dirty="0"/>
              <a:t>这一时期的电视文艺经历了从简单到复杂、从低级到高级的发展过程。在表现手</a:t>
            </a:r>
          </a:p>
          <a:p>
            <a:r>
              <a:rPr lang="zh-CN" altLang="en-US" dirty="0"/>
              <a:t>段上</a:t>
            </a:r>
            <a:r>
              <a:rPr lang="en-US" altLang="zh-CN" dirty="0"/>
              <a:t>,</a:t>
            </a:r>
            <a:r>
              <a:rPr lang="zh-CN" altLang="en-US" dirty="0"/>
              <a:t>从演播室实况直播到剧场演出直播再到初次尝试录像播出</a:t>
            </a:r>
            <a:r>
              <a:rPr lang="en-US" altLang="zh-CN" dirty="0"/>
              <a:t>;</a:t>
            </a:r>
            <a:r>
              <a:rPr lang="zh-CN" altLang="en-US" dirty="0"/>
              <a:t>在内容与形式上</a:t>
            </a:r>
            <a:r>
              <a:rPr lang="en-US" altLang="zh-CN" dirty="0"/>
              <a:t>,</a:t>
            </a:r>
            <a:r>
              <a:rPr lang="zh-CN" altLang="en-US" dirty="0"/>
              <a:t>从</a:t>
            </a:r>
          </a:p>
          <a:p>
            <a:r>
              <a:rPr lang="zh-CN" altLang="en-US" dirty="0"/>
              <a:t>较为简单原始的转播电影、戏剧、歌舞、曲艺等既有艺术形式</a:t>
            </a:r>
            <a:r>
              <a:rPr lang="en-US" altLang="zh-CN" dirty="0"/>
              <a:t>,</a:t>
            </a:r>
            <a:r>
              <a:rPr lang="zh-CN" altLang="en-US" dirty="0"/>
              <a:t>到进行更富电视化特点</a:t>
            </a:r>
          </a:p>
          <a:p>
            <a:r>
              <a:rPr lang="zh-CN" altLang="en-US" dirty="0"/>
              <a:t>的再创造和探索</a:t>
            </a:r>
            <a:r>
              <a:rPr lang="en-US" altLang="zh-CN" dirty="0"/>
              <a:t>,</a:t>
            </a:r>
            <a:r>
              <a:rPr lang="zh-CN" altLang="en-US" dirty="0"/>
              <a:t>对几乎后来的各种电视文艺形式都有涉足与尝试</a:t>
            </a:r>
            <a:r>
              <a:rPr lang="en-US" altLang="zh-CN" dirty="0"/>
              <a:t>,</a:t>
            </a:r>
            <a:r>
              <a:rPr lang="zh-CN" altLang="en-US" dirty="0"/>
              <a:t>为我国电视文艺</a:t>
            </a:r>
          </a:p>
          <a:p>
            <a:r>
              <a:rPr lang="zh-CN" altLang="en-US" dirty="0"/>
              <a:t>的发展打下了良好的基础。特别值得一提的是直播电视剧</a:t>
            </a:r>
            <a:r>
              <a:rPr lang="en-US" altLang="zh-CN" dirty="0"/>
              <a:t>,</a:t>
            </a:r>
            <a:r>
              <a:rPr lang="zh-CN" altLang="en-US" dirty="0"/>
              <a:t>它是电视文艺初创期特有</a:t>
            </a:r>
          </a:p>
          <a:p>
            <a:r>
              <a:rPr lang="zh-CN" altLang="en-US" dirty="0"/>
              <a:t>的产品</a:t>
            </a:r>
            <a:r>
              <a:rPr lang="en-US" altLang="zh-CN" dirty="0"/>
              <a:t>,</a:t>
            </a:r>
            <a:r>
              <a:rPr lang="zh-CN" altLang="en-US" dirty="0"/>
              <a:t>其整个发展历程也在这一阶段宣告结束。从第一部直播电视剧</a:t>
            </a:r>
            <a:r>
              <a:rPr lang="en-US" altLang="zh-CN" dirty="0"/>
              <a:t>《</a:t>
            </a:r>
            <a:r>
              <a:rPr lang="zh-CN" altLang="en-US" dirty="0"/>
              <a:t>一口菜饼</a:t>
            </a:r>
          </a:p>
          <a:p>
            <a:r>
              <a:rPr lang="zh-CN" altLang="en-US" dirty="0"/>
              <a:t>子</a:t>
            </a:r>
            <a:r>
              <a:rPr lang="en-US" altLang="zh-CN" dirty="0"/>
              <a:t>》,</a:t>
            </a:r>
            <a:r>
              <a:rPr lang="zh-CN" altLang="en-US" dirty="0"/>
              <a:t>到</a:t>
            </a:r>
            <a:r>
              <a:rPr lang="en-US" altLang="zh-CN" dirty="0"/>
              <a:t>1966</a:t>
            </a:r>
            <a:r>
              <a:rPr lang="zh-CN" altLang="en-US" dirty="0"/>
              <a:t>年</a:t>
            </a:r>
            <a:r>
              <a:rPr lang="en-US" altLang="zh-CN" dirty="0"/>
              <a:t>2</a:t>
            </a:r>
            <a:r>
              <a:rPr lang="zh-CN" altLang="en-US" dirty="0"/>
              <a:t>月</a:t>
            </a:r>
            <a:r>
              <a:rPr lang="en-US" altLang="zh-CN" dirty="0"/>
              <a:t>26</a:t>
            </a:r>
            <a:r>
              <a:rPr lang="zh-CN" altLang="en-US" dirty="0"/>
              <a:t>日北京电视台播出的长达两小时的</a:t>
            </a:r>
            <a:r>
              <a:rPr lang="en-US" altLang="zh-CN" dirty="0"/>
              <a:t>《</a:t>
            </a:r>
            <a:r>
              <a:rPr lang="zh-CN" altLang="en-US" dirty="0"/>
              <a:t>焦裕禄</a:t>
            </a:r>
            <a:r>
              <a:rPr lang="en-US" altLang="zh-CN" dirty="0"/>
              <a:t>》,</a:t>
            </a:r>
            <a:r>
              <a:rPr lang="zh-CN" altLang="en-US" dirty="0"/>
              <a:t>直播电视剧走完</a:t>
            </a:r>
          </a:p>
          <a:p>
            <a:r>
              <a:rPr lang="zh-CN" altLang="en-US" dirty="0"/>
              <a:t>了其发展历程。其间产生了我国的第一部电视诗剧</a:t>
            </a:r>
            <a:r>
              <a:rPr lang="en-US" altLang="zh-CN" dirty="0"/>
              <a:t>《</a:t>
            </a:r>
            <a:r>
              <a:rPr lang="zh-CN" altLang="en-US" dirty="0"/>
              <a:t>火人的故事</a:t>
            </a:r>
            <a:r>
              <a:rPr lang="en-US" altLang="zh-CN" dirty="0"/>
              <a:t>》,</a:t>
            </a:r>
            <a:r>
              <a:rPr lang="zh-CN" altLang="en-US" dirty="0"/>
              <a:t>第一部电视小品</a:t>
            </a:r>
          </a:p>
          <a:p>
            <a:r>
              <a:rPr lang="en-US" altLang="zh-CN" dirty="0"/>
              <a:t>《</a:t>
            </a:r>
            <a:r>
              <a:rPr lang="zh-CN" altLang="en-US" dirty="0"/>
              <a:t>穿花布拉吉的姑娘</a:t>
            </a:r>
            <a:r>
              <a:rPr lang="en-US" altLang="zh-CN" dirty="0"/>
              <a:t>》,</a:t>
            </a:r>
            <a:r>
              <a:rPr lang="zh-CN" altLang="en-US" dirty="0"/>
              <a:t>第一部较长的电视剧</a:t>
            </a:r>
            <a:r>
              <a:rPr lang="en-US" altLang="zh-CN" dirty="0"/>
              <a:t>《</a:t>
            </a:r>
            <a:r>
              <a:rPr lang="zh-CN" altLang="en-US" dirty="0"/>
              <a:t>新的一代</a:t>
            </a:r>
            <a:r>
              <a:rPr lang="en-US" altLang="zh-CN" dirty="0"/>
              <a:t>》</a:t>
            </a:r>
            <a:r>
              <a:rPr lang="zh-CN" altLang="en-US" dirty="0"/>
              <a:t>。直播电视剧</a:t>
            </a:r>
            <a:r>
              <a:rPr lang="en-US" altLang="zh-CN" dirty="0"/>
              <a:t>,</a:t>
            </a:r>
            <a:r>
              <a:rPr lang="zh-CN" altLang="en-US" dirty="0"/>
              <a:t>由于受直播和</a:t>
            </a:r>
          </a:p>
          <a:p>
            <a:r>
              <a:rPr lang="zh-CN" altLang="en-US" dirty="0"/>
              <a:t>客观技术条件的限制</a:t>
            </a:r>
            <a:r>
              <a:rPr lang="en-US" altLang="zh-CN" dirty="0"/>
              <a:t>,</a:t>
            </a:r>
            <a:r>
              <a:rPr lang="zh-CN" altLang="en-US" dirty="0"/>
              <a:t>镜头和角度的变化不如电影自如</a:t>
            </a:r>
            <a:r>
              <a:rPr lang="en-US" altLang="zh-CN" dirty="0"/>
              <a:t>,</a:t>
            </a:r>
            <a:r>
              <a:rPr lang="zh-CN" altLang="en-US" dirty="0"/>
              <a:t>基本上是一个模式</a:t>
            </a:r>
            <a:r>
              <a:rPr lang="en-US" altLang="zh-CN" dirty="0"/>
              <a:t>:“</a:t>
            </a:r>
            <a:r>
              <a:rPr lang="zh-CN" altLang="en-US" dirty="0"/>
              <a:t>一条主</a:t>
            </a:r>
          </a:p>
          <a:p>
            <a:r>
              <a:rPr lang="zh-CN" altLang="en-US" dirty="0"/>
              <a:t>线</a:t>
            </a:r>
            <a:r>
              <a:rPr lang="en-US" altLang="zh-CN" dirty="0"/>
              <a:t>,</a:t>
            </a:r>
            <a:r>
              <a:rPr lang="zh-CN" altLang="en-US" dirty="0"/>
              <a:t>两三个景</a:t>
            </a:r>
            <a:r>
              <a:rPr lang="en-US" altLang="zh-CN" dirty="0"/>
              <a:t>,</a:t>
            </a:r>
            <a:r>
              <a:rPr lang="zh-CN" altLang="en-US" dirty="0"/>
              <a:t>四五个人物</a:t>
            </a:r>
            <a:r>
              <a:rPr lang="en-US" altLang="zh-CN" dirty="0"/>
              <a:t>,</a:t>
            </a:r>
            <a:r>
              <a:rPr lang="zh-CN" altLang="en-US" dirty="0"/>
              <a:t>七八场次</a:t>
            </a:r>
            <a:r>
              <a:rPr lang="en-US" altLang="zh-CN" dirty="0"/>
              <a:t>,</a:t>
            </a:r>
            <a:r>
              <a:rPr lang="zh-CN" altLang="en-US" dirty="0"/>
              <a:t>六十分钟</a:t>
            </a:r>
            <a:r>
              <a:rPr lang="en-US" altLang="zh-CN" dirty="0"/>
              <a:t>,</a:t>
            </a:r>
            <a:r>
              <a:rPr lang="zh-CN" altLang="en-US" dirty="0"/>
              <a:t>二百个镜头”</a:t>
            </a:r>
            <a:r>
              <a:rPr lang="en-US" altLang="zh-CN" dirty="0"/>
              <a:t>,</a:t>
            </a:r>
            <a:r>
              <a:rPr lang="zh-CN" altLang="en-US" dirty="0"/>
              <a:t>以内景为主</a:t>
            </a:r>
            <a:r>
              <a:rPr lang="en-US" altLang="zh-CN" dirty="0"/>
              <a:t>,</a:t>
            </a:r>
            <a:r>
              <a:rPr lang="zh-CN" altLang="en-US" dirty="0"/>
              <a:t>以近景为</a:t>
            </a:r>
          </a:p>
          <a:p>
            <a:r>
              <a:rPr lang="zh-CN" altLang="en-US" dirty="0"/>
              <a:t>多。但它也具有制作时间短、反映现实生活快的优势</a:t>
            </a:r>
            <a:r>
              <a:rPr lang="en-US" altLang="zh-CN" dirty="0"/>
              <a:t>,</a:t>
            </a:r>
            <a:r>
              <a:rPr lang="zh-CN" altLang="en-US" dirty="0"/>
              <a:t>形成了我国电视剧的优良传统</a:t>
            </a:r>
            <a:r>
              <a:rPr lang="en-US" altLang="zh-CN" dirty="0"/>
              <a:t>,</a:t>
            </a:r>
          </a:p>
          <a:p>
            <a:r>
              <a:rPr lang="zh-CN" altLang="en-US" dirty="0"/>
              <a:t>并被后起的电视剧在更高层次上加以借鉴和吸收。</a:t>
            </a:r>
            <a:endParaRPr lang="en-US" altLang="zh-CN" dirty="0"/>
          </a:p>
          <a:p>
            <a:endParaRPr lang="zh-CN" altLang="en-US" dirty="0"/>
          </a:p>
          <a:p>
            <a:r>
              <a:rPr lang="zh-CN" altLang="en-US" dirty="0"/>
              <a:t>这一时期</a:t>
            </a:r>
            <a:r>
              <a:rPr lang="en-US" altLang="zh-CN" dirty="0"/>
              <a:t>,</a:t>
            </a:r>
            <a:r>
              <a:rPr lang="zh-CN" altLang="en-US" dirty="0"/>
              <a:t>电视文艺坚持为工农兵服务、为社会主义事业服务的方向</a:t>
            </a:r>
            <a:r>
              <a:rPr lang="en-US" altLang="zh-CN" dirty="0"/>
              <a:t>,</a:t>
            </a:r>
            <a:r>
              <a:rPr lang="zh-CN" altLang="en-US" dirty="0"/>
              <a:t>播出了大量</a:t>
            </a:r>
          </a:p>
          <a:p>
            <a:r>
              <a:rPr lang="zh-CN" altLang="en-US" dirty="0"/>
              <a:t>的优秀文艺节目</a:t>
            </a:r>
            <a:r>
              <a:rPr lang="en-US" altLang="zh-CN" dirty="0"/>
              <a:t>,</a:t>
            </a:r>
            <a:r>
              <a:rPr lang="zh-CN" altLang="en-US" dirty="0"/>
              <a:t>丰富了人们的精神文化生活</a:t>
            </a:r>
            <a:r>
              <a:rPr lang="en-US" altLang="zh-CN" dirty="0"/>
              <a:t>,</a:t>
            </a:r>
            <a:r>
              <a:rPr lang="zh-CN" altLang="en-US" dirty="0"/>
              <a:t>深受广大观众的喜爱。但一段时间也</a:t>
            </a:r>
          </a:p>
          <a:p>
            <a:r>
              <a:rPr lang="zh-CN" altLang="en-US" dirty="0"/>
              <a:t>存在“配合中心服务”的节目</a:t>
            </a:r>
            <a:r>
              <a:rPr lang="en-US" altLang="zh-CN" dirty="0"/>
              <a:t>,</a:t>
            </a:r>
            <a:r>
              <a:rPr lang="zh-CN" altLang="en-US" dirty="0"/>
              <a:t>存在标语口号式和图解政策的倾向</a:t>
            </a:r>
            <a:r>
              <a:rPr lang="en-US" altLang="zh-CN" dirty="0"/>
              <a:t>,</a:t>
            </a:r>
            <a:r>
              <a:rPr lang="zh-CN" altLang="en-US" dirty="0"/>
              <a:t>制作上简单、粗糙</a:t>
            </a:r>
            <a:r>
              <a:rPr lang="en-US" altLang="zh-CN" dirty="0"/>
              <a:t>,</a:t>
            </a:r>
          </a:p>
          <a:p>
            <a:r>
              <a:rPr lang="en-US" altLang="zh-CN" dirty="0"/>
              <a:t>“</a:t>
            </a:r>
            <a:r>
              <a:rPr lang="zh-CN" altLang="en-US" dirty="0"/>
              <a:t>直奔主题”</a:t>
            </a:r>
            <a:r>
              <a:rPr lang="en-US" altLang="zh-CN" dirty="0"/>
              <a:t>,</a:t>
            </a:r>
            <a:r>
              <a:rPr lang="zh-CN" altLang="en-US" dirty="0"/>
              <a:t>艺术质量较差</a:t>
            </a:r>
            <a:r>
              <a:rPr lang="en-US" altLang="zh-CN" dirty="0"/>
              <a:t>,</a:t>
            </a:r>
            <a:r>
              <a:rPr lang="zh-CN" altLang="en-US" dirty="0"/>
              <a:t>可观赏性较差。正反两方面的经验和教训</a:t>
            </a:r>
            <a:r>
              <a:rPr lang="en-US" altLang="zh-CN" dirty="0"/>
              <a:t>,</a:t>
            </a:r>
            <a:r>
              <a:rPr lang="zh-CN" altLang="en-US" dirty="0"/>
              <a:t>是值得我们认真总结和记取的</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当代中国电视文艺的起步阶段（</a:t>
            </a:r>
            <a:r>
              <a:rPr lang="en-US" altLang="zh-CN" sz="2400" b="0" dirty="0">
                <a:latin typeface="字魂35号-经典雅黑" panose="00000500000000000000" pitchFamily="2" charset="-122"/>
                <a:ea typeface="字魂35号-经典雅黑" panose="00000500000000000000" pitchFamily="2" charset="-122"/>
              </a:rPr>
              <a:t>1958-1965</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741623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1405" y="1132926"/>
            <a:ext cx="10969200" cy="5632287"/>
          </a:xfrm>
          <a:prstGeom prst="rect">
            <a:avLst/>
          </a:prstGeom>
          <a:noFill/>
          <a:ln>
            <a:noFill/>
          </a:ln>
        </p:spPr>
        <p:txBody>
          <a:bodyPr wrap="square" lIns="91419" tIns="45708" rIns="91419" bIns="45708">
            <a:spAutoFit/>
          </a:bodyPr>
          <a:lstStyle/>
          <a:p>
            <a:r>
              <a:rPr lang="zh-CN" altLang="en-US" dirty="0"/>
              <a:t>一、停滞期</a:t>
            </a:r>
          </a:p>
          <a:p>
            <a:r>
              <a:rPr lang="zh-CN" altLang="en-US" dirty="0"/>
              <a:t>“文化大革命”使党、国家和人民遭受到新中国成立以来最严重的挫折和损失。它</a:t>
            </a:r>
          </a:p>
          <a:p>
            <a:r>
              <a:rPr lang="zh-CN" altLang="en-US" dirty="0"/>
              <a:t>首先从文化界开刀</a:t>
            </a:r>
            <a:r>
              <a:rPr lang="en-US" altLang="zh-CN" dirty="0"/>
              <a:t>,</a:t>
            </a:r>
            <a:r>
              <a:rPr lang="zh-CN" altLang="en-US" dirty="0"/>
              <a:t>电视文艺这一稚嫩的事业自然首当其冲</a:t>
            </a:r>
            <a:r>
              <a:rPr lang="en-US" altLang="zh-CN" dirty="0"/>
              <a:t>,</a:t>
            </a:r>
            <a:r>
              <a:rPr lang="zh-CN" altLang="en-US" dirty="0"/>
              <a:t>成为重灾区。“文革”初</a:t>
            </a:r>
          </a:p>
          <a:p>
            <a:r>
              <a:rPr lang="zh-CN" altLang="en-US" dirty="0"/>
              <a:t>期</a:t>
            </a:r>
            <a:r>
              <a:rPr lang="en-US" altLang="zh-CN" dirty="0"/>
              <a:t>,</a:t>
            </a:r>
            <a:r>
              <a:rPr lang="zh-CN" altLang="en-US" dirty="0"/>
              <a:t>全国广播电台一律实行军事管制</a:t>
            </a:r>
            <a:r>
              <a:rPr lang="en-US" altLang="zh-CN" dirty="0"/>
              <a:t>,</a:t>
            </a:r>
            <a:r>
              <a:rPr lang="zh-CN" altLang="en-US" dirty="0"/>
              <a:t>地方广播电台停止自办节目</a:t>
            </a:r>
            <a:r>
              <a:rPr lang="en-US" altLang="zh-CN" dirty="0"/>
              <a:t>,</a:t>
            </a:r>
            <a:r>
              <a:rPr lang="zh-CN" altLang="en-US" dirty="0"/>
              <a:t>只能转播中央人民</a:t>
            </a:r>
            <a:endParaRPr lang="en-US" altLang="zh-CN" dirty="0"/>
          </a:p>
          <a:p>
            <a:r>
              <a:rPr lang="zh-CN" altLang="en-US" dirty="0"/>
              <a:t>广播电台节目。全国大多数电视台也被迫停办</a:t>
            </a:r>
            <a:r>
              <a:rPr lang="en-US" altLang="zh-CN" dirty="0"/>
              <a:t>,</a:t>
            </a:r>
            <a:r>
              <a:rPr lang="zh-CN" altLang="en-US" dirty="0"/>
              <a:t>北京电视台</a:t>
            </a:r>
            <a:r>
              <a:rPr lang="en-US" altLang="zh-CN" dirty="0"/>
              <a:t>(</a:t>
            </a:r>
            <a:r>
              <a:rPr lang="zh-CN" altLang="en-US" dirty="0"/>
              <a:t>中央电视台前身</a:t>
            </a:r>
            <a:r>
              <a:rPr lang="en-US" altLang="zh-CN" dirty="0"/>
              <a:t>)</a:t>
            </a:r>
            <a:r>
              <a:rPr lang="zh-CN" altLang="en-US" dirty="0"/>
              <a:t>也有诸</a:t>
            </a:r>
          </a:p>
          <a:p>
            <a:r>
              <a:rPr lang="zh-CN" altLang="en-US" dirty="0"/>
              <a:t>多限制和管制。</a:t>
            </a:r>
          </a:p>
          <a:p>
            <a:r>
              <a:rPr lang="en-US" altLang="zh-CN" dirty="0"/>
              <a:t>1966</a:t>
            </a:r>
            <a:r>
              <a:rPr lang="zh-CN" altLang="en-US" dirty="0"/>
              <a:t>年</a:t>
            </a:r>
            <a:r>
              <a:rPr lang="en-US" altLang="zh-CN" dirty="0"/>
              <a:t>5</a:t>
            </a:r>
            <a:r>
              <a:rPr lang="zh-CN" altLang="en-US" dirty="0"/>
              <a:t>月</a:t>
            </a:r>
            <a:r>
              <a:rPr lang="en-US" altLang="zh-CN" dirty="0"/>
              <a:t>,</a:t>
            </a:r>
            <a:r>
              <a:rPr lang="zh-CN" altLang="en-US" dirty="0"/>
              <a:t>北京电视台</a:t>
            </a:r>
            <a:r>
              <a:rPr lang="en-US" altLang="zh-CN" dirty="0"/>
              <a:t>(</a:t>
            </a:r>
            <a:r>
              <a:rPr lang="zh-CN" altLang="en-US" dirty="0"/>
              <a:t>即中央电视台</a:t>
            </a:r>
            <a:r>
              <a:rPr lang="en-US" altLang="zh-CN" dirty="0"/>
              <a:t>)</a:t>
            </a:r>
            <a:r>
              <a:rPr lang="zh-CN" altLang="en-US" dirty="0"/>
              <a:t>作出关于宣传“无产阶级文化大革命”</a:t>
            </a:r>
          </a:p>
          <a:p>
            <a:r>
              <a:rPr lang="zh-CN" altLang="en-US" dirty="0"/>
              <a:t>的一些安排</a:t>
            </a:r>
            <a:r>
              <a:rPr lang="en-US" altLang="zh-CN" dirty="0"/>
              <a:t>,</a:t>
            </a:r>
            <a:r>
              <a:rPr lang="zh-CN" altLang="en-US" dirty="0"/>
              <a:t>提出关于文艺节目播出的四项措施</a:t>
            </a:r>
            <a:r>
              <a:rPr lang="en-US" altLang="zh-CN" dirty="0"/>
              <a:t>:</a:t>
            </a:r>
            <a:r>
              <a:rPr lang="zh-CN" altLang="en-US" dirty="0"/>
              <a:t>要求编审人员加强政治责任心和阶</a:t>
            </a:r>
          </a:p>
          <a:p>
            <a:r>
              <a:rPr lang="zh-CN" altLang="en-US" dirty="0"/>
              <a:t>级斗争观念</a:t>
            </a:r>
            <a:r>
              <a:rPr lang="en-US" altLang="zh-CN" dirty="0"/>
              <a:t>,</a:t>
            </a:r>
            <a:r>
              <a:rPr lang="zh-CN" altLang="en-US" dirty="0"/>
              <a:t>保证电视屏幕上大放鲜花</a:t>
            </a:r>
            <a:r>
              <a:rPr lang="en-US" altLang="zh-CN" dirty="0"/>
              <a:t>,</a:t>
            </a:r>
            <a:r>
              <a:rPr lang="zh-CN" altLang="en-US" dirty="0"/>
              <a:t>不播毒草</a:t>
            </a:r>
            <a:r>
              <a:rPr lang="en-US" altLang="zh-CN" dirty="0"/>
              <a:t>;</a:t>
            </a:r>
            <a:r>
              <a:rPr lang="zh-CN" altLang="en-US" dirty="0"/>
              <a:t>要求文艺节目树立正面典型、英雄</a:t>
            </a:r>
          </a:p>
          <a:p>
            <a:r>
              <a:rPr lang="zh-CN" altLang="en-US" dirty="0"/>
              <a:t>形象</a:t>
            </a:r>
            <a:r>
              <a:rPr lang="en-US" altLang="zh-CN" dirty="0"/>
              <a:t>,</a:t>
            </a:r>
            <a:r>
              <a:rPr lang="zh-CN" altLang="en-US" dirty="0"/>
              <a:t>反映工农兵生活</a:t>
            </a:r>
            <a:r>
              <a:rPr lang="en-US" altLang="zh-CN" dirty="0"/>
              <a:t>,</a:t>
            </a:r>
            <a:r>
              <a:rPr lang="zh-CN" altLang="en-US" dirty="0"/>
              <a:t>属于样板的节目要反复播</a:t>
            </a:r>
            <a:r>
              <a:rPr lang="en-US" altLang="zh-CN" dirty="0"/>
              <a:t>;</a:t>
            </a:r>
            <a:r>
              <a:rPr lang="zh-CN" altLang="en-US" dirty="0"/>
              <a:t>要求紧密配合政治中心任务和重大</a:t>
            </a:r>
          </a:p>
          <a:p>
            <a:r>
              <a:rPr lang="zh-CN" altLang="en-US" dirty="0"/>
              <a:t>节日的宣传活动</a:t>
            </a:r>
            <a:r>
              <a:rPr lang="en-US" altLang="zh-CN" dirty="0"/>
              <a:t>,</a:t>
            </a:r>
            <a:r>
              <a:rPr lang="zh-CN" altLang="en-US" dirty="0"/>
              <a:t>编选旗帜鲜明、战斗性强、小型多样的文艺作品</a:t>
            </a:r>
            <a:r>
              <a:rPr lang="en-US" altLang="zh-CN" dirty="0"/>
              <a:t>;</a:t>
            </a:r>
            <a:r>
              <a:rPr lang="zh-CN" altLang="en-US" dirty="0"/>
              <a:t>要求积极扶植工农</a:t>
            </a:r>
          </a:p>
          <a:p>
            <a:r>
              <a:rPr lang="zh-CN" altLang="en-US" dirty="0"/>
              <a:t>兵及青年学生的业余文艺活动</a:t>
            </a:r>
            <a:r>
              <a:rPr lang="en-US" altLang="zh-CN" dirty="0"/>
              <a:t>,</a:t>
            </a:r>
            <a:r>
              <a:rPr lang="zh-CN" altLang="en-US" dirty="0"/>
              <a:t>设立“工农兵业余文艺”专栏。另外还详细规定了八类</a:t>
            </a:r>
          </a:p>
          <a:p>
            <a:r>
              <a:rPr lang="zh-CN" altLang="en-US" dirty="0"/>
              <a:t>“坏节目”一律不播。这八类所谓的坏节目包括</a:t>
            </a:r>
            <a:r>
              <a:rPr lang="en-US" altLang="zh-CN" dirty="0"/>
              <a:t>:“</a:t>
            </a:r>
            <a:r>
              <a:rPr lang="zh-CN" altLang="en-US" dirty="0"/>
              <a:t>歪曲历史真实、专写错误路线的”</a:t>
            </a:r>
            <a:r>
              <a:rPr lang="en-US" altLang="zh-CN" dirty="0"/>
              <a:t>;</a:t>
            </a:r>
          </a:p>
          <a:p>
            <a:r>
              <a:rPr lang="en-US" altLang="zh-CN" dirty="0"/>
              <a:t>“</a:t>
            </a:r>
            <a:r>
              <a:rPr lang="zh-CN" altLang="en-US" dirty="0"/>
              <a:t>歪曲英雄形象的”</a:t>
            </a:r>
            <a:r>
              <a:rPr lang="en-US" altLang="zh-CN" dirty="0"/>
              <a:t>;“</a:t>
            </a:r>
            <a:r>
              <a:rPr lang="zh-CN" altLang="en-US" dirty="0"/>
              <a:t>描写战争恐怖、渲染苦难、宣传和平主义的”</a:t>
            </a:r>
            <a:r>
              <a:rPr lang="en-US" altLang="zh-CN" dirty="0"/>
              <a:t>;“</a:t>
            </a:r>
            <a:r>
              <a:rPr lang="zh-CN" altLang="en-US" dirty="0"/>
              <a:t>专写中间人物、丑</a:t>
            </a:r>
          </a:p>
          <a:p>
            <a:r>
              <a:rPr lang="zh-CN" altLang="en-US" dirty="0"/>
              <a:t>化工农兵形象的”</a:t>
            </a:r>
            <a:r>
              <a:rPr lang="en-US" altLang="zh-CN" dirty="0"/>
              <a:t>;“</a:t>
            </a:r>
            <a:r>
              <a:rPr lang="zh-CN" altLang="en-US" dirty="0"/>
              <a:t>美化阶级敌人的”</a:t>
            </a:r>
            <a:r>
              <a:rPr lang="en-US" altLang="zh-CN" dirty="0"/>
              <a:t>;“</a:t>
            </a:r>
            <a:r>
              <a:rPr lang="zh-CN" altLang="en-US" dirty="0"/>
              <a:t>提倡资产阶级人道主义、宣扬人性论的”</a:t>
            </a:r>
            <a:r>
              <a:rPr lang="en-US" altLang="zh-CN" dirty="0"/>
              <a:t>;“</a:t>
            </a:r>
            <a:r>
              <a:rPr lang="zh-CN" altLang="en-US" dirty="0"/>
              <a:t>写</a:t>
            </a:r>
          </a:p>
          <a:p>
            <a:r>
              <a:rPr lang="zh-CN" altLang="en-US" dirty="0"/>
              <a:t>谈情说爱、宣扬小资情调的”</a:t>
            </a:r>
            <a:r>
              <a:rPr lang="en-US" altLang="zh-CN" dirty="0"/>
              <a:t>;“</a:t>
            </a:r>
            <a:r>
              <a:rPr lang="zh-CN" altLang="en-US" dirty="0"/>
              <a:t>帝王将相才子佳人及鬼戏一类的传统剧目”等等。</a:t>
            </a:r>
          </a:p>
          <a:p>
            <a:r>
              <a:rPr lang="zh-CN" altLang="en-US" dirty="0"/>
              <a:t>这样</a:t>
            </a:r>
            <a:r>
              <a:rPr lang="en-US" altLang="zh-CN" dirty="0"/>
              <a:t>,</a:t>
            </a:r>
            <a:r>
              <a:rPr lang="zh-CN" altLang="en-US" dirty="0"/>
              <a:t>在“四人帮”文化专制主义的统治下</a:t>
            </a:r>
            <a:r>
              <a:rPr lang="en-US" altLang="zh-CN" dirty="0"/>
              <a:t>,</a:t>
            </a:r>
            <a:r>
              <a:rPr lang="zh-CN" altLang="en-US" dirty="0"/>
              <a:t>只有一家独鸣、一花独放。电视文艺的</a:t>
            </a:r>
          </a:p>
          <a:p>
            <a:r>
              <a:rPr lang="zh-CN" altLang="en-US" dirty="0"/>
              <a:t>发展受到极大的破坏</a:t>
            </a:r>
            <a:r>
              <a:rPr lang="en-US" altLang="zh-CN" dirty="0"/>
              <a:t>,</a:t>
            </a:r>
            <a:r>
              <a:rPr lang="zh-CN" altLang="en-US" dirty="0"/>
              <a:t>充斥屏幕的是样板戏、语录歌、“文革”节目及偶尔一些带较浓政</a:t>
            </a:r>
          </a:p>
          <a:p>
            <a:r>
              <a:rPr lang="zh-CN" altLang="en-US" dirty="0"/>
              <a:t>治色彩的外国文艺节目。</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1966-1978</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5432514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1405" y="1132926"/>
            <a:ext cx="10969200" cy="5632287"/>
          </a:xfrm>
          <a:prstGeom prst="rect">
            <a:avLst/>
          </a:prstGeom>
          <a:noFill/>
          <a:ln>
            <a:noFill/>
          </a:ln>
        </p:spPr>
        <p:txBody>
          <a:bodyPr wrap="square" lIns="91419" tIns="45708" rIns="91419" bIns="45708">
            <a:spAutoFit/>
          </a:bodyPr>
          <a:lstStyle/>
          <a:p>
            <a:r>
              <a:rPr lang="zh-CN" altLang="en-US" dirty="0"/>
              <a:t>“样板戏”是“文革”期间出现的一种极为复杂的文化现象。这批“样板”凝聚着当</a:t>
            </a:r>
          </a:p>
          <a:p>
            <a:r>
              <a:rPr lang="zh-CN" altLang="en-US" dirty="0"/>
              <a:t>时很多艺术家的心血</a:t>
            </a:r>
            <a:r>
              <a:rPr lang="en-US" altLang="zh-CN" dirty="0"/>
              <a:t>,</a:t>
            </a:r>
            <a:r>
              <a:rPr lang="zh-CN" altLang="en-US" dirty="0"/>
              <a:t>具有一定的艺术成就</a:t>
            </a:r>
            <a:r>
              <a:rPr lang="en-US" altLang="zh-CN" dirty="0"/>
              <a:t>,</a:t>
            </a:r>
            <a:r>
              <a:rPr lang="zh-CN" altLang="en-US" dirty="0"/>
              <a:t>但它被少数阴谋家所利用</a:t>
            </a:r>
            <a:r>
              <a:rPr lang="en-US" altLang="zh-CN" dirty="0"/>
              <a:t>,</a:t>
            </a:r>
            <a:r>
              <a:rPr lang="zh-CN" altLang="en-US" dirty="0"/>
              <a:t>被当作压制其</a:t>
            </a:r>
          </a:p>
          <a:p>
            <a:r>
              <a:rPr lang="zh-CN" altLang="en-US" dirty="0"/>
              <a:t>他文艺的工具</a:t>
            </a:r>
            <a:r>
              <a:rPr lang="en-US" altLang="zh-CN" dirty="0"/>
              <a:t>,</a:t>
            </a:r>
            <a:r>
              <a:rPr lang="zh-CN" altLang="en-US" dirty="0"/>
              <a:t>这本身又起到了极坏的作用。转播“文革”节目也是停滞期电视文艺的</a:t>
            </a:r>
          </a:p>
          <a:p>
            <a:r>
              <a:rPr lang="zh-CN" altLang="en-US" dirty="0"/>
              <a:t>内容之一。主要节目有</a:t>
            </a:r>
            <a:r>
              <a:rPr lang="en-US" altLang="zh-CN" dirty="0"/>
              <a:t>:</a:t>
            </a:r>
            <a:r>
              <a:rPr lang="zh-CN" altLang="en-US" dirty="0"/>
              <a:t>首都红卫兵演出的大型音乐舞蹈</a:t>
            </a:r>
            <a:r>
              <a:rPr lang="en-US" altLang="zh-CN" dirty="0"/>
              <a:t>《</a:t>
            </a:r>
            <a:r>
              <a:rPr lang="zh-CN" altLang="en-US" dirty="0"/>
              <a:t>毛主席革命路线胜利万</a:t>
            </a:r>
          </a:p>
          <a:p>
            <a:r>
              <a:rPr lang="zh-CN" altLang="en-US" dirty="0"/>
              <a:t>岁</a:t>
            </a:r>
            <a:r>
              <a:rPr lang="en-US" altLang="zh-CN" dirty="0"/>
              <a:t>》,</a:t>
            </a:r>
            <a:r>
              <a:rPr lang="zh-CN" altLang="en-US" dirty="0"/>
              <a:t>驻京部队“革命派”文体战士联合演出的歌舞</a:t>
            </a:r>
            <a:r>
              <a:rPr lang="en-US" altLang="zh-CN" dirty="0"/>
              <a:t>《</a:t>
            </a:r>
            <a:r>
              <a:rPr lang="zh-CN" altLang="en-US" dirty="0"/>
              <a:t>毛泽东诗词组歌</a:t>
            </a:r>
            <a:r>
              <a:rPr lang="en-US" altLang="zh-CN" dirty="0"/>
              <a:t>》</a:t>
            </a:r>
            <a:r>
              <a:rPr lang="zh-CN" altLang="en-US" dirty="0"/>
              <a:t>和</a:t>
            </a:r>
            <a:r>
              <a:rPr lang="en-US" altLang="zh-CN" dirty="0"/>
              <a:t>《</a:t>
            </a:r>
            <a:r>
              <a:rPr lang="zh-CN" altLang="en-US" dirty="0"/>
              <a:t>井冈山的道</a:t>
            </a:r>
          </a:p>
          <a:p>
            <a:r>
              <a:rPr lang="zh-CN" altLang="en-US" dirty="0"/>
              <a:t>路</a:t>
            </a:r>
            <a:r>
              <a:rPr lang="en-US" altLang="zh-CN" dirty="0"/>
              <a:t>》,</a:t>
            </a:r>
            <a:r>
              <a:rPr lang="zh-CN" altLang="en-US" dirty="0"/>
              <a:t>中直所属音乐舞蹈学院联合演出的毛主席语录大联唱、大型交响合唱</a:t>
            </a:r>
            <a:r>
              <a:rPr lang="en-US" altLang="zh-CN" dirty="0"/>
              <a:t>《</a:t>
            </a:r>
            <a:r>
              <a:rPr lang="zh-CN" altLang="en-US" dirty="0"/>
              <a:t>毛泽东诗</a:t>
            </a:r>
          </a:p>
          <a:p>
            <a:r>
              <a:rPr lang="zh-CN" altLang="en-US" dirty="0"/>
              <a:t>词组歌</a:t>
            </a:r>
            <a:r>
              <a:rPr lang="en-US" altLang="zh-CN" dirty="0"/>
              <a:t>》</a:t>
            </a:r>
            <a:r>
              <a:rPr lang="zh-CN" altLang="en-US" dirty="0"/>
              <a:t>、大型音乐舞蹈史诗</a:t>
            </a:r>
            <a:r>
              <a:rPr lang="en-US" altLang="zh-CN" dirty="0"/>
              <a:t>《</a:t>
            </a:r>
            <a:r>
              <a:rPr lang="zh-CN" altLang="en-US" dirty="0"/>
              <a:t>无产阶级文化大革命万岁</a:t>
            </a:r>
            <a:r>
              <a:rPr lang="en-US" altLang="zh-CN" dirty="0"/>
              <a:t>》,</a:t>
            </a:r>
            <a:r>
              <a:rPr lang="zh-CN" altLang="en-US" dirty="0"/>
              <a:t>北京工农兵体育学院的“毛</a:t>
            </a:r>
          </a:p>
          <a:p>
            <a:r>
              <a:rPr lang="zh-CN" altLang="en-US" dirty="0"/>
              <a:t>主席语录操”汇报表演</a:t>
            </a:r>
            <a:r>
              <a:rPr lang="en-US" altLang="zh-CN" dirty="0"/>
              <a:t>,</a:t>
            </a:r>
            <a:r>
              <a:rPr lang="zh-CN" altLang="en-US" dirty="0"/>
              <a:t>工农兵文艺节目</a:t>
            </a:r>
            <a:r>
              <a:rPr lang="en-US" altLang="zh-CN" dirty="0"/>
              <a:t>《</a:t>
            </a:r>
            <a:r>
              <a:rPr lang="zh-CN" altLang="en-US" dirty="0"/>
              <a:t>热烈呼唤全国山河一片红</a:t>
            </a:r>
            <a:r>
              <a:rPr lang="en-US" altLang="zh-CN" dirty="0"/>
              <a:t>》</a:t>
            </a:r>
            <a:r>
              <a:rPr lang="zh-CN" altLang="en-US" dirty="0"/>
              <a:t>。</a:t>
            </a:r>
            <a:r>
              <a:rPr lang="en-US" altLang="zh-CN" dirty="0"/>
              <a:t>1976</a:t>
            </a:r>
            <a:r>
              <a:rPr lang="zh-CN" altLang="en-US" dirty="0"/>
              <a:t>年</a:t>
            </a:r>
            <a:r>
              <a:rPr lang="en-US" altLang="zh-CN" dirty="0"/>
              <a:t>5</a:t>
            </a:r>
            <a:r>
              <a:rPr lang="zh-CN" altLang="en-US" dirty="0"/>
              <a:t>月</a:t>
            </a:r>
            <a:r>
              <a:rPr lang="en-US" altLang="zh-CN" dirty="0"/>
              <a:t>16</a:t>
            </a:r>
          </a:p>
          <a:p>
            <a:r>
              <a:rPr lang="zh-CN" altLang="en-US" dirty="0"/>
              <a:t>日转播的由</a:t>
            </a:r>
            <a:r>
              <a:rPr lang="en-US" altLang="zh-CN" dirty="0"/>
              <a:t>《</a:t>
            </a:r>
            <a:r>
              <a:rPr lang="zh-CN" altLang="en-US" dirty="0"/>
              <a:t>诗刊</a:t>
            </a:r>
            <a:r>
              <a:rPr lang="en-US" altLang="zh-CN" dirty="0"/>
              <a:t>》</a:t>
            </a:r>
            <a:r>
              <a:rPr lang="zh-CN" altLang="en-US" dirty="0"/>
              <a:t>社等单位联合主办的</a:t>
            </a:r>
            <a:r>
              <a:rPr lang="en-US" altLang="zh-CN" dirty="0"/>
              <a:t>《</a:t>
            </a:r>
            <a:r>
              <a:rPr lang="zh-CN" altLang="en-US" dirty="0"/>
              <a:t>歌颂文化大革命、反击右倾翻案风诗歌朗诵</a:t>
            </a:r>
          </a:p>
          <a:p>
            <a:r>
              <a:rPr lang="zh-CN" altLang="en-US" dirty="0"/>
              <a:t>演唱会</a:t>
            </a:r>
            <a:r>
              <a:rPr lang="en-US" altLang="zh-CN" dirty="0"/>
              <a:t>》</a:t>
            </a:r>
            <a:r>
              <a:rPr lang="zh-CN" altLang="en-US" dirty="0"/>
              <a:t>成为“四人帮”“阴谋文艺”的最后表演。</a:t>
            </a:r>
            <a:endParaRPr lang="en-US" altLang="zh-CN" dirty="0"/>
          </a:p>
          <a:p>
            <a:endParaRPr lang="en-US" altLang="zh-CN" dirty="0"/>
          </a:p>
          <a:p>
            <a:r>
              <a:rPr lang="zh-CN" altLang="en-US" dirty="0"/>
              <a:t>电视文艺的停滞期</a:t>
            </a:r>
            <a:r>
              <a:rPr lang="en-US" altLang="zh-CN" dirty="0"/>
              <a:t>,</a:t>
            </a:r>
            <a:r>
              <a:rPr lang="zh-CN" altLang="en-US" dirty="0"/>
              <a:t>也播出了一些外国文艺节目。这些节目都来自当时与中国交</a:t>
            </a:r>
          </a:p>
          <a:p>
            <a:r>
              <a:rPr lang="zh-CN" altLang="en-US" dirty="0"/>
              <a:t>往密切的国家</a:t>
            </a:r>
            <a:r>
              <a:rPr lang="en-US" altLang="zh-CN" dirty="0"/>
              <a:t>,</a:t>
            </a:r>
            <a:r>
              <a:rPr lang="zh-CN" altLang="en-US" dirty="0"/>
              <a:t>其政治色彩很浓。如越南南方解放军歌舞团来华演出</a:t>
            </a:r>
            <a:r>
              <a:rPr lang="en-US" altLang="zh-CN" dirty="0"/>
              <a:t>,</a:t>
            </a:r>
            <a:r>
              <a:rPr lang="zh-CN" altLang="en-US" dirty="0"/>
              <a:t>阿尔巴尼亚地</a:t>
            </a:r>
          </a:p>
          <a:p>
            <a:r>
              <a:rPr lang="zh-CN" altLang="en-US" dirty="0"/>
              <a:t>拉那市“一手拿镐、一手拿枪”业余艺术团访华演出</a:t>
            </a:r>
            <a:r>
              <a:rPr lang="en-US" altLang="zh-CN" dirty="0"/>
              <a:t>,</a:t>
            </a:r>
            <a:r>
              <a:rPr lang="zh-CN" altLang="en-US" dirty="0"/>
              <a:t>朝鲜大型歌舞</a:t>
            </a:r>
            <a:r>
              <a:rPr lang="en-US" altLang="zh-CN" dirty="0"/>
              <a:t>《</a:t>
            </a:r>
            <a:r>
              <a:rPr lang="zh-CN" altLang="en-US" dirty="0"/>
              <a:t>党的好女儿</a:t>
            </a:r>
            <a:r>
              <a:rPr lang="en-US" altLang="zh-CN" dirty="0"/>
              <a:t>》</a:t>
            </a:r>
          </a:p>
          <a:p>
            <a:endParaRPr lang="en-US" altLang="zh-CN" dirty="0"/>
          </a:p>
          <a:p>
            <a:r>
              <a:rPr lang="zh-CN" altLang="en-US" dirty="0"/>
              <a:t>十年浩劫期间</a:t>
            </a:r>
            <a:r>
              <a:rPr lang="en-US" altLang="zh-CN" dirty="0"/>
              <a:t>,</a:t>
            </a:r>
            <a:r>
              <a:rPr lang="zh-CN" altLang="en-US" dirty="0"/>
              <a:t>国际上电视大发展</a:t>
            </a:r>
            <a:r>
              <a:rPr lang="en-US" altLang="zh-CN" dirty="0"/>
              <a:t>,</a:t>
            </a:r>
            <a:r>
              <a:rPr lang="zh-CN" altLang="en-US" dirty="0"/>
              <a:t>电视文艺也非常活跃</a:t>
            </a:r>
            <a:r>
              <a:rPr lang="en-US" altLang="zh-CN" dirty="0"/>
              <a:t>,</a:t>
            </a:r>
            <a:r>
              <a:rPr lang="zh-CN" altLang="en-US" dirty="0"/>
              <a:t>而国内的电视文艺却一</a:t>
            </a:r>
          </a:p>
          <a:p>
            <a:r>
              <a:rPr lang="zh-CN" altLang="en-US" dirty="0"/>
              <a:t>片荒芜</a:t>
            </a:r>
            <a:r>
              <a:rPr lang="en-US" altLang="zh-CN" dirty="0"/>
              <a:t>,</a:t>
            </a:r>
            <a:r>
              <a:rPr lang="zh-CN" altLang="en-US" dirty="0"/>
              <a:t>甚至发生了倒退。但出于一定政治需要而进行的电视事业建设和技术更新</a:t>
            </a:r>
            <a:r>
              <a:rPr lang="en-US" altLang="zh-CN" dirty="0"/>
              <a:t>,</a:t>
            </a:r>
          </a:p>
          <a:p>
            <a:r>
              <a:rPr lang="zh-CN" altLang="en-US" dirty="0"/>
              <a:t>毕竟使电视文艺获得了几项收获。</a:t>
            </a:r>
          </a:p>
          <a:p>
            <a:endParaRPr lang="zh-CN" altLang="en-US"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1966-1978</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3758449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014195"/>
            <a:ext cx="10969200" cy="6186285"/>
          </a:xfrm>
          <a:prstGeom prst="rect">
            <a:avLst/>
          </a:prstGeom>
          <a:noFill/>
          <a:ln>
            <a:noFill/>
          </a:ln>
        </p:spPr>
        <p:txBody>
          <a:bodyPr wrap="square" lIns="91419" tIns="45708" rIns="91419" bIns="45708">
            <a:spAutoFit/>
          </a:bodyPr>
          <a:lstStyle/>
          <a:p>
            <a:r>
              <a:rPr lang="en-US" altLang="zh-CN" dirty="0"/>
              <a:t>1971</a:t>
            </a:r>
            <a:r>
              <a:rPr lang="zh-CN" altLang="en-US" dirty="0"/>
              <a:t>年</a:t>
            </a:r>
            <a:r>
              <a:rPr lang="en-US" altLang="zh-CN" dirty="0"/>
              <a:t>5</a:t>
            </a:r>
            <a:r>
              <a:rPr lang="zh-CN" altLang="en-US" dirty="0"/>
              <a:t>月</a:t>
            </a:r>
            <a:r>
              <a:rPr lang="en-US" altLang="zh-CN" dirty="0"/>
              <a:t>1</a:t>
            </a:r>
            <a:r>
              <a:rPr lang="zh-CN" altLang="en-US" dirty="0"/>
              <a:t>日</a:t>
            </a:r>
            <a:r>
              <a:rPr lang="en-US" altLang="zh-CN" dirty="0"/>
              <a:t>,</a:t>
            </a:r>
            <a:r>
              <a:rPr lang="zh-CN" altLang="en-US" dirty="0"/>
              <a:t>转播焰火晚会的实况已能通过微波传送到</a:t>
            </a:r>
            <a:r>
              <a:rPr lang="en-US" altLang="zh-CN" dirty="0"/>
              <a:t>20</a:t>
            </a:r>
            <a:r>
              <a:rPr lang="zh-CN" altLang="en-US" dirty="0"/>
              <a:t>个省、自治区、直</a:t>
            </a:r>
          </a:p>
          <a:p>
            <a:r>
              <a:rPr lang="zh-CN" altLang="en-US" dirty="0"/>
              <a:t>辖市</a:t>
            </a:r>
            <a:r>
              <a:rPr lang="en-US" altLang="zh-CN" dirty="0"/>
              <a:t>,</a:t>
            </a:r>
            <a:r>
              <a:rPr lang="zh-CN" altLang="en-US" dirty="0"/>
              <a:t>电视文艺的传播手段、传播覆盖面都在加强和扩大。</a:t>
            </a:r>
            <a:endParaRPr lang="en-US" altLang="zh-CN" dirty="0"/>
          </a:p>
          <a:p>
            <a:endParaRPr lang="zh-CN" altLang="en-US" dirty="0"/>
          </a:p>
          <a:p>
            <a:r>
              <a:rPr lang="en-US" altLang="zh-CN" dirty="0"/>
              <a:t>1973</a:t>
            </a:r>
            <a:r>
              <a:rPr lang="zh-CN" altLang="en-US" dirty="0"/>
              <a:t>年</a:t>
            </a:r>
            <a:r>
              <a:rPr lang="en-US" altLang="zh-CN" dirty="0"/>
              <a:t>4</a:t>
            </a:r>
            <a:r>
              <a:rPr lang="zh-CN" altLang="en-US" dirty="0"/>
              <a:t>月</a:t>
            </a:r>
            <a:r>
              <a:rPr lang="en-US" altLang="zh-CN" dirty="0"/>
              <a:t>14</a:t>
            </a:r>
            <a:r>
              <a:rPr lang="zh-CN" altLang="en-US" dirty="0"/>
              <a:t>日</a:t>
            </a:r>
            <a:r>
              <a:rPr lang="en-US" altLang="zh-CN" dirty="0"/>
              <a:t>,</a:t>
            </a:r>
            <a:r>
              <a:rPr lang="zh-CN" altLang="en-US" dirty="0"/>
              <a:t>北京电视台开始彩色试播。</a:t>
            </a:r>
            <a:r>
              <a:rPr lang="en-US" altLang="zh-CN" dirty="0"/>
              <a:t>8</a:t>
            </a:r>
            <a:r>
              <a:rPr lang="zh-CN" altLang="en-US" dirty="0"/>
              <a:t>月</a:t>
            </a:r>
            <a:r>
              <a:rPr lang="en-US" altLang="zh-CN" dirty="0"/>
              <a:t>1</a:t>
            </a:r>
            <a:r>
              <a:rPr lang="zh-CN" altLang="en-US" dirty="0"/>
              <a:t>日</a:t>
            </a:r>
            <a:r>
              <a:rPr lang="en-US" altLang="zh-CN" dirty="0"/>
              <a:t>,</a:t>
            </a:r>
            <a:r>
              <a:rPr lang="zh-CN" altLang="en-US" dirty="0"/>
              <a:t>上海电视台开始彩色试</a:t>
            </a:r>
          </a:p>
          <a:p>
            <a:r>
              <a:rPr lang="zh-CN" altLang="en-US" dirty="0"/>
              <a:t>播</a:t>
            </a:r>
            <a:r>
              <a:rPr lang="en-US" altLang="zh-CN" dirty="0"/>
              <a:t>,</a:t>
            </a:r>
            <a:r>
              <a:rPr lang="zh-CN" altLang="en-US" dirty="0"/>
              <a:t>成为全国第一个播出彩色电视节目的地方电视台。同年</a:t>
            </a:r>
            <a:r>
              <a:rPr lang="en-US" altLang="zh-CN" dirty="0"/>
              <a:t>10</a:t>
            </a:r>
            <a:r>
              <a:rPr lang="zh-CN" altLang="en-US" dirty="0"/>
              <a:t>月</a:t>
            </a:r>
            <a:r>
              <a:rPr lang="en-US" altLang="zh-CN" dirty="0"/>
              <a:t>1</a:t>
            </a:r>
            <a:r>
              <a:rPr lang="zh-CN" altLang="en-US" dirty="0"/>
              <a:t>日</a:t>
            </a:r>
            <a:r>
              <a:rPr lang="en-US" altLang="zh-CN" dirty="0"/>
              <a:t>,</a:t>
            </a:r>
            <a:r>
              <a:rPr lang="zh-CN" altLang="en-US" dirty="0"/>
              <a:t>北京电视台彩</a:t>
            </a:r>
          </a:p>
          <a:p>
            <a:r>
              <a:rPr lang="zh-CN" altLang="en-US" dirty="0"/>
              <a:t>色节目转入正式播出</a:t>
            </a:r>
            <a:r>
              <a:rPr lang="en-US" altLang="zh-CN" dirty="0"/>
              <a:t>,</a:t>
            </a:r>
            <a:r>
              <a:rPr lang="zh-CN" altLang="en-US" dirty="0"/>
              <a:t>转播了首都人民国庆游园活动的实况。这次实况转播首次使用</a:t>
            </a:r>
          </a:p>
          <a:p>
            <a:r>
              <a:rPr lang="zh-CN" altLang="en-US" dirty="0"/>
              <a:t>了国产的彩色电视转播车</a:t>
            </a:r>
            <a:r>
              <a:rPr lang="en-US" altLang="zh-CN" dirty="0"/>
              <a:t>,</a:t>
            </a:r>
            <a:r>
              <a:rPr lang="zh-CN" altLang="en-US" dirty="0"/>
              <a:t>同时使用了国产彩色磁带录像机。彩色电视较之黑白电</a:t>
            </a:r>
          </a:p>
          <a:p>
            <a:r>
              <a:rPr lang="zh-CN" altLang="en-US" dirty="0"/>
              <a:t>视</a:t>
            </a:r>
            <a:r>
              <a:rPr lang="en-US" altLang="zh-CN" dirty="0"/>
              <a:t>,</a:t>
            </a:r>
            <a:r>
              <a:rPr lang="zh-CN" altLang="en-US" dirty="0"/>
              <a:t>有了质的飞跃</a:t>
            </a:r>
            <a:r>
              <a:rPr lang="en-US" altLang="zh-CN" dirty="0"/>
              <a:t>,</a:t>
            </a:r>
            <a:r>
              <a:rPr lang="zh-CN" altLang="en-US" dirty="0"/>
              <a:t>从而大大提高了电视文艺的表现力和感染力。</a:t>
            </a:r>
            <a:endParaRPr lang="en-US" altLang="zh-CN" dirty="0"/>
          </a:p>
          <a:p>
            <a:endParaRPr lang="zh-CN" altLang="en-US" dirty="0"/>
          </a:p>
          <a:p>
            <a:r>
              <a:rPr lang="zh-CN" altLang="en-US" dirty="0"/>
              <a:t>十年动乱期间的电视文艺节目主要采取转播舞台演出实况的形式。但这时的转</a:t>
            </a:r>
          </a:p>
          <a:p>
            <a:r>
              <a:rPr lang="zh-CN" altLang="en-US" dirty="0"/>
              <a:t>播工作做得比较细致</a:t>
            </a:r>
            <a:r>
              <a:rPr lang="en-US" altLang="zh-CN" dirty="0"/>
              <a:t>,</a:t>
            </a:r>
            <a:r>
              <a:rPr lang="zh-CN" altLang="en-US" dirty="0"/>
              <a:t>不再是早期转播时导演只写提纲式的镜头本</a:t>
            </a:r>
            <a:r>
              <a:rPr lang="en-US" altLang="zh-CN" dirty="0"/>
              <a:t>,</a:t>
            </a:r>
            <a:r>
              <a:rPr lang="zh-CN" altLang="en-US" dirty="0"/>
              <a:t>而是事先分好镜</a:t>
            </a:r>
          </a:p>
          <a:p>
            <a:r>
              <a:rPr lang="zh-CN" altLang="en-US" dirty="0"/>
              <a:t>头</a:t>
            </a:r>
            <a:r>
              <a:rPr lang="en-US" altLang="zh-CN" dirty="0"/>
              <a:t>,</a:t>
            </a:r>
            <a:r>
              <a:rPr lang="zh-CN" altLang="en-US" dirty="0"/>
              <a:t>并写出详细的转播镜头本</a:t>
            </a:r>
            <a:r>
              <a:rPr lang="en-US" altLang="zh-CN" dirty="0"/>
              <a:t>,</a:t>
            </a:r>
            <a:r>
              <a:rPr lang="zh-CN" altLang="en-US" dirty="0"/>
              <a:t>分发给有关转播人员</a:t>
            </a:r>
            <a:r>
              <a:rPr lang="en-US" altLang="zh-CN" dirty="0"/>
              <a:t>,</a:t>
            </a:r>
            <a:r>
              <a:rPr lang="zh-CN" altLang="en-US" dirty="0"/>
              <a:t>做到心中有数</a:t>
            </a:r>
            <a:r>
              <a:rPr lang="en-US" altLang="zh-CN" dirty="0"/>
              <a:t>,</a:t>
            </a:r>
            <a:r>
              <a:rPr lang="zh-CN" altLang="en-US" dirty="0"/>
              <a:t>有章可循。这一</a:t>
            </a:r>
          </a:p>
          <a:p>
            <a:r>
              <a:rPr lang="zh-CN" altLang="en-US" dirty="0"/>
              <a:t>做法提高了文艺节目转播的艺术质量和技术水平。</a:t>
            </a:r>
            <a:endParaRPr lang="en-US" altLang="zh-CN" dirty="0"/>
          </a:p>
          <a:p>
            <a:endParaRPr lang="en-US" altLang="zh-CN" dirty="0"/>
          </a:p>
          <a:p>
            <a:r>
              <a:rPr lang="zh-CN" altLang="en-US" dirty="0"/>
              <a:t>抢救国家著名艺术家的传统节目迫在眉睫。</a:t>
            </a:r>
            <a:r>
              <a:rPr lang="en-US" altLang="zh-CN" dirty="0"/>
              <a:t>1975</a:t>
            </a:r>
            <a:r>
              <a:rPr lang="zh-CN" altLang="en-US" dirty="0"/>
              <a:t>年前后</a:t>
            </a:r>
            <a:r>
              <a:rPr lang="en-US" altLang="zh-CN" dirty="0"/>
              <a:t>,</a:t>
            </a:r>
            <a:r>
              <a:rPr lang="zh-CN" altLang="en-US" dirty="0"/>
              <a:t>北京电视台调动彩色录像设备抢录了一批文艺资料</a:t>
            </a:r>
            <a:r>
              <a:rPr lang="en-US" altLang="zh-CN" dirty="0"/>
              <a:t>,</a:t>
            </a:r>
            <a:r>
              <a:rPr lang="zh-CN" altLang="en-US" dirty="0"/>
              <a:t>有著名相声演员侯宝林、郭启儒等表演的传统保留节目</a:t>
            </a:r>
            <a:r>
              <a:rPr lang="en-US" altLang="zh-CN" dirty="0"/>
              <a:t>,</a:t>
            </a:r>
            <a:r>
              <a:rPr lang="zh-CN" altLang="en-US" dirty="0"/>
              <a:t>有著名京剧演员李和曾、赵燕侠、谭元寿和著名粤剧演员红线女等人的拿手戏、精彩段子。这项工作一直进行到</a:t>
            </a:r>
            <a:r>
              <a:rPr lang="en-US" altLang="zh-CN" dirty="0"/>
              <a:t>1976</a:t>
            </a:r>
            <a:r>
              <a:rPr lang="zh-CN" altLang="en-US" dirty="0"/>
              <a:t>年秋。有些地方电视台也抢录了一批文艺资料</a:t>
            </a:r>
            <a:r>
              <a:rPr lang="en-US" altLang="zh-CN" dirty="0"/>
              <a:t>,</a:t>
            </a:r>
            <a:r>
              <a:rPr lang="zh-CN" altLang="en-US" dirty="0"/>
              <a:t>如天津电视台从</a:t>
            </a:r>
            <a:r>
              <a:rPr lang="en-US" altLang="zh-CN" dirty="0"/>
              <a:t>1976</a:t>
            </a:r>
            <a:r>
              <a:rPr lang="zh-CN" altLang="en-US" dirty="0"/>
              <a:t>年初开始</a:t>
            </a:r>
            <a:r>
              <a:rPr lang="en-US" altLang="zh-CN" dirty="0"/>
              <a:t>,</a:t>
            </a:r>
            <a:r>
              <a:rPr lang="zh-CN" altLang="en-US" dirty="0"/>
              <a:t>花了</a:t>
            </a:r>
            <a:r>
              <a:rPr lang="en-US" altLang="zh-CN" dirty="0"/>
              <a:t>5</a:t>
            </a:r>
            <a:r>
              <a:rPr lang="zh-CN" altLang="en-US" dirty="0"/>
              <a:t>个月时间</a:t>
            </a:r>
            <a:r>
              <a:rPr lang="en-US" altLang="zh-CN" dirty="0"/>
              <a:t>,</a:t>
            </a:r>
            <a:r>
              <a:rPr lang="zh-CN" altLang="en-US" dirty="0"/>
              <a:t>抢录了</a:t>
            </a:r>
            <a:r>
              <a:rPr lang="en-US" altLang="zh-CN" dirty="0"/>
              <a:t>50</a:t>
            </a:r>
            <a:r>
              <a:rPr lang="zh-CN" altLang="en-US" dirty="0"/>
              <a:t>多个传统戏曲节目</a:t>
            </a:r>
            <a:r>
              <a:rPr lang="en-US" altLang="zh-CN" dirty="0"/>
              <a:t>,</a:t>
            </a:r>
            <a:r>
              <a:rPr lang="zh-CN" altLang="en-US" dirty="0"/>
              <a:t>如京剧</a:t>
            </a:r>
            <a:r>
              <a:rPr lang="en-US" altLang="zh-CN" dirty="0"/>
              <a:t>《</a:t>
            </a:r>
            <a:r>
              <a:rPr lang="zh-CN" altLang="en-US" dirty="0"/>
              <a:t>蜈蚣岭</a:t>
            </a:r>
            <a:r>
              <a:rPr lang="en-US" altLang="zh-CN" dirty="0"/>
              <a:t>》《</a:t>
            </a:r>
            <a:r>
              <a:rPr lang="zh-CN" altLang="en-US" dirty="0"/>
              <a:t>恶虎村</a:t>
            </a:r>
            <a:r>
              <a:rPr lang="en-US" altLang="zh-CN" dirty="0"/>
              <a:t>》《</a:t>
            </a:r>
            <a:r>
              <a:rPr lang="zh-CN" altLang="en-US" dirty="0"/>
              <a:t>二堂舍子</a:t>
            </a:r>
            <a:r>
              <a:rPr lang="en-US" altLang="zh-CN" dirty="0"/>
              <a:t>》《</a:t>
            </a:r>
            <a:r>
              <a:rPr lang="zh-CN" altLang="en-US" dirty="0"/>
              <a:t>打酒馆</a:t>
            </a:r>
            <a:r>
              <a:rPr lang="en-US" altLang="zh-CN" dirty="0"/>
              <a:t>》,</a:t>
            </a:r>
            <a:r>
              <a:rPr lang="zh-CN" altLang="en-US" dirty="0"/>
              <a:t>河北梆子</a:t>
            </a:r>
            <a:r>
              <a:rPr lang="en-US" altLang="zh-CN" dirty="0"/>
              <a:t>《</a:t>
            </a:r>
            <a:r>
              <a:rPr lang="zh-CN" altLang="en-US" dirty="0"/>
              <a:t>拾柴</a:t>
            </a:r>
            <a:r>
              <a:rPr lang="en-US" altLang="zh-CN" dirty="0"/>
              <a:t>》《</a:t>
            </a:r>
            <a:r>
              <a:rPr lang="zh-CN" altLang="en-US" dirty="0"/>
              <a:t>柜中缘</a:t>
            </a:r>
            <a:r>
              <a:rPr lang="en-US" altLang="zh-CN" dirty="0"/>
              <a:t>》《</a:t>
            </a:r>
            <a:r>
              <a:rPr lang="zh-CN" altLang="en-US" dirty="0"/>
              <a:t>挂画</a:t>
            </a:r>
            <a:r>
              <a:rPr lang="en-US" altLang="zh-CN" dirty="0"/>
              <a:t>》</a:t>
            </a:r>
            <a:r>
              <a:rPr lang="zh-CN" altLang="en-US" dirty="0"/>
              <a:t>等。这些行动为保存我国优秀的戏曲文化遗产作出了重要贡献</a:t>
            </a:r>
            <a:r>
              <a:rPr lang="en-US" altLang="zh-CN" dirty="0"/>
              <a:t>,</a:t>
            </a:r>
            <a:r>
              <a:rPr lang="zh-CN" altLang="en-US" dirty="0"/>
              <a:t>使一些濒临失传的著名艺术家的代表作保留了下来</a:t>
            </a:r>
            <a:r>
              <a:rPr lang="en-US" altLang="zh-CN" dirty="0"/>
              <a:t>,</a:t>
            </a:r>
            <a:r>
              <a:rPr lang="zh-CN" altLang="en-US" dirty="0"/>
              <a:t>并在不久之后的电视文艺复苏期派上了用场</a:t>
            </a:r>
            <a:r>
              <a:rPr lang="en-US" altLang="zh-CN" dirty="0"/>
              <a:t>,</a:t>
            </a:r>
            <a:r>
              <a:rPr lang="zh-CN" altLang="en-US" dirty="0"/>
              <a:t>安排在电视节目中播出。</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1966-1978</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973681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014195"/>
            <a:ext cx="10969200" cy="5909286"/>
          </a:xfrm>
          <a:prstGeom prst="rect">
            <a:avLst/>
          </a:prstGeom>
          <a:noFill/>
          <a:ln>
            <a:noFill/>
          </a:ln>
        </p:spPr>
        <p:txBody>
          <a:bodyPr wrap="square" lIns="91419" tIns="45708" rIns="91419" bIns="45708">
            <a:spAutoFit/>
          </a:bodyPr>
          <a:lstStyle/>
          <a:p>
            <a:r>
              <a:rPr lang="zh-CN" altLang="en-US" dirty="0"/>
              <a:t>二、复苏期</a:t>
            </a:r>
          </a:p>
          <a:p>
            <a:r>
              <a:rPr lang="zh-CN" altLang="en-US" dirty="0"/>
              <a:t>粉碎“四人帮”以后</a:t>
            </a:r>
            <a:r>
              <a:rPr lang="en-US" altLang="zh-CN" dirty="0"/>
              <a:t>,</a:t>
            </a:r>
            <a:r>
              <a:rPr lang="zh-CN" altLang="en-US" dirty="0"/>
              <a:t>我国的社会政治形势发生了巨大变化。全国人民人心大快、</a:t>
            </a:r>
          </a:p>
          <a:p>
            <a:r>
              <a:rPr lang="zh-CN" altLang="en-US" dirty="0"/>
              <a:t>群情振奋</a:t>
            </a:r>
            <a:r>
              <a:rPr lang="en-US" altLang="zh-CN" dirty="0"/>
              <a:t>,</a:t>
            </a:r>
            <a:r>
              <a:rPr lang="zh-CN" altLang="en-US" dirty="0"/>
              <a:t>长期被禁锢的电视文艺也呈现欣欣向荣的景象。歌颂老一辈无产阶级革命</a:t>
            </a:r>
          </a:p>
          <a:p>
            <a:r>
              <a:rPr lang="zh-CN" altLang="en-US" dirty="0"/>
              <a:t>家和庆祝粉碎“四人帮”胜利的节目如雨后春笋</a:t>
            </a:r>
            <a:r>
              <a:rPr lang="en-US" altLang="zh-CN" dirty="0"/>
              <a:t>;</a:t>
            </a:r>
            <a:r>
              <a:rPr lang="zh-CN" altLang="en-US" dirty="0"/>
              <a:t>一批长期受到禁锢的传统剧目重放异</a:t>
            </a:r>
          </a:p>
          <a:p>
            <a:r>
              <a:rPr lang="zh-CN" altLang="en-US" dirty="0"/>
              <a:t>彩</a:t>
            </a:r>
            <a:r>
              <a:rPr lang="en-US" altLang="zh-CN" dirty="0"/>
              <a:t>;</a:t>
            </a:r>
            <a:r>
              <a:rPr lang="zh-CN" altLang="en-US" dirty="0"/>
              <a:t>一些电视文艺新形式也涌现出来。</a:t>
            </a:r>
            <a:endParaRPr lang="en-US" altLang="zh-CN" dirty="0"/>
          </a:p>
          <a:p>
            <a:endParaRPr lang="en-US" altLang="zh-CN" dirty="0"/>
          </a:p>
          <a:p>
            <a:r>
              <a:rPr lang="en-US" altLang="zh-CN" dirty="0"/>
              <a:t>976</a:t>
            </a:r>
            <a:r>
              <a:rPr lang="zh-CN" altLang="en-US" dirty="0"/>
              <a:t>年</a:t>
            </a:r>
            <a:r>
              <a:rPr lang="en-US" altLang="zh-CN" dirty="0"/>
              <a:t>12</a:t>
            </a:r>
            <a:r>
              <a:rPr lang="zh-CN" altLang="en-US" dirty="0"/>
              <a:t>月</a:t>
            </a:r>
            <a:r>
              <a:rPr lang="en-US" altLang="zh-CN" dirty="0"/>
              <a:t>21</a:t>
            </a:r>
            <a:r>
              <a:rPr lang="zh-CN" altLang="en-US" dirty="0"/>
              <a:t>日</a:t>
            </a:r>
            <a:r>
              <a:rPr lang="en-US" altLang="zh-CN" dirty="0"/>
              <a:t>,</a:t>
            </a:r>
            <a:r>
              <a:rPr lang="zh-CN" altLang="en-US" dirty="0"/>
              <a:t>北京电视台直播了</a:t>
            </a:r>
            <a:r>
              <a:rPr lang="en-US" altLang="zh-CN" dirty="0"/>
              <a:t>《</a:t>
            </a:r>
            <a:r>
              <a:rPr lang="zh-CN" altLang="en-US" dirty="0"/>
              <a:t>诗刊</a:t>
            </a:r>
            <a:r>
              <a:rPr lang="en-US" altLang="zh-CN" dirty="0"/>
              <a:t>》</a:t>
            </a:r>
            <a:r>
              <a:rPr lang="zh-CN" altLang="en-US" dirty="0"/>
              <a:t>编辑部主办的诗歌朗诵音乐会实</a:t>
            </a:r>
          </a:p>
          <a:p>
            <a:r>
              <a:rPr lang="zh-CN" altLang="en-US" dirty="0"/>
              <a:t>况。一批遭“四人帮”迫害的艺术家包括王昆、郭兰英、王玉珍、常香玉等登台表演</a:t>
            </a:r>
            <a:r>
              <a:rPr lang="en-US" altLang="zh-CN" dirty="0"/>
              <a:t>,</a:t>
            </a:r>
            <a:r>
              <a:rPr lang="zh-CN" altLang="en-US" dirty="0"/>
              <a:t>缅</a:t>
            </a:r>
          </a:p>
          <a:p>
            <a:r>
              <a:rPr lang="zh-CN" altLang="en-US" dirty="0"/>
              <a:t>怀老一辈无产阶级革命家</a:t>
            </a:r>
            <a:r>
              <a:rPr lang="en-US" altLang="zh-CN" dirty="0"/>
              <a:t>,</a:t>
            </a:r>
            <a:r>
              <a:rPr lang="zh-CN" altLang="en-US" dirty="0"/>
              <a:t>纵情歌唱粉碎“四人帮”的伟大胜利。会上演唱了许多长期</a:t>
            </a:r>
          </a:p>
          <a:p>
            <a:r>
              <a:rPr lang="zh-CN" altLang="en-US" dirty="0"/>
              <a:t>被禁的优秀革命歌曲</a:t>
            </a:r>
            <a:r>
              <a:rPr lang="en-US" altLang="zh-CN" dirty="0"/>
              <a:t>,</a:t>
            </a:r>
            <a:r>
              <a:rPr lang="zh-CN" altLang="en-US" dirty="0"/>
              <a:t>如</a:t>
            </a:r>
            <a:r>
              <a:rPr lang="en-US" altLang="zh-CN" dirty="0"/>
              <a:t>《</a:t>
            </a:r>
            <a:r>
              <a:rPr lang="zh-CN" altLang="en-US" dirty="0"/>
              <a:t>绣金匾</a:t>
            </a:r>
            <a:r>
              <a:rPr lang="en-US" altLang="zh-CN" dirty="0"/>
              <a:t>》《</a:t>
            </a:r>
            <a:r>
              <a:rPr lang="zh-CN" altLang="en-US" dirty="0"/>
              <a:t>兄妹开荒</a:t>
            </a:r>
            <a:r>
              <a:rPr lang="en-US" altLang="zh-CN" dirty="0"/>
              <a:t>》《</a:t>
            </a:r>
            <a:r>
              <a:rPr lang="zh-CN" altLang="en-US" dirty="0"/>
              <a:t>夫妻识字</a:t>
            </a:r>
            <a:r>
              <a:rPr lang="en-US" altLang="zh-CN" dirty="0"/>
              <a:t>》《</a:t>
            </a:r>
            <a:r>
              <a:rPr lang="zh-CN" altLang="en-US" dirty="0"/>
              <a:t>洪湖赤卫队</a:t>
            </a:r>
            <a:r>
              <a:rPr lang="en-US" altLang="zh-CN" dirty="0"/>
              <a:t>》</a:t>
            </a:r>
            <a:r>
              <a:rPr lang="zh-CN" altLang="en-US" dirty="0"/>
              <a:t>等。演唱者一</a:t>
            </a:r>
          </a:p>
          <a:p>
            <a:r>
              <a:rPr lang="zh-CN" altLang="en-US" dirty="0"/>
              <a:t>边流着热泪一边表演</a:t>
            </a:r>
            <a:r>
              <a:rPr lang="en-US" altLang="zh-CN" dirty="0"/>
              <a:t>,</a:t>
            </a:r>
            <a:r>
              <a:rPr lang="zh-CN" altLang="en-US" dirty="0"/>
              <a:t>声情并茂。压抑已久的广大观众终于又听到他们喜爱的艺术家</a:t>
            </a:r>
          </a:p>
          <a:p>
            <a:r>
              <a:rPr lang="zh-CN" altLang="en-US" dirty="0"/>
              <a:t>歌咏的诗歌和音乐作品</a:t>
            </a:r>
            <a:r>
              <a:rPr lang="en-US" altLang="zh-CN" dirty="0"/>
              <a:t>,</a:t>
            </a:r>
            <a:r>
              <a:rPr lang="zh-CN" altLang="en-US" dirty="0"/>
              <a:t>百感交集</a:t>
            </a:r>
            <a:r>
              <a:rPr lang="en-US" altLang="zh-CN" dirty="0"/>
              <a:t>,</a:t>
            </a:r>
            <a:r>
              <a:rPr lang="zh-CN" altLang="en-US" dirty="0"/>
              <a:t>产生了强烈的共鸣。此后在</a:t>
            </a:r>
            <a:r>
              <a:rPr lang="en-US" altLang="zh-CN" dirty="0"/>
              <a:t>1977~1978</a:t>
            </a:r>
            <a:r>
              <a:rPr lang="zh-CN" altLang="en-US" dirty="0"/>
              <a:t>年间</a:t>
            </a:r>
            <a:r>
              <a:rPr lang="en-US" altLang="zh-CN" dirty="0"/>
              <a:t>,</a:t>
            </a:r>
            <a:r>
              <a:rPr lang="zh-CN" altLang="en-US" dirty="0"/>
              <a:t>北</a:t>
            </a:r>
          </a:p>
          <a:p>
            <a:r>
              <a:rPr lang="zh-CN" altLang="en-US" dirty="0"/>
              <a:t>京电视台先后转播了大批此类节目。如</a:t>
            </a:r>
            <a:r>
              <a:rPr lang="en-US" altLang="zh-CN" dirty="0"/>
              <a:t>1977</a:t>
            </a:r>
            <a:r>
              <a:rPr lang="zh-CN" altLang="en-US" dirty="0"/>
              <a:t>年</a:t>
            </a:r>
            <a:r>
              <a:rPr lang="en-US" altLang="zh-CN" dirty="0"/>
              <a:t>1</a:t>
            </a:r>
            <a:r>
              <a:rPr lang="zh-CN" altLang="en-US" dirty="0"/>
              <a:t>月</a:t>
            </a:r>
            <a:r>
              <a:rPr lang="en-US" altLang="zh-CN" dirty="0"/>
              <a:t>18</a:t>
            </a:r>
            <a:r>
              <a:rPr lang="zh-CN" altLang="en-US" dirty="0"/>
              <a:t>日中央乐团演出的庆祝粉碎</a:t>
            </a:r>
          </a:p>
          <a:p>
            <a:r>
              <a:rPr lang="zh-CN" altLang="en-US" dirty="0"/>
              <a:t>“四人帮”伟大胜利综合音乐会</a:t>
            </a:r>
            <a:r>
              <a:rPr lang="en-US" altLang="zh-CN" dirty="0"/>
              <a:t>,</a:t>
            </a:r>
            <a:r>
              <a:rPr lang="zh-CN" altLang="en-US" dirty="0"/>
              <a:t>北京电视台主办的专题文艺节目</a:t>
            </a:r>
            <a:r>
              <a:rPr lang="en-US" altLang="zh-CN" dirty="0"/>
              <a:t>《</a:t>
            </a:r>
            <a:r>
              <a:rPr lang="zh-CN" altLang="en-US" dirty="0"/>
              <a:t>我们永远怀念你啊</a:t>
            </a:r>
            <a:r>
              <a:rPr lang="en-US" altLang="zh-CN" dirty="0"/>
              <a:t>,</a:t>
            </a:r>
          </a:p>
          <a:p>
            <a:r>
              <a:rPr lang="zh-CN" altLang="en-US" dirty="0"/>
              <a:t>敬爱的周总理</a:t>
            </a:r>
            <a:r>
              <a:rPr lang="en-US" altLang="zh-CN" dirty="0"/>
              <a:t>》,《</a:t>
            </a:r>
            <a:r>
              <a:rPr lang="zh-CN" altLang="en-US" dirty="0"/>
              <a:t>诗刊</a:t>
            </a:r>
            <a:r>
              <a:rPr lang="en-US" altLang="zh-CN" dirty="0"/>
              <a:t>》</a:t>
            </a:r>
            <a:r>
              <a:rPr lang="zh-CN" altLang="en-US" dirty="0"/>
              <a:t>社主办的第二次诗歌朗诵音乐会</a:t>
            </a:r>
            <a:r>
              <a:rPr lang="en-US" altLang="zh-CN" dirty="0"/>
              <a:t>,</a:t>
            </a:r>
            <a:r>
              <a:rPr lang="zh-CN" altLang="en-US" dirty="0"/>
              <a:t>纪念周恩来总理逝世一周年</a:t>
            </a:r>
          </a:p>
          <a:p>
            <a:r>
              <a:rPr lang="zh-CN" altLang="en-US" dirty="0"/>
              <a:t>文艺演唱会和诗歌朗诵会</a:t>
            </a:r>
            <a:r>
              <a:rPr lang="en-US" altLang="zh-CN" dirty="0"/>
              <a:t>,</a:t>
            </a:r>
            <a:r>
              <a:rPr lang="zh-CN" altLang="en-US" dirty="0"/>
              <a:t>鲁迅和郭沫若诗歌朗诵会</a:t>
            </a:r>
            <a:r>
              <a:rPr lang="en-US" altLang="zh-CN" dirty="0"/>
              <a:t>,“</a:t>
            </a:r>
            <a:r>
              <a:rPr lang="zh-CN" altLang="en-US" dirty="0"/>
              <a:t>亿万人民的心声</a:t>
            </a:r>
            <a:r>
              <a:rPr lang="en-US" altLang="zh-CN" dirty="0"/>
              <a:t>———《</a:t>
            </a:r>
            <a:r>
              <a:rPr lang="zh-CN" altLang="en-US" dirty="0"/>
              <a:t>天安门</a:t>
            </a:r>
          </a:p>
          <a:p>
            <a:r>
              <a:rPr lang="zh-CN" altLang="en-US" dirty="0"/>
              <a:t>诗抄</a:t>
            </a:r>
            <a:r>
              <a:rPr lang="en-US" altLang="zh-CN" dirty="0"/>
              <a:t>》”</a:t>
            </a:r>
            <a:r>
              <a:rPr lang="zh-CN" altLang="en-US" dirty="0"/>
              <a:t>选播等。</a:t>
            </a:r>
          </a:p>
          <a:p>
            <a:r>
              <a:rPr lang="en-US" altLang="zh-CN" dirty="0"/>
              <a:t>1977</a:t>
            </a:r>
            <a:r>
              <a:rPr lang="zh-CN" altLang="en-US" dirty="0"/>
              <a:t>年</a:t>
            </a:r>
            <a:r>
              <a:rPr lang="en-US" altLang="zh-CN" dirty="0"/>
              <a:t>9</a:t>
            </a:r>
            <a:r>
              <a:rPr lang="zh-CN" altLang="en-US" dirty="0"/>
              <a:t>月</a:t>
            </a:r>
            <a:r>
              <a:rPr lang="en-US" altLang="zh-CN" dirty="0"/>
              <a:t>9</a:t>
            </a:r>
            <a:r>
              <a:rPr lang="zh-CN" altLang="en-US" dirty="0"/>
              <a:t>日</a:t>
            </a:r>
            <a:r>
              <a:rPr lang="en-US" altLang="zh-CN" dirty="0"/>
              <a:t>,</a:t>
            </a:r>
            <a:r>
              <a:rPr lang="zh-CN" altLang="en-US" dirty="0"/>
              <a:t>北京台转播了隆重纪念毛泽东逝世一周年文艺演出</a:t>
            </a:r>
            <a:r>
              <a:rPr lang="en-US" altLang="zh-CN" dirty="0"/>
              <a:t>,</a:t>
            </a:r>
            <a:r>
              <a:rPr lang="zh-CN" altLang="en-US" dirty="0"/>
              <a:t>并配合毛</a:t>
            </a:r>
          </a:p>
          <a:p>
            <a:r>
              <a:rPr lang="zh-CN" altLang="en-US" dirty="0"/>
              <a:t>主席纪念堂落成大典</a:t>
            </a:r>
            <a:r>
              <a:rPr lang="en-US" altLang="zh-CN" dirty="0"/>
              <a:t>,</a:t>
            </a:r>
            <a:r>
              <a:rPr lang="zh-CN" altLang="en-US" dirty="0"/>
              <a:t>播放了电视片</a:t>
            </a:r>
            <a:r>
              <a:rPr lang="en-US" altLang="zh-CN" dirty="0"/>
              <a:t>《</a:t>
            </a:r>
            <a:r>
              <a:rPr lang="zh-CN" altLang="en-US" dirty="0"/>
              <a:t>毛主席在中南海住过的地方</a:t>
            </a:r>
            <a:r>
              <a:rPr lang="en-US" altLang="zh-CN" dirty="0"/>
              <a:t>》,</a:t>
            </a:r>
            <a:r>
              <a:rPr lang="zh-CN" altLang="en-US" dirty="0"/>
              <a:t>播出后在国内外</a:t>
            </a:r>
          </a:p>
          <a:p>
            <a:r>
              <a:rPr lang="zh-CN" altLang="en-US" dirty="0"/>
              <a:t>获得好评。</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1966-1978</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2068594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014195"/>
            <a:ext cx="10969200" cy="5632287"/>
          </a:xfrm>
          <a:prstGeom prst="rect">
            <a:avLst/>
          </a:prstGeom>
          <a:noFill/>
          <a:ln>
            <a:noFill/>
          </a:ln>
        </p:spPr>
        <p:txBody>
          <a:bodyPr wrap="square" lIns="91419" tIns="45708" rIns="91419" bIns="45708">
            <a:spAutoFit/>
          </a:bodyPr>
          <a:lstStyle/>
          <a:p>
            <a:r>
              <a:rPr lang="zh-CN" altLang="en-US" dirty="0"/>
              <a:t>在复苏期内</a:t>
            </a:r>
            <a:r>
              <a:rPr lang="en-US" altLang="zh-CN" dirty="0"/>
              <a:t>,</a:t>
            </a:r>
            <a:r>
              <a:rPr lang="zh-CN" altLang="en-US" dirty="0"/>
              <a:t>这类文艺节目政治色彩浓厚</a:t>
            </a:r>
            <a:r>
              <a:rPr lang="en-US" altLang="zh-CN" dirty="0"/>
              <a:t>,</a:t>
            </a:r>
            <a:r>
              <a:rPr lang="zh-CN" altLang="en-US" dirty="0"/>
              <a:t>符合当时的时代背景和人民需要</a:t>
            </a:r>
            <a:r>
              <a:rPr lang="en-US" altLang="zh-CN" dirty="0"/>
              <a:t>,</a:t>
            </a:r>
            <a:r>
              <a:rPr lang="zh-CN" altLang="en-US" dirty="0"/>
              <a:t>大多</a:t>
            </a:r>
          </a:p>
          <a:p>
            <a:r>
              <a:rPr lang="zh-CN" altLang="en-US" dirty="0"/>
              <a:t>采用诗歌朗诵、独唱等直抒胸臆的艺术形式</a:t>
            </a:r>
            <a:r>
              <a:rPr lang="en-US" altLang="zh-CN" dirty="0"/>
              <a:t>,</a:t>
            </a:r>
            <a:r>
              <a:rPr lang="zh-CN" altLang="en-US" dirty="0"/>
              <a:t>深受观众欢迎。值得一提的是</a:t>
            </a:r>
            <a:r>
              <a:rPr lang="en-US" altLang="zh-CN" dirty="0"/>
              <a:t>,1978</a:t>
            </a:r>
            <a:r>
              <a:rPr lang="zh-CN" altLang="en-US" dirty="0"/>
              <a:t>年</a:t>
            </a:r>
          </a:p>
          <a:p>
            <a:r>
              <a:rPr lang="en-US" altLang="zh-CN" dirty="0"/>
              <a:t>11</a:t>
            </a:r>
            <a:r>
              <a:rPr lang="zh-CN" altLang="en-US" dirty="0"/>
              <a:t>月</a:t>
            </a:r>
            <a:r>
              <a:rPr lang="en-US" altLang="zh-CN" dirty="0"/>
              <a:t>7</a:t>
            </a:r>
            <a:r>
              <a:rPr lang="zh-CN" altLang="en-US" dirty="0"/>
              <a:t>日</a:t>
            </a:r>
            <a:r>
              <a:rPr lang="en-US" altLang="zh-CN" dirty="0"/>
              <a:t>,</a:t>
            </a:r>
            <a:r>
              <a:rPr lang="zh-CN" altLang="en-US" dirty="0"/>
              <a:t>中央电视台转播了话剧</a:t>
            </a:r>
            <a:r>
              <a:rPr lang="en-US" altLang="zh-CN" dirty="0"/>
              <a:t>《</a:t>
            </a:r>
            <a:r>
              <a:rPr lang="zh-CN" altLang="en-US" dirty="0"/>
              <a:t>于无声处</a:t>
            </a:r>
            <a:r>
              <a:rPr lang="en-US" altLang="zh-CN" dirty="0"/>
              <a:t>》,</a:t>
            </a:r>
            <a:r>
              <a:rPr lang="zh-CN" altLang="en-US" dirty="0"/>
              <a:t>又录播了话剧</a:t>
            </a:r>
            <a:r>
              <a:rPr lang="en-US" altLang="zh-CN" dirty="0"/>
              <a:t>《</a:t>
            </a:r>
            <a:r>
              <a:rPr lang="zh-CN" altLang="en-US" dirty="0"/>
              <a:t>丹心谱</a:t>
            </a:r>
            <a:r>
              <a:rPr lang="en-US" altLang="zh-CN" dirty="0"/>
              <a:t>》《</a:t>
            </a:r>
            <a:r>
              <a:rPr lang="zh-CN" altLang="en-US" dirty="0"/>
              <a:t>左邻右舍</a:t>
            </a:r>
            <a:r>
              <a:rPr lang="en-US" altLang="zh-CN" dirty="0"/>
              <a:t>》</a:t>
            </a:r>
            <a:r>
              <a:rPr lang="zh-CN" altLang="en-US" dirty="0"/>
              <a:t>等</a:t>
            </a:r>
          </a:p>
          <a:p>
            <a:r>
              <a:rPr lang="zh-CN" altLang="en-US" dirty="0"/>
              <a:t>反映人民群众与“四人帮”进行斗争的艺术作品</a:t>
            </a:r>
            <a:r>
              <a:rPr lang="en-US" altLang="zh-CN" dirty="0"/>
              <a:t>,</a:t>
            </a:r>
            <a:r>
              <a:rPr lang="zh-CN" altLang="en-US" dirty="0"/>
              <a:t>引起观众的强烈共鸣。</a:t>
            </a:r>
          </a:p>
          <a:p>
            <a:r>
              <a:rPr lang="zh-CN" altLang="en-US" dirty="0"/>
              <a:t>思想的解放</a:t>
            </a:r>
            <a:r>
              <a:rPr lang="en-US" altLang="zh-CN" dirty="0"/>
              <a:t>,</a:t>
            </a:r>
            <a:r>
              <a:rPr lang="zh-CN" altLang="en-US" dirty="0"/>
              <a:t>禁锢的逐渐破除</a:t>
            </a:r>
            <a:r>
              <a:rPr lang="en-US" altLang="zh-CN" dirty="0"/>
              <a:t>,</a:t>
            </a:r>
            <a:r>
              <a:rPr lang="zh-CN" altLang="en-US" dirty="0"/>
              <a:t>使这一时期的电视文艺走上了复苏之路。恢复播</a:t>
            </a:r>
          </a:p>
          <a:p>
            <a:r>
              <a:rPr lang="zh-CN" altLang="en-US" dirty="0"/>
              <a:t>映丰富多彩的文艺节目和各种形式的艺术作品</a:t>
            </a:r>
            <a:r>
              <a:rPr lang="en-US" altLang="zh-CN" dirty="0"/>
              <a:t>,</a:t>
            </a:r>
            <a:r>
              <a:rPr lang="zh-CN" altLang="en-US" dirty="0"/>
              <a:t>满足广大人民群众文化生活的多方面</a:t>
            </a:r>
          </a:p>
          <a:p>
            <a:r>
              <a:rPr lang="zh-CN" altLang="en-US" dirty="0"/>
              <a:t>需求</a:t>
            </a:r>
            <a:r>
              <a:rPr lang="en-US" altLang="zh-CN" dirty="0"/>
              <a:t>,</a:t>
            </a:r>
            <a:r>
              <a:rPr lang="zh-CN" altLang="en-US" dirty="0"/>
              <a:t>是这一时期电视文艺的一大特色。</a:t>
            </a:r>
          </a:p>
          <a:p>
            <a:r>
              <a:rPr lang="en-US" altLang="zh-CN" dirty="0"/>
              <a:t>1977</a:t>
            </a:r>
            <a:r>
              <a:rPr lang="zh-CN" altLang="en-US" dirty="0"/>
              <a:t>年</a:t>
            </a:r>
            <a:r>
              <a:rPr lang="en-US" altLang="zh-CN" dirty="0"/>
              <a:t>10</a:t>
            </a:r>
            <a:r>
              <a:rPr lang="zh-CN" altLang="en-US" dirty="0"/>
              <a:t>月</a:t>
            </a:r>
            <a:r>
              <a:rPr lang="en-US" altLang="zh-CN" dirty="0"/>
              <a:t>18</a:t>
            </a:r>
            <a:r>
              <a:rPr lang="zh-CN" altLang="en-US" dirty="0"/>
              <a:t>日</a:t>
            </a:r>
            <a:r>
              <a:rPr lang="en-US" altLang="zh-CN" dirty="0"/>
              <a:t>,</a:t>
            </a:r>
            <a:r>
              <a:rPr lang="zh-CN" altLang="en-US" dirty="0"/>
              <a:t>北京电视台陆续播出了湖南花鼓戏</a:t>
            </a:r>
            <a:r>
              <a:rPr lang="en-US" altLang="zh-CN" dirty="0"/>
              <a:t>《</a:t>
            </a:r>
            <a:r>
              <a:rPr lang="zh-CN" altLang="en-US" dirty="0"/>
              <a:t>十五贯</a:t>
            </a:r>
            <a:r>
              <a:rPr lang="en-US" altLang="zh-CN" dirty="0"/>
              <a:t>》</a:t>
            </a:r>
            <a:r>
              <a:rPr lang="zh-CN" altLang="en-US" dirty="0"/>
              <a:t>、京剧</a:t>
            </a:r>
            <a:r>
              <a:rPr lang="en-US" altLang="zh-CN" dirty="0"/>
              <a:t>《</a:t>
            </a:r>
            <a:r>
              <a:rPr lang="zh-CN" altLang="en-US" dirty="0"/>
              <a:t>闹天</a:t>
            </a:r>
          </a:p>
          <a:p>
            <a:r>
              <a:rPr lang="zh-CN" altLang="en-US" dirty="0"/>
              <a:t>宫</a:t>
            </a:r>
            <a:r>
              <a:rPr lang="en-US" altLang="zh-CN" dirty="0"/>
              <a:t>》</a:t>
            </a:r>
            <a:r>
              <a:rPr lang="zh-CN" altLang="en-US" dirty="0"/>
              <a:t>、昆曲</a:t>
            </a:r>
            <a:r>
              <a:rPr lang="en-US" altLang="zh-CN" dirty="0"/>
              <a:t>《</a:t>
            </a:r>
            <a:r>
              <a:rPr lang="zh-CN" altLang="en-US" dirty="0"/>
              <a:t>大破天门阵</a:t>
            </a:r>
            <a:r>
              <a:rPr lang="en-US" altLang="zh-CN" dirty="0"/>
              <a:t>》</a:t>
            </a:r>
            <a:r>
              <a:rPr lang="zh-CN" altLang="en-US" dirty="0"/>
              <a:t>和京剧</a:t>
            </a:r>
            <a:r>
              <a:rPr lang="en-US" altLang="zh-CN" dirty="0"/>
              <a:t>《</a:t>
            </a:r>
            <a:r>
              <a:rPr lang="zh-CN" altLang="en-US" dirty="0"/>
              <a:t>打渔杀家</a:t>
            </a:r>
            <a:r>
              <a:rPr lang="en-US" altLang="zh-CN" dirty="0"/>
              <a:t>》</a:t>
            </a:r>
            <a:r>
              <a:rPr lang="zh-CN" altLang="en-US" dirty="0"/>
              <a:t>等。</a:t>
            </a:r>
            <a:r>
              <a:rPr lang="en-US" altLang="zh-CN" dirty="0"/>
              <a:t>1977</a:t>
            </a:r>
            <a:r>
              <a:rPr lang="zh-CN" altLang="en-US" dirty="0"/>
              <a:t>年</a:t>
            </a:r>
            <a:r>
              <a:rPr lang="en-US" altLang="zh-CN" dirty="0"/>
              <a:t>11</a:t>
            </a:r>
            <a:r>
              <a:rPr lang="zh-CN" altLang="en-US" dirty="0"/>
              <a:t>月</a:t>
            </a:r>
            <a:r>
              <a:rPr lang="en-US" altLang="zh-CN" dirty="0"/>
              <a:t>29</a:t>
            </a:r>
            <a:r>
              <a:rPr lang="zh-CN" altLang="en-US" dirty="0"/>
              <a:t>日</a:t>
            </a:r>
            <a:r>
              <a:rPr lang="en-US" altLang="zh-CN" dirty="0"/>
              <a:t>,</a:t>
            </a:r>
            <a:r>
              <a:rPr lang="zh-CN" altLang="en-US" dirty="0"/>
              <a:t>北京电视台播出</a:t>
            </a:r>
          </a:p>
          <a:p>
            <a:r>
              <a:rPr lang="zh-CN" altLang="en-US" dirty="0"/>
              <a:t>了南斯拉夫电视剧</a:t>
            </a:r>
            <a:r>
              <a:rPr lang="en-US" altLang="zh-CN" dirty="0"/>
              <a:t>《</a:t>
            </a:r>
            <a:r>
              <a:rPr lang="zh-CN" altLang="en-US" dirty="0"/>
              <a:t>巧入敌后</a:t>
            </a:r>
            <a:r>
              <a:rPr lang="en-US" altLang="zh-CN" dirty="0"/>
              <a:t>》,</a:t>
            </a:r>
            <a:r>
              <a:rPr lang="zh-CN" altLang="en-US" dirty="0"/>
              <a:t>这是“文革”后我国电视台播放的第一部外国电视剧。</a:t>
            </a:r>
          </a:p>
          <a:p>
            <a:r>
              <a:rPr lang="en-US" altLang="zh-CN" dirty="0"/>
              <a:t>1978</a:t>
            </a:r>
            <a:r>
              <a:rPr lang="zh-CN" altLang="en-US" dirty="0"/>
              <a:t>年</a:t>
            </a:r>
            <a:r>
              <a:rPr lang="en-US" altLang="zh-CN" dirty="0"/>
              <a:t>1</a:t>
            </a:r>
            <a:r>
              <a:rPr lang="zh-CN" altLang="en-US" dirty="0"/>
              <a:t>月</a:t>
            </a:r>
            <a:r>
              <a:rPr lang="en-US" altLang="zh-CN" dirty="0"/>
              <a:t>27</a:t>
            </a:r>
            <a:r>
              <a:rPr lang="zh-CN" altLang="en-US" dirty="0"/>
              <a:t>日</a:t>
            </a:r>
            <a:r>
              <a:rPr lang="en-US" altLang="zh-CN" dirty="0"/>
              <a:t>,</a:t>
            </a:r>
            <a:r>
              <a:rPr lang="zh-CN" altLang="en-US" dirty="0"/>
              <a:t>英国广播公司出品的电视连续剧</a:t>
            </a:r>
            <a:r>
              <a:rPr lang="en-US" altLang="zh-CN" dirty="0"/>
              <a:t>《</a:t>
            </a:r>
            <a:r>
              <a:rPr lang="zh-CN" altLang="en-US" dirty="0"/>
              <a:t>安娜</a:t>
            </a:r>
            <a:r>
              <a:rPr lang="en-US" altLang="zh-CN" dirty="0"/>
              <a:t>·</a:t>
            </a:r>
            <a:r>
              <a:rPr lang="zh-CN" altLang="en-US" dirty="0"/>
              <a:t>卡列尼娜</a:t>
            </a:r>
            <a:r>
              <a:rPr lang="en-US" altLang="zh-CN" dirty="0"/>
              <a:t>》(10</a:t>
            </a:r>
            <a:r>
              <a:rPr lang="zh-CN" altLang="en-US" dirty="0"/>
              <a:t>集</a:t>
            </a:r>
            <a:r>
              <a:rPr lang="en-US" altLang="zh-CN" dirty="0"/>
              <a:t>)</a:t>
            </a:r>
            <a:r>
              <a:rPr lang="zh-CN" altLang="en-US" dirty="0"/>
              <a:t>在北京</a:t>
            </a:r>
          </a:p>
          <a:p>
            <a:r>
              <a:rPr lang="zh-CN" altLang="en-US" dirty="0"/>
              <a:t>电视台第一套节目中播出。随后北京电视台又播出了日本故事片</a:t>
            </a:r>
            <a:r>
              <a:rPr lang="en-US" altLang="zh-CN" dirty="0"/>
              <a:t>《</a:t>
            </a:r>
            <a:r>
              <a:rPr lang="zh-CN" altLang="en-US" dirty="0"/>
              <a:t>望乡</a:t>
            </a:r>
            <a:r>
              <a:rPr lang="en-US" altLang="zh-CN" dirty="0"/>
              <a:t>》</a:t>
            </a:r>
            <a:r>
              <a:rPr lang="zh-CN" altLang="en-US" dirty="0"/>
              <a:t>和</a:t>
            </a:r>
            <a:r>
              <a:rPr lang="en-US" altLang="zh-CN" dirty="0"/>
              <a:t>《</a:t>
            </a:r>
            <a:r>
              <a:rPr lang="zh-CN" altLang="en-US" dirty="0"/>
              <a:t>追捕</a:t>
            </a:r>
            <a:r>
              <a:rPr lang="en-US" altLang="zh-CN" dirty="0"/>
              <a:t>》</a:t>
            </a:r>
            <a:r>
              <a:rPr lang="zh-CN" altLang="en-US" dirty="0"/>
              <a:t>等。</a:t>
            </a:r>
            <a:endParaRPr lang="en-US" altLang="zh-CN" dirty="0"/>
          </a:p>
          <a:p>
            <a:r>
              <a:rPr lang="en-US" altLang="zh-CN" dirty="0"/>
              <a:t>1978</a:t>
            </a:r>
            <a:r>
              <a:rPr lang="zh-CN" altLang="en-US" dirty="0"/>
              <a:t>年</a:t>
            </a:r>
            <a:r>
              <a:rPr lang="en-US" altLang="zh-CN" dirty="0"/>
              <a:t>2</a:t>
            </a:r>
            <a:r>
              <a:rPr lang="zh-CN" altLang="en-US" dirty="0"/>
              <a:t>月</a:t>
            </a:r>
            <a:r>
              <a:rPr lang="en-US" altLang="zh-CN" dirty="0"/>
              <a:t>6</a:t>
            </a:r>
            <a:r>
              <a:rPr lang="zh-CN" altLang="en-US" dirty="0"/>
              <a:t>日</a:t>
            </a:r>
            <a:r>
              <a:rPr lang="en-US" altLang="zh-CN" dirty="0"/>
              <a:t>,</a:t>
            </a:r>
            <a:r>
              <a:rPr lang="zh-CN" altLang="en-US" dirty="0"/>
              <a:t>北京电视台为观众举办了粉碎“四人帮”后的第一次春节联欢</a:t>
            </a:r>
          </a:p>
          <a:p>
            <a:r>
              <a:rPr lang="zh-CN" altLang="en-US" dirty="0"/>
              <a:t>晚会</a:t>
            </a:r>
            <a:r>
              <a:rPr lang="en-US" altLang="zh-CN" dirty="0"/>
              <a:t>,</a:t>
            </a:r>
            <a:r>
              <a:rPr lang="zh-CN" altLang="en-US" dirty="0"/>
              <a:t>播送到凌晨</a:t>
            </a:r>
            <a:r>
              <a:rPr lang="en-US" altLang="zh-CN" dirty="0"/>
              <a:t>1</a:t>
            </a:r>
            <a:r>
              <a:rPr lang="zh-CN" altLang="en-US" dirty="0"/>
              <a:t>时左右。郭沫若特为晚会题写了春联“飞雪迎春到</a:t>
            </a:r>
            <a:r>
              <a:rPr lang="en-US" altLang="zh-CN" dirty="0"/>
              <a:t>,</a:t>
            </a:r>
            <a:r>
              <a:rPr lang="zh-CN" altLang="en-US" dirty="0"/>
              <a:t>心潮逐浪高”</a:t>
            </a:r>
            <a:r>
              <a:rPr lang="en-US" altLang="zh-CN" dirty="0"/>
              <a:t>,</a:t>
            </a:r>
          </a:p>
          <a:p>
            <a:r>
              <a:rPr lang="zh-CN" altLang="en-US" dirty="0"/>
              <a:t>杨沫、李苦禅、李瑛、于蓝、王晓棠、马季等文艺界著名人士出席并表演节目。它标志着</a:t>
            </a:r>
          </a:p>
          <a:p>
            <a:r>
              <a:rPr lang="zh-CN" altLang="en-US" dirty="0"/>
              <a:t>我国电视文艺开始恢复生机。这一年</a:t>
            </a:r>
            <a:r>
              <a:rPr lang="en-US" altLang="zh-CN" dirty="0"/>
              <a:t>,</a:t>
            </a:r>
            <a:r>
              <a:rPr lang="zh-CN" altLang="en-US" dirty="0"/>
              <a:t>许多外国优秀文艺团体纷纷来华演出</a:t>
            </a:r>
            <a:r>
              <a:rPr lang="en-US" altLang="zh-CN" dirty="0"/>
              <a:t>,</a:t>
            </a:r>
            <a:r>
              <a:rPr lang="zh-CN" altLang="en-US" dirty="0"/>
              <a:t>北京电</a:t>
            </a:r>
          </a:p>
          <a:p>
            <a:r>
              <a:rPr lang="zh-CN" altLang="en-US" dirty="0"/>
              <a:t>视台陆续转播了墨西哥、印度舞蹈家访华团的演出实况</a:t>
            </a:r>
            <a:r>
              <a:rPr lang="en-US" altLang="zh-CN" dirty="0"/>
              <a:t>,</a:t>
            </a:r>
            <a:r>
              <a:rPr lang="zh-CN" altLang="en-US" dirty="0"/>
              <a:t>小泽征尔指挥中央乐团交响</a:t>
            </a:r>
          </a:p>
          <a:p>
            <a:r>
              <a:rPr lang="zh-CN" altLang="en-US" dirty="0"/>
              <a:t>乐队演出的交响音乐会和中央乐团、中央音乐学院演出的奥地利作曲家舒伯特音乐</a:t>
            </a:r>
          </a:p>
          <a:p>
            <a:r>
              <a:rPr lang="zh-CN" altLang="en-US" dirty="0"/>
              <a:t>会。古今中外的优秀艺术作品重上荧屏</a:t>
            </a:r>
            <a:r>
              <a:rPr lang="en-US" altLang="zh-CN" dirty="0"/>
              <a:t>,</a:t>
            </a:r>
            <a:r>
              <a:rPr lang="zh-CN" altLang="en-US" dirty="0"/>
              <a:t>人民重新获得了欣赏艺术的权利。</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1966-1978</a:t>
            </a:r>
            <a:r>
              <a:rPr lang="zh-CN" altLang="en-US" sz="2400" b="0" dirty="0">
                <a:latin typeface="字魂35号-经典雅黑" panose="00000500000000000000" pitchFamily="2" charset="-122"/>
                <a:ea typeface="字魂35号-经典雅黑" panose="00000500000000000000" pitchFamily="2" charset="-122"/>
              </a:rPr>
              <a:t>年）</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826475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19928"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1</a:t>
            </a:r>
          </a:p>
        </p:txBody>
      </p:sp>
      <p:sp>
        <p:nvSpPr>
          <p:cNvPr id="18" name="标题 17"/>
          <p:cNvSpPr>
            <a:spLocks noGrp="1"/>
          </p:cNvSpPr>
          <p:nvPr>
            <p:ph type="title"/>
            <p:custDataLst>
              <p:tags r:id="rId2"/>
            </p:custDataLst>
          </p:nvPr>
        </p:nvSpPr>
        <p:spPr>
          <a:xfrm>
            <a:off x="1883830" y="4067365"/>
            <a:ext cx="7768800" cy="766800"/>
          </a:xfrm>
        </p:spPr>
        <p:txBody>
          <a:bodyPr>
            <a:noAutofit/>
          </a:bodyPr>
          <a:lstStyle/>
          <a:p>
            <a:r>
              <a:rPr lang="zh-CN" altLang="en-US" sz="3600" dirty="0">
                <a:solidFill>
                  <a:schemeClr val="tx1"/>
                </a:solidFill>
                <a:latin typeface="字魂35号-经典雅黑" panose="00000500000000000000" pitchFamily="2" charset="-122"/>
                <a:ea typeface="字魂35号-经典雅黑" panose="00000500000000000000" pitchFamily="2" charset="-122"/>
                <a:cs typeface="+mj-ea"/>
                <a:sym typeface="+mn-ea"/>
              </a:rPr>
              <a:t>当代中国广播文艺</a:t>
            </a:r>
            <a:br>
              <a:rPr lang="en-US" altLang="zh-CN" sz="3600" dirty="0">
                <a:solidFill>
                  <a:schemeClr val="tx1"/>
                </a:solidFill>
                <a:latin typeface="字魂35号-经典雅黑" panose="00000500000000000000" pitchFamily="2" charset="-122"/>
                <a:ea typeface="字魂35号-经典雅黑" panose="00000500000000000000" pitchFamily="2" charset="-122"/>
                <a:cs typeface="+mj-ea"/>
                <a:sym typeface="+mn-ea"/>
              </a:rPr>
            </a:br>
            <a:r>
              <a:rPr lang="zh-CN" altLang="en-US" sz="3600" dirty="0">
                <a:solidFill>
                  <a:schemeClr val="tx1"/>
                </a:solidFill>
                <a:latin typeface="字魂35号-经典雅黑" panose="00000500000000000000" pitchFamily="2" charset="-122"/>
                <a:ea typeface="字魂35号-经典雅黑" panose="00000500000000000000" pitchFamily="2" charset="-122"/>
                <a:cs typeface="+mj-ea"/>
                <a:sym typeface="+mn-ea"/>
              </a:rPr>
              <a:t>的艺术实践</a:t>
            </a:r>
            <a:endParaRPr lang="zh-CN" altLang="en-US" sz="3600" dirty="0">
              <a:solidFill>
                <a:schemeClr val="tx1"/>
              </a:solidFill>
              <a:latin typeface="字魂35号-经典雅黑" panose="00000500000000000000" pitchFamily="2" charset="-122"/>
              <a:ea typeface="字魂35号-经典雅黑" panose="00000500000000000000" pitchFamily="2" charset="-122"/>
            </a:endParaRPr>
          </a:p>
        </p:txBody>
      </p:sp>
      <p:pic>
        <p:nvPicPr>
          <p:cNvPr id="23" name="图片 22" descr="500596792"/>
          <p:cNvPicPr>
            <a:picLocks noChangeAspect="1"/>
          </p:cNvPicPr>
          <p:nvPr>
            <p:custDataLst>
              <p:tags r:id="rId3"/>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4524291"/>
          </a:xfrm>
          <a:prstGeom prst="rect">
            <a:avLst/>
          </a:prstGeom>
          <a:noFill/>
          <a:ln>
            <a:noFill/>
          </a:ln>
        </p:spPr>
        <p:txBody>
          <a:bodyPr wrap="square" lIns="91419" tIns="45708" rIns="91419" bIns="45708">
            <a:spAutoFit/>
          </a:bodyPr>
          <a:lstStyle/>
          <a:p>
            <a:r>
              <a:rPr lang="zh-CN" altLang="en-US" dirty="0"/>
              <a:t>从</a:t>
            </a:r>
            <a:r>
              <a:rPr lang="en-US" altLang="zh-CN" dirty="0"/>
              <a:t>1979</a:t>
            </a:r>
            <a:r>
              <a:rPr lang="zh-CN" altLang="en-US" dirty="0"/>
              <a:t>年开始</a:t>
            </a:r>
            <a:r>
              <a:rPr lang="en-US" altLang="zh-CN" dirty="0"/>
              <a:t>,</a:t>
            </a:r>
            <a:r>
              <a:rPr lang="zh-CN" altLang="en-US" dirty="0"/>
              <a:t>电视事业的发展步伐大大加快了</a:t>
            </a:r>
            <a:r>
              <a:rPr lang="en-US" altLang="zh-CN" dirty="0"/>
              <a:t>,</a:t>
            </a:r>
            <a:r>
              <a:rPr lang="zh-CN" altLang="en-US" dirty="0"/>
              <a:t>开始迈入高速发展和兴旺的时</a:t>
            </a:r>
          </a:p>
          <a:p>
            <a:r>
              <a:rPr lang="zh-CN" altLang="en-US" dirty="0"/>
              <a:t>期。</a:t>
            </a:r>
            <a:r>
              <a:rPr lang="en-US" altLang="zh-CN" dirty="0"/>
              <a:t>1979</a:t>
            </a:r>
            <a:r>
              <a:rPr lang="zh-CN" altLang="en-US" dirty="0"/>
              <a:t>年</a:t>
            </a:r>
            <a:r>
              <a:rPr lang="en-US" altLang="zh-CN" dirty="0"/>
              <a:t>1</a:t>
            </a:r>
            <a:r>
              <a:rPr lang="zh-CN" altLang="en-US" dirty="0"/>
              <a:t>月</a:t>
            </a:r>
            <a:r>
              <a:rPr lang="en-US" altLang="zh-CN" dirty="0"/>
              <a:t>,</a:t>
            </a:r>
            <a:r>
              <a:rPr lang="zh-CN" altLang="en-US" dirty="0"/>
              <a:t>中央电视台开始对宣传个人、神化领袖和鼓吹以阶级斗争为纲的节</a:t>
            </a:r>
          </a:p>
          <a:p>
            <a:r>
              <a:rPr lang="zh-CN" altLang="en-US" dirty="0"/>
              <a:t>目内容进行清理</a:t>
            </a:r>
            <a:r>
              <a:rPr lang="en-US" altLang="zh-CN" dirty="0"/>
              <a:t>,</a:t>
            </a:r>
            <a:r>
              <a:rPr lang="zh-CN" altLang="en-US" dirty="0"/>
              <a:t>这是电视文艺开始转型的标志</a:t>
            </a:r>
            <a:r>
              <a:rPr lang="en-US" altLang="zh-CN" dirty="0"/>
              <a:t>,</a:t>
            </a:r>
            <a:r>
              <a:rPr lang="zh-CN" altLang="en-US" dirty="0"/>
              <a:t>即从单纯配合政治宣传转变为重新</a:t>
            </a:r>
          </a:p>
          <a:p>
            <a:r>
              <a:rPr lang="zh-CN" altLang="en-US" dirty="0"/>
              <a:t>确立电视文艺自身的价值与功能。</a:t>
            </a:r>
            <a:r>
              <a:rPr lang="en-US" altLang="zh-CN" dirty="0"/>
              <a:t>1979</a:t>
            </a:r>
            <a:r>
              <a:rPr lang="zh-CN" altLang="en-US" dirty="0"/>
              <a:t>年</a:t>
            </a:r>
            <a:r>
              <a:rPr lang="en-US" altLang="zh-CN" dirty="0"/>
              <a:t>6</a:t>
            </a:r>
            <a:r>
              <a:rPr lang="zh-CN" altLang="en-US" dirty="0"/>
              <a:t>月</a:t>
            </a:r>
            <a:r>
              <a:rPr lang="en-US" altLang="zh-CN" dirty="0"/>
              <a:t>,</a:t>
            </a:r>
            <a:r>
              <a:rPr lang="zh-CN" altLang="en-US" dirty="0"/>
              <a:t>中国电影发行放映公司决定不再向</a:t>
            </a:r>
          </a:p>
          <a:p>
            <a:r>
              <a:rPr lang="zh-CN" altLang="en-US" dirty="0"/>
              <a:t>电视台提供新故事片</a:t>
            </a:r>
            <a:r>
              <a:rPr lang="en-US" altLang="zh-CN" dirty="0"/>
              <a:t>,</a:t>
            </a:r>
            <a:r>
              <a:rPr lang="zh-CN" altLang="en-US" dirty="0"/>
              <a:t>这对当时的电视是个不小的打击</a:t>
            </a:r>
            <a:r>
              <a:rPr lang="en-US" altLang="zh-CN" dirty="0"/>
              <a:t>;</a:t>
            </a:r>
            <a:r>
              <a:rPr lang="zh-CN" altLang="en-US" dirty="0"/>
              <a:t>同时</a:t>
            </a:r>
            <a:r>
              <a:rPr lang="en-US" altLang="zh-CN" dirty="0"/>
              <a:t>,</a:t>
            </a:r>
            <a:r>
              <a:rPr lang="zh-CN" altLang="en-US" dirty="0"/>
              <a:t>粉碎“四人帮”后复演、</a:t>
            </a:r>
          </a:p>
          <a:p>
            <a:r>
              <a:rPr lang="zh-CN" altLang="en-US" dirty="0"/>
              <a:t>复映一批传统剧目和影片形成的暂时繁荣很快过去</a:t>
            </a:r>
            <a:r>
              <a:rPr lang="en-US" altLang="zh-CN" dirty="0"/>
              <a:t>,</a:t>
            </a:r>
            <a:r>
              <a:rPr lang="zh-CN" altLang="en-US" dirty="0"/>
              <a:t>观众们在要求看反映新时代、新</a:t>
            </a:r>
          </a:p>
          <a:p>
            <a:r>
              <a:rPr lang="zh-CN" altLang="en-US" dirty="0"/>
              <a:t>生活的作品。这一切都在刺激着电视文艺应该确立自己的形象与品位</a:t>
            </a:r>
            <a:r>
              <a:rPr lang="en-US" altLang="zh-CN" dirty="0"/>
              <a:t>,</a:t>
            </a:r>
            <a:r>
              <a:rPr lang="zh-CN" altLang="en-US" dirty="0"/>
              <a:t>尽快从依靠转</a:t>
            </a:r>
          </a:p>
          <a:p>
            <a:r>
              <a:rPr lang="zh-CN" altLang="en-US" dirty="0"/>
              <a:t>播社会文艺团体的演出和故事片播映中脱离出来</a:t>
            </a:r>
            <a:r>
              <a:rPr lang="en-US" altLang="zh-CN" dirty="0"/>
              <a:t>,</a:t>
            </a:r>
            <a:r>
              <a:rPr lang="zh-CN" altLang="en-US" dirty="0"/>
              <a:t>寻找一条新路。为此</a:t>
            </a:r>
            <a:r>
              <a:rPr lang="en-US" altLang="zh-CN" dirty="0"/>
              <a:t>,</a:t>
            </a:r>
            <a:r>
              <a:rPr lang="zh-CN" altLang="en-US" dirty="0"/>
              <a:t>中央电视台</a:t>
            </a:r>
          </a:p>
          <a:p>
            <a:r>
              <a:rPr lang="zh-CN" altLang="en-US" dirty="0"/>
              <a:t>于</a:t>
            </a:r>
            <a:r>
              <a:rPr lang="en-US" altLang="zh-CN" dirty="0"/>
              <a:t>1979</a:t>
            </a:r>
            <a:r>
              <a:rPr lang="zh-CN" altLang="en-US" dirty="0"/>
              <a:t>年和</a:t>
            </a:r>
            <a:r>
              <a:rPr lang="en-US" altLang="zh-CN" dirty="0"/>
              <a:t>1980</a:t>
            </a:r>
            <a:r>
              <a:rPr lang="zh-CN" altLang="en-US" dirty="0"/>
              <a:t>年连续举办“全国电视节目联播”</a:t>
            </a:r>
            <a:r>
              <a:rPr lang="en-US" altLang="zh-CN" dirty="0"/>
              <a:t>,1981</a:t>
            </a:r>
            <a:r>
              <a:rPr lang="zh-CN" altLang="en-US" dirty="0"/>
              <a:t>年举办全国优秀电视节目</a:t>
            </a:r>
          </a:p>
          <a:p>
            <a:r>
              <a:rPr lang="zh-CN" altLang="en-US" dirty="0"/>
              <a:t>评选</a:t>
            </a:r>
            <a:r>
              <a:rPr lang="en-US" altLang="zh-CN" dirty="0"/>
              <a:t>,</a:t>
            </a:r>
            <a:r>
              <a:rPr lang="zh-CN" altLang="en-US" dirty="0"/>
              <a:t>并召开全国性电视节目专题座谈会</a:t>
            </a:r>
            <a:r>
              <a:rPr lang="en-US" altLang="zh-CN" dirty="0"/>
              <a:t>,</a:t>
            </a:r>
            <a:r>
              <a:rPr lang="zh-CN" altLang="en-US" dirty="0"/>
              <a:t>鼓励探索和创新</a:t>
            </a:r>
            <a:r>
              <a:rPr lang="en-US" altLang="zh-CN" dirty="0"/>
              <a:t>,</a:t>
            </a:r>
            <a:r>
              <a:rPr lang="zh-CN" altLang="en-US" dirty="0"/>
              <a:t>促进各种文艺节目如雨后</a:t>
            </a:r>
          </a:p>
          <a:p>
            <a:r>
              <a:rPr lang="zh-CN" altLang="en-US" dirty="0"/>
              <a:t>春笋般地涌现在屏幕上。</a:t>
            </a:r>
            <a:endParaRPr lang="en-US" altLang="zh-CN" dirty="0"/>
          </a:p>
          <a:p>
            <a:endParaRPr lang="en-US" altLang="zh-CN" dirty="0"/>
          </a:p>
          <a:p>
            <a:r>
              <a:rPr lang="zh-CN" altLang="en-US" dirty="0"/>
              <a:t>时代要求电视文艺为改革开放服务、为广大观众服务</a:t>
            </a:r>
            <a:r>
              <a:rPr lang="en-US" altLang="zh-CN" dirty="0"/>
              <a:t>,</a:t>
            </a:r>
            <a:r>
              <a:rPr lang="zh-CN" altLang="en-US" dirty="0"/>
              <a:t>坚持“自己走路”的方针</a:t>
            </a:r>
            <a:r>
              <a:rPr lang="en-US" altLang="zh-CN" dirty="0"/>
              <a:t>,</a:t>
            </a:r>
            <a:r>
              <a:rPr lang="zh-CN" altLang="en-US" dirty="0"/>
              <a:t>充</a:t>
            </a:r>
          </a:p>
          <a:p>
            <a:r>
              <a:rPr lang="zh-CN" altLang="en-US" dirty="0"/>
              <a:t>分发挥电视媒体自身的特点</a:t>
            </a:r>
            <a:r>
              <a:rPr lang="en-US" altLang="zh-CN" dirty="0"/>
              <a:t>,“</a:t>
            </a:r>
            <a:r>
              <a:rPr lang="zh-CN" altLang="en-US" dirty="0"/>
              <a:t>扬独家之优势</a:t>
            </a:r>
            <a:r>
              <a:rPr lang="en-US" altLang="zh-CN" dirty="0"/>
              <a:t>,</a:t>
            </a:r>
            <a:r>
              <a:rPr lang="zh-CN" altLang="en-US" dirty="0"/>
              <a:t>汇天下之精华”</a:t>
            </a:r>
            <a:r>
              <a:rPr lang="en-US" altLang="zh-CN" dirty="0"/>
              <a:t>,</a:t>
            </a:r>
            <a:r>
              <a:rPr lang="zh-CN" altLang="en-US" dirty="0"/>
              <a:t>促使电视文艺真正站立</a:t>
            </a:r>
          </a:p>
          <a:p>
            <a:r>
              <a:rPr lang="zh-CN" altLang="en-US" dirty="0"/>
              <a:t>起来。</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52896006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5078289"/>
          </a:xfrm>
          <a:prstGeom prst="rect">
            <a:avLst/>
          </a:prstGeom>
          <a:noFill/>
          <a:ln>
            <a:noFill/>
          </a:ln>
        </p:spPr>
        <p:txBody>
          <a:bodyPr wrap="square" lIns="91419" tIns="45708" rIns="91419" bIns="45708">
            <a:spAutoFit/>
          </a:bodyPr>
          <a:lstStyle/>
          <a:p>
            <a:r>
              <a:rPr lang="en-US" altLang="zh-CN" dirty="0"/>
              <a:t>1981</a:t>
            </a:r>
            <a:r>
              <a:rPr lang="zh-CN" altLang="en-US" dirty="0"/>
              <a:t>年的电视文艺节目开始充满亲情与欢乐。</a:t>
            </a:r>
            <a:r>
              <a:rPr lang="en-US" altLang="zh-CN" dirty="0"/>
              <a:t>1982</a:t>
            </a:r>
            <a:r>
              <a:rPr lang="zh-CN" altLang="en-US" dirty="0"/>
              <a:t>年</a:t>
            </a:r>
            <a:r>
              <a:rPr lang="en-US" altLang="zh-CN" dirty="0"/>
              <a:t>1</a:t>
            </a:r>
            <a:r>
              <a:rPr lang="zh-CN" altLang="en-US" dirty="0"/>
              <a:t>月</a:t>
            </a:r>
            <a:r>
              <a:rPr lang="en-US" altLang="zh-CN" dirty="0"/>
              <a:t>25</a:t>
            </a:r>
            <a:r>
              <a:rPr lang="zh-CN" altLang="en-US" dirty="0"/>
              <a:t>日</a:t>
            </a:r>
            <a:r>
              <a:rPr lang="en-US" altLang="zh-CN" dirty="0"/>
              <a:t>,</a:t>
            </a:r>
            <a:r>
              <a:rPr lang="zh-CN" altLang="en-US" dirty="0"/>
              <a:t>中央电视台播</a:t>
            </a:r>
          </a:p>
          <a:p>
            <a:r>
              <a:rPr lang="zh-CN" altLang="en-US" dirty="0"/>
              <a:t>出了由</a:t>
            </a:r>
            <a:r>
              <a:rPr lang="en-US" altLang="zh-CN" dirty="0"/>
              <a:t>39</a:t>
            </a:r>
            <a:r>
              <a:rPr lang="zh-CN" altLang="en-US" dirty="0"/>
              <a:t>个科技出版单位联合主办的</a:t>
            </a:r>
            <a:r>
              <a:rPr lang="en-US" altLang="zh-CN" dirty="0"/>
              <a:t>《</a:t>
            </a:r>
            <a:r>
              <a:rPr lang="zh-CN" altLang="en-US" dirty="0"/>
              <a:t>迎春联欢晚会</a:t>
            </a:r>
            <a:r>
              <a:rPr lang="en-US" altLang="zh-CN" dirty="0"/>
              <a:t>》,</a:t>
            </a:r>
            <a:r>
              <a:rPr lang="zh-CN" altLang="en-US" dirty="0"/>
              <a:t>姜昆和李文华、常宝华和常贵</a:t>
            </a:r>
          </a:p>
          <a:p>
            <a:r>
              <a:rPr lang="zh-CN" altLang="en-US" dirty="0"/>
              <a:t>田的相声</a:t>
            </a:r>
            <a:r>
              <a:rPr lang="en-US" altLang="zh-CN" dirty="0"/>
              <a:t>,</a:t>
            </a:r>
            <a:r>
              <a:rPr lang="zh-CN" altLang="en-US" dirty="0"/>
              <a:t>李谷一、蒋大为、德德玛、苏小明的独唱</a:t>
            </a:r>
            <a:r>
              <a:rPr lang="en-US" altLang="zh-CN" dirty="0"/>
              <a:t>,</a:t>
            </a:r>
            <a:r>
              <a:rPr lang="zh-CN" altLang="en-US" dirty="0"/>
              <a:t>谢莉斯、王洁实的二重唱和刘诗昆</a:t>
            </a:r>
          </a:p>
          <a:p>
            <a:r>
              <a:rPr lang="zh-CN" altLang="en-US" dirty="0"/>
              <a:t>的钢琴独奏</a:t>
            </a:r>
            <a:r>
              <a:rPr lang="en-US" altLang="zh-CN" dirty="0"/>
              <a:t>,</a:t>
            </a:r>
            <a:r>
              <a:rPr lang="zh-CN" altLang="en-US" dirty="0"/>
              <a:t>都深受观众欢迎。</a:t>
            </a:r>
          </a:p>
          <a:p>
            <a:r>
              <a:rPr lang="en-US" altLang="zh-CN" dirty="0"/>
              <a:t>1982</a:t>
            </a:r>
            <a:r>
              <a:rPr lang="zh-CN" altLang="en-US" dirty="0"/>
              <a:t>年</a:t>
            </a:r>
            <a:r>
              <a:rPr lang="en-US" altLang="zh-CN" dirty="0"/>
              <a:t>6</a:t>
            </a:r>
            <a:r>
              <a:rPr lang="zh-CN" altLang="en-US" dirty="0"/>
              <a:t>月</a:t>
            </a:r>
            <a:r>
              <a:rPr lang="en-US" altLang="zh-CN" dirty="0"/>
              <a:t>5</a:t>
            </a:r>
            <a:r>
              <a:rPr lang="zh-CN" altLang="en-US" dirty="0"/>
              <a:t>日</a:t>
            </a:r>
            <a:r>
              <a:rPr lang="en-US" altLang="zh-CN" dirty="0"/>
              <a:t>,</a:t>
            </a:r>
            <a:r>
              <a:rPr lang="zh-CN" altLang="en-US" dirty="0"/>
              <a:t>中央电视台</a:t>
            </a:r>
            <a:r>
              <a:rPr lang="en-US" altLang="zh-CN" dirty="0"/>
              <a:t>《</a:t>
            </a:r>
            <a:r>
              <a:rPr lang="zh-CN" altLang="en-US" dirty="0"/>
              <a:t>舞台与银幕</a:t>
            </a:r>
            <a:r>
              <a:rPr lang="en-US" altLang="zh-CN" dirty="0"/>
              <a:t>》</a:t>
            </a:r>
            <a:r>
              <a:rPr lang="zh-CN" altLang="en-US" dirty="0"/>
              <a:t>栏目开播</a:t>
            </a:r>
            <a:r>
              <a:rPr lang="en-US" altLang="zh-CN" dirty="0"/>
              <a:t>,</a:t>
            </a:r>
            <a:r>
              <a:rPr lang="zh-CN" altLang="en-US" dirty="0"/>
              <a:t>此举既是为了协调与已经</a:t>
            </a:r>
          </a:p>
          <a:p>
            <a:r>
              <a:rPr lang="zh-CN" altLang="en-US" dirty="0"/>
              <a:t>中断向电视台无偿供片的中国电影发行公司的关系</a:t>
            </a:r>
            <a:r>
              <a:rPr lang="en-US" altLang="zh-CN" dirty="0"/>
              <a:t>,</a:t>
            </a:r>
            <a:r>
              <a:rPr lang="zh-CN" altLang="en-US" dirty="0"/>
              <a:t>又是试图把以剧场转播为主变成</a:t>
            </a:r>
          </a:p>
          <a:p>
            <a:r>
              <a:rPr lang="zh-CN" altLang="en-US" dirty="0"/>
              <a:t>以自办节目为主的电视文艺栏目化的先声。</a:t>
            </a:r>
            <a:r>
              <a:rPr lang="en-US" altLang="zh-CN" dirty="0"/>
              <a:t>1984</a:t>
            </a:r>
            <a:r>
              <a:rPr lang="zh-CN" altLang="en-US" dirty="0"/>
              <a:t>年</a:t>
            </a:r>
            <a:r>
              <a:rPr lang="en-US" altLang="zh-CN" dirty="0"/>
              <a:t>,</a:t>
            </a:r>
            <a:r>
              <a:rPr lang="zh-CN" altLang="en-US" dirty="0"/>
              <a:t>中央电视台推出了</a:t>
            </a:r>
            <a:r>
              <a:rPr lang="en-US" altLang="zh-CN" dirty="0"/>
              <a:t>《</a:t>
            </a:r>
            <a:r>
              <a:rPr lang="zh-CN" altLang="en-US" dirty="0"/>
              <a:t>艺苑之花</a:t>
            </a:r>
            <a:r>
              <a:rPr lang="en-US" altLang="zh-CN" dirty="0"/>
              <a:t>》</a:t>
            </a:r>
          </a:p>
          <a:p>
            <a:r>
              <a:rPr lang="en-US" altLang="zh-CN" dirty="0"/>
              <a:t>《</a:t>
            </a:r>
            <a:r>
              <a:rPr lang="zh-CN" altLang="en-US" dirty="0"/>
              <a:t>音乐与舞蹈</a:t>
            </a:r>
            <a:r>
              <a:rPr lang="en-US" altLang="zh-CN" dirty="0"/>
              <a:t>》《</a:t>
            </a:r>
            <a:r>
              <a:rPr lang="zh-CN" altLang="en-US" dirty="0"/>
              <a:t>曲艺与杂技</a:t>
            </a:r>
            <a:r>
              <a:rPr lang="en-US" altLang="zh-CN" dirty="0"/>
              <a:t>》</a:t>
            </a:r>
            <a:r>
              <a:rPr lang="zh-CN" altLang="en-US" dirty="0"/>
              <a:t>及带综合性特点的</a:t>
            </a:r>
            <a:r>
              <a:rPr lang="en-US" altLang="zh-CN" dirty="0"/>
              <a:t>《</a:t>
            </a:r>
            <a:r>
              <a:rPr lang="zh-CN" altLang="en-US" dirty="0"/>
              <a:t>周末文艺</a:t>
            </a:r>
            <a:r>
              <a:rPr lang="en-US" altLang="zh-CN" dirty="0"/>
              <a:t>》</a:t>
            </a:r>
            <a:r>
              <a:rPr lang="zh-CN" altLang="en-US" dirty="0"/>
              <a:t>。</a:t>
            </a:r>
            <a:r>
              <a:rPr lang="en-US" altLang="zh-CN" dirty="0"/>
              <a:t>1985</a:t>
            </a:r>
            <a:r>
              <a:rPr lang="zh-CN" altLang="en-US" dirty="0"/>
              <a:t>年又推出改版后的</a:t>
            </a:r>
          </a:p>
          <a:p>
            <a:r>
              <a:rPr lang="zh-CN" altLang="en-US" dirty="0"/>
              <a:t>地方电视台节目的窗口</a:t>
            </a:r>
            <a:r>
              <a:rPr lang="en-US" altLang="zh-CN" dirty="0"/>
              <a:t>《</a:t>
            </a:r>
            <a:r>
              <a:rPr lang="zh-CN" altLang="en-US" dirty="0"/>
              <a:t>百花园</a:t>
            </a:r>
            <a:r>
              <a:rPr lang="en-US" altLang="zh-CN" dirty="0"/>
              <a:t>》,</a:t>
            </a:r>
            <a:r>
              <a:rPr lang="zh-CN" altLang="en-US" dirty="0"/>
              <a:t>及以播出各类社会文艺演出录像剪辑为主的</a:t>
            </a:r>
            <a:r>
              <a:rPr lang="en-US" altLang="zh-CN" dirty="0"/>
              <a:t>《</a:t>
            </a:r>
            <a:r>
              <a:rPr lang="zh-CN" altLang="en-US" dirty="0"/>
              <a:t>电视</a:t>
            </a:r>
          </a:p>
          <a:p>
            <a:r>
              <a:rPr lang="zh-CN" altLang="en-US" dirty="0"/>
              <a:t>剧场</a:t>
            </a:r>
            <a:r>
              <a:rPr lang="en-US" altLang="zh-CN" dirty="0"/>
              <a:t>》</a:t>
            </a:r>
            <a:r>
              <a:rPr lang="zh-CN" altLang="en-US" dirty="0"/>
              <a:t>。</a:t>
            </a:r>
            <a:r>
              <a:rPr lang="en-US" altLang="zh-CN" dirty="0"/>
              <a:t>1988</a:t>
            </a:r>
            <a:r>
              <a:rPr lang="zh-CN" altLang="en-US" dirty="0"/>
              <a:t>年又将</a:t>
            </a:r>
            <a:r>
              <a:rPr lang="en-US" altLang="zh-CN" dirty="0"/>
              <a:t>《</a:t>
            </a:r>
            <a:r>
              <a:rPr lang="zh-CN" altLang="en-US" dirty="0"/>
              <a:t>周末文艺</a:t>
            </a:r>
            <a:r>
              <a:rPr lang="en-US" altLang="zh-CN" dirty="0"/>
              <a:t>》</a:t>
            </a:r>
            <a:r>
              <a:rPr lang="zh-CN" altLang="en-US" dirty="0"/>
              <a:t>分为</a:t>
            </a:r>
            <a:r>
              <a:rPr lang="en-US" altLang="zh-CN" dirty="0"/>
              <a:t>《</a:t>
            </a:r>
            <a:r>
              <a:rPr lang="zh-CN" altLang="en-US" dirty="0"/>
              <a:t>文艺天地</a:t>
            </a:r>
            <a:r>
              <a:rPr lang="en-US" altLang="zh-CN" dirty="0"/>
              <a:t>》</a:t>
            </a:r>
            <a:r>
              <a:rPr lang="zh-CN" altLang="en-US" dirty="0"/>
              <a:t>和</a:t>
            </a:r>
            <a:r>
              <a:rPr lang="en-US" altLang="zh-CN" dirty="0"/>
              <a:t>《</a:t>
            </a:r>
            <a:r>
              <a:rPr lang="zh-CN" altLang="en-US" dirty="0"/>
              <a:t>旋转舞台</a:t>
            </a:r>
            <a:r>
              <a:rPr lang="en-US" altLang="zh-CN" dirty="0"/>
              <a:t>》</a:t>
            </a:r>
            <a:r>
              <a:rPr lang="zh-CN" altLang="en-US" dirty="0"/>
              <a:t>两个独立栏目</a:t>
            </a:r>
            <a:r>
              <a:rPr lang="en-US" altLang="zh-CN" dirty="0"/>
              <a:t>,</a:t>
            </a:r>
            <a:r>
              <a:rPr lang="zh-CN" altLang="en-US" dirty="0"/>
              <a:t>将</a:t>
            </a:r>
            <a:r>
              <a:rPr lang="en-US" altLang="zh-CN" dirty="0"/>
              <a:t>《</a:t>
            </a:r>
            <a:r>
              <a:rPr lang="zh-CN" altLang="en-US" dirty="0"/>
              <a:t>文</a:t>
            </a:r>
            <a:endParaRPr lang="en-US" altLang="zh-CN" dirty="0"/>
          </a:p>
          <a:p>
            <a:r>
              <a:rPr lang="zh-CN" altLang="en-US" dirty="0"/>
              <a:t>化生活</a:t>
            </a:r>
            <a:r>
              <a:rPr lang="en-US" altLang="zh-CN" dirty="0"/>
              <a:t>》</a:t>
            </a:r>
            <a:r>
              <a:rPr lang="zh-CN" altLang="en-US" dirty="0"/>
              <a:t>调整为</a:t>
            </a:r>
            <a:r>
              <a:rPr lang="en-US" altLang="zh-CN" dirty="0"/>
              <a:t>《</a:t>
            </a:r>
            <a:r>
              <a:rPr lang="zh-CN" altLang="en-US" dirty="0"/>
              <a:t>花信风</a:t>
            </a:r>
            <a:r>
              <a:rPr lang="en-US" altLang="zh-CN" dirty="0"/>
              <a:t>》,</a:t>
            </a:r>
            <a:r>
              <a:rPr lang="zh-CN" altLang="en-US" dirty="0"/>
              <a:t>推出</a:t>
            </a:r>
            <a:r>
              <a:rPr lang="en-US" altLang="zh-CN" dirty="0"/>
              <a:t>《</a:t>
            </a:r>
            <a:r>
              <a:rPr lang="zh-CN" altLang="en-US" dirty="0"/>
              <a:t>短剧与小品</a:t>
            </a:r>
            <a:r>
              <a:rPr lang="en-US" altLang="zh-CN" dirty="0"/>
              <a:t>》</a:t>
            </a:r>
            <a:r>
              <a:rPr lang="zh-CN" altLang="en-US" dirty="0"/>
              <a:t>。至此</a:t>
            </a:r>
            <a:r>
              <a:rPr lang="en-US" altLang="zh-CN" dirty="0"/>
              <a:t>,</a:t>
            </a:r>
            <a:r>
              <a:rPr lang="zh-CN" altLang="en-US" dirty="0"/>
              <a:t>中央电视台电视文艺栏目建设已</a:t>
            </a:r>
          </a:p>
          <a:p>
            <a:r>
              <a:rPr lang="zh-CN" altLang="en-US" dirty="0"/>
              <a:t>基本定型。而在此期间</a:t>
            </a:r>
            <a:r>
              <a:rPr lang="en-US" altLang="zh-CN" dirty="0"/>
              <a:t>,</a:t>
            </a:r>
            <a:r>
              <a:rPr lang="zh-CN" altLang="en-US" dirty="0"/>
              <a:t>地方电视台的电视文艺栏目建设也取得了长足发展。早在</a:t>
            </a:r>
          </a:p>
          <a:p>
            <a:r>
              <a:rPr lang="en-US" altLang="zh-CN" dirty="0"/>
              <a:t>1981</a:t>
            </a:r>
            <a:r>
              <a:rPr lang="zh-CN" altLang="en-US" dirty="0"/>
              <a:t>年</a:t>
            </a:r>
            <a:r>
              <a:rPr lang="en-US" altLang="zh-CN" dirty="0"/>
              <a:t>,</a:t>
            </a:r>
            <a:r>
              <a:rPr lang="zh-CN" altLang="en-US" dirty="0"/>
              <a:t>广东电视台就开办了大型文艺专栏</a:t>
            </a:r>
            <a:r>
              <a:rPr lang="en-US" altLang="zh-CN" dirty="0"/>
              <a:t>《</a:t>
            </a:r>
            <a:r>
              <a:rPr lang="zh-CN" altLang="en-US" dirty="0"/>
              <a:t>万紫千红</a:t>
            </a:r>
            <a:r>
              <a:rPr lang="en-US" altLang="zh-CN" dirty="0"/>
              <a:t>》,</a:t>
            </a:r>
            <a:r>
              <a:rPr lang="zh-CN" altLang="en-US" dirty="0"/>
              <a:t>同时又推出了</a:t>
            </a:r>
            <a:r>
              <a:rPr lang="en-US" altLang="zh-CN" dirty="0"/>
              <a:t>《</a:t>
            </a:r>
            <a:r>
              <a:rPr lang="zh-CN" altLang="en-US" dirty="0"/>
              <a:t>百花园</a:t>
            </a:r>
            <a:r>
              <a:rPr lang="en-US" altLang="zh-CN" dirty="0"/>
              <a:t>》</a:t>
            </a:r>
            <a:r>
              <a:rPr lang="zh-CN" altLang="en-US" dirty="0"/>
              <a:t>。</a:t>
            </a:r>
          </a:p>
          <a:p>
            <a:r>
              <a:rPr lang="en-US" altLang="zh-CN" dirty="0"/>
              <a:t>1984</a:t>
            </a:r>
            <a:r>
              <a:rPr lang="zh-CN" altLang="en-US" dirty="0"/>
              <a:t>年上海电视台开办了</a:t>
            </a:r>
            <a:r>
              <a:rPr lang="en-US" altLang="zh-CN" dirty="0"/>
              <a:t>《</a:t>
            </a:r>
            <a:r>
              <a:rPr lang="zh-CN" altLang="en-US" dirty="0"/>
              <a:t>大世界</a:t>
            </a:r>
            <a:r>
              <a:rPr lang="en-US" altLang="zh-CN" dirty="0"/>
              <a:t>》</a:t>
            </a:r>
            <a:r>
              <a:rPr lang="zh-CN" altLang="en-US" dirty="0"/>
              <a:t>和</a:t>
            </a:r>
            <a:r>
              <a:rPr lang="en-US" altLang="zh-CN" dirty="0"/>
              <a:t>《</a:t>
            </a:r>
            <a:r>
              <a:rPr lang="zh-CN" altLang="en-US" dirty="0"/>
              <a:t>大舞台</a:t>
            </a:r>
            <a:r>
              <a:rPr lang="en-US" altLang="zh-CN" dirty="0"/>
              <a:t>》</a:t>
            </a:r>
            <a:r>
              <a:rPr lang="zh-CN" altLang="en-US" dirty="0"/>
              <a:t>两个著名栏目</a:t>
            </a:r>
            <a:r>
              <a:rPr lang="en-US" altLang="zh-CN" dirty="0"/>
              <a:t>,</a:t>
            </a:r>
            <a:r>
              <a:rPr lang="zh-CN" altLang="en-US" dirty="0"/>
              <a:t>而其他地方台也先后</a:t>
            </a:r>
          </a:p>
          <a:p>
            <a:r>
              <a:rPr lang="zh-CN" altLang="en-US" dirty="0"/>
              <a:t>推出了许多好的文艺栏目。</a:t>
            </a:r>
          </a:p>
          <a:p>
            <a:r>
              <a:rPr lang="zh-CN" altLang="en-US" dirty="0"/>
              <a:t>一年一度的春节联欢晚会可以说是发展中的中国电视文艺的标志。</a:t>
            </a:r>
          </a:p>
          <a:p>
            <a:r>
              <a:rPr lang="zh-CN" altLang="en-US" dirty="0"/>
              <a:t>一系列大型文艺竞赛活动的举办</a:t>
            </a:r>
            <a:r>
              <a:rPr lang="en-US" altLang="zh-CN" dirty="0"/>
              <a:t>,</a:t>
            </a:r>
            <a:r>
              <a:rPr lang="zh-CN" altLang="en-US" dirty="0"/>
              <a:t>是这一时期电视文艺发展繁荣的又一标志。</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21737089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5078289"/>
          </a:xfrm>
          <a:prstGeom prst="rect">
            <a:avLst/>
          </a:prstGeom>
          <a:noFill/>
          <a:ln>
            <a:noFill/>
          </a:ln>
        </p:spPr>
        <p:txBody>
          <a:bodyPr wrap="square" lIns="91419" tIns="45708" rIns="91419" bIns="45708">
            <a:spAutoFit/>
          </a:bodyPr>
          <a:lstStyle/>
          <a:p>
            <a:r>
              <a:rPr lang="zh-CN" altLang="en-US" dirty="0"/>
              <a:t>随着电视文艺呈现繁荣局面</a:t>
            </a:r>
            <a:r>
              <a:rPr lang="en-US" altLang="zh-CN" dirty="0"/>
              <a:t>,</a:t>
            </a:r>
            <a:r>
              <a:rPr lang="zh-CN" altLang="en-US" dirty="0"/>
              <a:t>中国电视文艺的国际间交往也日益增多。一方面是</a:t>
            </a:r>
          </a:p>
          <a:p>
            <a:r>
              <a:rPr lang="zh-CN" altLang="en-US" dirty="0"/>
              <a:t>中国的电视台与国外电视台联合制作、播出文艺节目</a:t>
            </a:r>
            <a:r>
              <a:rPr lang="en-US" altLang="zh-CN" dirty="0"/>
              <a:t>;</a:t>
            </a:r>
            <a:r>
              <a:rPr lang="zh-CN" altLang="en-US" dirty="0"/>
              <a:t>另一方面是中国电视文艺节目</a:t>
            </a:r>
          </a:p>
          <a:p>
            <a:r>
              <a:rPr lang="zh-CN" altLang="en-US" dirty="0"/>
              <a:t>频频参与世界交流</a:t>
            </a:r>
            <a:r>
              <a:rPr lang="en-US" altLang="zh-CN" dirty="0"/>
              <a:t>,</a:t>
            </a:r>
            <a:r>
              <a:rPr lang="zh-CN" altLang="en-US" dirty="0"/>
              <a:t>并在国际上获奖。以中央电视台为例</a:t>
            </a:r>
            <a:r>
              <a:rPr lang="en-US" altLang="zh-CN" dirty="0"/>
              <a:t>,</a:t>
            </a:r>
            <a:r>
              <a:rPr lang="zh-CN" altLang="en-US" dirty="0"/>
              <a:t>除固定的</a:t>
            </a:r>
            <a:r>
              <a:rPr lang="en-US" altLang="zh-CN" dirty="0"/>
              <a:t>《</a:t>
            </a:r>
            <a:r>
              <a:rPr lang="zh-CN" altLang="en-US" dirty="0"/>
              <a:t>外国文艺</a:t>
            </a:r>
            <a:r>
              <a:rPr lang="en-US" altLang="zh-CN" dirty="0"/>
              <a:t>》</a:t>
            </a:r>
            <a:r>
              <a:rPr lang="zh-CN" altLang="en-US" dirty="0"/>
              <a:t>栏目</a:t>
            </a:r>
          </a:p>
          <a:p>
            <a:r>
              <a:rPr lang="zh-CN" altLang="en-US" dirty="0"/>
              <a:t>外</a:t>
            </a:r>
            <a:r>
              <a:rPr lang="en-US" altLang="zh-CN" dirty="0"/>
              <a:t>,</a:t>
            </a:r>
            <a:r>
              <a:rPr lang="zh-CN" altLang="en-US" dirty="0"/>
              <a:t>中央电视台还转播了大量外国优秀艺术家和文艺团体的访华演出。如中央电视台</a:t>
            </a:r>
          </a:p>
          <a:p>
            <a:r>
              <a:rPr lang="zh-CN" altLang="en-US" dirty="0"/>
              <a:t>与意大利合作转播帕瓦罗蒂独唱音乐会、歌剧演出</a:t>
            </a:r>
            <a:r>
              <a:rPr lang="en-US" altLang="zh-CN" dirty="0"/>
              <a:t>,</a:t>
            </a:r>
            <a:r>
              <a:rPr lang="zh-CN" altLang="en-US" dirty="0"/>
              <a:t>节目在中国和意大利同时播出</a:t>
            </a:r>
            <a:r>
              <a:rPr lang="en-US" altLang="zh-CN" dirty="0"/>
              <a:t>,</a:t>
            </a:r>
            <a:r>
              <a:rPr lang="zh-CN" altLang="en-US" dirty="0"/>
              <a:t>取</a:t>
            </a:r>
          </a:p>
          <a:p>
            <a:r>
              <a:rPr lang="zh-CN" altLang="en-US" dirty="0"/>
              <a:t>得圆满成功。</a:t>
            </a:r>
            <a:r>
              <a:rPr lang="en-US" altLang="zh-CN" dirty="0"/>
              <a:t>1986</a:t>
            </a:r>
            <a:r>
              <a:rPr lang="zh-CN" altLang="en-US" dirty="0"/>
              <a:t>年</a:t>
            </a:r>
            <a:r>
              <a:rPr lang="en-US" altLang="zh-CN" dirty="0"/>
              <a:t>6</a:t>
            </a:r>
            <a:r>
              <a:rPr lang="zh-CN" altLang="en-US" dirty="0"/>
              <a:t>月</a:t>
            </a:r>
            <a:r>
              <a:rPr lang="en-US" altLang="zh-CN" dirty="0"/>
              <a:t>,</a:t>
            </a:r>
            <a:r>
              <a:rPr lang="zh-CN" altLang="en-US" dirty="0"/>
              <a:t>中央电视台应邀首次参加意大利电视一台主办的</a:t>
            </a:r>
            <a:r>
              <a:rPr lang="en-US" altLang="zh-CN" dirty="0"/>
              <a:t>《</a:t>
            </a:r>
            <a:r>
              <a:rPr lang="zh-CN" altLang="en-US" dirty="0"/>
              <a:t>夏至世</a:t>
            </a:r>
          </a:p>
          <a:p>
            <a:r>
              <a:rPr lang="zh-CN" altLang="en-US" dirty="0"/>
              <a:t>界音乐之夜</a:t>
            </a:r>
            <a:r>
              <a:rPr lang="en-US" altLang="zh-CN" dirty="0"/>
              <a:t>》</a:t>
            </a:r>
            <a:r>
              <a:rPr lang="zh-CN" altLang="en-US" dirty="0"/>
              <a:t>节目</a:t>
            </a:r>
            <a:r>
              <a:rPr lang="en-US" altLang="zh-CN" dirty="0"/>
              <a:t>,</a:t>
            </a:r>
            <a:r>
              <a:rPr lang="zh-CN" altLang="en-US" dirty="0"/>
              <a:t>文艺部录制的琵琶独奏</a:t>
            </a:r>
            <a:r>
              <a:rPr lang="en-US" altLang="zh-CN" dirty="0"/>
              <a:t>《</a:t>
            </a:r>
            <a:r>
              <a:rPr lang="zh-CN" altLang="en-US" dirty="0"/>
              <a:t>十面埋伏</a:t>
            </a:r>
            <a:r>
              <a:rPr lang="en-US" altLang="zh-CN" dirty="0"/>
              <a:t>》</a:t>
            </a:r>
            <a:r>
              <a:rPr lang="zh-CN" altLang="en-US" dirty="0"/>
              <a:t>和古筝独奏</a:t>
            </a:r>
            <a:r>
              <a:rPr lang="en-US" altLang="zh-CN" dirty="0"/>
              <a:t>《</a:t>
            </a:r>
            <a:r>
              <a:rPr lang="zh-CN" altLang="en-US" dirty="0"/>
              <a:t>渔舟唱晚</a:t>
            </a:r>
            <a:r>
              <a:rPr lang="en-US" altLang="zh-CN" dirty="0"/>
              <a:t>》</a:t>
            </a:r>
            <a:r>
              <a:rPr lang="zh-CN" altLang="en-US" dirty="0"/>
              <a:t>参加了</a:t>
            </a:r>
          </a:p>
          <a:p>
            <a:r>
              <a:rPr lang="zh-CN" altLang="en-US" dirty="0"/>
              <a:t>联播。</a:t>
            </a:r>
            <a:r>
              <a:rPr lang="en-US" altLang="zh-CN" dirty="0"/>
              <a:t>1987</a:t>
            </a:r>
            <a:r>
              <a:rPr lang="zh-CN" altLang="en-US" dirty="0"/>
              <a:t>年</a:t>
            </a:r>
            <a:r>
              <a:rPr lang="en-US" altLang="zh-CN" dirty="0"/>
              <a:t>7</a:t>
            </a:r>
            <a:r>
              <a:rPr lang="zh-CN" altLang="en-US" dirty="0"/>
              <a:t>月</a:t>
            </a:r>
            <a:r>
              <a:rPr lang="en-US" altLang="zh-CN" dirty="0"/>
              <a:t>,</a:t>
            </a:r>
            <a:r>
              <a:rPr lang="zh-CN" altLang="en-US" dirty="0"/>
              <a:t>中央电视台与德意志联邦共和国一台联合录制的</a:t>
            </a:r>
            <a:r>
              <a:rPr lang="en-US" altLang="zh-CN" dirty="0"/>
              <a:t>《</a:t>
            </a:r>
            <a:r>
              <a:rPr lang="zh-CN" altLang="en-US" dirty="0"/>
              <a:t>北京</a:t>
            </a:r>
            <a:r>
              <a:rPr lang="en-US" altLang="zh-CN" dirty="0"/>
              <a:t>—</a:t>
            </a:r>
            <a:r>
              <a:rPr lang="zh-CN" altLang="en-US" dirty="0"/>
              <a:t>波恩</a:t>
            </a:r>
            <a:r>
              <a:rPr lang="en-US" altLang="zh-CN" dirty="0"/>
              <a:t>》</a:t>
            </a:r>
          </a:p>
          <a:p>
            <a:r>
              <a:rPr lang="zh-CN" altLang="en-US" dirty="0"/>
              <a:t>之夜晚会</a:t>
            </a:r>
            <a:r>
              <a:rPr lang="en-US" altLang="zh-CN" dirty="0"/>
              <a:t>,</a:t>
            </a:r>
            <a:r>
              <a:rPr lang="zh-CN" altLang="en-US" dirty="0"/>
              <a:t>在科尔总理访华期间播出</a:t>
            </a:r>
            <a:r>
              <a:rPr lang="en-US" altLang="zh-CN" dirty="0"/>
              <a:t>,</a:t>
            </a:r>
            <a:r>
              <a:rPr lang="zh-CN" altLang="en-US" dirty="0"/>
              <a:t>获得好评。另外</a:t>
            </a:r>
            <a:r>
              <a:rPr lang="en-US" altLang="zh-CN" dirty="0"/>
              <a:t>,</a:t>
            </a:r>
            <a:r>
              <a:rPr lang="zh-CN" altLang="en-US" dirty="0"/>
              <a:t>中国电视服务公司与美国德克</a:t>
            </a:r>
          </a:p>
          <a:p>
            <a:r>
              <a:rPr lang="zh-CN" altLang="en-US" dirty="0"/>
              <a:t>萨斯州卫星公司合作的</a:t>
            </a:r>
            <a:r>
              <a:rPr lang="en-US" altLang="zh-CN" dirty="0"/>
              <a:t>《</a:t>
            </a:r>
            <a:r>
              <a:rPr lang="zh-CN" altLang="en-US" dirty="0"/>
              <a:t>美国百人合唱团音乐会</a:t>
            </a:r>
            <a:r>
              <a:rPr lang="en-US" altLang="zh-CN" dirty="0"/>
              <a:t>》</a:t>
            </a:r>
            <a:r>
              <a:rPr lang="zh-CN" altLang="en-US" dirty="0"/>
              <a:t>、中央电视台与日本</a:t>
            </a:r>
            <a:r>
              <a:rPr lang="en" altLang="zh-CN" dirty="0"/>
              <a:t>NHK </a:t>
            </a:r>
            <a:r>
              <a:rPr lang="zh-CN" altLang="en-US" dirty="0"/>
              <a:t>联合举办</a:t>
            </a:r>
          </a:p>
          <a:p>
            <a:r>
              <a:rPr lang="zh-CN" altLang="en-US" dirty="0"/>
              <a:t>的</a:t>
            </a:r>
            <a:r>
              <a:rPr lang="en-US" altLang="zh-CN" dirty="0"/>
              <a:t>《</a:t>
            </a:r>
            <a:r>
              <a:rPr lang="zh-CN" altLang="en-US" dirty="0"/>
              <a:t>中日歌星演唱会</a:t>
            </a:r>
            <a:r>
              <a:rPr lang="en-US" altLang="zh-CN" dirty="0"/>
              <a:t>》</a:t>
            </a:r>
            <a:r>
              <a:rPr lang="zh-CN" altLang="en-US" dirty="0"/>
              <a:t>等都获得了圆满成功。</a:t>
            </a:r>
            <a:endParaRPr lang="en-US" altLang="zh-CN" dirty="0"/>
          </a:p>
          <a:p>
            <a:r>
              <a:rPr lang="zh-CN" altLang="en-US" dirty="0"/>
              <a:t>这一时期的中国电视文艺还出现了诸多新的电视文艺形式</a:t>
            </a:r>
            <a:r>
              <a:rPr lang="en-US" altLang="zh-CN" dirty="0"/>
              <a:t>,</a:t>
            </a:r>
            <a:r>
              <a:rPr lang="zh-CN" altLang="en-US" dirty="0"/>
              <a:t>电视荧屏上充满了探</a:t>
            </a:r>
          </a:p>
          <a:p>
            <a:r>
              <a:rPr lang="zh-CN" altLang="en-US" dirty="0"/>
              <a:t>索精神。电视艺术片在充分体现电视艺术的创作规律、电视化特点的同时</a:t>
            </a:r>
            <a:r>
              <a:rPr lang="en-US" altLang="zh-CN" dirty="0"/>
              <a:t>,</a:t>
            </a:r>
            <a:r>
              <a:rPr lang="zh-CN" altLang="en-US" dirty="0"/>
              <a:t>将多种艺</a:t>
            </a:r>
          </a:p>
          <a:p>
            <a:r>
              <a:rPr lang="zh-CN" altLang="en-US" dirty="0"/>
              <a:t>术样式</a:t>
            </a:r>
            <a:r>
              <a:rPr lang="en-US" altLang="zh-CN" dirty="0"/>
              <a:t>,</a:t>
            </a:r>
            <a:r>
              <a:rPr lang="zh-CN" altLang="en-US" dirty="0"/>
              <a:t>如文学、戏剧、音乐、舞蹈、绘画、摄影等融合在一起</a:t>
            </a:r>
            <a:r>
              <a:rPr lang="en-US" altLang="zh-CN" dirty="0"/>
              <a:t>,</a:t>
            </a:r>
            <a:r>
              <a:rPr lang="zh-CN" altLang="en-US" dirty="0"/>
              <a:t>创造出独特的意境</a:t>
            </a:r>
            <a:r>
              <a:rPr lang="en-US" altLang="zh-CN" dirty="0"/>
              <a:t>,</a:t>
            </a:r>
            <a:r>
              <a:rPr lang="zh-CN" altLang="en-US" dirty="0"/>
              <a:t>成为</a:t>
            </a:r>
          </a:p>
          <a:p>
            <a:r>
              <a:rPr lang="zh-CN" altLang="en-US" dirty="0"/>
              <a:t>发展期电视文艺的又一引人注目的形式。它已成为在电视中表现与探索中华民族风</a:t>
            </a:r>
          </a:p>
          <a:p>
            <a:r>
              <a:rPr lang="zh-CN" altLang="en-US" dirty="0"/>
              <a:t>情、民族艺术、民族精神的一种极富潜力的形式。电视文学节目也在兴起</a:t>
            </a:r>
            <a:r>
              <a:rPr lang="en-US" altLang="zh-CN" dirty="0"/>
              <a:t>,</a:t>
            </a:r>
            <a:r>
              <a:rPr lang="zh-CN" altLang="en-US" dirty="0"/>
              <a:t>电视小说、</a:t>
            </a:r>
          </a:p>
          <a:p>
            <a:r>
              <a:rPr lang="zh-CN" altLang="en-US" dirty="0"/>
              <a:t>电视散文、电视诗歌、电视报告文学等新形式都有积极的尝试。</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009771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3970293"/>
          </a:xfrm>
          <a:prstGeom prst="rect">
            <a:avLst/>
          </a:prstGeom>
          <a:noFill/>
          <a:ln>
            <a:noFill/>
          </a:ln>
        </p:spPr>
        <p:txBody>
          <a:bodyPr wrap="square" lIns="91419" tIns="45708" rIns="91419" bIns="45708">
            <a:spAutoFit/>
          </a:bodyPr>
          <a:lstStyle/>
          <a:p>
            <a:r>
              <a:rPr lang="zh-CN" altLang="en-US" dirty="0"/>
              <a:t>这一时期的电视译制片也呈现繁荣的局面。中央电视台于</a:t>
            </a:r>
            <a:r>
              <a:rPr lang="en-US" altLang="zh-CN" dirty="0"/>
              <a:t>1980</a:t>
            </a:r>
            <a:r>
              <a:rPr lang="zh-CN" altLang="en-US" dirty="0"/>
              <a:t>年开办</a:t>
            </a:r>
            <a:r>
              <a:rPr lang="en-US" altLang="zh-CN" dirty="0"/>
              <a:t>《</a:t>
            </a:r>
            <a:r>
              <a:rPr lang="zh-CN" altLang="en-US" dirty="0"/>
              <a:t>电视译</a:t>
            </a:r>
          </a:p>
          <a:p>
            <a:r>
              <a:rPr lang="zh-CN" altLang="en-US" dirty="0"/>
              <a:t>制片</a:t>
            </a:r>
            <a:r>
              <a:rPr lang="en-US" altLang="zh-CN" dirty="0"/>
              <a:t>》</a:t>
            </a:r>
            <a:r>
              <a:rPr lang="zh-CN" altLang="en-US" dirty="0"/>
              <a:t>栏目</a:t>
            </a:r>
            <a:r>
              <a:rPr lang="en-US" altLang="zh-CN" dirty="0"/>
              <a:t>,</a:t>
            </a:r>
            <a:r>
              <a:rPr lang="zh-CN" altLang="en-US" dirty="0"/>
              <a:t>到</a:t>
            </a:r>
            <a:r>
              <a:rPr lang="en-US" altLang="zh-CN" dirty="0"/>
              <a:t>1985</a:t>
            </a:r>
            <a:r>
              <a:rPr lang="zh-CN" altLang="en-US" dirty="0"/>
              <a:t>年已译制并播出了世界各国电视剧和故事片</a:t>
            </a:r>
            <a:r>
              <a:rPr lang="en-US" altLang="zh-CN" dirty="0"/>
              <a:t>200</a:t>
            </a:r>
            <a:r>
              <a:rPr lang="zh-CN" altLang="en-US" dirty="0"/>
              <a:t>多部</a:t>
            </a:r>
            <a:r>
              <a:rPr lang="en-US" altLang="zh-CN" dirty="0"/>
              <a:t>(</a:t>
            </a:r>
            <a:r>
              <a:rPr lang="zh-CN" altLang="en-US" dirty="0"/>
              <a:t>集</a:t>
            </a:r>
            <a:r>
              <a:rPr lang="en-US" altLang="zh-CN" dirty="0"/>
              <a:t>)</a:t>
            </a:r>
            <a:r>
              <a:rPr lang="zh-CN" altLang="en-US" dirty="0"/>
              <a:t>。如</a:t>
            </a:r>
          </a:p>
          <a:p>
            <a:r>
              <a:rPr lang="en-US" altLang="zh-CN" dirty="0"/>
              <a:t>《</a:t>
            </a:r>
            <a:r>
              <a:rPr lang="zh-CN" altLang="en-US" dirty="0"/>
              <a:t>娜拉</a:t>
            </a:r>
            <a:r>
              <a:rPr lang="en-US" altLang="zh-CN" dirty="0"/>
              <a:t>》《</a:t>
            </a:r>
            <a:r>
              <a:rPr lang="zh-CN" altLang="en-US" dirty="0"/>
              <a:t>鸽子号</a:t>
            </a:r>
            <a:r>
              <a:rPr lang="en-US" altLang="zh-CN" dirty="0"/>
              <a:t>》《</a:t>
            </a:r>
            <a:r>
              <a:rPr lang="zh-CN" altLang="en-US" dirty="0"/>
              <a:t>大西洋底来的人</a:t>
            </a:r>
            <a:r>
              <a:rPr lang="en-US" altLang="zh-CN" dirty="0"/>
              <a:t>》《</a:t>
            </a:r>
            <a:r>
              <a:rPr lang="zh-CN" altLang="en-US" dirty="0"/>
              <a:t>居里夫人</a:t>
            </a:r>
            <a:r>
              <a:rPr lang="en-US" altLang="zh-CN" dirty="0"/>
              <a:t>》《</a:t>
            </a:r>
            <a:r>
              <a:rPr lang="zh-CN" altLang="en-US" dirty="0"/>
              <a:t>黑名单上的人</a:t>
            </a:r>
            <a:r>
              <a:rPr lang="en-US" altLang="zh-CN" dirty="0"/>
              <a:t>》《</a:t>
            </a:r>
            <a:r>
              <a:rPr lang="zh-CN" altLang="en-US" dirty="0"/>
              <a:t>福尔摩斯探案集</a:t>
            </a:r>
            <a:r>
              <a:rPr lang="en-US" altLang="zh-CN" dirty="0"/>
              <a:t>》</a:t>
            </a:r>
            <a:r>
              <a:rPr lang="zh-CN" altLang="en-US" dirty="0"/>
              <a:t>等</a:t>
            </a:r>
            <a:r>
              <a:rPr lang="en-US" altLang="zh-CN" dirty="0"/>
              <a:t>,</a:t>
            </a:r>
          </a:p>
          <a:p>
            <a:r>
              <a:rPr lang="zh-CN" altLang="en-US" dirty="0"/>
              <a:t>引起了很大轰动。之后还有</a:t>
            </a:r>
            <a:r>
              <a:rPr lang="en-US" altLang="zh-CN" dirty="0"/>
              <a:t>《</a:t>
            </a:r>
            <a:r>
              <a:rPr lang="zh-CN" altLang="en-US" dirty="0"/>
              <a:t>阿信</a:t>
            </a:r>
            <a:r>
              <a:rPr lang="en-US" altLang="zh-CN" dirty="0"/>
              <a:t>》《</a:t>
            </a:r>
            <a:r>
              <a:rPr lang="zh-CN" altLang="en-US" dirty="0"/>
              <a:t>音乐之声</a:t>
            </a:r>
            <a:r>
              <a:rPr lang="en-US" altLang="zh-CN" dirty="0"/>
              <a:t>》《</a:t>
            </a:r>
            <a:r>
              <a:rPr lang="zh-CN" altLang="en-US" dirty="0"/>
              <a:t>金色小提琴</a:t>
            </a:r>
            <a:r>
              <a:rPr lang="en-US" altLang="zh-CN" dirty="0"/>
              <a:t>》</a:t>
            </a:r>
            <a:r>
              <a:rPr lang="zh-CN" altLang="en-US" dirty="0"/>
              <a:t>等脍炙人口的译制片问</a:t>
            </a:r>
          </a:p>
          <a:p>
            <a:r>
              <a:rPr lang="zh-CN" altLang="en-US" dirty="0"/>
              <a:t>世。另外</a:t>
            </a:r>
            <a:r>
              <a:rPr lang="en-US" altLang="zh-CN" dirty="0"/>
              <a:t>,</a:t>
            </a:r>
            <a:r>
              <a:rPr lang="zh-CN" altLang="en-US" dirty="0"/>
              <a:t>中央电视台的</a:t>
            </a:r>
            <a:r>
              <a:rPr lang="en-US" altLang="zh-CN" dirty="0"/>
              <a:t>《</a:t>
            </a:r>
            <a:r>
              <a:rPr lang="zh-CN" altLang="en-US" dirty="0"/>
              <a:t>正大剧场</a:t>
            </a:r>
            <a:r>
              <a:rPr lang="en-US" altLang="zh-CN" dirty="0"/>
              <a:t>》《</a:t>
            </a:r>
            <a:r>
              <a:rPr lang="zh-CN" altLang="en-US" dirty="0"/>
              <a:t>国际影院</a:t>
            </a:r>
            <a:r>
              <a:rPr lang="en-US" altLang="zh-CN" dirty="0"/>
              <a:t>》</a:t>
            </a:r>
            <a:r>
              <a:rPr lang="zh-CN" altLang="en-US" dirty="0"/>
              <a:t>等栏目也播放译制片。同时</a:t>
            </a:r>
            <a:r>
              <a:rPr lang="en-US" altLang="zh-CN" dirty="0"/>
              <a:t>,</a:t>
            </a:r>
            <a:r>
              <a:rPr lang="zh-CN" altLang="en-US" dirty="0"/>
              <a:t>各地方</a:t>
            </a:r>
          </a:p>
          <a:p>
            <a:r>
              <a:rPr lang="zh-CN" altLang="en-US" dirty="0"/>
              <a:t>电视台也开始大量制作译制片。外国影视片的大量译介</a:t>
            </a:r>
            <a:r>
              <a:rPr lang="en-US" altLang="zh-CN" dirty="0"/>
              <a:t>,</a:t>
            </a:r>
            <a:r>
              <a:rPr lang="zh-CN" altLang="en-US" dirty="0"/>
              <a:t>不仅丰富了中国电视文艺节</a:t>
            </a:r>
          </a:p>
          <a:p>
            <a:r>
              <a:rPr lang="zh-CN" altLang="en-US" dirty="0"/>
              <a:t>目</a:t>
            </a:r>
            <a:r>
              <a:rPr lang="en-US" altLang="zh-CN" dirty="0"/>
              <a:t>,</a:t>
            </a:r>
            <a:r>
              <a:rPr lang="zh-CN" altLang="en-US" dirty="0"/>
              <a:t>也促进了中国电视文艺的发展。</a:t>
            </a:r>
            <a:endParaRPr lang="en-US" altLang="zh-CN" dirty="0"/>
          </a:p>
          <a:p>
            <a:r>
              <a:rPr lang="zh-CN" altLang="en-US" dirty="0"/>
              <a:t>这一时期最令人关注的现象是电视剧的飞速发展。</a:t>
            </a:r>
            <a:r>
              <a:rPr lang="en-US" altLang="zh-CN" dirty="0"/>
              <a:t>1978</a:t>
            </a:r>
            <a:r>
              <a:rPr lang="zh-CN" altLang="en-US" dirty="0"/>
              <a:t>年是中国电视剧的复苏</a:t>
            </a:r>
          </a:p>
          <a:p>
            <a:r>
              <a:rPr lang="zh-CN" altLang="en-US" dirty="0"/>
              <a:t>年</a:t>
            </a:r>
            <a:r>
              <a:rPr lang="en-US" altLang="zh-CN" dirty="0"/>
              <a:t>,</a:t>
            </a:r>
            <a:r>
              <a:rPr lang="zh-CN" altLang="en-US" dirty="0"/>
              <a:t>中央电视台播出了</a:t>
            </a:r>
            <a:r>
              <a:rPr lang="en-US" altLang="zh-CN" dirty="0"/>
              <a:t>《</a:t>
            </a:r>
            <a:r>
              <a:rPr lang="zh-CN" altLang="en-US" dirty="0"/>
              <a:t>三家亲</a:t>
            </a:r>
            <a:r>
              <a:rPr lang="en-US" altLang="zh-CN" dirty="0"/>
              <a:t>》</a:t>
            </a:r>
            <a:r>
              <a:rPr lang="zh-CN" altLang="en-US" dirty="0"/>
              <a:t>等</a:t>
            </a:r>
            <a:r>
              <a:rPr lang="en-US" altLang="zh-CN" dirty="0"/>
              <a:t>8</a:t>
            </a:r>
            <a:r>
              <a:rPr lang="zh-CN" altLang="en-US" dirty="0"/>
              <a:t>部电视剧。</a:t>
            </a:r>
            <a:r>
              <a:rPr lang="en-US" altLang="zh-CN" dirty="0"/>
              <a:t>1979</a:t>
            </a:r>
            <a:r>
              <a:rPr lang="zh-CN" altLang="en-US" dirty="0"/>
              <a:t>年</a:t>
            </a:r>
            <a:r>
              <a:rPr lang="en-US" altLang="zh-CN" dirty="0"/>
              <a:t>,</a:t>
            </a:r>
            <a:r>
              <a:rPr lang="zh-CN" altLang="en-US" dirty="0"/>
              <a:t>为了加速发展电视剧</a:t>
            </a:r>
            <a:r>
              <a:rPr lang="en-US" altLang="zh-CN" dirty="0"/>
              <a:t>,</a:t>
            </a:r>
            <a:r>
              <a:rPr lang="zh-CN" altLang="en-US" dirty="0"/>
              <a:t>在第</a:t>
            </a:r>
          </a:p>
          <a:p>
            <a:r>
              <a:rPr lang="zh-CN" altLang="en-US" dirty="0"/>
              <a:t>一次全国电视节目会议上</a:t>
            </a:r>
            <a:r>
              <a:rPr lang="en-US" altLang="zh-CN" dirty="0"/>
              <a:t>,</a:t>
            </a:r>
            <a:r>
              <a:rPr lang="zh-CN" altLang="en-US" dirty="0"/>
              <a:t>中央广播事业局建议各地电视台</a:t>
            </a:r>
            <a:r>
              <a:rPr lang="en-US" altLang="zh-CN" dirty="0"/>
              <a:t>,</a:t>
            </a:r>
            <a:r>
              <a:rPr lang="zh-CN" altLang="en-US" dirty="0"/>
              <a:t>凡有条件者都可制作电</a:t>
            </a:r>
          </a:p>
          <a:p>
            <a:r>
              <a:rPr lang="zh-CN" altLang="en-US" dirty="0"/>
              <a:t>视剧。这一年</a:t>
            </a:r>
            <a:r>
              <a:rPr lang="en-US" altLang="zh-CN" dirty="0"/>
              <a:t>,</a:t>
            </a:r>
            <a:r>
              <a:rPr lang="zh-CN" altLang="en-US" dirty="0"/>
              <a:t>中央电视台共播出</a:t>
            </a:r>
            <a:r>
              <a:rPr lang="en-US" altLang="zh-CN" dirty="0"/>
              <a:t>18</a:t>
            </a:r>
            <a:r>
              <a:rPr lang="zh-CN" altLang="en-US" dirty="0"/>
              <a:t>部电视剧。</a:t>
            </a:r>
          </a:p>
          <a:p>
            <a:r>
              <a:rPr lang="zh-CN" altLang="en-US" dirty="0"/>
              <a:t>这一时期电视剧的发展是全方位的</a:t>
            </a:r>
            <a:r>
              <a:rPr lang="en-US" altLang="zh-CN" dirty="0"/>
              <a:t>,</a:t>
            </a:r>
            <a:r>
              <a:rPr lang="zh-CN" altLang="en-US" dirty="0"/>
              <a:t>在题材、样式、风格等方面都极为丰富多彩</a:t>
            </a:r>
            <a:r>
              <a:rPr lang="en-US" altLang="zh-CN" dirty="0"/>
              <a:t>,</a:t>
            </a:r>
          </a:p>
          <a:p>
            <a:r>
              <a:rPr lang="zh-CN" altLang="en-US" dirty="0"/>
              <a:t>使电视剧成为一个内涵与外延都很广泛的概念。</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91453759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4801290"/>
          </a:xfrm>
          <a:prstGeom prst="rect">
            <a:avLst/>
          </a:prstGeom>
          <a:noFill/>
          <a:ln>
            <a:noFill/>
          </a:ln>
        </p:spPr>
        <p:txBody>
          <a:bodyPr wrap="square" lIns="91419" tIns="45708" rIns="91419" bIns="45708">
            <a:spAutoFit/>
          </a:bodyPr>
          <a:lstStyle/>
          <a:p>
            <a:r>
              <a:rPr lang="zh-CN" altLang="en-US" dirty="0"/>
              <a:t>总的看来</a:t>
            </a:r>
            <a:r>
              <a:rPr lang="en-US" altLang="zh-CN" dirty="0"/>
              <a:t>,</a:t>
            </a:r>
            <a:r>
              <a:rPr lang="zh-CN" altLang="en-US" dirty="0"/>
              <a:t>电视文艺在整个</a:t>
            </a:r>
            <a:r>
              <a:rPr lang="en-US" altLang="zh-CN" dirty="0"/>
              <a:t>80</a:t>
            </a:r>
            <a:r>
              <a:rPr lang="zh-CN" altLang="en-US" dirty="0"/>
              <a:t>年代迅速成长、繁荣</a:t>
            </a:r>
            <a:r>
              <a:rPr lang="en-US" altLang="zh-CN" dirty="0"/>
              <a:t>,</a:t>
            </a:r>
            <a:r>
              <a:rPr lang="zh-CN" altLang="en-US" dirty="0"/>
              <a:t>在各种已存艺术形式的基础</a:t>
            </a:r>
          </a:p>
          <a:p>
            <a:r>
              <a:rPr lang="zh-CN" altLang="en-US" dirty="0"/>
              <a:t>上脱颖而出</a:t>
            </a:r>
            <a:r>
              <a:rPr lang="en-US" altLang="zh-CN" dirty="0"/>
              <a:t>,</a:t>
            </a:r>
            <a:r>
              <a:rPr lang="zh-CN" altLang="en-US" dirty="0"/>
              <a:t>终于取得了自己独立的形象与品格。它从转播舞台演出实况为主</a:t>
            </a:r>
            <a:r>
              <a:rPr lang="en-US" altLang="zh-CN" dirty="0"/>
              <a:t>,</a:t>
            </a:r>
            <a:r>
              <a:rPr lang="zh-CN" altLang="en-US" dirty="0"/>
              <a:t>逐步</a:t>
            </a:r>
          </a:p>
          <a:p>
            <a:r>
              <a:rPr lang="zh-CN" altLang="en-US" dirty="0"/>
              <a:t>转为自办节目为主</a:t>
            </a:r>
            <a:r>
              <a:rPr lang="en-US" altLang="zh-CN" dirty="0"/>
              <a:t>,</a:t>
            </a:r>
            <a:r>
              <a:rPr lang="zh-CN" altLang="en-US" dirty="0"/>
              <a:t>涌现了大量有电视特点的文艺节目</a:t>
            </a:r>
            <a:r>
              <a:rPr lang="en-US" altLang="zh-CN" dirty="0"/>
              <a:t>,</a:t>
            </a:r>
            <a:r>
              <a:rPr lang="zh-CN" altLang="en-US" dirty="0"/>
              <a:t>题材的广泛性、思想的深刻</a:t>
            </a:r>
          </a:p>
          <a:p>
            <a:r>
              <a:rPr lang="zh-CN" altLang="en-US" dirty="0"/>
              <a:t>性、艺术的精湛性</a:t>
            </a:r>
            <a:r>
              <a:rPr lang="en-US" altLang="zh-CN" dirty="0"/>
              <a:t>,</a:t>
            </a:r>
            <a:r>
              <a:rPr lang="zh-CN" altLang="en-US" dirty="0"/>
              <a:t>与电视优势、民族特点、地方特色相结合</a:t>
            </a:r>
            <a:r>
              <a:rPr lang="en-US" altLang="zh-CN" dirty="0"/>
              <a:t>,</a:t>
            </a:r>
            <a:r>
              <a:rPr lang="zh-CN" altLang="en-US" dirty="0"/>
              <a:t>提高了电视文艺节目的可</a:t>
            </a:r>
          </a:p>
          <a:p>
            <a:r>
              <a:rPr lang="zh-CN" altLang="en-US" dirty="0"/>
              <a:t>观赏性和审美价值</a:t>
            </a:r>
            <a:r>
              <a:rPr lang="en-US" altLang="zh-CN" dirty="0"/>
              <a:t>;</a:t>
            </a:r>
            <a:r>
              <a:rPr lang="zh-CN" altLang="en-US" dirty="0"/>
              <a:t>它从编排节目播出为主</a:t>
            </a:r>
            <a:r>
              <a:rPr lang="en-US" altLang="zh-CN" dirty="0"/>
              <a:t>,</a:t>
            </a:r>
            <a:r>
              <a:rPr lang="zh-CN" altLang="en-US" dirty="0"/>
              <a:t>逐步转为精心开办文艺专栏为主</a:t>
            </a:r>
            <a:r>
              <a:rPr lang="en-US" altLang="zh-CN" dirty="0"/>
              <a:t>,</a:t>
            </a:r>
            <a:r>
              <a:rPr lang="zh-CN" altLang="en-US" dirty="0"/>
              <a:t>从中央</a:t>
            </a:r>
          </a:p>
          <a:p>
            <a:r>
              <a:rPr lang="zh-CN" altLang="en-US" dirty="0"/>
              <a:t>电视台到地方电视台</a:t>
            </a:r>
            <a:r>
              <a:rPr lang="en-US" altLang="zh-CN" dirty="0"/>
              <a:t>,</a:t>
            </a:r>
            <a:r>
              <a:rPr lang="zh-CN" altLang="en-US" dirty="0"/>
              <a:t>各自设置了饶有特色的文艺栏目</a:t>
            </a:r>
            <a:r>
              <a:rPr lang="en-US" altLang="zh-CN" dirty="0"/>
              <a:t>,</a:t>
            </a:r>
            <a:r>
              <a:rPr lang="zh-CN" altLang="en-US" dirty="0"/>
              <a:t>并有很多已成为拥有大批固</a:t>
            </a:r>
          </a:p>
          <a:p>
            <a:r>
              <a:rPr lang="zh-CN" altLang="en-US" dirty="0"/>
              <a:t>定观众的名牌栏目</a:t>
            </a:r>
            <a:r>
              <a:rPr lang="en-US" altLang="zh-CN" dirty="0"/>
              <a:t>;</a:t>
            </a:r>
            <a:r>
              <a:rPr lang="zh-CN" altLang="en-US" dirty="0"/>
              <a:t>多数定位为雅俗共赏、老少咸宜的多功能、多层次的服务栏目。认</a:t>
            </a:r>
          </a:p>
          <a:p>
            <a:r>
              <a:rPr lang="zh-CN" altLang="en-US" dirty="0"/>
              <a:t>真贯彻“弘扬主旋律</a:t>
            </a:r>
            <a:r>
              <a:rPr lang="en-US" altLang="zh-CN" dirty="0"/>
              <a:t>,</a:t>
            </a:r>
            <a:r>
              <a:rPr lang="zh-CN" altLang="en-US" dirty="0"/>
              <a:t>提倡多样化”的中央指示精神</a:t>
            </a:r>
            <a:r>
              <a:rPr lang="en-US" altLang="zh-CN" dirty="0"/>
              <a:t>,</a:t>
            </a:r>
            <a:r>
              <a:rPr lang="zh-CN" altLang="en-US" dirty="0"/>
              <a:t>既体现了时代精神</a:t>
            </a:r>
            <a:r>
              <a:rPr lang="en-US" altLang="zh-CN" dirty="0"/>
              <a:t>,</a:t>
            </a:r>
            <a:r>
              <a:rPr lang="zh-CN" altLang="en-US" dirty="0"/>
              <a:t>又注重丰富多</a:t>
            </a:r>
          </a:p>
          <a:p>
            <a:r>
              <a:rPr lang="zh-CN" altLang="en-US" dirty="0"/>
              <a:t>彩</a:t>
            </a:r>
            <a:r>
              <a:rPr lang="en-US" altLang="zh-CN" dirty="0"/>
              <a:t>,</a:t>
            </a:r>
            <a:r>
              <a:rPr lang="zh-CN" altLang="en-US" dirty="0"/>
              <a:t>思想性、艺术性、观赏性兼具的电视文艺节目逐渐多了起来。</a:t>
            </a:r>
            <a:endParaRPr lang="en-US" altLang="zh-CN" dirty="0"/>
          </a:p>
          <a:p>
            <a:endParaRPr lang="en-US" altLang="zh-CN" dirty="0"/>
          </a:p>
          <a:p>
            <a:endParaRPr lang="en-US" altLang="zh-CN" dirty="0"/>
          </a:p>
          <a:p>
            <a:r>
              <a:rPr lang="zh-CN" altLang="en-US" dirty="0"/>
              <a:t>进入</a:t>
            </a:r>
            <a:r>
              <a:rPr lang="en-US" altLang="zh-CN" dirty="0"/>
              <a:t>90</a:t>
            </a:r>
            <a:r>
              <a:rPr lang="zh-CN" altLang="en-US" dirty="0"/>
              <a:t>年代</a:t>
            </a:r>
            <a:r>
              <a:rPr lang="en-US" altLang="zh-CN" dirty="0"/>
              <a:t>,</a:t>
            </a:r>
            <a:r>
              <a:rPr lang="zh-CN" altLang="en-US" dirty="0"/>
              <a:t>中国的电视文艺日趋成熟。</a:t>
            </a:r>
            <a:r>
              <a:rPr lang="en-US" altLang="zh-CN" dirty="0"/>
              <a:t>1990</a:t>
            </a:r>
            <a:r>
              <a:rPr lang="zh-CN" altLang="en-US" dirty="0"/>
              <a:t>年</a:t>
            </a:r>
            <a:r>
              <a:rPr lang="en-US" altLang="zh-CN" dirty="0"/>
              <a:t>,</a:t>
            </a:r>
            <a:r>
              <a:rPr lang="zh-CN" altLang="en-US" dirty="0"/>
              <a:t>中央电视台推出了综艺栏目</a:t>
            </a:r>
          </a:p>
          <a:p>
            <a:r>
              <a:rPr lang="en-US" altLang="zh-CN" dirty="0"/>
              <a:t>《</a:t>
            </a:r>
            <a:r>
              <a:rPr lang="zh-CN" altLang="en-US" dirty="0"/>
              <a:t>综艺大观</a:t>
            </a:r>
            <a:r>
              <a:rPr lang="en-US" altLang="zh-CN" dirty="0"/>
              <a:t>》</a:t>
            </a:r>
            <a:r>
              <a:rPr lang="zh-CN" altLang="en-US" dirty="0"/>
              <a:t>和</a:t>
            </a:r>
            <a:r>
              <a:rPr lang="en-US" altLang="zh-CN" dirty="0"/>
              <a:t>《</a:t>
            </a:r>
            <a:r>
              <a:rPr lang="zh-CN" altLang="en-US" dirty="0"/>
              <a:t>正大综艺</a:t>
            </a:r>
            <a:r>
              <a:rPr lang="en-US" altLang="zh-CN" dirty="0"/>
              <a:t>》,</a:t>
            </a:r>
            <a:r>
              <a:rPr lang="zh-CN" altLang="en-US" dirty="0"/>
              <a:t>它们以全新的样式</a:t>
            </a:r>
            <a:r>
              <a:rPr lang="en-US" altLang="zh-CN" dirty="0"/>
              <a:t>,</a:t>
            </a:r>
            <a:r>
              <a:rPr lang="zh-CN" altLang="en-US" dirty="0"/>
              <a:t>丰富多彩的内容</a:t>
            </a:r>
            <a:r>
              <a:rPr lang="en-US" altLang="zh-CN" dirty="0"/>
              <a:t>,</a:t>
            </a:r>
            <a:r>
              <a:rPr lang="zh-CN" altLang="en-US" dirty="0"/>
              <a:t>加上吸引观众参与的</a:t>
            </a:r>
          </a:p>
          <a:p>
            <a:r>
              <a:rPr lang="zh-CN" altLang="en-US" dirty="0"/>
              <a:t>创作手法和现场直播的效果</a:t>
            </a:r>
            <a:r>
              <a:rPr lang="en-US" altLang="zh-CN" dirty="0"/>
              <a:t>,</a:t>
            </a:r>
            <a:r>
              <a:rPr lang="zh-CN" altLang="en-US" dirty="0"/>
              <a:t>引起了观众的普遍关注</a:t>
            </a:r>
            <a:r>
              <a:rPr lang="en-US" altLang="zh-CN" dirty="0"/>
              <a:t>,</a:t>
            </a:r>
            <a:r>
              <a:rPr lang="zh-CN" altLang="en-US" dirty="0"/>
              <a:t>并带动起一股兴办综艺栏目的</a:t>
            </a:r>
          </a:p>
          <a:p>
            <a:r>
              <a:rPr lang="zh-CN" altLang="en-US" dirty="0"/>
              <a:t>热潮。中央电视台推出的其他综艺栏目还有</a:t>
            </a:r>
            <a:r>
              <a:rPr lang="en-US" altLang="zh-CN" dirty="0"/>
              <a:t>《</a:t>
            </a:r>
            <a:r>
              <a:rPr lang="zh-CN" altLang="en-US" dirty="0"/>
              <a:t>艺苑风景线</a:t>
            </a:r>
            <a:r>
              <a:rPr lang="en-US" altLang="zh-CN" dirty="0"/>
              <a:t>》《</a:t>
            </a:r>
            <a:r>
              <a:rPr lang="zh-CN" altLang="en-US" dirty="0"/>
              <a:t>东西南北中</a:t>
            </a:r>
            <a:r>
              <a:rPr lang="en-US" altLang="zh-CN" dirty="0"/>
              <a:t>》《</a:t>
            </a:r>
            <a:r>
              <a:rPr lang="zh-CN" altLang="en-US" dirty="0"/>
              <a:t>曲苑杂坛</a:t>
            </a:r>
            <a:r>
              <a:rPr lang="en-US" altLang="zh-CN" dirty="0"/>
              <a:t>》</a:t>
            </a:r>
          </a:p>
          <a:p>
            <a:r>
              <a:rPr lang="zh-CN" altLang="en-US" dirty="0"/>
              <a:t>等。各地方台的综艺节目也层出不穷</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99619061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651009"/>
            <a:ext cx="10969200" cy="5355288"/>
          </a:xfrm>
          <a:prstGeom prst="rect">
            <a:avLst/>
          </a:prstGeom>
          <a:noFill/>
          <a:ln>
            <a:noFill/>
          </a:ln>
        </p:spPr>
        <p:txBody>
          <a:bodyPr wrap="square" lIns="91419" tIns="45708" rIns="91419" bIns="45708">
            <a:spAutoFit/>
          </a:bodyPr>
          <a:lstStyle/>
          <a:p>
            <a:r>
              <a:rPr lang="zh-CN" altLang="en-US" dirty="0"/>
              <a:t>与此同时</a:t>
            </a:r>
            <a:r>
              <a:rPr lang="en-US" altLang="zh-CN" dirty="0"/>
              <a:t>,</a:t>
            </a:r>
            <a:r>
              <a:rPr lang="zh-CN" altLang="en-US" dirty="0"/>
              <a:t>文艺节目栏目化的趋势仍在进一步发展</a:t>
            </a:r>
            <a:r>
              <a:rPr lang="en-US" altLang="zh-CN" dirty="0"/>
              <a:t>,</a:t>
            </a:r>
            <a:r>
              <a:rPr lang="zh-CN" altLang="en-US" dirty="0"/>
              <a:t>除综艺栏目外</a:t>
            </a:r>
            <a:r>
              <a:rPr lang="en-US" altLang="zh-CN" dirty="0"/>
              <a:t>,</a:t>
            </a:r>
            <a:r>
              <a:rPr lang="zh-CN" altLang="en-US" dirty="0"/>
              <a:t>专题性栏目也</a:t>
            </a:r>
          </a:p>
          <a:p>
            <a:r>
              <a:rPr lang="zh-CN" altLang="en-US" dirty="0"/>
              <a:t>在不断增多。中央电视台在</a:t>
            </a:r>
            <a:r>
              <a:rPr lang="en-US" altLang="zh-CN" dirty="0"/>
              <a:t>20</a:t>
            </a:r>
            <a:r>
              <a:rPr lang="zh-CN" altLang="en-US" dirty="0"/>
              <a:t>世纪</a:t>
            </a:r>
            <a:r>
              <a:rPr lang="en-US" altLang="zh-CN" dirty="0"/>
              <a:t>90</a:t>
            </a:r>
            <a:r>
              <a:rPr lang="zh-CN" altLang="en-US" dirty="0"/>
              <a:t>年代新设的文艺专栏还有</a:t>
            </a:r>
            <a:r>
              <a:rPr lang="en-US" altLang="zh-CN" dirty="0"/>
              <a:t>《</a:t>
            </a:r>
            <a:r>
              <a:rPr lang="zh-CN" altLang="en-US" dirty="0"/>
              <a:t>中国音乐电视</a:t>
            </a:r>
            <a:r>
              <a:rPr lang="en-US" altLang="zh-CN" dirty="0"/>
              <a:t>》《</a:t>
            </a:r>
            <a:r>
              <a:rPr lang="zh-CN" altLang="en-US" dirty="0"/>
              <a:t>环</a:t>
            </a:r>
          </a:p>
          <a:p>
            <a:r>
              <a:rPr lang="zh-CN" altLang="en-US" dirty="0"/>
              <a:t>球</a:t>
            </a:r>
            <a:r>
              <a:rPr lang="en-US" altLang="zh-CN" dirty="0"/>
              <a:t>45’》《</a:t>
            </a:r>
            <a:r>
              <a:rPr lang="zh-CN" altLang="en-US" dirty="0"/>
              <a:t>人与自然</a:t>
            </a:r>
            <a:r>
              <a:rPr lang="en-US" altLang="zh-CN" dirty="0"/>
              <a:t>》《</a:t>
            </a:r>
            <a:r>
              <a:rPr lang="zh-CN" altLang="en-US" dirty="0"/>
              <a:t>国际影院</a:t>
            </a:r>
            <a:r>
              <a:rPr lang="en-US" altLang="zh-CN" dirty="0"/>
              <a:t>》《</a:t>
            </a:r>
            <a:r>
              <a:rPr lang="zh-CN" altLang="en-US" dirty="0"/>
              <a:t>电视书场</a:t>
            </a:r>
            <a:r>
              <a:rPr lang="en-US" altLang="zh-CN" dirty="0"/>
              <a:t>》《</a:t>
            </a:r>
            <a:r>
              <a:rPr lang="zh-CN" altLang="en-US" dirty="0"/>
              <a:t>动画城</a:t>
            </a:r>
            <a:r>
              <a:rPr lang="en-US" altLang="zh-CN" dirty="0"/>
              <a:t>》《</a:t>
            </a:r>
            <a:r>
              <a:rPr lang="zh-CN" altLang="en-US" dirty="0"/>
              <a:t>动画</a:t>
            </a:r>
            <a:r>
              <a:rPr lang="en-US" altLang="zh-CN" dirty="0"/>
              <a:t>15’》《</a:t>
            </a:r>
            <a:r>
              <a:rPr lang="zh-CN" altLang="en-US" dirty="0"/>
              <a:t>美术星空</a:t>
            </a:r>
            <a:r>
              <a:rPr lang="en-US" altLang="zh-CN" dirty="0"/>
              <a:t>》《</a:t>
            </a:r>
            <a:r>
              <a:rPr lang="zh-CN" altLang="en-US" dirty="0"/>
              <a:t>读书时</a:t>
            </a:r>
          </a:p>
          <a:p>
            <a:r>
              <a:rPr lang="zh-CN" altLang="en-US" dirty="0"/>
              <a:t>间</a:t>
            </a:r>
            <a:r>
              <a:rPr lang="en-US" altLang="zh-CN" dirty="0"/>
              <a:t>》《</a:t>
            </a:r>
            <a:r>
              <a:rPr lang="zh-CN" altLang="en-US" dirty="0"/>
              <a:t>文化视点</a:t>
            </a:r>
            <a:r>
              <a:rPr lang="en-US" altLang="zh-CN" dirty="0"/>
              <a:t>》</a:t>
            </a:r>
            <a:r>
              <a:rPr lang="zh-CN" altLang="en-US" dirty="0"/>
              <a:t>等。文艺节目专栏化</a:t>
            </a:r>
            <a:r>
              <a:rPr lang="en-US" altLang="zh-CN" dirty="0"/>
              <a:t>,</a:t>
            </a:r>
            <a:r>
              <a:rPr lang="zh-CN" altLang="en-US" dirty="0"/>
              <a:t>能在固定的时间里</a:t>
            </a:r>
            <a:r>
              <a:rPr lang="en-US" altLang="zh-CN" dirty="0"/>
              <a:t>,</a:t>
            </a:r>
            <a:r>
              <a:rPr lang="zh-CN" altLang="en-US" dirty="0"/>
              <a:t>以特定内容、形式、风格的文</a:t>
            </a:r>
          </a:p>
          <a:p>
            <a:r>
              <a:rPr lang="zh-CN" altLang="en-US" dirty="0"/>
              <a:t>艺节目吸引稳定的观众群</a:t>
            </a:r>
            <a:r>
              <a:rPr lang="en-US" altLang="zh-CN" dirty="0"/>
              <a:t>,</a:t>
            </a:r>
            <a:r>
              <a:rPr lang="zh-CN" altLang="en-US" dirty="0"/>
              <a:t>代表当代电视的一种发展趋势。</a:t>
            </a:r>
            <a:endParaRPr lang="en-US" altLang="zh-CN" dirty="0"/>
          </a:p>
          <a:p>
            <a:endParaRPr lang="zh-CN" altLang="en-US" dirty="0"/>
          </a:p>
          <a:p>
            <a:r>
              <a:rPr lang="zh-CN" altLang="en-US" dirty="0"/>
              <a:t>电视艺术片的制作也在</a:t>
            </a:r>
            <a:r>
              <a:rPr lang="en-US" altLang="zh-CN" dirty="0"/>
              <a:t>20</a:t>
            </a:r>
            <a:r>
              <a:rPr lang="zh-CN" altLang="en-US" dirty="0"/>
              <a:t>世纪</a:t>
            </a:r>
            <a:r>
              <a:rPr lang="en-US" altLang="zh-CN" dirty="0"/>
              <a:t>80</a:t>
            </a:r>
            <a:r>
              <a:rPr lang="zh-CN" altLang="en-US" dirty="0"/>
              <a:t>年代以</a:t>
            </a:r>
            <a:r>
              <a:rPr lang="en-US" altLang="zh-CN" dirty="0"/>
              <a:t>《</a:t>
            </a:r>
            <a:r>
              <a:rPr lang="zh-CN" altLang="en-US" dirty="0"/>
              <a:t>西藏的诱惑</a:t>
            </a:r>
            <a:r>
              <a:rPr lang="en-US" altLang="zh-CN" dirty="0"/>
              <a:t>》《</a:t>
            </a:r>
            <a:r>
              <a:rPr lang="zh-CN" altLang="en-US" dirty="0"/>
              <a:t>椰风海韵</a:t>
            </a:r>
            <a:r>
              <a:rPr lang="en-US" altLang="zh-CN" dirty="0"/>
              <a:t>》《</a:t>
            </a:r>
            <a:r>
              <a:rPr lang="zh-CN" altLang="en-US" dirty="0"/>
              <a:t>黄土情</a:t>
            </a:r>
            <a:r>
              <a:rPr lang="en-US" altLang="zh-CN" dirty="0"/>
              <a:t>》</a:t>
            </a:r>
            <a:r>
              <a:rPr lang="zh-CN" altLang="en-US" dirty="0"/>
              <a:t>等</a:t>
            </a:r>
          </a:p>
          <a:p>
            <a:r>
              <a:rPr lang="zh-CN" altLang="en-US" dirty="0"/>
              <a:t>为代表的基础上得到进一步发展</a:t>
            </a:r>
            <a:r>
              <a:rPr lang="en-US" altLang="zh-CN" dirty="0"/>
              <a:t>,</a:t>
            </a:r>
            <a:r>
              <a:rPr lang="zh-CN" altLang="en-US" dirty="0"/>
              <a:t>佳作迭出。</a:t>
            </a:r>
            <a:endParaRPr lang="en-US" altLang="zh-CN" dirty="0"/>
          </a:p>
          <a:p>
            <a:endParaRPr lang="en-US" altLang="zh-CN" dirty="0"/>
          </a:p>
          <a:p>
            <a:r>
              <a:rPr lang="zh-CN" altLang="en-US" dirty="0"/>
              <a:t>进入</a:t>
            </a:r>
            <a:r>
              <a:rPr lang="en-US" altLang="zh-CN" dirty="0"/>
              <a:t>20</a:t>
            </a:r>
            <a:r>
              <a:rPr lang="zh-CN" altLang="en-US" dirty="0"/>
              <a:t>世纪</a:t>
            </a:r>
            <a:r>
              <a:rPr lang="en-US" altLang="zh-CN" dirty="0"/>
              <a:t>90</a:t>
            </a:r>
            <a:r>
              <a:rPr lang="zh-CN" altLang="en-US" dirty="0"/>
              <a:t>年代的电视文艺晚会更是异彩纷呈</a:t>
            </a:r>
            <a:r>
              <a:rPr lang="en-US" altLang="zh-CN" dirty="0"/>
              <a:t>,</a:t>
            </a:r>
            <a:r>
              <a:rPr lang="zh-CN" altLang="en-US" dirty="0"/>
              <a:t>好戏连台。</a:t>
            </a:r>
            <a:r>
              <a:rPr lang="en-US" altLang="zh-CN" dirty="0"/>
              <a:t>1991</a:t>
            </a:r>
            <a:r>
              <a:rPr lang="zh-CN" altLang="en-US" dirty="0"/>
              <a:t>年</a:t>
            </a:r>
            <a:r>
              <a:rPr lang="en-US" altLang="zh-CN" dirty="0"/>
              <a:t>,</a:t>
            </a:r>
            <a:r>
              <a:rPr lang="zh-CN" altLang="en-US" dirty="0"/>
              <a:t>中央三</a:t>
            </a:r>
          </a:p>
          <a:p>
            <a:r>
              <a:rPr lang="zh-CN" altLang="en-US" dirty="0"/>
              <a:t>台联合举办的第二届民乐展播和</a:t>
            </a:r>
            <a:r>
              <a:rPr lang="en-US" altLang="zh-CN" dirty="0"/>
              <a:t>《</a:t>
            </a:r>
            <a:r>
              <a:rPr lang="zh-CN" altLang="en-US" dirty="0"/>
              <a:t>风雨同舟</a:t>
            </a:r>
            <a:r>
              <a:rPr lang="en-US" altLang="zh-CN" dirty="0"/>
              <a:t>,</a:t>
            </a:r>
            <a:r>
              <a:rPr lang="zh-CN" altLang="en-US" dirty="0"/>
              <a:t>情暖人间</a:t>
            </a:r>
            <a:r>
              <a:rPr lang="en-US" altLang="zh-CN" dirty="0"/>
              <a:t>》</a:t>
            </a:r>
            <a:r>
              <a:rPr lang="zh-CN" altLang="en-US" dirty="0"/>
              <a:t>赈灾义演、中央电视台播出的</a:t>
            </a:r>
          </a:p>
          <a:p>
            <a:r>
              <a:rPr lang="zh-CN" altLang="en-US" dirty="0"/>
              <a:t>大型文艺节目</a:t>
            </a:r>
            <a:r>
              <a:rPr lang="en-US" altLang="zh-CN" dirty="0"/>
              <a:t>《</a:t>
            </a:r>
            <a:r>
              <a:rPr lang="zh-CN" altLang="en-US" dirty="0"/>
              <a:t>拥抱太阳</a:t>
            </a:r>
            <a:r>
              <a:rPr lang="en-US" altLang="zh-CN" dirty="0"/>
              <a:t>》</a:t>
            </a:r>
            <a:r>
              <a:rPr lang="zh-CN" altLang="en-US" dirty="0"/>
              <a:t>、“全国中青年京剧演员电视大赛”和春节联欢晚会等</a:t>
            </a:r>
            <a:r>
              <a:rPr lang="en-US" altLang="zh-CN" dirty="0"/>
              <a:t>,</a:t>
            </a:r>
            <a:r>
              <a:rPr lang="zh-CN" altLang="en-US" dirty="0"/>
              <a:t>鲜明</a:t>
            </a:r>
          </a:p>
          <a:p>
            <a:r>
              <a:rPr lang="zh-CN" altLang="en-US" dirty="0"/>
              <a:t>地体现了时代精神</a:t>
            </a:r>
            <a:r>
              <a:rPr lang="en-US" altLang="zh-CN" dirty="0"/>
              <a:t>,</a:t>
            </a:r>
            <a:r>
              <a:rPr lang="zh-CN" altLang="en-US" dirty="0"/>
              <a:t>弘扬了民族文化</a:t>
            </a:r>
            <a:r>
              <a:rPr lang="en-US" altLang="zh-CN" dirty="0"/>
              <a:t>,</a:t>
            </a:r>
            <a:r>
              <a:rPr lang="zh-CN" altLang="en-US" dirty="0"/>
              <a:t>具有强烈的艺术感染力。</a:t>
            </a:r>
            <a:endParaRPr lang="en-US" altLang="zh-CN" dirty="0"/>
          </a:p>
          <a:p>
            <a:endParaRPr lang="en-US" altLang="zh-CN" dirty="0"/>
          </a:p>
          <a:p>
            <a:r>
              <a:rPr lang="zh-CN" altLang="en-US" dirty="0"/>
              <a:t>综观</a:t>
            </a:r>
            <a:r>
              <a:rPr lang="en-US" altLang="zh-CN" dirty="0"/>
              <a:t>20</a:t>
            </a:r>
            <a:r>
              <a:rPr lang="zh-CN" altLang="en-US" dirty="0"/>
              <a:t>世纪</a:t>
            </a:r>
            <a:r>
              <a:rPr lang="en-US" altLang="zh-CN" dirty="0"/>
              <a:t>90</a:t>
            </a:r>
            <a:r>
              <a:rPr lang="zh-CN" altLang="en-US" dirty="0"/>
              <a:t>年代</a:t>
            </a:r>
            <a:r>
              <a:rPr lang="en-US" altLang="zh-CN" dirty="0"/>
              <a:t>,</a:t>
            </a:r>
            <a:r>
              <a:rPr lang="zh-CN" altLang="en-US" dirty="0"/>
              <a:t>大量风格迥异的电视文艺晚会陆续涌现</a:t>
            </a:r>
            <a:r>
              <a:rPr lang="en-US" altLang="zh-CN" dirty="0"/>
              <a:t>,</a:t>
            </a:r>
            <a:r>
              <a:rPr lang="zh-CN" altLang="en-US" dirty="0"/>
              <a:t>体现了这一现代</a:t>
            </a:r>
          </a:p>
          <a:p>
            <a:r>
              <a:rPr lang="zh-CN" altLang="en-US" dirty="0"/>
              <a:t>艺术形式走向成熟。但在受到观众喜爱的同时</a:t>
            </a:r>
            <a:r>
              <a:rPr lang="en-US" altLang="zh-CN" dirty="0"/>
              <a:t>,</a:t>
            </a:r>
            <a:r>
              <a:rPr lang="zh-CN" altLang="en-US" dirty="0"/>
              <a:t>它也面临着如何求新、求变的问题。</a:t>
            </a:r>
          </a:p>
          <a:p>
            <a:r>
              <a:rPr lang="zh-CN" altLang="en-US" dirty="0"/>
              <a:t>这在人们对于春节联欢晚会的期待与批评中已体现得很明显。</a:t>
            </a:r>
          </a:p>
          <a:p>
            <a:endParaRPr lang="zh-CN" altLang="en-US"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30712845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5632287"/>
          </a:xfrm>
          <a:prstGeom prst="rect">
            <a:avLst/>
          </a:prstGeom>
          <a:noFill/>
          <a:ln>
            <a:noFill/>
          </a:ln>
        </p:spPr>
        <p:txBody>
          <a:bodyPr wrap="square" lIns="91419" tIns="45708" rIns="91419" bIns="45708">
            <a:spAutoFit/>
          </a:bodyPr>
          <a:lstStyle/>
          <a:p>
            <a:r>
              <a:rPr lang="zh-CN" altLang="en-US" dirty="0"/>
              <a:t>在电视剧方面</a:t>
            </a:r>
            <a:r>
              <a:rPr lang="en-US" altLang="zh-CN" dirty="0"/>
              <a:t>,20</a:t>
            </a:r>
            <a:r>
              <a:rPr lang="zh-CN" altLang="en-US" dirty="0"/>
              <a:t>世纪</a:t>
            </a:r>
            <a:r>
              <a:rPr lang="en-US" altLang="zh-CN" dirty="0"/>
              <a:t>90</a:t>
            </a:r>
            <a:r>
              <a:rPr lang="zh-CN" altLang="en-US" dirty="0"/>
              <a:t>年代是长篇电视连续剧取得巨大成就的年代。</a:t>
            </a:r>
            <a:r>
              <a:rPr lang="en-US" altLang="zh-CN" dirty="0"/>
              <a:t>1991</a:t>
            </a:r>
          </a:p>
          <a:p>
            <a:r>
              <a:rPr lang="zh-CN" altLang="en-US" dirty="0"/>
              <a:t>年</a:t>
            </a:r>
            <a:r>
              <a:rPr lang="en-US" altLang="zh-CN" dirty="0"/>
              <a:t>,</a:t>
            </a:r>
            <a:r>
              <a:rPr lang="zh-CN" altLang="en-US" dirty="0"/>
              <a:t>北京电视艺术中心拍摄的长篇连续剧</a:t>
            </a:r>
            <a:r>
              <a:rPr lang="en-US" altLang="zh-CN" dirty="0"/>
              <a:t>《</a:t>
            </a:r>
            <a:r>
              <a:rPr lang="zh-CN" altLang="en-US" dirty="0"/>
              <a:t>渴望</a:t>
            </a:r>
            <a:r>
              <a:rPr lang="en-US" altLang="zh-CN" dirty="0"/>
              <a:t>》</a:t>
            </a:r>
            <a:r>
              <a:rPr lang="zh-CN" altLang="en-US" dirty="0"/>
              <a:t>引起了全国性的轰动</a:t>
            </a:r>
            <a:r>
              <a:rPr lang="en-US" altLang="zh-CN" dirty="0"/>
              <a:t>,</a:t>
            </a:r>
            <a:r>
              <a:rPr lang="zh-CN" altLang="en-US" dirty="0"/>
              <a:t>一时间</a:t>
            </a:r>
            <a:r>
              <a:rPr lang="en-US" altLang="zh-CN" dirty="0"/>
              <a:t>,“《</a:t>
            </a:r>
            <a:r>
              <a:rPr lang="zh-CN" altLang="en-US" dirty="0"/>
              <a:t>渴</a:t>
            </a:r>
          </a:p>
          <a:p>
            <a:r>
              <a:rPr lang="zh-CN" altLang="en-US" dirty="0"/>
              <a:t>望</a:t>
            </a:r>
            <a:r>
              <a:rPr lang="en-US" altLang="zh-CN" dirty="0"/>
              <a:t>》</a:t>
            </a:r>
            <a:r>
              <a:rPr lang="zh-CN" altLang="en-US" dirty="0"/>
              <a:t>现象”“刘慧芳现象”成为专家和老百姓口中的时髦名词。接着</a:t>
            </a:r>
            <a:r>
              <a:rPr lang="en-US" altLang="zh-CN" dirty="0"/>
              <a:t>,</a:t>
            </a:r>
            <a:r>
              <a:rPr lang="zh-CN" altLang="en-US" dirty="0"/>
              <a:t>北京电视艺术中心</a:t>
            </a:r>
          </a:p>
          <a:p>
            <a:r>
              <a:rPr lang="zh-CN" altLang="en-US" dirty="0"/>
              <a:t>接连推出</a:t>
            </a:r>
            <a:r>
              <a:rPr lang="en-US" altLang="zh-CN" dirty="0"/>
              <a:t>《</a:t>
            </a:r>
            <a:r>
              <a:rPr lang="zh-CN" altLang="en-US" dirty="0"/>
              <a:t>编辑部的故事</a:t>
            </a:r>
            <a:r>
              <a:rPr lang="en-US" altLang="zh-CN" dirty="0"/>
              <a:t>》《</a:t>
            </a:r>
            <a:r>
              <a:rPr lang="zh-CN" altLang="en-US" dirty="0"/>
              <a:t>北京人在纽约</a:t>
            </a:r>
            <a:r>
              <a:rPr lang="en-US" altLang="zh-CN" dirty="0"/>
              <a:t>》,</a:t>
            </a:r>
            <a:r>
              <a:rPr lang="zh-CN" altLang="en-US" dirty="0"/>
              <a:t>都获得极大成功。</a:t>
            </a:r>
          </a:p>
          <a:p>
            <a:r>
              <a:rPr lang="zh-CN" altLang="en-US" dirty="0"/>
              <a:t>中央电视台在</a:t>
            </a:r>
            <a:r>
              <a:rPr lang="en-US" altLang="zh-CN" dirty="0"/>
              <a:t>90</a:t>
            </a:r>
            <a:r>
              <a:rPr lang="zh-CN" altLang="en-US" dirty="0"/>
              <a:t>年代的长篇电视剧创作上也取得了丰收</a:t>
            </a:r>
            <a:r>
              <a:rPr lang="en-US" altLang="zh-CN" dirty="0"/>
              <a:t>,</a:t>
            </a:r>
            <a:r>
              <a:rPr lang="zh-CN" altLang="en-US" dirty="0"/>
              <a:t>如</a:t>
            </a:r>
            <a:r>
              <a:rPr lang="en-US" altLang="zh-CN" dirty="0"/>
              <a:t>《</a:t>
            </a:r>
            <a:r>
              <a:rPr lang="zh-CN" altLang="en-US" dirty="0"/>
              <a:t>三国演义</a:t>
            </a:r>
            <a:r>
              <a:rPr lang="en-US" altLang="zh-CN" dirty="0"/>
              <a:t>》《</a:t>
            </a:r>
            <a:r>
              <a:rPr lang="zh-CN" altLang="en-US" dirty="0"/>
              <a:t>英雄无</a:t>
            </a:r>
          </a:p>
          <a:p>
            <a:r>
              <a:rPr lang="zh-CN" altLang="en-US" dirty="0"/>
              <a:t>悔</a:t>
            </a:r>
            <a:r>
              <a:rPr lang="en-US" altLang="zh-CN" dirty="0"/>
              <a:t>》《</a:t>
            </a:r>
            <a:r>
              <a:rPr lang="zh-CN" altLang="en-US" dirty="0"/>
              <a:t>咱爸咱妈</a:t>
            </a:r>
            <a:r>
              <a:rPr lang="en-US" altLang="zh-CN" dirty="0"/>
              <a:t>》《</a:t>
            </a:r>
            <a:r>
              <a:rPr lang="zh-CN" altLang="en-US" dirty="0"/>
              <a:t>九一八大案纪实</a:t>
            </a:r>
            <a:r>
              <a:rPr lang="en-US" altLang="zh-CN" dirty="0"/>
              <a:t>》《</a:t>
            </a:r>
            <a:r>
              <a:rPr lang="zh-CN" altLang="en-US" dirty="0"/>
              <a:t>苍天在上</a:t>
            </a:r>
            <a:r>
              <a:rPr lang="en-US" altLang="zh-CN" dirty="0"/>
              <a:t>》《</a:t>
            </a:r>
            <a:r>
              <a:rPr lang="zh-CN" altLang="en-US" dirty="0"/>
              <a:t>水浒传</a:t>
            </a:r>
            <a:r>
              <a:rPr lang="en-US" altLang="zh-CN" dirty="0"/>
              <a:t>》</a:t>
            </a:r>
            <a:r>
              <a:rPr lang="zh-CN" altLang="en-US" dirty="0"/>
              <a:t>等精品的大量涌现。</a:t>
            </a:r>
          </a:p>
          <a:p>
            <a:r>
              <a:rPr lang="zh-CN" altLang="en-US" dirty="0"/>
              <a:t>拍摄长篇连续剧是</a:t>
            </a:r>
            <a:r>
              <a:rPr lang="en-US" altLang="zh-CN" dirty="0"/>
              <a:t>20</a:t>
            </a:r>
            <a:r>
              <a:rPr lang="zh-CN" altLang="en-US" dirty="0"/>
              <a:t>世纪</a:t>
            </a:r>
            <a:r>
              <a:rPr lang="en-US" altLang="zh-CN" dirty="0"/>
              <a:t>90</a:t>
            </a:r>
            <a:r>
              <a:rPr lang="zh-CN" altLang="en-US" dirty="0"/>
              <a:t>年代电视剧创作的主流</a:t>
            </a:r>
            <a:r>
              <a:rPr lang="en-US" altLang="zh-CN" dirty="0"/>
              <a:t>,</a:t>
            </a:r>
            <a:r>
              <a:rPr lang="zh-CN" altLang="en-US" dirty="0"/>
              <a:t>几乎各地电视台无不参与</a:t>
            </a:r>
          </a:p>
          <a:p>
            <a:r>
              <a:rPr lang="zh-CN" altLang="en-US" dirty="0"/>
              <a:t>其中</a:t>
            </a:r>
            <a:r>
              <a:rPr lang="en-US" altLang="zh-CN" dirty="0"/>
              <a:t>,</a:t>
            </a:r>
            <a:r>
              <a:rPr lang="zh-CN" altLang="en-US" dirty="0"/>
              <a:t>许多地方都拍出了自己的精品。如广东陆续推出的</a:t>
            </a:r>
            <a:r>
              <a:rPr lang="en-US" altLang="zh-CN" dirty="0"/>
              <a:t>《</a:t>
            </a:r>
            <a:r>
              <a:rPr lang="zh-CN" altLang="en-US" dirty="0"/>
              <a:t>外来妹</a:t>
            </a:r>
            <a:r>
              <a:rPr lang="en-US" altLang="zh-CN" dirty="0"/>
              <a:t>》《</a:t>
            </a:r>
            <a:r>
              <a:rPr lang="zh-CN" altLang="en-US" dirty="0"/>
              <a:t>情满珠江</a:t>
            </a:r>
            <a:r>
              <a:rPr lang="en-US" altLang="zh-CN" dirty="0"/>
              <a:t>》《</a:t>
            </a:r>
            <a:r>
              <a:rPr lang="zh-CN" altLang="en-US" dirty="0"/>
              <a:t>和平</a:t>
            </a:r>
          </a:p>
          <a:p>
            <a:r>
              <a:rPr lang="zh-CN" altLang="en-US" dirty="0"/>
              <a:t>年代</a:t>
            </a:r>
            <a:r>
              <a:rPr lang="en-US" altLang="zh-CN" dirty="0"/>
              <a:t>》,</a:t>
            </a:r>
            <a:r>
              <a:rPr lang="zh-CN" altLang="en-US" dirty="0"/>
              <a:t>体现了改革最前沿的电视剧精品战略和独到的眼光。而在巨大的商业利益的</a:t>
            </a:r>
          </a:p>
          <a:p>
            <a:r>
              <a:rPr lang="zh-CN" altLang="en-US" dirty="0"/>
              <a:t>推动下</a:t>
            </a:r>
            <a:r>
              <a:rPr lang="en-US" altLang="zh-CN" dirty="0"/>
              <a:t>,</a:t>
            </a:r>
            <a:r>
              <a:rPr lang="zh-CN" altLang="en-US" dirty="0"/>
              <a:t>电视剧制作逐渐走向市场</a:t>
            </a:r>
            <a:r>
              <a:rPr lang="en-US" altLang="zh-CN" dirty="0"/>
              <a:t>,</a:t>
            </a:r>
            <a:r>
              <a:rPr lang="zh-CN" altLang="en-US" dirty="0"/>
              <a:t>开始形成商业化的制作模式。</a:t>
            </a:r>
            <a:endParaRPr lang="en-US" altLang="zh-CN" dirty="0"/>
          </a:p>
          <a:p>
            <a:endParaRPr lang="en-US" altLang="zh-CN" dirty="0"/>
          </a:p>
          <a:p>
            <a:r>
              <a:rPr lang="en-US" altLang="zh-CN" dirty="0"/>
              <a:t>20</a:t>
            </a:r>
            <a:r>
              <a:rPr lang="zh-CN" altLang="en-US" dirty="0"/>
              <a:t>世纪</a:t>
            </a:r>
            <a:r>
              <a:rPr lang="en-US" altLang="zh-CN" dirty="0"/>
              <a:t>90</a:t>
            </a:r>
            <a:r>
              <a:rPr lang="zh-CN" altLang="en-US" dirty="0"/>
              <a:t>年代的电视剧创作不仅仅是数量的简单增加</a:t>
            </a:r>
            <a:r>
              <a:rPr lang="en-US" altLang="zh-CN" dirty="0"/>
              <a:t>,</a:t>
            </a:r>
            <a:r>
              <a:rPr lang="zh-CN" altLang="en-US" dirty="0"/>
              <a:t>创作者们开始自觉追求</a:t>
            </a:r>
          </a:p>
          <a:p>
            <a:r>
              <a:rPr lang="zh-CN" altLang="en-US" dirty="0"/>
              <a:t>更富电视特点的电视剧模式</a:t>
            </a:r>
            <a:r>
              <a:rPr lang="en-US" altLang="zh-CN" dirty="0"/>
              <a:t>,</a:t>
            </a:r>
            <a:r>
              <a:rPr lang="zh-CN" altLang="en-US" dirty="0"/>
              <a:t>其中最有影响的大概是室内剧的兴起。</a:t>
            </a:r>
            <a:r>
              <a:rPr lang="en-US" altLang="zh-CN" dirty="0"/>
              <a:t>《</a:t>
            </a:r>
            <a:r>
              <a:rPr lang="zh-CN" altLang="en-US" dirty="0"/>
              <a:t>渴望</a:t>
            </a:r>
            <a:r>
              <a:rPr lang="en-US" altLang="zh-CN" dirty="0"/>
              <a:t>》</a:t>
            </a:r>
            <a:r>
              <a:rPr lang="zh-CN" altLang="en-US" dirty="0"/>
              <a:t>是第一部</a:t>
            </a:r>
          </a:p>
          <a:p>
            <a:r>
              <a:rPr lang="zh-CN" altLang="en-US" dirty="0"/>
              <a:t>主要在摄影棚内表演、多机拍摄、同时切换、同期录音的电视剧</a:t>
            </a:r>
            <a:r>
              <a:rPr lang="en-US" altLang="zh-CN" dirty="0"/>
              <a:t>,</a:t>
            </a:r>
            <a:r>
              <a:rPr lang="zh-CN" altLang="en-US" dirty="0"/>
              <a:t>即较为标准的“室内</a:t>
            </a:r>
          </a:p>
          <a:p>
            <a:r>
              <a:rPr lang="zh-CN" altLang="en-US" dirty="0"/>
              <a:t>剧”。</a:t>
            </a:r>
            <a:endParaRPr lang="en-US" altLang="zh-CN" dirty="0"/>
          </a:p>
          <a:p>
            <a:r>
              <a:rPr lang="zh-CN" altLang="en-US" dirty="0"/>
              <a:t>总之</a:t>
            </a:r>
            <a:r>
              <a:rPr lang="en-US" altLang="zh-CN" dirty="0"/>
              <a:t>,20</a:t>
            </a:r>
            <a:r>
              <a:rPr lang="zh-CN" altLang="en-US" dirty="0"/>
              <a:t>世纪</a:t>
            </a:r>
            <a:r>
              <a:rPr lang="en-US" altLang="zh-CN" dirty="0"/>
              <a:t>90</a:t>
            </a:r>
            <a:r>
              <a:rPr lang="zh-CN" altLang="en-US" dirty="0"/>
              <a:t>年代的电视连续剧创作进入了全面繁荣时期</a:t>
            </a:r>
            <a:r>
              <a:rPr lang="en-US" altLang="zh-CN" dirty="0"/>
              <a:t>,</a:t>
            </a:r>
            <a:r>
              <a:rPr lang="zh-CN" altLang="en-US" dirty="0"/>
              <a:t>各种题材、各种模</a:t>
            </a:r>
          </a:p>
          <a:p>
            <a:r>
              <a:rPr lang="zh-CN" altLang="en-US" dirty="0"/>
              <a:t>式、各种观念的连续剧异彩纷呈。它们的通俗化、大众化、商业化的性质得到了充分重</a:t>
            </a:r>
          </a:p>
          <a:p>
            <a:r>
              <a:rPr lang="zh-CN" altLang="en-US" dirty="0"/>
              <a:t>视</a:t>
            </a:r>
            <a:r>
              <a:rPr lang="en-US" altLang="zh-CN" dirty="0"/>
              <a:t>,</a:t>
            </a:r>
            <a:r>
              <a:rPr lang="zh-CN" altLang="en-US" dirty="0"/>
              <a:t>但也出现了大量平庸之作。随着近几年来电视剧出现的某种程度的滑坡</a:t>
            </a:r>
            <a:r>
              <a:rPr lang="en-US" altLang="zh-CN" dirty="0"/>
              <a:t>,</a:t>
            </a:r>
            <a:r>
              <a:rPr lang="zh-CN" altLang="en-US" dirty="0"/>
              <a:t>对精品</a:t>
            </a:r>
          </a:p>
          <a:p>
            <a:r>
              <a:rPr lang="zh-CN" altLang="en-US" dirty="0"/>
              <a:t>的呼唤已成为大部分创作者的共识。</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56968724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4801290"/>
          </a:xfrm>
          <a:prstGeom prst="rect">
            <a:avLst/>
          </a:prstGeom>
          <a:noFill/>
          <a:ln>
            <a:noFill/>
          </a:ln>
        </p:spPr>
        <p:txBody>
          <a:bodyPr wrap="square" lIns="91419" tIns="45708" rIns="91419" bIns="45708">
            <a:spAutoFit/>
          </a:bodyPr>
          <a:lstStyle/>
          <a:p>
            <a:r>
              <a:rPr lang="zh-CN" altLang="en-US" dirty="0"/>
              <a:t>进入</a:t>
            </a:r>
            <a:r>
              <a:rPr lang="en-US" altLang="zh-CN" dirty="0"/>
              <a:t>20</a:t>
            </a:r>
            <a:r>
              <a:rPr lang="zh-CN" altLang="en-US" dirty="0"/>
              <a:t>世纪</a:t>
            </a:r>
            <a:r>
              <a:rPr lang="en-US" altLang="zh-CN" dirty="0"/>
              <a:t>90</a:t>
            </a:r>
            <a:r>
              <a:rPr lang="zh-CN" altLang="en-US" dirty="0"/>
              <a:t>年代</a:t>
            </a:r>
            <a:r>
              <a:rPr lang="en-US" altLang="zh-CN" dirty="0"/>
              <a:t>,</a:t>
            </a:r>
            <a:r>
              <a:rPr lang="zh-CN" altLang="en-US" dirty="0"/>
              <a:t>我国电视文艺的百花园内长出了一枝奇葩</a:t>
            </a:r>
            <a:r>
              <a:rPr lang="en-US" altLang="zh-CN" dirty="0"/>
              <a:t>,</a:t>
            </a:r>
            <a:r>
              <a:rPr lang="zh-CN" altLang="en-US" dirty="0"/>
              <a:t>并迅速形成异</a:t>
            </a:r>
          </a:p>
          <a:p>
            <a:r>
              <a:rPr lang="zh-CN" altLang="en-US" dirty="0"/>
              <a:t>军突起的局面</a:t>
            </a:r>
            <a:r>
              <a:rPr lang="en-US" altLang="zh-CN" dirty="0"/>
              <a:t>,</a:t>
            </a:r>
            <a:r>
              <a:rPr lang="zh-CN" altLang="en-US" dirty="0"/>
              <a:t>它就是音乐电视</a:t>
            </a:r>
            <a:r>
              <a:rPr lang="en-US" altLang="zh-CN" dirty="0"/>
              <a:t>,</a:t>
            </a:r>
            <a:r>
              <a:rPr lang="zh-CN" altLang="en-US" dirty="0"/>
              <a:t>英文简称</a:t>
            </a:r>
            <a:r>
              <a:rPr lang="en" altLang="zh-CN" dirty="0"/>
              <a:t>MTV</a:t>
            </a:r>
            <a:r>
              <a:rPr lang="zh-CN" altLang="en" dirty="0"/>
              <a:t>。</a:t>
            </a:r>
            <a:r>
              <a:rPr lang="zh-CN" altLang="en-US" dirty="0"/>
              <a:t>它创始于美国</a:t>
            </a:r>
            <a:r>
              <a:rPr lang="en-US" altLang="zh-CN" dirty="0"/>
              <a:t>,</a:t>
            </a:r>
            <a:r>
              <a:rPr lang="zh-CN" altLang="en-US" dirty="0"/>
              <a:t>后迅速风行欧亚</a:t>
            </a:r>
            <a:r>
              <a:rPr lang="en-US" altLang="zh-CN" dirty="0"/>
              <a:t>,</a:t>
            </a:r>
          </a:p>
          <a:p>
            <a:r>
              <a:rPr lang="zh-CN" altLang="en-US" dirty="0"/>
              <a:t>于</a:t>
            </a:r>
            <a:r>
              <a:rPr lang="en-US" altLang="zh-CN" dirty="0"/>
              <a:t>80</a:t>
            </a:r>
            <a:r>
              <a:rPr lang="zh-CN" altLang="en-US" dirty="0"/>
              <a:t>年代末传入中国。</a:t>
            </a:r>
            <a:r>
              <a:rPr lang="en" altLang="zh-CN" dirty="0"/>
              <a:t>MTV </a:t>
            </a:r>
            <a:r>
              <a:rPr lang="zh-CN" altLang="en-US" dirty="0"/>
              <a:t>是音乐艺术与电视艺术的结合</a:t>
            </a:r>
            <a:r>
              <a:rPr lang="en-US" altLang="zh-CN" dirty="0"/>
              <a:t>,</a:t>
            </a:r>
            <a:r>
              <a:rPr lang="zh-CN" altLang="en-US" dirty="0"/>
              <a:t>融音乐性与强烈的视</a:t>
            </a:r>
          </a:p>
          <a:p>
            <a:r>
              <a:rPr lang="zh-CN" altLang="en-US" dirty="0"/>
              <a:t>觉冲击于一体</a:t>
            </a:r>
            <a:r>
              <a:rPr lang="en-US" altLang="zh-CN" dirty="0"/>
              <a:t>,</a:t>
            </a:r>
            <a:r>
              <a:rPr lang="zh-CN" altLang="en-US" dirty="0"/>
              <a:t>具有极强的感染力。</a:t>
            </a:r>
            <a:r>
              <a:rPr lang="en" altLang="zh-CN" dirty="0"/>
              <a:t>MTV </a:t>
            </a:r>
            <a:r>
              <a:rPr lang="zh-CN" altLang="en-US" dirty="0"/>
              <a:t>在中国的发展</a:t>
            </a:r>
            <a:r>
              <a:rPr lang="en-US" altLang="zh-CN" dirty="0"/>
              <a:t>,</a:t>
            </a:r>
            <a:r>
              <a:rPr lang="zh-CN" altLang="en-US" dirty="0"/>
              <a:t>以</a:t>
            </a:r>
            <a:r>
              <a:rPr lang="en-US" altLang="zh-CN" dirty="0"/>
              <a:t>1993</a:t>
            </a:r>
            <a:r>
              <a:rPr lang="zh-CN" altLang="en-US" dirty="0"/>
              <a:t>年为界限</a:t>
            </a:r>
            <a:r>
              <a:rPr lang="en-US" altLang="zh-CN" dirty="0"/>
              <a:t>,</a:t>
            </a:r>
            <a:r>
              <a:rPr lang="zh-CN" altLang="en-US" dirty="0"/>
              <a:t>可以大</a:t>
            </a:r>
          </a:p>
          <a:p>
            <a:r>
              <a:rPr lang="zh-CN" altLang="en-US" dirty="0"/>
              <a:t>致分为两个阶段。</a:t>
            </a:r>
            <a:r>
              <a:rPr lang="en-US" altLang="zh-CN" dirty="0"/>
              <a:t>1993</a:t>
            </a:r>
            <a:r>
              <a:rPr lang="zh-CN" altLang="en-US" dirty="0"/>
              <a:t>年以前</a:t>
            </a:r>
            <a:r>
              <a:rPr lang="en-US" altLang="zh-CN" dirty="0"/>
              <a:t>,</a:t>
            </a:r>
            <a:r>
              <a:rPr lang="zh-CN" altLang="en-US" dirty="0"/>
              <a:t>中国内地电视上出现的基本是一些港台地区和国外</a:t>
            </a:r>
          </a:p>
          <a:p>
            <a:r>
              <a:rPr lang="zh-CN" altLang="en-US" dirty="0"/>
              <a:t>的</a:t>
            </a:r>
            <a:r>
              <a:rPr lang="en" altLang="zh-CN" dirty="0"/>
              <a:t>MTV </a:t>
            </a:r>
            <a:r>
              <a:rPr lang="zh-CN" altLang="en-US" dirty="0"/>
              <a:t>作品</a:t>
            </a:r>
            <a:r>
              <a:rPr lang="en-US" altLang="zh-CN" dirty="0"/>
              <a:t>,</a:t>
            </a:r>
            <a:r>
              <a:rPr lang="zh-CN" altLang="en-US" dirty="0"/>
              <a:t>它们的出现促使内地的一些通俗歌手也开始尝试制作</a:t>
            </a:r>
            <a:r>
              <a:rPr lang="en" altLang="zh-CN" dirty="0"/>
              <a:t>MTV </a:t>
            </a:r>
            <a:r>
              <a:rPr lang="zh-CN" altLang="en-US" dirty="0"/>
              <a:t>作品。</a:t>
            </a:r>
          </a:p>
          <a:p>
            <a:r>
              <a:rPr lang="en-US" altLang="zh-CN" dirty="0"/>
              <a:t>1993</a:t>
            </a:r>
            <a:r>
              <a:rPr lang="zh-CN" altLang="en-US" dirty="0"/>
              <a:t>年以后</a:t>
            </a:r>
            <a:r>
              <a:rPr lang="en-US" altLang="zh-CN" dirty="0"/>
              <a:t>,</a:t>
            </a:r>
            <a:r>
              <a:rPr lang="zh-CN" altLang="en-US" dirty="0"/>
              <a:t>中国音乐电视开始步入正轨。中央电视台于这一年开办了</a:t>
            </a:r>
            <a:r>
              <a:rPr lang="en-US" altLang="zh-CN" dirty="0"/>
              <a:t>《</a:t>
            </a:r>
            <a:r>
              <a:rPr lang="zh-CN" altLang="en-US" dirty="0"/>
              <a:t>中国音乐电</a:t>
            </a:r>
          </a:p>
          <a:p>
            <a:r>
              <a:rPr lang="zh-CN" altLang="en-US" dirty="0"/>
              <a:t>视</a:t>
            </a:r>
            <a:r>
              <a:rPr lang="en" altLang="zh-CN" dirty="0"/>
              <a:t>MTV》</a:t>
            </a:r>
            <a:r>
              <a:rPr lang="zh-CN" altLang="en-US" dirty="0"/>
              <a:t>栏目</a:t>
            </a:r>
            <a:r>
              <a:rPr lang="en-US" altLang="zh-CN" dirty="0"/>
              <a:t>,</a:t>
            </a:r>
            <a:r>
              <a:rPr lang="zh-CN" altLang="en-US" dirty="0"/>
              <a:t>并举办首届中国音乐电视</a:t>
            </a:r>
            <a:r>
              <a:rPr lang="en" altLang="zh-CN" dirty="0"/>
              <a:t>MTV </a:t>
            </a:r>
            <a:r>
              <a:rPr lang="zh-CN" altLang="en-US" dirty="0"/>
              <a:t>大赛。该栏目不断推出新作</a:t>
            </a:r>
            <a:r>
              <a:rPr lang="en-US" altLang="zh-CN" dirty="0"/>
              <a:t>,</a:t>
            </a:r>
            <a:r>
              <a:rPr lang="zh-CN" altLang="en-US" dirty="0"/>
              <a:t>并在全</a:t>
            </a:r>
            <a:endParaRPr lang="en-US" altLang="zh-CN" dirty="0"/>
          </a:p>
          <a:p>
            <a:r>
              <a:rPr lang="zh-CN" altLang="en-US" dirty="0"/>
              <a:t>国选拔优秀节目参加大赛</a:t>
            </a:r>
            <a:r>
              <a:rPr lang="en-US" altLang="zh-CN" dirty="0"/>
              <a:t>,</a:t>
            </a:r>
            <a:r>
              <a:rPr lang="zh-CN" altLang="en-US" dirty="0"/>
              <a:t>促进了本土</a:t>
            </a:r>
            <a:r>
              <a:rPr lang="en" altLang="zh-CN" dirty="0"/>
              <a:t>MTV </a:t>
            </a:r>
            <a:r>
              <a:rPr lang="zh-CN" altLang="en-US" dirty="0"/>
              <a:t>的发展</a:t>
            </a:r>
            <a:r>
              <a:rPr lang="en-US" altLang="zh-CN" dirty="0"/>
              <a:t>,</a:t>
            </a:r>
            <a:r>
              <a:rPr lang="zh-CN" altLang="en-US" dirty="0"/>
              <a:t>涌现了如</a:t>
            </a:r>
            <a:r>
              <a:rPr lang="en-US" altLang="zh-CN" dirty="0"/>
              <a:t>《</a:t>
            </a:r>
            <a:r>
              <a:rPr lang="zh-CN" altLang="en-US" dirty="0"/>
              <a:t>长城长</a:t>
            </a:r>
            <a:r>
              <a:rPr lang="en-US" altLang="zh-CN" dirty="0"/>
              <a:t>》《</a:t>
            </a:r>
            <a:r>
              <a:rPr lang="zh-CN" altLang="en-US" dirty="0"/>
              <a:t>我爱五指</a:t>
            </a:r>
          </a:p>
          <a:p>
            <a:r>
              <a:rPr lang="zh-CN" altLang="en-US" dirty="0"/>
              <a:t>山</a:t>
            </a:r>
            <a:r>
              <a:rPr lang="en-US" altLang="zh-CN" dirty="0"/>
              <a:t>,</a:t>
            </a:r>
            <a:r>
              <a:rPr lang="zh-CN" altLang="en-US" dirty="0"/>
              <a:t>我爱万泉河</a:t>
            </a:r>
            <a:r>
              <a:rPr lang="en-US" altLang="zh-CN" dirty="0"/>
              <a:t>》《</a:t>
            </a:r>
            <a:r>
              <a:rPr lang="zh-CN" altLang="en-US" dirty="0"/>
              <a:t>祝你平安</a:t>
            </a:r>
            <a:r>
              <a:rPr lang="en-US" altLang="zh-CN" dirty="0"/>
              <a:t>》《</a:t>
            </a:r>
            <a:r>
              <a:rPr lang="zh-CN" altLang="en-US" dirty="0"/>
              <a:t>春天的故事</a:t>
            </a:r>
            <a:r>
              <a:rPr lang="en-US" altLang="zh-CN" dirty="0"/>
              <a:t>》《</a:t>
            </a:r>
            <a:r>
              <a:rPr lang="zh-CN" altLang="en-US" dirty="0"/>
              <a:t>黄河源头</a:t>
            </a:r>
            <a:r>
              <a:rPr lang="en-US" altLang="zh-CN" dirty="0"/>
              <a:t>》《</a:t>
            </a:r>
            <a:r>
              <a:rPr lang="zh-CN" altLang="en-US" dirty="0"/>
              <a:t>公元</a:t>
            </a:r>
            <a:r>
              <a:rPr lang="en-US" altLang="zh-CN" dirty="0"/>
              <a:t>1997》</a:t>
            </a:r>
            <a:r>
              <a:rPr lang="zh-CN" altLang="en-US" dirty="0"/>
              <a:t>等一大批佳作。同</a:t>
            </a:r>
          </a:p>
          <a:p>
            <a:r>
              <a:rPr lang="zh-CN" altLang="en-US" dirty="0"/>
              <a:t>时</a:t>
            </a:r>
            <a:r>
              <a:rPr lang="en-US" altLang="zh-CN" dirty="0"/>
              <a:t>,</a:t>
            </a:r>
            <a:r>
              <a:rPr lang="zh-CN" altLang="en-US" dirty="0"/>
              <a:t>中国的一些优秀</a:t>
            </a:r>
            <a:r>
              <a:rPr lang="en" altLang="zh-CN" dirty="0"/>
              <a:t>MTV </a:t>
            </a:r>
            <a:r>
              <a:rPr lang="zh-CN" altLang="en-US" dirty="0"/>
              <a:t>作品也被推广到海外</a:t>
            </a:r>
            <a:r>
              <a:rPr lang="en-US" altLang="zh-CN" dirty="0"/>
              <a:t>,《</a:t>
            </a:r>
            <a:r>
              <a:rPr lang="zh-CN" altLang="en-US" dirty="0"/>
              <a:t>乡风乡韵</a:t>
            </a:r>
            <a:r>
              <a:rPr lang="en-US" altLang="zh-CN" dirty="0"/>
              <a:t>》(</a:t>
            </a:r>
            <a:r>
              <a:rPr lang="zh-CN" altLang="en-US" dirty="0"/>
              <a:t>孟欣编导</a:t>
            </a:r>
            <a:r>
              <a:rPr lang="en-US" altLang="zh-CN" dirty="0"/>
              <a:t>)</a:t>
            </a:r>
            <a:r>
              <a:rPr lang="zh-CN" altLang="en-US" dirty="0"/>
              <a:t>、</a:t>
            </a:r>
            <a:r>
              <a:rPr lang="en-US" altLang="zh-CN" dirty="0"/>
              <a:t>《</a:t>
            </a:r>
            <a:r>
              <a:rPr lang="zh-CN" altLang="en-US" dirty="0"/>
              <a:t>黄河源头</a:t>
            </a:r>
            <a:r>
              <a:rPr lang="en-US" altLang="zh-CN" dirty="0"/>
              <a:t>》</a:t>
            </a:r>
          </a:p>
          <a:p>
            <a:r>
              <a:rPr lang="en-US" altLang="zh-CN" dirty="0"/>
              <a:t>(</a:t>
            </a:r>
            <a:r>
              <a:rPr lang="zh-CN" altLang="en-US" dirty="0"/>
              <a:t>崔亚楠编导</a:t>
            </a:r>
            <a:r>
              <a:rPr lang="en-US" altLang="zh-CN" dirty="0"/>
              <a:t>)</a:t>
            </a:r>
            <a:r>
              <a:rPr lang="zh-CN" altLang="en-US" dirty="0"/>
              <a:t>、</a:t>
            </a:r>
            <a:r>
              <a:rPr lang="en-US" altLang="zh-CN" dirty="0"/>
              <a:t>《</a:t>
            </a:r>
            <a:r>
              <a:rPr lang="zh-CN" altLang="en-US" dirty="0"/>
              <a:t>阿姐鼓</a:t>
            </a:r>
            <a:r>
              <a:rPr lang="en-US" altLang="zh-CN" dirty="0"/>
              <a:t>》(</a:t>
            </a:r>
            <a:r>
              <a:rPr lang="zh-CN" altLang="en-US" dirty="0"/>
              <a:t>薛芳芳编导</a:t>
            </a:r>
            <a:r>
              <a:rPr lang="en-US" altLang="zh-CN" dirty="0"/>
              <a:t>)</a:t>
            </a:r>
            <a:r>
              <a:rPr lang="zh-CN" altLang="en-US" dirty="0"/>
              <a:t>等几部作品也在国外获奖。</a:t>
            </a:r>
          </a:p>
          <a:p>
            <a:r>
              <a:rPr lang="zh-CN" altLang="en-US" dirty="0"/>
              <a:t>实践证明</a:t>
            </a:r>
            <a:r>
              <a:rPr lang="en-US" altLang="zh-CN" dirty="0"/>
              <a:t>,</a:t>
            </a:r>
            <a:r>
              <a:rPr lang="zh-CN" altLang="en-US" dirty="0"/>
              <a:t>音乐电视这种新的电视文艺形式具有极强的生命力和发展潜力</a:t>
            </a:r>
            <a:r>
              <a:rPr lang="en-US" altLang="zh-CN" dirty="0"/>
              <a:t>,</a:t>
            </a:r>
            <a:r>
              <a:rPr lang="zh-CN" altLang="en-US" dirty="0"/>
              <a:t>深受</a:t>
            </a:r>
          </a:p>
          <a:p>
            <a:r>
              <a:rPr lang="zh-CN" altLang="en-US" dirty="0"/>
              <a:t>广大观众特别是青少年观众的喜爱。虽然我国的音乐电视已取得一定的进展</a:t>
            </a:r>
            <a:r>
              <a:rPr lang="en-US" altLang="zh-CN" dirty="0"/>
              <a:t>,</a:t>
            </a:r>
            <a:r>
              <a:rPr lang="zh-CN" altLang="en-US" dirty="0"/>
              <a:t>但应该</a:t>
            </a:r>
          </a:p>
          <a:p>
            <a:r>
              <a:rPr lang="zh-CN" altLang="en-US" dirty="0"/>
              <a:t>看到</a:t>
            </a:r>
            <a:r>
              <a:rPr lang="en-US" altLang="zh-CN" dirty="0"/>
              <a:t>,</a:t>
            </a:r>
            <a:r>
              <a:rPr lang="zh-CN" altLang="en-US" dirty="0"/>
              <a:t>当今荧屏播出的音乐电视不少仍是港台地区及国外的作品。我们的音乐电视创</a:t>
            </a:r>
          </a:p>
          <a:p>
            <a:r>
              <a:rPr lang="zh-CN" altLang="en-US" dirty="0"/>
              <a:t>作与国际先进水平之间还有一定的距离。</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62021207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4801290"/>
          </a:xfrm>
          <a:prstGeom prst="rect">
            <a:avLst/>
          </a:prstGeom>
          <a:noFill/>
          <a:ln>
            <a:noFill/>
          </a:ln>
        </p:spPr>
        <p:txBody>
          <a:bodyPr wrap="square" lIns="91419" tIns="45708" rIns="91419" bIns="45708">
            <a:spAutoFit/>
          </a:bodyPr>
          <a:lstStyle/>
          <a:p>
            <a:r>
              <a:rPr lang="en-US" altLang="zh-CN" dirty="0"/>
              <a:t>20</a:t>
            </a:r>
            <a:r>
              <a:rPr lang="zh-CN" altLang="en-US" dirty="0"/>
              <a:t>世纪</a:t>
            </a:r>
            <a:r>
              <a:rPr lang="en-US" altLang="zh-CN" dirty="0"/>
              <a:t>90</a:t>
            </a:r>
            <a:r>
              <a:rPr lang="zh-CN" altLang="en-US" dirty="0"/>
              <a:t>年代</a:t>
            </a:r>
            <a:r>
              <a:rPr lang="en-US" altLang="zh-CN" dirty="0"/>
              <a:t>,</a:t>
            </a:r>
            <a:r>
              <a:rPr lang="zh-CN" altLang="en-US" dirty="0"/>
              <a:t>电视文艺在中国内地、台湾、香港三地的联系和国际交流也在进</a:t>
            </a:r>
          </a:p>
          <a:p>
            <a:r>
              <a:rPr lang="zh-CN" altLang="en-US" dirty="0"/>
              <a:t>一步发展。</a:t>
            </a:r>
          </a:p>
          <a:p>
            <a:r>
              <a:rPr lang="en-US" altLang="zh-CN" dirty="0"/>
              <a:t>1991</a:t>
            </a:r>
            <a:r>
              <a:rPr lang="zh-CN" altLang="en-US" dirty="0"/>
              <a:t>年</a:t>
            </a:r>
            <a:r>
              <a:rPr lang="en-US" altLang="zh-CN" dirty="0"/>
              <a:t>7</a:t>
            </a:r>
            <a:r>
              <a:rPr lang="zh-CN" altLang="en-US" dirty="0"/>
              <a:t>月</a:t>
            </a:r>
            <a:r>
              <a:rPr lang="en-US" altLang="zh-CN" dirty="0"/>
              <a:t>,《</a:t>
            </a:r>
            <a:r>
              <a:rPr lang="zh-CN" altLang="en-US" dirty="0"/>
              <a:t>风雨同舟</a:t>
            </a:r>
            <a:r>
              <a:rPr lang="en-US" altLang="zh-CN" dirty="0"/>
              <a:t>,</a:t>
            </a:r>
            <a:r>
              <a:rPr lang="zh-CN" altLang="en-US" dirty="0"/>
              <a:t>情暖人间</a:t>
            </a:r>
            <a:r>
              <a:rPr lang="en-US" altLang="zh-CN" dirty="0"/>
              <a:t>》</a:t>
            </a:r>
            <a:r>
              <a:rPr lang="zh-CN" altLang="en-US" dirty="0"/>
              <a:t>晚会通过卫星传送到台湾播出</a:t>
            </a:r>
            <a:r>
              <a:rPr lang="en-US" altLang="zh-CN" dirty="0"/>
              <a:t>,</a:t>
            </a:r>
            <a:r>
              <a:rPr lang="zh-CN" altLang="en-US" dirty="0"/>
              <a:t>反响很好。</a:t>
            </a:r>
          </a:p>
          <a:p>
            <a:r>
              <a:rPr lang="zh-CN" altLang="en-US" dirty="0"/>
              <a:t>同年</a:t>
            </a:r>
            <a:r>
              <a:rPr lang="en-US" altLang="zh-CN" dirty="0"/>
              <a:t>9</a:t>
            </a:r>
            <a:r>
              <a:rPr lang="zh-CN" altLang="en-US" dirty="0"/>
              <a:t>月</a:t>
            </a:r>
            <a:r>
              <a:rPr lang="en-US" altLang="zh-CN" dirty="0"/>
              <a:t>,</a:t>
            </a:r>
            <a:r>
              <a:rPr lang="zh-CN" altLang="en-US" dirty="0"/>
              <a:t>中央电视台第一次与台湾电视公司、香港无线台联合录制</a:t>
            </a:r>
            <a:r>
              <a:rPr lang="en-US" altLang="zh-CN" dirty="0"/>
              <a:t>《</a:t>
            </a:r>
            <a:r>
              <a:rPr lang="zh-CN" altLang="en-US" dirty="0"/>
              <a:t>神州一片月</a:t>
            </a:r>
            <a:r>
              <a:rPr lang="en-US" altLang="zh-CN" dirty="0"/>
              <a:t>》</a:t>
            </a:r>
            <a:r>
              <a:rPr lang="zh-CN" altLang="en-US" dirty="0"/>
              <a:t>中</a:t>
            </a:r>
          </a:p>
          <a:p>
            <a:r>
              <a:rPr lang="zh-CN" altLang="en-US" dirty="0"/>
              <a:t>秋文艺晚会</a:t>
            </a:r>
            <a:r>
              <a:rPr lang="en-US" altLang="zh-CN" dirty="0"/>
              <a:t>,</a:t>
            </a:r>
            <a:r>
              <a:rPr lang="zh-CN" altLang="en-US" dirty="0"/>
              <a:t>在内地、台湾、香港三地播演。</a:t>
            </a:r>
          </a:p>
          <a:p>
            <a:r>
              <a:rPr lang="en-US" altLang="zh-CN" dirty="0"/>
              <a:t>1993</a:t>
            </a:r>
            <a:r>
              <a:rPr lang="zh-CN" altLang="en-US" dirty="0"/>
              <a:t>年</a:t>
            </a:r>
            <a:r>
              <a:rPr lang="en-US" altLang="zh-CN" dirty="0"/>
              <a:t>,</a:t>
            </a:r>
            <a:r>
              <a:rPr lang="zh-CN" altLang="en-US" dirty="0"/>
              <a:t>中外艺术交流节目在荧光屏上异彩纷呈、丰富多彩。如中央电视台现场</a:t>
            </a:r>
          </a:p>
          <a:p>
            <a:r>
              <a:rPr lang="zh-CN" altLang="en-US" dirty="0"/>
              <a:t>直播了“’</a:t>
            </a:r>
            <a:r>
              <a:rPr lang="en-US" altLang="zh-CN" dirty="0"/>
              <a:t>93</a:t>
            </a:r>
            <a:r>
              <a:rPr lang="zh-CN" altLang="en-US" dirty="0"/>
              <a:t>中国国际标准舞国际锦标赛”</a:t>
            </a:r>
            <a:r>
              <a:rPr lang="en-US" altLang="zh-CN" dirty="0"/>
              <a:t>;</a:t>
            </a:r>
            <a:r>
              <a:rPr lang="zh-CN" altLang="en-US" dirty="0"/>
              <a:t>上海东方电视台首次转播了“第</a:t>
            </a:r>
            <a:r>
              <a:rPr lang="en-US" altLang="zh-CN" dirty="0"/>
              <a:t>65</a:t>
            </a:r>
            <a:r>
              <a:rPr lang="zh-CN" altLang="en-US" dirty="0"/>
              <a:t>届奥斯</a:t>
            </a:r>
          </a:p>
          <a:p>
            <a:r>
              <a:rPr lang="zh-CN" altLang="en-US" dirty="0"/>
              <a:t>卡颁奖仪式”</a:t>
            </a:r>
            <a:r>
              <a:rPr lang="en-US" altLang="zh-CN" dirty="0"/>
              <a:t>,</a:t>
            </a:r>
            <a:r>
              <a:rPr lang="zh-CN" altLang="en-US" dirty="0"/>
              <a:t>主办了“上海国际魔术节”</a:t>
            </a:r>
            <a:r>
              <a:rPr lang="en-US" altLang="zh-CN" dirty="0"/>
              <a:t>,</a:t>
            </a:r>
            <a:r>
              <a:rPr lang="zh-CN" altLang="en-US" dirty="0"/>
              <a:t>转播了“韩国国立艺术团访沪演出”“哈萨克</a:t>
            </a:r>
          </a:p>
          <a:p>
            <a:r>
              <a:rPr lang="zh-CN" altLang="en-US" dirty="0"/>
              <a:t>斯坦马戏团访华演出”“美国百老汇舞蹈团访沪演出”。北京电视台举办了“第二届国</a:t>
            </a:r>
          </a:p>
          <a:p>
            <a:r>
              <a:rPr lang="zh-CN" altLang="en-US" dirty="0"/>
              <a:t>际电视周”</a:t>
            </a:r>
            <a:r>
              <a:rPr lang="en-US" altLang="zh-CN" dirty="0"/>
              <a:t>,</a:t>
            </a:r>
            <a:r>
              <a:rPr lang="zh-CN" altLang="en-US" dirty="0"/>
              <a:t>推出了</a:t>
            </a:r>
            <a:r>
              <a:rPr lang="en-US" altLang="zh-CN" dirty="0"/>
              <a:t>《</a:t>
            </a:r>
            <a:r>
              <a:rPr lang="zh-CN" altLang="en-US" dirty="0"/>
              <a:t>东方神韵</a:t>
            </a:r>
            <a:r>
              <a:rPr lang="en-US" altLang="zh-CN" dirty="0"/>
              <a:t>》</a:t>
            </a:r>
            <a:r>
              <a:rPr lang="zh-CN" altLang="en-US" dirty="0"/>
              <a:t>和</a:t>
            </a:r>
            <a:r>
              <a:rPr lang="en-US" altLang="zh-CN" dirty="0"/>
              <a:t>《</a:t>
            </a:r>
            <a:r>
              <a:rPr lang="zh-CN" altLang="en-US" dirty="0"/>
              <a:t>灿烂星空</a:t>
            </a:r>
            <a:r>
              <a:rPr lang="en-US" altLang="zh-CN" dirty="0"/>
              <a:t>》</a:t>
            </a:r>
            <a:r>
              <a:rPr lang="zh-CN" altLang="en-US" dirty="0"/>
              <a:t>大型文艺晚会</a:t>
            </a:r>
            <a:r>
              <a:rPr lang="en-US" altLang="zh-CN" dirty="0"/>
              <a:t>,</a:t>
            </a:r>
            <a:r>
              <a:rPr lang="zh-CN" altLang="en-US" dirty="0"/>
              <a:t>大大拓宽了观众的视野。</a:t>
            </a:r>
          </a:p>
          <a:p>
            <a:r>
              <a:rPr lang="en-US" altLang="zh-CN" dirty="0"/>
              <a:t>1993</a:t>
            </a:r>
            <a:r>
              <a:rPr lang="zh-CN" altLang="en-US" dirty="0"/>
              <a:t>年</a:t>
            </a:r>
            <a:r>
              <a:rPr lang="en-US" altLang="zh-CN" dirty="0"/>
              <a:t>4</a:t>
            </a:r>
            <a:r>
              <a:rPr lang="zh-CN" altLang="en-US" dirty="0"/>
              <a:t>月</a:t>
            </a:r>
            <a:r>
              <a:rPr lang="en-US" altLang="zh-CN" dirty="0"/>
              <a:t>,</a:t>
            </a:r>
            <a:r>
              <a:rPr lang="zh-CN" altLang="en-US" dirty="0"/>
              <a:t>中央电视台与香港无线电视台等机构在北京人民大会堂联合举办</a:t>
            </a:r>
          </a:p>
          <a:p>
            <a:r>
              <a:rPr lang="zh-CN" altLang="en-US" dirty="0"/>
              <a:t>了“扶贫救灾献爱心”大型文艺晚会</a:t>
            </a:r>
            <a:r>
              <a:rPr lang="en-US" altLang="zh-CN" dirty="0"/>
              <a:t>,</a:t>
            </a:r>
            <a:r>
              <a:rPr lang="zh-CN" altLang="en-US" dirty="0"/>
              <a:t>通过卫星现场直播</a:t>
            </a:r>
            <a:r>
              <a:rPr lang="en-US" altLang="zh-CN" dirty="0"/>
              <a:t>,</a:t>
            </a:r>
            <a:r>
              <a:rPr lang="zh-CN" altLang="en-US" dirty="0"/>
              <a:t>在海外产生了强烈的反响。</a:t>
            </a:r>
          </a:p>
          <a:p>
            <a:r>
              <a:rPr lang="zh-CN" altLang="en-US" dirty="0"/>
              <a:t>对外交流不仅在中央电视台和海外电视机构之间进行</a:t>
            </a:r>
            <a:r>
              <a:rPr lang="en-US" altLang="zh-CN" dirty="0"/>
              <a:t>,</a:t>
            </a:r>
            <a:r>
              <a:rPr lang="zh-CN" altLang="en-US" dirty="0"/>
              <a:t>地方电视台也积极参与、</a:t>
            </a:r>
          </a:p>
          <a:p>
            <a:r>
              <a:rPr lang="zh-CN" altLang="en-US" dirty="0"/>
              <a:t>打通渠道</a:t>
            </a:r>
            <a:r>
              <a:rPr lang="en-US" altLang="zh-CN" dirty="0"/>
              <a:t>,</a:t>
            </a:r>
            <a:r>
              <a:rPr lang="zh-CN" altLang="en-US" dirty="0"/>
              <a:t>主办了许多有重大意义的电视文艺交流活动</a:t>
            </a:r>
            <a:r>
              <a:rPr lang="en-US" altLang="zh-CN" dirty="0"/>
              <a:t>,</a:t>
            </a:r>
            <a:r>
              <a:rPr lang="zh-CN" altLang="en-US" dirty="0"/>
              <a:t>既丰富了荧屏节目</a:t>
            </a:r>
            <a:r>
              <a:rPr lang="en-US" altLang="zh-CN" dirty="0"/>
              <a:t>,</a:t>
            </a:r>
            <a:r>
              <a:rPr lang="zh-CN" altLang="en-US" dirty="0"/>
              <a:t>又增进了</a:t>
            </a:r>
          </a:p>
          <a:p>
            <a:r>
              <a:rPr lang="zh-CN" altLang="en-US" dirty="0"/>
              <a:t>友谊、交流了经验。享誉中外的上海国际电视节和四川国际电视节已举办了多届</a:t>
            </a:r>
            <a:r>
              <a:rPr lang="en-US" altLang="zh-CN" dirty="0"/>
              <a:t>,</a:t>
            </a:r>
            <a:r>
              <a:rPr lang="zh-CN" altLang="en-US" dirty="0"/>
              <a:t>以</a:t>
            </a:r>
          </a:p>
          <a:p>
            <a:r>
              <a:rPr lang="zh-CN" altLang="en-US" dirty="0"/>
              <a:t>友好、交流、合作为宗旨</a:t>
            </a:r>
            <a:r>
              <a:rPr lang="en-US" altLang="zh-CN" dirty="0"/>
              <a:t>,</a:t>
            </a:r>
            <a:r>
              <a:rPr lang="zh-CN" altLang="en-US" dirty="0"/>
              <a:t>活动内容从电视节目展播和交流到国际电视学术交流会以及</a:t>
            </a:r>
          </a:p>
          <a:p>
            <a:r>
              <a:rPr lang="zh-CN" altLang="en-US" dirty="0"/>
              <a:t>节目评奖等</a:t>
            </a:r>
            <a:r>
              <a:rPr lang="en-US" altLang="zh-CN" dirty="0"/>
              <a:t>,</a:t>
            </a:r>
            <a:r>
              <a:rPr lang="zh-CN" altLang="en-US" dirty="0"/>
              <a:t>成为“友谊的彩带</a:t>
            </a:r>
            <a:r>
              <a:rPr lang="en-US" altLang="zh-CN" dirty="0"/>
              <a:t>,</a:t>
            </a:r>
            <a:r>
              <a:rPr lang="zh-CN" altLang="en-US" dirty="0"/>
              <a:t>合作的桥梁”。</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56832431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5909286"/>
          </a:xfrm>
          <a:prstGeom prst="rect">
            <a:avLst/>
          </a:prstGeom>
          <a:noFill/>
          <a:ln>
            <a:noFill/>
          </a:ln>
        </p:spPr>
        <p:txBody>
          <a:bodyPr wrap="square" lIns="91419" tIns="45708" rIns="91419" bIns="45708">
            <a:spAutoFit/>
          </a:bodyPr>
          <a:lstStyle/>
          <a:p>
            <a:r>
              <a:rPr lang="zh-CN" altLang="en-US" dirty="0"/>
              <a:t>为了抓好精神文明建设</a:t>
            </a:r>
            <a:r>
              <a:rPr lang="en-US" altLang="zh-CN" dirty="0"/>
              <a:t>,</a:t>
            </a:r>
            <a:r>
              <a:rPr lang="zh-CN" altLang="en-US" dirty="0"/>
              <a:t>中宣部在</a:t>
            </a:r>
            <a:r>
              <a:rPr lang="en-US" altLang="zh-CN" dirty="0"/>
              <a:t>20</a:t>
            </a:r>
            <a:r>
              <a:rPr lang="zh-CN" altLang="en-US" dirty="0"/>
              <a:t>世纪</a:t>
            </a:r>
            <a:r>
              <a:rPr lang="en-US" altLang="zh-CN" dirty="0"/>
              <a:t>90</a:t>
            </a:r>
            <a:r>
              <a:rPr lang="zh-CN" altLang="en-US" dirty="0"/>
              <a:t>年代推出“五个一工程”。实施这一</a:t>
            </a:r>
          </a:p>
          <a:p>
            <a:r>
              <a:rPr lang="zh-CN" altLang="en-US" dirty="0"/>
              <a:t>工程</a:t>
            </a:r>
            <a:r>
              <a:rPr lang="en-US" altLang="zh-CN" dirty="0"/>
              <a:t>,</a:t>
            </a:r>
            <a:r>
              <a:rPr lang="zh-CN" altLang="en-US" dirty="0"/>
              <a:t>就是要在精神生产领域始终坚持以邓小平同志建设有中国特色社会主义的理论</a:t>
            </a:r>
          </a:p>
          <a:p>
            <a:r>
              <a:rPr lang="zh-CN" altLang="en-US" dirty="0"/>
              <a:t>为指导</a:t>
            </a:r>
            <a:r>
              <a:rPr lang="en-US" altLang="zh-CN" dirty="0"/>
              <a:t>,</a:t>
            </a:r>
            <a:r>
              <a:rPr lang="zh-CN" altLang="en-US" dirty="0"/>
              <a:t>认真做好江泽民同志在全国宣传思想工作会议上提出的“以科学的理论武装</a:t>
            </a:r>
          </a:p>
          <a:p>
            <a:r>
              <a:rPr lang="zh-CN" altLang="en-US" dirty="0"/>
              <a:t>人</a:t>
            </a:r>
            <a:r>
              <a:rPr lang="en-US" altLang="zh-CN" dirty="0"/>
              <a:t>,</a:t>
            </a:r>
            <a:r>
              <a:rPr lang="zh-CN" altLang="en-US" dirty="0"/>
              <a:t>以正确的舆论引导人</a:t>
            </a:r>
            <a:r>
              <a:rPr lang="en-US" altLang="zh-CN" dirty="0"/>
              <a:t>,</a:t>
            </a:r>
            <a:r>
              <a:rPr lang="zh-CN" altLang="en-US" dirty="0"/>
              <a:t>以高尚的精神塑造人</a:t>
            </a:r>
            <a:r>
              <a:rPr lang="en-US" altLang="zh-CN" dirty="0"/>
              <a:t>,</a:t>
            </a:r>
            <a:r>
              <a:rPr lang="zh-CN" altLang="en-US" dirty="0"/>
              <a:t>以优秀的作品鼓舞人”四项重点工作</a:t>
            </a:r>
            <a:r>
              <a:rPr lang="en-US" altLang="zh-CN" dirty="0"/>
              <a:t>,</a:t>
            </a:r>
          </a:p>
          <a:p>
            <a:r>
              <a:rPr lang="zh-CN" altLang="en-US" dirty="0"/>
              <a:t>为改革开放和现代化建设提供精神动力</a:t>
            </a:r>
            <a:r>
              <a:rPr lang="en-US" altLang="zh-CN" dirty="0"/>
              <a:t>,</a:t>
            </a:r>
            <a:r>
              <a:rPr lang="zh-CN" altLang="en-US" dirty="0"/>
              <a:t>创造良好的舆论环境</a:t>
            </a:r>
            <a:r>
              <a:rPr lang="en-US" altLang="zh-CN" dirty="0"/>
              <a:t>,</a:t>
            </a:r>
            <a:r>
              <a:rPr lang="zh-CN" altLang="en-US" dirty="0"/>
              <a:t>旗帜鲜明地宣传正确</a:t>
            </a:r>
          </a:p>
          <a:p>
            <a:r>
              <a:rPr lang="zh-CN" altLang="en-US" dirty="0"/>
              <a:t>的思想、信念、人生观、价值观</a:t>
            </a:r>
            <a:r>
              <a:rPr lang="en-US" altLang="zh-CN" dirty="0"/>
              <a:t>,</a:t>
            </a:r>
            <a:r>
              <a:rPr lang="zh-CN" altLang="en-US" dirty="0"/>
              <a:t>努力创作健康有益、丰富多彩的精神产品</a:t>
            </a:r>
            <a:r>
              <a:rPr lang="en-US" altLang="zh-CN" dirty="0"/>
              <a:t>,</a:t>
            </a:r>
            <a:r>
              <a:rPr lang="zh-CN" altLang="en-US" dirty="0"/>
              <a:t>用高格调的</a:t>
            </a:r>
          </a:p>
          <a:p>
            <a:r>
              <a:rPr lang="zh-CN" altLang="en-US" dirty="0"/>
              <a:t>精神产品提高人们的精神境界</a:t>
            </a:r>
            <a:r>
              <a:rPr lang="en-US" altLang="zh-CN" dirty="0"/>
              <a:t>,</a:t>
            </a:r>
            <a:r>
              <a:rPr lang="zh-CN" altLang="en-US" dirty="0"/>
              <a:t>陶冶人们的情操</a:t>
            </a:r>
            <a:r>
              <a:rPr lang="en-US" altLang="zh-CN" dirty="0"/>
              <a:t>,</a:t>
            </a:r>
            <a:r>
              <a:rPr lang="zh-CN" altLang="en-US" dirty="0"/>
              <a:t>使人们振奋精神</a:t>
            </a:r>
            <a:r>
              <a:rPr lang="en-US" altLang="zh-CN" dirty="0"/>
              <a:t>,</a:t>
            </a:r>
            <a:r>
              <a:rPr lang="zh-CN" altLang="en-US" dirty="0"/>
              <a:t>鼓舞斗志</a:t>
            </a:r>
            <a:r>
              <a:rPr lang="en-US" altLang="zh-CN" dirty="0"/>
              <a:t>,</a:t>
            </a:r>
            <a:r>
              <a:rPr lang="zh-CN" altLang="en-US" dirty="0"/>
              <a:t>为人民、</a:t>
            </a:r>
          </a:p>
          <a:p>
            <a:r>
              <a:rPr lang="zh-CN" altLang="en-US" dirty="0"/>
              <a:t>为国家和现代化建设作出贡献。“五个一工程”评奖已进行多届</a:t>
            </a:r>
            <a:r>
              <a:rPr lang="en-US" altLang="zh-CN" dirty="0"/>
              <a:t>,</a:t>
            </a:r>
            <a:r>
              <a:rPr lang="zh-CN" altLang="en-US" dirty="0"/>
              <a:t>从入选的作品来看</a:t>
            </a:r>
            <a:r>
              <a:rPr lang="en-US" altLang="zh-CN" dirty="0"/>
              <a:t>,</a:t>
            </a:r>
          </a:p>
          <a:p>
            <a:r>
              <a:rPr lang="zh-CN" altLang="en-US" dirty="0"/>
              <a:t>体现了“五个一工程”的宗旨。</a:t>
            </a:r>
          </a:p>
          <a:p>
            <a:r>
              <a:rPr lang="en-US" altLang="zh-CN" dirty="0"/>
              <a:t>20</a:t>
            </a:r>
            <a:r>
              <a:rPr lang="zh-CN" altLang="en-US" dirty="0"/>
              <a:t>世纪</a:t>
            </a:r>
            <a:r>
              <a:rPr lang="en-US" altLang="zh-CN" dirty="0"/>
              <a:t>90</a:t>
            </a:r>
            <a:r>
              <a:rPr lang="zh-CN" altLang="en-US" dirty="0"/>
              <a:t>年代电视文艺的全面繁荣还体现在中央电视台两大新频道的开播。</a:t>
            </a:r>
            <a:endParaRPr lang="en-US" altLang="zh-CN" dirty="0"/>
          </a:p>
          <a:p>
            <a:endParaRPr lang="en-US" altLang="zh-CN" dirty="0"/>
          </a:p>
          <a:p>
            <a:r>
              <a:rPr lang="zh-CN" altLang="en-US" dirty="0"/>
              <a:t>中央电视台电影频道于</a:t>
            </a:r>
            <a:r>
              <a:rPr lang="en-US" altLang="zh-CN" dirty="0"/>
              <a:t>1995</a:t>
            </a:r>
            <a:r>
              <a:rPr lang="zh-CN" altLang="en-US" dirty="0"/>
              <a:t>年</a:t>
            </a:r>
            <a:r>
              <a:rPr lang="en-US" altLang="zh-CN" dirty="0"/>
              <a:t>11</a:t>
            </a:r>
            <a:r>
              <a:rPr lang="zh-CN" altLang="en-US" dirty="0"/>
              <a:t>月</a:t>
            </a:r>
            <a:r>
              <a:rPr lang="en-US" altLang="zh-CN" dirty="0"/>
              <a:t>30</a:t>
            </a:r>
            <a:r>
              <a:rPr lang="zh-CN" altLang="en-US" dirty="0"/>
              <a:t>日开播。以弘扬中国电影文化为宗旨</a:t>
            </a:r>
            <a:r>
              <a:rPr lang="en-US" altLang="zh-CN" dirty="0"/>
              <a:t>,</a:t>
            </a:r>
          </a:p>
          <a:p>
            <a:r>
              <a:rPr lang="zh-CN" altLang="en-US" dirty="0"/>
              <a:t>以为全国影视观众提供丰富的精神食粮为目的</a:t>
            </a:r>
            <a:r>
              <a:rPr lang="en-US" altLang="zh-CN" dirty="0"/>
              <a:t>,</a:t>
            </a:r>
            <a:r>
              <a:rPr lang="zh-CN" altLang="en-US" dirty="0"/>
              <a:t>电影频道每天播出</a:t>
            </a:r>
            <a:r>
              <a:rPr lang="en-US" altLang="zh-CN" dirty="0"/>
              <a:t>8</a:t>
            </a:r>
            <a:r>
              <a:rPr lang="zh-CN" altLang="en-US" dirty="0"/>
              <a:t>部不同时代、不</a:t>
            </a:r>
          </a:p>
          <a:p>
            <a:r>
              <a:rPr lang="zh-CN" altLang="en-US" dirty="0"/>
              <a:t>同风格的中外优秀故事片及国内外各类优秀短片和美术片。</a:t>
            </a:r>
            <a:endParaRPr lang="en-US" altLang="zh-CN" dirty="0"/>
          </a:p>
          <a:p>
            <a:endParaRPr lang="zh-CN" altLang="en-US" dirty="0"/>
          </a:p>
          <a:p>
            <a:r>
              <a:rPr lang="zh-CN" altLang="en-US" dirty="0"/>
              <a:t>同一时间</a:t>
            </a:r>
            <a:r>
              <a:rPr lang="en-US" altLang="zh-CN" dirty="0"/>
              <a:t>,</a:t>
            </a:r>
            <a:r>
              <a:rPr lang="zh-CN" altLang="en-US" dirty="0"/>
              <a:t>中央电视台文艺频道也正式开播。中央电视台文艺频道是以娱乐性节</a:t>
            </a:r>
          </a:p>
          <a:p>
            <a:r>
              <a:rPr lang="zh-CN" altLang="en-US" dirty="0"/>
              <a:t>目为主的频道</a:t>
            </a:r>
            <a:r>
              <a:rPr lang="en-US" altLang="zh-CN" dirty="0"/>
              <a:t>,</a:t>
            </a:r>
            <a:r>
              <a:rPr lang="zh-CN" altLang="en-US" dirty="0"/>
              <a:t>它的主干节目由</a:t>
            </a:r>
            <a:r>
              <a:rPr lang="en-US" altLang="zh-CN" dirty="0"/>
              <a:t>6</a:t>
            </a:r>
            <a:r>
              <a:rPr lang="zh-CN" altLang="en-US" dirty="0"/>
              <a:t>个方面组成</a:t>
            </a:r>
            <a:r>
              <a:rPr lang="en-US" altLang="zh-CN" dirty="0"/>
              <a:t>:(1)</a:t>
            </a:r>
            <a:r>
              <a:rPr lang="zh-CN" altLang="en-US" dirty="0"/>
              <a:t>国产电视剧</a:t>
            </a:r>
            <a:r>
              <a:rPr lang="en-US" altLang="zh-CN" dirty="0"/>
              <a:t>;(2)</a:t>
            </a:r>
            <a:r>
              <a:rPr lang="zh-CN" altLang="en-US" dirty="0"/>
              <a:t>译制片</a:t>
            </a:r>
            <a:r>
              <a:rPr lang="en-US" altLang="zh-CN" dirty="0"/>
              <a:t>(</a:t>
            </a:r>
            <a:r>
              <a:rPr lang="zh-CN" altLang="en-US" dirty="0"/>
              <a:t>含国外电</a:t>
            </a:r>
          </a:p>
          <a:p>
            <a:r>
              <a:rPr lang="zh-CN" altLang="en-US" dirty="0"/>
              <a:t>影或电视剧</a:t>
            </a:r>
            <a:r>
              <a:rPr lang="en-US" altLang="zh-CN" dirty="0"/>
              <a:t>);(3)</a:t>
            </a:r>
            <a:r>
              <a:rPr lang="zh-CN" altLang="en-US" dirty="0"/>
              <a:t>中外音乐电视</a:t>
            </a:r>
            <a:r>
              <a:rPr lang="en-US" altLang="zh-CN" dirty="0"/>
              <a:t>;(4)</a:t>
            </a:r>
            <a:r>
              <a:rPr lang="zh-CN" altLang="en-US" dirty="0"/>
              <a:t>综艺性节目</a:t>
            </a:r>
            <a:r>
              <a:rPr lang="en-US" altLang="zh-CN" dirty="0"/>
              <a:t>;(5)</a:t>
            </a:r>
            <a:r>
              <a:rPr lang="zh-CN" altLang="en-US" dirty="0"/>
              <a:t>经过精编的首播节目</a:t>
            </a:r>
            <a:r>
              <a:rPr lang="en-US" altLang="zh-CN" dirty="0"/>
              <a:t>;(6)</a:t>
            </a:r>
            <a:r>
              <a:rPr lang="zh-CN" altLang="en-US" dirty="0"/>
              <a:t>动画节</a:t>
            </a:r>
          </a:p>
          <a:p>
            <a:r>
              <a:rPr lang="zh-CN" altLang="en-US" dirty="0"/>
              <a:t>目。在这</a:t>
            </a:r>
            <a:r>
              <a:rPr lang="en-US" altLang="zh-CN" dirty="0"/>
              <a:t>6</a:t>
            </a:r>
            <a:r>
              <a:rPr lang="zh-CN" altLang="en-US" dirty="0"/>
              <a:t>个主干节目的基础上</a:t>
            </a:r>
            <a:r>
              <a:rPr lang="en-US" altLang="zh-CN" dirty="0"/>
              <a:t>,</a:t>
            </a:r>
            <a:r>
              <a:rPr lang="zh-CN" altLang="en-US" dirty="0"/>
              <a:t>还充实了其他类文艺节目</a:t>
            </a:r>
            <a:r>
              <a:rPr lang="en-US" altLang="zh-CN" dirty="0"/>
              <a:t>,</a:t>
            </a:r>
            <a:r>
              <a:rPr lang="zh-CN" altLang="en-US" dirty="0"/>
              <a:t>以使文艺频道办得丰富</a:t>
            </a:r>
          </a:p>
          <a:p>
            <a:r>
              <a:rPr lang="zh-CN" altLang="en-US" dirty="0"/>
              <a:t>多彩</a:t>
            </a:r>
            <a:r>
              <a:rPr lang="en-US" altLang="zh-CN" dirty="0"/>
              <a:t>,</a:t>
            </a:r>
            <a:r>
              <a:rPr lang="zh-CN" altLang="en-US" dirty="0"/>
              <a:t>让观众在轻松愉快中得到休息</a:t>
            </a:r>
            <a:r>
              <a:rPr lang="en-US" altLang="zh-CN" dirty="0"/>
              <a:t>,</a:t>
            </a:r>
            <a:r>
              <a:rPr lang="zh-CN" altLang="en-US" dirty="0"/>
              <a:t>受到教育、启发和鼓舞。</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46649030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94722" y="1798853"/>
            <a:ext cx="9569864" cy="4247292"/>
          </a:xfrm>
          <a:prstGeom prst="rect">
            <a:avLst/>
          </a:prstGeom>
          <a:noFill/>
          <a:ln>
            <a:noFill/>
          </a:ln>
        </p:spPr>
        <p:txBody>
          <a:bodyPr wrap="square" lIns="91419" tIns="45708" rIns="91419" bIns="45708">
            <a:spAutoFit/>
          </a:bodyPr>
          <a:lstStyle/>
          <a:p>
            <a:r>
              <a:rPr lang="zh-CN" altLang="en-US" dirty="0"/>
              <a:t>一、新中国成立十七年</a:t>
            </a:r>
            <a:r>
              <a:rPr lang="en-US" altLang="zh-CN" dirty="0"/>
              <a:t>:</a:t>
            </a:r>
            <a:r>
              <a:rPr lang="zh-CN" altLang="en-US" dirty="0"/>
              <a:t>被集体主义、理想主义和英雄主义激情点燃的广播文艺</a:t>
            </a:r>
            <a:endParaRPr lang="en-US" altLang="zh-CN" dirty="0"/>
          </a:p>
          <a:p>
            <a:endParaRPr lang="en-US" altLang="zh-CN" dirty="0"/>
          </a:p>
          <a:p>
            <a:r>
              <a:rPr lang="en-US" altLang="zh-CN" dirty="0"/>
              <a:t>(</a:t>
            </a:r>
            <a:r>
              <a:rPr lang="zh-CN" altLang="en-US" dirty="0"/>
              <a:t>一</a:t>
            </a:r>
            <a:r>
              <a:rPr lang="en-US" altLang="zh-CN" dirty="0"/>
              <a:t>)</a:t>
            </a:r>
            <a:r>
              <a:rPr lang="zh-CN" altLang="en-US" dirty="0"/>
              <a:t>广播文艺的地位由边缘靠拢中心</a:t>
            </a:r>
            <a:endParaRPr lang="en-US" altLang="zh-CN" dirty="0"/>
          </a:p>
          <a:p>
            <a:endParaRPr lang="zh-CN" altLang="en-US" dirty="0"/>
          </a:p>
          <a:p>
            <a:r>
              <a:rPr lang="zh-CN" altLang="en-US" dirty="0"/>
              <a:t>革命战争时期</a:t>
            </a:r>
            <a:r>
              <a:rPr lang="en-US" altLang="zh-CN" dirty="0"/>
              <a:t>,</a:t>
            </a:r>
            <a:r>
              <a:rPr lang="zh-CN" altLang="en-US" dirty="0"/>
              <a:t>广播以发布新闻和时事政策教育为重心。那时的广播文艺尚处于</a:t>
            </a:r>
          </a:p>
          <a:p>
            <a:r>
              <a:rPr lang="zh-CN" altLang="en-US" dirty="0"/>
              <a:t>边缘地位</a:t>
            </a:r>
            <a:r>
              <a:rPr lang="en-US" altLang="zh-CN" dirty="0"/>
              <a:t>,</a:t>
            </a:r>
            <a:r>
              <a:rPr lang="zh-CN" altLang="en-US" dirty="0"/>
              <a:t>既没有专门制作文艺节目的从业人员队伍</a:t>
            </a:r>
            <a:r>
              <a:rPr lang="en-US" altLang="zh-CN" dirty="0"/>
              <a:t>,</a:t>
            </a:r>
            <a:r>
              <a:rPr lang="zh-CN" altLang="en-US" dirty="0"/>
              <a:t>又没有固定的文艺节目栏目。</a:t>
            </a:r>
          </a:p>
          <a:p>
            <a:r>
              <a:rPr lang="zh-CN" altLang="en-US" dirty="0"/>
              <a:t>从节目形态来看</a:t>
            </a:r>
            <a:r>
              <a:rPr lang="en-US" altLang="zh-CN" dirty="0"/>
              <a:t>,</a:t>
            </a:r>
            <a:r>
              <a:rPr lang="zh-CN" altLang="en-US" dirty="0"/>
              <a:t>革命时期的广播文艺主要是戏曲音乐节目</a:t>
            </a:r>
            <a:r>
              <a:rPr lang="en-US" altLang="zh-CN" dirty="0"/>
              <a:t>,</a:t>
            </a:r>
            <a:r>
              <a:rPr lang="zh-CN" altLang="en-US" dirty="0"/>
              <a:t>其节目来源是二十几张</a:t>
            </a:r>
          </a:p>
          <a:p>
            <a:r>
              <a:rPr lang="zh-CN" altLang="en-US" dirty="0"/>
              <a:t>被反复使用的旧唱片</a:t>
            </a:r>
            <a:r>
              <a:rPr lang="en-US" altLang="zh-CN" dirty="0"/>
              <a:t>,</a:t>
            </a:r>
            <a:r>
              <a:rPr lang="zh-CN" altLang="en-US" dirty="0"/>
              <a:t>一般只被用作每次播音的开始曲或新闻时事宣讲类节目间歇时</a:t>
            </a:r>
          </a:p>
          <a:p>
            <a:r>
              <a:rPr lang="zh-CN" altLang="en-US" dirty="0"/>
              <a:t>的插曲。</a:t>
            </a:r>
            <a:endParaRPr lang="en-US" altLang="zh-CN" dirty="0"/>
          </a:p>
          <a:p>
            <a:endParaRPr lang="en-US" altLang="zh-CN" dirty="0"/>
          </a:p>
          <a:p>
            <a:r>
              <a:rPr lang="zh-CN" altLang="en-US" dirty="0"/>
              <a:t>新中国的成立使中国社会生活的基本矛盾发生了转向</a:t>
            </a:r>
            <a:r>
              <a:rPr lang="en-US" altLang="zh-CN" dirty="0"/>
              <a:t>,</a:t>
            </a:r>
            <a:r>
              <a:rPr lang="zh-CN" altLang="en-US" dirty="0"/>
              <a:t>即由革命转向了建设。革</a:t>
            </a:r>
          </a:p>
          <a:p>
            <a:r>
              <a:rPr lang="zh-CN" altLang="en-US" dirty="0"/>
              <a:t>命战争年代</a:t>
            </a:r>
            <a:r>
              <a:rPr lang="en-US" altLang="zh-CN" dirty="0"/>
              <a:t>,</a:t>
            </a:r>
            <a:r>
              <a:rPr lang="zh-CN" altLang="en-US" dirty="0"/>
              <a:t>那种播送战报、宣讲政策、鼓舞全国人民继续战斗的带有明显政治紧迫感</a:t>
            </a:r>
          </a:p>
          <a:p>
            <a:r>
              <a:rPr lang="zh-CN" altLang="en-US" dirty="0"/>
              <a:t>的新闻广播</a:t>
            </a:r>
            <a:r>
              <a:rPr lang="en-US" altLang="zh-CN" dirty="0"/>
              <a:t>,</a:t>
            </a:r>
            <a:r>
              <a:rPr lang="zh-CN" altLang="en-US" dirty="0"/>
              <a:t>开始被和平建设时期宣传报道社会主义建设中英模人物与事迹的新闻广</a:t>
            </a:r>
          </a:p>
          <a:p>
            <a:r>
              <a:rPr lang="zh-CN" altLang="en-US" dirty="0"/>
              <a:t>播和以此为艺术创作题材的广播文艺所置换。</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9067864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5355288"/>
          </a:xfrm>
          <a:prstGeom prst="rect">
            <a:avLst/>
          </a:prstGeom>
          <a:noFill/>
          <a:ln>
            <a:noFill/>
          </a:ln>
        </p:spPr>
        <p:txBody>
          <a:bodyPr wrap="square" lIns="91419" tIns="45708" rIns="91419" bIns="45708">
            <a:spAutoFit/>
          </a:bodyPr>
          <a:lstStyle/>
          <a:p>
            <a:r>
              <a:rPr lang="en-US" altLang="zh-CN" dirty="0"/>
              <a:t>20</a:t>
            </a:r>
            <a:r>
              <a:rPr lang="zh-CN" altLang="en-US" dirty="0"/>
              <a:t>世纪</a:t>
            </a:r>
            <a:r>
              <a:rPr lang="en-US" altLang="zh-CN" dirty="0"/>
              <a:t>90</a:t>
            </a:r>
            <a:r>
              <a:rPr lang="zh-CN" altLang="en-US" dirty="0"/>
              <a:t>年代中后期</a:t>
            </a:r>
            <a:r>
              <a:rPr lang="en-US" altLang="zh-CN" dirty="0"/>
              <a:t>,</a:t>
            </a:r>
            <a:r>
              <a:rPr lang="zh-CN" altLang="en-US" dirty="0"/>
              <a:t>电视文艺深入基层</a:t>
            </a:r>
            <a:r>
              <a:rPr lang="en-US" altLang="zh-CN" dirty="0"/>
              <a:t>,</a:t>
            </a:r>
            <a:r>
              <a:rPr lang="zh-CN" altLang="en-US" dirty="0"/>
              <a:t>深入群众</a:t>
            </a:r>
            <a:r>
              <a:rPr lang="en-US" altLang="zh-CN" dirty="0"/>
              <a:t>,</a:t>
            </a:r>
            <a:r>
              <a:rPr lang="zh-CN" altLang="en-US" dirty="0"/>
              <a:t>扎根于人民中间</a:t>
            </a:r>
            <a:r>
              <a:rPr lang="en-US" altLang="zh-CN" dirty="0"/>
              <a:t>,</a:t>
            </a:r>
            <a:r>
              <a:rPr lang="zh-CN" altLang="en-US" dirty="0"/>
              <a:t>演员受</a:t>
            </a:r>
          </a:p>
          <a:p>
            <a:r>
              <a:rPr lang="zh-CN" altLang="en-US" dirty="0"/>
              <a:t>到了教育</a:t>
            </a:r>
            <a:r>
              <a:rPr lang="en-US" altLang="zh-CN" dirty="0"/>
              <a:t>,</a:t>
            </a:r>
            <a:r>
              <a:rPr lang="zh-CN" altLang="en-US" dirty="0"/>
              <a:t>观众得到了享受。遵照江泽民同志“深入基层</a:t>
            </a:r>
            <a:r>
              <a:rPr lang="en-US" altLang="zh-CN" dirty="0"/>
              <a:t>,</a:t>
            </a:r>
            <a:r>
              <a:rPr lang="zh-CN" altLang="en-US" dirty="0"/>
              <a:t>深入群众”的批示精神和中</a:t>
            </a:r>
          </a:p>
          <a:p>
            <a:r>
              <a:rPr lang="zh-CN" altLang="en-US" dirty="0"/>
              <a:t>央关于“文化下乡</a:t>
            </a:r>
            <a:r>
              <a:rPr lang="en-US" altLang="zh-CN" dirty="0"/>
              <a:t>,</a:t>
            </a:r>
            <a:r>
              <a:rPr lang="zh-CN" altLang="en-US" dirty="0"/>
              <a:t>深入基层”的要求</a:t>
            </a:r>
            <a:r>
              <a:rPr lang="en-US" altLang="zh-CN" dirty="0"/>
              <a:t>,</a:t>
            </a:r>
            <a:r>
              <a:rPr lang="zh-CN" altLang="en-US" dirty="0"/>
              <a:t>根据丁关根同志“中央电视台要成立‘心连心’艺</a:t>
            </a:r>
          </a:p>
          <a:p>
            <a:r>
              <a:rPr lang="zh-CN" altLang="en-US" dirty="0"/>
              <a:t>术团”的倡议</a:t>
            </a:r>
            <a:r>
              <a:rPr lang="en-US" altLang="zh-CN" dirty="0"/>
              <a:t>,</a:t>
            </a:r>
            <a:r>
              <a:rPr lang="zh-CN" altLang="en-US" dirty="0"/>
              <a:t>中央电视台于</a:t>
            </a:r>
            <a:r>
              <a:rPr lang="en-US" altLang="zh-CN" dirty="0"/>
              <a:t>1996</a:t>
            </a:r>
            <a:r>
              <a:rPr lang="zh-CN" altLang="en-US" dirty="0"/>
              <a:t>年上半年成立了“心连心”艺术团</a:t>
            </a:r>
            <a:r>
              <a:rPr lang="en-US" altLang="zh-CN" dirty="0"/>
              <a:t>,</a:t>
            </a:r>
            <a:r>
              <a:rPr lang="zh-CN" altLang="en-US" dirty="0"/>
              <a:t>并随之深入到农</a:t>
            </a:r>
          </a:p>
          <a:p>
            <a:r>
              <a:rPr lang="zh-CN" altLang="en-US" dirty="0"/>
              <a:t>村革命老区、工厂、学校、部队等进行了一系列慰问演出</a:t>
            </a:r>
            <a:r>
              <a:rPr lang="en-US" altLang="zh-CN" dirty="0"/>
              <a:t>,</a:t>
            </a:r>
            <a:r>
              <a:rPr lang="zh-CN" altLang="en-US" dirty="0"/>
              <a:t>产生了很好的社会效益</a:t>
            </a:r>
            <a:r>
              <a:rPr lang="en-US" altLang="zh-CN" dirty="0"/>
              <a:t>,</a:t>
            </a:r>
            <a:r>
              <a:rPr lang="zh-CN" altLang="en-US" dirty="0"/>
              <a:t>在观</a:t>
            </a:r>
          </a:p>
          <a:p>
            <a:r>
              <a:rPr lang="zh-CN" altLang="en-US" dirty="0"/>
              <a:t>众中引起了强烈反响</a:t>
            </a:r>
            <a:r>
              <a:rPr lang="en-US" altLang="zh-CN" dirty="0"/>
              <a:t>,</a:t>
            </a:r>
            <a:r>
              <a:rPr lang="zh-CN" altLang="en-US" dirty="0"/>
              <a:t>受到社会各界的普遍欢迎和好评。</a:t>
            </a:r>
            <a:endParaRPr lang="en-US" altLang="zh-CN" dirty="0"/>
          </a:p>
          <a:p>
            <a:endParaRPr lang="en-US" altLang="zh-CN" dirty="0"/>
          </a:p>
          <a:p>
            <a:r>
              <a:rPr lang="zh-CN" altLang="en-US" dirty="0"/>
              <a:t>在上个世纪末的最后几年</a:t>
            </a:r>
            <a:r>
              <a:rPr lang="en-US" altLang="zh-CN" dirty="0"/>
              <a:t>,</a:t>
            </a:r>
            <a:r>
              <a:rPr lang="zh-CN" altLang="en-US" dirty="0"/>
              <a:t>电视游戏娱乐节目经历了从“一炮而红”到归于平淡的</a:t>
            </a:r>
          </a:p>
          <a:p>
            <a:r>
              <a:rPr lang="zh-CN" altLang="en-US" dirty="0"/>
              <a:t>戏剧化过程。以</a:t>
            </a:r>
            <a:r>
              <a:rPr lang="en-US" altLang="zh-CN" dirty="0"/>
              <a:t>1996</a:t>
            </a:r>
            <a:r>
              <a:rPr lang="zh-CN" altLang="en-US" dirty="0"/>
              <a:t>年湖南卫视率先推出的</a:t>
            </a:r>
            <a:r>
              <a:rPr lang="en-US" altLang="zh-CN" dirty="0"/>
              <a:t>《</a:t>
            </a:r>
            <a:r>
              <a:rPr lang="zh-CN" altLang="en-US" dirty="0"/>
              <a:t>快乐大本营</a:t>
            </a:r>
            <a:r>
              <a:rPr lang="en-US" altLang="zh-CN" dirty="0"/>
              <a:t>》</a:t>
            </a:r>
            <a:r>
              <a:rPr lang="zh-CN" altLang="en-US" dirty="0"/>
              <a:t>肇始</a:t>
            </a:r>
            <a:r>
              <a:rPr lang="en-US" altLang="zh-CN" dirty="0"/>
              <a:t>,</a:t>
            </a:r>
            <a:r>
              <a:rPr lang="zh-CN" altLang="en-US" dirty="0"/>
              <a:t>据说</a:t>
            </a:r>
            <a:r>
              <a:rPr lang="en-US" altLang="zh-CN" dirty="0"/>
              <a:t>《</a:t>
            </a:r>
            <a:r>
              <a:rPr lang="zh-CN" altLang="en-US" dirty="0"/>
              <a:t>快乐大本营</a:t>
            </a:r>
            <a:r>
              <a:rPr lang="en-US" altLang="zh-CN" dirty="0"/>
              <a:t>》</a:t>
            </a:r>
          </a:p>
          <a:p>
            <a:r>
              <a:rPr lang="zh-CN" altLang="en-US" dirty="0"/>
              <a:t>最红火时</a:t>
            </a:r>
            <a:r>
              <a:rPr lang="en-US" altLang="zh-CN" dirty="0"/>
              <a:t>,</a:t>
            </a:r>
            <a:r>
              <a:rPr lang="zh-CN" altLang="en-US" dirty="0"/>
              <a:t>平均收视率曾达到</a:t>
            </a:r>
            <a:r>
              <a:rPr lang="en-US" altLang="zh-CN" dirty="0"/>
              <a:t>33%,</a:t>
            </a:r>
            <a:r>
              <a:rPr lang="zh-CN" altLang="en-US" dirty="0"/>
              <a:t>广告价格甚至超过中央电视台的平均价格</a:t>
            </a:r>
            <a:r>
              <a:rPr lang="en-US" altLang="zh-CN" dirty="0"/>
              <a:t>,</a:t>
            </a:r>
            <a:r>
              <a:rPr lang="zh-CN" altLang="en-US" dirty="0"/>
              <a:t>一时</a:t>
            </a:r>
          </a:p>
          <a:p>
            <a:r>
              <a:rPr lang="zh-CN" altLang="en-US" dirty="0"/>
              <a:t>“娱乐”风潮席卷全国。据广电总局的材料显示</a:t>
            </a:r>
            <a:r>
              <a:rPr lang="en-US" altLang="zh-CN" dirty="0"/>
              <a:t>,</a:t>
            </a:r>
            <a:r>
              <a:rPr lang="zh-CN" altLang="en-US" dirty="0"/>
              <a:t>全国省级电视台开办娱乐节目的有</a:t>
            </a:r>
          </a:p>
          <a:p>
            <a:r>
              <a:rPr lang="en-US" altLang="zh-CN" dirty="0"/>
              <a:t>33</a:t>
            </a:r>
            <a:r>
              <a:rPr lang="zh-CN" altLang="en-US" dirty="0"/>
              <a:t>家</a:t>
            </a:r>
            <a:r>
              <a:rPr lang="en-US" altLang="zh-CN" dirty="0"/>
              <a:t>,</a:t>
            </a:r>
            <a:r>
              <a:rPr lang="zh-CN" altLang="en-US" dirty="0"/>
              <a:t>地</a:t>
            </a:r>
            <a:r>
              <a:rPr lang="en-US" altLang="zh-CN" dirty="0"/>
              <a:t>(</a:t>
            </a:r>
            <a:r>
              <a:rPr lang="zh-CN" altLang="en-US" dirty="0"/>
              <a:t>市</a:t>
            </a:r>
            <a:r>
              <a:rPr lang="en-US" altLang="zh-CN" dirty="0"/>
              <a:t>)</a:t>
            </a:r>
            <a:r>
              <a:rPr lang="zh-CN" altLang="en-US" dirty="0"/>
              <a:t>级电视台开办娱乐节目的有</a:t>
            </a:r>
            <a:r>
              <a:rPr lang="en-US" altLang="zh-CN" dirty="0"/>
              <a:t>42</a:t>
            </a:r>
            <a:r>
              <a:rPr lang="zh-CN" altLang="en-US" dirty="0"/>
              <a:t>家。</a:t>
            </a:r>
            <a:r>
              <a:rPr lang="en-US" altLang="zh-CN" dirty="0"/>
              <a:t>1999</a:t>
            </a:r>
            <a:r>
              <a:rPr lang="zh-CN" altLang="en-US" dirty="0"/>
              <a:t>年以来</a:t>
            </a:r>
            <a:r>
              <a:rPr lang="en-US" altLang="zh-CN" dirty="0"/>
              <a:t>,</a:t>
            </a:r>
            <a:r>
              <a:rPr lang="zh-CN" altLang="en-US" dirty="0"/>
              <a:t>先后又有</a:t>
            </a:r>
            <a:r>
              <a:rPr lang="en-US" altLang="zh-CN" dirty="0"/>
              <a:t>32</a:t>
            </a:r>
            <a:r>
              <a:rPr lang="zh-CN" altLang="en-US" dirty="0"/>
              <a:t>家电视台</a:t>
            </a:r>
          </a:p>
          <a:p>
            <a:r>
              <a:rPr lang="zh-CN" altLang="en-US" dirty="0"/>
              <a:t>开办或引进了娱乐节目。</a:t>
            </a:r>
            <a:r>
              <a:rPr lang="en-US" altLang="zh-CN" dirty="0"/>
              <a:t>1999</a:t>
            </a:r>
            <a:r>
              <a:rPr lang="zh-CN" altLang="en-US" dirty="0"/>
              <a:t>年</a:t>
            </a:r>
            <a:r>
              <a:rPr lang="en-US" altLang="zh-CN" dirty="0"/>
              <a:t>1</a:t>
            </a:r>
            <a:r>
              <a:rPr lang="zh-CN" altLang="en-US" dirty="0"/>
              <a:t>月</a:t>
            </a:r>
            <a:r>
              <a:rPr lang="en-US" altLang="zh-CN" dirty="0"/>
              <a:t>20</a:t>
            </a:r>
            <a:r>
              <a:rPr lang="zh-CN" altLang="en-US" dirty="0"/>
              <a:t>日北京有线电视台开播的</a:t>
            </a:r>
            <a:r>
              <a:rPr lang="en-US" altLang="zh-CN" dirty="0"/>
              <a:t>《</a:t>
            </a:r>
            <a:r>
              <a:rPr lang="zh-CN" altLang="en-US" dirty="0"/>
              <a:t>欢乐总动员</a:t>
            </a:r>
            <a:r>
              <a:rPr lang="en-US" altLang="zh-CN" dirty="0"/>
              <a:t>》,</a:t>
            </a:r>
            <a:r>
              <a:rPr lang="zh-CN" altLang="en-US" dirty="0"/>
              <a:t>被</a:t>
            </a:r>
          </a:p>
          <a:p>
            <a:r>
              <a:rPr lang="zh-CN" altLang="en-US" dirty="0"/>
              <a:t>全国近</a:t>
            </a:r>
            <a:r>
              <a:rPr lang="en-US" altLang="zh-CN" dirty="0"/>
              <a:t>40</a:t>
            </a:r>
            <a:r>
              <a:rPr lang="zh-CN" altLang="en-US" dirty="0"/>
              <a:t>个城市的电视台引进播出。</a:t>
            </a:r>
          </a:p>
          <a:p>
            <a:r>
              <a:rPr lang="zh-CN" altLang="en-US" dirty="0"/>
              <a:t>在经过三四年的相对平缓期后</a:t>
            </a:r>
            <a:r>
              <a:rPr lang="en-US" altLang="zh-CN" dirty="0"/>
              <a:t>,</a:t>
            </a:r>
            <a:r>
              <a:rPr lang="zh-CN" altLang="en-US" dirty="0"/>
              <a:t>电视游戏节目从内容到形式都渐落俗套</a:t>
            </a:r>
            <a:r>
              <a:rPr lang="en-US" altLang="zh-CN" dirty="0"/>
              <a:t>,</a:t>
            </a:r>
            <a:r>
              <a:rPr lang="zh-CN" altLang="en-US" dirty="0"/>
              <a:t>难以寻</a:t>
            </a:r>
          </a:p>
          <a:p>
            <a:r>
              <a:rPr lang="zh-CN" altLang="en-US" dirty="0"/>
              <a:t>求新的突破</a:t>
            </a:r>
            <a:r>
              <a:rPr lang="en-US" altLang="zh-CN" dirty="0"/>
              <a:t>,</a:t>
            </a:r>
            <a:r>
              <a:rPr lang="zh-CN" altLang="en-US" dirty="0"/>
              <a:t>对观众的吸引力逐渐减弱</a:t>
            </a:r>
            <a:r>
              <a:rPr lang="en-US" altLang="zh-CN" dirty="0"/>
              <a:t>,</a:t>
            </a:r>
            <a:r>
              <a:rPr lang="zh-CN" altLang="en-US" dirty="0"/>
              <a:t>然而</a:t>
            </a:r>
            <a:r>
              <a:rPr lang="en-US" altLang="zh-CN" dirty="0"/>
              <a:t>,</a:t>
            </a:r>
            <a:r>
              <a:rPr lang="zh-CN" altLang="en-US" dirty="0"/>
              <a:t>以中央电视台</a:t>
            </a:r>
            <a:r>
              <a:rPr lang="en-US" altLang="zh-CN" dirty="0"/>
              <a:t>《</a:t>
            </a:r>
            <a:r>
              <a:rPr lang="zh-CN" altLang="en-US" dirty="0"/>
              <a:t>开心辞典</a:t>
            </a:r>
            <a:r>
              <a:rPr lang="en-US" altLang="zh-CN" dirty="0"/>
              <a:t>》《</a:t>
            </a:r>
            <a:r>
              <a:rPr lang="zh-CN" altLang="en-US" dirty="0"/>
              <a:t>幸运</a:t>
            </a:r>
            <a:r>
              <a:rPr lang="en-US" altLang="zh-CN" dirty="0"/>
              <a:t>52》</a:t>
            </a:r>
            <a:r>
              <a:rPr lang="zh-CN" altLang="en-US" dirty="0"/>
              <a:t>为</a:t>
            </a:r>
          </a:p>
          <a:p>
            <a:r>
              <a:rPr lang="zh-CN" altLang="en-US" dirty="0"/>
              <a:t>代表的</a:t>
            </a:r>
            <a:r>
              <a:rPr lang="en-US" altLang="zh-CN" dirty="0"/>
              <a:t>,</a:t>
            </a:r>
            <a:r>
              <a:rPr lang="zh-CN" altLang="en-US" dirty="0"/>
              <a:t>益智类节目后来居上</a:t>
            </a:r>
            <a:r>
              <a:rPr lang="en-US" altLang="zh-CN" dirty="0"/>
              <a:t>,</a:t>
            </a:r>
            <a:r>
              <a:rPr lang="zh-CN" altLang="en-US" dirty="0"/>
              <a:t>难能可贵地在普通观众和理论研究者中获得一致好评。</a:t>
            </a:r>
          </a:p>
          <a:p>
            <a:r>
              <a:rPr lang="zh-CN" altLang="en-US" dirty="0"/>
              <a:t>其实益智类节目在欧美国家早已兴起。</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80649540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328296"/>
            <a:ext cx="10969200" cy="5355288"/>
          </a:xfrm>
          <a:prstGeom prst="rect">
            <a:avLst/>
          </a:prstGeom>
          <a:noFill/>
          <a:ln>
            <a:noFill/>
          </a:ln>
        </p:spPr>
        <p:txBody>
          <a:bodyPr wrap="square" lIns="91419" tIns="45708" rIns="91419" bIns="45708">
            <a:spAutoFit/>
          </a:bodyPr>
          <a:lstStyle/>
          <a:p>
            <a:r>
              <a:rPr lang="en-US" altLang="zh-CN" dirty="0"/>
              <a:t>2000</a:t>
            </a:r>
            <a:r>
              <a:rPr lang="zh-CN" altLang="en-US" dirty="0"/>
              <a:t>年</a:t>
            </a:r>
            <a:r>
              <a:rPr lang="en-US" altLang="zh-CN" dirty="0"/>
              <a:t>7</a:t>
            </a:r>
            <a:r>
              <a:rPr lang="zh-CN" altLang="en-US" dirty="0"/>
              <a:t>月</a:t>
            </a:r>
            <a:r>
              <a:rPr lang="en-US" altLang="zh-CN" dirty="0"/>
              <a:t>7</a:t>
            </a:r>
            <a:r>
              <a:rPr lang="zh-CN" altLang="en-US" dirty="0"/>
              <a:t>日</a:t>
            </a:r>
            <a:r>
              <a:rPr lang="en-US" altLang="zh-CN" dirty="0"/>
              <a:t>,</a:t>
            </a:r>
            <a:r>
              <a:rPr lang="zh-CN" altLang="en-US" dirty="0"/>
              <a:t>中央电视台经济信息部推出了一档全新的知识娱乐栏目</a:t>
            </a:r>
            <a:r>
              <a:rPr lang="en-US" altLang="zh-CN" dirty="0"/>
              <a:t>———</a:t>
            </a:r>
          </a:p>
          <a:p>
            <a:r>
              <a:rPr lang="en-US" altLang="zh-CN" dirty="0"/>
              <a:t>《</a:t>
            </a:r>
            <a:r>
              <a:rPr lang="zh-CN" altLang="en-US" dirty="0"/>
              <a:t>开心辞典</a:t>
            </a:r>
            <a:r>
              <a:rPr lang="en-US" altLang="zh-CN" dirty="0"/>
              <a:t>》,</a:t>
            </a:r>
            <a:r>
              <a:rPr lang="zh-CN" altLang="en-US" dirty="0"/>
              <a:t>它是借鉴国内外相关经验</a:t>
            </a:r>
            <a:r>
              <a:rPr lang="en-US" altLang="zh-CN" dirty="0"/>
              <a:t>,</a:t>
            </a:r>
            <a:r>
              <a:rPr lang="zh-CN" altLang="en-US" dirty="0"/>
              <a:t>经过精心设计的电视知识问答节目。它面向</a:t>
            </a:r>
          </a:p>
          <a:p>
            <a:r>
              <a:rPr lang="zh-CN" altLang="en-US" dirty="0"/>
              <a:t>普通观众</a:t>
            </a:r>
            <a:r>
              <a:rPr lang="en-US" altLang="zh-CN" dirty="0"/>
              <a:t>,</a:t>
            </a:r>
            <a:r>
              <a:rPr lang="zh-CN" altLang="en-US" dirty="0"/>
              <a:t>通过预赛、复赛多重选拔</a:t>
            </a:r>
            <a:r>
              <a:rPr lang="en-US" altLang="zh-CN" dirty="0"/>
              <a:t>,</a:t>
            </a:r>
            <a:r>
              <a:rPr lang="zh-CN" altLang="en-US" dirty="0"/>
              <a:t>让普通人在节目现场展示心理素质、知识储备和</a:t>
            </a:r>
          </a:p>
          <a:p>
            <a:r>
              <a:rPr lang="zh-CN" altLang="en-US" dirty="0"/>
              <a:t>智力才华。首次实现的电视、网络联动</a:t>
            </a:r>
            <a:r>
              <a:rPr lang="en-US" altLang="zh-CN" dirty="0"/>
              <a:t>(</a:t>
            </a:r>
            <a:r>
              <a:rPr lang="zh-CN" altLang="en-US" dirty="0"/>
              <a:t>既有节目现场观众按键答题</a:t>
            </a:r>
            <a:r>
              <a:rPr lang="en-US" altLang="zh-CN" dirty="0"/>
              <a:t>,</a:t>
            </a:r>
            <a:r>
              <a:rPr lang="zh-CN" altLang="en-US" dirty="0"/>
              <a:t>又有场外观众通</a:t>
            </a:r>
          </a:p>
          <a:p>
            <a:r>
              <a:rPr lang="zh-CN" altLang="en-US" dirty="0"/>
              <a:t>过网络或短信答题</a:t>
            </a:r>
            <a:r>
              <a:rPr lang="en-US" altLang="zh-CN" dirty="0"/>
              <a:t>)</a:t>
            </a:r>
            <a:r>
              <a:rPr lang="zh-CN" altLang="en-US" dirty="0"/>
              <a:t>使电视娱乐节目和观众之间结束了以往单纯的播出和收视关系</a:t>
            </a:r>
            <a:r>
              <a:rPr lang="en-US" altLang="zh-CN" dirty="0"/>
              <a:t>,</a:t>
            </a:r>
          </a:p>
          <a:p>
            <a:r>
              <a:rPr lang="zh-CN" altLang="en-US" dirty="0"/>
              <a:t>形成了真正互动的全面参与</a:t>
            </a:r>
            <a:r>
              <a:rPr lang="en-US" altLang="zh-CN" dirty="0"/>
              <a:t>,</a:t>
            </a:r>
            <a:r>
              <a:rPr lang="zh-CN" altLang="en-US" dirty="0"/>
              <a:t>而且“实现全家的家庭梦想”的主题</a:t>
            </a:r>
            <a:r>
              <a:rPr lang="en-US" altLang="zh-CN" dirty="0"/>
              <a:t>,</a:t>
            </a:r>
            <a:r>
              <a:rPr lang="zh-CN" altLang="en-US" dirty="0"/>
              <a:t>剔除了国外及港台</a:t>
            </a:r>
          </a:p>
          <a:p>
            <a:r>
              <a:rPr lang="zh-CN" altLang="en-US" dirty="0"/>
              <a:t>地区同类节目赤裸裸的金钱刺激</a:t>
            </a:r>
            <a:r>
              <a:rPr lang="en-US" altLang="zh-CN" dirty="0"/>
              <a:t>,</a:t>
            </a:r>
            <a:r>
              <a:rPr lang="zh-CN" altLang="en-US" dirty="0"/>
              <a:t>更符合国人的欣赏习惯。</a:t>
            </a:r>
            <a:endParaRPr lang="en-US" altLang="zh-CN" dirty="0"/>
          </a:p>
          <a:p>
            <a:endParaRPr lang="en-US" altLang="zh-CN" dirty="0"/>
          </a:p>
          <a:p>
            <a:r>
              <a:rPr lang="zh-CN" altLang="en-US" dirty="0"/>
              <a:t>步入新世纪</a:t>
            </a:r>
            <a:r>
              <a:rPr lang="en-US" altLang="zh-CN" dirty="0"/>
              <a:t>,</a:t>
            </a:r>
            <a:r>
              <a:rPr lang="zh-CN" altLang="en-US" dirty="0"/>
              <a:t>传统的电视文艺节目继续发展</a:t>
            </a:r>
            <a:r>
              <a:rPr lang="en-US" altLang="zh-CN" dirty="0"/>
              <a:t>,</a:t>
            </a:r>
            <a:r>
              <a:rPr lang="zh-CN" altLang="en-US" dirty="0"/>
              <a:t>并在形式上有所创新。</a:t>
            </a:r>
            <a:r>
              <a:rPr lang="en-US" altLang="zh-CN" dirty="0"/>
              <a:t>2001</a:t>
            </a:r>
            <a:r>
              <a:rPr lang="zh-CN" altLang="en-US" dirty="0"/>
              <a:t>年</a:t>
            </a:r>
            <a:r>
              <a:rPr lang="en-US" altLang="zh-CN" dirty="0"/>
              <a:t>7</a:t>
            </a:r>
            <a:r>
              <a:rPr lang="zh-CN" altLang="en-US" dirty="0"/>
              <a:t>月</a:t>
            </a:r>
          </a:p>
          <a:p>
            <a:r>
              <a:rPr lang="en-US" altLang="zh-CN" dirty="0"/>
              <a:t>13</a:t>
            </a:r>
            <a:r>
              <a:rPr lang="zh-CN" altLang="en-US" dirty="0"/>
              <a:t>日晚</a:t>
            </a:r>
            <a:r>
              <a:rPr lang="en-US" altLang="zh-CN" dirty="0"/>
              <a:t>,</a:t>
            </a:r>
            <a:r>
              <a:rPr lang="zh-CN" altLang="en-US" dirty="0"/>
              <a:t>北京获得</a:t>
            </a:r>
            <a:r>
              <a:rPr lang="en-US" altLang="zh-CN" dirty="0"/>
              <a:t>2008</a:t>
            </a:r>
            <a:r>
              <a:rPr lang="zh-CN" altLang="en-US" dirty="0"/>
              <a:t>年奥运会主办权后</a:t>
            </a:r>
            <a:r>
              <a:rPr lang="en-US" altLang="zh-CN" dirty="0"/>
              <a:t>,</a:t>
            </a:r>
            <a:r>
              <a:rPr lang="zh-CN" altLang="en-US" dirty="0"/>
              <a:t>中央电视台一、四、五、九套并机直播了长</a:t>
            </a:r>
          </a:p>
          <a:p>
            <a:r>
              <a:rPr lang="zh-CN" altLang="en-US" dirty="0"/>
              <a:t>达</a:t>
            </a:r>
            <a:r>
              <a:rPr lang="en-US" altLang="zh-CN" dirty="0"/>
              <a:t>4</a:t>
            </a:r>
            <a:r>
              <a:rPr lang="zh-CN" altLang="en-US" dirty="0"/>
              <a:t>小时的庆祝晚会</a:t>
            </a:r>
            <a:r>
              <a:rPr lang="en-US" altLang="zh-CN" dirty="0"/>
              <a:t>《</a:t>
            </a:r>
            <a:r>
              <a:rPr lang="zh-CN" altLang="en-US" dirty="0"/>
              <a:t>奥林匹克情</a:t>
            </a:r>
            <a:r>
              <a:rPr lang="en-US" altLang="zh-CN" dirty="0"/>
              <a:t>》,</a:t>
            </a:r>
            <a:r>
              <a:rPr lang="zh-CN" altLang="en-US" dirty="0"/>
              <a:t>并在第一时间直播了中央领导同志在世纪坛和天</a:t>
            </a:r>
          </a:p>
          <a:p>
            <a:r>
              <a:rPr lang="zh-CN" altLang="en-US" dirty="0"/>
              <a:t>安门的活动</a:t>
            </a:r>
            <a:r>
              <a:rPr lang="en-US" altLang="zh-CN" dirty="0"/>
              <a:t>,</a:t>
            </a:r>
            <a:r>
              <a:rPr lang="zh-CN" altLang="en-US" dirty="0"/>
              <a:t>开创了综艺晚会直播的新样式。与此同时</a:t>
            </a:r>
            <a:r>
              <a:rPr lang="en-US" altLang="zh-CN" dirty="0"/>
              <a:t>,</a:t>
            </a:r>
            <a:r>
              <a:rPr lang="zh-CN" altLang="en-US" dirty="0"/>
              <a:t>一些交叉、边缘形态的电视文</a:t>
            </a:r>
          </a:p>
          <a:p>
            <a:r>
              <a:rPr lang="zh-CN" altLang="en-US" dirty="0"/>
              <a:t>艺节目也相继出现</a:t>
            </a:r>
            <a:r>
              <a:rPr lang="en-US" altLang="zh-CN" dirty="0"/>
              <a:t>,</a:t>
            </a:r>
            <a:r>
              <a:rPr lang="zh-CN" altLang="en-US" dirty="0"/>
              <a:t>其中不能不提到的是电视文艺类谈话节目</a:t>
            </a:r>
            <a:r>
              <a:rPr lang="en-US" altLang="zh-CN" dirty="0"/>
              <a:t>《</a:t>
            </a:r>
            <a:r>
              <a:rPr lang="zh-CN" altLang="en-US" dirty="0"/>
              <a:t>艺术人生</a:t>
            </a:r>
            <a:r>
              <a:rPr lang="en-US" altLang="zh-CN" dirty="0"/>
              <a:t>》</a:t>
            </a:r>
            <a:r>
              <a:rPr lang="zh-CN" altLang="en-US" dirty="0"/>
              <a:t>。</a:t>
            </a:r>
            <a:endParaRPr lang="en-US" altLang="zh-CN" dirty="0"/>
          </a:p>
          <a:p>
            <a:endParaRPr lang="en-US" altLang="zh-CN" dirty="0"/>
          </a:p>
          <a:p>
            <a:r>
              <a:rPr lang="zh-CN" altLang="en-US" dirty="0"/>
              <a:t>除此之外</a:t>
            </a:r>
            <a:r>
              <a:rPr lang="en-US" altLang="zh-CN" dirty="0"/>
              <a:t>,《</a:t>
            </a:r>
            <a:r>
              <a:rPr lang="zh-CN" altLang="en-US" dirty="0"/>
              <a:t>同一首歌</a:t>
            </a:r>
            <a:r>
              <a:rPr lang="en-US" altLang="zh-CN" dirty="0"/>
              <a:t>》</a:t>
            </a:r>
            <a:r>
              <a:rPr lang="zh-CN" altLang="en-US" dirty="0"/>
              <a:t>也是新世纪中国电视文艺的一个“著名品牌”。</a:t>
            </a:r>
            <a:r>
              <a:rPr lang="en-US" altLang="zh-CN" dirty="0"/>
              <a:t>2002</a:t>
            </a:r>
            <a:r>
              <a:rPr lang="zh-CN" altLang="en-US" dirty="0"/>
              <a:t>年</a:t>
            </a:r>
            <a:r>
              <a:rPr lang="en-US" altLang="zh-CN" dirty="0"/>
              <a:t>6</a:t>
            </a:r>
          </a:p>
          <a:p>
            <a:r>
              <a:rPr lang="zh-CN" altLang="en-US" dirty="0"/>
              <a:t>月</a:t>
            </a:r>
            <a:r>
              <a:rPr lang="en-US" altLang="zh-CN" dirty="0"/>
              <a:t>,《</a:t>
            </a:r>
            <a:r>
              <a:rPr lang="zh-CN" altLang="en-US" dirty="0"/>
              <a:t>同一首歌</a:t>
            </a:r>
            <a:r>
              <a:rPr lang="en-US" altLang="zh-CN" dirty="0"/>
              <a:t>》</a:t>
            </a:r>
            <a:r>
              <a:rPr lang="zh-CN" altLang="en-US" dirty="0"/>
              <a:t>进行了一次公开的广告招标</a:t>
            </a:r>
            <a:r>
              <a:rPr lang="en-US" altLang="zh-CN" dirty="0"/>
              <a:t>,</a:t>
            </a:r>
            <a:r>
              <a:rPr lang="zh-CN" altLang="en-US" dirty="0"/>
              <a:t>这是中央电视台首次对文艺栏目进行广</a:t>
            </a:r>
          </a:p>
          <a:p>
            <a:r>
              <a:rPr lang="zh-CN" altLang="en-US" dirty="0"/>
              <a:t>告招标。现场气氛热烈火爆</a:t>
            </a:r>
            <a:r>
              <a:rPr lang="en-US" altLang="zh-CN" dirty="0"/>
              <a:t>,</a:t>
            </a:r>
            <a:r>
              <a:rPr lang="zh-CN" altLang="en-US" dirty="0"/>
              <a:t>最终落槌定音的数额为</a:t>
            </a:r>
            <a:r>
              <a:rPr lang="en-US" altLang="zh-CN" dirty="0"/>
              <a:t>6560</a:t>
            </a:r>
            <a:r>
              <a:rPr lang="zh-CN" altLang="en-US" dirty="0"/>
              <a:t>万元</a:t>
            </a:r>
            <a:r>
              <a:rPr lang="en-US" altLang="zh-CN" dirty="0"/>
              <a:t>,</a:t>
            </a:r>
            <a:r>
              <a:rPr lang="zh-CN" altLang="en-US" dirty="0"/>
              <a:t>是底价的</a:t>
            </a:r>
            <a:r>
              <a:rPr lang="en-US" altLang="zh-CN" dirty="0"/>
              <a:t>2.3</a:t>
            </a:r>
            <a:r>
              <a:rPr lang="zh-CN" altLang="en-US" dirty="0"/>
              <a:t>倍</a:t>
            </a:r>
            <a:r>
              <a:rPr lang="en-US" altLang="zh-CN" dirty="0"/>
              <a:t>,</a:t>
            </a:r>
            <a:r>
              <a:rPr lang="zh-CN" altLang="en-US" dirty="0"/>
              <a:t>可</a:t>
            </a:r>
          </a:p>
          <a:p>
            <a:r>
              <a:rPr lang="zh-CN" altLang="en-US" dirty="0"/>
              <a:t>见只有短短</a:t>
            </a:r>
            <a:r>
              <a:rPr lang="en-US" altLang="zh-CN" dirty="0"/>
              <a:t>3</a:t>
            </a:r>
            <a:r>
              <a:rPr lang="zh-CN" altLang="en-US" dirty="0"/>
              <a:t>年时间</a:t>
            </a:r>
            <a:r>
              <a:rPr lang="en-US" altLang="zh-CN" dirty="0"/>
              <a:t>,《</a:t>
            </a:r>
            <a:r>
              <a:rPr lang="zh-CN" altLang="en-US" dirty="0"/>
              <a:t>同一首歌</a:t>
            </a:r>
            <a:r>
              <a:rPr lang="en-US" altLang="zh-CN" dirty="0"/>
              <a:t>》</a:t>
            </a:r>
            <a:r>
              <a:rPr lang="zh-CN" altLang="en-US" dirty="0"/>
              <a:t>的品牌价值已经飙升到其他节目难以企及的水平。</a:t>
            </a:r>
          </a:p>
          <a:p>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55231723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1014195"/>
            <a:ext cx="10969200" cy="5909286"/>
          </a:xfrm>
          <a:prstGeom prst="rect">
            <a:avLst/>
          </a:prstGeom>
          <a:noFill/>
          <a:ln>
            <a:noFill/>
          </a:ln>
        </p:spPr>
        <p:txBody>
          <a:bodyPr wrap="square" lIns="91419" tIns="45708" rIns="91419" bIns="45708">
            <a:spAutoFit/>
          </a:bodyPr>
          <a:lstStyle/>
          <a:p>
            <a:r>
              <a:rPr lang="en-US" altLang="zh-CN" dirty="0"/>
              <a:t>2000</a:t>
            </a:r>
            <a:r>
              <a:rPr lang="zh-CN" altLang="en-US" dirty="0"/>
              <a:t>年</a:t>
            </a:r>
            <a:r>
              <a:rPr lang="en-US" altLang="zh-CN" dirty="0"/>
              <a:t>12</a:t>
            </a:r>
            <a:r>
              <a:rPr lang="zh-CN" altLang="en-US" dirty="0"/>
              <a:t>月</a:t>
            </a:r>
            <a:r>
              <a:rPr lang="en-US" altLang="zh-CN" dirty="0"/>
              <a:t>18</a:t>
            </a:r>
            <a:r>
              <a:rPr lang="zh-CN" altLang="en-US" dirty="0"/>
              <a:t>日</a:t>
            </a:r>
            <a:r>
              <a:rPr lang="en-US" altLang="zh-CN" dirty="0"/>
              <a:t>,</a:t>
            </a:r>
            <a:r>
              <a:rPr lang="zh-CN" altLang="en-US" dirty="0"/>
              <a:t>中央电视台第三套节目</a:t>
            </a:r>
            <a:r>
              <a:rPr lang="en-US" altLang="zh-CN" dirty="0"/>
              <a:t>(</a:t>
            </a:r>
            <a:r>
              <a:rPr lang="zh-CN" altLang="en-US" dirty="0"/>
              <a:t>综艺频道</a:t>
            </a:r>
            <a:r>
              <a:rPr lang="en-US" altLang="zh-CN" dirty="0"/>
              <a:t>)</a:t>
            </a:r>
            <a:r>
              <a:rPr lang="zh-CN" altLang="en-US" dirty="0"/>
              <a:t>正式改版</a:t>
            </a:r>
            <a:r>
              <a:rPr lang="en-US" altLang="zh-CN" dirty="0"/>
              <a:t>,</a:t>
            </a:r>
            <a:r>
              <a:rPr lang="zh-CN" altLang="en-US" dirty="0"/>
              <a:t>包括</a:t>
            </a:r>
            <a:r>
              <a:rPr lang="en-US" altLang="zh-CN" dirty="0"/>
              <a:t>《</a:t>
            </a:r>
            <a:r>
              <a:rPr lang="zh-CN" altLang="en-US" dirty="0"/>
              <a:t>周末喜</a:t>
            </a:r>
          </a:p>
          <a:p>
            <a:r>
              <a:rPr lang="zh-CN" altLang="en-US" dirty="0"/>
              <a:t>相逢</a:t>
            </a:r>
            <a:r>
              <a:rPr lang="en-US" altLang="zh-CN" dirty="0"/>
              <a:t>》《</a:t>
            </a:r>
            <a:r>
              <a:rPr lang="zh-CN" altLang="en-US" dirty="0"/>
              <a:t>挑战主持人</a:t>
            </a:r>
            <a:r>
              <a:rPr lang="en-US" altLang="zh-CN" dirty="0"/>
              <a:t>》</a:t>
            </a:r>
            <a:r>
              <a:rPr lang="zh-CN" altLang="en-US" dirty="0"/>
              <a:t>等在内的</a:t>
            </a:r>
            <a:r>
              <a:rPr lang="en-US" altLang="zh-CN" dirty="0"/>
              <a:t>34</a:t>
            </a:r>
            <a:r>
              <a:rPr lang="zh-CN" altLang="en-US" dirty="0"/>
              <a:t>个各类栏目</a:t>
            </a:r>
            <a:r>
              <a:rPr lang="en-US" altLang="zh-CN" dirty="0"/>
              <a:t>,</a:t>
            </a:r>
            <a:r>
              <a:rPr lang="zh-CN" altLang="en-US" dirty="0"/>
              <a:t>以全新姿态面对广大观众。中央电视台</a:t>
            </a:r>
          </a:p>
          <a:p>
            <a:r>
              <a:rPr lang="zh-CN" altLang="en-US" dirty="0"/>
              <a:t>代表着中国电视文艺的最高水平</a:t>
            </a:r>
            <a:r>
              <a:rPr lang="en-US" altLang="zh-CN" dirty="0"/>
              <a:t>,</a:t>
            </a:r>
            <a:r>
              <a:rPr lang="zh-CN" altLang="en-US" dirty="0"/>
              <a:t>综艺频道又是中央台唯一的以播出文艺节目为主的</a:t>
            </a:r>
          </a:p>
          <a:p>
            <a:r>
              <a:rPr lang="zh-CN" altLang="en-US" dirty="0"/>
              <a:t>频道</a:t>
            </a:r>
            <a:r>
              <a:rPr lang="en-US" altLang="zh-CN" dirty="0"/>
              <a:t>,</a:t>
            </a:r>
            <a:r>
              <a:rPr lang="zh-CN" altLang="en-US" dirty="0"/>
              <a:t>三套节目的改版</a:t>
            </a:r>
            <a:r>
              <a:rPr lang="en-US" altLang="zh-CN" dirty="0"/>
              <a:t>,</a:t>
            </a:r>
            <a:r>
              <a:rPr lang="zh-CN" altLang="en-US" dirty="0"/>
              <a:t>成为新世纪中国电视文艺发展的新的起点。</a:t>
            </a:r>
            <a:endParaRPr lang="en-US" altLang="zh-CN" dirty="0"/>
          </a:p>
          <a:p>
            <a:endParaRPr lang="zh-CN" altLang="en-US" dirty="0"/>
          </a:p>
          <a:p>
            <a:r>
              <a:rPr lang="zh-CN" altLang="en-US" dirty="0"/>
              <a:t>在频道专业化的基础上</a:t>
            </a:r>
            <a:r>
              <a:rPr lang="en-US" altLang="zh-CN" dirty="0"/>
              <a:t>,</a:t>
            </a:r>
            <a:r>
              <a:rPr lang="zh-CN" altLang="en-US" dirty="0"/>
              <a:t>坚持节目多样化、制作精品化</a:t>
            </a:r>
            <a:r>
              <a:rPr lang="en-US" altLang="zh-CN" dirty="0"/>
              <a:t>,</a:t>
            </a:r>
            <a:r>
              <a:rPr lang="zh-CN" altLang="en-US" dirty="0"/>
              <a:t>是以中央台为龙头的中国</a:t>
            </a:r>
          </a:p>
          <a:p>
            <a:r>
              <a:rPr lang="zh-CN" altLang="en-US" dirty="0"/>
              <a:t>当代电视文艺发展的必由之路。改版后的中央台综艺频道</a:t>
            </a:r>
            <a:r>
              <a:rPr lang="en-US" altLang="zh-CN" dirty="0"/>
              <a:t>,</a:t>
            </a:r>
            <a:r>
              <a:rPr lang="zh-CN" altLang="en-US" dirty="0"/>
              <a:t>每天开播时间提前到早</a:t>
            </a:r>
          </a:p>
          <a:p>
            <a:r>
              <a:rPr lang="en-US" altLang="zh-CN" dirty="0"/>
              <a:t>6∶00,</a:t>
            </a:r>
            <a:r>
              <a:rPr lang="zh-CN" altLang="en-US" dirty="0"/>
              <a:t>每天播出时间为</a:t>
            </a:r>
            <a:r>
              <a:rPr lang="en-US" altLang="zh-CN" dirty="0"/>
              <a:t>19</a:t>
            </a:r>
            <a:r>
              <a:rPr lang="zh-CN" altLang="en-US" dirty="0"/>
              <a:t>个小时</a:t>
            </a:r>
            <a:r>
              <a:rPr lang="en-US" altLang="zh-CN" dirty="0"/>
              <a:t>,</a:t>
            </a:r>
            <a:r>
              <a:rPr lang="zh-CN" altLang="en-US" dirty="0"/>
              <a:t>其中从</a:t>
            </a:r>
            <a:r>
              <a:rPr lang="en-US" altLang="zh-CN" dirty="0"/>
              <a:t>18∶00</a:t>
            </a:r>
            <a:r>
              <a:rPr lang="zh-CN" altLang="en-US" dirty="0"/>
              <a:t>开始均为首播节目</a:t>
            </a:r>
            <a:r>
              <a:rPr lang="en-US" altLang="zh-CN" dirty="0"/>
              <a:t>,</a:t>
            </a:r>
            <a:r>
              <a:rPr lang="zh-CN" altLang="en-US" dirty="0"/>
              <a:t>约</a:t>
            </a:r>
            <a:r>
              <a:rPr lang="en-US" altLang="zh-CN" dirty="0"/>
              <a:t>3817</a:t>
            </a:r>
            <a:r>
              <a:rPr lang="zh-CN" altLang="en-US" dirty="0"/>
              <a:t>分钟</a:t>
            </a:r>
            <a:r>
              <a:rPr lang="en-US" altLang="zh-CN" dirty="0"/>
              <a:t>,</a:t>
            </a:r>
          </a:p>
          <a:p>
            <a:r>
              <a:rPr lang="zh-CN" altLang="en-US" dirty="0"/>
              <a:t>比改版前的</a:t>
            </a:r>
            <a:r>
              <a:rPr lang="en-US" altLang="zh-CN" dirty="0"/>
              <a:t>3149.5</a:t>
            </a:r>
            <a:r>
              <a:rPr lang="zh-CN" altLang="en-US" dirty="0"/>
              <a:t>分钟有了很大提高。改版后</a:t>
            </a:r>
            <a:r>
              <a:rPr lang="en-US" altLang="zh-CN" dirty="0"/>
              <a:t>,</a:t>
            </a:r>
            <a:r>
              <a:rPr lang="zh-CN" altLang="en-US" dirty="0"/>
              <a:t>综艺频道重点突出黄金时段和周末</a:t>
            </a:r>
          </a:p>
          <a:p>
            <a:r>
              <a:rPr lang="zh-CN" altLang="en-US" dirty="0"/>
              <a:t>节目、戏曲节目以及高雅严肃音乐。在晚间</a:t>
            </a:r>
            <a:r>
              <a:rPr lang="en-US" altLang="zh-CN" dirty="0"/>
              <a:t>19∶30</a:t>
            </a:r>
            <a:r>
              <a:rPr lang="zh-CN" altLang="en-US" dirty="0"/>
              <a:t>至</a:t>
            </a:r>
            <a:r>
              <a:rPr lang="en-US" altLang="zh-CN" dirty="0"/>
              <a:t>22∶00</a:t>
            </a:r>
            <a:r>
              <a:rPr lang="zh-CN" altLang="en-US" dirty="0"/>
              <a:t>的黄金时段</a:t>
            </a:r>
            <a:r>
              <a:rPr lang="en-US" altLang="zh-CN" dirty="0"/>
              <a:t>,</a:t>
            </a:r>
            <a:r>
              <a:rPr lang="zh-CN" altLang="en-US" dirty="0"/>
              <a:t>安排了主</a:t>
            </a:r>
          </a:p>
          <a:p>
            <a:r>
              <a:rPr lang="zh-CN" altLang="en-US" dirty="0"/>
              <a:t>打栏目</a:t>
            </a:r>
            <a:r>
              <a:rPr lang="en-US" altLang="zh-CN" dirty="0"/>
              <a:t>,</a:t>
            </a:r>
            <a:r>
              <a:rPr lang="zh-CN" altLang="en-US" dirty="0"/>
              <a:t>如</a:t>
            </a:r>
            <a:r>
              <a:rPr lang="en-US" altLang="zh-CN" dirty="0"/>
              <a:t>《</a:t>
            </a:r>
            <a:r>
              <a:rPr lang="zh-CN" altLang="en-US" dirty="0"/>
              <a:t>音乐擂台</a:t>
            </a:r>
            <a:r>
              <a:rPr lang="en-US" altLang="zh-CN" dirty="0"/>
              <a:t>》《</a:t>
            </a:r>
            <a:r>
              <a:rPr lang="zh-CN" altLang="en-US" dirty="0"/>
              <a:t>音画时尚</a:t>
            </a:r>
            <a:r>
              <a:rPr lang="en-US" altLang="zh-CN" dirty="0"/>
              <a:t>》《</a:t>
            </a:r>
            <a:r>
              <a:rPr lang="zh-CN" altLang="en-US" dirty="0"/>
              <a:t>新视听</a:t>
            </a:r>
            <a:r>
              <a:rPr lang="en-US" altLang="zh-CN" dirty="0"/>
              <a:t>》</a:t>
            </a:r>
            <a:r>
              <a:rPr lang="zh-CN" altLang="en-US" dirty="0"/>
              <a:t>等。在黄金档节目中</a:t>
            </a:r>
            <a:r>
              <a:rPr lang="en-US" altLang="zh-CN" dirty="0"/>
              <a:t>,</a:t>
            </a:r>
            <a:r>
              <a:rPr lang="zh-CN" altLang="en-US" dirty="0"/>
              <a:t>又特别加强了周五</a:t>
            </a:r>
          </a:p>
          <a:p>
            <a:r>
              <a:rPr lang="zh-CN" altLang="en-US" dirty="0"/>
              <a:t>至周日节目的竞争力。其中既有融表演性和语言性节目于一体的</a:t>
            </a:r>
            <a:r>
              <a:rPr lang="en-US" altLang="zh-CN" dirty="0"/>
              <a:t>《</a:t>
            </a:r>
            <a:r>
              <a:rPr lang="zh-CN" altLang="en-US" dirty="0"/>
              <a:t>周末喜相逢</a:t>
            </a:r>
            <a:r>
              <a:rPr lang="en-US" altLang="zh-CN" dirty="0"/>
              <a:t>》,</a:t>
            </a:r>
            <a:r>
              <a:rPr lang="zh-CN" altLang="en-US" dirty="0"/>
              <a:t>也有</a:t>
            </a:r>
          </a:p>
          <a:p>
            <a:r>
              <a:rPr lang="zh-CN" altLang="en-US" dirty="0"/>
              <a:t>通过家庭竞赛形式</a:t>
            </a:r>
            <a:r>
              <a:rPr lang="en-US" altLang="zh-CN" dirty="0"/>
              <a:t>,</a:t>
            </a:r>
            <a:r>
              <a:rPr lang="zh-CN" altLang="en-US" dirty="0"/>
              <a:t>着重突出综艺特点的</a:t>
            </a:r>
            <a:r>
              <a:rPr lang="en-US" altLang="zh-CN" dirty="0"/>
              <a:t>《</a:t>
            </a:r>
            <a:r>
              <a:rPr lang="zh-CN" altLang="en-US" dirty="0"/>
              <a:t>神州大舞台</a:t>
            </a:r>
            <a:r>
              <a:rPr lang="en-US" altLang="zh-CN" dirty="0"/>
              <a:t>》,</a:t>
            </a:r>
            <a:r>
              <a:rPr lang="zh-CN" altLang="en-US" dirty="0"/>
              <a:t>还有寓娱乐于竞赛</a:t>
            </a:r>
            <a:r>
              <a:rPr lang="en-US" altLang="zh-CN" dirty="0"/>
              <a:t>,</a:t>
            </a:r>
            <a:r>
              <a:rPr lang="zh-CN" altLang="en-US" dirty="0"/>
              <a:t>悬念迭出</a:t>
            </a:r>
          </a:p>
          <a:p>
            <a:r>
              <a:rPr lang="zh-CN" altLang="en-US" dirty="0"/>
              <a:t>的</a:t>
            </a:r>
            <a:r>
              <a:rPr lang="en-US" altLang="zh-CN" dirty="0"/>
              <a:t>《</a:t>
            </a:r>
            <a:r>
              <a:rPr lang="zh-CN" altLang="en-US" dirty="0"/>
              <a:t>挑战主持人</a:t>
            </a:r>
            <a:r>
              <a:rPr lang="en-US" altLang="zh-CN" dirty="0"/>
              <a:t>》</a:t>
            </a:r>
            <a:r>
              <a:rPr lang="zh-CN" altLang="en-US" dirty="0"/>
              <a:t>。为保证频道的整体质量</a:t>
            </a:r>
            <a:r>
              <a:rPr lang="en-US" altLang="zh-CN" dirty="0"/>
              <a:t>,</a:t>
            </a:r>
            <a:r>
              <a:rPr lang="zh-CN" altLang="en-US" dirty="0"/>
              <a:t>除保留部分原有优秀节目</a:t>
            </a:r>
            <a:r>
              <a:rPr lang="en-US" altLang="zh-CN" dirty="0"/>
              <a:t>,</a:t>
            </a:r>
            <a:r>
              <a:rPr lang="zh-CN" altLang="en-US" dirty="0"/>
              <a:t>如</a:t>
            </a:r>
            <a:r>
              <a:rPr lang="en-US" altLang="zh-CN" dirty="0"/>
              <a:t>《</a:t>
            </a:r>
            <a:r>
              <a:rPr lang="zh-CN" altLang="en-US" dirty="0"/>
              <a:t>朋友</a:t>
            </a:r>
            <a:r>
              <a:rPr lang="en-US" altLang="zh-CN" dirty="0"/>
              <a:t>》《</a:t>
            </a:r>
            <a:r>
              <a:rPr lang="zh-CN" altLang="en-US" dirty="0"/>
              <a:t>旋转</a:t>
            </a:r>
          </a:p>
          <a:p>
            <a:r>
              <a:rPr lang="zh-CN" altLang="en-US" dirty="0"/>
              <a:t>舞台</a:t>
            </a:r>
            <a:r>
              <a:rPr lang="en-US" altLang="zh-CN" dirty="0"/>
              <a:t>》《</a:t>
            </a:r>
            <a:r>
              <a:rPr lang="zh-CN" altLang="en-US" dirty="0"/>
              <a:t>舞蹈世界</a:t>
            </a:r>
            <a:r>
              <a:rPr lang="en-US" altLang="zh-CN" dirty="0"/>
              <a:t>》《</a:t>
            </a:r>
            <a:r>
              <a:rPr lang="zh-CN" altLang="en-US" dirty="0"/>
              <a:t>中国音乐电视</a:t>
            </a:r>
            <a:r>
              <a:rPr lang="en-US" altLang="zh-CN" dirty="0"/>
              <a:t>》</a:t>
            </a:r>
            <a:r>
              <a:rPr lang="zh-CN" altLang="en-US" dirty="0"/>
              <a:t>外</a:t>
            </a:r>
            <a:r>
              <a:rPr lang="en-US" altLang="zh-CN" dirty="0"/>
              <a:t>,</a:t>
            </a:r>
            <a:r>
              <a:rPr lang="zh-CN" altLang="en-US" dirty="0"/>
              <a:t>综艺频道还开办了一批短小精悍的全新栏目</a:t>
            </a:r>
            <a:r>
              <a:rPr lang="en-US" altLang="zh-CN" dirty="0"/>
              <a:t>,</a:t>
            </a:r>
            <a:r>
              <a:rPr lang="zh-CN" altLang="en-US" dirty="0"/>
              <a:t>如</a:t>
            </a:r>
          </a:p>
          <a:p>
            <a:r>
              <a:rPr lang="zh-CN" altLang="en-US" dirty="0"/>
              <a:t>提供最新文化信息、娱乐动态的</a:t>
            </a:r>
            <a:r>
              <a:rPr lang="en-US" altLang="zh-CN" dirty="0"/>
              <a:t>《</a:t>
            </a:r>
            <a:r>
              <a:rPr lang="zh-CN" altLang="en-US" dirty="0"/>
              <a:t>综艺快报</a:t>
            </a:r>
            <a:r>
              <a:rPr lang="en-US" altLang="zh-CN" dirty="0"/>
              <a:t>》,</a:t>
            </a:r>
            <a:r>
              <a:rPr lang="zh-CN" altLang="en-US" dirty="0"/>
              <a:t>具有浓郁文学意蕴的</a:t>
            </a:r>
            <a:r>
              <a:rPr lang="en-US" altLang="zh-CN" dirty="0"/>
              <a:t>《</a:t>
            </a:r>
            <a:r>
              <a:rPr lang="zh-CN" altLang="en-US" dirty="0"/>
              <a:t>艺术之窗</a:t>
            </a:r>
            <a:r>
              <a:rPr lang="en-US" altLang="zh-CN" dirty="0"/>
              <a:t>》</a:t>
            </a:r>
            <a:r>
              <a:rPr lang="zh-CN" altLang="en-US" dirty="0"/>
              <a:t>和为地</a:t>
            </a:r>
          </a:p>
          <a:p>
            <a:r>
              <a:rPr lang="zh-CN" altLang="en-US" dirty="0"/>
              <a:t>方台节目播出提供窗口的</a:t>
            </a:r>
            <a:r>
              <a:rPr lang="en-US" altLang="zh-CN" dirty="0"/>
              <a:t>《</a:t>
            </a:r>
            <a:r>
              <a:rPr lang="zh-CN" altLang="en-US" dirty="0"/>
              <a:t>八面来风</a:t>
            </a:r>
            <a:r>
              <a:rPr lang="en-US" altLang="zh-CN" dirty="0"/>
              <a:t>》</a:t>
            </a:r>
            <a:r>
              <a:rPr lang="zh-CN" altLang="en-US" dirty="0"/>
              <a:t>等。这些创意独特、体裁各异、形式多样的文艺</a:t>
            </a:r>
          </a:p>
          <a:p>
            <a:r>
              <a:rPr lang="zh-CN" altLang="en-US" dirty="0"/>
              <a:t>节目</a:t>
            </a:r>
            <a:r>
              <a:rPr lang="en-US" altLang="zh-CN" dirty="0"/>
              <a:t>,</a:t>
            </a:r>
            <a:r>
              <a:rPr lang="zh-CN" altLang="en-US" dirty="0"/>
              <a:t>力争满足各个年龄层次不同观众的收视需求</a:t>
            </a:r>
            <a:r>
              <a:rPr lang="en-US" altLang="zh-CN" dirty="0"/>
              <a:t>,</a:t>
            </a:r>
            <a:r>
              <a:rPr lang="zh-CN" altLang="en-US" dirty="0"/>
              <a:t>是电视文艺面临分众时代的自我</a:t>
            </a:r>
          </a:p>
          <a:p>
            <a:r>
              <a:rPr lang="zh-CN" altLang="en-US" dirty="0"/>
              <a:t>调试。全国观众同看一台晚会的时代已经一去不复返了</a:t>
            </a:r>
            <a:r>
              <a:rPr lang="en-US" altLang="zh-CN" dirty="0"/>
              <a:t>,</a:t>
            </a:r>
            <a:r>
              <a:rPr lang="zh-CN" altLang="en-US" dirty="0"/>
              <a:t>在娱乐选择多样化的今天</a:t>
            </a:r>
            <a:r>
              <a:rPr lang="en-US" altLang="zh-CN" dirty="0"/>
              <a:t>,</a:t>
            </a:r>
          </a:p>
          <a:p>
            <a:r>
              <a:rPr lang="zh-CN" altLang="en-US" dirty="0"/>
              <a:t>如何将目标受众科学地加以区分</a:t>
            </a:r>
            <a:r>
              <a:rPr lang="en-US" altLang="zh-CN" dirty="0"/>
              <a:t>,</a:t>
            </a:r>
            <a:r>
              <a:rPr lang="zh-CN" altLang="en-US" dirty="0"/>
              <a:t>如何改造传统的文艺形式</a:t>
            </a:r>
            <a:r>
              <a:rPr lang="en-US" altLang="zh-CN" dirty="0"/>
              <a:t>,</a:t>
            </a:r>
            <a:r>
              <a:rPr lang="zh-CN" altLang="en-US" dirty="0"/>
              <a:t>以适应观众不断提高的</a:t>
            </a:r>
          </a:p>
          <a:p>
            <a:r>
              <a:rPr lang="zh-CN" altLang="en-US" dirty="0"/>
              <a:t>欣赏水平</a:t>
            </a:r>
            <a:r>
              <a:rPr lang="en-US" altLang="zh-CN" dirty="0"/>
              <a:t>,</a:t>
            </a:r>
            <a:r>
              <a:rPr lang="zh-CN" altLang="en-US" dirty="0"/>
              <a:t>成为摆在中国电视文艺工作者面前的新的课题。</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5133792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2000670"/>
            <a:ext cx="10969200" cy="3693295"/>
          </a:xfrm>
          <a:prstGeom prst="rect">
            <a:avLst/>
          </a:prstGeom>
          <a:noFill/>
          <a:ln>
            <a:noFill/>
          </a:ln>
        </p:spPr>
        <p:txBody>
          <a:bodyPr wrap="square" lIns="91419" tIns="45708" rIns="91419" bIns="45708">
            <a:spAutoFit/>
          </a:bodyPr>
          <a:lstStyle/>
          <a:p>
            <a:r>
              <a:rPr lang="zh-CN" altLang="en-US" dirty="0"/>
              <a:t>当然</a:t>
            </a:r>
            <a:r>
              <a:rPr lang="en-US" altLang="zh-CN" dirty="0"/>
              <a:t>,</a:t>
            </a:r>
            <a:r>
              <a:rPr lang="zh-CN" altLang="en-US" dirty="0"/>
              <a:t>中国电视文艺的发展不能依靠中央台的一枝独秀</a:t>
            </a:r>
            <a:r>
              <a:rPr lang="en-US" altLang="zh-CN" dirty="0"/>
              <a:t>,</a:t>
            </a:r>
            <a:r>
              <a:rPr lang="zh-CN" altLang="en-US" dirty="0"/>
              <a:t>各地方台也结合重大活</a:t>
            </a:r>
          </a:p>
          <a:p>
            <a:r>
              <a:rPr lang="zh-CN" altLang="en-US" dirty="0"/>
              <a:t>动和自己的实际情况</a:t>
            </a:r>
            <a:r>
              <a:rPr lang="en-US" altLang="zh-CN" dirty="0"/>
              <a:t>,</a:t>
            </a:r>
            <a:r>
              <a:rPr lang="zh-CN" altLang="en-US" dirty="0"/>
              <a:t>推出了各具特色的电视文艺节目。</a:t>
            </a:r>
            <a:r>
              <a:rPr lang="en-US" altLang="zh-CN" dirty="0"/>
              <a:t>2001</a:t>
            </a:r>
            <a:r>
              <a:rPr lang="zh-CN" altLang="en-US" dirty="0"/>
              <a:t>年</a:t>
            </a:r>
            <a:r>
              <a:rPr lang="en-US" altLang="zh-CN" dirty="0"/>
              <a:t>,</a:t>
            </a:r>
            <a:r>
              <a:rPr lang="zh-CN" altLang="en-US" dirty="0"/>
              <a:t>北京电视台推出的</a:t>
            </a:r>
          </a:p>
          <a:p>
            <a:r>
              <a:rPr lang="zh-CN" altLang="en-US" dirty="0"/>
              <a:t>纪念建党</a:t>
            </a:r>
            <a:r>
              <a:rPr lang="en-US" altLang="zh-CN" dirty="0"/>
              <a:t>80</a:t>
            </a:r>
            <a:r>
              <a:rPr lang="zh-CN" altLang="en-US" dirty="0"/>
              <a:t>周年主题晚会</a:t>
            </a:r>
            <a:r>
              <a:rPr lang="en-US" altLang="zh-CN" dirty="0"/>
              <a:t>《</a:t>
            </a:r>
            <a:r>
              <a:rPr lang="zh-CN" altLang="en-US" dirty="0"/>
              <a:t>红旗飘飘</a:t>
            </a:r>
            <a:r>
              <a:rPr lang="en-US" altLang="zh-CN" dirty="0"/>
              <a:t>》,</a:t>
            </a:r>
            <a:r>
              <a:rPr lang="zh-CN" altLang="en-US" dirty="0"/>
              <a:t>通过卫星频道面向全国播出</a:t>
            </a:r>
            <a:r>
              <a:rPr lang="en-US" altLang="zh-CN" dirty="0"/>
              <a:t>,</a:t>
            </a:r>
            <a:r>
              <a:rPr lang="zh-CN" altLang="en-US" dirty="0"/>
              <a:t>受到国家广电总</a:t>
            </a:r>
          </a:p>
          <a:p>
            <a:r>
              <a:rPr lang="zh-CN" altLang="en-US" dirty="0"/>
              <a:t>局的好评。该台的</a:t>
            </a:r>
            <a:r>
              <a:rPr lang="en-US" altLang="zh-CN" dirty="0"/>
              <a:t>《</a:t>
            </a:r>
            <a:r>
              <a:rPr lang="zh-CN" altLang="en-US" dirty="0"/>
              <a:t>外国人唱中国歌电视大赛</a:t>
            </a:r>
            <a:r>
              <a:rPr lang="en-US" altLang="zh-CN" dirty="0"/>
              <a:t>》</a:t>
            </a:r>
            <a:r>
              <a:rPr lang="zh-CN" altLang="en-US" dirty="0"/>
              <a:t>已经成功举办了几届</a:t>
            </a:r>
            <a:r>
              <a:rPr lang="en-US" altLang="zh-CN" dirty="0"/>
              <a:t>,</a:t>
            </a:r>
            <a:r>
              <a:rPr lang="zh-CN" altLang="en-US" dirty="0"/>
              <a:t>成为北京台的一</a:t>
            </a:r>
          </a:p>
          <a:p>
            <a:r>
              <a:rPr lang="zh-CN" altLang="en-US" dirty="0"/>
              <a:t>个标志性品牌。</a:t>
            </a:r>
            <a:r>
              <a:rPr lang="en-US" altLang="zh-CN" dirty="0"/>
              <a:t>2001</a:t>
            </a:r>
            <a:r>
              <a:rPr lang="zh-CN" altLang="en-US" dirty="0"/>
              <a:t>年</a:t>
            </a:r>
            <a:r>
              <a:rPr lang="en" altLang="zh-CN" dirty="0"/>
              <a:t>APEC</a:t>
            </a:r>
            <a:r>
              <a:rPr lang="zh-CN" altLang="en-US" dirty="0"/>
              <a:t>会议在上海召开</a:t>
            </a:r>
            <a:r>
              <a:rPr lang="en-US" altLang="zh-CN" dirty="0"/>
              <a:t>,</a:t>
            </a:r>
            <a:r>
              <a:rPr lang="zh-CN" altLang="en-US" dirty="0"/>
              <a:t>上海电视台出色地完成了开幕欢迎</a:t>
            </a:r>
          </a:p>
          <a:p>
            <a:r>
              <a:rPr lang="zh-CN" altLang="en-US" dirty="0"/>
              <a:t>酒会上文艺演出节目的直播。随后</a:t>
            </a:r>
            <a:r>
              <a:rPr lang="en-US" altLang="zh-CN" dirty="0"/>
              <a:t>《</a:t>
            </a:r>
            <a:r>
              <a:rPr lang="zh-CN" altLang="en-US" dirty="0"/>
              <a:t>跨越太平洋</a:t>
            </a:r>
            <a:r>
              <a:rPr lang="en-US" altLang="zh-CN" dirty="0"/>
              <a:t>:</a:t>
            </a:r>
            <a:r>
              <a:rPr lang="zh-CN" altLang="en-US" dirty="0"/>
              <a:t>上海东方明珠广播电视塔</a:t>
            </a:r>
            <a:r>
              <a:rPr lang="en-US" altLang="zh-CN" dirty="0"/>
              <a:t>—</a:t>
            </a:r>
            <a:r>
              <a:rPr lang="zh-CN" altLang="en-US" dirty="0"/>
              <a:t>多伦多</a:t>
            </a:r>
          </a:p>
          <a:p>
            <a:r>
              <a:rPr lang="zh-CN" altLang="en-US" dirty="0"/>
              <a:t>电视塔新世纪的对话</a:t>
            </a:r>
            <a:r>
              <a:rPr lang="en-US" altLang="zh-CN" dirty="0"/>
              <a:t>》</a:t>
            </a:r>
            <a:r>
              <a:rPr lang="zh-CN" altLang="en-US" dirty="0"/>
              <a:t>成为上海广播电视史上跨空间最大的一次双向传播。辽宁台为</a:t>
            </a:r>
          </a:p>
          <a:p>
            <a:r>
              <a:rPr lang="zh-CN" altLang="en-US" dirty="0"/>
              <a:t>纪念建党</a:t>
            </a:r>
            <a:r>
              <a:rPr lang="en-US" altLang="zh-CN" dirty="0"/>
              <a:t>80</a:t>
            </a:r>
            <a:r>
              <a:rPr lang="zh-CN" altLang="en-US" dirty="0"/>
              <a:t>周年</a:t>
            </a:r>
            <a:r>
              <a:rPr lang="en-US" altLang="zh-CN" dirty="0"/>
              <a:t>,</a:t>
            </a:r>
            <a:r>
              <a:rPr lang="zh-CN" altLang="en-US" dirty="0"/>
              <a:t>制作了</a:t>
            </a:r>
            <a:r>
              <a:rPr lang="en-US" altLang="zh-CN" dirty="0"/>
              <a:t>30</a:t>
            </a:r>
            <a:r>
              <a:rPr lang="zh-CN" altLang="en-US" dirty="0"/>
              <a:t>集大型电视评书</a:t>
            </a:r>
            <a:r>
              <a:rPr lang="en-US" altLang="zh-CN" dirty="0"/>
              <a:t>《</a:t>
            </a:r>
            <a:r>
              <a:rPr lang="zh-CN" altLang="en-US" dirty="0"/>
              <a:t>为信仰而奋斗的人们</a:t>
            </a:r>
            <a:r>
              <a:rPr lang="en-US" altLang="zh-CN" dirty="0"/>
              <a:t>》,</a:t>
            </a:r>
            <a:r>
              <a:rPr lang="zh-CN" altLang="en-US" dirty="0"/>
              <a:t>突破了传统评</a:t>
            </a:r>
          </a:p>
          <a:p>
            <a:r>
              <a:rPr lang="zh-CN" altLang="en-US" dirty="0"/>
              <a:t>书的模式</a:t>
            </a:r>
            <a:r>
              <a:rPr lang="en-US" altLang="zh-CN" dirty="0"/>
              <a:t>,</a:t>
            </a:r>
            <a:r>
              <a:rPr lang="zh-CN" altLang="en-US" dirty="0"/>
              <a:t>成为内容和形式上都有所创新的电视文艺力作。云南电视台推出的</a:t>
            </a:r>
            <a:r>
              <a:rPr lang="en-US" altLang="zh-CN" dirty="0"/>
              <a:t>《</a:t>
            </a:r>
            <a:r>
              <a:rPr lang="zh-CN" altLang="en-US" dirty="0"/>
              <a:t>云南</a:t>
            </a:r>
          </a:p>
          <a:p>
            <a:r>
              <a:rPr lang="zh-CN" altLang="en-US" dirty="0"/>
              <a:t>大不同</a:t>
            </a:r>
            <a:r>
              <a:rPr lang="en-US" altLang="zh-CN" dirty="0"/>
              <a:t>》,</a:t>
            </a:r>
            <a:r>
              <a:rPr lang="zh-CN" altLang="en-US" dirty="0"/>
              <a:t>紧密结合旅游业的发展</a:t>
            </a:r>
            <a:r>
              <a:rPr lang="en-US" altLang="zh-CN" dirty="0"/>
              <a:t>,</a:t>
            </a:r>
            <a:r>
              <a:rPr lang="zh-CN" altLang="en-US" dirty="0"/>
              <a:t>重点反映云南的自然景观和民族民俗文化</a:t>
            </a:r>
            <a:r>
              <a:rPr lang="en-US" altLang="zh-CN" dirty="0"/>
              <a:t>,</a:t>
            </a:r>
            <a:r>
              <a:rPr lang="zh-CN" altLang="en-US" dirty="0"/>
              <a:t>内容信</a:t>
            </a:r>
            <a:endParaRPr lang="en-US" altLang="zh-CN" dirty="0"/>
          </a:p>
          <a:p>
            <a:r>
              <a:rPr lang="zh-CN" altLang="en-US" dirty="0"/>
              <a:t>息丰富</a:t>
            </a:r>
            <a:r>
              <a:rPr lang="en-US" altLang="zh-CN" dirty="0"/>
              <a:t>,</a:t>
            </a:r>
            <a:r>
              <a:rPr lang="zh-CN" altLang="en-US" dirty="0"/>
              <a:t>主持活泼得体</a:t>
            </a:r>
            <a:r>
              <a:rPr lang="en-US" altLang="zh-CN" dirty="0"/>
              <a:t>,</a:t>
            </a:r>
            <a:r>
              <a:rPr lang="zh-CN" altLang="en-US" dirty="0"/>
              <a:t>保持了较高的收视率。另外</a:t>
            </a:r>
            <a:r>
              <a:rPr lang="en-US" altLang="zh-CN" dirty="0"/>
              <a:t>,</a:t>
            </a:r>
            <a:r>
              <a:rPr lang="zh-CN" altLang="en-US" dirty="0"/>
              <a:t>山西、内蒙古、贵州等中西部省级</a:t>
            </a:r>
          </a:p>
          <a:p>
            <a:r>
              <a:rPr lang="zh-CN" altLang="en-US" dirty="0"/>
              <a:t>电视台也结合“西部大开发战略”</a:t>
            </a:r>
            <a:r>
              <a:rPr lang="en-US" altLang="zh-CN" dirty="0"/>
              <a:t>,</a:t>
            </a:r>
            <a:r>
              <a:rPr lang="zh-CN" altLang="en-US" dirty="0"/>
              <a:t>制作了大量优秀的文艺节目。</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62288071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1222800" y="2000670"/>
            <a:ext cx="10969200" cy="3693295"/>
          </a:xfrm>
          <a:prstGeom prst="rect">
            <a:avLst/>
          </a:prstGeom>
          <a:noFill/>
          <a:ln>
            <a:noFill/>
          </a:ln>
        </p:spPr>
        <p:txBody>
          <a:bodyPr wrap="square" lIns="91419" tIns="45708" rIns="91419" bIns="45708">
            <a:spAutoFit/>
          </a:bodyPr>
          <a:lstStyle/>
          <a:p>
            <a:r>
              <a:rPr lang="zh-CN" altLang="en-US" dirty="0"/>
              <a:t>中国的电视文艺经历了漫长的草创、探索时期</a:t>
            </a:r>
            <a:r>
              <a:rPr lang="en-US" altLang="zh-CN" dirty="0"/>
              <a:t>,</a:t>
            </a:r>
            <a:r>
              <a:rPr lang="zh-CN" altLang="en-US" dirty="0"/>
              <a:t>终于走到了全面发展、全面繁荣的</a:t>
            </a:r>
          </a:p>
          <a:p>
            <a:r>
              <a:rPr lang="zh-CN" altLang="en-US" dirty="0"/>
              <a:t>新阶段。在新世纪开始之际</a:t>
            </a:r>
            <a:r>
              <a:rPr lang="en-US" altLang="zh-CN" dirty="0"/>
              <a:t>,</a:t>
            </a:r>
            <a:r>
              <a:rPr lang="zh-CN" altLang="en-US" dirty="0"/>
              <a:t>除了总结既有的经验</a:t>
            </a:r>
            <a:r>
              <a:rPr lang="en-US" altLang="zh-CN" dirty="0"/>
              <a:t>,</a:t>
            </a:r>
            <a:r>
              <a:rPr lang="zh-CN" altLang="en-US" dirty="0"/>
              <a:t>我们还必须看到电视文艺的一些</a:t>
            </a:r>
          </a:p>
          <a:p>
            <a:r>
              <a:rPr lang="zh-CN" altLang="en-US" dirty="0"/>
              <a:t>新的发展趋势。由于高科技的大量引入、传播的网络化及观众对于娱乐性与参与性的</a:t>
            </a:r>
          </a:p>
          <a:p>
            <a:r>
              <a:rPr lang="zh-CN" altLang="en-US" dirty="0"/>
              <a:t>要求</a:t>
            </a:r>
            <a:r>
              <a:rPr lang="en-US" altLang="zh-CN" dirty="0"/>
              <a:t>,</a:t>
            </a:r>
            <a:r>
              <a:rPr lang="zh-CN" altLang="en-US" dirty="0"/>
              <a:t>电视文艺形式正处于不断更新和发展中。而随着我国正式加入世界贸易组织</a:t>
            </a:r>
            <a:r>
              <a:rPr lang="en-US" altLang="zh-CN" dirty="0"/>
              <a:t>,</a:t>
            </a:r>
          </a:p>
          <a:p>
            <a:r>
              <a:rPr lang="zh-CN" altLang="en-US" dirty="0"/>
              <a:t>不少海外电视传媒将目光转向我国内地</a:t>
            </a:r>
            <a:r>
              <a:rPr lang="en-US" altLang="zh-CN" dirty="0"/>
              <a:t>,</a:t>
            </a:r>
            <a:r>
              <a:rPr lang="zh-CN" altLang="en-US" dirty="0"/>
              <a:t>其中一些已经在部分沿海试点城市合法落</a:t>
            </a:r>
          </a:p>
          <a:p>
            <a:r>
              <a:rPr lang="zh-CN" altLang="en-US" dirty="0"/>
              <a:t>地。海外媒体丰富的娱乐传媒经验</a:t>
            </a:r>
            <a:r>
              <a:rPr lang="en-US" altLang="zh-CN" dirty="0"/>
              <a:t>,</a:t>
            </a:r>
            <a:r>
              <a:rPr lang="zh-CN" altLang="en-US" dirty="0"/>
              <a:t>巨大的资金、技术和人才实力</a:t>
            </a:r>
            <a:r>
              <a:rPr lang="en-US" altLang="zh-CN" dirty="0"/>
              <a:t>,</a:t>
            </a:r>
            <a:r>
              <a:rPr lang="zh-CN" altLang="en-US" dirty="0"/>
              <a:t>将会给国内电视媒</a:t>
            </a:r>
          </a:p>
          <a:p>
            <a:r>
              <a:rPr lang="zh-CN" altLang="en-US" dirty="0"/>
              <a:t>体带来挑战。</a:t>
            </a:r>
            <a:r>
              <a:rPr lang="en-US" altLang="zh-CN" dirty="0"/>
              <a:t>2003</a:t>
            </a:r>
            <a:r>
              <a:rPr lang="zh-CN" altLang="en-US" dirty="0"/>
              <a:t>年初</a:t>
            </a:r>
            <a:r>
              <a:rPr lang="en-US" altLang="zh-CN" dirty="0"/>
              <a:t>,</a:t>
            </a:r>
            <a:r>
              <a:rPr lang="zh-CN" altLang="en-US" dirty="0"/>
              <a:t>央视改革又有新的举措</a:t>
            </a:r>
            <a:r>
              <a:rPr lang="en-US" altLang="zh-CN" dirty="0"/>
              <a:t>:</a:t>
            </a:r>
            <a:r>
              <a:rPr lang="zh-CN" altLang="en-US" dirty="0"/>
              <a:t>除了保留新闻频道</a:t>
            </a:r>
            <a:r>
              <a:rPr lang="en-US" altLang="zh-CN" dirty="0"/>
              <a:t>,</a:t>
            </a:r>
            <a:r>
              <a:rPr lang="zh-CN" altLang="en-US" dirty="0"/>
              <a:t>其他频道逐步</a:t>
            </a:r>
          </a:p>
          <a:p>
            <a:r>
              <a:rPr lang="zh-CN" altLang="en-US" dirty="0"/>
              <a:t>转化为商业经营的专业频道</a:t>
            </a:r>
            <a:r>
              <a:rPr lang="en-US" altLang="zh-CN" dirty="0"/>
              <a:t>,</a:t>
            </a:r>
            <a:r>
              <a:rPr lang="zh-CN" altLang="en-US" dirty="0"/>
              <a:t>全部采取市场核算</a:t>
            </a:r>
            <a:r>
              <a:rPr lang="en-US" altLang="zh-CN" dirty="0"/>
              <a:t>,</a:t>
            </a:r>
            <a:r>
              <a:rPr lang="zh-CN" altLang="en-US" dirty="0"/>
              <a:t>以广告收入决定节目生存</a:t>
            </a:r>
            <a:r>
              <a:rPr lang="en-US" altLang="zh-CN" dirty="0"/>
              <a:t>,</a:t>
            </a:r>
            <a:r>
              <a:rPr lang="zh-CN" altLang="en-US" dirty="0"/>
              <a:t>也就是实</a:t>
            </a:r>
          </a:p>
          <a:p>
            <a:r>
              <a:rPr lang="zh-CN" altLang="en-US" dirty="0"/>
              <a:t>现电视频道的商业化管理。首先以</a:t>
            </a:r>
            <a:r>
              <a:rPr lang="en-US" altLang="zh-CN" dirty="0"/>
              <a:t>10</a:t>
            </a:r>
            <a:r>
              <a:rPr lang="zh-CN" altLang="en-US" dirty="0"/>
              <a:t>个栏目为试点</a:t>
            </a:r>
            <a:r>
              <a:rPr lang="en-US" altLang="zh-CN" dirty="0"/>
              <a:t>,</a:t>
            </a:r>
            <a:r>
              <a:rPr lang="zh-CN" altLang="en-US" dirty="0"/>
              <a:t>彻底进行制播分离的改革。面</a:t>
            </a:r>
          </a:p>
          <a:p>
            <a:r>
              <a:rPr lang="zh-CN" altLang="en-US" dirty="0"/>
              <a:t>对机遇与挑战并存的未来</a:t>
            </a:r>
            <a:r>
              <a:rPr lang="en-US" altLang="zh-CN" dirty="0"/>
              <a:t>,</a:t>
            </a:r>
            <a:r>
              <a:rPr lang="zh-CN" altLang="en-US" dirty="0"/>
              <a:t>中国当代电视文艺不能故步自封</a:t>
            </a:r>
            <a:r>
              <a:rPr lang="en-US" altLang="zh-CN" dirty="0"/>
              <a:t>,</a:t>
            </a:r>
            <a:r>
              <a:rPr lang="zh-CN" altLang="en-US" dirty="0"/>
              <a:t>除了让既有的形式焕发</a:t>
            </a:r>
          </a:p>
          <a:p>
            <a:r>
              <a:rPr lang="zh-CN" altLang="en-US" dirty="0"/>
              <a:t>蓬勃的生机</a:t>
            </a:r>
            <a:r>
              <a:rPr lang="en-US" altLang="zh-CN" dirty="0"/>
              <a:t>,</a:t>
            </a:r>
            <a:r>
              <a:rPr lang="zh-CN" altLang="en-US" dirty="0"/>
              <a:t>还应继续探索新形式</a:t>
            </a:r>
            <a:r>
              <a:rPr lang="en-US" altLang="zh-CN" dirty="0"/>
              <a:t>,</a:t>
            </a:r>
            <a:r>
              <a:rPr lang="zh-CN" altLang="en-US" dirty="0"/>
              <a:t>将本土化与国际化、商业化与艺术性完美地结合起</a:t>
            </a:r>
          </a:p>
          <a:p>
            <a:r>
              <a:rPr lang="zh-CN" altLang="en-US" dirty="0"/>
              <a:t>来。电视文艺从来就不是一块封闭的园地</a:t>
            </a:r>
            <a:r>
              <a:rPr lang="en-US" altLang="zh-CN" dirty="0"/>
              <a:t>,</a:t>
            </a:r>
            <a:r>
              <a:rPr lang="zh-CN" altLang="en-US" dirty="0"/>
              <a:t>它的生命力正来自于它的兼收并蓄与永远</a:t>
            </a:r>
          </a:p>
          <a:p>
            <a:r>
              <a:rPr lang="zh-CN" altLang="en-US" dirty="0"/>
              <a:t>创新。</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第三节 当代中国电视文艺的停滞与复苏阶段（</a:t>
            </a:r>
            <a:r>
              <a:rPr lang="en-US" altLang="zh-CN" sz="2400" b="0" dirty="0">
                <a:latin typeface="字魂35号-经典雅黑" panose="00000500000000000000" pitchFamily="2" charset="-122"/>
                <a:ea typeface="字魂35号-经典雅黑" panose="00000500000000000000" pitchFamily="2" charset="-122"/>
              </a:rPr>
              <a:t> 1979</a:t>
            </a:r>
            <a:r>
              <a:rPr lang="zh-CN" altLang="en-US" sz="2400" b="0" dirty="0">
                <a:latin typeface="字魂35号-经典雅黑" panose="00000500000000000000" pitchFamily="2" charset="-122"/>
                <a:ea typeface="字魂35号-经典雅黑" panose="00000500000000000000" pitchFamily="2" charset="-122"/>
              </a:rPr>
              <a:t>年至今）</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319CEB7-754E-DE43-B474-74D87796893D}"/>
              </a:ext>
            </a:extLst>
          </p:cNvPr>
          <p:cNvSpPr txBox="1"/>
          <p:nvPr/>
        </p:nvSpPr>
        <p:spPr>
          <a:xfrm>
            <a:off x="10678886" y="4261757"/>
            <a:ext cx="184731" cy="369332"/>
          </a:xfrm>
          <a:prstGeom prst="rect">
            <a:avLst/>
          </a:prstGeom>
          <a:noFill/>
        </p:spPr>
        <p:txBody>
          <a:bodyPr wrap="none" rtlCol="0">
            <a:spAutoFit/>
          </a:bodyPr>
          <a:lstStyle/>
          <a:p>
            <a:endParaRPr kumimoji="1" lang="zh-CN" altLang="en-US" dirty="0"/>
          </a:p>
        </p:txBody>
      </p:sp>
      <p:sp>
        <p:nvSpPr>
          <p:cNvPr id="3" name="文本框 2">
            <a:extLst>
              <a:ext uri="{FF2B5EF4-FFF2-40B4-BE49-F238E27FC236}">
                <a16:creationId xmlns:a16="http://schemas.microsoft.com/office/drawing/2014/main" id="{C0B9D5FD-CCB1-6341-A566-0FC9D6C0582F}"/>
              </a:ext>
            </a:extLst>
          </p:cNvPr>
          <p:cNvSpPr txBox="1"/>
          <p:nvPr/>
        </p:nvSpPr>
        <p:spPr>
          <a:xfrm>
            <a:off x="9878786" y="3477986"/>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87970286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4</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当代中国电视文艺发展历程</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290705285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en-US" altLang="zh-CN" dirty="0"/>
              <a:t>2012~2013</a:t>
            </a:r>
            <a:r>
              <a:rPr lang="zh-CN" altLang="en-US" dirty="0"/>
              <a:t>年</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节目不仅在数量上体现出了它的规模</a:t>
            </a:r>
            <a:r>
              <a:rPr lang="en-US" altLang="zh-CN" dirty="0"/>
              <a:t>,</a:t>
            </a:r>
            <a:r>
              <a:rPr lang="zh-CN" altLang="en-US" dirty="0"/>
              <a:t>节目</a:t>
            </a:r>
          </a:p>
          <a:p>
            <a:r>
              <a:rPr lang="zh-CN" altLang="en-US" dirty="0"/>
              <a:t>品质上的大幅提升也是有目共睹的。数量多、规模大、类型丰富、品质优良、创新性强</a:t>
            </a:r>
            <a:r>
              <a:rPr lang="en-US" altLang="zh-CN" dirty="0"/>
              <a:t>,</a:t>
            </a:r>
          </a:p>
          <a:p>
            <a:r>
              <a:rPr lang="zh-CN" altLang="en-US" dirty="0"/>
              <a:t>商业运营模式日趋成熟</a:t>
            </a:r>
            <a:r>
              <a:rPr lang="en-US" altLang="zh-CN" dirty="0"/>
              <a:t>,</a:t>
            </a:r>
            <a:r>
              <a:rPr lang="zh-CN" altLang="en-US" dirty="0"/>
              <a:t>制播分离机制初见成效</a:t>
            </a:r>
            <a:r>
              <a:rPr lang="en-US" altLang="zh-CN" dirty="0"/>
              <a:t>,</a:t>
            </a:r>
            <a:r>
              <a:rPr lang="zh-CN" altLang="en-US" dirty="0"/>
              <a:t>与新媒体合作开创了新局面</a:t>
            </a:r>
            <a:r>
              <a:rPr lang="en-US" altLang="zh-CN" dirty="0"/>
              <a:t>,</a:t>
            </a:r>
            <a:r>
              <a:rPr lang="zh-CN" altLang="en-US" dirty="0"/>
              <a:t>电视文</a:t>
            </a:r>
          </a:p>
          <a:p>
            <a:r>
              <a:rPr lang="zh-CN" altLang="en-US" dirty="0"/>
              <a:t>艺</a:t>
            </a:r>
            <a:r>
              <a:rPr lang="en-US" altLang="zh-CN" dirty="0"/>
              <a:t>(</a:t>
            </a:r>
            <a:r>
              <a:rPr lang="zh-CN" altLang="en-US" dirty="0"/>
              <a:t>文化</a:t>
            </a:r>
            <a:r>
              <a:rPr lang="en-US" altLang="zh-CN" dirty="0"/>
              <a:t>)</a:t>
            </a:r>
            <a:r>
              <a:rPr lang="zh-CN" altLang="en-US" dirty="0"/>
              <a:t>节目在这个阶段表现出了历史性的变化</a:t>
            </a:r>
            <a:r>
              <a:rPr lang="en-US" altLang="zh-CN" dirty="0"/>
              <a:t>,</a:t>
            </a:r>
            <a:r>
              <a:rPr lang="zh-CN" altLang="en-US" dirty="0"/>
              <a:t>显现出很多标志性的特征</a:t>
            </a:r>
            <a:r>
              <a:rPr lang="en-US" altLang="zh-CN" dirty="0"/>
              <a:t>,</a:t>
            </a:r>
            <a:r>
              <a:rPr lang="zh-CN" altLang="en-US" dirty="0"/>
              <a:t>具有历</a:t>
            </a:r>
          </a:p>
          <a:p>
            <a:r>
              <a:rPr lang="zh-CN" altLang="en-US" dirty="0"/>
              <a:t>史进程新起点的意义。这个阶段是综艺晚会、选秀类节目摒弃低俗、重新具有较高审</a:t>
            </a:r>
          </a:p>
          <a:p>
            <a:r>
              <a:rPr lang="zh-CN" altLang="en-US" dirty="0"/>
              <a:t>美价值</a:t>
            </a:r>
            <a:r>
              <a:rPr lang="en-US" altLang="zh-CN" dirty="0"/>
              <a:t>,</a:t>
            </a:r>
            <a:r>
              <a:rPr lang="zh-CN" altLang="en-US" dirty="0"/>
              <a:t>而文化类节目在内容和手法上更加多样的时期。新的定位和追求</a:t>
            </a:r>
            <a:r>
              <a:rPr lang="en-US" altLang="zh-CN" dirty="0"/>
              <a:t>,</a:t>
            </a:r>
            <a:r>
              <a:rPr lang="zh-CN" altLang="en-US" dirty="0"/>
              <a:t>让中国电</a:t>
            </a:r>
          </a:p>
          <a:p>
            <a:r>
              <a:rPr lang="zh-CN" altLang="en-US" dirty="0"/>
              <a:t>视文艺</a:t>
            </a:r>
            <a:r>
              <a:rPr lang="en-US" altLang="zh-CN" dirty="0"/>
              <a:t>(</a:t>
            </a:r>
            <a:r>
              <a:rPr lang="zh-CN" altLang="en-US" dirty="0"/>
              <a:t>文化</a:t>
            </a:r>
            <a:r>
              <a:rPr lang="en-US" altLang="zh-CN" dirty="0"/>
              <a:t>)</a:t>
            </a:r>
            <a:r>
              <a:rPr lang="zh-CN" altLang="en-US" dirty="0"/>
              <a:t>节目在</a:t>
            </a:r>
            <a:r>
              <a:rPr lang="en-US" altLang="zh-CN" dirty="0"/>
              <a:t>2012~2013</a:t>
            </a:r>
            <a:r>
              <a:rPr lang="zh-CN" altLang="en-US" dirty="0"/>
              <a:t>年昂扬蓬勃。</a:t>
            </a:r>
            <a:endParaRPr lang="en-US" altLang="zh-CN" dirty="0"/>
          </a:p>
          <a:p>
            <a:r>
              <a:rPr lang="en-US" altLang="zh-CN" dirty="0"/>
              <a:t>2012~2013</a:t>
            </a:r>
            <a:r>
              <a:rPr lang="zh-CN" altLang="en-US" dirty="0"/>
              <a:t>年的中国电视文艺</a:t>
            </a:r>
            <a:r>
              <a:rPr lang="en-US" altLang="zh-CN" dirty="0"/>
              <a:t>(</a:t>
            </a:r>
            <a:r>
              <a:rPr lang="zh-CN" altLang="en-US" dirty="0"/>
              <a:t>文化</a:t>
            </a:r>
            <a:r>
              <a:rPr lang="en-US" altLang="zh-CN" dirty="0"/>
              <a:t>)</a:t>
            </a:r>
            <a:r>
              <a:rPr lang="zh-CN" altLang="en-US" dirty="0"/>
              <a:t>节目呈现出繁荣的局面</a:t>
            </a:r>
            <a:r>
              <a:rPr lang="en-US" altLang="zh-CN" dirty="0"/>
              <a:t>,</a:t>
            </a:r>
            <a:r>
              <a:rPr lang="zh-CN" altLang="en-US" dirty="0"/>
              <a:t>一大批深受观众</a:t>
            </a:r>
          </a:p>
          <a:p>
            <a:r>
              <a:rPr lang="zh-CN" altLang="en-US" dirty="0"/>
              <a:t>欢迎的作品出现</a:t>
            </a:r>
            <a:r>
              <a:rPr lang="en-US" altLang="zh-CN" dirty="0"/>
              <a:t>,</a:t>
            </a:r>
            <a:r>
              <a:rPr lang="zh-CN" altLang="en-US" dirty="0"/>
              <a:t>同时产生了像</a:t>
            </a:r>
            <a:r>
              <a:rPr lang="en-US" altLang="zh-CN" dirty="0"/>
              <a:t>《</a:t>
            </a:r>
            <a:r>
              <a:rPr lang="zh-CN" altLang="en-US" dirty="0"/>
              <a:t>中国好声音</a:t>
            </a:r>
            <a:r>
              <a:rPr lang="en-US" altLang="zh-CN" dirty="0"/>
              <a:t>》《</a:t>
            </a:r>
            <a:r>
              <a:rPr lang="zh-CN" altLang="en-US" dirty="0"/>
              <a:t>舌尖上的中国</a:t>
            </a:r>
            <a:r>
              <a:rPr lang="en-US" altLang="zh-CN" dirty="0"/>
              <a:t>》</a:t>
            </a:r>
            <a:r>
              <a:rPr lang="zh-CN" altLang="en-US" dirty="0"/>
              <a:t>这样的“现象级”节目</a:t>
            </a:r>
            <a:r>
              <a:rPr lang="en-US" altLang="zh-CN" dirty="0"/>
              <a:t>,</a:t>
            </a:r>
          </a:p>
          <a:p>
            <a:r>
              <a:rPr lang="zh-CN" altLang="en-US" dirty="0"/>
              <a:t>引起了全社会的广泛关注</a:t>
            </a:r>
            <a:r>
              <a:rPr lang="en-US" altLang="zh-CN" dirty="0"/>
              <a:t>,</a:t>
            </a:r>
            <a:r>
              <a:rPr lang="zh-CN" altLang="en-US" dirty="0"/>
              <a:t>成为社会热点话题。在这些作品中</a:t>
            </a:r>
            <a:r>
              <a:rPr lang="en-US" altLang="zh-CN" dirty="0"/>
              <a:t>,</a:t>
            </a:r>
            <a:r>
              <a:rPr lang="zh-CN" altLang="en-US" dirty="0"/>
              <a:t>我们可以看到一如既</a:t>
            </a:r>
          </a:p>
          <a:p>
            <a:r>
              <a:rPr lang="zh-CN" altLang="en-US" dirty="0"/>
              <a:t>往的文化品格、美学追求以及较高的思想性和艺术水平</a:t>
            </a:r>
            <a:r>
              <a:rPr lang="en-US" altLang="zh-CN" dirty="0"/>
              <a:t>,</a:t>
            </a:r>
            <a:r>
              <a:rPr lang="zh-CN" altLang="en-US" dirty="0"/>
              <a:t>同时又有创新性的亮点。题</a:t>
            </a:r>
          </a:p>
          <a:p>
            <a:r>
              <a:rPr lang="zh-CN" altLang="en-US" dirty="0"/>
              <a:t>材的不断拓展</a:t>
            </a:r>
            <a:r>
              <a:rPr lang="en-US" altLang="zh-CN" dirty="0"/>
              <a:t>,</a:t>
            </a:r>
            <a:r>
              <a:rPr lang="zh-CN" altLang="en-US" dirty="0"/>
              <a:t>选题角度的深入挖掘</a:t>
            </a:r>
            <a:r>
              <a:rPr lang="en-US" altLang="zh-CN" dirty="0"/>
              <a:t>,</a:t>
            </a:r>
            <a:r>
              <a:rPr lang="zh-CN" altLang="en-US" dirty="0"/>
              <a:t>创作技术和手法的日渐丰富</a:t>
            </a:r>
            <a:r>
              <a:rPr lang="en-US" altLang="zh-CN" dirty="0"/>
              <a:t>,</a:t>
            </a:r>
            <a:r>
              <a:rPr lang="zh-CN" altLang="en-US" dirty="0"/>
              <a:t>类型样式的完美融</a:t>
            </a:r>
          </a:p>
          <a:p>
            <a:r>
              <a:rPr lang="zh-CN" altLang="en-US" dirty="0"/>
              <a:t>合</a:t>
            </a:r>
            <a:r>
              <a:rPr lang="en-US" altLang="zh-CN" dirty="0"/>
              <a:t>,</a:t>
            </a:r>
            <a:r>
              <a:rPr lang="zh-CN" altLang="en-US" dirty="0"/>
              <a:t>带来了这两年节目本体的新面貌</a:t>
            </a:r>
            <a:r>
              <a:rPr lang="en-US" altLang="zh-CN" dirty="0"/>
              <a:t>,</a:t>
            </a:r>
            <a:r>
              <a:rPr lang="zh-CN" altLang="en-US" dirty="0"/>
              <a:t>而生产机制、管理体系、运营体制的不断完善</a:t>
            </a:r>
            <a:r>
              <a:rPr lang="en-US" altLang="zh-CN" dirty="0"/>
              <a:t>,</a:t>
            </a:r>
            <a:r>
              <a:rPr lang="zh-CN" altLang="en-US" dirty="0"/>
              <a:t>则</a:t>
            </a:r>
          </a:p>
          <a:p>
            <a:r>
              <a:rPr lang="zh-CN" altLang="en-US" dirty="0"/>
              <a:t>推动了节目良性和健康地发展。</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6442699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524291"/>
          </a:xfrm>
          <a:prstGeom prst="rect">
            <a:avLst/>
          </a:prstGeom>
          <a:noFill/>
          <a:ln>
            <a:noFill/>
          </a:ln>
        </p:spPr>
        <p:txBody>
          <a:bodyPr wrap="square" lIns="91419" tIns="45708" rIns="91419" bIns="45708">
            <a:spAutoFit/>
          </a:bodyPr>
          <a:lstStyle/>
          <a:p>
            <a:r>
              <a:rPr lang="zh-CN" altLang="en-US" dirty="0"/>
              <a:t>从布局上看</a:t>
            </a:r>
            <a:r>
              <a:rPr lang="en-US" altLang="zh-CN" dirty="0"/>
              <a:t>,</a:t>
            </a:r>
            <a:r>
              <a:rPr lang="zh-CN" altLang="en-US" dirty="0"/>
              <a:t>中央电视台以及江苏卫视、浙江卫视、湖南卫视、东方卫视、北京卫</a:t>
            </a:r>
          </a:p>
          <a:p>
            <a:r>
              <a:rPr lang="zh-CN" altLang="en-US" dirty="0"/>
              <a:t>视、安徽卫视、山东卫视、深圳卫视等频道继续领跑</a:t>
            </a:r>
            <a:r>
              <a:rPr lang="en-US" altLang="zh-CN" dirty="0"/>
              <a:t>,</a:t>
            </a:r>
            <a:r>
              <a:rPr lang="zh-CN" altLang="en-US" dirty="0"/>
              <a:t>凭借资金、队伍的实力和优质资</a:t>
            </a:r>
          </a:p>
          <a:p>
            <a:r>
              <a:rPr lang="zh-CN" altLang="en-US" dirty="0"/>
              <a:t>源</a:t>
            </a:r>
            <a:r>
              <a:rPr lang="en-US" altLang="zh-CN" dirty="0"/>
              <a:t>,</a:t>
            </a:r>
            <a:r>
              <a:rPr lang="zh-CN" altLang="en-US" dirty="0"/>
              <a:t>锐意进取</a:t>
            </a:r>
            <a:r>
              <a:rPr lang="en-US" altLang="zh-CN" dirty="0"/>
              <a:t>,</a:t>
            </a:r>
            <a:r>
              <a:rPr lang="zh-CN" altLang="en-US" dirty="0"/>
              <a:t>开拓创新</a:t>
            </a:r>
            <a:r>
              <a:rPr lang="en-US" altLang="zh-CN" dirty="0"/>
              <a:t>,</a:t>
            </a:r>
            <a:r>
              <a:rPr lang="zh-CN" altLang="en-US" dirty="0"/>
              <a:t>积极调整。除引进国外模板外</a:t>
            </a:r>
            <a:r>
              <a:rPr lang="en-US" altLang="zh-CN" dirty="0"/>
              <a:t>,</a:t>
            </a:r>
            <a:r>
              <a:rPr lang="zh-CN" altLang="en-US" dirty="0"/>
              <a:t>它们还依靠自制综艺节目不</a:t>
            </a:r>
          </a:p>
          <a:p>
            <a:r>
              <a:rPr lang="zh-CN" altLang="en-US" dirty="0"/>
              <a:t>断刷新收视纪录</a:t>
            </a:r>
            <a:r>
              <a:rPr lang="en-US" altLang="zh-CN" dirty="0"/>
              <a:t>,</a:t>
            </a:r>
            <a:r>
              <a:rPr lang="zh-CN" altLang="en-US" dirty="0"/>
              <a:t>品牌节目常办常新</a:t>
            </a:r>
            <a:r>
              <a:rPr lang="en-US" altLang="zh-CN" dirty="0"/>
              <a:t>,</a:t>
            </a:r>
            <a:r>
              <a:rPr lang="zh-CN" altLang="en-US" dirty="0"/>
              <a:t>全面覆盖娱乐、体育、民生等各个领域</a:t>
            </a:r>
            <a:r>
              <a:rPr lang="en-US" altLang="zh-CN" dirty="0"/>
              <a:t>,</a:t>
            </a:r>
            <a:r>
              <a:rPr lang="zh-CN" altLang="en-US" dirty="0"/>
              <a:t>满足普通</a:t>
            </a:r>
          </a:p>
          <a:p>
            <a:r>
              <a:rPr lang="zh-CN" altLang="en-US" dirty="0"/>
              <a:t>民众的精神文化和休闲娱乐需求</a:t>
            </a:r>
            <a:r>
              <a:rPr lang="en-US" altLang="zh-CN" dirty="0"/>
              <a:t>,</a:t>
            </a:r>
            <a:r>
              <a:rPr lang="zh-CN" altLang="en-US" dirty="0"/>
              <a:t>引领中国电视文艺的前进方向。内蒙古卫视、甘肃</a:t>
            </a:r>
          </a:p>
          <a:p>
            <a:r>
              <a:rPr lang="zh-CN" altLang="en-US" dirty="0"/>
              <a:t>卫视、宁夏卫视、青海卫视、新疆卫视、广西卫视、云南卫视、四川卫视、贵州卫视、西藏</a:t>
            </a:r>
          </a:p>
          <a:p>
            <a:r>
              <a:rPr lang="zh-CN" altLang="en-US" dirty="0"/>
              <a:t>卫视等西部少数民族地区的卫视频道</a:t>
            </a:r>
            <a:r>
              <a:rPr lang="en-US" altLang="zh-CN" dirty="0"/>
              <a:t>,</a:t>
            </a:r>
            <a:r>
              <a:rPr lang="zh-CN" altLang="en-US" dirty="0"/>
              <a:t>凭借地域特色、民族风情、民俗资源的优势</a:t>
            </a:r>
            <a:r>
              <a:rPr lang="en-US" altLang="zh-CN" dirty="0"/>
              <a:t>,</a:t>
            </a:r>
            <a:r>
              <a:rPr lang="zh-CN" altLang="en-US" dirty="0"/>
              <a:t>采</a:t>
            </a:r>
          </a:p>
          <a:p>
            <a:r>
              <a:rPr lang="zh-CN" altLang="en-US" dirty="0"/>
              <a:t>取差异化竞争策略</a:t>
            </a:r>
            <a:r>
              <a:rPr lang="en-US" altLang="zh-CN" dirty="0"/>
              <a:t>,</a:t>
            </a:r>
            <a:r>
              <a:rPr lang="zh-CN" altLang="en-US" dirty="0"/>
              <a:t>不断拓宽中国电视文艺</a:t>
            </a:r>
            <a:r>
              <a:rPr lang="en-US" altLang="zh-CN" dirty="0"/>
              <a:t>(</a:t>
            </a:r>
            <a:r>
              <a:rPr lang="zh-CN" altLang="en-US" dirty="0"/>
              <a:t>文化</a:t>
            </a:r>
            <a:r>
              <a:rPr lang="en-US" altLang="zh-CN" dirty="0"/>
              <a:t>)</a:t>
            </a:r>
            <a:r>
              <a:rPr lang="zh-CN" altLang="en-US" dirty="0"/>
              <a:t>节目的表现空间</a:t>
            </a:r>
            <a:r>
              <a:rPr lang="en-US" altLang="zh-CN" dirty="0"/>
              <a:t>,</a:t>
            </a:r>
            <a:r>
              <a:rPr lang="zh-CN" altLang="en-US" dirty="0"/>
              <a:t>在中国电视文艺</a:t>
            </a:r>
          </a:p>
          <a:p>
            <a:r>
              <a:rPr lang="en-US" altLang="zh-CN" dirty="0"/>
              <a:t>(</a:t>
            </a:r>
            <a:r>
              <a:rPr lang="zh-CN" altLang="en-US" dirty="0"/>
              <a:t>文化</a:t>
            </a:r>
            <a:r>
              <a:rPr lang="en-US" altLang="zh-CN" dirty="0"/>
              <a:t>)</a:t>
            </a:r>
            <a:r>
              <a:rPr lang="zh-CN" altLang="en-US" dirty="0"/>
              <a:t>节目的百花园中撒下了五彩斑斓的种子</a:t>
            </a:r>
            <a:r>
              <a:rPr lang="en-US" altLang="zh-CN" dirty="0"/>
              <a:t>,</a:t>
            </a:r>
            <a:r>
              <a:rPr lang="zh-CN" altLang="en-US" dirty="0"/>
              <a:t>结出绚丽的花朵和果实</a:t>
            </a:r>
            <a:r>
              <a:rPr lang="en-US" altLang="zh-CN" dirty="0"/>
              <a:t>,</a:t>
            </a:r>
            <a:r>
              <a:rPr lang="zh-CN" altLang="en-US" dirty="0"/>
              <a:t>呈现出靓丽</a:t>
            </a:r>
          </a:p>
          <a:p>
            <a:r>
              <a:rPr lang="zh-CN" altLang="en-US" dirty="0"/>
              <a:t>的风景。天津卫视、重庆卫视、黑龙江卫视、吉林卫视、辽宁卫视、河北卫视、陕西卫视、</a:t>
            </a:r>
          </a:p>
          <a:p>
            <a:r>
              <a:rPr lang="zh-CN" altLang="en-US" dirty="0"/>
              <a:t>山西卫视、江西卫视、湖北卫视、河南卫视、广东卫视、东南卫视等频道</a:t>
            </a:r>
            <a:r>
              <a:rPr lang="en-US" altLang="zh-CN" dirty="0"/>
              <a:t>,</a:t>
            </a:r>
            <a:r>
              <a:rPr lang="zh-CN" altLang="en-US" dirty="0"/>
              <a:t>在平稳发展中</a:t>
            </a:r>
          </a:p>
          <a:p>
            <a:r>
              <a:rPr lang="zh-CN" altLang="en-US" dirty="0"/>
              <a:t>加大改革力度</a:t>
            </a:r>
            <a:r>
              <a:rPr lang="en-US" altLang="zh-CN" dirty="0"/>
              <a:t>,</a:t>
            </a:r>
            <a:r>
              <a:rPr lang="zh-CN" altLang="en-US" dirty="0"/>
              <a:t>根据各自的资源和条件</a:t>
            </a:r>
            <a:r>
              <a:rPr lang="en-US" altLang="zh-CN" dirty="0"/>
              <a:t>,</a:t>
            </a:r>
            <a:r>
              <a:rPr lang="zh-CN" altLang="en-US" dirty="0"/>
              <a:t>努力发挥自身特长</a:t>
            </a:r>
            <a:r>
              <a:rPr lang="en-US" altLang="zh-CN" dirty="0"/>
              <a:t>,</a:t>
            </a:r>
            <a:r>
              <a:rPr lang="zh-CN" altLang="en-US" dirty="0"/>
              <a:t>创作有特点的节目。而全</a:t>
            </a:r>
          </a:p>
          <a:p>
            <a:r>
              <a:rPr lang="zh-CN" altLang="en-US" dirty="0"/>
              <a:t>国各省级卫视的地面文艺</a:t>
            </a:r>
            <a:r>
              <a:rPr lang="en-US" altLang="zh-CN" dirty="0"/>
              <a:t>(</a:t>
            </a:r>
            <a:r>
              <a:rPr lang="zh-CN" altLang="en-US" dirty="0"/>
              <a:t>文化</a:t>
            </a:r>
            <a:r>
              <a:rPr lang="en-US" altLang="zh-CN" dirty="0"/>
              <a:t>)</a:t>
            </a:r>
            <a:r>
              <a:rPr lang="zh-CN" altLang="en-US" dirty="0"/>
              <a:t>频道</a:t>
            </a:r>
            <a:r>
              <a:rPr lang="en-US" altLang="zh-CN" dirty="0"/>
              <a:t>,</a:t>
            </a:r>
            <a:r>
              <a:rPr lang="zh-CN" altLang="en-US" dirty="0"/>
              <a:t>也以开阔的视野、创新的思维、脚踏实地的作</a:t>
            </a:r>
          </a:p>
          <a:p>
            <a:r>
              <a:rPr lang="zh-CN" altLang="en-US" dirty="0"/>
              <a:t>风</a:t>
            </a:r>
            <a:r>
              <a:rPr lang="en-US" altLang="zh-CN" dirty="0"/>
              <a:t>,</a:t>
            </a:r>
            <a:r>
              <a:rPr lang="zh-CN" altLang="en-US" dirty="0"/>
              <a:t>坚守、创造、培育着众多的老节目和新节目</a:t>
            </a:r>
            <a:r>
              <a:rPr lang="en-US" altLang="zh-CN" dirty="0"/>
              <a:t>,“</a:t>
            </a:r>
            <a:r>
              <a:rPr lang="zh-CN" altLang="en-US" dirty="0"/>
              <a:t>接地气”而“好看不贵”</a:t>
            </a:r>
            <a:r>
              <a:rPr lang="en-US" altLang="zh-CN" dirty="0"/>
              <a:t>,</a:t>
            </a:r>
            <a:r>
              <a:rPr lang="zh-CN" altLang="en-US" dirty="0"/>
              <a:t>让很多地面频</a:t>
            </a:r>
            <a:endParaRPr lang="en-US" altLang="zh-CN" dirty="0"/>
          </a:p>
          <a:p>
            <a:r>
              <a:rPr lang="zh-CN" altLang="en-US" dirty="0"/>
              <a:t>道和节目名声远扬</a:t>
            </a:r>
            <a:r>
              <a:rPr lang="en-US" altLang="zh-CN" dirty="0"/>
              <a:t>,</a:t>
            </a:r>
            <a:r>
              <a:rPr lang="zh-CN" altLang="en-US" dirty="0"/>
              <a:t>和卫视一起汇聚成蔚为大观的中国文艺</a:t>
            </a:r>
            <a:r>
              <a:rPr lang="en-US" altLang="zh-CN" dirty="0"/>
              <a:t>(</a:t>
            </a:r>
            <a:r>
              <a:rPr lang="zh-CN" altLang="en-US" dirty="0"/>
              <a:t>文化</a:t>
            </a:r>
            <a:r>
              <a:rPr lang="en-US" altLang="zh-CN" dirty="0"/>
              <a:t>)</a:t>
            </a:r>
            <a:r>
              <a:rPr lang="zh-CN" altLang="en-US" dirty="0"/>
              <a:t>节目潮流。</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4224967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zh-CN" altLang="en-US" dirty="0"/>
              <a:t>为检验中国电视文艺</a:t>
            </a:r>
            <a:r>
              <a:rPr lang="en-US" altLang="zh-CN" dirty="0"/>
              <a:t>(</a:t>
            </a:r>
            <a:r>
              <a:rPr lang="zh-CN" altLang="en-US" dirty="0"/>
              <a:t>文化</a:t>
            </a:r>
            <a:r>
              <a:rPr lang="en-US" altLang="zh-CN" dirty="0"/>
              <a:t>)</a:t>
            </a:r>
            <a:r>
              <a:rPr lang="zh-CN" altLang="en-US" dirty="0"/>
              <a:t>节目的创作成果</a:t>
            </a:r>
            <a:r>
              <a:rPr lang="en-US" altLang="zh-CN" dirty="0"/>
              <a:t>,</a:t>
            </a:r>
            <a:r>
              <a:rPr lang="zh-CN" altLang="en-US" dirty="0"/>
              <a:t>梳理创作脉络</a:t>
            </a:r>
            <a:r>
              <a:rPr lang="en-US" altLang="zh-CN" dirty="0"/>
              <a:t>,</a:t>
            </a:r>
            <a:r>
              <a:rPr lang="zh-CN" altLang="en-US" dirty="0"/>
              <a:t>研究创作现状和发</a:t>
            </a:r>
          </a:p>
          <a:p>
            <a:r>
              <a:rPr lang="zh-CN" altLang="en-US" dirty="0"/>
              <a:t>展趋势</a:t>
            </a:r>
            <a:r>
              <a:rPr lang="en-US" altLang="zh-CN" dirty="0"/>
              <a:t>,</a:t>
            </a:r>
            <a:r>
              <a:rPr lang="zh-CN" altLang="en-US" dirty="0"/>
              <a:t>引领创作思想和方向</a:t>
            </a:r>
            <a:r>
              <a:rPr lang="en-US" altLang="zh-CN" dirty="0"/>
              <a:t>,2013</a:t>
            </a:r>
            <a:r>
              <a:rPr lang="zh-CN" altLang="en-US" dirty="0"/>
              <a:t>年“第二十三届中国广播影视大奖</a:t>
            </a:r>
            <a:r>
              <a:rPr lang="en-US" altLang="zh-CN" dirty="0"/>
              <a:t>·</a:t>
            </a:r>
            <a:r>
              <a:rPr lang="zh-CN" altLang="en-US" dirty="0"/>
              <a:t>电视文艺星</a:t>
            </a:r>
          </a:p>
          <a:p>
            <a:r>
              <a:rPr lang="zh-CN" altLang="en-US" dirty="0"/>
              <a:t>光奖”如期举办。评选活动坚持以爱国主义为核心</a:t>
            </a:r>
            <a:r>
              <a:rPr lang="en-US" altLang="zh-CN" dirty="0"/>
              <a:t>,</a:t>
            </a:r>
            <a:r>
              <a:rPr lang="zh-CN" altLang="en-US" dirty="0"/>
              <a:t>以继承传统、弘扬民族精神为理</a:t>
            </a:r>
          </a:p>
          <a:p>
            <a:r>
              <a:rPr lang="zh-CN" altLang="en-US" dirty="0"/>
              <a:t>念</a:t>
            </a:r>
            <a:r>
              <a:rPr lang="en-US" altLang="zh-CN" dirty="0"/>
              <a:t>,</a:t>
            </a:r>
            <a:r>
              <a:rPr lang="zh-CN" altLang="en-US" dirty="0"/>
              <a:t>以改革创新、具有时代精神为方向</a:t>
            </a:r>
            <a:r>
              <a:rPr lang="en-US" altLang="zh-CN" dirty="0"/>
              <a:t>,</a:t>
            </a:r>
            <a:r>
              <a:rPr lang="zh-CN" altLang="en-US" dirty="0"/>
              <a:t>以思想性、艺术性和观赏性为评判标准</a:t>
            </a:r>
            <a:r>
              <a:rPr lang="en-US" altLang="zh-CN" dirty="0"/>
              <a:t>,</a:t>
            </a:r>
            <a:r>
              <a:rPr lang="zh-CN" altLang="en-US" dirty="0"/>
              <a:t>弘扬了</a:t>
            </a:r>
          </a:p>
          <a:p>
            <a:r>
              <a:rPr lang="zh-CN" altLang="en-US" dirty="0"/>
              <a:t>社会主义核心价值观</a:t>
            </a:r>
            <a:r>
              <a:rPr lang="en-US" altLang="zh-CN" dirty="0"/>
              <a:t>,</a:t>
            </a:r>
            <a:r>
              <a:rPr lang="zh-CN" altLang="en-US" dirty="0"/>
              <a:t>促进了创作繁荣发展。这次评选</a:t>
            </a:r>
            <a:r>
              <a:rPr lang="en-US" altLang="zh-CN" dirty="0"/>
              <a:t>,</a:t>
            </a:r>
            <a:r>
              <a:rPr lang="zh-CN" altLang="en-US" dirty="0"/>
              <a:t>全国共有</a:t>
            </a:r>
            <a:r>
              <a:rPr lang="en-US" altLang="zh-CN" dirty="0"/>
              <a:t>1079</a:t>
            </a:r>
            <a:r>
              <a:rPr lang="zh-CN" altLang="en-US" dirty="0"/>
              <a:t>个节目参评</a:t>
            </a:r>
            <a:r>
              <a:rPr lang="en-US" altLang="zh-CN" dirty="0"/>
              <a:t>,</a:t>
            </a:r>
          </a:p>
          <a:p>
            <a:r>
              <a:rPr lang="zh-CN" altLang="en-US" dirty="0"/>
              <a:t>时长</a:t>
            </a:r>
            <a:r>
              <a:rPr lang="en-US" altLang="zh-CN" dirty="0"/>
              <a:t>3596.39</a:t>
            </a:r>
            <a:r>
              <a:rPr lang="zh-CN" altLang="en-US" dirty="0"/>
              <a:t>小时</a:t>
            </a:r>
            <a:r>
              <a:rPr lang="en-US" altLang="zh-CN" dirty="0"/>
              <a:t>,</a:t>
            </a:r>
            <a:r>
              <a:rPr lang="zh-CN" altLang="en-US" dirty="0"/>
              <a:t>作品涵盖了</a:t>
            </a:r>
            <a:r>
              <a:rPr lang="en-US" altLang="zh-CN" dirty="0"/>
              <a:t>2012—2013</a:t>
            </a:r>
            <a:r>
              <a:rPr lang="zh-CN" altLang="en-US" dirty="0"/>
              <a:t>年中国电视文艺</a:t>
            </a:r>
            <a:r>
              <a:rPr lang="en-US" altLang="zh-CN" dirty="0"/>
              <a:t>(</a:t>
            </a:r>
            <a:r>
              <a:rPr lang="zh-CN" altLang="en-US" dirty="0"/>
              <a:t>文化</a:t>
            </a:r>
            <a:r>
              <a:rPr lang="en-US" altLang="zh-CN" dirty="0"/>
              <a:t>)</a:t>
            </a:r>
            <a:r>
              <a:rPr lang="zh-CN" altLang="en-US" dirty="0"/>
              <a:t>节目的所有类型。</a:t>
            </a:r>
          </a:p>
          <a:p>
            <a:r>
              <a:rPr lang="zh-CN" altLang="en-US" dirty="0"/>
              <a:t>最终有</a:t>
            </a:r>
            <a:r>
              <a:rPr lang="en-US" altLang="zh-CN" dirty="0"/>
              <a:t>50</a:t>
            </a:r>
            <a:r>
              <a:rPr lang="zh-CN" altLang="en-US" dirty="0"/>
              <a:t>多个节目分获各类奖项。从这些获奖作品中我们可以看到积极进取的职业</a:t>
            </a:r>
          </a:p>
          <a:p>
            <a:r>
              <a:rPr lang="zh-CN" altLang="en-US" dirty="0"/>
              <a:t>精神</a:t>
            </a:r>
            <a:r>
              <a:rPr lang="en-US" altLang="zh-CN" dirty="0"/>
              <a:t>,</a:t>
            </a:r>
            <a:r>
              <a:rPr lang="zh-CN" altLang="en-US" dirty="0"/>
              <a:t>符合时代需求的创作理念</a:t>
            </a:r>
            <a:r>
              <a:rPr lang="en-US" altLang="zh-CN" dirty="0"/>
              <a:t>,</a:t>
            </a:r>
            <a:r>
              <a:rPr lang="zh-CN" altLang="en-US" dirty="0"/>
              <a:t>努力打造精品的前沿意识</a:t>
            </a:r>
            <a:r>
              <a:rPr lang="en-US" altLang="zh-CN" dirty="0"/>
              <a:t>,</a:t>
            </a:r>
            <a:r>
              <a:rPr lang="zh-CN" altLang="en-US" dirty="0"/>
              <a:t>精湛而富有创造力的制作</a:t>
            </a:r>
          </a:p>
          <a:p>
            <a:r>
              <a:rPr lang="zh-CN" altLang="en-US" dirty="0"/>
              <a:t>水平以及符合市场规律的宣传推广手段。这些作品能够遵循电视文艺</a:t>
            </a:r>
            <a:r>
              <a:rPr lang="en-US" altLang="zh-CN" dirty="0"/>
              <a:t>(</a:t>
            </a:r>
            <a:r>
              <a:rPr lang="zh-CN" altLang="en-US" dirty="0"/>
              <a:t>文化</a:t>
            </a:r>
            <a:r>
              <a:rPr lang="en-US" altLang="zh-CN" dirty="0"/>
              <a:t>)</a:t>
            </a:r>
            <a:r>
              <a:rPr lang="zh-CN" altLang="en-US" dirty="0"/>
              <a:t>节目的</a:t>
            </a:r>
          </a:p>
          <a:p>
            <a:r>
              <a:rPr lang="zh-CN" altLang="en-US" dirty="0"/>
              <a:t>创作规律</a:t>
            </a:r>
            <a:r>
              <a:rPr lang="en-US" altLang="zh-CN" dirty="0"/>
              <a:t>,</a:t>
            </a:r>
            <a:r>
              <a:rPr lang="zh-CN" altLang="en-US" dirty="0"/>
              <a:t>彰显时代精神和民族特色</a:t>
            </a:r>
            <a:r>
              <a:rPr lang="en-US" altLang="zh-CN" dirty="0"/>
              <a:t>,</a:t>
            </a:r>
            <a:r>
              <a:rPr lang="zh-CN" altLang="en-US" dirty="0"/>
              <a:t>注重对社会道德和主流价值观的建设和引领。</a:t>
            </a:r>
          </a:p>
          <a:p>
            <a:r>
              <a:rPr lang="zh-CN" altLang="en-US" dirty="0"/>
              <a:t>获奖作品在塑造和构建社会文化新风尚、提升民族精神、提高百姓文化素质、培养健康</a:t>
            </a:r>
          </a:p>
          <a:p>
            <a:r>
              <a:rPr lang="zh-CN" altLang="en-US" dirty="0"/>
              <a:t>的审美情操、倡导创新创优的艺术精神、鼓舞人心、促进社会和谐等方面</a:t>
            </a:r>
            <a:r>
              <a:rPr lang="en-US" altLang="zh-CN" dirty="0"/>
              <a:t>,</a:t>
            </a:r>
            <a:r>
              <a:rPr lang="zh-CN" altLang="en-US" dirty="0"/>
              <a:t>起到了政府</a:t>
            </a:r>
          </a:p>
          <a:p>
            <a:r>
              <a:rPr lang="zh-CN" altLang="en-US" dirty="0"/>
              <a:t>奖获奖作品应有的作用。评选活动有着重要的现实意义和指导意义。</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8850855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078289"/>
          </a:xfrm>
          <a:prstGeom prst="rect">
            <a:avLst/>
          </a:prstGeom>
          <a:noFill/>
          <a:ln>
            <a:noFill/>
          </a:ln>
        </p:spPr>
        <p:txBody>
          <a:bodyPr wrap="square" lIns="91419" tIns="45708" rIns="91419" bIns="45708">
            <a:spAutoFit/>
          </a:bodyPr>
          <a:lstStyle/>
          <a:p>
            <a:r>
              <a:rPr lang="zh-CN" altLang="en-US" dirty="0"/>
              <a:t>一、弘扬主旋律</a:t>
            </a:r>
            <a:r>
              <a:rPr lang="en-US" altLang="zh-CN" dirty="0"/>
              <a:t>,</a:t>
            </a:r>
            <a:r>
              <a:rPr lang="zh-CN" altLang="en-US" dirty="0"/>
              <a:t>引领价值观</a:t>
            </a:r>
            <a:r>
              <a:rPr lang="en-US" altLang="zh-CN" dirty="0"/>
              <a:t>,</a:t>
            </a:r>
            <a:r>
              <a:rPr lang="zh-CN" altLang="en-US" dirty="0"/>
              <a:t>促进文化多元发展</a:t>
            </a:r>
            <a:endParaRPr lang="en-US" altLang="zh-CN" dirty="0"/>
          </a:p>
          <a:p>
            <a:endParaRPr lang="en-US" altLang="zh-CN" dirty="0"/>
          </a:p>
          <a:p>
            <a:r>
              <a:rPr lang="zh-CN" altLang="en-US" dirty="0"/>
              <a:t>进入后工业社会</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节目被看作是为了满足大众审美和娱乐需求而</a:t>
            </a:r>
          </a:p>
          <a:p>
            <a:r>
              <a:rPr lang="zh-CN" altLang="en-US" dirty="0"/>
              <a:t>生产的电视产品</a:t>
            </a:r>
            <a:r>
              <a:rPr lang="en-US" altLang="zh-CN" dirty="0"/>
              <a:t>,</a:t>
            </a:r>
            <a:r>
              <a:rPr lang="zh-CN" altLang="en-US" dirty="0"/>
              <a:t>它是可批量复制生产的商品。但是</a:t>
            </a:r>
            <a:r>
              <a:rPr lang="en-US" altLang="zh-CN" dirty="0"/>
              <a:t>,</a:t>
            </a:r>
            <a:r>
              <a:rPr lang="zh-CN" altLang="en-US" dirty="0"/>
              <a:t>中国电视文艺自诞生之日起就</a:t>
            </a:r>
          </a:p>
          <a:p>
            <a:r>
              <a:rPr lang="zh-CN" altLang="en-US" dirty="0"/>
              <a:t>一直是党和国家政策最具号召力的诠释者和践行者</a:t>
            </a:r>
            <a:r>
              <a:rPr lang="en-US" altLang="zh-CN" dirty="0"/>
              <a:t>,</a:t>
            </a:r>
            <a:r>
              <a:rPr lang="zh-CN" altLang="en-US" dirty="0"/>
              <a:t>它在很长的一段时间里具有明显</a:t>
            </a:r>
          </a:p>
          <a:p>
            <a:r>
              <a:rPr lang="zh-CN" altLang="en-US" dirty="0"/>
              <a:t>的教育功能和审美功能。</a:t>
            </a:r>
          </a:p>
          <a:p>
            <a:r>
              <a:rPr lang="zh-CN" altLang="en-US" dirty="0"/>
              <a:t>中国电视文艺</a:t>
            </a:r>
            <a:r>
              <a:rPr lang="en-US" altLang="zh-CN" dirty="0"/>
              <a:t>(</a:t>
            </a:r>
            <a:r>
              <a:rPr lang="zh-CN" altLang="en-US" dirty="0"/>
              <a:t>文化</a:t>
            </a:r>
            <a:r>
              <a:rPr lang="en-US" altLang="zh-CN" dirty="0"/>
              <a:t>)</a:t>
            </a:r>
            <a:r>
              <a:rPr lang="zh-CN" altLang="en-US" dirty="0"/>
              <a:t>节目在艺术性和政治性之间</a:t>
            </a:r>
            <a:r>
              <a:rPr lang="en-US" altLang="zh-CN" dirty="0"/>
              <a:t>,</a:t>
            </a:r>
            <a:r>
              <a:rPr lang="zh-CN" altLang="en-US" dirty="0"/>
              <a:t>一直在寻找最佳的角色定位。</a:t>
            </a:r>
          </a:p>
          <a:p>
            <a:r>
              <a:rPr lang="zh-CN" altLang="en-US" dirty="0"/>
              <a:t>尤其是中国电视媒体开始具有商业属性之后</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节目需要在艺术性、政</a:t>
            </a:r>
          </a:p>
          <a:p>
            <a:r>
              <a:rPr lang="zh-CN" altLang="en-US" dirty="0"/>
              <a:t>治性、商业性、观赏性之间寻找平衡点。在导向和如何导向这一问题上</a:t>
            </a:r>
            <a:r>
              <a:rPr lang="en-US" altLang="zh-CN" dirty="0"/>
              <a:t>,</a:t>
            </a:r>
            <a:r>
              <a:rPr lang="zh-CN" altLang="en-US" dirty="0"/>
              <a:t>中国电视文艺</a:t>
            </a:r>
          </a:p>
          <a:p>
            <a:r>
              <a:rPr lang="en-US" altLang="zh-CN" dirty="0"/>
              <a:t>(</a:t>
            </a:r>
            <a:r>
              <a:rPr lang="zh-CN" altLang="en-US" dirty="0"/>
              <a:t>文化</a:t>
            </a:r>
            <a:r>
              <a:rPr lang="en-US" altLang="zh-CN" dirty="0"/>
              <a:t>)</a:t>
            </a:r>
            <a:r>
              <a:rPr lang="zh-CN" altLang="en-US" dirty="0"/>
              <a:t>节目走了一条漫长而意味深远的道路</a:t>
            </a:r>
            <a:r>
              <a:rPr lang="en-US" altLang="zh-CN" dirty="0"/>
              <a:t>:</a:t>
            </a:r>
            <a:r>
              <a:rPr lang="zh-CN" altLang="en-US" dirty="0"/>
              <a:t>从正襟危坐的宣讲</a:t>
            </a:r>
            <a:r>
              <a:rPr lang="en-US" altLang="zh-CN" dirty="0"/>
              <a:t>,</a:t>
            </a:r>
            <a:r>
              <a:rPr lang="zh-CN" altLang="en-US" dirty="0"/>
              <a:t>到目的性、功利性很</a:t>
            </a:r>
          </a:p>
          <a:p>
            <a:r>
              <a:rPr lang="zh-CN" altLang="en-US" dirty="0"/>
              <a:t>明显的寓教于乐</a:t>
            </a:r>
            <a:r>
              <a:rPr lang="en-US" altLang="zh-CN" dirty="0"/>
              <a:t>,</a:t>
            </a:r>
            <a:r>
              <a:rPr lang="zh-CN" altLang="en-US" dirty="0"/>
              <a:t>再到即时消费、娱乐至上。从党和政府的喉舌到商业化产品</a:t>
            </a:r>
            <a:r>
              <a:rPr lang="en-US" altLang="zh-CN" dirty="0"/>
              <a:t>,</a:t>
            </a:r>
            <a:r>
              <a:rPr lang="zh-CN" altLang="en-US" dirty="0"/>
              <a:t>中国电</a:t>
            </a:r>
          </a:p>
          <a:p>
            <a:r>
              <a:rPr lang="zh-CN" altLang="en-US" dirty="0"/>
              <a:t>视文艺</a:t>
            </a:r>
            <a:r>
              <a:rPr lang="en-US" altLang="zh-CN" dirty="0"/>
              <a:t>(</a:t>
            </a:r>
            <a:r>
              <a:rPr lang="zh-CN" altLang="en-US" dirty="0"/>
              <a:t>文化</a:t>
            </a:r>
            <a:r>
              <a:rPr lang="en-US" altLang="zh-CN" dirty="0"/>
              <a:t>)</a:t>
            </a:r>
            <a:r>
              <a:rPr lang="zh-CN" altLang="en-US" dirty="0"/>
              <a:t>节目曾经存在着理性缺失、道德滑坡、文化媚俗、内容庸俗、趣味低俗等</a:t>
            </a:r>
          </a:p>
          <a:p>
            <a:r>
              <a:rPr lang="zh-CN" altLang="en-US" dirty="0"/>
              <a:t>现象。主流价值观的引领</a:t>
            </a:r>
            <a:r>
              <a:rPr lang="en-US" altLang="zh-CN" dirty="0"/>
              <a:t>,</a:t>
            </a:r>
            <a:r>
              <a:rPr lang="zh-CN" altLang="en-US" dirty="0"/>
              <a:t>一直是中国电视文艺</a:t>
            </a:r>
            <a:r>
              <a:rPr lang="en-US" altLang="zh-CN" dirty="0"/>
              <a:t>(</a:t>
            </a:r>
            <a:r>
              <a:rPr lang="zh-CN" altLang="en-US" dirty="0"/>
              <a:t>文化</a:t>
            </a:r>
            <a:r>
              <a:rPr lang="en-US" altLang="zh-CN" dirty="0"/>
              <a:t>)</a:t>
            </a:r>
            <a:r>
              <a:rPr lang="zh-CN" altLang="en-US" dirty="0"/>
              <a:t>节目在娱乐节目时代的一项重</a:t>
            </a:r>
          </a:p>
          <a:p>
            <a:r>
              <a:rPr lang="zh-CN" altLang="en-US" dirty="0"/>
              <a:t>要而艰巨的任务。有趣的是</a:t>
            </a:r>
            <a:r>
              <a:rPr lang="en-US" altLang="zh-CN" dirty="0"/>
              <a:t>,</a:t>
            </a:r>
            <a:r>
              <a:rPr lang="zh-CN" altLang="en-US" dirty="0"/>
              <a:t>经过反感和反思阶段之后</a:t>
            </a:r>
            <a:r>
              <a:rPr lang="en-US" altLang="zh-CN" dirty="0"/>
              <a:t>,</a:t>
            </a:r>
            <a:r>
              <a:rPr lang="zh-CN" altLang="en-US" dirty="0"/>
              <a:t>自觉地承载社会责任</a:t>
            </a:r>
            <a:r>
              <a:rPr lang="en-US" altLang="zh-CN" dirty="0"/>
              <a:t>,</a:t>
            </a:r>
            <a:r>
              <a:rPr lang="zh-CN" altLang="en-US" dirty="0"/>
              <a:t>彰显社</a:t>
            </a:r>
          </a:p>
          <a:p>
            <a:r>
              <a:rPr lang="zh-CN" altLang="en-US" dirty="0"/>
              <a:t>会正能量</a:t>
            </a:r>
            <a:r>
              <a:rPr lang="en-US" altLang="zh-CN" dirty="0"/>
              <a:t>,</a:t>
            </a:r>
            <a:r>
              <a:rPr lang="zh-CN" altLang="en-US" dirty="0"/>
              <a:t>正在成为当下电视文艺</a:t>
            </a:r>
            <a:r>
              <a:rPr lang="en-US" altLang="zh-CN" dirty="0"/>
              <a:t>(</a:t>
            </a:r>
            <a:r>
              <a:rPr lang="zh-CN" altLang="en-US" dirty="0"/>
              <a:t>文化</a:t>
            </a:r>
            <a:r>
              <a:rPr lang="en-US" altLang="zh-CN" dirty="0"/>
              <a:t>)</a:t>
            </a:r>
            <a:r>
              <a:rPr lang="zh-CN" altLang="en-US" dirty="0"/>
              <a:t>节目获得成功的核心元素。</a:t>
            </a:r>
            <a:r>
              <a:rPr lang="en-US" altLang="zh-CN" dirty="0"/>
              <a:t>《</a:t>
            </a:r>
            <a:r>
              <a:rPr lang="zh-CN" altLang="en-US" dirty="0"/>
              <a:t>中国达人秀</a:t>
            </a:r>
            <a:r>
              <a:rPr lang="en-US" altLang="zh-CN" dirty="0"/>
              <a:t>》</a:t>
            </a:r>
          </a:p>
          <a:p>
            <a:r>
              <a:rPr lang="en-US" altLang="zh-CN" dirty="0"/>
              <a:t>《</a:t>
            </a:r>
            <a:r>
              <a:rPr lang="zh-CN" altLang="en-US" dirty="0"/>
              <a:t>中国好声音</a:t>
            </a:r>
            <a:r>
              <a:rPr lang="en-US" altLang="zh-CN" dirty="0"/>
              <a:t>》《</a:t>
            </a:r>
            <a:r>
              <a:rPr lang="zh-CN" altLang="en-US" dirty="0"/>
              <a:t>中国好歌曲</a:t>
            </a:r>
            <a:r>
              <a:rPr lang="en-US" altLang="zh-CN" dirty="0"/>
              <a:t>》</a:t>
            </a:r>
            <a:r>
              <a:rPr lang="zh-CN" altLang="en-US" dirty="0"/>
              <a:t>等节目</a:t>
            </a:r>
            <a:r>
              <a:rPr lang="en-US" altLang="zh-CN" dirty="0"/>
              <a:t>,</a:t>
            </a:r>
            <a:r>
              <a:rPr lang="zh-CN" altLang="en-US" dirty="0"/>
              <a:t>去掉了以往娱乐节目的低俗和粗糙</a:t>
            </a:r>
            <a:r>
              <a:rPr lang="en-US" altLang="zh-CN" dirty="0"/>
              <a:t>,</a:t>
            </a:r>
            <a:r>
              <a:rPr lang="zh-CN" altLang="en-US" dirty="0"/>
              <a:t>以较高的文</a:t>
            </a:r>
          </a:p>
          <a:p>
            <a:r>
              <a:rPr lang="zh-CN" altLang="en-US" dirty="0"/>
              <a:t>化品质和精美的艺术质量赢得了观众的认同。</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1862174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94722" y="1798853"/>
            <a:ext cx="9569864" cy="4801290"/>
          </a:xfrm>
          <a:prstGeom prst="rect">
            <a:avLst/>
          </a:prstGeom>
          <a:noFill/>
          <a:ln>
            <a:noFill/>
          </a:ln>
        </p:spPr>
        <p:txBody>
          <a:bodyPr wrap="square" lIns="91419" tIns="45708" rIns="91419" bIns="45708">
            <a:spAutoFit/>
          </a:bodyPr>
          <a:lstStyle/>
          <a:p>
            <a:r>
              <a:rPr lang="zh-CN" altLang="en-US" dirty="0"/>
              <a:t>与新闻广播相比</a:t>
            </a:r>
            <a:r>
              <a:rPr lang="en-US" altLang="zh-CN" dirty="0"/>
              <a:t>,</a:t>
            </a:r>
            <a:r>
              <a:rPr lang="zh-CN" altLang="en-US" dirty="0"/>
              <a:t>新中国成立后广播文艺的播出比重不断上升</a:t>
            </a:r>
            <a:r>
              <a:rPr lang="en-US" altLang="zh-CN" dirty="0"/>
              <a:t>,</a:t>
            </a:r>
            <a:r>
              <a:rPr lang="zh-CN" altLang="en-US" dirty="0"/>
              <a:t>在广播</a:t>
            </a:r>
          </a:p>
          <a:p>
            <a:r>
              <a:rPr lang="zh-CN" altLang="en-US" dirty="0"/>
              <a:t>中的地位不断凸显</a:t>
            </a:r>
            <a:r>
              <a:rPr lang="en-US" altLang="zh-CN" dirty="0"/>
              <a:t>,</a:t>
            </a:r>
            <a:r>
              <a:rPr lang="zh-CN" altLang="en-US" dirty="0"/>
              <a:t>其地位逐渐由边缘靠拢中心</a:t>
            </a:r>
            <a:r>
              <a:rPr lang="en-US" altLang="zh-CN" dirty="0"/>
              <a:t>,</a:t>
            </a:r>
            <a:r>
              <a:rPr lang="zh-CN" altLang="en-US" dirty="0"/>
              <a:t>除了社会基本矛盾转向这一根源外</a:t>
            </a:r>
            <a:r>
              <a:rPr lang="en-US" altLang="zh-CN" dirty="0"/>
              <a:t>,</a:t>
            </a:r>
          </a:p>
          <a:p>
            <a:r>
              <a:rPr lang="zh-CN" altLang="en-US" dirty="0"/>
              <a:t>在客观上还有如下几个原因可供研究。</a:t>
            </a:r>
          </a:p>
          <a:p>
            <a:r>
              <a:rPr lang="en-US" altLang="zh-CN" dirty="0"/>
              <a:t>1.</a:t>
            </a:r>
            <a:r>
              <a:rPr lang="zh-CN" altLang="en-US" dirty="0"/>
              <a:t>新闻广播与广播文艺的个性不同</a:t>
            </a:r>
            <a:endParaRPr lang="en-US" altLang="zh-CN" dirty="0"/>
          </a:p>
          <a:p>
            <a:r>
              <a:rPr lang="zh-CN" altLang="en-US" dirty="0"/>
              <a:t>新闻是时效性的</a:t>
            </a:r>
            <a:r>
              <a:rPr lang="en-US" altLang="zh-CN" dirty="0"/>
              <a:t>,</a:t>
            </a:r>
            <a:r>
              <a:rPr lang="zh-CN" altLang="en-US" dirty="0"/>
              <a:t>内容越旧越失效。而文艺是永恒的</a:t>
            </a:r>
            <a:r>
              <a:rPr lang="en-US" altLang="zh-CN" dirty="0"/>
              <a:t>,</a:t>
            </a:r>
            <a:r>
              <a:rPr lang="zh-CN" altLang="en-US" dirty="0"/>
              <a:t>古代艺术在今天仍闪烁着</a:t>
            </a:r>
          </a:p>
          <a:p>
            <a:r>
              <a:rPr lang="zh-CN" altLang="en-US" dirty="0"/>
              <a:t>灿烂的光辉</a:t>
            </a:r>
            <a:r>
              <a:rPr lang="en-US" altLang="zh-CN" dirty="0"/>
              <a:t>,</a:t>
            </a:r>
            <a:r>
              <a:rPr lang="zh-CN" altLang="en-US" dirty="0"/>
              <a:t>文艺不会因为时间的延长而失去魅力。这样</a:t>
            </a:r>
            <a:r>
              <a:rPr lang="en-US" altLang="zh-CN" dirty="0"/>
              <a:t>,</a:t>
            </a:r>
            <a:r>
              <a:rPr lang="zh-CN" altLang="en-US" dirty="0"/>
              <a:t>在新闻节目源与文艺节目</a:t>
            </a:r>
          </a:p>
          <a:p>
            <a:r>
              <a:rPr lang="zh-CN" altLang="en-US" dirty="0"/>
              <a:t>源的可选择范围里</a:t>
            </a:r>
            <a:r>
              <a:rPr lang="en-US" altLang="zh-CN" dirty="0"/>
              <a:t>,</a:t>
            </a:r>
            <a:r>
              <a:rPr lang="zh-CN" altLang="en-US" dirty="0"/>
              <a:t>新闻广播只能选择新近发生的素材</a:t>
            </a:r>
            <a:r>
              <a:rPr lang="en-US" altLang="zh-CN" dirty="0"/>
              <a:t>,</a:t>
            </a:r>
            <a:r>
              <a:rPr lang="zh-CN" altLang="en-US" dirty="0"/>
              <a:t>而广播文艺却可以采古撷今</a:t>
            </a:r>
            <a:r>
              <a:rPr lang="en-US" altLang="zh-CN" dirty="0"/>
              <a:t>,</a:t>
            </a:r>
          </a:p>
          <a:p>
            <a:r>
              <a:rPr lang="zh-CN" altLang="en-US" dirty="0"/>
              <a:t>选择自由。可见</a:t>
            </a:r>
            <a:r>
              <a:rPr lang="en-US" altLang="zh-CN" dirty="0"/>
              <a:t>,</a:t>
            </a:r>
            <a:r>
              <a:rPr lang="zh-CN" altLang="en-US" dirty="0"/>
              <a:t>广播文艺无限丰富的节目源是广播时间不断增加、广播节目大量需</a:t>
            </a:r>
          </a:p>
          <a:p>
            <a:r>
              <a:rPr lang="zh-CN" altLang="en-US" dirty="0"/>
              <a:t>求的基本保证。</a:t>
            </a:r>
          </a:p>
          <a:p>
            <a:endParaRPr lang="en-US" altLang="zh-CN" dirty="0"/>
          </a:p>
          <a:p>
            <a:r>
              <a:rPr lang="en-US" altLang="zh-CN" dirty="0"/>
              <a:t>2.</a:t>
            </a:r>
            <a:r>
              <a:rPr lang="zh-CN" altLang="en-US" dirty="0"/>
              <a:t>受众对新闻广播和广播文艺所持有的心态不同</a:t>
            </a:r>
          </a:p>
          <a:p>
            <a:r>
              <a:rPr lang="zh-CN" altLang="en-US" dirty="0"/>
              <a:t>新闻广播报道国际国内新近发生的真实事件</a:t>
            </a:r>
            <a:r>
              <a:rPr lang="en-US" altLang="zh-CN" dirty="0"/>
              <a:t>,</a:t>
            </a:r>
            <a:r>
              <a:rPr lang="zh-CN" altLang="en-US" dirty="0"/>
              <a:t>听众对新闻广播所持有的心态是求</a:t>
            </a:r>
          </a:p>
          <a:p>
            <a:r>
              <a:rPr lang="zh-CN" altLang="en-US" dirty="0"/>
              <a:t>“真”</a:t>
            </a:r>
            <a:r>
              <a:rPr lang="en-US" altLang="zh-CN" dirty="0"/>
              <a:t>,</a:t>
            </a:r>
            <a:r>
              <a:rPr lang="zh-CN" altLang="en-US" dirty="0"/>
              <a:t>即知晓世界范围内真实性或带有规律性的事件</a:t>
            </a:r>
            <a:r>
              <a:rPr lang="en-US" altLang="zh-CN" dirty="0"/>
              <a:t>,</a:t>
            </a:r>
            <a:r>
              <a:rPr lang="zh-CN" altLang="en-US" dirty="0"/>
              <a:t>从中体认个体在世界中的位置。</a:t>
            </a:r>
          </a:p>
          <a:p>
            <a:r>
              <a:rPr lang="zh-CN" altLang="en-US" dirty="0"/>
              <a:t>收听新闻广播使人们获得对所身处的现实世界的存在感</a:t>
            </a:r>
            <a:r>
              <a:rPr lang="en-US" altLang="zh-CN" dirty="0"/>
              <a:t>,</a:t>
            </a:r>
            <a:r>
              <a:rPr lang="zh-CN" altLang="en-US" dirty="0"/>
              <a:t>获得与时代同呼吸共命运的</a:t>
            </a:r>
          </a:p>
          <a:p>
            <a:r>
              <a:rPr lang="zh-CN" altLang="en-US" dirty="0"/>
              <a:t>时代感。与对新闻广播所持有的求“真”心态不同</a:t>
            </a:r>
            <a:r>
              <a:rPr lang="en-US" altLang="zh-CN" dirty="0"/>
              <a:t>,</a:t>
            </a:r>
            <a:r>
              <a:rPr lang="zh-CN" altLang="en-US" dirty="0"/>
              <a:t>听众对广播文艺所持有的心态是求</a:t>
            </a:r>
          </a:p>
          <a:p>
            <a:r>
              <a:rPr lang="zh-CN" altLang="en-US" dirty="0"/>
              <a:t>“美”</a:t>
            </a:r>
            <a:r>
              <a:rPr lang="en-US" altLang="zh-CN" dirty="0"/>
              <a:t>,</a:t>
            </a:r>
            <a:r>
              <a:rPr lang="zh-CN" altLang="en-US" dirty="0"/>
              <a:t>即在艺术的超现实氛围中得到娱乐和休息</a:t>
            </a:r>
            <a:r>
              <a:rPr lang="en-US" altLang="zh-CN" dirty="0"/>
              <a:t>,</a:t>
            </a:r>
            <a:r>
              <a:rPr lang="zh-CN" altLang="en-US" dirty="0"/>
              <a:t>获得审美上的享受与提升。</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9036805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524291"/>
          </a:xfrm>
          <a:prstGeom prst="rect">
            <a:avLst/>
          </a:prstGeom>
          <a:noFill/>
          <a:ln>
            <a:noFill/>
          </a:ln>
        </p:spPr>
        <p:txBody>
          <a:bodyPr wrap="square" lIns="91419" tIns="45708" rIns="91419" bIns="45708">
            <a:spAutoFit/>
          </a:bodyPr>
          <a:lstStyle/>
          <a:p>
            <a:r>
              <a:rPr lang="zh-CN" altLang="en-US" dirty="0"/>
              <a:t>反观</a:t>
            </a:r>
            <a:r>
              <a:rPr lang="en-US" altLang="zh-CN" dirty="0"/>
              <a:t>2012</a:t>
            </a:r>
            <a:r>
              <a:rPr lang="zh-CN" altLang="en-US" dirty="0"/>
              <a:t>年和</a:t>
            </a:r>
            <a:r>
              <a:rPr lang="en-US" altLang="zh-CN" dirty="0"/>
              <a:t>2013</a:t>
            </a:r>
            <a:r>
              <a:rPr lang="zh-CN" altLang="en-US" dirty="0"/>
              <a:t>年的中国电视文艺</a:t>
            </a:r>
            <a:r>
              <a:rPr lang="en-US" altLang="zh-CN" dirty="0"/>
              <a:t>(</a:t>
            </a:r>
            <a:r>
              <a:rPr lang="zh-CN" altLang="en-US" dirty="0"/>
              <a:t>文化</a:t>
            </a:r>
            <a:r>
              <a:rPr lang="en-US" altLang="zh-CN" dirty="0"/>
              <a:t>)</a:t>
            </a:r>
            <a:r>
              <a:rPr lang="zh-CN" altLang="en-US" dirty="0"/>
              <a:t>节目我们不难发现</a:t>
            </a:r>
            <a:r>
              <a:rPr lang="en-US" altLang="zh-CN" dirty="0"/>
              <a:t>,</a:t>
            </a:r>
            <a:r>
              <a:rPr lang="zh-CN" altLang="en-US" dirty="0"/>
              <a:t>除了在节目形</a:t>
            </a:r>
          </a:p>
          <a:p>
            <a:r>
              <a:rPr lang="zh-CN" altLang="en-US" dirty="0"/>
              <a:t>态上追求差异性定位之外</a:t>
            </a:r>
            <a:r>
              <a:rPr lang="en-US" altLang="zh-CN" dirty="0"/>
              <a:t>,</a:t>
            </a:r>
            <a:r>
              <a:rPr lang="zh-CN" altLang="en-US" dirty="0"/>
              <a:t>那些以娱乐功能为基础</a:t>
            </a:r>
            <a:r>
              <a:rPr lang="en-US" altLang="zh-CN" dirty="0"/>
              <a:t>,</a:t>
            </a:r>
            <a:r>
              <a:rPr lang="zh-CN" altLang="en-US" dirty="0"/>
              <a:t>同时在思想建树、社会责任担当、</a:t>
            </a:r>
          </a:p>
          <a:p>
            <a:r>
              <a:rPr lang="zh-CN" altLang="en-US" dirty="0"/>
              <a:t>审美价值呈现方面有所作为的节目</a:t>
            </a:r>
            <a:r>
              <a:rPr lang="en-US" altLang="zh-CN" dirty="0"/>
              <a:t>,</a:t>
            </a:r>
            <a:r>
              <a:rPr lang="zh-CN" altLang="en-US" dirty="0"/>
              <a:t>不仅取得了很好的收视效果和商业业绩</a:t>
            </a:r>
            <a:r>
              <a:rPr lang="en-US" altLang="zh-CN" dirty="0"/>
              <a:t>,</a:t>
            </a:r>
            <a:r>
              <a:rPr lang="zh-CN" altLang="en-US" dirty="0"/>
              <a:t>也取得</a:t>
            </a:r>
          </a:p>
          <a:p>
            <a:r>
              <a:rPr lang="zh-CN" altLang="en-US" dirty="0"/>
              <a:t>了良好的社会反响</a:t>
            </a:r>
            <a:r>
              <a:rPr lang="en-US" altLang="zh-CN" dirty="0"/>
              <a:t>,</a:t>
            </a:r>
            <a:r>
              <a:rPr lang="zh-CN" altLang="en-US" dirty="0"/>
              <a:t>并成为这一年的亮点。在娱乐之余</a:t>
            </a:r>
            <a:r>
              <a:rPr lang="en-US" altLang="zh-CN" dirty="0"/>
              <a:t>,</a:t>
            </a:r>
            <a:r>
              <a:rPr lang="zh-CN" altLang="en-US" dirty="0"/>
              <a:t>那些还能温暖人心、用艺术启</a:t>
            </a:r>
          </a:p>
          <a:p>
            <a:r>
              <a:rPr lang="zh-CN" altLang="en-US" dirty="0"/>
              <a:t>迪心灵、充满时代感、具有主流价值观的节目让我们难以忘怀。</a:t>
            </a:r>
            <a:endParaRPr lang="en-US" altLang="zh-CN" dirty="0"/>
          </a:p>
          <a:p>
            <a:endParaRPr lang="zh-CN" altLang="en-US" dirty="0"/>
          </a:p>
          <a:p>
            <a:r>
              <a:rPr lang="en-US" altLang="zh-CN" dirty="0"/>
              <a:t>(</a:t>
            </a:r>
            <a:r>
              <a:rPr lang="zh-CN" altLang="en-US" dirty="0"/>
              <a:t>一</a:t>
            </a:r>
            <a:r>
              <a:rPr lang="en-US" altLang="zh-CN" dirty="0"/>
              <a:t>)</a:t>
            </a:r>
            <a:r>
              <a:rPr lang="zh-CN" altLang="en-US" dirty="0"/>
              <a:t>官方立场</a:t>
            </a:r>
            <a:r>
              <a:rPr lang="en-US" altLang="zh-CN" dirty="0"/>
              <a:t>,</a:t>
            </a:r>
            <a:r>
              <a:rPr lang="zh-CN" altLang="en-US" dirty="0"/>
              <a:t>国家话语</a:t>
            </a:r>
          </a:p>
          <a:p>
            <a:r>
              <a:rPr lang="zh-CN" altLang="en-US" dirty="0"/>
              <a:t>中国电视文艺</a:t>
            </a:r>
            <a:r>
              <a:rPr lang="en-US" altLang="zh-CN" dirty="0"/>
              <a:t>(</a:t>
            </a:r>
            <a:r>
              <a:rPr lang="zh-CN" altLang="en-US" dirty="0"/>
              <a:t>文化</a:t>
            </a:r>
            <a:r>
              <a:rPr lang="en-US" altLang="zh-CN" dirty="0"/>
              <a:t>)</a:t>
            </a:r>
            <a:r>
              <a:rPr lang="zh-CN" altLang="en-US" dirty="0"/>
              <a:t>节目发挥媒体优势</a:t>
            </a:r>
            <a:r>
              <a:rPr lang="en-US" altLang="zh-CN" dirty="0"/>
              <a:t>,</a:t>
            </a:r>
            <a:r>
              <a:rPr lang="zh-CN" altLang="en-US" dirty="0"/>
              <a:t>通过节目对党和国家重大事件及文化发</a:t>
            </a:r>
          </a:p>
          <a:p>
            <a:r>
              <a:rPr lang="zh-CN" altLang="en-US" dirty="0"/>
              <a:t>展战略下的重要举措进行艺术化的宣传和演绎</a:t>
            </a:r>
            <a:r>
              <a:rPr lang="en-US" altLang="zh-CN" dirty="0"/>
              <a:t>,</a:t>
            </a:r>
            <a:r>
              <a:rPr lang="zh-CN" altLang="en-US" dirty="0"/>
              <a:t>从中我们可以明确地感受到国家立</a:t>
            </a:r>
          </a:p>
          <a:p>
            <a:r>
              <a:rPr lang="zh-CN" altLang="en-US" dirty="0"/>
              <a:t>场、官方角度</a:t>
            </a:r>
            <a:r>
              <a:rPr lang="en-US" altLang="zh-CN" dirty="0"/>
              <a:t>,</a:t>
            </a:r>
            <a:r>
              <a:rPr lang="zh-CN" altLang="en-US" dirty="0"/>
              <a:t>以及主旋律、主流价值观电视化表达之后的恢宏与震撼。例如</a:t>
            </a:r>
            <a:r>
              <a:rPr lang="en-US" altLang="zh-CN" dirty="0"/>
              <a:t>:</a:t>
            </a:r>
            <a:r>
              <a:rPr lang="zh-CN" altLang="en-US" dirty="0"/>
              <a:t>河北卫</a:t>
            </a:r>
          </a:p>
          <a:p>
            <a:r>
              <a:rPr lang="zh-CN" altLang="en-US" dirty="0"/>
              <a:t>视的</a:t>
            </a:r>
            <a:r>
              <a:rPr lang="en-US" altLang="zh-CN" dirty="0"/>
              <a:t>《</a:t>
            </a:r>
            <a:r>
              <a:rPr lang="zh-CN" altLang="en-US" dirty="0"/>
              <a:t>中国好人季</a:t>
            </a:r>
            <a:r>
              <a:rPr lang="en-US" altLang="zh-CN" dirty="0"/>
              <a:t>———2012</a:t>
            </a:r>
            <a:r>
              <a:rPr lang="zh-CN" altLang="en-US" dirty="0"/>
              <a:t>好人好梦主题公益晚会</a:t>
            </a:r>
            <a:r>
              <a:rPr lang="en-US" altLang="zh-CN" dirty="0"/>
              <a:t>》,</a:t>
            </a:r>
            <a:r>
              <a:rPr lang="zh-CN" altLang="en-US" dirty="0"/>
              <a:t>上海东方卫视的</a:t>
            </a:r>
            <a:r>
              <a:rPr lang="en-US" altLang="zh-CN" dirty="0"/>
              <a:t>《</a:t>
            </a:r>
            <a:r>
              <a:rPr lang="zh-CN" altLang="en-US" dirty="0"/>
              <a:t>盛世中华</a:t>
            </a:r>
            <a:r>
              <a:rPr lang="en-US" altLang="zh-CN" dirty="0"/>
              <a:t>———</a:t>
            </a:r>
          </a:p>
          <a:p>
            <a:r>
              <a:rPr lang="zh-CN" altLang="en-US" dirty="0"/>
              <a:t>中华艺术宫、当代艺术博物馆开馆盛典</a:t>
            </a:r>
            <a:r>
              <a:rPr lang="en-US" altLang="zh-CN" dirty="0"/>
              <a:t>》,</a:t>
            </a:r>
            <a:r>
              <a:rPr lang="zh-CN" altLang="en-US" dirty="0"/>
              <a:t>西藏卫视的</a:t>
            </a:r>
            <a:r>
              <a:rPr lang="en-US" altLang="zh-CN" dirty="0"/>
              <a:t>《</a:t>
            </a:r>
            <a:r>
              <a:rPr lang="zh-CN" altLang="en-US" dirty="0"/>
              <a:t>雪域颂歌</a:t>
            </a:r>
            <a:r>
              <a:rPr lang="en-US" altLang="zh-CN" dirty="0"/>
              <a:t>———</a:t>
            </a:r>
            <a:r>
              <a:rPr lang="zh-CN" altLang="en-US" dirty="0"/>
              <a:t>喜迎十八大电视</a:t>
            </a:r>
          </a:p>
          <a:p>
            <a:r>
              <a:rPr lang="zh-CN" altLang="en-US" dirty="0"/>
              <a:t>文艺晚会</a:t>
            </a:r>
            <a:r>
              <a:rPr lang="en-US" altLang="zh-CN" dirty="0"/>
              <a:t>》,</a:t>
            </a:r>
            <a:r>
              <a:rPr lang="zh-CN" altLang="en-US" dirty="0"/>
              <a:t>甘肃卫视的</a:t>
            </a:r>
            <a:r>
              <a:rPr lang="en-US" altLang="zh-CN" dirty="0"/>
              <a:t>《</a:t>
            </a:r>
            <a:r>
              <a:rPr lang="zh-CN" altLang="en-US" dirty="0"/>
              <a:t>感动甘肃</a:t>
            </a:r>
            <a:r>
              <a:rPr lang="en-US" altLang="zh-CN" dirty="0"/>
              <a:t>———2012</a:t>
            </a:r>
            <a:r>
              <a:rPr lang="zh-CN" altLang="en-US" dirty="0"/>
              <a:t>十大陇人骄子颁奖典礼</a:t>
            </a:r>
            <a:r>
              <a:rPr lang="en-US" altLang="zh-CN" dirty="0"/>
              <a:t>》,</a:t>
            </a:r>
            <a:r>
              <a:rPr lang="zh-CN" altLang="en-US" dirty="0"/>
              <a:t>宁夏卫视的</a:t>
            </a:r>
            <a:r>
              <a:rPr lang="en-US" altLang="zh-CN" dirty="0"/>
              <a:t>《</a:t>
            </a:r>
            <a:r>
              <a:rPr lang="zh-CN" altLang="en-US" dirty="0"/>
              <a:t>和</a:t>
            </a:r>
          </a:p>
          <a:p>
            <a:r>
              <a:rPr lang="zh-CN" altLang="en-US" dirty="0"/>
              <a:t>谐富裕新宁夏</a:t>
            </a:r>
            <a:r>
              <a:rPr lang="en-US" altLang="zh-CN" dirty="0"/>
              <a:t>———2013</a:t>
            </a:r>
            <a:r>
              <a:rPr lang="zh-CN" altLang="en-US" dirty="0"/>
              <a:t>年宁夏春节联欢晚会</a:t>
            </a:r>
            <a:r>
              <a:rPr lang="en-US" altLang="zh-CN" dirty="0"/>
              <a:t>》,</a:t>
            </a:r>
            <a:r>
              <a:rPr lang="zh-CN" altLang="en-US" dirty="0"/>
              <a:t>新疆卫视的</a:t>
            </a:r>
            <a:r>
              <a:rPr lang="en-US" altLang="zh-CN" dirty="0"/>
              <a:t>《</a:t>
            </a:r>
            <a:r>
              <a:rPr lang="zh-CN" altLang="en-US" dirty="0"/>
              <a:t>春天绽放</a:t>
            </a:r>
            <a:r>
              <a:rPr lang="en-US" altLang="zh-CN" dirty="0"/>
              <a:t>———</a:t>
            </a:r>
            <a:r>
              <a:rPr lang="zh-CN" altLang="en-US" dirty="0"/>
              <a:t>中央新疆</a:t>
            </a:r>
          </a:p>
          <a:p>
            <a:r>
              <a:rPr lang="zh-CN" altLang="en-US" dirty="0"/>
              <a:t>工作座谈会两周年主题晚会</a:t>
            </a:r>
            <a:r>
              <a:rPr lang="en-US" altLang="zh-CN" dirty="0"/>
              <a:t>》,</a:t>
            </a:r>
            <a:r>
              <a:rPr lang="zh-CN" altLang="en-US" dirty="0"/>
              <a:t>以及中央电视台的</a:t>
            </a:r>
            <a:r>
              <a:rPr lang="en-US" altLang="zh-CN" dirty="0"/>
              <a:t>《“</a:t>
            </a:r>
            <a:r>
              <a:rPr lang="zh-CN" altLang="en-US" dirty="0"/>
              <a:t>艺术人生”特别节目</a:t>
            </a:r>
            <a:r>
              <a:rPr lang="en-US" altLang="zh-CN" dirty="0"/>
              <a:t>———</a:t>
            </a:r>
            <a:r>
              <a:rPr lang="zh-CN" altLang="en-US" dirty="0"/>
              <a:t>温暖</a:t>
            </a:r>
          </a:p>
          <a:p>
            <a:r>
              <a:rPr lang="en-US" altLang="zh-CN" dirty="0"/>
              <a:t>2011》《</a:t>
            </a:r>
            <a:r>
              <a:rPr lang="zh-CN" altLang="en-US" dirty="0"/>
              <a:t>五月鲜花</a:t>
            </a:r>
            <a:r>
              <a:rPr lang="en-US" altLang="zh-CN" dirty="0"/>
              <a:t>·</a:t>
            </a:r>
            <a:r>
              <a:rPr lang="zh-CN" altLang="en-US" dirty="0"/>
              <a:t>心中的歌儿唱给党</a:t>
            </a:r>
            <a:r>
              <a:rPr lang="en-US" altLang="zh-CN" dirty="0"/>
              <a:t>———2012</a:t>
            </a:r>
            <a:r>
              <a:rPr lang="zh-CN" altLang="en-US" dirty="0"/>
              <a:t>全国大学生校园文艺会演</a:t>
            </a:r>
            <a:r>
              <a:rPr lang="en-US" altLang="zh-CN" dirty="0"/>
              <a:t>》</a:t>
            </a:r>
            <a:r>
              <a:rPr lang="zh-CN" altLang="en-US" dirty="0"/>
              <a:t>等。</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8219035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524291"/>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平民视角</a:t>
            </a:r>
            <a:r>
              <a:rPr lang="en-US" altLang="zh-CN" dirty="0"/>
              <a:t>,</a:t>
            </a:r>
            <a:r>
              <a:rPr lang="zh-CN" altLang="en-US" dirty="0"/>
              <a:t>百姓情怀</a:t>
            </a:r>
          </a:p>
          <a:p>
            <a:r>
              <a:rPr lang="zh-CN" altLang="en-US" dirty="0"/>
              <a:t>对普通人的观照</a:t>
            </a:r>
            <a:r>
              <a:rPr lang="en-US" altLang="zh-CN" dirty="0"/>
              <a:t>,</a:t>
            </a:r>
            <a:r>
              <a:rPr lang="zh-CN" altLang="en-US" dirty="0"/>
              <a:t>充分传达出电视媒体和电视文艺</a:t>
            </a:r>
            <a:r>
              <a:rPr lang="en-US" altLang="zh-CN" dirty="0"/>
              <a:t>(</a:t>
            </a:r>
            <a:r>
              <a:rPr lang="zh-CN" altLang="en-US" dirty="0"/>
              <a:t>文化</a:t>
            </a:r>
            <a:r>
              <a:rPr lang="en-US" altLang="zh-CN" dirty="0"/>
              <a:t>)</a:t>
            </a:r>
            <a:r>
              <a:rPr lang="zh-CN" altLang="en-US" dirty="0"/>
              <a:t>节目的人文情怀。在以</a:t>
            </a:r>
          </a:p>
          <a:p>
            <a:r>
              <a:rPr lang="zh-CN" altLang="en-US" dirty="0"/>
              <a:t>草根、平民为表演者或收视对象的这些节目里</a:t>
            </a:r>
            <a:r>
              <a:rPr lang="en-US" altLang="zh-CN" dirty="0"/>
              <a:t>,</a:t>
            </a:r>
            <a:r>
              <a:rPr lang="zh-CN" altLang="en-US" dirty="0"/>
              <a:t>温暖和导向如影随形。节目对人生观、</a:t>
            </a:r>
          </a:p>
          <a:p>
            <a:r>
              <a:rPr lang="zh-CN" altLang="en-US" dirty="0"/>
              <a:t>爱情观、生死观、恋爱观、婚姻观、交友观、金钱观等价值观的倡导、引领</a:t>
            </a:r>
            <a:r>
              <a:rPr lang="en-US" altLang="zh-CN" dirty="0"/>
              <a:t>,</a:t>
            </a:r>
            <a:r>
              <a:rPr lang="zh-CN" altLang="en-US" dirty="0"/>
              <a:t>具有重要的现</a:t>
            </a:r>
          </a:p>
          <a:p>
            <a:r>
              <a:rPr lang="zh-CN" altLang="en-US" dirty="0"/>
              <a:t>实意义。节目贴近百姓生活</a:t>
            </a:r>
            <a:r>
              <a:rPr lang="en-US" altLang="zh-CN" dirty="0"/>
              <a:t>,</a:t>
            </a:r>
            <a:r>
              <a:rPr lang="zh-CN" altLang="en-US" dirty="0"/>
              <a:t>在节目中以他们为表现对象</a:t>
            </a:r>
            <a:r>
              <a:rPr lang="en-US" altLang="zh-CN" dirty="0"/>
              <a:t>,</a:t>
            </a:r>
            <a:r>
              <a:rPr lang="zh-CN" altLang="en-US" dirty="0"/>
              <a:t>不仅让节目接了地气</a:t>
            </a:r>
            <a:r>
              <a:rPr lang="en-US" altLang="zh-CN" dirty="0"/>
              <a:t>,</a:t>
            </a:r>
            <a:r>
              <a:rPr lang="zh-CN" altLang="en-US" dirty="0"/>
              <a:t>也让</a:t>
            </a:r>
          </a:p>
          <a:p>
            <a:r>
              <a:rPr lang="zh-CN" altLang="en-US" dirty="0"/>
              <a:t>大众媒体、大众文化的本质得以彰显。电视文艺</a:t>
            </a:r>
            <a:r>
              <a:rPr lang="en-US" altLang="zh-CN" dirty="0"/>
              <a:t>(</a:t>
            </a:r>
            <a:r>
              <a:rPr lang="zh-CN" altLang="en-US" dirty="0"/>
              <a:t>文化</a:t>
            </a:r>
            <a:r>
              <a:rPr lang="en-US" altLang="zh-CN" dirty="0"/>
              <a:t>)</a:t>
            </a:r>
            <a:r>
              <a:rPr lang="zh-CN" altLang="en-US" dirty="0"/>
              <a:t>节目运用多种类型的节目表现</a:t>
            </a:r>
          </a:p>
          <a:p>
            <a:r>
              <a:rPr lang="zh-CN" altLang="en-US" dirty="0"/>
              <a:t>形式</a:t>
            </a:r>
            <a:r>
              <a:rPr lang="en-US" altLang="zh-CN" dirty="0"/>
              <a:t>,</a:t>
            </a:r>
            <a:r>
              <a:rPr lang="zh-CN" altLang="en-US" dirty="0"/>
              <a:t>在文化理想的日常化、生活化中</a:t>
            </a:r>
            <a:r>
              <a:rPr lang="en-US" altLang="zh-CN" dirty="0"/>
              <a:t>,</a:t>
            </a:r>
            <a:r>
              <a:rPr lang="zh-CN" altLang="en-US" dirty="0"/>
              <a:t>将价值观引导功能有机融入</a:t>
            </a:r>
            <a:r>
              <a:rPr lang="en-US" altLang="zh-CN" dirty="0"/>
              <a:t>,</a:t>
            </a:r>
            <a:r>
              <a:rPr lang="zh-CN" altLang="en-US" dirty="0"/>
              <a:t>弘扬了主流价值</a:t>
            </a:r>
          </a:p>
          <a:p>
            <a:r>
              <a:rPr lang="zh-CN" altLang="en-US" dirty="0"/>
              <a:t>观</a:t>
            </a:r>
            <a:r>
              <a:rPr lang="en-US" altLang="zh-CN" dirty="0"/>
              <a:t>,</a:t>
            </a:r>
            <a:r>
              <a:rPr lang="zh-CN" altLang="en-US" dirty="0"/>
              <a:t>为促进社会和谐健康发展做出了应有的努力。例如</a:t>
            </a:r>
            <a:r>
              <a:rPr lang="en-US" altLang="zh-CN" dirty="0"/>
              <a:t>:</a:t>
            </a:r>
            <a:r>
              <a:rPr lang="zh-CN" altLang="en-US" dirty="0"/>
              <a:t>北京电视台的</a:t>
            </a:r>
            <a:r>
              <a:rPr lang="en-US" altLang="zh-CN" dirty="0"/>
              <a:t>《2013</a:t>
            </a:r>
            <a:r>
              <a:rPr lang="zh-CN" altLang="en-US" dirty="0"/>
              <a:t>网络春</a:t>
            </a:r>
          </a:p>
          <a:p>
            <a:r>
              <a:rPr lang="zh-CN" altLang="en-US" dirty="0"/>
              <a:t>晚</a:t>
            </a:r>
            <a:r>
              <a:rPr lang="en-US" altLang="zh-CN" dirty="0"/>
              <a:t>》《2013“</a:t>
            </a:r>
            <a:r>
              <a:rPr lang="zh-CN" altLang="en-US" dirty="0"/>
              <a:t>美丽乡村”主题晚会</a:t>
            </a:r>
            <a:r>
              <a:rPr lang="en-US" altLang="zh-CN" dirty="0"/>
              <a:t>》,</a:t>
            </a:r>
            <a:r>
              <a:rPr lang="zh-CN" altLang="en-US" dirty="0"/>
              <a:t>天津电视台的</a:t>
            </a:r>
            <a:r>
              <a:rPr lang="en-US" altLang="zh-CN" dirty="0"/>
              <a:t>《</a:t>
            </a:r>
            <a:r>
              <a:rPr lang="zh-CN" altLang="en-US" dirty="0"/>
              <a:t>天津美丽乡村大型电视评选活动颁奖</a:t>
            </a:r>
          </a:p>
          <a:p>
            <a:r>
              <a:rPr lang="zh-CN" altLang="en-US" dirty="0"/>
              <a:t>晚会</a:t>
            </a:r>
            <a:r>
              <a:rPr lang="en-US" altLang="zh-CN" dirty="0"/>
              <a:t>》,</a:t>
            </a:r>
            <a:r>
              <a:rPr lang="zh-CN" altLang="en-US" dirty="0"/>
              <a:t>上海广播电视台的</a:t>
            </a:r>
            <a:r>
              <a:rPr lang="en-US" altLang="zh-CN" dirty="0"/>
              <a:t>《</a:t>
            </a:r>
            <a:r>
              <a:rPr lang="zh-CN" altLang="en-US" dirty="0"/>
              <a:t>达人秀</a:t>
            </a:r>
            <a:r>
              <a:rPr lang="en-US" altLang="zh-CN" dirty="0"/>
              <a:t>》,</a:t>
            </a:r>
            <a:r>
              <a:rPr lang="zh-CN" altLang="en-US" dirty="0"/>
              <a:t>江苏广播电视台的</a:t>
            </a:r>
            <a:r>
              <a:rPr lang="en-US" altLang="zh-CN" dirty="0"/>
              <a:t>《</a:t>
            </a:r>
            <a:r>
              <a:rPr lang="zh-CN" altLang="en-US" dirty="0"/>
              <a:t>非诚勿扰</a:t>
            </a:r>
            <a:r>
              <a:rPr lang="en-US" altLang="zh-CN" dirty="0"/>
              <a:t>》,</a:t>
            </a:r>
            <a:r>
              <a:rPr lang="zh-CN" altLang="en-US" dirty="0"/>
              <a:t>辽宁电视台的</a:t>
            </a:r>
          </a:p>
          <a:p>
            <a:r>
              <a:rPr lang="en-US" altLang="zh-CN" dirty="0"/>
              <a:t>《2013</a:t>
            </a:r>
            <a:r>
              <a:rPr lang="zh-CN" altLang="en-US" dirty="0"/>
              <a:t>辽宁卫视百姓欢乐大春晚</a:t>
            </a:r>
            <a:r>
              <a:rPr lang="en-US" altLang="zh-CN" dirty="0"/>
              <a:t>》,</a:t>
            </a:r>
            <a:r>
              <a:rPr lang="zh-CN" altLang="en-US" dirty="0"/>
              <a:t>长春电视台的</a:t>
            </a:r>
            <a:r>
              <a:rPr lang="en-US" altLang="zh-CN" dirty="0"/>
              <a:t>《</a:t>
            </a:r>
            <a:r>
              <a:rPr lang="zh-CN" altLang="en-US" dirty="0"/>
              <a:t>家在黑土地</a:t>
            </a:r>
            <a:r>
              <a:rPr lang="en-US" altLang="zh-CN" dirty="0"/>
              <a:t>———2013</a:t>
            </a:r>
            <a:r>
              <a:rPr lang="zh-CN" altLang="en-US" dirty="0"/>
              <a:t>长春市农民春</a:t>
            </a:r>
          </a:p>
          <a:p>
            <a:r>
              <a:rPr lang="zh-CN" altLang="en-US" dirty="0"/>
              <a:t>节联欢晚会</a:t>
            </a:r>
            <a:r>
              <a:rPr lang="en-US" altLang="zh-CN" dirty="0"/>
              <a:t>》,</a:t>
            </a:r>
            <a:r>
              <a:rPr lang="zh-CN" altLang="en-US" dirty="0"/>
              <a:t>徐州广播电视台的</a:t>
            </a:r>
            <a:r>
              <a:rPr lang="en-US" altLang="zh-CN" dirty="0"/>
              <a:t>《</a:t>
            </a:r>
            <a:r>
              <a:rPr lang="zh-CN" altLang="en-US" dirty="0"/>
              <a:t>金蛇狂舞闹新春</a:t>
            </a:r>
            <a:r>
              <a:rPr lang="en-US" altLang="zh-CN" dirty="0"/>
              <a:t>———2013</a:t>
            </a:r>
            <a:r>
              <a:rPr lang="zh-CN" altLang="en-US" dirty="0"/>
              <a:t>徐州市百姓春晚</a:t>
            </a:r>
            <a:r>
              <a:rPr lang="en-US" altLang="zh-CN" dirty="0"/>
              <a:t>》,</a:t>
            </a:r>
            <a:r>
              <a:rPr lang="zh-CN" altLang="en-US" dirty="0"/>
              <a:t>宁波</a:t>
            </a:r>
          </a:p>
          <a:p>
            <a:r>
              <a:rPr lang="zh-CN" altLang="en-US" dirty="0"/>
              <a:t>广播电视集团的</a:t>
            </a:r>
            <a:r>
              <a:rPr lang="en-US" altLang="zh-CN" dirty="0"/>
              <a:t>《</a:t>
            </a:r>
            <a:r>
              <a:rPr lang="zh-CN" altLang="en-US" dirty="0"/>
              <a:t>宁波达人巅峰之夜暨颁奖盛典</a:t>
            </a:r>
            <a:r>
              <a:rPr lang="en-US" altLang="zh-CN" dirty="0"/>
              <a:t>》,</a:t>
            </a:r>
            <a:r>
              <a:rPr lang="zh-CN" altLang="en-US" dirty="0"/>
              <a:t>金华广播电视总台的</a:t>
            </a:r>
            <a:r>
              <a:rPr lang="en-US" altLang="zh-CN" dirty="0"/>
              <a:t>《</a:t>
            </a:r>
            <a:r>
              <a:rPr lang="zh-CN" altLang="en-US" dirty="0"/>
              <a:t>百姓大舞</a:t>
            </a:r>
          </a:p>
          <a:p>
            <a:r>
              <a:rPr lang="zh-CN" altLang="en-US" dirty="0"/>
              <a:t>台</a:t>
            </a:r>
            <a:r>
              <a:rPr lang="en-US" altLang="zh-CN" dirty="0"/>
              <a:t>———</a:t>
            </a:r>
            <a:r>
              <a:rPr lang="zh-CN" altLang="en-US" dirty="0"/>
              <a:t>社区总动员</a:t>
            </a:r>
            <a:r>
              <a:rPr lang="en-US" altLang="zh-CN" dirty="0"/>
              <a:t>》,</a:t>
            </a:r>
            <a:r>
              <a:rPr lang="zh-CN" altLang="en-US" dirty="0"/>
              <a:t>江西广播电视总台的</a:t>
            </a:r>
            <a:r>
              <a:rPr lang="en-US" altLang="zh-CN" dirty="0"/>
              <a:t>《</a:t>
            </a:r>
            <a:r>
              <a:rPr lang="zh-CN" altLang="en-US" dirty="0"/>
              <a:t>有才你就来</a:t>
            </a:r>
            <a:r>
              <a:rPr lang="en-US" altLang="zh-CN" dirty="0"/>
              <a:t>》,</a:t>
            </a:r>
            <a:r>
              <a:rPr lang="zh-CN" altLang="en-US" dirty="0"/>
              <a:t>浙江电视台的</a:t>
            </a:r>
            <a:r>
              <a:rPr lang="en-US" altLang="zh-CN" dirty="0"/>
              <a:t>《</a:t>
            </a:r>
            <a:r>
              <a:rPr lang="zh-CN" altLang="en-US" dirty="0"/>
              <a:t>第三季“中国</a:t>
            </a:r>
          </a:p>
          <a:p>
            <a:r>
              <a:rPr lang="zh-CN" altLang="en-US" dirty="0"/>
              <a:t>梦想秀”梦想盛典</a:t>
            </a:r>
            <a:r>
              <a:rPr lang="en-US" altLang="zh-CN" dirty="0"/>
              <a:t>》,</a:t>
            </a:r>
            <a:r>
              <a:rPr lang="zh-CN" altLang="en-US" dirty="0"/>
              <a:t>河南电视台的</a:t>
            </a:r>
            <a:r>
              <a:rPr lang="en-US" altLang="zh-CN" dirty="0"/>
              <a:t>《</a:t>
            </a:r>
            <a:r>
              <a:rPr lang="zh-CN" altLang="en-US" dirty="0"/>
              <a:t>劳动者之歌</a:t>
            </a:r>
            <a:r>
              <a:rPr lang="en-US" altLang="zh-CN" dirty="0"/>
              <a:t>———</a:t>
            </a:r>
            <a:r>
              <a:rPr lang="zh-CN" altLang="en-US" dirty="0"/>
              <a:t>河南省庆祝</a:t>
            </a:r>
            <a:r>
              <a:rPr lang="en-US" altLang="zh-CN" dirty="0"/>
              <a:t>2012</a:t>
            </a:r>
            <a:r>
              <a:rPr lang="zh-CN" altLang="en-US" dirty="0"/>
              <a:t>五一国际劳动节</a:t>
            </a:r>
          </a:p>
          <a:p>
            <a:r>
              <a:rPr lang="zh-CN" altLang="en-US" dirty="0"/>
              <a:t>电视文艺晚会</a:t>
            </a:r>
            <a:r>
              <a:rPr lang="en-US" altLang="zh-CN" dirty="0"/>
              <a:t>》</a:t>
            </a:r>
            <a:r>
              <a:rPr lang="zh-CN" altLang="en-US" dirty="0"/>
              <a:t>等。</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947887216"/>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专业内容</a:t>
            </a:r>
            <a:r>
              <a:rPr lang="en-US" altLang="zh-CN" dirty="0"/>
              <a:t>,</a:t>
            </a:r>
            <a:r>
              <a:rPr lang="zh-CN" altLang="en-US" dirty="0"/>
              <a:t>审美品质</a:t>
            </a:r>
          </a:p>
          <a:p>
            <a:r>
              <a:rPr lang="zh-CN" altLang="en-US" dirty="0"/>
              <a:t>主旋律与平民视点、百姓情怀的交相辉映</a:t>
            </a:r>
            <a:r>
              <a:rPr lang="en-US" altLang="zh-CN" dirty="0"/>
              <a:t>,</a:t>
            </a:r>
            <a:r>
              <a:rPr lang="zh-CN" altLang="en-US" dirty="0"/>
              <a:t>勾勒出中国文化的两个不同层面。而</a:t>
            </a:r>
          </a:p>
          <a:p>
            <a:r>
              <a:rPr lang="zh-CN" altLang="en-US" dirty="0"/>
              <a:t>浙江卫视的</a:t>
            </a:r>
            <a:r>
              <a:rPr lang="en-US" altLang="zh-CN" dirty="0"/>
              <a:t>《</a:t>
            </a:r>
            <a:r>
              <a:rPr lang="zh-CN" altLang="en-US" dirty="0"/>
              <a:t>中国好声音</a:t>
            </a:r>
            <a:r>
              <a:rPr lang="en-US" altLang="zh-CN" dirty="0"/>
              <a:t>》(</a:t>
            </a:r>
            <a:r>
              <a:rPr lang="zh-CN" altLang="en-US" dirty="0"/>
              <a:t>第一季</a:t>
            </a:r>
            <a:r>
              <a:rPr lang="en-US" altLang="zh-CN" dirty="0"/>
              <a:t>)</a:t>
            </a:r>
            <a:r>
              <a:rPr lang="zh-CN" altLang="en-US" dirty="0"/>
              <a:t>、东方卫视的</a:t>
            </a:r>
            <a:r>
              <a:rPr lang="en-US" altLang="zh-CN" dirty="0"/>
              <a:t>《</a:t>
            </a:r>
            <a:r>
              <a:rPr lang="zh-CN" altLang="en-US" dirty="0"/>
              <a:t>声动亚洲</a:t>
            </a:r>
            <a:r>
              <a:rPr lang="en-US" altLang="zh-CN" dirty="0"/>
              <a:t>》</a:t>
            </a:r>
            <a:r>
              <a:rPr lang="zh-CN" altLang="en-US" dirty="0"/>
              <a:t>、湖南卫视的</a:t>
            </a:r>
            <a:r>
              <a:rPr lang="en-US" altLang="zh-CN" dirty="0"/>
              <a:t>《</a:t>
            </a:r>
            <a:r>
              <a:rPr lang="zh-CN" altLang="en-US" dirty="0"/>
              <a:t>我是歌手</a:t>
            </a:r>
            <a:r>
              <a:rPr lang="en-US" altLang="zh-CN" dirty="0"/>
              <a:t>》</a:t>
            </a:r>
          </a:p>
          <a:p>
            <a:r>
              <a:rPr lang="en-US" altLang="zh-CN" dirty="0"/>
              <a:t>(</a:t>
            </a:r>
            <a:r>
              <a:rPr lang="zh-CN" altLang="en-US" dirty="0"/>
              <a:t>第一季</a:t>
            </a:r>
            <a:r>
              <a:rPr lang="en-US" altLang="zh-CN" dirty="0"/>
              <a:t>)</a:t>
            </a:r>
            <a:r>
              <a:rPr lang="zh-CN" altLang="en-US" dirty="0"/>
              <a:t>、北京卫视的</a:t>
            </a:r>
            <a:r>
              <a:rPr lang="en-US" altLang="zh-CN" dirty="0"/>
              <a:t>《</a:t>
            </a:r>
            <a:r>
              <a:rPr lang="zh-CN" altLang="en-US" dirty="0"/>
              <a:t>最美和声</a:t>
            </a:r>
            <a:r>
              <a:rPr lang="en-US" altLang="zh-CN" dirty="0"/>
              <a:t>》(</a:t>
            </a:r>
            <a:r>
              <a:rPr lang="zh-CN" altLang="en-US" dirty="0"/>
              <a:t>第一季</a:t>
            </a:r>
            <a:r>
              <a:rPr lang="en-US" altLang="zh-CN" dirty="0"/>
              <a:t>)</a:t>
            </a:r>
            <a:r>
              <a:rPr lang="zh-CN" altLang="en-US" dirty="0"/>
              <a:t>、中央电视台的</a:t>
            </a:r>
            <a:r>
              <a:rPr lang="en-US" altLang="zh-CN" dirty="0"/>
              <a:t>《</a:t>
            </a:r>
            <a:r>
              <a:rPr lang="zh-CN" altLang="en-US" dirty="0"/>
              <a:t>光荣绽放</a:t>
            </a:r>
            <a:r>
              <a:rPr lang="en-US" altLang="zh-CN" dirty="0"/>
              <a:t>·</a:t>
            </a:r>
            <a:r>
              <a:rPr lang="zh-CN" altLang="en-US" dirty="0"/>
              <a:t>十大青年钢琴</a:t>
            </a:r>
          </a:p>
          <a:p>
            <a:r>
              <a:rPr lang="zh-CN" altLang="en-US" dirty="0"/>
              <a:t>演奏家音乐会</a:t>
            </a:r>
            <a:r>
              <a:rPr lang="en-US" altLang="zh-CN" dirty="0"/>
              <a:t>》《</a:t>
            </a:r>
            <a:r>
              <a:rPr lang="zh-CN" altLang="en-US" dirty="0"/>
              <a:t>光荣绽放</a:t>
            </a:r>
            <a:r>
              <a:rPr lang="en-US" altLang="zh-CN" dirty="0"/>
              <a:t>·</a:t>
            </a:r>
            <a:r>
              <a:rPr lang="zh-CN" altLang="en-US" dirty="0"/>
              <a:t>十大女高音歌唱家演唱会</a:t>
            </a:r>
            <a:r>
              <a:rPr lang="en-US" altLang="zh-CN" dirty="0"/>
              <a:t>》</a:t>
            </a:r>
            <a:r>
              <a:rPr lang="zh-CN" altLang="en-US" dirty="0"/>
              <a:t>等广受欢迎的节目</a:t>
            </a:r>
            <a:r>
              <a:rPr lang="en-US" altLang="zh-CN" dirty="0"/>
              <a:t>,</a:t>
            </a:r>
            <a:r>
              <a:rPr lang="zh-CN" altLang="en-US" dirty="0"/>
              <a:t>则因专业</a:t>
            </a:r>
          </a:p>
          <a:p>
            <a:r>
              <a:rPr lang="zh-CN" altLang="en-US" dirty="0"/>
              <a:t>性的内容、精美的电视化表达</a:t>
            </a:r>
            <a:r>
              <a:rPr lang="en-US" altLang="zh-CN" dirty="0"/>
              <a:t>,</a:t>
            </a:r>
            <a:r>
              <a:rPr lang="zh-CN" altLang="en-US" dirty="0"/>
              <a:t>传播了精英文化的理念。节目品质精良</a:t>
            </a:r>
            <a:r>
              <a:rPr lang="en-US" altLang="zh-CN" dirty="0"/>
              <a:t>,</a:t>
            </a:r>
            <a:r>
              <a:rPr lang="zh-CN" altLang="en-US" dirty="0"/>
              <a:t>具有较高的审</a:t>
            </a:r>
          </a:p>
          <a:p>
            <a:r>
              <a:rPr lang="zh-CN" altLang="en-US" dirty="0"/>
              <a:t>美价值</a:t>
            </a:r>
            <a:r>
              <a:rPr lang="en-US" altLang="zh-CN" dirty="0"/>
              <a:t>,</a:t>
            </a:r>
            <a:r>
              <a:rPr lang="zh-CN" altLang="en-US" dirty="0"/>
              <a:t>得到了高学历、高收入收视人群的认可。</a:t>
            </a:r>
          </a:p>
          <a:p>
            <a:r>
              <a:rPr lang="zh-CN" altLang="en-US" dirty="0"/>
              <a:t>电视文艺</a:t>
            </a:r>
            <a:r>
              <a:rPr lang="en-US" altLang="zh-CN" dirty="0"/>
              <a:t>(</a:t>
            </a:r>
            <a:r>
              <a:rPr lang="zh-CN" altLang="en-US" dirty="0"/>
              <a:t>文化</a:t>
            </a:r>
            <a:r>
              <a:rPr lang="en-US" altLang="zh-CN" dirty="0"/>
              <a:t>)</a:t>
            </a:r>
            <a:r>
              <a:rPr lang="zh-CN" altLang="en-US" dirty="0"/>
              <a:t>栏目也是</a:t>
            </a:r>
            <a:r>
              <a:rPr lang="en-US" altLang="zh-CN" dirty="0"/>
              <a:t>2012~2013</a:t>
            </a:r>
            <a:r>
              <a:rPr lang="zh-CN" altLang="en-US" dirty="0"/>
              <a:t>年度持续被关注的热点</a:t>
            </a:r>
            <a:r>
              <a:rPr lang="en-US" altLang="zh-CN" dirty="0"/>
              <a:t>,</a:t>
            </a:r>
            <a:r>
              <a:rPr lang="zh-CN" altLang="en-US" dirty="0"/>
              <a:t>中央电视台的</a:t>
            </a:r>
            <a:r>
              <a:rPr lang="en-US" altLang="zh-CN" dirty="0"/>
              <a:t>《</a:t>
            </a:r>
            <a:r>
              <a:rPr lang="zh-CN" altLang="en-US" dirty="0"/>
              <a:t>文</a:t>
            </a:r>
          </a:p>
          <a:p>
            <a:r>
              <a:rPr lang="zh-CN" altLang="en-US" dirty="0"/>
              <a:t>化视点</a:t>
            </a:r>
            <a:r>
              <a:rPr lang="en-US" altLang="zh-CN" dirty="0"/>
              <a:t>》《</a:t>
            </a:r>
            <a:r>
              <a:rPr lang="zh-CN" altLang="en-US" dirty="0"/>
              <a:t>文化正午</a:t>
            </a:r>
            <a:r>
              <a:rPr lang="en-US" altLang="zh-CN" dirty="0"/>
              <a:t>》《</a:t>
            </a:r>
            <a:r>
              <a:rPr lang="zh-CN" altLang="en-US" dirty="0"/>
              <a:t>开讲啦</a:t>
            </a:r>
            <a:r>
              <a:rPr lang="en-US" altLang="zh-CN" dirty="0"/>
              <a:t>》,</a:t>
            </a:r>
            <a:r>
              <a:rPr lang="zh-CN" altLang="en-US" dirty="0"/>
              <a:t>北京卫视的</a:t>
            </a:r>
            <a:r>
              <a:rPr lang="en-US" altLang="zh-CN" dirty="0"/>
              <a:t>《</a:t>
            </a:r>
            <a:r>
              <a:rPr lang="zh-CN" altLang="en-US" dirty="0"/>
              <a:t>书香北京</a:t>
            </a:r>
            <a:r>
              <a:rPr lang="en-US" altLang="zh-CN" dirty="0"/>
              <a:t>》,</a:t>
            </a:r>
            <a:r>
              <a:rPr lang="zh-CN" altLang="en-US" dirty="0"/>
              <a:t>上海广播电视台的</a:t>
            </a:r>
            <a:r>
              <a:rPr lang="en-US" altLang="zh-CN" dirty="0"/>
              <a:t>《</a:t>
            </a:r>
            <a:r>
              <a:rPr lang="zh-CN" altLang="en-US" dirty="0"/>
              <a:t>可凡倾</a:t>
            </a:r>
          </a:p>
          <a:p>
            <a:r>
              <a:rPr lang="zh-CN" altLang="en-US" dirty="0"/>
              <a:t>听</a:t>
            </a:r>
            <a:r>
              <a:rPr lang="en-US" altLang="zh-CN" dirty="0"/>
              <a:t>》,</a:t>
            </a:r>
            <a:r>
              <a:rPr lang="zh-CN" altLang="en-US" dirty="0"/>
              <a:t>山东卫视的</a:t>
            </a:r>
            <a:r>
              <a:rPr lang="en-US" altLang="zh-CN" dirty="0"/>
              <a:t>《</a:t>
            </a:r>
            <a:r>
              <a:rPr lang="zh-CN" altLang="en-US" dirty="0"/>
              <a:t>天下父母</a:t>
            </a:r>
            <a:r>
              <a:rPr lang="en-US" altLang="zh-CN" dirty="0"/>
              <a:t>》,</a:t>
            </a:r>
            <a:r>
              <a:rPr lang="zh-CN" altLang="en-US" dirty="0"/>
              <a:t>福建卫视的</a:t>
            </a:r>
            <a:r>
              <a:rPr lang="en-US" altLang="zh-CN" dirty="0"/>
              <a:t>《</a:t>
            </a:r>
            <a:r>
              <a:rPr lang="zh-CN" altLang="en-US" dirty="0"/>
              <a:t>新视觉</a:t>
            </a:r>
            <a:r>
              <a:rPr lang="en-US" altLang="zh-CN" dirty="0"/>
              <a:t>》</a:t>
            </a:r>
            <a:r>
              <a:rPr lang="zh-CN" altLang="en-US" dirty="0"/>
              <a:t>等</a:t>
            </a:r>
            <a:r>
              <a:rPr lang="en-US" altLang="zh-CN" dirty="0"/>
              <a:t>,</a:t>
            </a:r>
            <a:r>
              <a:rPr lang="zh-CN" altLang="en-US" dirty="0"/>
              <a:t>都能够在文化内涵、文化品格、</a:t>
            </a:r>
          </a:p>
          <a:p>
            <a:r>
              <a:rPr lang="zh-CN" altLang="en-US" dirty="0"/>
              <a:t>思想道德、核心价值观的建设和弘扬方面</a:t>
            </a:r>
            <a:r>
              <a:rPr lang="en-US" altLang="zh-CN" dirty="0"/>
              <a:t>,</a:t>
            </a:r>
            <a:r>
              <a:rPr lang="zh-CN" altLang="en-US" dirty="0"/>
              <a:t>发挥作用、产生影响。</a:t>
            </a:r>
          </a:p>
          <a:p>
            <a:r>
              <a:rPr lang="en-US" altLang="zh-CN" dirty="0"/>
              <a:t>2012—2013</a:t>
            </a:r>
            <a:r>
              <a:rPr lang="zh-CN" altLang="en-US" dirty="0"/>
              <a:t>年的中国电视文艺</a:t>
            </a:r>
            <a:r>
              <a:rPr lang="en-US" altLang="zh-CN" dirty="0"/>
              <a:t>(</a:t>
            </a:r>
            <a:r>
              <a:rPr lang="zh-CN" altLang="en-US" dirty="0"/>
              <a:t>文化</a:t>
            </a:r>
            <a:r>
              <a:rPr lang="en-US" altLang="zh-CN" dirty="0"/>
              <a:t>)</a:t>
            </a:r>
            <a:r>
              <a:rPr lang="zh-CN" altLang="en-US" dirty="0"/>
              <a:t>节目从总体上看</a:t>
            </a:r>
            <a:r>
              <a:rPr lang="en-US" altLang="zh-CN" dirty="0"/>
              <a:t>,</a:t>
            </a:r>
            <a:r>
              <a:rPr lang="zh-CN" altLang="en-US" dirty="0"/>
              <a:t>是从以平民、草根为表现</a:t>
            </a:r>
          </a:p>
          <a:p>
            <a:r>
              <a:rPr lang="zh-CN" altLang="en-US" dirty="0"/>
              <a:t>对象向明星节目转化的时期</a:t>
            </a:r>
            <a:r>
              <a:rPr lang="en-US" altLang="zh-CN" dirty="0"/>
              <a:t>,</a:t>
            </a:r>
            <a:r>
              <a:rPr lang="zh-CN" altLang="en-US" dirty="0"/>
              <a:t>它奠定了未来中国电视文艺</a:t>
            </a:r>
            <a:r>
              <a:rPr lang="en-US" altLang="zh-CN" dirty="0"/>
              <a:t>(</a:t>
            </a:r>
            <a:r>
              <a:rPr lang="zh-CN" altLang="en-US" dirty="0"/>
              <a:t>文化</a:t>
            </a:r>
            <a:r>
              <a:rPr lang="en-US" altLang="zh-CN" dirty="0"/>
              <a:t>)</a:t>
            </a:r>
            <a:r>
              <a:rPr lang="zh-CN" altLang="en-US" dirty="0"/>
              <a:t>节目的走向。</a:t>
            </a:r>
          </a:p>
          <a:p>
            <a:r>
              <a:rPr lang="zh-CN" altLang="en-US" dirty="0"/>
              <a:t>国家媒体的官方文化意识</a:t>
            </a:r>
            <a:r>
              <a:rPr lang="en-US" altLang="zh-CN" dirty="0"/>
              <a:t>,</a:t>
            </a:r>
            <a:r>
              <a:rPr lang="zh-CN" altLang="en-US" dirty="0"/>
              <a:t>大众媒体的娱乐文化性质</a:t>
            </a:r>
            <a:r>
              <a:rPr lang="en-US" altLang="zh-CN" dirty="0"/>
              <a:t>,</a:t>
            </a:r>
            <a:r>
              <a:rPr lang="zh-CN" altLang="en-US" dirty="0"/>
              <a:t>专业内容的通俗化表达</a:t>
            </a:r>
            <a:r>
              <a:rPr lang="en-US" altLang="zh-CN" dirty="0"/>
              <a:t>,</a:t>
            </a:r>
            <a:r>
              <a:rPr lang="zh-CN" altLang="en-US" dirty="0"/>
              <a:t>中</a:t>
            </a:r>
          </a:p>
          <a:p>
            <a:r>
              <a:rPr lang="zh-CN" altLang="en-US" dirty="0"/>
              <a:t>国电视文艺</a:t>
            </a:r>
            <a:r>
              <a:rPr lang="en-US" altLang="zh-CN" dirty="0"/>
              <a:t>(</a:t>
            </a:r>
            <a:r>
              <a:rPr lang="zh-CN" altLang="en-US" dirty="0"/>
              <a:t>文化</a:t>
            </a:r>
            <a:r>
              <a:rPr lang="en-US" altLang="zh-CN" dirty="0"/>
              <a:t>)</a:t>
            </a:r>
            <a:r>
              <a:rPr lang="zh-CN" altLang="en-US" dirty="0"/>
              <a:t>节目在</a:t>
            </a:r>
            <a:r>
              <a:rPr lang="en-US" altLang="zh-CN" dirty="0"/>
              <a:t>2012—2013</a:t>
            </a:r>
            <a:r>
              <a:rPr lang="zh-CN" altLang="en-US" dirty="0"/>
              <a:t>年呈现出了多元文化和谐发展的状态。</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45573701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2585299"/>
          </a:xfrm>
          <a:prstGeom prst="rect">
            <a:avLst/>
          </a:prstGeom>
          <a:noFill/>
          <a:ln>
            <a:noFill/>
          </a:ln>
        </p:spPr>
        <p:txBody>
          <a:bodyPr wrap="square" lIns="91419" tIns="45708" rIns="91419" bIns="45708">
            <a:spAutoFit/>
          </a:bodyPr>
          <a:lstStyle/>
          <a:p>
            <a:r>
              <a:rPr lang="zh-CN" altLang="en-US" dirty="0"/>
              <a:t>二、关注现实生活</a:t>
            </a:r>
            <a:r>
              <a:rPr lang="en-US" altLang="zh-CN" dirty="0"/>
              <a:t>,</a:t>
            </a:r>
            <a:r>
              <a:rPr lang="zh-CN" altLang="en-US" dirty="0"/>
              <a:t>承担社会责任</a:t>
            </a:r>
            <a:r>
              <a:rPr lang="en-US" altLang="zh-CN" dirty="0"/>
              <a:t>,</a:t>
            </a:r>
            <a:r>
              <a:rPr lang="zh-CN" altLang="en-US" dirty="0"/>
              <a:t>实现功能多样化存在</a:t>
            </a:r>
            <a:endParaRPr lang="en-US" altLang="zh-CN" dirty="0"/>
          </a:p>
          <a:p>
            <a:endParaRPr lang="en-US" altLang="zh-CN" dirty="0"/>
          </a:p>
          <a:p>
            <a:endParaRPr lang="zh-CN" altLang="en-US" dirty="0"/>
          </a:p>
          <a:p>
            <a:r>
              <a:rPr lang="zh-CN" altLang="en-US" dirty="0"/>
              <a:t>现实与艺术不可分割</a:t>
            </a:r>
            <a:r>
              <a:rPr lang="en-US" altLang="zh-CN" dirty="0"/>
              <a:t>,</a:t>
            </a:r>
            <a:r>
              <a:rPr lang="zh-CN" altLang="en-US" dirty="0"/>
              <a:t>生活是艺术的源泉</a:t>
            </a:r>
            <a:r>
              <a:rPr lang="en-US" altLang="zh-CN" dirty="0"/>
              <a:t>,</a:t>
            </a:r>
            <a:r>
              <a:rPr lang="zh-CN" altLang="en-US" dirty="0"/>
              <a:t>艺术是现实生活的升华。与其他艺术</a:t>
            </a:r>
          </a:p>
          <a:p>
            <a:r>
              <a:rPr lang="zh-CN" altLang="en-US" dirty="0"/>
              <a:t>门类不同</a:t>
            </a:r>
            <a:r>
              <a:rPr lang="en-US" altLang="zh-CN" dirty="0"/>
              <a:t>,</a:t>
            </a:r>
            <a:r>
              <a:rPr lang="zh-CN" altLang="en-US" dirty="0"/>
              <a:t>对现实的关注</a:t>
            </a:r>
            <a:r>
              <a:rPr lang="en-US" altLang="zh-CN" dirty="0"/>
              <a:t>,</a:t>
            </a:r>
            <a:r>
              <a:rPr lang="zh-CN" altLang="en-US" dirty="0"/>
              <a:t>不仅是中国电视文艺</a:t>
            </a:r>
            <a:r>
              <a:rPr lang="en-US" altLang="zh-CN" dirty="0"/>
              <a:t>(</a:t>
            </a:r>
            <a:r>
              <a:rPr lang="zh-CN" altLang="en-US" dirty="0"/>
              <a:t>文化</a:t>
            </a:r>
            <a:r>
              <a:rPr lang="en-US" altLang="zh-CN" dirty="0"/>
              <a:t>)</a:t>
            </a:r>
            <a:r>
              <a:rPr lang="zh-CN" altLang="en-US" dirty="0"/>
              <a:t>节目创作的需要</a:t>
            </a:r>
            <a:r>
              <a:rPr lang="en-US" altLang="zh-CN" dirty="0"/>
              <a:t>,</a:t>
            </a:r>
            <a:r>
              <a:rPr lang="zh-CN" altLang="en-US" dirty="0"/>
              <a:t>也是其传播目</a:t>
            </a:r>
          </a:p>
          <a:p>
            <a:r>
              <a:rPr lang="zh-CN" altLang="en-US" dirty="0"/>
              <a:t>标和影响力实现的需求。作为大众传媒载体的电视文艺</a:t>
            </a:r>
            <a:r>
              <a:rPr lang="en-US" altLang="zh-CN" dirty="0"/>
              <a:t>(</a:t>
            </a:r>
            <a:r>
              <a:rPr lang="zh-CN" altLang="en-US" dirty="0"/>
              <a:t>文化</a:t>
            </a:r>
            <a:r>
              <a:rPr lang="en-US" altLang="zh-CN" dirty="0"/>
              <a:t>)</a:t>
            </a:r>
            <a:r>
              <a:rPr lang="zh-CN" altLang="en-US" dirty="0"/>
              <a:t>节目</a:t>
            </a:r>
            <a:r>
              <a:rPr lang="en-US" altLang="zh-CN" dirty="0"/>
              <a:t>,</a:t>
            </a:r>
            <a:r>
              <a:rPr lang="zh-CN" altLang="en-US" dirty="0"/>
              <a:t>它在功能上与现</a:t>
            </a:r>
          </a:p>
          <a:p>
            <a:r>
              <a:rPr lang="zh-CN" altLang="en-US" dirty="0"/>
              <a:t>实生活的关联度较其他艺术形式更加紧密。用电视文艺的形式抒发爱国之情</a:t>
            </a:r>
            <a:r>
              <a:rPr lang="en-US" altLang="zh-CN" dirty="0"/>
              <a:t>,</a:t>
            </a:r>
            <a:r>
              <a:rPr lang="zh-CN" altLang="en-US" dirty="0"/>
              <a:t>讴歌人</a:t>
            </a:r>
          </a:p>
          <a:p>
            <a:r>
              <a:rPr lang="zh-CN" altLang="en-US" dirty="0"/>
              <a:t>间真情</a:t>
            </a:r>
            <a:r>
              <a:rPr lang="en-US" altLang="zh-CN" dirty="0"/>
              <a:t>,</a:t>
            </a:r>
            <a:r>
              <a:rPr lang="zh-CN" altLang="en-US" dirty="0"/>
              <a:t>歌颂时代楷模</a:t>
            </a:r>
            <a:r>
              <a:rPr lang="en-US" altLang="zh-CN" dirty="0"/>
              <a:t>,</a:t>
            </a:r>
            <a:r>
              <a:rPr lang="zh-CN" altLang="en-US" dirty="0"/>
              <a:t>在节目中贴近生活、反映生活</a:t>
            </a:r>
            <a:r>
              <a:rPr lang="en-US" altLang="zh-CN" dirty="0"/>
              <a:t>,</a:t>
            </a:r>
            <a:r>
              <a:rPr lang="zh-CN" altLang="en-US" dirty="0"/>
              <a:t>体现国家主流媒体的历史责任</a:t>
            </a:r>
          </a:p>
          <a:p>
            <a:r>
              <a:rPr lang="zh-CN" altLang="en-US" dirty="0"/>
              <a:t>感和社会责任感</a:t>
            </a:r>
            <a:r>
              <a:rPr lang="en-US" altLang="zh-CN" dirty="0"/>
              <a:t>,</a:t>
            </a:r>
            <a:r>
              <a:rPr lang="zh-CN" altLang="en-US" dirty="0"/>
              <a:t>成为电视文艺</a:t>
            </a:r>
            <a:r>
              <a:rPr lang="en-US" altLang="zh-CN" dirty="0"/>
              <a:t>(</a:t>
            </a:r>
            <a:r>
              <a:rPr lang="zh-CN" altLang="en-US" dirty="0"/>
              <a:t>文化</a:t>
            </a:r>
            <a:r>
              <a:rPr lang="en-US" altLang="zh-CN" dirty="0"/>
              <a:t>)</a:t>
            </a:r>
            <a:r>
              <a:rPr lang="zh-CN" altLang="en-US" dirty="0"/>
              <a:t>节目的特性。</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24659382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2862298"/>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在现实重大事件中发挥媒体优势</a:t>
            </a:r>
            <a:endParaRPr lang="en-US" altLang="zh-CN" dirty="0"/>
          </a:p>
          <a:p>
            <a:endParaRPr lang="en-US" altLang="zh-CN" dirty="0"/>
          </a:p>
          <a:p>
            <a:endParaRPr lang="zh-CN" altLang="en-US" dirty="0"/>
          </a:p>
          <a:p>
            <a:r>
              <a:rPr lang="zh-CN" altLang="en-US" dirty="0"/>
              <a:t>电视媒体具有即时传播的特征</a:t>
            </a:r>
            <a:r>
              <a:rPr lang="en-US" altLang="zh-CN" dirty="0"/>
              <a:t>,</a:t>
            </a:r>
            <a:r>
              <a:rPr lang="zh-CN" altLang="en-US" dirty="0"/>
              <a:t>当重大事件和突发事件发生时</a:t>
            </a:r>
            <a:r>
              <a:rPr lang="en-US" altLang="zh-CN" dirty="0"/>
              <a:t>,</a:t>
            </a:r>
            <a:r>
              <a:rPr lang="zh-CN" altLang="en-US" dirty="0"/>
              <a:t>除了及时反映、快</a:t>
            </a:r>
          </a:p>
          <a:p>
            <a:r>
              <a:rPr lang="zh-CN" altLang="en-US" dirty="0"/>
              <a:t>速应变外</a:t>
            </a:r>
            <a:r>
              <a:rPr lang="en-US" altLang="zh-CN" dirty="0"/>
              <a:t>,</a:t>
            </a:r>
            <a:r>
              <a:rPr lang="zh-CN" altLang="en-US" dirty="0"/>
              <a:t>还可以发挥文艺节目所具有的抒情性优势</a:t>
            </a:r>
            <a:r>
              <a:rPr lang="en-US" altLang="zh-CN" dirty="0"/>
              <a:t>,</a:t>
            </a:r>
            <a:r>
              <a:rPr lang="zh-CN" altLang="en-US" dirty="0"/>
              <a:t>讴歌国家成就</a:t>
            </a:r>
            <a:r>
              <a:rPr lang="en-US" altLang="zh-CN" dirty="0"/>
              <a:t>,</a:t>
            </a:r>
            <a:r>
              <a:rPr lang="zh-CN" altLang="en-US" dirty="0"/>
              <a:t>歌颂伟大时代</a:t>
            </a:r>
            <a:r>
              <a:rPr lang="en-US" altLang="zh-CN" dirty="0"/>
              <a:t>,</a:t>
            </a:r>
          </a:p>
          <a:p>
            <a:r>
              <a:rPr lang="zh-CN" altLang="en-US" dirty="0"/>
              <a:t>凝聚抗击困难的力量、勇气和民心。比如</a:t>
            </a:r>
            <a:r>
              <a:rPr lang="en-US" altLang="zh-CN" dirty="0"/>
              <a:t>,</a:t>
            </a:r>
            <a:r>
              <a:rPr lang="zh-CN" altLang="en-US" dirty="0"/>
              <a:t>中央电视台的</a:t>
            </a:r>
            <a:r>
              <a:rPr lang="en-US" altLang="zh-CN" dirty="0"/>
              <a:t>《</a:t>
            </a:r>
            <a:r>
              <a:rPr lang="zh-CN" altLang="en-US" dirty="0"/>
              <a:t>领航中国</a:t>
            </a:r>
            <a:r>
              <a:rPr lang="en-US" altLang="zh-CN" dirty="0"/>
              <a:t>———</a:t>
            </a:r>
            <a:r>
              <a:rPr lang="zh-CN" altLang="en-US" dirty="0"/>
              <a:t>中央电视台喜</a:t>
            </a:r>
          </a:p>
          <a:p>
            <a:r>
              <a:rPr lang="zh-CN" altLang="en-US" dirty="0"/>
              <a:t>迎党的十八大召开大型文艺晚会</a:t>
            </a:r>
            <a:r>
              <a:rPr lang="en-US" altLang="zh-CN" dirty="0"/>
              <a:t>》《</a:t>
            </a:r>
            <a:r>
              <a:rPr lang="zh-CN" altLang="en-US" dirty="0"/>
              <a:t>为人民放歌</a:t>
            </a:r>
            <a:r>
              <a:rPr lang="en-US" altLang="zh-CN" dirty="0"/>
              <a:t>———</a:t>
            </a:r>
            <a:r>
              <a:rPr lang="zh-CN" altLang="en-US" dirty="0"/>
              <a:t>纪念“在延安文艺座谈会上的讲</a:t>
            </a:r>
          </a:p>
          <a:p>
            <a:r>
              <a:rPr lang="zh-CN" altLang="en-US" dirty="0"/>
              <a:t>话”发表</a:t>
            </a:r>
            <a:r>
              <a:rPr lang="en-US" altLang="zh-CN" dirty="0"/>
              <a:t>70</a:t>
            </a:r>
            <a:r>
              <a:rPr lang="zh-CN" altLang="en-US" dirty="0"/>
              <a:t>周年</a:t>
            </a:r>
            <a:r>
              <a:rPr lang="en-US" altLang="zh-CN" dirty="0"/>
              <a:t>》《</a:t>
            </a:r>
            <a:r>
              <a:rPr lang="zh-CN" altLang="en-US" dirty="0"/>
              <a:t>睦邻友好夜</a:t>
            </a:r>
            <a:r>
              <a:rPr lang="en-US" altLang="zh-CN" dirty="0"/>
              <a:t>———</a:t>
            </a:r>
            <a:r>
              <a:rPr lang="zh-CN" altLang="en-US" dirty="0"/>
              <a:t>第十二次上海合作组织成员国元首理事会文艺演</a:t>
            </a:r>
          </a:p>
          <a:p>
            <a:r>
              <a:rPr lang="zh-CN" altLang="en-US" dirty="0"/>
              <a:t>出</a:t>
            </a:r>
            <a:r>
              <a:rPr lang="en-US" altLang="zh-CN" dirty="0"/>
              <a:t>》,</a:t>
            </a:r>
            <a:r>
              <a:rPr lang="zh-CN" altLang="en-US" dirty="0"/>
              <a:t>西藏电视台的</a:t>
            </a:r>
            <a:r>
              <a:rPr lang="en-US" altLang="zh-CN" dirty="0"/>
              <a:t>《</a:t>
            </a:r>
            <a:r>
              <a:rPr lang="zh-CN" altLang="en-US" dirty="0"/>
              <a:t>雪域颂歌</a:t>
            </a:r>
            <a:r>
              <a:rPr lang="en-US" altLang="zh-CN" dirty="0"/>
              <a:t>———</a:t>
            </a:r>
            <a:r>
              <a:rPr lang="zh-CN" altLang="en-US" dirty="0"/>
              <a:t>喜迎十八大电视文艺晚会</a:t>
            </a:r>
            <a:r>
              <a:rPr lang="en-US" altLang="zh-CN" dirty="0"/>
              <a:t>》</a:t>
            </a:r>
            <a:r>
              <a:rPr lang="zh-CN" altLang="en-US" dirty="0"/>
              <a:t>等</a:t>
            </a:r>
            <a:r>
              <a:rPr lang="en-US" altLang="zh-CN" dirty="0"/>
              <a:t>,</a:t>
            </a:r>
            <a:r>
              <a:rPr lang="zh-CN" altLang="en-US" dirty="0"/>
              <a:t>都是这两年电视文艺</a:t>
            </a:r>
          </a:p>
          <a:p>
            <a:r>
              <a:rPr lang="en-US" altLang="zh-CN" dirty="0"/>
              <a:t>(</a:t>
            </a:r>
            <a:r>
              <a:rPr lang="zh-CN" altLang="en-US" dirty="0"/>
              <a:t>文化</a:t>
            </a:r>
            <a:r>
              <a:rPr lang="en-US" altLang="zh-CN" dirty="0"/>
              <a:t>)</a:t>
            </a:r>
            <a:r>
              <a:rPr lang="zh-CN" altLang="en-US" dirty="0"/>
              <a:t>节目在重大事件中充分利用即时性、纪实性等特点</a:t>
            </a:r>
            <a:r>
              <a:rPr lang="en-US" altLang="zh-CN" dirty="0"/>
              <a:t>,</a:t>
            </a:r>
            <a:r>
              <a:rPr lang="zh-CN" altLang="en-US" dirty="0"/>
              <a:t>发挥重大宣传作用的作品。</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12219955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355288"/>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在文化生活中记录时代的足迹</a:t>
            </a:r>
          </a:p>
          <a:p>
            <a:r>
              <a:rPr lang="zh-CN" altLang="en-US" dirty="0"/>
              <a:t>中国电视文艺</a:t>
            </a:r>
            <a:r>
              <a:rPr lang="en-US" altLang="zh-CN" dirty="0"/>
              <a:t>(</a:t>
            </a:r>
            <a:r>
              <a:rPr lang="zh-CN" altLang="en-US" dirty="0"/>
              <a:t>文化</a:t>
            </a:r>
            <a:r>
              <a:rPr lang="en-US" altLang="zh-CN" dirty="0"/>
              <a:t>)</a:t>
            </a:r>
            <a:r>
              <a:rPr lang="zh-CN" altLang="en-US" dirty="0"/>
              <a:t>节目的题材范围广泛</a:t>
            </a:r>
            <a:r>
              <a:rPr lang="en-US" altLang="zh-CN" dirty="0"/>
              <a:t>,</a:t>
            </a:r>
            <a:r>
              <a:rPr lang="zh-CN" altLang="en-US" dirty="0"/>
              <a:t>基本涵盖了社会文化生活的各个领</a:t>
            </a:r>
          </a:p>
          <a:p>
            <a:r>
              <a:rPr lang="zh-CN" altLang="en-US" dirty="0"/>
              <a:t>域。用电视文艺的形式记录生活</a:t>
            </a:r>
            <a:r>
              <a:rPr lang="en-US" altLang="zh-CN" dirty="0"/>
              <a:t>,</a:t>
            </a:r>
            <a:r>
              <a:rPr lang="zh-CN" altLang="en-US" dirty="0"/>
              <a:t>在节目中留下现实生活的印记</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a:t>
            </a:r>
          </a:p>
          <a:p>
            <a:r>
              <a:rPr lang="zh-CN" altLang="en-US" dirty="0"/>
              <a:t>目因此而成为共同记忆的载体。而一时的风向潮流可以凝结成时代的足迹。纵览</a:t>
            </a:r>
          </a:p>
          <a:p>
            <a:r>
              <a:rPr lang="en-US" altLang="zh-CN" dirty="0"/>
              <a:t>2012~2013</a:t>
            </a:r>
            <a:r>
              <a:rPr lang="zh-CN" altLang="en-US" dirty="0"/>
              <a:t>年的电视文艺</a:t>
            </a:r>
            <a:r>
              <a:rPr lang="en-US" altLang="zh-CN" dirty="0"/>
              <a:t>(</a:t>
            </a:r>
            <a:r>
              <a:rPr lang="zh-CN" altLang="en-US" dirty="0"/>
              <a:t>文化</a:t>
            </a:r>
            <a:r>
              <a:rPr lang="en-US" altLang="zh-CN" dirty="0"/>
              <a:t>)</a:t>
            </a:r>
            <a:r>
              <a:rPr lang="zh-CN" altLang="en-US" dirty="0"/>
              <a:t>节目</a:t>
            </a:r>
            <a:r>
              <a:rPr lang="en-US" altLang="zh-CN" dirty="0"/>
              <a:t>,</a:t>
            </a:r>
            <a:r>
              <a:rPr lang="zh-CN" altLang="en-US" dirty="0"/>
              <a:t>仅节目标题就可以显现它涉及领域之丰富和</a:t>
            </a:r>
          </a:p>
          <a:p>
            <a:r>
              <a:rPr lang="zh-CN" altLang="en-US" dirty="0"/>
              <a:t>广泛</a:t>
            </a:r>
            <a:r>
              <a:rPr lang="en-US" altLang="zh-CN" dirty="0"/>
              <a:t>,</a:t>
            </a:r>
            <a:r>
              <a:rPr lang="zh-CN" altLang="en-US" dirty="0"/>
              <a:t>政治、经济、文化、社会</a:t>
            </a:r>
            <a:r>
              <a:rPr lang="en-US" altLang="zh-CN" dirty="0"/>
              <a:t>,</a:t>
            </a:r>
            <a:r>
              <a:rPr lang="zh-CN" altLang="en-US" dirty="0"/>
              <a:t>可以说它是这个时期中国各个领域活动的缩影</a:t>
            </a:r>
            <a:r>
              <a:rPr lang="en-US" altLang="zh-CN" dirty="0"/>
              <a:t>:</a:t>
            </a:r>
            <a:r>
              <a:rPr lang="zh-CN" altLang="en-US" dirty="0"/>
              <a:t>北京卫</a:t>
            </a:r>
          </a:p>
          <a:p>
            <a:r>
              <a:rPr lang="zh-CN" altLang="en-US" dirty="0"/>
              <a:t>视的</a:t>
            </a:r>
            <a:r>
              <a:rPr lang="en-US" altLang="zh-CN" dirty="0"/>
              <a:t>《</a:t>
            </a:r>
            <a:r>
              <a:rPr lang="zh-CN" altLang="en-US" dirty="0"/>
              <a:t>第二届北京国际电影节开幕式</a:t>
            </a:r>
            <a:r>
              <a:rPr lang="en-US" altLang="zh-CN" dirty="0"/>
              <a:t>》《</a:t>
            </a:r>
            <a:r>
              <a:rPr lang="zh-CN" altLang="en-US" dirty="0"/>
              <a:t>第六届中国国际文化创意产业博览会开幕式文</a:t>
            </a:r>
          </a:p>
          <a:p>
            <a:r>
              <a:rPr lang="zh-CN" altLang="en-US" dirty="0"/>
              <a:t>艺晚会</a:t>
            </a:r>
            <a:r>
              <a:rPr lang="en-US" altLang="zh-CN" dirty="0"/>
              <a:t>》《</a:t>
            </a:r>
            <a:r>
              <a:rPr lang="zh-CN" altLang="en-US" dirty="0"/>
              <a:t>第七届中国国际文化创意产业博览会开幕式文艺晚会</a:t>
            </a:r>
            <a:r>
              <a:rPr lang="en-US" altLang="zh-CN" dirty="0"/>
              <a:t>》,</a:t>
            </a:r>
            <a:r>
              <a:rPr lang="zh-CN" altLang="en-US" dirty="0"/>
              <a:t>大连广播电视台的</a:t>
            </a:r>
          </a:p>
          <a:p>
            <a:r>
              <a:rPr lang="en-US" altLang="zh-CN" dirty="0"/>
              <a:t>《</a:t>
            </a:r>
            <a:r>
              <a:rPr lang="zh-CN" altLang="en-US" dirty="0"/>
              <a:t>翩翩起舞的城市</a:t>
            </a:r>
            <a:r>
              <a:rPr lang="en-US" altLang="zh-CN" dirty="0"/>
              <a:t>———</a:t>
            </a:r>
            <a:r>
              <a:rPr lang="zh-CN" altLang="en-US" dirty="0"/>
              <a:t>第</a:t>
            </a:r>
            <a:r>
              <a:rPr lang="en-US" altLang="zh-CN" dirty="0"/>
              <a:t>23</a:t>
            </a:r>
            <a:r>
              <a:rPr lang="zh-CN" altLang="en-US" dirty="0"/>
              <a:t>届大连国际服装节暨国际狂欢节闭幕式晚会</a:t>
            </a:r>
            <a:r>
              <a:rPr lang="en-US" altLang="zh-CN" dirty="0"/>
              <a:t>》,</a:t>
            </a:r>
            <a:r>
              <a:rPr lang="zh-CN" altLang="en-US" dirty="0"/>
              <a:t>上海东方</a:t>
            </a:r>
          </a:p>
          <a:p>
            <a:r>
              <a:rPr lang="zh-CN" altLang="en-US" dirty="0"/>
              <a:t>卫视的</a:t>
            </a:r>
            <a:r>
              <a:rPr lang="en-US" altLang="zh-CN" dirty="0"/>
              <a:t>《</a:t>
            </a:r>
            <a:r>
              <a:rPr lang="zh-CN" altLang="en-US" dirty="0"/>
              <a:t>第</a:t>
            </a:r>
            <a:r>
              <a:rPr lang="en-US" altLang="zh-CN" dirty="0"/>
              <a:t>14</a:t>
            </a:r>
            <a:r>
              <a:rPr lang="zh-CN" altLang="en-US" dirty="0"/>
              <a:t>届国际泳联世界锦标赛开、闭幕式</a:t>
            </a:r>
            <a:r>
              <a:rPr lang="en-US" altLang="zh-CN" dirty="0"/>
              <a:t>》《</a:t>
            </a:r>
            <a:r>
              <a:rPr lang="zh-CN" altLang="en-US" dirty="0"/>
              <a:t>韩国丽水世博会</a:t>
            </a:r>
            <a:r>
              <a:rPr lang="en-US" altLang="zh-CN" dirty="0"/>
              <a:t>·</a:t>
            </a:r>
            <a:r>
              <a:rPr lang="zh-CN" altLang="en-US" dirty="0"/>
              <a:t>中国国家馆日专</a:t>
            </a:r>
          </a:p>
          <a:p>
            <a:r>
              <a:rPr lang="zh-CN" altLang="en-US" dirty="0"/>
              <a:t>场文艺演出</a:t>
            </a:r>
            <a:r>
              <a:rPr lang="en-US" altLang="zh-CN" dirty="0"/>
              <a:t>》,</a:t>
            </a:r>
            <a:r>
              <a:rPr lang="zh-CN" altLang="en-US" dirty="0"/>
              <a:t>安徽卫视的</a:t>
            </a:r>
            <a:r>
              <a:rPr lang="en-US" altLang="zh-CN" dirty="0"/>
              <a:t>《</a:t>
            </a:r>
            <a:r>
              <a:rPr lang="zh-CN" altLang="en-US" dirty="0"/>
              <a:t>春风颂</a:t>
            </a:r>
            <a:r>
              <a:rPr lang="en-US" altLang="zh-CN" dirty="0"/>
              <a:t>———</a:t>
            </a:r>
            <a:r>
              <a:rPr lang="zh-CN" altLang="en-US" dirty="0"/>
              <a:t>全国文化体制改革工作会议文艺晚会</a:t>
            </a:r>
            <a:r>
              <a:rPr lang="en-US" altLang="zh-CN" dirty="0"/>
              <a:t>》,</a:t>
            </a:r>
            <a:r>
              <a:rPr lang="zh-CN" altLang="en-US" dirty="0"/>
              <a:t>湖北卫</a:t>
            </a:r>
          </a:p>
          <a:p>
            <a:r>
              <a:rPr lang="zh-CN" altLang="en-US" dirty="0"/>
              <a:t>视的</a:t>
            </a:r>
            <a:r>
              <a:rPr lang="en-US" altLang="zh-CN" dirty="0"/>
              <a:t>《</a:t>
            </a:r>
            <a:r>
              <a:rPr lang="zh-CN" altLang="en-US" dirty="0"/>
              <a:t>人民至上</a:t>
            </a:r>
            <a:r>
              <a:rPr lang="en-US" altLang="zh-CN" dirty="0"/>
              <a:t>———</a:t>
            </a:r>
            <a:r>
              <a:rPr lang="zh-CN" altLang="en-US" dirty="0"/>
              <a:t>湖北省“三万”活动大型情景音乐会</a:t>
            </a:r>
            <a:r>
              <a:rPr lang="en-US" altLang="zh-CN" dirty="0"/>
              <a:t>》,</a:t>
            </a:r>
            <a:r>
              <a:rPr lang="zh-CN" altLang="en-US" dirty="0"/>
              <a:t>湖南卫视的</a:t>
            </a:r>
            <a:r>
              <a:rPr lang="en-US" altLang="zh-CN" dirty="0"/>
              <a:t>《</a:t>
            </a:r>
            <a:r>
              <a:rPr lang="zh-CN" altLang="en-US" dirty="0"/>
              <a:t>第十一届“汉语</a:t>
            </a:r>
          </a:p>
          <a:p>
            <a:r>
              <a:rPr lang="zh-CN" altLang="en-US" dirty="0"/>
              <a:t>桥”世界大学生中文比赛</a:t>
            </a:r>
            <a:r>
              <a:rPr lang="en-US" altLang="zh-CN" dirty="0"/>
              <a:t>》,</a:t>
            </a:r>
            <a:r>
              <a:rPr lang="zh-CN" altLang="en-US" dirty="0"/>
              <a:t>深圳卫视的</a:t>
            </a:r>
            <a:r>
              <a:rPr lang="en-US" altLang="zh-CN" dirty="0"/>
              <a:t>《</a:t>
            </a:r>
            <a:r>
              <a:rPr lang="zh-CN" altLang="en-US" dirty="0"/>
              <a:t>第八届中国音乐金钟奖流行音乐大赛金钟盛</a:t>
            </a:r>
          </a:p>
          <a:p>
            <a:r>
              <a:rPr lang="zh-CN" altLang="en-US" dirty="0"/>
              <a:t>典</a:t>
            </a:r>
            <a:r>
              <a:rPr lang="en-US" altLang="zh-CN" dirty="0"/>
              <a:t>》,</a:t>
            </a:r>
            <a:r>
              <a:rPr lang="zh-CN" altLang="en-US" dirty="0"/>
              <a:t>海南卫视的</a:t>
            </a:r>
            <a:r>
              <a:rPr lang="en-US" altLang="zh-CN" dirty="0"/>
              <a:t>《</a:t>
            </a:r>
            <a:r>
              <a:rPr lang="zh-CN" altLang="en-US" dirty="0"/>
              <a:t>民乐三月蕉海欢歌</a:t>
            </a:r>
            <a:r>
              <a:rPr lang="en-US" altLang="zh-CN" dirty="0"/>
              <a:t>———2011</a:t>
            </a:r>
            <a:r>
              <a:rPr lang="zh-CN" altLang="en-US" dirty="0"/>
              <a:t>年黎族苗族三月三暨中国海南乐东第</a:t>
            </a:r>
          </a:p>
          <a:p>
            <a:r>
              <a:rPr lang="zh-CN" altLang="en-US" dirty="0"/>
              <a:t>五届香蕉节开幕式晚会</a:t>
            </a:r>
            <a:r>
              <a:rPr lang="en-US" altLang="zh-CN" dirty="0"/>
              <a:t>》,</a:t>
            </a:r>
            <a:r>
              <a:rPr lang="zh-CN" altLang="en-US" dirty="0"/>
              <a:t>重庆卫视的</a:t>
            </a:r>
            <a:r>
              <a:rPr lang="en-US" altLang="zh-CN" dirty="0"/>
              <a:t>《</a:t>
            </a:r>
            <a:r>
              <a:rPr lang="zh-CN" altLang="en-US" dirty="0"/>
              <a:t>第四届“汉语桥”世界中学生中文比赛</a:t>
            </a:r>
            <a:r>
              <a:rPr lang="en-US" altLang="zh-CN" dirty="0"/>
              <a:t>》,</a:t>
            </a:r>
            <a:r>
              <a:rPr lang="zh-CN" altLang="en-US" dirty="0"/>
              <a:t>成都广</a:t>
            </a:r>
          </a:p>
          <a:p>
            <a:r>
              <a:rPr lang="zh-CN" altLang="en-US" dirty="0"/>
              <a:t>播电视台的</a:t>
            </a:r>
            <a:r>
              <a:rPr lang="en-US" altLang="zh-CN" dirty="0"/>
              <a:t>《</a:t>
            </a:r>
            <a:r>
              <a:rPr lang="zh-CN" altLang="en-US" dirty="0"/>
              <a:t>幸福城市美丽中国</a:t>
            </a:r>
            <a:r>
              <a:rPr lang="en-US" altLang="zh-CN" dirty="0"/>
              <a:t>———2013</a:t>
            </a:r>
            <a:r>
              <a:rPr lang="zh-CN" altLang="en-US" dirty="0"/>
              <a:t>中国城市春节联欢晚会</a:t>
            </a:r>
            <a:r>
              <a:rPr lang="en-US" altLang="zh-CN" dirty="0"/>
              <a:t>》,</a:t>
            </a:r>
            <a:r>
              <a:rPr lang="zh-CN" altLang="en-US" dirty="0"/>
              <a:t>甘肃卫视的</a:t>
            </a:r>
            <a:r>
              <a:rPr lang="en-US" altLang="zh-CN" dirty="0"/>
              <a:t>《</a:t>
            </a:r>
            <a:r>
              <a:rPr lang="zh-CN" altLang="en-US" dirty="0"/>
              <a:t>第</a:t>
            </a:r>
          </a:p>
          <a:p>
            <a:r>
              <a:rPr lang="zh-CN" altLang="en-US" dirty="0"/>
              <a:t>二届“敦煌行</a:t>
            </a:r>
            <a:r>
              <a:rPr lang="en-US" altLang="zh-CN" dirty="0"/>
              <a:t>·</a:t>
            </a:r>
            <a:r>
              <a:rPr lang="zh-CN" altLang="en-US" dirty="0"/>
              <a:t>丝绸之路国际旅游节”开幕式</a:t>
            </a:r>
            <a:r>
              <a:rPr lang="en-US" altLang="zh-CN" dirty="0"/>
              <a:t>》,</a:t>
            </a:r>
            <a:r>
              <a:rPr lang="zh-CN" altLang="en-US" dirty="0"/>
              <a:t>宁夏卫视的</a:t>
            </a:r>
            <a:r>
              <a:rPr lang="en-US" altLang="zh-CN" dirty="0"/>
              <a:t>《</a:t>
            </a:r>
            <a:r>
              <a:rPr lang="zh-CN" altLang="en-US" dirty="0"/>
              <a:t>九曲黄河</a:t>
            </a:r>
            <a:r>
              <a:rPr lang="en-US" altLang="zh-CN" dirty="0"/>
              <a:t>———</a:t>
            </a:r>
            <a:r>
              <a:rPr lang="zh-CN" altLang="en-US" dirty="0"/>
              <a:t>脉书香</a:t>
            </a:r>
            <a:r>
              <a:rPr lang="en-US" altLang="zh-CN" dirty="0"/>
              <a:t>———</a:t>
            </a:r>
          </a:p>
          <a:p>
            <a:r>
              <a:rPr lang="zh-CN" altLang="en-US" dirty="0"/>
              <a:t>第</a:t>
            </a:r>
            <a:r>
              <a:rPr lang="en-US" altLang="zh-CN" dirty="0"/>
              <a:t>22</a:t>
            </a:r>
            <a:r>
              <a:rPr lang="zh-CN" altLang="en-US" dirty="0"/>
              <a:t>届全国图书交易博览会文艺晚会</a:t>
            </a:r>
            <a:r>
              <a:rPr lang="en-US" altLang="zh-CN" dirty="0"/>
              <a:t>》,</a:t>
            </a:r>
            <a:r>
              <a:rPr lang="zh-CN" altLang="en-US" dirty="0"/>
              <a:t>新疆卫视的</a:t>
            </a:r>
            <a:r>
              <a:rPr lang="en-US" altLang="zh-CN" dirty="0"/>
              <a:t>《</a:t>
            </a:r>
            <a:r>
              <a:rPr lang="zh-CN" altLang="en-US" dirty="0"/>
              <a:t>丝绸之路</a:t>
            </a:r>
            <a:r>
              <a:rPr lang="en-US" altLang="zh-CN" dirty="0"/>
              <a:t>———</a:t>
            </a:r>
            <a:r>
              <a:rPr lang="zh-CN" altLang="en-US" dirty="0"/>
              <a:t>首届中国亚欧博</a:t>
            </a:r>
          </a:p>
          <a:p>
            <a:r>
              <a:rPr lang="zh-CN" altLang="en-US" dirty="0"/>
              <a:t>览会开幕式晚会</a:t>
            </a:r>
            <a:r>
              <a:rPr lang="en-US" altLang="zh-CN" dirty="0"/>
              <a:t>》</a:t>
            </a:r>
            <a:r>
              <a:rPr lang="zh-CN" altLang="en-US" dirty="0"/>
              <a:t>等。</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65590798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在媒体活动中担当社会责任</a:t>
            </a:r>
            <a:endParaRPr lang="en-US" altLang="zh-CN" dirty="0"/>
          </a:p>
          <a:p>
            <a:endParaRPr lang="zh-CN" altLang="en-US" dirty="0"/>
          </a:p>
          <a:p>
            <a:r>
              <a:rPr lang="zh-CN" altLang="en-US" dirty="0"/>
              <a:t>除了娱乐功能外</a:t>
            </a:r>
            <a:r>
              <a:rPr lang="en-US" altLang="zh-CN" dirty="0"/>
              <a:t>,2012~2013</a:t>
            </a:r>
            <a:r>
              <a:rPr lang="zh-CN" altLang="en-US" dirty="0"/>
              <a:t>年中国电视文艺</a:t>
            </a:r>
            <a:r>
              <a:rPr lang="en-US" altLang="zh-CN" dirty="0"/>
              <a:t>(</a:t>
            </a:r>
            <a:r>
              <a:rPr lang="zh-CN" altLang="en-US" dirty="0"/>
              <a:t>文化</a:t>
            </a:r>
            <a:r>
              <a:rPr lang="en-US" altLang="zh-CN" dirty="0"/>
              <a:t>)</a:t>
            </a:r>
            <a:r>
              <a:rPr lang="zh-CN" altLang="en-US" dirty="0"/>
              <a:t>节目还突出地表现了它的</a:t>
            </a:r>
          </a:p>
          <a:p>
            <a:r>
              <a:rPr lang="zh-CN" altLang="en-US" dirty="0"/>
              <a:t>社会责任感与媒体担当。</a:t>
            </a:r>
          </a:p>
          <a:p>
            <a:r>
              <a:rPr lang="zh-CN" altLang="en-US" dirty="0"/>
              <a:t>公益</a:t>
            </a:r>
            <a:r>
              <a:rPr lang="en-US" altLang="zh-CN" dirty="0"/>
              <a:t>,</a:t>
            </a:r>
            <a:r>
              <a:rPr lang="zh-CN" altLang="en-US" dirty="0"/>
              <a:t>一直是中国电视文艺</a:t>
            </a:r>
            <a:r>
              <a:rPr lang="en-US" altLang="zh-CN" dirty="0"/>
              <a:t>(</a:t>
            </a:r>
            <a:r>
              <a:rPr lang="zh-CN" altLang="en-US" dirty="0"/>
              <a:t>文化</a:t>
            </a:r>
            <a:r>
              <a:rPr lang="en-US" altLang="zh-CN" dirty="0"/>
              <a:t>)</a:t>
            </a:r>
            <a:r>
              <a:rPr lang="zh-CN" altLang="en-US" dirty="0"/>
              <a:t>节目承载的重要内容</a:t>
            </a:r>
            <a:r>
              <a:rPr lang="en-US" altLang="zh-CN" dirty="0"/>
              <a:t>,</a:t>
            </a:r>
            <a:r>
              <a:rPr lang="zh-CN" altLang="en-US" dirty="0"/>
              <a:t>体现了它的媒体担当。</a:t>
            </a:r>
          </a:p>
          <a:p>
            <a:r>
              <a:rPr lang="zh-CN" altLang="en-US" dirty="0"/>
              <a:t>中央电视台的</a:t>
            </a:r>
            <a:r>
              <a:rPr lang="en-US" altLang="zh-CN" dirty="0"/>
              <a:t>《</a:t>
            </a:r>
            <a:r>
              <a:rPr lang="zh-CN" altLang="en-US" dirty="0"/>
              <a:t>向幸福出发</a:t>
            </a:r>
            <a:r>
              <a:rPr lang="en-US" altLang="zh-CN" dirty="0"/>
              <a:t>》,</a:t>
            </a:r>
            <a:r>
              <a:rPr lang="zh-CN" altLang="en-US" dirty="0"/>
              <a:t>每周一期</a:t>
            </a:r>
            <a:r>
              <a:rPr lang="en-US" altLang="zh-CN" dirty="0"/>
              <a:t>,</a:t>
            </a:r>
            <a:r>
              <a:rPr lang="zh-CN" altLang="en-US" dirty="0"/>
              <a:t>帮助了无数需要帮助的人。节目中</a:t>
            </a:r>
            <a:r>
              <a:rPr lang="en-US" altLang="zh-CN" dirty="0"/>
              <a:t>,</a:t>
            </a:r>
            <a:r>
              <a:rPr lang="zh-CN" altLang="en-US" dirty="0"/>
              <a:t>残疾人、</a:t>
            </a:r>
          </a:p>
          <a:p>
            <a:r>
              <a:rPr lang="zh-CN" altLang="en-US" dirty="0"/>
              <a:t>贫困者、失学儿童、孤寡老人等弱势人群</a:t>
            </a:r>
            <a:r>
              <a:rPr lang="en-US" altLang="zh-CN" dirty="0"/>
              <a:t>,</a:t>
            </a:r>
            <a:r>
              <a:rPr lang="zh-CN" altLang="en-US" dirty="0"/>
              <a:t>表现出的自强、善良打动了观众</a:t>
            </a:r>
            <a:r>
              <a:rPr lang="en-US" altLang="zh-CN" dirty="0"/>
              <a:t>,</a:t>
            </a:r>
            <a:r>
              <a:rPr lang="zh-CN" altLang="en-US" dirty="0"/>
              <a:t>体现出残健</a:t>
            </a:r>
          </a:p>
          <a:p>
            <a:r>
              <a:rPr lang="zh-CN" altLang="en-US" dirty="0"/>
              <a:t>同融的理念和积极向上的乐观主义精神。</a:t>
            </a:r>
            <a:r>
              <a:rPr lang="en-US" altLang="zh-CN" dirty="0"/>
              <a:t>2012</a:t>
            </a:r>
            <a:r>
              <a:rPr lang="zh-CN" altLang="en-US" dirty="0"/>
              <a:t>年</a:t>
            </a:r>
            <a:r>
              <a:rPr lang="en-US" altLang="zh-CN" dirty="0"/>
              <a:t>11</a:t>
            </a:r>
            <a:r>
              <a:rPr lang="zh-CN" altLang="en-US" dirty="0"/>
              <a:t>月</a:t>
            </a:r>
            <a:r>
              <a:rPr lang="en-US" altLang="zh-CN" dirty="0"/>
              <a:t>30</a:t>
            </a:r>
            <a:r>
              <a:rPr lang="zh-CN" altLang="en-US" dirty="0"/>
              <a:t>日至</a:t>
            </a:r>
            <a:r>
              <a:rPr lang="en-US" altLang="zh-CN" dirty="0"/>
              <a:t>2013</a:t>
            </a:r>
            <a:r>
              <a:rPr lang="zh-CN" altLang="en-US" dirty="0"/>
              <a:t>年</a:t>
            </a:r>
            <a:r>
              <a:rPr lang="en-US" altLang="zh-CN" dirty="0"/>
              <a:t>2</a:t>
            </a:r>
            <a:r>
              <a:rPr lang="zh-CN" altLang="en-US" dirty="0"/>
              <a:t>月</a:t>
            </a:r>
            <a:r>
              <a:rPr lang="en-US" altLang="zh-CN" dirty="0"/>
              <a:t>9</a:t>
            </a:r>
            <a:r>
              <a:rPr lang="zh-CN" altLang="en-US" dirty="0"/>
              <a:t>日</a:t>
            </a:r>
            <a:r>
              <a:rPr lang="en-US" altLang="zh-CN" dirty="0"/>
              <a:t>,</a:t>
            </a:r>
            <a:r>
              <a:rPr lang="zh-CN" altLang="en-US" dirty="0"/>
              <a:t>综</a:t>
            </a:r>
          </a:p>
          <a:p>
            <a:r>
              <a:rPr lang="zh-CN" altLang="en-US" dirty="0"/>
              <a:t>艺益智类节目</a:t>
            </a:r>
            <a:r>
              <a:rPr lang="en-US" altLang="zh-CN" dirty="0"/>
              <a:t>《</a:t>
            </a:r>
            <a:r>
              <a:rPr lang="zh-CN" altLang="en-US" dirty="0"/>
              <a:t>梦想合唱团</a:t>
            </a:r>
            <a:r>
              <a:rPr lang="en-US" altLang="zh-CN" dirty="0"/>
              <a:t>》</a:t>
            </a:r>
            <a:r>
              <a:rPr lang="zh-CN" altLang="en-US" dirty="0"/>
              <a:t>第二季播出</a:t>
            </a:r>
            <a:r>
              <a:rPr lang="en-US" altLang="zh-CN" dirty="0"/>
              <a:t>,</a:t>
            </a:r>
            <a:r>
              <a:rPr lang="zh-CN" altLang="en-US" dirty="0"/>
              <a:t>由</a:t>
            </a:r>
            <a:r>
              <a:rPr lang="en-US" altLang="zh-CN" dirty="0"/>
              <a:t>8</a:t>
            </a:r>
            <a:r>
              <a:rPr lang="zh-CN" altLang="en-US" dirty="0"/>
              <a:t>位当红明星分别回到家乡</a:t>
            </a:r>
            <a:r>
              <a:rPr lang="en-US" altLang="zh-CN" dirty="0"/>
              <a:t>,</a:t>
            </a:r>
            <a:r>
              <a:rPr lang="zh-CN" altLang="en-US" dirty="0"/>
              <a:t>组建一支城</a:t>
            </a:r>
          </a:p>
          <a:p>
            <a:r>
              <a:rPr lang="zh-CN" altLang="en-US" dirty="0"/>
              <a:t>市梦想合唱团</a:t>
            </a:r>
            <a:r>
              <a:rPr lang="en-US" altLang="zh-CN" dirty="0"/>
              <a:t>,</a:t>
            </a:r>
            <a:r>
              <a:rPr lang="zh-CN" altLang="en-US" dirty="0"/>
              <a:t>强调“有梦想的歌声更动人”。</a:t>
            </a:r>
            <a:r>
              <a:rPr lang="en-US" altLang="zh-CN" dirty="0"/>
              <a:t>2013</a:t>
            </a:r>
            <a:r>
              <a:rPr lang="zh-CN" altLang="en-US" dirty="0"/>
              <a:t>年</a:t>
            </a:r>
            <a:r>
              <a:rPr lang="en-US" altLang="zh-CN" dirty="0"/>
              <a:t>《</a:t>
            </a:r>
            <a:r>
              <a:rPr lang="zh-CN" altLang="en-US" dirty="0"/>
              <a:t>梦想合唱团</a:t>
            </a:r>
            <a:r>
              <a:rPr lang="en-US" altLang="zh-CN" dirty="0"/>
              <a:t>》</a:t>
            </a:r>
            <a:r>
              <a:rPr lang="zh-CN" altLang="en-US" dirty="0"/>
              <a:t>的姊妹篇</a:t>
            </a:r>
            <a:r>
              <a:rPr lang="en-US" altLang="zh-CN" dirty="0"/>
              <a:t>《</a:t>
            </a:r>
            <a:r>
              <a:rPr lang="zh-CN" altLang="en-US" dirty="0"/>
              <a:t>梦想星</a:t>
            </a:r>
          </a:p>
          <a:p>
            <a:r>
              <a:rPr lang="zh-CN" altLang="en-US" dirty="0"/>
              <a:t>搭档</a:t>
            </a:r>
            <a:r>
              <a:rPr lang="en-US" altLang="zh-CN" dirty="0"/>
              <a:t>》</a:t>
            </a:r>
            <a:r>
              <a:rPr lang="zh-CN" altLang="en-US" dirty="0"/>
              <a:t>播出</a:t>
            </a:r>
            <a:r>
              <a:rPr lang="en-US" altLang="zh-CN" dirty="0"/>
              <a:t>,</a:t>
            </a:r>
            <a:r>
              <a:rPr lang="zh-CN" altLang="en-US" dirty="0"/>
              <a:t>节目延续了</a:t>
            </a:r>
            <a:r>
              <a:rPr lang="en-US" altLang="zh-CN" dirty="0"/>
              <a:t>《</a:t>
            </a:r>
            <a:r>
              <a:rPr lang="zh-CN" altLang="en-US" dirty="0"/>
              <a:t>梦想合唱团</a:t>
            </a:r>
            <a:r>
              <a:rPr lang="en-US" altLang="zh-CN" dirty="0"/>
              <a:t>》</a:t>
            </a:r>
            <a:r>
              <a:rPr lang="zh-CN" altLang="en-US" dirty="0"/>
              <a:t>的公益内核</a:t>
            </a:r>
            <a:r>
              <a:rPr lang="en-US" altLang="zh-CN" dirty="0"/>
              <a:t>,</a:t>
            </a:r>
            <a:r>
              <a:rPr lang="zh-CN" altLang="en-US" dirty="0"/>
              <a:t>并有了一个具体的主题</a:t>
            </a:r>
            <a:r>
              <a:rPr lang="en-US" altLang="zh-CN" dirty="0"/>
              <a:t>———“</a:t>
            </a:r>
            <a:r>
              <a:rPr lang="zh-CN" altLang="en-US" dirty="0"/>
              <a:t>为了</a:t>
            </a:r>
          </a:p>
          <a:p>
            <a:r>
              <a:rPr lang="zh-CN" altLang="en-US" dirty="0"/>
              <a:t>孩子”。参加节目的每一个歌手都是一名公益使者</a:t>
            </a:r>
            <a:r>
              <a:rPr lang="en-US" altLang="zh-CN" dirty="0"/>
              <a:t>,</a:t>
            </a:r>
            <a:r>
              <a:rPr lang="zh-CN" altLang="en-US" dirty="0"/>
              <a:t>他们不仅用歌声传播公益理念</a:t>
            </a:r>
            <a:r>
              <a:rPr lang="en-US" altLang="zh-CN" dirty="0"/>
              <a:t>,</a:t>
            </a:r>
            <a:r>
              <a:rPr lang="zh-CN" altLang="en-US" dirty="0"/>
              <a:t>还</a:t>
            </a:r>
          </a:p>
          <a:p>
            <a:r>
              <a:rPr lang="zh-CN" altLang="en-US" dirty="0"/>
              <a:t>身体力行地参与各项公益活动。节目不仅仅关注这些公益项目本身</a:t>
            </a:r>
            <a:r>
              <a:rPr lang="en-US" altLang="zh-CN" dirty="0"/>
              <a:t>,</a:t>
            </a:r>
            <a:r>
              <a:rPr lang="zh-CN" altLang="en-US" dirty="0"/>
              <a:t>更重要的是</a:t>
            </a:r>
            <a:r>
              <a:rPr lang="en-US" altLang="zh-CN" dirty="0"/>
              <a:t>,</a:t>
            </a:r>
            <a:r>
              <a:rPr lang="zh-CN" altLang="en-US" dirty="0"/>
              <a:t>通</a:t>
            </a:r>
          </a:p>
          <a:p>
            <a:r>
              <a:rPr lang="zh-CN" altLang="en-US" dirty="0"/>
              <a:t>过央视这个平台</a:t>
            </a:r>
            <a:r>
              <a:rPr lang="en-US" altLang="zh-CN" dirty="0"/>
              <a:t>,</a:t>
            </a:r>
            <a:r>
              <a:rPr lang="zh-CN" altLang="en-US" dirty="0"/>
              <a:t>汇聚了全社会爱的力量</a:t>
            </a:r>
            <a:r>
              <a:rPr lang="en-US" altLang="zh-CN" dirty="0"/>
              <a:t>,</a:t>
            </a:r>
            <a:r>
              <a:rPr lang="zh-CN" altLang="en-US" dirty="0"/>
              <a:t>鼓舞和启发更多的青年人关注慈善</a:t>
            </a:r>
            <a:r>
              <a:rPr lang="en-US" altLang="zh-CN" dirty="0"/>
              <a:t>,</a:t>
            </a:r>
            <a:r>
              <a:rPr lang="zh-CN" altLang="en-US" dirty="0"/>
              <a:t>献身</a:t>
            </a:r>
          </a:p>
          <a:p>
            <a:r>
              <a:rPr lang="zh-CN" altLang="en-US" dirty="0"/>
              <a:t>公益。</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263561982"/>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zh-CN" altLang="en-US" dirty="0"/>
              <a:t>三、传承优秀文化</a:t>
            </a:r>
            <a:r>
              <a:rPr lang="en-US" altLang="zh-CN" dirty="0"/>
              <a:t>,</a:t>
            </a:r>
            <a:r>
              <a:rPr lang="zh-CN" altLang="en-US" dirty="0"/>
              <a:t>彰显时代精神</a:t>
            </a:r>
            <a:r>
              <a:rPr lang="en-US" altLang="zh-CN" dirty="0"/>
              <a:t>,</a:t>
            </a:r>
            <a:r>
              <a:rPr lang="zh-CN" altLang="en-US" dirty="0"/>
              <a:t>在国际化语境下创新突破</a:t>
            </a:r>
            <a:endParaRPr lang="en-US" altLang="zh-CN" dirty="0"/>
          </a:p>
          <a:p>
            <a:endParaRPr lang="zh-CN" altLang="en-US" dirty="0"/>
          </a:p>
          <a:p>
            <a:r>
              <a:rPr lang="zh-CN" altLang="en-US" dirty="0"/>
              <a:t>没有继承</a:t>
            </a:r>
            <a:r>
              <a:rPr lang="en-US" altLang="zh-CN" dirty="0"/>
              <a:t>,</a:t>
            </a:r>
            <a:r>
              <a:rPr lang="zh-CN" altLang="en-US" dirty="0"/>
              <a:t>就无所谓创新。对传统文化的坚持</a:t>
            </a:r>
            <a:r>
              <a:rPr lang="en-US" altLang="zh-CN" dirty="0"/>
              <a:t>,</a:t>
            </a:r>
            <a:r>
              <a:rPr lang="zh-CN" altLang="en-US" dirty="0"/>
              <a:t>对原有形态的继承</a:t>
            </a:r>
            <a:r>
              <a:rPr lang="en-US" altLang="zh-CN" dirty="0"/>
              <a:t>,</a:t>
            </a:r>
            <a:r>
              <a:rPr lang="zh-CN" altLang="en-US" dirty="0"/>
              <a:t>是中国电视文</a:t>
            </a:r>
          </a:p>
          <a:p>
            <a:r>
              <a:rPr lang="zh-CN" altLang="en-US" dirty="0"/>
              <a:t>艺</a:t>
            </a:r>
            <a:r>
              <a:rPr lang="en-US" altLang="zh-CN" dirty="0"/>
              <a:t>(</a:t>
            </a:r>
            <a:r>
              <a:rPr lang="zh-CN" altLang="en-US" dirty="0"/>
              <a:t>文化</a:t>
            </a:r>
            <a:r>
              <a:rPr lang="en-US" altLang="zh-CN" dirty="0"/>
              <a:t>)</a:t>
            </a:r>
            <a:r>
              <a:rPr lang="zh-CN" altLang="en-US" dirty="0"/>
              <a:t>节目前行和发展的基础。</a:t>
            </a:r>
            <a:endParaRPr lang="en-US" altLang="zh-CN" dirty="0"/>
          </a:p>
          <a:p>
            <a:endParaRPr lang="zh-CN" altLang="en-US" dirty="0"/>
          </a:p>
          <a:p>
            <a:r>
              <a:rPr lang="en-US" altLang="zh-CN" dirty="0"/>
              <a:t>(</a:t>
            </a:r>
            <a:r>
              <a:rPr lang="zh-CN" altLang="en-US" dirty="0"/>
              <a:t>一</a:t>
            </a:r>
            <a:r>
              <a:rPr lang="en-US" altLang="zh-CN" dirty="0"/>
              <a:t>)</a:t>
            </a:r>
            <a:r>
              <a:rPr lang="zh-CN" altLang="en-US" dirty="0"/>
              <a:t>对中国传统文化的艺术传承</a:t>
            </a:r>
          </a:p>
          <a:p>
            <a:r>
              <a:rPr lang="en-US" altLang="zh-CN" dirty="0"/>
              <a:t>2012—2013</a:t>
            </a:r>
            <a:r>
              <a:rPr lang="zh-CN" altLang="en-US" dirty="0"/>
              <a:t>年</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节目中荟萃了歌舞、戏曲、杂技、魔术、小品、</a:t>
            </a:r>
          </a:p>
          <a:p>
            <a:r>
              <a:rPr lang="zh-CN" altLang="en-US" dirty="0"/>
              <a:t>曲艺、相声、民歌等中国传统的艺术形式。比如</a:t>
            </a:r>
            <a:r>
              <a:rPr lang="en-US" altLang="zh-CN" dirty="0"/>
              <a:t>《2013</a:t>
            </a:r>
            <a:r>
              <a:rPr lang="zh-CN" altLang="en-US" dirty="0"/>
              <a:t>中央电视台春节戏曲晚会</a:t>
            </a:r>
            <a:r>
              <a:rPr lang="en-US" altLang="zh-CN" dirty="0"/>
              <a:t>》《</a:t>
            </a:r>
            <a:r>
              <a:rPr lang="zh-CN" altLang="en-US" dirty="0"/>
              <a:t>第</a:t>
            </a:r>
          </a:p>
          <a:p>
            <a:r>
              <a:rPr lang="zh-CN" altLang="en-US" dirty="0"/>
              <a:t>六届</a:t>
            </a:r>
            <a:r>
              <a:rPr lang="en" altLang="zh-CN" dirty="0"/>
              <a:t>CCTV </a:t>
            </a:r>
            <a:r>
              <a:rPr lang="zh-CN" altLang="en-US" dirty="0"/>
              <a:t>电视相声大赛</a:t>
            </a:r>
            <a:r>
              <a:rPr lang="en-US" altLang="zh-CN" dirty="0"/>
              <a:t>》《2012</a:t>
            </a:r>
            <a:r>
              <a:rPr lang="zh-CN" altLang="en-US" dirty="0"/>
              <a:t>年上海春节京剧晚会</a:t>
            </a:r>
            <a:r>
              <a:rPr lang="en-US" altLang="zh-CN" dirty="0"/>
              <a:t>》《2012</a:t>
            </a:r>
            <a:r>
              <a:rPr lang="zh-CN" altLang="en-US" dirty="0"/>
              <a:t>年上海各界人士元宵</a:t>
            </a:r>
          </a:p>
          <a:p>
            <a:r>
              <a:rPr lang="zh-CN" altLang="en-US" dirty="0"/>
              <a:t>联欢晚会</a:t>
            </a:r>
            <a:r>
              <a:rPr lang="en-US" altLang="zh-CN" dirty="0"/>
              <a:t>》《</a:t>
            </a:r>
            <a:r>
              <a:rPr lang="zh-CN" altLang="en-US" dirty="0"/>
              <a:t>戏宴天下</a:t>
            </a:r>
            <a:r>
              <a:rPr lang="en-US" altLang="zh-CN" dirty="0"/>
              <a:t>———2012</a:t>
            </a:r>
            <a:r>
              <a:rPr lang="zh-CN" altLang="en-US" dirty="0"/>
              <a:t>全国十三省市电视台元宵戏曲晚会</a:t>
            </a:r>
            <a:r>
              <a:rPr lang="en-US" altLang="zh-CN" dirty="0"/>
              <a:t>》,</a:t>
            </a:r>
            <a:r>
              <a:rPr lang="zh-CN" altLang="en-US" dirty="0"/>
              <a:t>以及青海卫视的</a:t>
            </a:r>
          </a:p>
          <a:p>
            <a:r>
              <a:rPr lang="en-US" altLang="zh-CN" dirty="0"/>
              <a:t>《</a:t>
            </a:r>
            <a:r>
              <a:rPr lang="zh-CN" altLang="en-US" dirty="0"/>
              <a:t>好花儿迎来了春天</a:t>
            </a:r>
            <a:r>
              <a:rPr lang="en-US" altLang="zh-CN" dirty="0"/>
              <a:t>———</a:t>
            </a:r>
            <a:r>
              <a:rPr lang="zh-CN" altLang="en-US" dirty="0"/>
              <a:t>花儿小调专场晚会</a:t>
            </a:r>
            <a:r>
              <a:rPr lang="en-US" altLang="zh-CN" dirty="0"/>
              <a:t>》</a:t>
            </a:r>
            <a:r>
              <a:rPr lang="zh-CN" altLang="en-US" dirty="0"/>
              <a:t>、广西卫视的</a:t>
            </a:r>
            <a:r>
              <a:rPr lang="en-US" altLang="zh-CN" dirty="0"/>
              <a:t>《</a:t>
            </a:r>
            <a:r>
              <a:rPr lang="zh-CN" altLang="en-US" dirty="0"/>
              <a:t>一声所爱</a:t>
            </a:r>
            <a:r>
              <a:rPr lang="en-US" altLang="zh-CN" dirty="0"/>
              <a:t>·</a:t>
            </a:r>
            <a:r>
              <a:rPr lang="zh-CN" altLang="en-US" dirty="0"/>
              <a:t>大地飞歌</a:t>
            </a:r>
            <a:r>
              <a:rPr lang="en-US" altLang="zh-CN" dirty="0"/>
              <a:t>———</a:t>
            </a:r>
          </a:p>
          <a:p>
            <a:r>
              <a:rPr lang="en-US" altLang="zh-CN" dirty="0"/>
              <a:t>2012</a:t>
            </a:r>
            <a:r>
              <a:rPr lang="zh-CN" altLang="en-US" dirty="0"/>
              <a:t>民歌大赛总决选</a:t>
            </a:r>
            <a:r>
              <a:rPr lang="en-US" altLang="zh-CN" dirty="0"/>
              <a:t>》</a:t>
            </a:r>
            <a:r>
              <a:rPr lang="zh-CN" altLang="en-US" dirty="0"/>
              <a:t>、陕西广播电视台的</a:t>
            </a:r>
            <a:r>
              <a:rPr lang="en-US" altLang="zh-CN" dirty="0"/>
              <a:t>《</a:t>
            </a:r>
            <a:r>
              <a:rPr lang="zh-CN" altLang="en-US" dirty="0"/>
              <a:t>山花烂漫</a:t>
            </a:r>
            <a:r>
              <a:rPr lang="en-US" altLang="zh-CN" dirty="0"/>
              <a:t>———</a:t>
            </a:r>
            <a:r>
              <a:rPr lang="zh-CN" altLang="en-US" dirty="0"/>
              <a:t>陕西省首届民间文艺节暨</a:t>
            </a:r>
          </a:p>
          <a:p>
            <a:r>
              <a:rPr lang="zh-CN" altLang="en-US" dirty="0"/>
              <a:t>第二届民间文艺山花奖颁奖晚会</a:t>
            </a:r>
            <a:r>
              <a:rPr lang="en-US" altLang="zh-CN" dirty="0"/>
              <a:t>》</a:t>
            </a:r>
            <a:r>
              <a:rPr lang="zh-CN" altLang="en-US" dirty="0"/>
              <a:t>、新疆卫视的</a:t>
            </a:r>
            <a:r>
              <a:rPr lang="en-US" altLang="zh-CN" dirty="0"/>
              <a:t>《</a:t>
            </a:r>
            <a:r>
              <a:rPr lang="zh-CN" altLang="en-US" dirty="0"/>
              <a:t>让我们舞起来</a:t>
            </a:r>
            <a:r>
              <a:rPr lang="en-US" altLang="zh-CN" dirty="0"/>
              <a:t>———</a:t>
            </a:r>
            <a:r>
              <a:rPr lang="zh-CN" altLang="en-US" dirty="0"/>
              <a:t>第二届新疆国际民</a:t>
            </a:r>
          </a:p>
          <a:p>
            <a:r>
              <a:rPr lang="zh-CN" altLang="en-US" dirty="0"/>
              <a:t>族舞蹈节</a:t>
            </a:r>
            <a:r>
              <a:rPr lang="en-US" altLang="zh-CN" dirty="0"/>
              <a:t>》</a:t>
            </a:r>
            <a:r>
              <a:rPr lang="zh-CN" altLang="en-US" dirty="0"/>
              <a:t>等。古老的艺术形式与电视媒体的结合</a:t>
            </a:r>
            <a:r>
              <a:rPr lang="en-US" altLang="zh-CN" dirty="0"/>
              <a:t>,</a:t>
            </a:r>
            <a:r>
              <a:rPr lang="zh-CN" altLang="en-US" dirty="0"/>
              <a:t>使电视表现手段更丰富、表现内容</a:t>
            </a:r>
          </a:p>
          <a:p>
            <a:r>
              <a:rPr lang="zh-CN" altLang="en-US" dirty="0"/>
              <a:t>更精彩</a:t>
            </a:r>
            <a:r>
              <a:rPr lang="en-US" altLang="zh-CN" dirty="0"/>
              <a:t>,</a:t>
            </a:r>
            <a:r>
              <a:rPr lang="zh-CN" altLang="en-US" dirty="0"/>
              <a:t>节目具有了新的面貌和活力。</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7720522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632287"/>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对中国传统节日文化内涵的晚会表达</a:t>
            </a:r>
          </a:p>
          <a:p>
            <a:r>
              <a:rPr lang="zh-CN" altLang="en-US" dirty="0"/>
              <a:t>中国所有传统节日在电视文艺节目中都有表现</a:t>
            </a:r>
            <a:r>
              <a:rPr lang="en-US" altLang="zh-CN" dirty="0"/>
              <a:t>,</a:t>
            </a:r>
            <a:r>
              <a:rPr lang="zh-CN" altLang="en-US" dirty="0"/>
              <a:t>并几乎都以晚会的形式进行。春</a:t>
            </a:r>
          </a:p>
          <a:p>
            <a:r>
              <a:rPr lang="zh-CN" altLang="en-US" dirty="0"/>
              <a:t>节、元宵节、清明节、七夕节、重阳节、中秋节等</a:t>
            </a:r>
            <a:r>
              <a:rPr lang="en-US" altLang="zh-CN" dirty="0"/>
              <a:t>,</a:t>
            </a:r>
            <a:r>
              <a:rPr lang="zh-CN" altLang="en-US" dirty="0"/>
              <a:t>因节日内涵的不同</a:t>
            </a:r>
            <a:r>
              <a:rPr lang="en-US" altLang="zh-CN" dirty="0"/>
              <a:t>,</a:t>
            </a:r>
            <a:r>
              <a:rPr lang="zh-CN" altLang="en-US" dirty="0"/>
              <a:t>带来不同的主题</a:t>
            </a:r>
          </a:p>
          <a:p>
            <a:r>
              <a:rPr lang="zh-CN" altLang="en-US" dirty="0"/>
              <a:t>晚会。</a:t>
            </a:r>
          </a:p>
          <a:p>
            <a:r>
              <a:rPr lang="en-US" altLang="zh-CN" dirty="0"/>
              <a:t>2012</a:t>
            </a:r>
            <a:r>
              <a:rPr lang="zh-CN" altLang="en-US" dirty="0"/>
              <a:t>年正值央视春晚三十年</a:t>
            </a:r>
            <a:r>
              <a:rPr lang="en-US" altLang="zh-CN" dirty="0"/>
              <a:t>,</a:t>
            </a:r>
            <a:r>
              <a:rPr lang="zh-CN" altLang="en-US" dirty="0"/>
              <a:t>作为中国原创的节目模式</a:t>
            </a:r>
            <a:r>
              <a:rPr lang="en-US" altLang="zh-CN" dirty="0"/>
              <a:t>,</a:t>
            </a:r>
            <a:r>
              <a:rPr lang="zh-CN" altLang="en-US" dirty="0"/>
              <a:t>这一年它在形式和内容</a:t>
            </a:r>
          </a:p>
          <a:p>
            <a:r>
              <a:rPr lang="zh-CN" altLang="en-US" dirty="0"/>
              <a:t>上都有很大的变化。晚会依靠先进的电视技术</a:t>
            </a:r>
            <a:r>
              <a:rPr lang="en-US" altLang="zh-CN" dirty="0"/>
              <a:t>,</a:t>
            </a:r>
            <a:r>
              <a:rPr lang="zh-CN" altLang="en-US" dirty="0"/>
              <a:t>在节目形式和话语方式上进行了大胆</a:t>
            </a:r>
          </a:p>
          <a:p>
            <a:r>
              <a:rPr lang="zh-CN" altLang="en-US" dirty="0"/>
              <a:t>的突破与创新</a:t>
            </a:r>
            <a:r>
              <a:rPr lang="en-US" altLang="zh-CN" dirty="0"/>
              <a:t>,</a:t>
            </a:r>
            <a:r>
              <a:rPr lang="zh-CN" altLang="en-US" dirty="0"/>
              <a:t>而坚守中国传统文化仍然是节目创作的根本宗旨。</a:t>
            </a:r>
          </a:p>
          <a:p>
            <a:r>
              <a:rPr lang="zh-CN" altLang="en-US" dirty="0"/>
              <a:t>在央视春晚的引领下</a:t>
            </a:r>
            <a:r>
              <a:rPr lang="en-US" altLang="zh-CN" dirty="0"/>
              <a:t>,</a:t>
            </a:r>
            <a:r>
              <a:rPr lang="zh-CN" altLang="en-US" dirty="0"/>
              <a:t>全国各省级卫视春晚也是一片繁荣景象。</a:t>
            </a:r>
            <a:r>
              <a:rPr lang="en-US" altLang="zh-CN" dirty="0"/>
              <a:t>《2012</a:t>
            </a:r>
            <a:r>
              <a:rPr lang="zh-CN" altLang="en-US" dirty="0"/>
              <a:t>年湖南卫</a:t>
            </a:r>
          </a:p>
          <a:p>
            <a:r>
              <a:rPr lang="zh-CN" altLang="en-US" dirty="0"/>
              <a:t>视春节联欢晚会</a:t>
            </a:r>
            <a:r>
              <a:rPr lang="en-US" altLang="zh-CN" dirty="0"/>
              <a:t>》《</a:t>
            </a:r>
            <a:r>
              <a:rPr lang="zh-CN" altLang="en-US" dirty="0"/>
              <a:t>龙腾中原</a:t>
            </a:r>
            <a:r>
              <a:rPr lang="en-US" altLang="zh-CN" dirty="0"/>
              <a:t>———</a:t>
            </a:r>
            <a:r>
              <a:rPr lang="zh-CN" altLang="en-US" dirty="0"/>
              <a:t>河南省</a:t>
            </a:r>
            <a:r>
              <a:rPr lang="en-US" altLang="zh-CN" dirty="0"/>
              <a:t>2012</a:t>
            </a:r>
            <a:r>
              <a:rPr lang="zh-CN" altLang="en-US" dirty="0"/>
              <a:t>年春节联欢晚会</a:t>
            </a:r>
            <a:r>
              <a:rPr lang="en-US" altLang="zh-CN" dirty="0"/>
              <a:t>》《2013</a:t>
            </a:r>
            <a:r>
              <a:rPr lang="zh-CN" altLang="en-US" dirty="0"/>
              <a:t>年北京电视台</a:t>
            </a:r>
          </a:p>
          <a:p>
            <a:r>
              <a:rPr lang="zh-CN" altLang="en-US" dirty="0"/>
              <a:t>春节联欢晚会</a:t>
            </a:r>
            <a:r>
              <a:rPr lang="en-US" altLang="zh-CN" dirty="0"/>
              <a:t>》《</a:t>
            </a:r>
            <a:r>
              <a:rPr lang="zh-CN" altLang="en-US" dirty="0"/>
              <a:t>晋善晋美过大年</a:t>
            </a:r>
            <a:r>
              <a:rPr lang="en-US" altLang="zh-CN" dirty="0"/>
              <a:t>———2013</a:t>
            </a:r>
            <a:r>
              <a:rPr lang="zh-CN" altLang="en-US" dirty="0"/>
              <a:t>年山西春节联欢晚会</a:t>
            </a:r>
            <a:r>
              <a:rPr lang="en-US" altLang="zh-CN" dirty="0"/>
              <a:t>》《</a:t>
            </a:r>
            <a:r>
              <a:rPr lang="zh-CN" altLang="en-US" dirty="0"/>
              <a:t>幸福</a:t>
            </a:r>
            <a:r>
              <a:rPr lang="en" altLang="zh-CN" dirty="0"/>
              <a:t>NO.1———</a:t>
            </a:r>
            <a:r>
              <a:rPr lang="zh-CN" altLang="en-US" dirty="0"/>
              <a:t>江</a:t>
            </a:r>
          </a:p>
          <a:p>
            <a:r>
              <a:rPr lang="zh-CN" altLang="en-US" dirty="0"/>
              <a:t>苏卫视</a:t>
            </a:r>
            <a:r>
              <a:rPr lang="en-US" altLang="zh-CN" dirty="0"/>
              <a:t>2013</a:t>
            </a:r>
            <a:r>
              <a:rPr lang="zh-CN" altLang="en-US" dirty="0"/>
              <a:t>年春节联欢晚会</a:t>
            </a:r>
            <a:r>
              <a:rPr lang="en-US" altLang="zh-CN" dirty="0"/>
              <a:t>》《</a:t>
            </a:r>
            <a:r>
              <a:rPr lang="zh-CN" altLang="en-US" dirty="0"/>
              <a:t>金蛇狂舞幸福年</a:t>
            </a:r>
            <a:r>
              <a:rPr lang="en-US" altLang="zh-CN" dirty="0"/>
              <a:t>———2013</a:t>
            </a:r>
            <a:r>
              <a:rPr lang="zh-CN" altLang="en-US" dirty="0"/>
              <a:t>年安徽卫视春节联欢晚会</a:t>
            </a:r>
            <a:r>
              <a:rPr lang="en-US" altLang="zh-CN" dirty="0"/>
              <a:t>》</a:t>
            </a:r>
          </a:p>
          <a:p>
            <a:r>
              <a:rPr lang="zh-CN" altLang="en-US" dirty="0"/>
              <a:t>等全国地方台春晚</a:t>
            </a:r>
            <a:r>
              <a:rPr lang="en-US" altLang="zh-CN" dirty="0"/>
              <a:t>,</a:t>
            </a:r>
            <a:r>
              <a:rPr lang="zh-CN" altLang="en-US" dirty="0"/>
              <a:t>以地域文化为内容定位</a:t>
            </a:r>
            <a:r>
              <a:rPr lang="en-US" altLang="zh-CN" dirty="0"/>
              <a:t>,</a:t>
            </a:r>
            <a:r>
              <a:rPr lang="zh-CN" altLang="en-US" dirty="0"/>
              <a:t>在全国有很好的收视效果和很大的影</a:t>
            </a:r>
          </a:p>
          <a:p>
            <a:r>
              <a:rPr lang="zh-CN" altLang="en-US" dirty="0"/>
              <a:t>响力。</a:t>
            </a:r>
          </a:p>
          <a:p>
            <a:r>
              <a:rPr lang="zh-CN" altLang="en-US" dirty="0"/>
              <a:t>与 春晚不同</a:t>
            </a:r>
            <a:r>
              <a:rPr lang="en-US" altLang="zh-CN" dirty="0"/>
              <a:t>,</a:t>
            </a:r>
            <a:r>
              <a:rPr lang="zh-CN" altLang="en-US" dirty="0"/>
              <a:t>中央电视台的中秋晚会是在室外进行的大型景观晚会。</a:t>
            </a:r>
            <a:r>
              <a:rPr lang="en-US" altLang="zh-CN" dirty="0"/>
              <a:t>《</a:t>
            </a:r>
            <a:r>
              <a:rPr lang="zh-CN" altLang="en-US" dirty="0"/>
              <a:t>福州月</a:t>
            </a:r>
            <a:r>
              <a:rPr lang="en-US" altLang="zh-CN" dirty="0"/>
              <a:t>·</a:t>
            </a:r>
          </a:p>
          <a:p>
            <a:r>
              <a:rPr lang="zh-CN" altLang="en-US" dirty="0"/>
              <a:t>中华情</a:t>
            </a:r>
            <a:r>
              <a:rPr lang="en-US" altLang="zh-CN" dirty="0"/>
              <a:t>———2012</a:t>
            </a:r>
            <a:r>
              <a:rPr lang="zh-CN" altLang="en-US" dirty="0"/>
              <a:t>年中央电视台中秋晚会</a:t>
            </a:r>
            <a:r>
              <a:rPr lang="en-US" altLang="zh-CN" dirty="0"/>
              <a:t>》《</a:t>
            </a:r>
            <a:r>
              <a:rPr lang="zh-CN" altLang="en-US" dirty="0"/>
              <a:t>梅州月</a:t>
            </a:r>
            <a:r>
              <a:rPr lang="en-US" altLang="zh-CN" dirty="0"/>
              <a:t>·</a:t>
            </a:r>
            <a:r>
              <a:rPr lang="zh-CN" altLang="en-US" dirty="0"/>
              <a:t>中华情</a:t>
            </a:r>
            <a:r>
              <a:rPr lang="en-US" altLang="zh-CN" dirty="0"/>
              <a:t>———2013</a:t>
            </a:r>
            <a:r>
              <a:rPr lang="zh-CN" altLang="en-US" dirty="0"/>
              <a:t>年中央电视台中</a:t>
            </a:r>
          </a:p>
          <a:p>
            <a:r>
              <a:rPr lang="zh-CN" altLang="en-US" dirty="0"/>
              <a:t>秋晚会</a:t>
            </a:r>
            <a:r>
              <a:rPr lang="en-US" altLang="zh-CN" dirty="0"/>
              <a:t>》</a:t>
            </a:r>
            <a:r>
              <a:rPr lang="zh-CN" altLang="en-US" dirty="0"/>
              <a:t>紧扣全球华人爱国思乡之情</a:t>
            </a:r>
            <a:r>
              <a:rPr lang="en-US" altLang="zh-CN" dirty="0"/>
              <a:t>,</a:t>
            </a:r>
            <a:r>
              <a:rPr lang="zh-CN" altLang="en-US" dirty="0"/>
              <a:t>以思念、团圆为主题</a:t>
            </a:r>
            <a:r>
              <a:rPr lang="en-US" altLang="zh-CN" dirty="0"/>
              <a:t>,</a:t>
            </a:r>
            <a:r>
              <a:rPr lang="zh-CN" altLang="en-US" dirty="0"/>
              <a:t>在浓厚的中华文化的感召</a:t>
            </a:r>
          </a:p>
          <a:p>
            <a:r>
              <a:rPr lang="zh-CN" altLang="en-US" dirty="0"/>
              <a:t>力和凝聚力下</a:t>
            </a:r>
            <a:r>
              <a:rPr lang="en-US" altLang="zh-CN" dirty="0"/>
              <a:t>,</a:t>
            </a:r>
            <a:r>
              <a:rPr lang="zh-CN" altLang="en-US" dirty="0"/>
              <a:t>体现出了文化的力量。这些节目既有文化传统</a:t>
            </a:r>
            <a:r>
              <a:rPr lang="en-US" altLang="zh-CN" dirty="0"/>
              <a:t>,</a:t>
            </a:r>
            <a:r>
              <a:rPr lang="zh-CN" altLang="en-US" dirty="0"/>
              <a:t>又有时代印迹</a:t>
            </a:r>
            <a:r>
              <a:rPr lang="en-US" altLang="zh-CN" dirty="0"/>
              <a:t>;</a:t>
            </a:r>
            <a:r>
              <a:rPr lang="zh-CN" altLang="en-US" dirty="0"/>
              <a:t>既渗透</a:t>
            </a:r>
          </a:p>
          <a:p>
            <a:r>
              <a:rPr lang="zh-CN" altLang="en-US" dirty="0"/>
              <a:t>着历史的积淀</a:t>
            </a:r>
            <a:r>
              <a:rPr lang="en-US" altLang="zh-CN" dirty="0"/>
              <a:t>,</a:t>
            </a:r>
            <a:r>
              <a:rPr lang="zh-CN" altLang="en-US" dirty="0"/>
              <a:t>又有时尚前沿的表达方式。凭借其文化理想、主流价值观和与时俱进</a:t>
            </a:r>
            <a:endParaRPr lang="en-US" altLang="zh-CN" dirty="0"/>
          </a:p>
          <a:p>
            <a:r>
              <a:rPr lang="zh-CN" altLang="en-US" dirty="0"/>
              <a:t>的表现手段</a:t>
            </a:r>
            <a:r>
              <a:rPr lang="en-US" altLang="zh-CN" dirty="0"/>
              <a:t>,</a:t>
            </a:r>
            <a:r>
              <a:rPr lang="zh-CN" altLang="en-US" dirty="0"/>
              <a:t>这些节目赢得了全国观众的喜爱。</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55517159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909286"/>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国际化语境下的创新与突破</a:t>
            </a:r>
            <a:endParaRPr lang="en-US" altLang="zh-CN" dirty="0"/>
          </a:p>
          <a:p>
            <a:endParaRPr lang="zh-CN" altLang="en-US" dirty="0"/>
          </a:p>
          <a:p>
            <a:r>
              <a:rPr lang="en-US" altLang="zh-CN" dirty="0"/>
              <a:t>2012~2013</a:t>
            </a:r>
            <a:r>
              <a:rPr lang="zh-CN" altLang="en-US" dirty="0"/>
              <a:t>年间</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节目极其繁荣</a:t>
            </a:r>
            <a:r>
              <a:rPr lang="en-US" altLang="zh-CN" dirty="0"/>
              <a:t>,</a:t>
            </a:r>
            <a:r>
              <a:rPr lang="zh-CN" altLang="en-US" dirty="0"/>
              <a:t>节目在继承发扬中华文化</a:t>
            </a:r>
          </a:p>
          <a:p>
            <a:r>
              <a:rPr lang="zh-CN" altLang="en-US" dirty="0"/>
              <a:t>传统的基础上</a:t>
            </a:r>
            <a:r>
              <a:rPr lang="en-US" altLang="zh-CN" dirty="0"/>
              <a:t>,</a:t>
            </a:r>
            <a:r>
              <a:rPr lang="zh-CN" altLang="en-US" dirty="0"/>
              <a:t>主动与世界接轨</a:t>
            </a:r>
            <a:r>
              <a:rPr lang="en-US" altLang="zh-CN" dirty="0"/>
              <a:t>,</a:t>
            </a:r>
            <a:r>
              <a:rPr lang="zh-CN" altLang="en-US" dirty="0"/>
              <a:t>在制作水平上显著提高。除了日常播出的栏目外</a:t>
            </a:r>
            <a:r>
              <a:rPr lang="en-US" altLang="zh-CN" dirty="0"/>
              <a:t>,</a:t>
            </a:r>
            <a:r>
              <a:rPr lang="zh-CN" altLang="en-US" dirty="0"/>
              <a:t>各</a:t>
            </a:r>
          </a:p>
          <a:p>
            <a:r>
              <a:rPr lang="zh-CN" altLang="en-US" dirty="0"/>
              <a:t>种类型的特别节目以季播等方式在荧屏上异彩纷呈。以春晚及各种节日晚会为代表</a:t>
            </a:r>
          </a:p>
          <a:p>
            <a:r>
              <a:rPr lang="zh-CN" altLang="en-US" dirty="0"/>
              <a:t>的传统综艺节目历久弥新</a:t>
            </a:r>
            <a:r>
              <a:rPr lang="en-US" altLang="zh-CN" dirty="0"/>
              <a:t>,</a:t>
            </a:r>
            <a:r>
              <a:rPr lang="zh-CN" altLang="en-US" dirty="0"/>
              <a:t>焕发出时代的气息</a:t>
            </a:r>
            <a:r>
              <a:rPr lang="en-US" altLang="zh-CN" dirty="0"/>
              <a:t>;</a:t>
            </a:r>
            <a:r>
              <a:rPr lang="zh-CN" altLang="en-US" dirty="0"/>
              <a:t>而引进模板带来的新形态、新面貌更是</a:t>
            </a:r>
          </a:p>
          <a:p>
            <a:r>
              <a:rPr lang="zh-CN" altLang="en-US" dirty="0"/>
              <a:t>此起彼伏</a:t>
            </a:r>
            <a:r>
              <a:rPr lang="en-US" altLang="zh-CN" dirty="0"/>
              <a:t>,</a:t>
            </a:r>
            <a:r>
              <a:rPr lang="zh-CN" altLang="en-US" dirty="0"/>
              <a:t>央视和各大卫视</a:t>
            </a:r>
            <a:r>
              <a:rPr lang="en-US" altLang="zh-CN" dirty="0"/>
              <a:t>,</a:t>
            </a:r>
            <a:r>
              <a:rPr lang="zh-CN" altLang="en-US" dirty="0"/>
              <a:t>你方唱罢我登场</a:t>
            </a:r>
            <a:r>
              <a:rPr lang="en-US" altLang="zh-CN" dirty="0"/>
              <a:t>,</a:t>
            </a:r>
            <a:r>
              <a:rPr lang="zh-CN" altLang="en-US" dirty="0"/>
              <a:t>让电视荧屏充满了活力。这一年</a:t>
            </a:r>
            <a:r>
              <a:rPr lang="en-US" altLang="zh-CN" dirty="0"/>
              <a:t>,</a:t>
            </a:r>
            <a:r>
              <a:rPr lang="zh-CN" altLang="en-US" dirty="0"/>
              <a:t>中国</a:t>
            </a:r>
          </a:p>
          <a:p>
            <a:r>
              <a:rPr lang="zh-CN" altLang="en-US" dirty="0"/>
              <a:t>电视文艺节目在新技术、新手段、新形态的引领下</a:t>
            </a:r>
            <a:r>
              <a:rPr lang="en-US" altLang="zh-CN" dirty="0"/>
              <a:t>,</a:t>
            </a:r>
            <a:r>
              <a:rPr lang="zh-CN" altLang="en-US" dirty="0"/>
              <a:t>不仅继续成为各台排名竞争和实力</a:t>
            </a:r>
          </a:p>
          <a:p>
            <a:r>
              <a:rPr lang="zh-CN" altLang="en-US" dirty="0"/>
              <a:t>较量的风向标</a:t>
            </a:r>
            <a:r>
              <a:rPr lang="en-US" altLang="zh-CN" dirty="0"/>
              <a:t>,</a:t>
            </a:r>
            <a:r>
              <a:rPr lang="zh-CN" altLang="en-US" dirty="0"/>
              <a:t>也成为广告的理想载体</a:t>
            </a:r>
            <a:r>
              <a:rPr lang="en-US" altLang="zh-CN" dirty="0"/>
              <a:t>,</a:t>
            </a:r>
            <a:r>
              <a:rPr lang="zh-CN" altLang="en-US" dirty="0"/>
              <a:t>更是百姓茶余饭后的热点话题。与往年一样</a:t>
            </a:r>
            <a:r>
              <a:rPr lang="en-US" altLang="zh-CN" dirty="0"/>
              <a:t>,</a:t>
            </a:r>
          </a:p>
          <a:p>
            <a:r>
              <a:rPr lang="zh-CN" altLang="en-US" dirty="0"/>
              <a:t>它已经超越了电视节目本身</a:t>
            </a:r>
            <a:r>
              <a:rPr lang="en-US" altLang="zh-CN" dirty="0"/>
              <a:t>,</a:t>
            </a:r>
            <a:r>
              <a:rPr lang="zh-CN" altLang="en-US" dirty="0"/>
              <a:t>具有广泛而深刻的社会影响力。</a:t>
            </a:r>
          </a:p>
          <a:p>
            <a:r>
              <a:rPr lang="zh-CN" altLang="en-US" dirty="0"/>
              <a:t>这一阶段</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节目在形态上有更多类型与世界接轨</a:t>
            </a:r>
            <a:r>
              <a:rPr lang="en-US" altLang="zh-CN" dirty="0"/>
              <a:t>,</a:t>
            </a:r>
            <a:r>
              <a:rPr lang="zh-CN" altLang="en-US" dirty="0"/>
              <a:t>如真人秀、</a:t>
            </a:r>
          </a:p>
          <a:p>
            <a:r>
              <a:rPr lang="zh-CN" altLang="en-US" dirty="0"/>
              <a:t>脱口秀、游戏竞技秀等。</a:t>
            </a:r>
            <a:endParaRPr lang="en-US" altLang="zh-CN" dirty="0"/>
          </a:p>
          <a:p>
            <a:endParaRPr lang="en-US" altLang="zh-CN" dirty="0"/>
          </a:p>
          <a:p>
            <a:r>
              <a:rPr lang="en-US" altLang="zh-CN" dirty="0"/>
              <a:t>2012</a:t>
            </a:r>
            <a:r>
              <a:rPr lang="zh-CN" altLang="en-US" dirty="0"/>
              <a:t>年是中国从境外大规模引进节目模板最成功的一年。</a:t>
            </a:r>
            <a:r>
              <a:rPr lang="en-US" altLang="zh-CN" dirty="0"/>
              <a:t>2012</a:t>
            </a:r>
            <a:r>
              <a:rPr lang="zh-CN" altLang="en-US" dirty="0"/>
              <a:t>年</a:t>
            </a:r>
            <a:r>
              <a:rPr lang="en-US" altLang="zh-CN" dirty="0"/>
              <a:t>4</a:t>
            </a:r>
            <a:r>
              <a:rPr lang="zh-CN" altLang="en-US" dirty="0"/>
              <a:t>月</a:t>
            </a:r>
            <a:r>
              <a:rPr lang="en-US" altLang="zh-CN" dirty="0"/>
              <a:t>19</a:t>
            </a:r>
            <a:r>
              <a:rPr lang="zh-CN" altLang="en-US" dirty="0"/>
              <a:t>日</a:t>
            </a:r>
            <a:r>
              <a:rPr lang="en-US" altLang="zh-CN" dirty="0"/>
              <a:t>,</a:t>
            </a:r>
            <a:r>
              <a:rPr lang="zh-CN" altLang="en-US" dirty="0"/>
              <a:t>山</a:t>
            </a:r>
          </a:p>
          <a:p>
            <a:r>
              <a:rPr lang="zh-CN" altLang="en-US" dirty="0"/>
              <a:t>东卫视</a:t>
            </a:r>
            <a:r>
              <a:rPr lang="en-US" altLang="zh-CN" dirty="0"/>
              <a:t>《</a:t>
            </a:r>
            <a:r>
              <a:rPr lang="zh-CN" altLang="en-US" dirty="0"/>
              <a:t>天籁之声</a:t>
            </a:r>
            <a:r>
              <a:rPr lang="en-US" altLang="zh-CN" dirty="0"/>
              <a:t>》</a:t>
            </a:r>
            <a:r>
              <a:rPr lang="zh-CN" altLang="en-US" dirty="0"/>
              <a:t>启动</a:t>
            </a:r>
            <a:r>
              <a:rPr lang="en-US" altLang="zh-CN" dirty="0"/>
              <a:t>,</a:t>
            </a:r>
            <a:r>
              <a:rPr lang="zh-CN" altLang="en-US" dirty="0"/>
              <a:t>开创中国选秀节目“盲选”先河。</a:t>
            </a:r>
            <a:r>
              <a:rPr lang="en-US" altLang="zh-CN" dirty="0"/>
              <a:t>2012</a:t>
            </a:r>
            <a:r>
              <a:rPr lang="zh-CN" altLang="en-US" dirty="0"/>
              <a:t>年</a:t>
            </a:r>
            <a:r>
              <a:rPr lang="en-US" altLang="zh-CN" dirty="0"/>
              <a:t>5</a:t>
            </a:r>
            <a:r>
              <a:rPr lang="zh-CN" altLang="en-US" dirty="0"/>
              <a:t>月</a:t>
            </a:r>
            <a:r>
              <a:rPr lang="en-US" altLang="zh-CN" dirty="0"/>
              <a:t>13</a:t>
            </a:r>
            <a:r>
              <a:rPr lang="zh-CN" altLang="en-US" dirty="0"/>
              <a:t>日</a:t>
            </a:r>
            <a:r>
              <a:rPr lang="en-US" altLang="zh-CN" dirty="0"/>
              <a:t>,</a:t>
            </a:r>
            <a:r>
              <a:rPr lang="zh-CN" altLang="en-US" dirty="0"/>
              <a:t>上海东</a:t>
            </a:r>
          </a:p>
          <a:p>
            <a:r>
              <a:rPr lang="zh-CN" altLang="en-US" dirty="0"/>
              <a:t>方卫视新型益智类游戏闯关节目</a:t>
            </a:r>
            <a:r>
              <a:rPr lang="en-US" altLang="zh-CN" dirty="0"/>
              <a:t>《</a:t>
            </a:r>
            <a:r>
              <a:rPr lang="zh-CN" altLang="en-US" dirty="0"/>
              <a:t>梦立方</a:t>
            </a:r>
            <a:r>
              <a:rPr lang="en-US" altLang="zh-CN" dirty="0"/>
              <a:t>》</a:t>
            </a:r>
            <a:r>
              <a:rPr lang="zh-CN" altLang="en-US" dirty="0"/>
              <a:t>第一季开播</a:t>
            </a:r>
            <a:r>
              <a:rPr lang="en-US" altLang="zh-CN" dirty="0"/>
              <a:t>;2012</a:t>
            </a:r>
            <a:r>
              <a:rPr lang="zh-CN" altLang="en-US" dirty="0"/>
              <a:t>年</a:t>
            </a:r>
            <a:r>
              <a:rPr lang="en-US" altLang="zh-CN" dirty="0"/>
              <a:t>7</a:t>
            </a:r>
            <a:r>
              <a:rPr lang="zh-CN" altLang="en-US" dirty="0"/>
              <a:t>月</a:t>
            </a:r>
            <a:r>
              <a:rPr lang="en-US" altLang="zh-CN" dirty="0"/>
              <a:t>11</a:t>
            </a:r>
            <a:r>
              <a:rPr lang="zh-CN" altLang="en-US" dirty="0"/>
              <a:t>日</a:t>
            </a:r>
            <a:r>
              <a:rPr lang="en-US" altLang="zh-CN" dirty="0"/>
              <a:t>,</a:t>
            </a:r>
            <a:r>
              <a:rPr lang="zh-CN" altLang="en-US" dirty="0"/>
              <a:t>上海东方</a:t>
            </a:r>
          </a:p>
          <a:p>
            <a:r>
              <a:rPr lang="zh-CN" altLang="en-US" dirty="0"/>
              <a:t>卫视</a:t>
            </a:r>
            <a:r>
              <a:rPr lang="en-US" altLang="zh-CN" dirty="0"/>
              <a:t>《</a:t>
            </a:r>
            <a:r>
              <a:rPr lang="zh-CN" altLang="en-US" dirty="0"/>
              <a:t>声动亚洲</a:t>
            </a:r>
            <a:r>
              <a:rPr lang="en-US" altLang="zh-CN" dirty="0"/>
              <a:t>》</a:t>
            </a:r>
            <a:r>
              <a:rPr lang="zh-CN" altLang="en-US" dirty="0"/>
              <a:t>首播</a:t>
            </a:r>
            <a:r>
              <a:rPr lang="en-US" altLang="zh-CN" dirty="0"/>
              <a:t>;2012</a:t>
            </a:r>
            <a:r>
              <a:rPr lang="zh-CN" altLang="en-US" dirty="0"/>
              <a:t>年</a:t>
            </a:r>
            <a:r>
              <a:rPr lang="en-US" altLang="zh-CN" dirty="0"/>
              <a:t>7</a:t>
            </a:r>
            <a:r>
              <a:rPr lang="zh-CN" altLang="en-US" dirty="0"/>
              <a:t>月</a:t>
            </a:r>
            <a:r>
              <a:rPr lang="en-US" altLang="zh-CN" dirty="0"/>
              <a:t>13</a:t>
            </a:r>
            <a:r>
              <a:rPr lang="zh-CN" altLang="en-US" dirty="0"/>
              <a:t>日</a:t>
            </a:r>
            <a:r>
              <a:rPr lang="en-US" altLang="zh-CN" dirty="0"/>
              <a:t>,</a:t>
            </a:r>
            <a:r>
              <a:rPr lang="zh-CN" altLang="en-US" dirty="0"/>
              <a:t>浙江卫视</a:t>
            </a:r>
            <a:r>
              <a:rPr lang="en-US" altLang="zh-CN" dirty="0"/>
              <a:t>《</a:t>
            </a:r>
            <a:r>
              <a:rPr lang="zh-CN" altLang="en-US" dirty="0"/>
              <a:t>中国好声音</a:t>
            </a:r>
            <a:r>
              <a:rPr lang="en-US" altLang="zh-CN" dirty="0"/>
              <a:t>》</a:t>
            </a:r>
            <a:r>
              <a:rPr lang="zh-CN" altLang="en-US" dirty="0"/>
              <a:t>第一季播出</a:t>
            </a:r>
            <a:r>
              <a:rPr lang="en-US" altLang="zh-CN" dirty="0"/>
              <a:t>;2012</a:t>
            </a:r>
            <a:r>
              <a:rPr lang="zh-CN" altLang="en-US" dirty="0"/>
              <a:t>年</a:t>
            </a:r>
          </a:p>
          <a:p>
            <a:r>
              <a:rPr lang="en-US" altLang="zh-CN" dirty="0"/>
              <a:t>7</a:t>
            </a:r>
            <a:r>
              <a:rPr lang="zh-CN" altLang="en-US" dirty="0"/>
              <a:t>月</a:t>
            </a:r>
            <a:r>
              <a:rPr lang="en-US" altLang="zh-CN" dirty="0"/>
              <a:t>29</a:t>
            </a:r>
            <a:r>
              <a:rPr lang="zh-CN" altLang="en-US" dirty="0"/>
              <a:t>日</a:t>
            </a:r>
            <a:r>
              <a:rPr lang="en-US" altLang="zh-CN" dirty="0"/>
              <a:t>,</a:t>
            </a:r>
            <a:r>
              <a:rPr lang="zh-CN" altLang="en-US" dirty="0"/>
              <a:t>上海东方卫视中国首档美食才艺秀节目</a:t>
            </a:r>
            <a:r>
              <a:rPr lang="en-US" altLang="zh-CN" dirty="0"/>
              <a:t>《</a:t>
            </a:r>
            <a:r>
              <a:rPr lang="zh-CN" altLang="en-US" dirty="0"/>
              <a:t>顶级厨师</a:t>
            </a:r>
            <a:r>
              <a:rPr lang="en-US" altLang="zh-CN" dirty="0"/>
              <a:t>》</a:t>
            </a:r>
            <a:r>
              <a:rPr lang="zh-CN" altLang="en-US" dirty="0"/>
              <a:t>第一季播出</a:t>
            </a:r>
            <a:r>
              <a:rPr lang="en-US" altLang="zh-CN" dirty="0"/>
              <a:t>;2013</a:t>
            </a:r>
            <a:r>
              <a:rPr lang="zh-CN" altLang="en-US" dirty="0"/>
              <a:t>年</a:t>
            </a:r>
            <a:r>
              <a:rPr lang="en-US" altLang="zh-CN" dirty="0"/>
              <a:t>1</a:t>
            </a:r>
          </a:p>
          <a:p>
            <a:r>
              <a:rPr lang="zh-CN" altLang="en-US" dirty="0"/>
              <a:t>月</a:t>
            </a:r>
            <a:r>
              <a:rPr lang="en-US" altLang="zh-CN" dirty="0"/>
              <a:t>18</a:t>
            </a:r>
            <a:r>
              <a:rPr lang="zh-CN" altLang="en-US" dirty="0"/>
              <a:t>日</a:t>
            </a:r>
            <a:r>
              <a:rPr lang="en-US" altLang="zh-CN" dirty="0"/>
              <a:t>,</a:t>
            </a:r>
            <a:r>
              <a:rPr lang="zh-CN" altLang="en-US" dirty="0"/>
              <a:t>湖南卫视开播</a:t>
            </a:r>
            <a:r>
              <a:rPr lang="en-US" altLang="zh-CN" dirty="0"/>
              <a:t>《</a:t>
            </a:r>
            <a:r>
              <a:rPr lang="zh-CN" altLang="en-US" dirty="0"/>
              <a:t>我是歌手</a:t>
            </a:r>
            <a:r>
              <a:rPr lang="en-US" altLang="zh-CN" dirty="0"/>
              <a:t>》</a:t>
            </a:r>
            <a:r>
              <a:rPr lang="zh-CN" altLang="en-US" dirty="0"/>
              <a:t>。凭借引进模板</a:t>
            </a:r>
            <a:r>
              <a:rPr lang="en-US" altLang="zh-CN" dirty="0"/>
              <a:t>,</a:t>
            </a:r>
            <a:r>
              <a:rPr lang="zh-CN" altLang="en-US" dirty="0"/>
              <a:t>电视真人秀节目在中国取得了巨</a:t>
            </a:r>
          </a:p>
          <a:p>
            <a:r>
              <a:rPr lang="zh-CN" altLang="en-US" dirty="0"/>
              <a:t>大成功</a:t>
            </a:r>
            <a:r>
              <a:rPr lang="en-US" altLang="zh-CN" dirty="0"/>
              <a:t>,</a:t>
            </a:r>
            <a:r>
              <a:rPr lang="zh-CN" altLang="en-US" dirty="0"/>
              <a:t>歌唱类节目尤其引人注目</a:t>
            </a:r>
            <a:r>
              <a:rPr lang="en-US" altLang="zh-CN" dirty="0"/>
              <a:t>,</a:t>
            </a:r>
            <a:r>
              <a:rPr lang="zh-CN" altLang="en-US" dirty="0"/>
              <a:t>占据了很大的市场份额。</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403755676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94722" y="1798853"/>
            <a:ext cx="9569864" cy="2862298"/>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构建了当代中国广播文艺的基本框架</a:t>
            </a:r>
            <a:endParaRPr lang="en-US" altLang="zh-CN" dirty="0"/>
          </a:p>
          <a:p>
            <a:endParaRPr lang="en-US" altLang="zh-CN" dirty="0"/>
          </a:p>
          <a:p>
            <a:endParaRPr lang="en-US" altLang="zh-CN" dirty="0"/>
          </a:p>
          <a:p>
            <a:r>
              <a:rPr lang="en-US" altLang="zh-CN" dirty="0"/>
              <a:t>1.</a:t>
            </a:r>
            <a:r>
              <a:rPr lang="zh-CN" altLang="en-US" dirty="0"/>
              <a:t>采录丰厚的节目资源</a:t>
            </a:r>
          </a:p>
          <a:p>
            <a:endParaRPr lang="en-US" altLang="zh-CN" dirty="0"/>
          </a:p>
          <a:p>
            <a:r>
              <a:rPr lang="en-US" altLang="zh-CN" dirty="0"/>
              <a:t>2.</a:t>
            </a:r>
            <a:r>
              <a:rPr lang="zh-CN" altLang="en-US" dirty="0"/>
              <a:t>开辟和完善广播文艺的节目形态</a:t>
            </a:r>
            <a:endParaRPr lang="en-US" altLang="zh-CN" dirty="0"/>
          </a:p>
          <a:p>
            <a:endParaRPr lang="en-US" altLang="zh-CN" dirty="0"/>
          </a:p>
          <a:p>
            <a:r>
              <a:rPr lang="en-US" altLang="zh-CN" dirty="0"/>
              <a:t>3.</a:t>
            </a:r>
            <a:r>
              <a:rPr lang="zh-CN" altLang="en-US" dirty="0"/>
              <a:t>组建专业广播文艺演播团体</a:t>
            </a:r>
          </a:p>
          <a:p>
            <a:endParaRPr lang="en-US" altLang="zh-CN"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765544364"/>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078289"/>
          </a:xfrm>
          <a:prstGeom prst="rect">
            <a:avLst/>
          </a:prstGeom>
          <a:noFill/>
          <a:ln>
            <a:noFill/>
          </a:ln>
        </p:spPr>
        <p:txBody>
          <a:bodyPr wrap="square" lIns="91419" tIns="45708" rIns="91419" bIns="45708">
            <a:spAutoFit/>
          </a:bodyPr>
          <a:lstStyle/>
          <a:p>
            <a:r>
              <a:rPr lang="en-US" altLang="zh-CN" dirty="0"/>
              <a:t>2013</a:t>
            </a:r>
            <a:r>
              <a:rPr lang="zh-CN" altLang="en-US" dirty="0"/>
              <a:t>年</a:t>
            </a:r>
            <a:r>
              <a:rPr lang="en-US" altLang="zh-CN" dirty="0"/>
              <a:t>,</a:t>
            </a:r>
            <a:r>
              <a:rPr lang="zh-CN" altLang="en-US" dirty="0"/>
              <a:t>中国电视文艺繁花似锦</a:t>
            </a:r>
            <a:r>
              <a:rPr lang="en-US" altLang="zh-CN" dirty="0"/>
              <a:t>,</a:t>
            </a:r>
            <a:r>
              <a:rPr lang="zh-CN" altLang="en-US" dirty="0"/>
              <a:t>除了上述提到的节目和栏目以外</a:t>
            </a:r>
            <a:r>
              <a:rPr lang="en-US" altLang="zh-CN" dirty="0"/>
              <a:t>,</a:t>
            </a:r>
            <a:r>
              <a:rPr lang="zh-CN" altLang="en-US" dirty="0"/>
              <a:t>湖南卫视的</a:t>
            </a:r>
          </a:p>
          <a:p>
            <a:r>
              <a:rPr lang="en-US" altLang="zh-CN" dirty="0"/>
              <a:t>《</a:t>
            </a:r>
            <a:r>
              <a:rPr lang="zh-CN" altLang="en-US" dirty="0"/>
              <a:t>百变大咖秀</a:t>
            </a:r>
            <a:r>
              <a:rPr lang="en-US" altLang="zh-CN" dirty="0"/>
              <a:t>》</a:t>
            </a:r>
            <a:r>
              <a:rPr lang="zh-CN" altLang="en-US" dirty="0"/>
              <a:t>、深圳卫视的</a:t>
            </a:r>
            <a:r>
              <a:rPr lang="en-US" altLang="zh-CN" dirty="0"/>
              <a:t>《</a:t>
            </a:r>
            <a:r>
              <a:rPr lang="zh-CN" altLang="en-US" dirty="0"/>
              <a:t>年代秀</a:t>
            </a:r>
            <a:r>
              <a:rPr lang="en-US" altLang="zh-CN" dirty="0"/>
              <a:t>》</a:t>
            </a:r>
            <a:r>
              <a:rPr lang="zh-CN" altLang="en-US" dirty="0"/>
              <a:t>、江苏卫视的</a:t>
            </a:r>
            <a:r>
              <a:rPr lang="en-US" altLang="zh-CN" dirty="0"/>
              <a:t>《</a:t>
            </a:r>
            <a:r>
              <a:rPr lang="zh-CN" altLang="en-US" dirty="0"/>
              <a:t>一战到底</a:t>
            </a:r>
            <a:r>
              <a:rPr lang="en-US" altLang="zh-CN" dirty="0"/>
              <a:t>》</a:t>
            </a:r>
            <a:r>
              <a:rPr lang="zh-CN" altLang="en-US" dirty="0"/>
              <a:t>、东方卫视的</a:t>
            </a:r>
            <a:r>
              <a:rPr lang="en-US" altLang="zh-CN" dirty="0"/>
              <a:t>《</a:t>
            </a:r>
            <a:r>
              <a:rPr lang="zh-CN" altLang="en-US" dirty="0"/>
              <a:t>百里挑一</a:t>
            </a:r>
            <a:r>
              <a:rPr lang="en-US" altLang="zh-CN" dirty="0"/>
              <a:t>》</a:t>
            </a:r>
          </a:p>
          <a:p>
            <a:r>
              <a:rPr lang="en-US" altLang="zh-CN" dirty="0"/>
              <a:t>《</a:t>
            </a:r>
            <a:r>
              <a:rPr lang="zh-CN" altLang="en-US" dirty="0"/>
              <a:t>梦立方</a:t>
            </a:r>
            <a:r>
              <a:rPr lang="en-US" altLang="zh-CN" dirty="0"/>
              <a:t>》《</a:t>
            </a:r>
            <a:r>
              <a:rPr lang="zh-CN" altLang="en-US" dirty="0"/>
              <a:t>舞林争霸</a:t>
            </a:r>
            <a:r>
              <a:rPr lang="en-US" altLang="zh-CN" dirty="0"/>
              <a:t>》</a:t>
            </a:r>
            <a:r>
              <a:rPr lang="zh-CN" altLang="en-US" dirty="0"/>
              <a:t>、天津卫视的</a:t>
            </a:r>
            <a:r>
              <a:rPr lang="en-US" altLang="zh-CN" dirty="0"/>
              <a:t>《</a:t>
            </a:r>
            <a:r>
              <a:rPr lang="zh-CN" altLang="en-US" dirty="0"/>
              <a:t>爱情保卫战</a:t>
            </a:r>
            <a:r>
              <a:rPr lang="en-US" altLang="zh-CN" dirty="0"/>
              <a:t>》</a:t>
            </a:r>
            <a:r>
              <a:rPr lang="zh-CN" altLang="en-US" dirty="0"/>
              <a:t>、江西卫视的</a:t>
            </a:r>
            <a:r>
              <a:rPr lang="en-US" altLang="zh-CN" dirty="0"/>
              <a:t>《</a:t>
            </a:r>
            <a:r>
              <a:rPr lang="zh-CN" altLang="en-US" dirty="0"/>
              <a:t>家庭幽默录像</a:t>
            </a:r>
            <a:r>
              <a:rPr lang="en-US" altLang="zh-CN" dirty="0"/>
              <a:t>》</a:t>
            </a:r>
            <a:r>
              <a:rPr lang="zh-CN" altLang="en-US" dirty="0"/>
              <a:t>、浙江卫</a:t>
            </a:r>
          </a:p>
          <a:p>
            <a:r>
              <a:rPr lang="zh-CN" altLang="en-US" dirty="0"/>
              <a:t>视的</a:t>
            </a:r>
            <a:r>
              <a:rPr lang="en-US" altLang="zh-CN" dirty="0"/>
              <a:t>《</a:t>
            </a:r>
            <a:r>
              <a:rPr lang="zh-CN" altLang="en-US" dirty="0"/>
              <a:t>一周立波秀</a:t>
            </a:r>
            <a:r>
              <a:rPr lang="en-US" altLang="zh-CN" dirty="0"/>
              <a:t>》《</a:t>
            </a:r>
            <a:r>
              <a:rPr lang="zh-CN" altLang="en-US" dirty="0"/>
              <a:t>转身遇到</a:t>
            </a:r>
            <a:r>
              <a:rPr lang="en" altLang="zh-CN" dirty="0"/>
              <a:t>TA》</a:t>
            </a:r>
            <a:r>
              <a:rPr lang="zh-CN" altLang="en" dirty="0"/>
              <a:t>、</a:t>
            </a:r>
            <a:r>
              <a:rPr lang="zh-CN" altLang="en-US" dirty="0"/>
              <a:t>河南卫视的</a:t>
            </a:r>
            <a:r>
              <a:rPr lang="en-US" altLang="zh-CN" dirty="0"/>
              <a:t>《</a:t>
            </a:r>
            <a:r>
              <a:rPr lang="zh-CN" altLang="en-US" dirty="0"/>
              <a:t>汉字英雄</a:t>
            </a:r>
            <a:r>
              <a:rPr lang="en-US" altLang="zh-CN" dirty="0"/>
              <a:t>》</a:t>
            </a:r>
            <a:r>
              <a:rPr lang="zh-CN" altLang="en-US" dirty="0"/>
              <a:t>等</a:t>
            </a:r>
            <a:r>
              <a:rPr lang="en-US" altLang="zh-CN" dirty="0"/>
              <a:t>,</a:t>
            </a:r>
            <a:r>
              <a:rPr lang="zh-CN" altLang="en-US" dirty="0"/>
              <a:t>也都在这一年里留下</a:t>
            </a:r>
          </a:p>
          <a:p>
            <a:r>
              <a:rPr lang="zh-CN" altLang="en-US" dirty="0"/>
              <a:t>了深深的印迹。</a:t>
            </a:r>
            <a:r>
              <a:rPr lang="en-US" altLang="zh-CN" dirty="0"/>
              <a:t>《</a:t>
            </a:r>
            <a:r>
              <a:rPr lang="zh-CN" altLang="en-US" dirty="0"/>
              <a:t>今晚</a:t>
            </a:r>
            <a:r>
              <a:rPr lang="en-US" altLang="zh-CN" dirty="0"/>
              <a:t>80</a:t>
            </a:r>
            <a:r>
              <a:rPr lang="zh-CN" altLang="en-US" dirty="0"/>
              <a:t>后脱口秀</a:t>
            </a:r>
            <a:r>
              <a:rPr lang="en-US" altLang="zh-CN" dirty="0"/>
              <a:t>》</a:t>
            </a:r>
            <a:r>
              <a:rPr lang="zh-CN" altLang="en-US" dirty="0"/>
              <a:t>等一批脱口秀节目也在</a:t>
            </a:r>
            <a:r>
              <a:rPr lang="en-US" altLang="zh-CN" dirty="0"/>
              <a:t>2012—2013</a:t>
            </a:r>
            <a:r>
              <a:rPr lang="zh-CN" altLang="en-US" dirty="0"/>
              <a:t>年兴起</a:t>
            </a:r>
            <a:r>
              <a:rPr lang="en-US" altLang="zh-CN" dirty="0"/>
              <a:t>,</a:t>
            </a:r>
            <a:r>
              <a:rPr lang="zh-CN" altLang="en-US" dirty="0"/>
              <a:t>节目</a:t>
            </a:r>
          </a:p>
          <a:p>
            <a:r>
              <a:rPr lang="zh-CN" altLang="en-US" dirty="0"/>
              <a:t>在带来欢笑的同时</a:t>
            </a:r>
            <a:r>
              <a:rPr lang="en-US" altLang="zh-CN" dirty="0"/>
              <a:t>,</a:t>
            </a:r>
            <a:r>
              <a:rPr lang="zh-CN" altLang="en-US" dirty="0"/>
              <a:t>还结合时事进行评议</a:t>
            </a:r>
            <a:r>
              <a:rPr lang="en-US" altLang="zh-CN" dirty="0"/>
              <a:t>,</a:t>
            </a:r>
            <a:r>
              <a:rPr lang="zh-CN" altLang="en-US" dirty="0"/>
              <a:t>具有较强的贴近性。</a:t>
            </a:r>
          </a:p>
          <a:p>
            <a:r>
              <a:rPr lang="zh-CN" altLang="en-US" dirty="0"/>
              <a:t>在季播选秀类和歌唱类节目一浪高过一浪的主线下</a:t>
            </a:r>
            <a:r>
              <a:rPr lang="en-US" altLang="zh-CN" dirty="0"/>
              <a:t>,</a:t>
            </a:r>
            <a:r>
              <a:rPr lang="zh-CN" altLang="en-US" dirty="0"/>
              <a:t>电视文艺各类栏目始终保持</a:t>
            </a:r>
          </a:p>
          <a:p>
            <a:r>
              <a:rPr lang="zh-CN" altLang="en-US" dirty="0"/>
              <a:t>着良好的收视效果。</a:t>
            </a:r>
            <a:r>
              <a:rPr lang="en-US" altLang="zh-CN" dirty="0"/>
              <a:t>《</a:t>
            </a:r>
            <a:r>
              <a:rPr lang="zh-CN" altLang="en-US" dirty="0"/>
              <a:t>非诚勿扰</a:t>
            </a:r>
            <a:r>
              <a:rPr lang="en-US" altLang="zh-CN" dirty="0"/>
              <a:t>》</a:t>
            </a:r>
            <a:r>
              <a:rPr lang="zh-CN" altLang="en-US" dirty="0"/>
              <a:t>对婚恋情况的折射与引领</a:t>
            </a:r>
            <a:r>
              <a:rPr lang="en-US" altLang="zh-CN" dirty="0"/>
              <a:t>,《</a:t>
            </a:r>
            <a:r>
              <a:rPr lang="zh-CN" altLang="en-US" dirty="0"/>
              <a:t>快乐大本营</a:t>
            </a:r>
            <a:r>
              <a:rPr lang="en-US" altLang="zh-CN" dirty="0"/>
              <a:t>》《</a:t>
            </a:r>
            <a:r>
              <a:rPr lang="zh-CN" altLang="en-US" dirty="0"/>
              <a:t>天天向上</a:t>
            </a:r>
            <a:r>
              <a:rPr lang="en-US" altLang="zh-CN" dirty="0"/>
              <a:t>》</a:t>
            </a:r>
          </a:p>
          <a:p>
            <a:r>
              <a:rPr lang="zh-CN" altLang="en-US" dirty="0"/>
              <a:t>对年轻人的生活状态的反映</a:t>
            </a:r>
            <a:r>
              <a:rPr lang="en-US" altLang="zh-CN" dirty="0"/>
              <a:t>,《</a:t>
            </a:r>
            <a:r>
              <a:rPr lang="zh-CN" altLang="en-US" dirty="0"/>
              <a:t>非你莫属</a:t>
            </a:r>
            <a:r>
              <a:rPr lang="en-US" altLang="zh-CN" dirty="0"/>
              <a:t>》《</a:t>
            </a:r>
            <a:r>
              <a:rPr lang="zh-CN" altLang="en-US" dirty="0"/>
              <a:t>职来职往</a:t>
            </a:r>
            <a:r>
              <a:rPr lang="en-US" altLang="zh-CN" dirty="0"/>
              <a:t>》</a:t>
            </a:r>
            <a:r>
              <a:rPr lang="zh-CN" altLang="en-US" dirty="0"/>
              <a:t>对求职者的建议</a:t>
            </a:r>
            <a:r>
              <a:rPr lang="en-US" altLang="zh-CN" dirty="0"/>
              <a:t>,《</a:t>
            </a:r>
            <a:r>
              <a:rPr lang="zh-CN" altLang="en-US" dirty="0"/>
              <a:t>艺术人生</a:t>
            </a:r>
            <a:r>
              <a:rPr lang="en-US" altLang="zh-CN" dirty="0"/>
              <a:t>》</a:t>
            </a:r>
            <a:r>
              <a:rPr lang="zh-CN" altLang="en-US" dirty="0"/>
              <a:t>对</a:t>
            </a:r>
          </a:p>
          <a:p>
            <a:r>
              <a:rPr lang="zh-CN" altLang="en-US" dirty="0"/>
              <a:t>艺术生活的观照</a:t>
            </a:r>
            <a:r>
              <a:rPr lang="en-US" altLang="zh-CN" dirty="0"/>
              <a:t>,《</a:t>
            </a:r>
            <a:r>
              <a:rPr lang="zh-CN" altLang="en-US" dirty="0"/>
              <a:t>向幸福出发</a:t>
            </a:r>
            <a:r>
              <a:rPr lang="en-US" altLang="zh-CN" dirty="0"/>
              <a:t>》</a:t>
            </a:r>
            <a:r>
              <a:rPr lang="zh-CN" altLang="en-US" dirty="0"/>
              <a:t>对残障贫困等弱势群体的真诚帮助</a:t>
            </a:r>
            <a:r>
              <a:rPr lang="en-US" altLang="zh-CN" dirty="0"/>
              <a:t>,《</a:t>
            </a:r>
            <a:r>
              <a:rPr lang="zh-CN" altLang="en-US" dirty="0"/>
              <a:t>星光大道</a:t>
            </a:r>
            <a:r>
              <a:rPr lang="en-US" altLang="zh-CN" dirty="0"/>
              <a:t>》</a:t>
            </a:r>
            <a:r>
              <a:rPr lang="zh-CN" altLang="en-US" dirty="0"/>
              <a:t>为普</a:t>
            </a:r>
          </a:p>
          <a:p>
            <a:r>
              <a:rPr lang="zh-CN" altLang="en-US" dirty="0"/>
              <a:t>通人的造梦等</a:t>
            </a:r>
            <a:r>
              <a:rPr lang="en-US" altLang="zh-CN" dirty="0"/>
              <a:t>,</a:t>
            </a:r>
            <a:r>
              <a:rPr lang="zh-CN" altLang="en-US" dirty="0"/>
              <a:t>这些栏目一如既往地从不同角度让观众了解到民生民情</a:t>
            </a:r>
            <a:r>
              <a:rPr lang="en-US" altLang="zh-CN" dirty="0"/>
              <a:t>,</a:t>
            </a:r>
            <a:r>
              <a:rPr lang="zh-CN" altLang="en-US" dirty="0"/>
              <a:t>并从中反映</a:t>
            </a:r>
          </a:p>
          <a:p>
            <a:r>
              <a:rPr lang="zh-CN" altLang="en-US" dirty="0"/>
              <a:t>出媒体为社会服务所付出的努力和真诚的态度。</a:t>
            </a:r>
          </a:p>
          <a:p>
            <a:r>
              <a:rPr lang="zh-CN" altLang="en-US" dirty="0"/>
              <a:t>在国际化语境下</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节目一方面继承了中国传统文化内涵</a:t>
            </a:r>
            <a:r>
              <a:rPr lang="en-US" altLang="zh-CN" dirty="0"/>
              <a:t>,</a:t>
            </a:r>
            <a:r>
              <a:rPr lang="zh-CN" altLang="en-US" dirty="0"/>
              <a:t>另</a:t>
            </a:r>
          </a:p>
          <a:p>
            <a:r>
              <a:rPr lang="zh-CN" altLang="en-US" dirty="0"/>
              <a:t>一方面加大了追赶世界先进制作水平的步伐。在“双百”方针的指引下</a:t>
            </a:r>
            <a:r>
              <a:rPr lang="en-US" altLang="zh-CN" dirty="0"/>
              <a:t>,</a:t>
            </a:r>
            <a:r>
              <a:rPr lang="zh-CN" altLang="en-US" dirty="0"/>
              <a:t>中国电视文艺</a:t>
            </a:r>
          </a:p>
          <a:p>
            <a:r>
              <a:rPr lang="en-US" altLang="zh-CN" dirty="0"/>
              <a:t>(</a:t>
            </a:r>
            <a:r>
              <a:rPr lang="zh-CN" altLang="en-US" dirty="0"/>
              <a:t>文化</a:t>
            </a:r>
            <a:r>
              <a:rPr lang="en-US" altLang="zh-CN" dirty="0"/>
              <a:t>)</a:t>
            </a:r>
            <a:r>
              <a:rPr lang="zh-CN" altLang="en-US" dirty="0"/>
              <a:t>节目以其新颖的形式和多样化的内容</a:t>
            </a:r>
            <a:r>
              <a:rPr lang="en-US" altLang="zh-CN" dirty="0"/>
              <a:t>,</a:t>
            </a:r>
            <a:r>
              <a:rPr lang="zh-CN" altLang="en-US" dirty="0"/>
              <a:t>很好地诠释了社会主义核心价值观。</a:t>
            </a:r>
          </a:p>
          <a:p>
            <a:r>
              <a:rPr lang="zh-CN" altLang="en-US" dirty="0"/>
              <a:t>但是</a:t>
            </a:r>
            <a:r>
              <a:rPr lang="en-US" altLang="zh-CN" dirty="0"/>
              <a:t>,</a:t>
            </a:r>
            <a:r>
              <a:rPr lang="zh-CN" altLang="en-US" dirty="0"/>
              <a:t>大制作、大投入</a:t>
            </a:r>
            <a:r>
              <a:rPr lang="en-US" altLang="zh-CN" dirty="0"/>
              <a:t>,</a:t>
            </a:r>
            <a:r>
              <a:rPr lang="zh-CN" altLang="en-US" dirty="0"/>
              <a:t>以及节目数量和制作规模的巨大</a:t>
            </a:r>
            <a:r>
              <a:rPr lang="en-US" altLang="zh-CN" dirty="0"/>
              <a:t>,</a:t>
            </a:r>
            <a:r>
              <a:rPr lang="zh-CN" altLang="en-US" dirty="0"/>
              <a:t>带来的资金和资源的浪</a:t>
            </a:r>
          </a:p>
          <a:p>
            <a:r>
              <a:rPr lang="zh-CN" altLang="en-US" dirty="0"/>
              <a:t>费也是非常明显的。</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329143824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524291"/>
          </a:xfrm>
          <a:prstGeom prst="rect">
            <a:avLst/>
          </a:prstGeom>
          <a:noFill/>
          <a:ln>
            <a:noFill/>
          </a:ln>
        </p:spPr>
        <p:txBody>
          <a:bodyPr wrap="square" lIns="91419" tIns="45708" rIns="91419" bIns="45708">
            <a:spAutoFit/>
          </a:bodyPr>
          <a:lstStyle/>
          <a:p>
            <a:r>
              <a:rPr lang="zh-CN" altLang="en-US" dirty="0"/>
              <a:t>四、调整政策</a:t>
            </a:r>
            <a:r>
              <a:rPr lang="en-US" altLang="zh-CN" dirty="0"/>
              <a:t>,</a:t>
            </a:r>
            <a:r>
              <a:rPr lang="zh-CN" altLang="en-US" dirty="0"/>
              <a:t>积极转型</a:t>
            </a:r>
            <a:r>
              <a:rPr lang="en-US" altLang="zh-CN" dirty="0"/>
              <a:t>,</a:t>
            </a:r>
            <a:r>
              <a:rPr lang="zh-CN" altLang="en-US" dirty="0"/>
              <a:t>构建健康的节目生态环境</a:t>
            </a:r>
          </a:p>
          <a:p>
            <a:r>
              <a:rPr lang="zh-CN" altLang="en-US" dirty="0"/>
              <a:t>广电总局在</a:t>
            </a:r>
            <a:r>
              <a:rPr lang="en-US" altLang="zh-CN" dirty="0"/>
              <a:t>2011</a:t>
            </a:r>
            <a:r>
              <a:rPr lang="zh-CN" altLang="en-US" dirty="0"/>
              <a:t>年出台</a:t>
            </a:r>
            <a:r>
              <a:rPr lang="en-US" altLang="zh-CN" dirty="0"/>
              <a:t>《</a:t>
            </a:r>
            <a:r>
              <a:rPr lang="zh-CN" altLang="en-US" dirty="0"/>
              <a:t>广电总局将加强电视上星综合节目管理</a:t>
            </a:r>
            <a:r>
              <a:rPr lang="en-US" altLang="zh-CN" dirty="0"/>
              <a:t>》</a:t>
            </a:r>
            <a:r>
              <a:rPr lang="zh-CN" altLang="en-US" dirty="0"/>
              <a:t>文件</a:t>
            </a:r>
            <a:r>
              <a:rPr lang="en-US" altLang="zh-CN" dirty="0"/>
              <a:t>,</a:t>
            </a:r>
            <a:r>
              <a:rPr lang="zh-CN" altLang="en-US" dirty="0"/>
              <a:t>要求各</a:t>
            </a:r>
          </a:p>
          <a:p>
            <a:r>
              <a:rPr lang="zh-CN" altLang="en-US" dirty="0"/>
              <a:t>地方卫视从</a:t>
            </a:r>
            <a:r>
              <a:rPr lang="en-US" altLang="zh-CN" dirty="0"/>
              <a:t>2011</a:t>
            </a:r>
            <a:r>
              <a:rPr lang="zh-CN" altLang="en-US" dirty="0"/>
              <a:t>年</a:t>
            </a:r>
            <a:r>
              <a:rPr lang="en-US" altLang="zh-CN" dirty="0"/>
              <a:t>7</a:t>
            </a:r>
            <a:r>
              <a:rPr lang="zh-CN" altLang="en-US" dirty="0"/>
              <a:t>月起</a:t>
            </a:r>
            <a:r>
              <a:rPr lang="en-US" altLang="zh-CN" dirty="0"/>
              <a:t>,</a:t>
            </a:r>
            <a:r>
              <a:rPr lang="zh-CN" altLang="en-US" dirty="0"/>
              <a:t>在</a:t>
            </a:r>
            <a:r>
              <a:rPr lang="en-US" altLang="zh-CN" dirty="0"/>
              <a:t>17:00</a:t>
            </a:r>
            <a:r>
              <a:rPr lang="zh-CN" altLang="en-US" dirty="0"/>
              <a:t>至</a:t>
            </a:r>
            <a:r>
              <a:rPr lang="en-US" altLang="zh-CN" dirty="0"/>
              <a:t>22:00</a:t>
            </a:r>
            <a:r>
              <a:rPr lang="zh-CN" altLang="en-US" dirty="0"/>
              <a:t>黄金时段</a:t>
            </a:r>
            <a:r>
              <a:rPr lang="en-US" altLang="zh-CN" dirty="0"/>
              <a:t>,</a:t>
            </a:r>
            <a:r>
              <a:rPr lang="zh-CN" altLang="en-US" dirty="0"/>
              <a:t>娱乐节目每周播出不得超过</a:t>
            </a:r>
          </a:p>
          <a:p>
            <a:r>
              <a:rPr lang="zh-CN" altLang="en-US" dirty="0"/>
              <a:t>三次。该文件也被大众称为“限娱令”。这个政策对</a:t>
            </a:r>
            <a:r>
              <a:rPr lang="en-US" altLang="zh-CN" dirty="0"/>
              <a:t>2011</a:t>
            </a:r>
            <a:r>
              <a:rPr lang="zh-CN" altLang="en-US" dirty="0"/>
              <a:t>年下半年及</a:t>
            </a:r>
            <a:r>
              <a:rPr lang="en-US" altLang="zh-CN" dirty="0"/>
              <a:t>2012</a:t>
            </a:r>
            <a:r>
              <a:rPr lang="zh-CN" altLang="en-US" dirty="0"/>
              <a:t>年的中国</a:t>
            </a:r>
          </a:p>
          <a:p>
            <a:r>
              <a:rPr lang="zh-CN" altLang="en-US" dirty="0"/>
              <a:t>电视文艺</a:t>
            </a:r>
            <a:r>
              <a:rPr lang="en-US" altLang="zh-CN" dirty="0"/>
              <a:t>(</a:t>
            </a:r>
            <a:r>
              <a:rPr lang="zh-CN" altLang="en-US" dirty="0"/>
              <a:t>文化</a:t>
            </a:r>
            <a:r>
              <a:rPr lang="en-US" altLang="zh-CN" dirty="0"/>
              <a:t>)</a:t>
            </a:r>
            <a:r>
              <a:rPr lang="zh-CN" altLang="en-US" dirty="0"/>
              <a:t>节目起到了一定的调控作用。但随着创作和播出的新情况出现</a:t>
            </a:r>
            <a:r>
              <a:rPr lang="en-US" altLang="zh-CN" dirty="0"/>
              <a:t>,</a:t>
            </a:r>
            <a:r>
              <a:rPr lang="zh-CN" altLang="en-US" dirty="0"/>
              <a:t>再一</a:t>
            </a:r>
          </a:p>
          <a:p>
            <a:r>
              <a:rPr lang="zh-CN" altLang="en-US" dirty="0"/>
              <a:t>次的宏观调控在所难免。</a:t>
            </a:r>
          </a:p>
          <a:p>
            <a:r>
              <a:rPr lang="en-US" altLang="zh-CN" dirty="0"/>
              <a:t>2013</a:t>
            </a:r>
            <a:r>
              <a:rPr lang="zh-CN" altLang="en-US" dirty="0"/>
              <a:t>年</a:t>
            </a:r>
            <a:r>
              <a:rPr lang="en-US" altLang="zh-CN" dirty="0"/>
              <a:t>1</a:t>
            </a:r>
            <a:r>
              <a:rPr lang="zh-CN" altLang="en-US" dirty="0"/>
              <a:t>月</a:t>
            </a:r>
            <a:r>
              <a:rPr lang="en-US" altLang="zh-CN" dirty="0"/>
              <a:t>,</a:t>
            </a:r>
            <a:r>
              <a:rPr lang="zh-CN" altLang="en-US" dirty="0"/>
              <a:t>广电总局下发</a:t>
            </a:r>
            <a:r>
              <a:rPr lang="en-US" altLang="zh-CN" dirty="0"/>
              <a:t>《</a:t>
            </a:r>
            <a:r>
              <a:rPr lang="zh-CN" altLang="en-US" dirty="0"/>
              <a:t>关于节俭安全办节目的通知</a:t>
            </a:r>
            <a:r>
              <a:rPr lang="en-US" altLang="zh-CN" dirty="0"/>
              <a:t>》;7</a:t>
            </a:r>
            <a:r>
              <a:rPr lang="zh-CN" altLang="en-US" dirty="0"/>
              <a:t>月</a:t>
            </a:r>
            <a:r>
              <a:rPr lang="en-US" altLang="zh-CN" dirty="0"/>
              <a:t>24</a:t>
            </a:r>
            <a:r>
              <a:rPr lang="zh-CN" altLang="en-US" dirty="0"/>
              <a:t>日</a:t>
            </a:r>
            <a:r>
              <a:rPr lang="en-US" altLang="zh-CN" dirty="0"/>
              <a:t>,</a:t>
            </a:r>
            <a:r>
              <a:rPr lang="zh-CN" altLang="en-US" dirty="0"/>
              <a:t>广电总局</a:t>
            </a:r>
          </a:p>
          <a:p>
            <a:r>
              <a:rPr lang="zh-CN" altLang="en-US" dirty="0"/>
              <a:t>发布消息</a:t>
            </a:r>
            <a:r>
              <a:rPr lang="en-US" altLang="zh-CN" dirty="0"/>
              <a:t>,</a:t>
            </a:r>
            <a:r>
              <a:rPr lang="zh-CN" altLang="en-US" dirty="0"/>
              <a:t>对歌唱选拔节目实施总量控制、分散播出的调控措施</a:t>
            </a:r>
            <a:r>
              <a:rPr lang="en-US" altLang="zh-CN" dirty="0"/>
              <a:t>;9</a:t>
            </a:r>
            <a:r>
              <a:rPr lang="zh-CN" altLang="en-US" dirty="0"/>
              <a:t>月</a:t>
            </a:r>
            <a:r>
              <a:rPr lang="en-US" altLang="zh-CN" dirty="0"/>
              <a:t>30</a:t>
            </a:r>
            <a:r>
              <a:rPr lang="zh-CN" altLang="en-US" dirty="0"/>
              <a:t>日</a:t>
            </a:r>
            <a:r>
              <a:rPr lang="en-US" altLang="zh-CN" dirty="0"/>
              <a:t>,</a:t>
            </a:r>
            <a:r>
              <a:rPr lang="zh-CN" altLang="en-US" dirty="0"/>
              <a:t>进一步明</a:t>
            </a:r>
            <a:endParaRPr lang="en-US" altLang="zh-CN" dirty="0"/>
          </a:p>
          <a:p>
            <a:r>
              <a:rPr lang="zh-CN" altLang="en-US" dirty="0"/>
              <a:t>确</a:t>
            </a:r>
            <a:r>
              <a:rPr lang="en-US" altLang="zh-CN" dirty="0"/>
              <a:t>2014</a:t>
            </a:r>
            <a:r>
              <a:rPr lang="zh-CN" altLang="en-US" dirty="0"/>
              <a:t>年上星卫视仅保留</a:t>
            </a:r>
            <a:r>
              <a:rPr lang="en-US" altLang="zh-CN" dirty="0"/>
              <a:t>4</a:t>
            </a:r>
            <a:r>
              <a:rPr lang="zh-CN" altLang="en-US" dirty="0"/>
              <a:t>档音乐选秀节目</a:t>
            </a:r>
            <a:r>
              <a:rPr lang="en-US" altLang="zh-CN" dirty="0"/>
              <a:t>;8</a:t>
            </a:r>
            <a:r>
              <a:rPr lang="zh-CN" altLang="en-US" dirty="0"/>
              <a:t>月</a:t>
            </a:r>
            <a:r>
              <a:rPr lang="en-US" altLang="zh-CN" dirty="0"/>
              <a:t>,</a:t>
            </a:r>
            <a:r>
              <a:rPr lang="zh-CN" altLang="en-US" dirty="0"/>
              <a:t>中宣部、财政部、文化部、审计署、</a:t>
            </a:r>
          </a:p>
          <a:p>
            <a:r>
              <a:rPr lang="zh-CN" altLang="en-US" dirty="0"/>
              <a:t>广电总局联合发出通知</a:t>
            </a:r>
            <a:r>
              <a:rPr lang="en-US" altLang="zh-CN" dirty="0"/>
              <a:t>,</a:t>
            </a:r>
            <a:r>
              <a:rPr lang="zh-CN" altLang="en-US" dirty="0"/>
              <a:t>要求制止豪华铺张、提倡节俭办晚会</a:t>
            </a:r>
            <a:r>
              <a:rPr lang="en-US" altLang="zh-CN" dirty="0"/>
              <a:t>;10</a:t>
            </a:r>
            <a:r>
              <a:rPr lang="zh-CN" altLang="en-US" dirty="0"/>
              <a:t>月</a:t>
            </a:r>
            <a:r>
              <a:rPr lang="en-US" altLang="zh-CN" dirty="0"/>
              <a:t>,</a:t>
            </a:r>
            <a:r>
              <a:rPr lang="zh-CN" altLang="en-US" dirty="0"/>
              <a:t>广电总局下发</a:t>
            </a:r>
          </a:p>
          <a:p>
            <a:r>
              <a:rPr lang="en-US" altLang="zh-CN" dirty="0"/>
              <a:t>《</a:t>
            </a:r>
            <a:r>
              <a:rPr lang="zh-CN" altLang="en-US" dirty="0"/>
              <a:t>关于做好</a:t>
            </a:r>
            <a:r>
              <a:rPr lang="en-US" altLang="zh-CN" dirty="0"/>
              <a:t>2014</a:t>
            </a:r>
            <a:r>
              <a:rPr lang="zh-CN" altLang="en-US" dirty="0"/>
              <a:t>年电视上星综合频道节目编排和备案工作的通知</a:t>
            </a:r>
            <a:r>
              <a:rPr lang="en-US" altLang="zh-CN" dirty="0"/>
              <a:t>》,</a:t>
            </a:r>
            <a:r>
              <a:rPr lang="zh-CN" altLang="en-US" dirty="0"/>
              <a:t>这一系列对电视</a:t>
            </a:r>
          </a:p>
          <a:p>
            <a:r>
              <a:rPr lang="zh-CN" altLang="en-US" dirty="0"/>
              <a:t>节目内容进行规制的政令相继出台</a:t>
            </a:r>
            <a:r>
              <a:rPr lang="en-US" altLang="zh-CN" dirty="0"/>
              <a:t>,</a:t>
            </a:r>
            <a:r>
              <a:rPr lang="zh-CN" altLang="en-US" dirty="0"/>
              <a:t>构成了</a:t>
            </a:r>
            <a:r>
              <a:rPr lang="en-US" altLang="zh-CN" dirty="0"/>
              <a:t>2013</a:t>
            </a:r>
            <a:r>
              <a:rPr lang="zh-CN" altLang="en-US" dirty="0"/>
              <a:t>年中国电视综艺娱乐节目制作生产</a:t>
            </a:r>
          </a:p>
          <a:p>
            <a:r>
              <a:rPr lang="zh-CN" altLang="en-US" dirty="0"/>
              <a:t>的政策环境。广电内容规制的政策与电视综艺娱乐节目生产机制的互动</a:t>
            </a:r>
            <a:r>
              <a:rPr lang="en-US" altLang="zh-CN" dirty="0"/>
              <a:t>,</a:t>
            </a:r>
            <a:r>
              <a:rPr lang="zh-CN" altLang="en-US" dirty="0"/>
              <a:t>形成了</a:t>
            </a:r>
          </a:p>
          <a:p>
            <a:r>
              <a:rPr lang="en-US" altLang="zh-CN" dirty="0"/>
              <a:t>2012~2013</a:t>
            </a:r>
            <a:r>
              <a:rPr lang="zh-CN" altLang="en-US" dirty="0"/>
              <a:t>年电视综艺娱乐节目独特而饶有意味的生产制作景象</a:t>
            </a:r>
            <a:r>
              <a:rPr lang="en-US" altLang="zh-CN" dirty="0"/>
              <a:t>,</a:t>
            </a:r>
            <a:r>
              <a:rPr lang="zh-CN" altLang="en-US" dirty="0"/>
              <a:t>也促进了电视综</a:t>
            </a:r>
          </a:p>
          <a:p>
            <a:r>
              <a:rPr lang="zh-CN" altLang="en-US" dirty="0"/>
              <a:t>艺娱乐节目的生态转型。</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21595802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en-US" altLang="zh-CN" dirty="0"/>
              <a:t>(</a:t>
            </a:r>
            <a:r>
              <a:rPr lang="zh-CN" altLang="en-US" dirty="0"/>
              <a:t>一</a:t>
            </a:r>
            <a:r>
              <a:rPr lang="en-US" altLang="zh-CN" dirty="0"/>
              <a:t>)</a:t>
            </a:r>
            <a:r>
              <a:rPr lang="zh-CN" altLang="en-US" dirty="0"/>
              <a:t>不仅仅是“限”的政令</a:t>
            </a:r>
            <a:endParaRPr lang="en-US" altLang="zh-CN" dirty="0"/>
          </a:p>
          <a:p>
            <a:endParaRPr lang="en-US" altLang="zh-CN" dirty="0"/>
          </a:p>
          <a:p>
            <a:endParaRPr lang="zh-CN" altLang="en-US" dirty="0"/>
          </a:p>
          <a:p>
            <a:r>
              <a:rPr lang="zh-CN" altLang="en-US" dirty="0"/>
              <a:t>对于上述提到的一系列政策</a:t>
            </a:r>
            <a:r>
              <a:rPr lang="en-US" altLang="zh-CN" dirty="0"/>
              <a:t>,</a:t>
            </a:r>
            <a:r>
              <a:rPr lang="zh-CN" altLang="en-US" dirty="0"/>
              <a:t>人们通俗地把它们分别冠以“节俭令”“限歌令”“升</a:t>
            </a:r>
          </a:p>
          <a:p>
            <a:r>
              <a:rPr lang="zh-CN" altLang="en-US" dirty="0"/>
              <a:t>级版限歌令”“限奢令”和“加强版限娱令”</a:t>
            </a:r>
            <a:r>
              <a:rPr lang="en-US" altLang="zh-CN" dirty="0"/>
              <a:t>,</a:t>
            </a:r>
            <a:r>
              <a:rPr lang="zh-CN" altLang="en-US" dirty="0"/>
              <a:t>给人一个鲜明的印象就是“限”字。其实</a:t>
            </a:r>
            <a:r>
              <a:rPr lang="en-US" altLang="zh-CN" dirty="0"/>
              <a:t>,</a:t>
            </a:r>
            <a:r>
              <a:rPr lang="zh-CN" altLang="en-US" dirty="0"/>
              <a:t>所</a:t>
            </a:r>
          </a:p>
          <a:p>
            <a:r>
              <a:rPr lang="zh-CN" altLang="en-US" dirty="0"/>
              <a:t>谓的一系列“限”令</a:t>
            </a:r>
            <a:r>
              <a:rPr lang="en-US" altLang="zh-CN" dirty="0"/>
              <a:t>,</a:t>
            </a:r>
            <a:r>
              <a:rPr lang="zh-CN" altLang="en-US" dirty="0"/>
              <a:t>并不是准确的词汇描述。</a:t>
            </a:r>
            <a:r>
              <a:rPr lang="en-US" altLang="zh-CN" dirty="0"/>
              <a:t>2013</a:t>
            </a:r>
            <a:r>
              <a:rPr lang="zh-CN" altLang="en-US" dirty="0"/>
              <a:t>年的这一系列政策并不是限制娱</a:t>
            </a:r>
          </a:p>
          <a:p>
            <a:r>
              <a:rPr lang="zh-CN" altLang="en-US" dirty="0"/>
              <a:t>乐、限制娱乐节目</a:t>
            </a:r>
            <a:r>
              <a:rPr lang="en-US" altLang="zh-CN" dirty="0"/>
              <a:t>,</a:t>
            </a:r>
            <a:r>
              <a:rPr lang="zh-CN" altLang="en-US" dirty="0"/>
              <a:t>更不只有简单的“限制”。简单化的读解带来的是片面化的误导。</a:t>
            </a:r>
          </a:p>
          <a:p>
            <a:r>
              <a:rPr lang="zh-CN" altLang="en-US" dirty="0"/>
              <a:t>纵观</a:t>
            </a:r>
            <a:r>
              <a:rPr lang="en-US" altLang="zh-CN" dirty="0"/>
              <a:t>2013</a:t>
            </a:r>
            <a:r>
              <a:rPr lang="zh-CN" altLang="en-US" dirty="0"/>
              <a:t>年的一系列政策</a:t>
            </a:r>
            <a:r>
              <a:rPr lang="en-US" altLang="zh-CN" dirty="0"/>
              <a:t>,</a:t>
            </a:r>
            <a:r>
              <a:rPr lang="zh-CN" altLang="en-US" dirty="0"/>
              <a:t>我们可以发现“限”字之外丰富的内容</a:t>
            </a:r>
            <a:r>
              <a:rPr lang="en-US" altLang="zh-CN" dirty="0"/>
              <a:t>,</a:t>
            </a:r>
            <a:r>
              <a:rPr lang="zh-CN" altLang="en-US" dirty="0"/>
              <a:t>这主要有以下</a:t>
            </a:r>
          </a:p>
          <a:p>
            <a:r>
              <a:rPr lang="zh-CN" altLang="en-US" dirty="0"/>
              <a:t>几点</a:t>
            </a:r>
            <a:r>
              <a:rPr lang="en-US" altLang="zh-CN" dirty="0"/>
              <a:t>:</a:t>
            </a:r>
          </a:p>
          <a:p>
            <a:r>
              <a:rPr lang="en-US" altLang="zh-CN" dirty="0"/>
              <a:t>1.</a:t>
            </a:r>
            <a:r>
              <a:rPr lang="zh-CN" altLang="en-US" dirty="0"/>
              <a:t>强调价值观引领</a:t>
            </a:r>
            <a:endParaRPr lang="en-US" altLang="zh-CN" dirty="0"/>
          </a:p>
          <a:p>
            <a:r>
              <a:rPr lang="en-US" altLang="zh-CN" dirty="0"/>
              <a:t>2.</a:t>
            </a:r>
            <a:r>
              <a:rPr lang="zh-CN" altLang="en-US" dirty="0"/>
              <a:t>分类指导</a:t>
            </a:r>
            <a:r>
              <a:rPr lang="en-US" altLang="zh-CN" dirty="0"/>
              <a:t>,</a:t>
            </a:r>
            <a:r>
              <a:rPr lang="zh-CN" altLang="en-US" dirty="0"/>
              <a:t>总量控制</a:t>
            </a:r>
          </a:p>
          <a:p>
            <a:r>
              <a:rPr lang="en-US" altLang="zh-CN" dirty="0"/>
              <a:t>3.</a:t>
            </a:r>
            <a:r>
              <a:rPr lang="zh-CN" altLang="en-US" dirty="0"/>
              <a:t>从内容的事后监管转向播前监控</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03287017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广电内容规制的政策效应</a:t>
            </a:r>
            <a:endParaRPr lang="en-US" altLang="zh-CN" dirty="0"/>
          </a:p>
          <a:p>
            <a:endParaRPr lang="zh-CN" altLang="en-US" dirty="0"/>
          </a:p>
          <a:p>
            <a:r>
              <a:rPr lang="en-US" altLang="zh-CN" dirty="0"/>
              <a:t>2013</a:t>
            </a:r>
            <a:r>
              <a:rPr lang="zh-CN" altLang="en-US" dirty="0"/>
              <a:t>年关于广电内容方面的一系列政策</a:t>
            </a:r>
            <a:r>
              <a:rPr lang="en-US" altLang="zh-CN" dirty="0"/>
              <a:t>,</a:t>
            </a:r>
            <a:r>
              <a:rPr lang="zh-CN" altLang="en-US" dirty="0"/>
              <a:t>对电视节目市场的调控力度是十分巨</a:t>
            </a:r>
          </a:p>
          <a:p>
            <a:r>
              <a:rPr lang="zh-CN" altLang="en-US" dirty="0"/>
              <a:t>大的</a:t>
            </a:r>
            <a:r>
              <a:rPr lang="en-US" altLang="zh-CN" dirty="0"/>
              <a:t>,</a:t>
            </a:r>
            <a:r>
              <a:rPr lang="zh-CN" altLang="en-US" dirty="0"/>
              <a:t>对电视综艺娱乐节目的影响更是直接而且明显。</a:t>
            </a:r>
            <a:endParaRPr lang="en-US" altLang="zh-CN" dirty="0"/>
          </a:p>
          <a:p>
            <a:endParaRPr lang="zh-CN" altLang="en-US" dirty="0"/>
          </a:p>
          <a:p>
            <a:r>
              <a:rPr lang="en-US" altLang="zh-CN" dirty="0"/>
              <a:t>1.</a:t>
            </a:r>
            <a:r>
              <a:rPr lang="zh-CN" altLang="en-US" dirty="0"/>
              <a:t>晚会总量减少</a:t>
            </a:r>
            <a:r>
              <a:rPr lang="en-US" altLang="zh-CN" dirty="0"/>
              <a:t>,</a:t>
            </a:r>
            <a:r>
              <a:rPr lang="zh-CN" altLang="en-US" dirty="0"/>
              <a:t>节俭成为办晚会的主题词</a:t>
            </a:r>
            <a:endParaRPr lang="en-US" altLang="zh-CN" dirty="0"/>
          </a:p>
          <a:p>
            <a:r>
              <a:rPr lang="en-US" altLang="zh-CN" dirty="0"/>
              <a:t>2.</a:t>
            </a:r>
            <a:r>
              <a:rPr lang="zh-CN" altLang="en-US" dirty="0"/>
              <a:t>电视综艺娱乐节目结构得到优化</a:t>
            </a:r>
            <a:endParaRPr lang="en-US" altLang="zh-CN" dirty="0"/>
          </a:p>
          <a:p>
            <a:r>
              <a:rPr lang="zh-CN" altLang="en-US" dirty="0"/>
              <a:t>亲子类节目</a:t>
            </a:r>
            <a:endParaRPr lang="en-US" altLang="zh-CN" dirty="0"/>
          </a:p>
          <a:p>
            <a:r>
              <a:rPr lang="zh-CN" altLang="en-US" dirty="0"/>
              <a:t>演艺类选秀</a:t>
            </a:r>
            <a:endParaRPr lang="en-US" altLang="zh-CN" dirty="0"/>
          </a:p>
          <a:p>
            <a:r>
              <a:rPr lang="zh-CN" altLang="en-US" dirty="0"/>
              <a:t>情感类节目</a:t>
            </a:r>
            <a:endParaRPr lang="en-US" altLang="zh-CN" dirty="0"/>
          </a:p>
          <a:p>
            <a:r>
              <a:rPr lang="zh-CN" altLang="en-US" dirty="0"/>
              <a:t>竞技益智节目</a:t>
            </a:r>
          </a:p>
          <a:p>
            <a:r>
              <a:rPr lang="en-US" altLang="zh-CN" dirty="0"/>
              <a:t>3.</a:t>
            </a:r>
            <a:r>
              <a:rPr lang="zh-CN" altLang="en-US" dirty="0"/>
              <a:t>差异化竞争促进电视综艺节目良性市场的建立</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255298144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416296"/>
          </a:xfrm>
          <a:prstGeom prst="rect">
            <a:avLst/>
          </a:prstGeom>
          <a:noFill/>
          <a:ln>
            <a:noFill/>
          </a:ln>
        </p:spPr>
        <p:txBody>
          <a:bodyPr wrap="square" lIns="91419" tIns="45708" rIns="91419" bIns="45708">
            <a:spAutoFit/>
          </a:bodyPr>
          <a:lstStyle/>
          <a:p>
            <a:r>
              <a:rPr lang="en-US" altLang="zh-CN" dirty="0"/>
              <a:t>(</a:t>
            </a:r>
            <a:r>
              <a:rPr lang="zh-CN" altLang="en-US" dirty="0"/>
              <a:t>三</a:t>
            </a:r>
            <a:r>
              <a:rPr lang="en-US" altLang="zh-CN" dirty="0"/>
              <a:t>)</a:t>
            </a:r>
            <a:r>
              <a:rPr lang="zh-CN" altLang="en-US" dirty="0"/>
              <a:t>电视综艺娱乐节目的生态转型与发展</a:t>
            </a:r>
            <a:endParaRPr lang="en-US" altLang="zh-CN" dirty="0"/>
          </a:p>
          <a:p>
            <a:endParaRPr lang="zh-CN" altLang="en-US" dirty="0"/>
          </a:p>
          <a:p>
            <a:r>
              <a:rPr lang="zh-CN" altLang="en-US" dirty="0"/>
              <a:t>处于经济社会转型期的当下中国</a:t>
            </a:r>
            <a:r>
              <a:rPr lang="en-US" altLang="zh-CN" dirty="0"/>
              <a:t>,</a:t>
            </a:r>
            <a:r>
              <a:rPr lang="zh-CN" altLang="en-US" dirty="0"/>
              <a:t>社会生活的多样和思想文化的多元</a:t>
            </a:r>
            <a:r>
              <a:rPr lang="en-US" altLang="zh-CN" dirty="0"/>
              <a:t>,</a:t>
            </a:r>
            <a:r>
              <a:rPr lang="zh-CN" altLang="en-US" dirty="0"/>
              <a:t>既为电视</a:t>
            </a:r>
            <a:endParaRPr lang="en-US" altLang="zh-CN" dirty="0"/>
          </a:p>
          <a:p>
            <a:r>
              <a:rPr lang="zh-CN" altLang="en-US" dirty="0"/>
              <a:t>综艺娱乐节目的繁荣发展提供了广阔的空间</a:t>
            </a:r>
            <a:r>
              <a:rPr lang="en-US" altLang="zh-CN" dirty="0"/>
              <a:t>,</a:t>
            </a:r>
            <a:r>
              <a:rPr lang="zh-CN" altLang="en-US" dirty="0"/>
              <a:t>也对其传播和功能提出了诸多挑战。如</a:t>
            </a:r>
          </a:p>
          <a:p>
            <a:r>
              <a:rPr lang="zh-CN" altLang="en-US" dirty="0"/>
              <a:t>果说广电系统的一系列规制是在实现电视综艺娱乐节目社会效益与经济效益双赢的</a:t>
            </a:r>
          </a:p>
          <a:p>
            <a:r>
              <a:rPr lang="zh-CN" altLang="en-US" dirty="0"/>
              <a:t>理想目标过程中施加的外力</a:t>
            </a:r>
            <a:r>
              <a:rPr lang="en-US" altLang="zh-CN" dirty="0"/>
              <a:t>,</a:t>
            </a:r>
            <a:r>
              <a:rPr lang="zh-CN" altLang="en-US" dirty="0"/>
              <a:t>那么</a:t>
            </a:r>
            <a:r>
              <a:rPr lang="en-US" altLang="zh-CN" dirty="0"/>
              <a:t>,</a:t>
            </a:r>
            <a:r>
              <a:rPr lang="zh-CN" altLang="en-US" dirty="0"/>
              <a:t>面对“市场”这双看不见的手</a:t>
            </a:r>
            <a:r>
              <a:rPr lang="en-US" altLang="zh-CN" dirty="0"/>
              <a:t>,</a:t>
            </a:r>
            <a:r>
              <a:rPr lang="zh-CN" altLang="en-US" dirty="0"/>
              <a:t>更需要的是电视综艺</a:t>
            </a:r>
          </a:p>
          <a:p>
            <a:r>
              <a:rPr lang="zh-CN" altLang="en-US" dirty="0"/>
              <a:t>娱乐节目在可持续发展的生态转型理念下的内在蜕变。</a:t>
            </a:r>
          </a:p>
          <a:p>
            <a:r>
              <a:rPr lang="en-US" altLang="zh-CN" dirty="0"/>
              <a:t>1.</a:t>
            </a:r>
            <a:r>
              <a:rPr lang="zh-CN" altLang="en-US" dirty="0"/>
              <a:t>生态转型与发展的出发点</a:t>
            </a:r>
            <a:r>
              <a:rPr lang="en-US" altLang="zh-CN" dirty="0"/>
              <a:t>:</a:t>
            </a:r>
            <a:r>
              <a:rPr lang="zh-CN" altLang="en-US" dirty="0"/>
              <a:t>坚守电视综艺娱乐节目的社会责任</a:t>
            </a:r>
          </a:p>
          <a:p>
            <a:r>
              <a:rPr lang="en-US" altLang="zh-CN" dirty="0"/>
              <a:t>2.</a:t>
            </a:r>
            <a:r>
              <a:rPr lang="zh-CN" altLang="en-US" dirty="0"/>
              <a:t>生态转型与发展的核心</a:t>
            </a:r>
            <a:r>
              <a:rPr lang="en-US" altLang="zh-CN" dirty="0"/>
              <a:t>:</a:t>
            </a:r>
            <a:r>
              <a:rPr lang="zh-CN" altLang="en-US" dirty="0"/>
              <a:t>内容形式创新</a:t>
            </a:r>
            <a:r>
              <a:rPr lang="en-US" altLang="zh-CN" dirty="0"/>
              <a:t>,</a:t>
            </a:r>
            <a:r>
              <a:rPr lang="zh-CN" altLang="en-US" dirty="0"/>
              <a:t>打造艺术精品节目</a:t>
            </a:r>
          </a:p>
          <a:p>
            <a:r>
              <a:rPr lang="en-US" altLang="zh-CN" dirty="0"/>
              <a:t>3.</a:t>
            </a:r>
            <a:r>
              <a:rPr lang="zh-CN" altLang="en-US" dirty="0"/>
              <a:t>生态转型与发展的关键</a:t>
            </a:r>
            <a:r>
              <a:rPr lang="en-US" altLang="zh-CN" dirty="0"/>
              <a:t>:</a:t>
            </a:r>
            <a:r>
              <a:rPr lang="zh-CN" altLang="en-US" dirty="0"/>
              <a:t>强化本土节目研发原创力</a:t>
            </a:r>
          </a:p>
          <a:p>
            <a:r>
              <a:rPr lang="en-US" altLang="zh-CN" dirty="0"/>
              <a:t>4.</a:t>
            </a:r>
            <a:r>
              <a:rPr lang="zh-CN" altLang="en-US" dirty="0"/>
              <a:t>生态转型与发展的路径</a:t>
            </a:r>
            <a:r>
              <a:rPr lang="en-US" altLang="zh-CN" dirty="0"/>
              <a:t>:</a:t>
            </a:r>
            <a:r>
              <a:rPr lang="zh-CN" altLang="en-US" dirty="0"/>
              <a:t>电视产业结构优化升级</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4195858581"/>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4247292"/>
          </a:xfrm>
          <a:prstGeom prst="rect">
            <a:avLst/>
          </a:prstGeom>
          <a:noFill/>
          <a:ln>
            <a:noFill/>
          </a:ln>
        </p:spPr>
        <p:txBody>
          <a:bodyPr wrap="square" lIns="91419" tIns="45708" rIns="91419" bIns="45708">
            <a:spAutoFit/>
          </a:bodyPr>
          <a:lstStyle/>
          <a:p>
            <a:r>
              <a:rPr lang="zh-CN" altLang="en-US" dirty="0"/>
              <a:t>五、媒体合作</a:t>
            </a:r>
            <a:r>
              <a:rPr lang="en-US" altLang="zh-CN" dirty="0"/>
              <a:t>,</a:t>
            </a:r>
            <a:r>
              <a:rPr lang="zh-CN" altLang="en-US" dirty="0"/>
              <a:t>开拓空间</a:t>
            </a:r>
            <a:r>
              <a:rPr lang="en-US" altLang="zh-CN" dirty="0"/>
              <a:t>,</a:t>
            </a:r>
            <a:r>
              <a:rPr lang="zh-CN" altLang="en-US" dirty="0"/>
              <a:t>寻找新的增长点</a:t>
            </a:r>
            <a:endParaRPr lang="en-US" altLang="zh-CN" dirty="0"/>
          </a:p>
          <a:p>
            <a:endParaRPr lang="zh-CN" altLang="en-US" dirty="0"/>
          </a:p>
          <a:p>
            <a:r>
              <a:rPr lang="zh-CN" altLang="en-US" dirty="0"/>
              <a:t>随着数字技术革命性的进步</a:t>
            </a:r>
            <a:r>
              <a:rPr lang="en-US" altLang="zh-CN" dirty="0"/>
              <a:t>,</a:t>
            </a:r>
            <a:r>
              <a:rPr lang="zh-CN" altLang="en-US" dirty="0"/>
              <a:t>网络技术和移动技术支撑下的新媒体不断涌现</a:t>
            </a:r>
            <a:r>
              <a:rPr lang="en-US" altLang="zh-CN" dirty="0"/>
              <a:t>,</a:t>
            </a:r>
            <a:r>
              <a:rPr lang="zh-CN" altLang="en-US" dirty="0"/>
              <a:t>借</a:t>
            </a:r>
          </a:p>
          <a:p>
            <a:r>
              <a:rPr lang="zh-CN" altLang="en-US" dirty="0"/>
              <a:t>助电脑终端、手机终端</a:t>
            </a:r>
            <a:r>
              <a:rPr lang="en-US" altLang="zh-CN" dirty="0"/>
              <a:t>,</a:t>
            </a:r>
            <a:r>
              <a:rPr lang="zh-CN" altLang="en-US" dirty="0"/>
              <a:t>人们看电视的方式和习惯发生了巨大改变。人类生存的信息</a:t>
            </a:r>
          </a:p>
          <a:p>
            <a:r>
              <a:rPr lang="zh-CN" altLang="en-US" dirty="0"/>
              <a:t>化、虚拟性和泛媒介化倾向日益显著。以数字化技术为先导的科技发展为整个大众传</a:t>
            </a:r>
          </a:p>
          <a:p>
            <a:r>
              <a:rPr lang="zh-CN" altLang="en-US" dirty="0"/>
              <a:t>媒产业带来一次次“技术范式转移”</a:t>
            </a:r>
            <a:r>
              <a:rPr lang="en-US" altLang="zh-CN" dirty="0"/>
              <a:t>,</a:t>
            </a:r>
            <a:r>
              <a:rPr lang="zh-CN" altLang="en-US" dirty="0"/>
              <a:t>推进了媒介产品和业务模式的创新、传播渠道和</a:t>
            </a:r>
          </a:p>
          <a:p>
            <a:r>
              <a:rPr lang="zh-CN" altLang="en-US" dirty="0"/>
              <a:t>信息终端的整合</a:t>
            </a:r>
            <a:r>
              <a:rPr lang="en-US" altLang="zh-CN" dirty="0"/>
              <a:t>,</a:t>
            </a:r>
            <a:r>
              <a:rPr lang="zh-CN" altLang="en-US" dirty="0"/>
              <a:t>并最终导致大众媒体传播形态的趋同</a:t>
            </a:r>
            <a:r>
              <a:rPr lang="en-US" altLang="zh-CN" dirty="0"/>
              <a:t>———</a:t>
            </a:r>
            <a:r>
              <a:rPr lang="zh-CN" altLang="en-US" dirty="0"/>
              <a:t>媒体融合趋势日益显著。</a:t>
            </a:r>
          </a:p>
          <a:p>
            <a:r>
              <a:rPr lang="zh-CN" altLang="en-US" dirty="0"/>
              <a:t>全媒体时代</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节目在开展与其他媒体合作、开拓新的表现空间、寻</a:t>
            </a:r>
          </a:p>
          <a:p>
            <a:r>
              <a:rPr lang="zh-CN" altLang="en-US" dirty="0"/>
              <a:t>找传播力和影响力新的增长点方面做出了不懈的努力。</a:t>
            </a:r>
            <a:endParaRPr lang="en-US" altLang="zh-CN" dirty="0"/>
          </a:p>
          <a:p>
            <a:endParaRPr lang="zh-CN" altLang="en-US" dirty="0"/>
          </a:p>
          <a:p>
            <a:r>
              <a:rPr lang="en-US" altLang="zh-CN" dirty="0"/>
              <a:t>(</a:t>
            </a:r>
            <a:r>
              <a:rPr lang="zh-CN" altLang="en-US" dirty="0"/>
              <a:t>一</a:t>
            </a:r>
            <a:r>
              <a:rPr lang="en-US" altLang="zh-CN" dirty="0"/>
              <a:t>)</a:t>
            </a:r>
            <a:r>
              <a:rPr lang="zh-CN" altLang="en-US" dirty="0"/>
              <a:t>网络视频围绕电视播出进行实时传播</a:t>
            </a:r>
            <a:endParaRPr lang="en-US" altLang="zh-CN" dirty="0"/>
          </a:p>
          <a:p>
            <a:r>
              <a:rPr lang="zh-CN" altLang="en-US" dirty="0"/>
              <a:t>泛视频</a:t>
            </a:r>
            <a:endParaRPr lang="en-US" altLang="zh-CN" dirty="0"/>
          </a:p>
          <a:p>
            <a:r>
              <a:rPr lang="en-US" altLang="zh-CN" dirty="0"/>
              <a:t>(</a:t>
            </a:r>
            <a:r>
              <a:rPr lang="zh-CN" altLang="en-US" dirty="0"/>
              <a:t>二</a:t>
            </a:r>
            <a:r>
              <a:rPr lang="en-US" altLang="zh-CN" dirty="0"/>
              <a:t>)</a:t>
            </a:r>
            <a:r>
              <a:rPr lang="zh-CN" altLang="en-US" dirty="0"/>
              <a:t>社交平台围绕话题形成网络社区</a:t>
            </a:r>
          </a:p>
          <a:p>
            <a:r>
              <a:rPr lang="en-US" altLang="zh-CN" dirty="0"/>
              <a:t>(</a:t>
            </a:r>
            <a:r>
              <a:rPr lang="zh-CN" altLang="en-US" dirty="0"/>
              <a:t>三</a:t>
            </a:r>
            <a:r>
              <a:rPr lang="en-US" altLang="zh-CN" dirty="0"/>
              <a:t>)“</a:t>
            </a:r>
            <a:r>
              <a:rPr lang="zh-CN" altLang="en-US" dirty="0"/>
              <a:t>大众评审团”围绕全媒体推广发生转变</a:t>
            </a:r>
          </a:p>
          <a:p>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a:t>
            </a:r>
            <a:r>
              <a:rPr lang="en-US" altLang="zh-CN" sz="2400" b="0" dirty="0">
                <a:latin typeface="字魂35号-经典雅黑" panose="00000500000000000000" pitchFamily="2" charset="-122"/>
                <a:ea typeface="字魂35号-经典雅黑" panose="00000500000000000000" pitchFamily="2" charset="-122"/>
              </a:rPr>
              <a:t>2012-2013</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CCEEB74-6AB8-D147-891F-C62FC7713BAB}"/>
              </a:ext>
            </a:extLst>
          </p:cNvPr>
          <p:cNvSpPr txBox="1"/>
          <p:nvPr/>
        </p:nvSpPr>
        <p:spPr>
          <a:xfrm>
            <a:off x="2498271" y="2057400"/>
            <a:ext cx="184731" cy="369332"/>
          </a:xfrm>
          <a:prstGeom prst="rect">
            <a:avLst/>
          </a:prstGeom>
          <a:noFill/>
        </p:spPr>
        <p:txBody>
          <a:bodyPr wrap="none" rtlCol="0">
            <a:spAutoFit/>
          </a:bodyPr>
          <a:lstStyle/>
          <a:p>
            <a:endParaRPr kumimoji="1" lang="zh-CN" altLang="en-US" dirty="0"/>
          </a:p>
        </p:txBody>
      </p:sp>
    </p:spTree>
    <p:custDataLst>
      <p:tags r:id="rId1"/>
    </p:custDataLst>
    <p:extLst>
      <p:ext uri="{BB962C8B-B14F-4D97-AF65-F5344CB8AC3E}">
        <p14:creationId xmlns:p14="http://schemas.microsoft.com/office/powerpoint/2010/main" val="14427396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355288"/>
          </a:xfrm>
          <a:prstGeom prst="rect">
            <a:avLst/>
          </a:prstGeom>
          <a:noFill/>
          <a:ln>
            <a:noFill/>
          </a:ln>
        </p:spPr>
        <p:txBody>
          <a:bodyPr wrap="square" lIns="91419" tIns="45708" rIns="91419" bIns="45708">
            <a:spAutoFit/>
          </a:bodyPr>
          <a:lstStyle/>
          <a:p>
            <a:r>
              <a:rPr lang="zh-CN" altLang="en-US" dirty="0"/>
              <a:t>这一时期</a:t>
            </a:r>
            <a:r>
              <a:rPr lang="en-US" altLang="zh-CN" dirty="0"/>
              <a:t>,</a:t>
            </a:r>
            <a:r>
              <a:rPr lang="zh-CN" altLang="en-US" dirty="0"/>
              <a:t>全国广播电视机构认真学习落实习近平总书记系列重要讲话精神</a:t>
            </a:r>
            <a:r>
              <a:rPr lang="en-US" altLang="zh-CN" dirty="0"/>
              <a:t>,</a:t>
            </a:r>
            <a:r>
              <a:rPr lang="zh-CN" altLang="en-US" dirty="0"/>
              <a:t>特</a:t>
            </a:r>
          </a:p>
          <a:p>
            <a:r>
              <a:rPr lang="zh-CN" altLang="en-US" dirty="0"/>
              <a:t>别是在文艺工作座谈会和党的新闻舆论工作座谈会上的重要讲话</a:t>
            </a:r>
            <a:r>
              <a:rPr lang="en-US" altLang="zh-CN" dirty="0"/>
              <a:t>,</a:t>
            </a:r>
            <a:r>
              <a:rPr lang="zh-CN" altLang="en-US" dirty="0"/>
              <a:t>坚持正确政治方</a:t>
            </a:r>
          </a:p>
          <a:p>
            <a:r>
              <a:rPr lang="zh-CN" altLang="en-US" dirty="0"/>
              <a:t>向</a:t>
            </a:r>
            <a:r>
              <a:rPr lang="en-US" altLang="zh-CN" dirty="0"/>
              <a:t>,</a:t>
            </a:r>
            <a:r>
              <a:rPr lang="zh-CN" altLang="en-US" dirty="0"/>
              <a:t>坚持以人民为中心的工作导向</a:t>
            </a:r>
            <a:r>
              <a:rPr lang="en-US" altLang="zh-CN" dirty="0"/>
              <a:t>,</a:t>
            </a:r>
            <a:r>
              <a:rPr lang="zh-CN" altLang="en-US" dirty="0"/>
              <a:t>把创新创优工作摆在更加突出的位置</a:t>
            </a:r>
            <a:r>
              <a:rPr lang="en-US" altLang="zh-CN" dirty="0"/>
              <a:t>,</a:t>
            </a:r>
            <a:r>
              <a:rPr lang="zh-CN" altLang="en-US" dirty="0"/>
              <a:t>创作了一大</a:t>
            </a:r>
          </a:p>
          <a:p>
            <a:r>
              <a:rPr lang="zh-CN" altLang="en-US" dirty="0"/>
              <a:t>批弘扬中国精神、传播正能量、讴歌真善美</a:t>
            </a:r>
            <a:r>
              <a:rPr lang="en-US" altLang="zh-CN" dirty="0"/>
              <a:t>,</a:t>
            </a:r>
            <a:r>
              <a:rPr lang="zh-CN" altLang="en-US" dirty="0"/>
              <a:t>思想性、艺术性、观赏性有机统一的原创精</a:t>
            </a:r>
          </a:p>
          <a:p>
            <a:r>
              <a:rPr lang="zh-CN" altLang="en-US" dirty="0"/>
              <a:t>品节目</a:t>
            </a:r>
            <a:r>
              <a:rPr lang="en-US" altLang="zh-CN" dirty="0"/>
              <a:t>,</a:t>
            </a:r>
            <a:r>
              <a:rPr lang="zh-CN" altLang="en-US" dirty="0"/>
              <a:t>满足了广大人民日群众益提高的精神文化需求</a:t>
            </a:r>
            <a:r>
              <a:rPr lang="en-US" altLang="zh-CN" dirty="0"/>
              <a:t>,</a:t>
            </a:r>
            <a:r>
              <a:rPr lang="zh-CN" altLang="en-US" dirty="0"/>
              <a:t>为全面建设小康社会凝聚力</a:t>
            </a:r>
          </a:p>
          <a:p>
            <a:r>
              <a:rPr lang="zh-CN" altLang="en-US" dirty="0"/>
              <a:t>量、鼓舞士气。</a:t>
            </a:r>
          </a:p>
          <a:p>
            <a:r>
              <a:rPr lang="zh-CN" altLang="en-US" dirty="0"/>
              <a:t>这一时期</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节目不仅在数量上继续体现出了它宏大的规模</a:t>
            </a:r>
            <a:r>
              <a:rPr lang="en-US" altLang="zh-CN" dirty="0"/>
              <a:t>,</a:t>
            </a:r>
          </a:p>
          <a:p>
            <a:r>
              <a:rPr lang="zh-CN" altLang="en-US" dirty="0"/>
              <a:t>也在内容和制作水平上表现出了较高的品质。同时</a:t>
            </a:r>
            <a:r>
              <a:rPr lang="en-US" altLang="zh-CN" dirty="0"/>
              <a:t>,</a:t>
            </a:r>
            <a:r>
              <a:rPr lang="zh-CN" altLang="en-US" dirty="0"/>
              <a:t>节目类型更加丰富</a:t>
            </a:r>
            <a:r>
              <a:rPr lang="en-US" altLang="zh-CN" dirty="0"/>
              <a:t>,</a:t>
            </a:r>
            <a:r>
              <a:rPr lang="zh-CN" altLang="en-US" dirty="0"/>
              <a:t>创新性体现</a:t>
            </a:r>
          </a:p>
          <a:p>
            <a:r>
              <a:rPr lang="zh-CN" altLang="en-US" dirty="0"/>
              <a:t>更加充分</a:t>
            </a:r>
            <a:r>
              <a:rPr lang="en-US" altLang="zh-CN" dirty="0"/>
              <a:t>,</a:t>
            </a:r>
            <a:r>
              <a:rPr lang="zh-CN" altLang="en-US" dirty="0"/>
              <a:t>商业运营模式更加成熟</a:t>
            </a:r>
            <a:r>
              <a:rPr lang="en-US" altLang="zh-CN" dirty="0"/>
              <a:t>,</a:t>
            </a:r>
            <a:r>
              <a:rPr lang="zh-CN" altLang="en-US" dirty="0"/>
              <a:t>与新媒体结合的全媒体战略有了实质性进展。</a:t>
            </a:r>
          </a:p>
          <a:p>
            <a:r>
              <a:rPr lang="zh-CN" altLang="en-US" dirty="0"/>
              <a:t>在运营模式上</a:t>
            </a:r>
            <a:r>
              <a:rPr lang="en-US" altLang="zh-CN" dirty="0"/>
              <a:t>,</a:t>
            </a:r>
            <a:r>
              <a:rPr lang="zh-CN" altLang="en-US" dirty="0"/>
              <a:t>制播分离机制成效明显</a:t>
            </a:r>
            <a:r>
              <a:rPr lang="en-US" altLang="zh-CN" dirty="0"/>
              <a:t>,</a:t>
            </a:r>
            <a:r>
              <a:rPr lang="zh-CN" altLang="en-US" dirty="0"/>
              <a:t>中央电视台及各省市电视台相继都播出</a:t>
            </a:r>
          </a:p>
          <a:p>
            <a:r>
              <a:rPr lang="zh-CN" altLang="en-US" dirty="0"/>
              <a:t>了来自社会制作公司制作的节目</a:t>
            </a:r>
            <a:r>
              <a:rPr lang="en-US" altLang="zh-CN" dirty="0"/>
              <a:t>,</a:t>
            </a:r>
            <a:r>
              <a:rPr lang="zh-CN" altLang="en-US" dirty="0"/>
              <a:t>并且安排在黄金时段。</a:t>
            </a:r>
          </a:p>
          <a:p>
            <a:r>
              <a:rPr lang="zh-CN" altLang="en-US" dirty="0"/>
              <a:t>与新媒体合作、多屏多终端地呈现电视文艺</a:t>
            </a:r>
            <a:r>
              <a:rPr lang="en-US" altLang="zh-CN" dirty="0"/>
              <a:t>(</a:t>
            </a:r>
            <a:r>
              <a:rPr lang="zh-CN" altLang="en-US" dirty="0"/>
              <a:t>文化</a:t>
            </a:r>
            <a:r>
              <a:rPr lang="en-US" altLang="zh-CN" dirty="0"/>
              <a:t>)</a:t>
            </a:r>
            <a:r>
              <a:rPr lang="zh-CN" altLang="en-US" dirty="0"/>
              <a:t>节目已经成为常态。新媒体、</a:t>
            </a:r>
          </a:p>
          <a:p>
            <a:r>
              <a:rPr lang="zh-CN" altLang="en-US" dirty="0"/>
              <a:t>多终端不仅成为制作手段</a:t>
            </a:r>
            <a:r>
              <a:rPr lang="en-US" altLang="zh-CN" dirty="0"/>
              <a:t>,</a:t>
            </a:r>
            <a:r>
              <a:rPr lang="zh-CN" altLang="en-US" dirty="0"/>
              <a:t>也成为节目新形态。与往年相比</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节目在</a:t>
            </a:r>
            <a:endParaRPr lang="en-US" altLang="zh-CN" dirty="0"/>
          </a:p>
          <a:p>
            <a:r>
              <a:rPr lang="zh-CN" altLang="en-US" dirty="0"/>
              <a:t>这一时期同样表现出了历史性的变化</a:t>
            </a:r>
            <a:r>
              <a:rPr lang="en-US" altLang="zh-CN" dirty="0"/>
              <a:t>,</a:t>
            </a:r>
            <a:r>
              <a:rPr lang="zh-CN" altLang="en-US" dirty="0"/>
              <a:t>显现出了很多标志性的特征</a:t>
            </a:r>
            <a:r>
              <a:rPr lang="en-US" altLang="zh-CN" dirty="0"/>
              <a:t>,</a:t>
            </a:r>
            <a:r>
              <a:rPr lang="zh-CN" altLang="en-US" dirty="0"/>
              <a:t>在历史进程中具</a:t>
            </a:r>
          </a:p>
          <a:p>
            <a:r>
              <a:rPr lang="zh-CN" altLang="en-US" dirty="0"/>
              <a:t>有重要意义。</a:t>
            </a:r>
          </a:p>
          <a:p>
            <a:r>
              <a:rPr lang="zh-CN" altLang="en-US" dirty="0"/>
              <a:t>与往年相比</a:t>
            </a:r>
            <a:r>
              <a:rPr lang="en-US" altLang="zh-CN" dirty="0"/>
              <a:t>,</a:t>
            </a:r>
            <a:r>
              <a:rPr lang="zh-CN" altLang="en-US" dirty="0"/>
              <a:t>这一时期的真人秀节目呈现出爆发状态</a:t>
            </a:r>
            <a:r>
              <a:rPr lang="en-US" altLang="zh-CN" dirty="0"/>
              <a:t>,</a:t>
            </a:r>
            <a:r>
              <a:rPr lang="zh-CN" altLang="en-US" dirty="0"/>
              <a:t>各个领域、各种题材几乎都</a:t>
            </a:r>
          </a:p>
          <a:p>
            <a:r>
              <a:rPr lang="zh-CN" altLang="en-US" dirty="0"/>
              <a:t>采用真人秀节目形态。真人秀节目裂变出了无数子类型。除了用室内、室外划分外</a:t>
            </a:r>
            <a:r>
              <a:rPr lang="en-US" altLang="zh-CN" dirty="0"/>
              <a:t>,</a:t>
            </a:r>
          </a:p>
          <a:p>
            <a:r>
              <a:rPr lang="zh-CN" altLang="en-US" dirty="0"/>
              <a:t>还因题材、年龄、生活领域等不同而产生了新的类型。</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276298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zh-CN" altLang="en-US" dirty="0"/>
              <a:t>与</a:t>
            </a:r>
            <a:r>
              <a:rPr lang="en-US" altLang="zh-CN" dirty="0"/>
              <a:t>2012~2013</a:t>
            </a:r>
            <a:r>
              <a:rPr lang="zh-CN" altLang="en-US" dirty="0"/>
              <a:t>年相比</a:t>
            </a:r>
            <a:r>
              <a:rPr lang="en-US" altLang="zh-CN" dirty="0"/>
              <a:t>,2014~2015</a:t>
            </a:r>
            <a:r>
              <a:rPr lang="zh-CN" altLang="en-US" dirty="0"/>
              <a:t>年间的电视文艺</a:t>
            </a:r>
            <a:r>
              <a:rPr lang="en-US" altLang="zh-CN" dirty="0"/>
              <a:t>(</a:t>
            </a:r>
            <a:r>
              <a:rPr lang="zh-CN" altLang="en-US" dirty="0"/>
              <a:t>文化</a:t>
            </a:r>
            <a:r>
              <a:rPr lang="en-US" altLang="zh-CN" dirty="0"/>
              <a:t>)</a:t>
            </a:r>
            <a:r>
              <a:rPr lang="zh-CN" altLang="en-US" dirty="0"/>
              <a:t>节目呈现出更加繁荣</a:t>
            </a:r>
          </a:p>
          <a:p>
            <a:r>
              <a:rPr lang="zh-CN" altLang="en-US" dirty="0"/>
              <a:t>的局面</a:t>
            </a:r>
            <a:r>
              <a:rPr lang="en-US" altLang="zh-CN" dirty="0"/>
              <a:t>,</a:t>
            </a:r>
            <a:r>
              <a:rPr lang="zh-CN" altLang="en-US" dirty="0"/>
              <a:t>节目内容几乎涵盖衣、食、住、行等与生活相关的方方面面</a:t>
            </a:r>
            <a:r>
              <a:rPr lang="en-US" altLang="zh-CN" dirty="0"/>
              <a:t>,</a:t>
            </a:r>
            <a:r>
              <a:rPr lang="zh-CN" altLang="en-US" dirty="0"/>
              <a:t>好节目不断涌现</a:t>
            </a:r>
            <a:r>
              <a:rPr lang="en-US" altLang="zh-CN" dirty="0"/>
              <a:t>,</a:t>
            </a:r>
          </a:p>
          <a:p>
            <a:r>
              <a:rPr lang="zh-CN" altLang="en-US" dirty="0"/>
              <a:t>新节目数量大大增加</a:t>
            </a:r>
            <a:r>
              <a:rPr lang="en-US" altLang="zh-CN" dirty="0"/>
              <a:t>,</a:t>
            </a:r>
            <a:r>
              <a:rPr lang="zh-CN" altLang="en-US" dirty="0"/>
              <a:t>节目制作水准也普遍提高</a:t>
            </a:r>
            <a:r>
              <a:rPr lang="en-US" altLang="zh-CN" dirty="0"/>
              <a:t>,</a:t>
            </a:r>
            <a:r>
              <a:rPr lang="zh-CN" altLang="en-US" dirty="0"/>
              <a:t>但节目的同质化倾向开始显现</a:t>
            </a:r>
            <a:r>
              <a:rPr lang="en-US" altLang="zh-CN" dirty="0"/>
              <a:t>,</a:t>
            </a:r>
            <a:r>
              <a:rPr lang="zh-CN" altLang="en-US" dirty="0"/>
              <a:t>从题</a:t>
            </a:r>
          </a:p>
          <a:p>
            <a:r>
              <a:rPr lang="zh-CN" altLang="en-US" dirty="0"/>
              <a:t>材、内容甚至片名都有很高的相似度。为此</a:t>
            </a:r>
            <a:r>
              <a:rPr lang="en-US" altLang="zh-CN" dirty="0"/>
              <a:t>,</a:t>
            </a:r>
            <a:r>
              <a:rPr lang="zh-CN" altLang="en-US" dirty="0"/>
              <a:t>各电视台、各机构大力拓展题材领域</a:t>
            </a:r>
            <a:r>
              <a:rPr lang="en-US" altLang="zh-CN" dirty="0"/>
              <a:t>,</a:t>
            </a:r>
            <a:r>
              <a:rPr lang="zh-CN" altLang="en-US" dirty="0"/>
              <a:t>丰</a:t>
            </a:r>
          </a:p>
          <a:p>
            <a:r>
              <a:rPr lang="zh-CN" altLang="en-US" dirty="0"/>
              <a:t>富不同的选题角度</a:t>
            </a:r>
            <a:r>
              <a:rPr lang="en-US" altLang="zh-CN" dirty="0"/>
              <a:t>,</a:t>
            </a:r>
            <a:r>
              <a:rPr lang="zh-CN" altLang="en-US" dirty="0"/>
              <a:t>凭借越来越成熟的创作技艺和手法</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节目整体上</a:t>
            </a:r>
          </a:p>
          <a:p>
            <a:r>
              <a:rPr lang="zh-CN" altLang="en-US" dirty="0"/>
              <a:t>呈现出了新面貌。</a:t>
            </a:r>
          </a:p>
          <a:p>
            <a:r>
              <a:rPr lang="zh-CN" altLang="en-US" dirty="0"/>
              <a:t>从内容上看</a:t>
            </a:r>
            <a:r>
              <a:rPr lang="en-US" altLang="zh-CN" dirty="0"/>
              <a:t>,</a:t>
            </a:r>
            <a:r>
              <a:rPr lang="zh-CN" altLang="en-US" dirty="0"/>
              <a:t>节目的主题能够反映主流价值观</a:t>
            </a:r>
            <a:r>
              <a:rPr lang="en-US" altLang="zh-CN" dirty="0"/>
              <a:t>,</a:t>
            </a:r>
            <a:r>
              <a:rPr lang="zh-CN" altLang="en-US" dirty="0"/>
              <a:t>节目充满阳光、朝气、包容、善良</a:t>
            </a:r>
            <a:r>
              <a:rPr lang="en-US" altLang="zh-CN" dirty="0"/>
              <a:t>,</a:t>
            </a:r>
          </a:p>
          <a:p>
            <a:r>
              <a:rPr lang="zh-CN" altLang="en-US" dirty="0"/>
              <a:t>以及对生活的美好追求。节目用喜闻乐见的方式</a:t>
            </a:r>
            <a:r>
              <a:rPr lang="en-US" altLang="zh-CN" dirty="0"/>
              <a:t>,</a:t>
            </a:r>
            <a:r>
              <a:rPr lang="zh-CN" altLang="en-US" dirty="0"/>
              <a:t>树立了和谐社会与美丽中国的形</a:t>
            </a:r>
          </a:p>
          <a:p>
            <a:r>
              <a:rPr lang="zh-CN" altLang="en-US" dirty="0"/>
              <a:t>象</a:t>
            </a:r>
            <a:r>
              <a:rPr lang="en-US" altLang="zh-CN" dirty="0"/>
              <a:t>,</a:t>
            </a:r>
            <a:r>
              <a:rPr lang="zh-CN" altLang="en-US" dirty="0"/>
              <a:t>为实现中国梦而增光添彩。</a:t>
            </a:r>
          </a:p>
          <a:p>
            <a:r>
              <a:rPr lang="zh-CN" altLang="en-US" dirty="0"/>
              <a:t>从形式上看</a:t>
            </a:r>
            <a:r>
              <a:rPr lang="en-US" altLang="zh-CN" dirty="0"/>
              <a:t>,</a:t>
            </a:r>
            <a:r>
              <a:rPr lang="zh-CN" altLang="en-US" dirty="0"/>
              <a:t>从传统的综艺晚会到时尚流行的真人秀</a:t>
            </a:r>
            <a:r>
              <a:rPr lang="en-US" altLang="zh-CN" dirty="0"/>
              <a:t>,</a:t>
            </a:r>
            <a:r>
              <a:rPr lang="zh-CN" altLang="en-US" dirty="0"/>
              <a:t>多样化的节目形态传达着</a:t>
            </a:r>
          </a:p>
          <a:p>
            <a:r>
              <a:rPr lang="zh-CN" altLang="en-US" dirty="0"/>
              <a:t>普通百姓为美好生活而努力的心愿。节目样式既有中国特色</a:t>
            </a:r>
            <a:r>
              <a:rPr lang="en-US" altLang="zh-CN" dirty="0"/>
              <a:t>,</a:t>
            </a:r>
            <a:r>
              <a:rPr lang="zh-CN" altLang="en-US" dirty="0"/>
              <a:t>又与世界接轨</a:t>
            </a:r>
            <a:r>
              <a:rPr lang="en-US" altLang="zh-CN" dirty="0"/>
              <a:t>,</a:t>
            </a:r>
            <a:r>
              <a:rPr lang="zh-CN" altLang="en-US" dirty="0"/>
              <a:t>制作水</a:t>
            </a:r>
          </a:p>
          <a:p>
            <a:r>
              <a:rPr lang="zh-CN" altLang="en-US" dirty="0"/>
              <a:t>平高</a:t>
            </a:r>
            <a:r>
              <a:rPr lang="en-US" altLang="zh-CN" dirty="0"/>
              <a:t>,</a:t>
            </a:r>
            <a:r>
              <a:rPr lang="zh-CN" altLang="en-US" dirty="0"/>
              <a:t>具有前沿性和国际性。尤其是真人秀节目</a:t>
            </a:r>
            <a:r>
              <a:rPr lang="en-US" altLang="zh-CN" dirty="0"/>
              <a:t>,</a:t>
            </a:r>
            <a:r>
              <a:rPr lang="zh-CN" altLang="en-US" dirty="0"/>
              <a:t>数量多、覆盖领域大</a:t>
            </a:r>
            <a:r>
              <a:rPr lang="en-US" altLang="zh-CN" dirty="0"/>
              <a:t>,</a:t>
            </a:r>
            <a:r>
              <a:rPr lang="zh-CN" altLang="en-US" dirty="0"/>
              <a:t>是这一阶段的</a:t>
            </a:r>
          </a:p>
          <a:p>
            <a:r>
              <a:rPr lang="zh-CN" altLang="en-US" dirty="0"/>
              <a:t>主要节目形态。</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7435596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355288"/>
          </a:xfrm>
          <a:prstGeom prst="rect">
            <a:avLst/>
          </a:prstGeom>
          <a:noFill/>
          <a:ln>
            <a:noFill/>
          </a:ln>
        </p:spPr>
        <p:txBody>
          <a:bodyPr wrap="square" lIns="91419" tIns="45708" rIns="91419" bIns="45708">
            <a:spAutoFit/>
          </a:bodyPr>
          <a:lstStyle/>
          <a:p>
            <a:r>
              <a:rPr lang="zh-CN" altLang="en-US" dirty="0"/>
              <a:t>纵观</a:t>
            </a:r>
            <a:r>
              <a:rPr lang="en-US" altLang="zh-CN" dirty="0"/>
              <a:t>2014~2015</a:t>
            </a:r>
            <a:r>
              <a:rPr lang="zh-CN" altLang="en-US" dirty="0"/>
              <a:t>年间中国电视文艺</a:t>
            </a:r>
            <a:r>
              <a:rPr lang="en-US" altLang="zh-CN" dirty="0"/>
              <a:t>(</a:t>
            </a:r>
            <a:r>
              <a:rPr lang="zh-CN" altLang="en-US" dirty="0"/>
              <a:t>文化</a:t>
            </a:r>
            <a:r>
              <a:rPr lang="en-US" altLang="zh-CN" dirty="0"/>
              <a:t>)</a:t>
            </a:r>
            <a:r>
              <a:rPr lang="zh-CN" altLang="en-US" dirty="0"/>
              <a:t>节目</a:t>
            </a:r>
            <a:r>
              <a:rPr lang="en-US" altLang="zh-CN" dirty="0"/>
              <a:t>,</a:t>
            </a:r>
            <a:r>
              <a:rPr lang="zh-CN" altLang="en-US" dirty="0"/>
              <a:t>整体上有以下几个特征</a:t>
            </a:r>
            <a:r>
              <a:rPr lang="en-US" altLang="zh-CN" dirty="0"/>
              <a:t>:(1)</a:t>
            </a:r>
            <a:r>
              <a:rPr lang="zh-CN" altLang="en-US" dirty="0"/>
              <a:t>规</a:t>
            </a:r>
          </a:p>
          <a:p>
            <a:r>
              <a:rPr lang="zh-CN" altLang="en-US" dirty="0"/>
              <a:t>模大、数量多</a:t>
            </a:r>
            <a:r>
              <a:rPr lang="en-US" altLang="zh-CN" dirty="0"/>
              <a:t>;(2)</a:t>
            </a:r>
            <a:r>
              <a:rPr lang="zh-CN" altLang="en-US" dirty="0"/>
              <a:t>类型丰富</a:t>
            </a:r>
            <a:r>
              <a:rPr lang="en-US" altLang="zh-CN" dirty="0"/>
              <a:t>,</a:t>
            </a:r>
            <a:r>
              <a:rPr lang="zh-CN" altLang="en-US" dirty="0"/>
              <a:t>题材多样</a:t>
            </a:r>
            <a:r>
              <a:rPr lang="en-US" altLang="zh-CN" dirty="0"/>
              <a:t>;(3)</a:t>
            </a:r>
            <a:r>
              <a:rPr lang="zh-CN" altLang="en-US" dirty="0"/>
              <a:t>主题积极</a:t>
            </a:r>
            <a:r>
              <a:rPr lang="en-US" altLang="zh-CN" dirty="0"/>
              <a:t>,</a:t>
            </a:r>
            <a:r>
              <a:rPr lang="zh-CN" altLang="en-US" dirty="0"/>
              <a:t>寓教于乐</a:t>
            </a:r>
            <a:r>
              <a:rPr lang="en-US" altLang="zh-CN" dirty="0"/>
              <a:t>;(4)</a:t>
            </a:r>
            <a:r>
              <a:rPr lang="zh-CN" altLang="en-US" dirty="0"/>
              <a:t>新技术、新手段广</a:t>
            </a:r>
          </a:p>
          <a:p>
            <a:r>
              <a:rPr lang="zh-CN" altLang="en-US" dirty="0"/>
              <a:t>泛运用</a:t>
            </a:r>
            <a:r>
              <a:rPr lang="en-US" altLang="zh-CN" dirty="0"/>
              <a:t>,</a:t>
            </a:r>
            <a:r>
              <a:rPr lang="zh-CN" altLang="en-US" dirty="0"/>
              <a:t>全媒体理念与实践成果丰硕</a:t>
            </a:r>
            <a:r>
              <a:rPr lang="en-US" altLang="zh-CN" dirty="0"/>
              <a:t>;(5)</a:t>
            </a:r>
            <a:r>
              <a:rPr lang="zh-CN" altLang="en-US" dirty="0"/>
              <a:t>制播分离进一步见成效</a:t>
            </a:r>
            <a:r>
              <a:rPr lang="en-US" altLang="zh-CN" dirty="0"/>
              <a:t>,</a:t>
            </a:r>
            <a:r>
              <a:rPr lang="zh-CN" altLang="en-US" dirty="0"/>
              <a:t>社会力量成为制作</a:t>
            </a:r>
          </a:p>
          <a:p>
            <a:r>
              <a:rPr lang="zh-CN" altLang="en-US" dirty="0"/>
              <a:t>中坚</a:t>
            </a:r>
            <a:r>
              <a:rPr lang="en-US" altLang="zh-CN" dirty="0"/>
              <a:t>,</a:t>
            </a:r>
            <a:r>
              <a:rPr lang="zh-CN" altLang="en-US" dirty="0"/>
              <a:t>市场化运营有了新气象</a:t>
            </a:r>
            <a:r>
              <a:rPr lang="en-US" altLang="zh-CN" dirty="0"/>
              <a:t>;(6)</a:t>
            </a:r>
            <a:r>
              <a:rPr lang="zh-CN" altLang="en-US" dirty="0"/>
              <a:t>原创节目不断涌现</a:t>
            </a:r>
            <a:r>
              <a:rPr lang="en-US" altLang="zh-CN" dirty="0"/>
              <a:t>,</a:t>
            </a:r>
            <a:r>
              <a:rPr lang="zh-CN" altLang="en-US" dirty="0"/>
              <a:t>引进模式改造手法趋于成熟。</a:t>
            </a:r>
          </a:p>
          <a:p>
            <a:r>
              <a:rPr lang="zh-CN" altLang="en-US" dirty="0"/>
              <a:t>从数量上看</a:t>
            </a:r>
            <a:r>
              <a:rPr lang="en-US" altLang="zh-CN" dirty="0"/>
              <a:t>,</a:t>
            </a:r>
            <a:r>
              <a:rPr lang="zh-CN" altLang="en-US" dirty="0"/>
              <a:t>电视文艺体量大。尽管新媒体冲击力度与日俱增</a:t>
            </a:r>
            <a:r>
              <a:rPr lang="en-US" altLang="zh-CN" dirty="0"/>
              <a:t>,</a:t>
            </a:r>
            <a:r>
              <a:rPr lang="zh-CN" altLang="en-US" dirty="0"/>
              <a:t>但仅从数量上看</a:t>
            </a:r>
            <a:r>
              <a:rPr lang="en-US" altLang="zh-CN" dirty="0"/>
              <a:t>,</a:t>
            </a:r>
          </a:p>
          <a:p>
            <a:r>
              <a:rPr lang="zh-CN" altLang="en-US" dirty="0"/>
              <a:t>都难以取代电视媒体在文艺</a:t>
            </a:r>
            <a:r>
              <a:rPr lang="en-US" altLang="zh-CN" dirty="0"/>
              <a:t>(</a:t>
            </a:r>
            <a:r>
              <a:rPr lang="zh-CN" altLang="en-US" dirty="0"/>
              <a:t>文化</a:t>
            </a:r>
            <a:r>
              <a:rPr lang="en-US" altLang="zh-CN" dirty="0"/>
              <a:t>)</a:t>
            </a:r>
            <a:r>
              <a:rPr lang="zh-CN" altLang="en-US" dirty="0"/>
              <a:t>方面的主流作用和繁荣局面。</a:t>
            </a:r>
            <a:r>
              <a:rPr lang="en-US" altLang="zh-CN" dirty="0"/>
              <a:t>2015</a:t>
            </a:r>
            <a:r>
              <a:rPr lang="zh-CN" altLang="en-US" dirty="0"/>
              <a:t>年</a:t>
            </a:r>
            <a:r>
              <a:rPr lang="en-US" altLang="zh-CN" dirty="0"/>
              <a:t>,48</a:t>
            </a:r>
            <a:r>
              <a:rPr lang="zh-CN" altLang="en-US" dirty="0"/>
              <a:t>个上星</a:t>
            </a:r>
          </a:p>
          <a:p>
            <a:r>
              <a:rPr lang="zh-CN" altLang="en-US" dirty="0"/>
              <a:t>频道</a:t>
            </a:r>
            <a:r>
              <a:rPr lang="en-US" altLang="zh-CN" dirty="0"/>
              <a:t>,</a:t>
            </a:r>
            <a:r>
              <a:rPr lang="zh-CN" altLang="en-US" dirty="0"/>
              <a:t>共播出了</a:t>
            </a:r>
            <a:r>
              <a:rPr lang="en-US" altLang="zh-CN" dirty="0"/>
              <a:t>600</a:t>
            </a:r>
            <a:r>
              <a:rPr lang="zh-CN" altLang="en-US" dirty="0"/>
              <a:t>余档综艺节目</a:t>
            </a:r>
            <a:r>
              <a:rPr lang="en-US" altLang="zh-CN" dirty="0"/>
              <a:t>,</a:t>
            </a:r>
            <a:r>
              <a:rPr lang="zh-CN" altLang="en-US" dirty="0"/>
              <a:t>播出时长约</a:t>
            </a:r>
            <a:r>
              <a:rPr lang="en-US" altLang="zh-CN" dirty="0"/>
              <a:t>266</a:t>
            </a:r>
            <a:r>
              <a:rPr lang="zh-CN" altLang="en-US" dirty="0"/>
              <a:t>万分钟</a:t>
            </a:r>
            <a:r>
              <a:rPr lang="en-US" altLang="zh-CN" dirty="0"/>
              <a:t>,</a:t>
            </a:r>
            <a:r>
              <a:rPr lang="zh-CN" altLang="en-US" dirty="0"/>
              <a:t>相当于全年人均收视</a:t>
            </a:r>
          </a:p>
          <a:p>
            <a:r>
              <a:rPr lang="en-US" altLang="zh-CN" dirty="0"/>
              <a:t>6980</a:t>
            </a:r>
            <a:r>
              <a:rPr lang="zh-CN" altLang="en-US" dirty="0"/>
              <a:t>分钟</a:t>
            </a:r>
            <a:r>
              <a:rPr lang="en-US" altLang="zh-CN" dirty="0"/>
              <a:t>(</a:t>
            </a:r>
            <a:r>
              <a:rPr lang="zh-CN" altLang="en-US" dirty="0"/>
              <a:t>约</a:t>
            </a:r>
            <a:r>
              <a:rPr lang="en-US" altLang="zh-CN" dirty="0"/>
              <a:t>116</a:t>
            </a:r>
            <a:r>
              <a:rPr lang="zh-CN" altLang="en-US" dirty="0"/>
              <a:t>小时</a:t>
            </a:r>
            <a:r>
              <a:rPr lang="en-US" altLang="zh-CN" dirty="0"/>
              <a:t>),</a:t>
            </a:r>
            <a:r>
              <a:rPr lang="zh-CN" altLang="en-US" dirty="0"/>
              <a:t>比</a:t>
            </a:r>
            <a:r>
              <a:rPr lang="en-US" altLang="zh-CN" dirty="0"/>
              <a:t>2014</a:t>
            </a:r>
            <a:r>
              <a:rPr lang="zh-CN" altLang="en-US" dirty="0"/>
              <a:t>年增长了</a:t>
            </a:r>
            <a:r>
              <a:rPr lang="en-US" altLang="zh-CN" dirty="0"/>
              <a:t>9.3%,</a:t>
            </a:r>
            <a:r>
              <a:rPr lang="zh-CN" altLang="en-US" dirty="0"/>
              <a:t>是五年来的收视时间最高点。</a:t>
            </a:r>
          </a:p>
          <a:p>
            <a:r>
              <a:rPr lang="zh-CN" altLang="en-US" dirty="0"/>
              <a:t>除了数量多、体量大</a:t>
            </a:r>
            <a:r>
              <a:rPr lang="en-US" altLang="zh-CN" dirty="0"/>
              <a:t>,</a:t>
            </a:r>
            <a:r>
              <a:rPr lang="zh-CN" altLang="en-US" dirty="0"/>
              <a:t>类型丰富也是这两年的主要特征。</a:t>
            </a:r>
            <a:endParaRPr lang="en-US" altLang="zh-CN" dirty="0"/>
          </a:p>
          <a:p>
            <a:endParaRPr lang="zh-CN" altLang="en-US" dirty="0"/>
          </a:p>
          <a:p>
            <a:r>
              <a:rPr lang="zh-CN" altLang="en-US" dirty="0"/>
              <a:t>从跨年晚会、春晚、秋晚到重大活动的庆典晚会</a:t>
            </a:r>
            <a:r>
              <a:rPr lang="en-US" altLang="zh-CN" dirty="0"/>
              <a:t>,</a:t>
            </a:r>
            <a:r>
              <a:rPr lang="zh-CN" altLang="en-US" dirty="0"/>
              <a:t>从日常栏目、特别节目到季播节</a:t>
            </a:r>
          </a:p>
          <a:p>
            <a:r>
              <a:rPr lang="zh-CN" altLang="en-US" dirty="0"/>
              <a:t>目</a:t>
            </a:r>
            <a:r>
              <a:rPr lang="en-US" altLang="zh-CN" dirty="0"/>
              <a:t>,</a:t>
            </a:r>
            <a:r>
              <a:rPr lang="zh-CN" altLang="en-US" dirty="0"/>
              <a:t>这两年电视文艺</a:t>
            </a:r>
            <a:r>
              <a:rPr lang="en-US" altLang="zh-CN" dirty="0"/>
              <a:t>(</a:t>
            </a:r>
            <a:r>
              <a:rPr lang="zh-CN" altLang="en-US" dirty="0"/>
              <a:t>文化</a:t>
            </a:r>
            <a:r>
              <a:rPr lang="en-US" altLang="zh-CN" dirty="0"/>
              <a:t>)</a:t>
            </a:r>
            <a:r>
              <a:rPr lang="zh-CN" altLang="en-US" dirty="0"/>
              <a:t>节目因其类型之多、品种之丰富</a:t>
            </a:r>
            <a:r>
              <a:rPr lang="en-US" altLang="zh-CN" dirty="0"/>
              <a:t>,</a:t>
            </a:r>
            <a:r>
              <a:rPr lang="zh-CN" altLang="en-US" dirty="0"/>
              <a:t>可以说是历史上最完整的</a:t>
            </a:r>
          </a:p>
          <a:p>
            <a:r>
              <a:rPr lang="zh-CN" altLang="en-US" dirty="0"/>
              <a:t>两年。这一方面是因为品牌节目从往年延续到了</a:t>
            </a:r>
            <a:r>
              <a:rPr lang="en-US" altLang="zh-CN" dirty="0"/>
              <a:t>2014</a:t>
            </a:r>
            <a:r>
              <a:rPr lang="zh-CN" altLang="en-US" dirty="0"/>
              <a:t>年和</a:t>
            </a:r>
            <a:r>
              <a:rPr lang="en-US" altLang="zh-CN" dirty="0"/>
              <a:t>2015</a:t>
            </a:r>
            <a:r>
              <a:rPr lang="zh-CN" altLang="en-US" dirty="0"/>
              <a:t>年</a:t>
            </a:r>
            <a:r>
              <a:rPr lang="en-US" altLang="zh-CN" dirty="0"/>
              <a:t>,</a:t>
            </a:r>
            <a:r>
              <a:rPr lang="zh-CN" altLang="en-US" dirty="0"/>
              <a:t>是多年积累的结</a:t>
            </a:r>
          </a:p>
          <a:p>
            <a:r>
              <a:rPr lang="zh-CN" altLang="en-US" dirty="0"/>
              <a:t>果</a:t>
            </a:r>
            <a:r>
              <a:rPr lang="en-US" altLang="zh-CN" dirty="0"/>
              <a:t>;</a:t>
            </a:r>
            <a:r>
              <a:rPr lang="zh-CN" altLang="en-US" dirty="0"/>
              <a:t>另一方面是在创新需求下</a:t>
            </a:r>
            <a:r>
              <a:rPr lang="en-US" altLang="zh-CN" dirty="0"/>
              <a:t>,</a:t>
            </a:r>
            <a:r>
              <a:rPr lang="zh-CN" altLang="en-US" dirty="0"/>
              <a:t>从类型入手寻找空白点和差异定位的结果。可以看出</a:t>
            </a:r>
            <a:r>
              <a:rPr lang="en-US" altLang="zh-CN" dirty="0"/>
              <a:t>,</a:t>
            </a:r>
          </a:p>
          <a:p>
            <a:r>
              <a:rPr lang="zh-CN" altLang="en-US" dirty="0"/>
              <a:t>创新策划首先是从类型分析研究开始。</a:t>
            </a:r>
            <a:r>
              <a:rPr lang="en-US" altLang="zh-CN" dirty="0"/>
              <a:t>2014~2015</a:t>
            </a:r>
            <a:r>
              <a:rPr lang="zh-CN" altLang="en-US" dirty="0"/>
              <a:t>年</a:t>
            </a:r>
            <a:r>
              <a:rPr lang="en-US" altLang="zh-CN" dirty="0"/>
              <a:t>,</a:t>
            </a:r>
            <a:r>
              <a:rPr lang="zh-CN" altLang="en-US" dirty="0"/>
              <a:t>电视文艺</a:t>
            </a:r>
            <a:r>
              <a:rPr lang="en-US" altLang="zh-CN" dirty="0"/>
              <a:t>(</a:t>
            </a:r>
            <a:r>
              <a:rPr lang="zh-CN" altLang="en-US" dirty="0"/>
              <a:t>文化</a:t>
            </a:r>
            <a:r>
              <a:rPr lang="en-US" altLang="zh-CN" dirty="0"/>
              <a:t>)</a:t>
            </a:r>
            <a:r>
              <a:rPr lang="zh-CN" altLang="en-US" dirty="0"/>
              <a:t>节目的每一</a:t>
            </a:r>
          </a:p>
          <a:p>
            <a:r>
              <a:rPr lang="zh-CN" altLang="en-US" dirty="0"/>
              <a:t>种类型</a:t>
            </a:r>
            <a:r>
              <a:rPr lang="en-US" altLang="zh-CN" dirty="0"/>
              <a:t>,</a:t>
            </a:r>
            <a:r>
              <a:rPr lang="zh-CN" altLang="en-US" dirty="0"/>
              <a:t>都产生了多个受关注程度高、影响力大的节目</a:t>
            </a:r>
            <a:r>
              <a:rPr lang="en-US" altLang="zh-CN" dirty="0"/>
              <a:t>,</a:t>
            </a:r>
            <a:r>
              <a:rPr lang="zh-CN" altLang="en-US" dirty="0"/>
              <a:t>这使电视文艺</a:t>
            </a:r>
            <a:r>
              <a:rPr lang="en-US" altLang="zh-CN" dirty="0"/>
              <a:t>(</a:t>
            </a:r>
            <a:r>
              <a:rPr lang="zh-CN" altLang="en-US" dirty="0"/>
              <a:t>文化</a:t>
            </a:r>
            <a:r>
              <a:rPr lang="en-US" altLang="zh-CN" dirty="0"/>
              <a:t>)</a:t>
            </a:r>
            <a:r>
              <a:rPr lang="zh-CN" altLang="en-US" dirty="0"/>
              <a:t>节目类型</a:t>
            </a:r>
            <a:endParaRPr lang="en-US" altLang="zh-CN" dirty="0"/>
          </a:p>
          <a:p>
            <a:r>
              <a:rPr lang="zh-CN" altLang="en-US" dirty="0"/>
              <a:t>本身的重要价值凸显。类型</a:t>
            </a:r>
            <a:r>
              <a:rPr lang="en-US" altLang="zh-CN" dirty="0"/>
              <a:t>,</a:t>
            </a:r>
            <a:r>
              <a:rPr lang="zh-CN" altLang="en-US" dirty="0"/>
              <a:t>作为节目成功的重要元素被认识、被运用</a:t>
            </a:r>
            <a:r>
              <a:rPr lang="en-US" altLang="zh-CN" dirty="0"/>
              <a:t>,</a:t>
            </a:r>
            <a:r>
              <a:rPr lang="zh-CN" altLang="en-US" dirty="0"/>
              <a:t>产生了良好的</a:t>
            </a:r>
          </a:p>
          <a:p>
            <a:r>
              <a:rPr lang="zh-CN" altLang="en-US" dirty="0"/>
              <a:t>效果</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8825361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5632287"/>
          </a:xfrm>
          <a:prstGeom prst="rect">
            <a:avLst/>
          </a:prstGeom>
          <a:noFill/>
          <a:ln>
            <a:noFill/>
          </a:ln>
        </p:spPr>
        <p:txBody>
          <a:bodyPr wrap="square" lIns="91419" tIns="45708" rIns="91419" bIns="45708">
            <a:spAutoFit/>
          </a:bodyPr>
          <a:lstStyle/>
          <a:p>
            <a:r>
              <a:rPr lang="zh-CN" altLang="en-US" dirty="0"/>
              <a:t>一、综艺秀彰显时代华章</a:t>
            </a:r>
            <a:r>
              <a:rPr lang="en-US" altLang="zh-CN" dirty="0"/>
              <a:t>,</a:t>
            </a:r>
            <a:r>
              <a:rPr lang="zh-CN" altLang="en-US" dirty="0"/>
              <a:t>颂扬核心价值观</a:t>
            </a:r>
            <a:endParaRPr lang="en-US" altLang="zh-CN" dirty="0"/>
          </a:p>
          <a:p>
            <a:endParaRPr lang="en-US" altLang="zh-CN" dirty="0"/>
          </a:p>
          <a:p>
            <a:r>
              <a:rPr lang="zh-CN" altLang="en-US" dirty="0"/>
              <a:t>作为中国电视文艺传统的节目样式</a:t>
            </a:r>
            <a:r>
              <a:rPr lang="en-US" altLang="zh-CN" dirty="0"/>
              <a:t>,</a:t>
            </a:r>
            <a:r>
              <a:rPr lang="zh-CN" altLang="en-US" dirty="0"/>
              <a:t>节庆晚会承担者彰显时代主旋律的光荣使</a:t>
            </a:r>
          </a:p>
          <a:p>
            <a:r>
              <a:rPr lang="zh-CN" altLang="en-US" dirty="0"/>
              <a:t>命。它是盛世华章</a:t>
            </a:r>
            <a:r>
              <a:rPr lang="en-US" altLang="zh-CN" dirty="0"/>
              <a:t>,</a:t>
            </a:r>
            <a:r>
              <a:rPr lang="zh-CN" altLang="en-US" dirty="0"/>
              <a:t>是盛世镜像</a:t>
            </a:r>
            <a:r>
              <a:rPr lang="en-US" altLang="zh-CN" dirty="0"/>
              <a:t>,</a:t>
            </a:r>
            <a:r>
              <a:rPr lang="zh-CN" altLang="en-US" dirty="0"/>
              <a:t>它以提炼、表达社会发展主旋律及核心价值观为己</a:t>
            </a:r>
          </a:p>
          <a:p>
            <a:r>
              <a:rPr lang="zh-CN" altLang="en-US" dirty="0"/>
              <a:t>任。捕捉文化热点和社会一时风尚</a:t>
            </a:r>
            <a:r>
              <a:rPr lang="en-US" altLang="zh-CN" dirty="0"/>
              <a:t>,</a:t>
            </a:r>
            <a:r>
              <a:rPr lang="zh-CN" altLang="en-US" dirty="0"/>
              <a:t>提取社会发展本质特征</a:t>
            </a:r>
            <a:r>
              <a:rPr lang="en-US" altLang="zh-CN" dirty="0"/>
              <a:t>,</a:t>
            </a:r>
            <a:r>
              <a:rPr lang="zh-CN" altLang="en-US" dirty="0"/>
              <a:t>用文艺节目引领主流价</a:t>
            </a:r>
          </a:p>
          <a:p>
            <a:r>
              <a:rPr lang="zh-CN" altLang="en-US" dirty="0"/>
              <a:t>值观</a:t>
            </a:r>
            <a:r>
              <a:rPr lang="en-US" altLang="zh-CN" dirty="0"/>
              <a:t>,</a:t>
            </a:r>
            <a:r>
              <a:rPr lang="zh-CN" altLang="en-US" dirty="0"/>
              <a:t>它电视文艺节目的中国特色</a:t>
            </a:r>
            <a:r>
              <a:rPr lang="en-US" altLang="zh-CN" dirty="0"/>
              <a:t>,</a:t>
            </a:r>
            <a:r>
              <a:rPr lang="zh-CN" altLang="en-US" dirty="0"/>
              <a:t>也是中国电视文艺</a:t>
            </a:r>
            <a:r>
              <a:rPr lang="en-US" altLang="zh-CN" dirty="0"/>
              <a:t>(</a:t>
            </a:r>
            <a:r>
              <a:rPr lang="zh-CN" altLang="en-US" dirty="0"/>
              <a:t>文化</a:t>
            </a:r>
            <a:r>
              <a:rPr lang="en-US" altLang="zh-CN" dirty="0"/>
              <a:t>)</a:t>
            </a:r>
            <a:r>
              <a:rPr lang="zh-CN" altLang="en-US" dirty="0"/>
              <a:t>节目具有深刻性和思想</a:t>
            </a:r>
          </a:p>
          <a:p>
            <a:r>
              <a:rPr lang="zh-CN" altLang="en-US" dirty="0"/>
              <a:t>性的原因。用喜闻乐见的方式传达党和国家的方针政策</a:t>
            </a:r>
            <a:r>
              <a:rPr lang="en-US" altLang="zh-CN" dirty="0"/>
              <a:t>,</a:t>
            </a:r>
            <a:r>
              <a:rPr lang="zh-CN" altLang="en-US" dirty="0"/>
              <a:t>用艺术和娱乐的形式表达国</a:t>
            </a:r>
          </a:p>
          <a:p>
            <a:r>
              <a:rPr lang="zh-CN" altLang="en-US" dirty="0"/>
              <a:t>家立场</a:t>
            </a:r>
            <a:r>
              <a:rPr lang="en-US" altLang="zh-CN" dirty="0"/>
              <a:t>,</a:t>
            </a:r>
            <a:r>
              <a:rPr lang="zh-CN" altLang="en-US" dirty="0"/>
              <a:t>已成为这一类型节目的自觉意识和自觉行动。综艺晚会往往与节庆日关联</a:t>
            </a:r>
            <a:r>
              <a:rPr lang="en-US" altLang="zh-CN" dirty="0"/>
              <a:t>,</a:t>
            </a:r>
          </a:p>
          <a:p>
            <a:r>
              <a:rPr lang="zh-CN" altLang="en-US" dirty="0"/>
              <a:t>以节日或庆典事件本身的主题为基本核心</a:t>
            </a:r>
            <a:r>
              <a:rPr lang="en-US" altLang="zh-CN" dirty="0"/>
              <a:t>,</a:t>
            </a:r>
            <a:r>
              <a:rPr lang="zh-CN" altLang="en-US" dirty="0"/>
              <a:t>并用丰富的内容将此核心加以丰满</a:t>
            </a:r>
            <a:r>
              <a:rPr lang="en-US" altLang="zh-CN" dirty="0"/>
              <a:t>,</a:t>
            </a:r>
            <a:r>
              <a:rPr lang="zh-CN" altLang="en-US" dirty="0"/>
              <a:t>最终</a:t>
            </a:r>
          </a:p>
          <a:p>
            <a:r>
              <a:rPr lang="zh-CN" altLang="en-US" dirty="0"/>
              <a:t>有血有肉地以情感和气势感染人</a:t>
            </a:r>
            <a:r>
              <a:rPr lang="en-US" altLang="zh-CN" dirty="0"/>
              <a:t>,</a:t>
            </a:r>
            <a:r>
              <a:rPr lang="zh-CN" altLang="en-US" dirty="0"/>
              <a:t>实现美学理想。</a:t>
            </a:r>
          </a:p>
          <a:p>
            <a:r>
              <a:rPr lang="en-US" altLang="zh-CN" dirty="0"/>
              <a:t>2013</a:t>
            </a:r>
            <a:r>
              <a:rPr lang="zh-CN" altLang="en-US" dirty="0"/>
              <a:t>年中宣部、财政部、文化部、审计署、国家新闻出版广电总局五部委联合发出</a:t>
            </a:r>
          </a:p>
          <a:p>
            <a:r>
              <a:rPr lang="zh-CN" altLang="en-US" dirty="0"/>
              <a:t>了</a:t>
            </a:r>
            <a:r>
              <a:rPr lang="en-US" altLang="zh-CN" dirty="0"/>
              <a:t>《</a:t>
            </a:r>
            <a:r>
              <a:rPr lang="zh-CN" altLang="en-US" dirty="0"/>
              <a:t>关于制止豪华铺张、提倡节约办晚会的通知</a:t>
            </a:r>
            <a:r>
              <a:rPr lang="en-US" altLang="zh-CN" dirty="0"/>
              <a:t>》</a:t>
            </a:r>
            <a:r>
              <a:rPr lang="zh-CN" altLang="en-US" dirty="0"/>
              <a:t>。</a:t>
            </a:r>
            <a:r>
              <a:rPr lang="en-US" altLang="zh-CN" dirty="0"/>
              <a:t>2014~2015</a:t>
            </a:r>
            <a:r>
              <a:rPr lang="zh-CN" altLang="en-US" dirty="0"/>
              <a:t>年度</a:t>
            </a:r>
            <a:r>
              <a:rPr lang="en-US" altLang="zh-CN" dirty="0"/>
              <a:t>,</a:t>
            </a:r>
            <a:r>
              <a:rPr lang="zh-CN" altLang="en-US" dirty="0"/>
              <a:t>在反对奢侈、节</a:t>
            </a:r>
          </a:p>
          <a:p>
            <a:r>
              <a:rPr lang="zh-CN" altLang="en-US" dirty="0"/>
              <a:t>约办晚会的精神指导下</a:t>
            </a:r>
            <a:r>
              <a:rPr lang="en-US" altLang="zh-CN" dirty="0"/>
              <a:t>,</a:t>
            </a:r>
            <a:r>
              <a:rPr lang="zh-CN" altLang="en-US" dirty="0"/>
              <a:t>全国各省市电视台取消了许多晚会</a:t>
            </a:r>
            <a:r>
              <a:rPr lang="en-US" altLang="zh-CN" dirty="0"/>
              <a:t>,</a:t>
            </a:r>
            <a:r>
              <a:rPr lang="zh-CN" altLang="en-US" dirty="0"/>
              <a:t>如央视播出的</a:t>
            </a:r>
            <a:r>
              <a:rPr lang="en-US" altLang="zh-CN" dirty="0"/>
              <a:t>《</a:t>
            </a:r>
            <a:r>
              <a:rPr lang="zh-CN" altLang="en-US" dirty="0"/>
              <a:t>公安部春</a:t>
            </a:r>
          </a:p>
          <a:p>
            <a:r>
              <a:rPr lang="zh-CN" altLang="en-US" dirty="0"/>
              <a:t>节联欢晚会</a:t>
            </a:r>
            <a:r>
              <a:rPr lang="en-US" altLang="zh-CN" dirty="0"/>
              <a:t>》</a:t>
            </a:r>
            <a:r>
              <a:rPr lang="zh-CN" altLang="en-US" dirty="0"/>
              <a:t>等。各地卫视和地面频道调整和取消了一些大型盛典</a:t>
            </a:r>
            <a:r>
              <a:rPr lang="en-US" altLang="zh-CN" dirty="0"/>
              <a:t>,</a:t>
            </a:r>
            <a:r>
              <a:rPr lang="zh-CN" altLang="en-US" dirty="0"/>
              <a:t>如各类活动的开</a:t>
            </a:r>
          </a:p>
          <a:p>
            <a:r>
              <a:rPr lang="zh-CN" altLang="en-US" dirty="0"/>
              <a:t>幕式等</a:t>
            </a:r>
            <a:r>
              <a:rPr lang="en-US" altLang="zh-CN" dirty="0"/>
              <a:t>,</a:t>
            </a:r>
            <a:r>
              <a:rPr lang="zh-CN" altLang="en-US" dirty="0"/>
              <a:t>并在演出场地、演员阵容、舞美灯光、制作规模等方面</a:t>
            </a:r>
            <a:r>
              <a:rPr lang="en-US" altLang="zh-CN" dirty="0"/>
              <a:t>,</a:t>
            </a:r>
            <a:r>
              <a:rPr lang="zh-CN" altLang="en-US" dirty="0"/>
              <a:t>严格落实通知规定。</a:t>
            </a:r>
          </a:p>
          <a:p>
            <a:r>
              <a:rPr lang="en-US" altLang="zh-CN" dirty="0"/>
              <a:t>2014</a:t>
            </a:r>
            <a:r>
              <a:rPr lang="zh-CN" altLang="en-US" dirty="0"/>
              <a:t>年度晚会数量大幅减少</a:t>
            </a:r>
            <a:r>
              <a:rPr lang="en-US" altLang="zh-CN" dirty="0"/>
              <a:t>,</a:t>
            </a:r>
            <a:r>
              <a:rPr lang="zh-CN" altLang="en-US" dirty="0"/>
              <a:t>尤其是上星频道的电视文艺晚会总量得以控制。但是</a:t>
            </a:r>
            <a:r>
              <a:rPr lang="en-US" altLang="zh-CN" dirty="0"/>
              <a:t>,</a:t>
            </a:r>
          </a:p>
          <a:p>
            <a:r>
              <a:rPr lang="zh-CN" altLang="en-US" dirty="0"/>
              <a:t>深受观众喜爱的品牌节目仍然保留</a:t>
            </a:r>
            <a:r>
              <a:rPr lang="en-US" altLang="zh-CN" dirty="0"/>
              <a:t>,</a:t>
            </a:r>
            <a:r>
              <a:rPr lang="zh-CN" altLang="en-US" dirty="0"/>
              <a:t>并在节俭办晚会的基础上</a:t>
            </a:r>
            <a:r>
              <a:rPr lang="en-US" altLang="zh-CN" dirty="0"/>
              <a:t>,</a:t>
            </a:r>
            <a:r>
              <a:rPr lang="zh-CN" altLang="en-US" dirty="0"/>
              <a:t>凭借创意取得了良好</a:t>
            </a:r>
          </a:p>
          <a:p>
            <a:r>
              <a:rPr lang="zh-CN" altLang="en-US" dirty="0"/>
              <a:t>的社会效果。</a:t>
            </a:r>
          </a:p>
          <a:p>
            <a:r>
              <a:rPr lang="zh-CN" altLang="en-US" dirty="0"/>
              <a:t>在各种收视数据中</a:t>
            </a:r>
            <a:r>
              <a:rPr lang="en-US" altLang="zh-CN" dirty="0"/>
              <a:t>,</a:t>
            </a:r>
            <a:r>
              <a:rPr lang="zh-CN" altLang="en-US" dirty="0"/>
              <a:t>综艺晚会仍然是观众关注度最高的电视节目和电视文艺</a:t>
            </a:r>
            <a:r>
              <a:rPr lang="en-US" altLang="zh-CN" dirty="0"/>
              <a:t>(</a:t>
            </a:r>
            <a:r>
              <a:rPr lang="zh-CN" altLang="en-US" dirty="0"/>
              <a:t>文化</a:t>
            </a:r>
            <a:r>
              <a:rPr lang="en-US" altLang="zh-CN" dirty="0"/>
              <a:t>)</a:t>
            </a:r>
            <a:r>
              <a:rPr lang="zh-CN" altLang="en-US" dirty="0"/>
              <a:t>节目类型。</a:t>
            </a:r>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23949972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014195"/>
            <a:ext cx="9635179" cy="5909286"/>
          </a:xfrm>
          <a:prstGeom prst="rect">
            <a:avLst/>
          </a:prstGeom>
          <a:noFill/>
          <a:ln>
            <a:noFill/>
          </a:ln>
        </p:spPr>
        <p:txBody>
          <a:bodyPr wrap="square" lIns="91419" tIns="45708" rIns="91419" bIns="45708">
            <a:spAutoFit/>
          </a:bodyPr>
          <a:lstStyle/>
          <a:p>
            <a:r>
              <a:rPr lang="zh-CN" altLang="en-US" dirty="0"/>
              <a:t>二、“文革”十年</a:t>
            </a:r>
            <a:r>
              <a:rPr lang="en-US" altLang="zh-CN" dirty="0"/>
              <a:t>:</a:t>
            </a:r>
            <a:r>
              <a:rPr lang="zh-CN" altLang="en-US" dirty="0"/>
              <a:t>被政治极权话语灌注的广播文艺</a:t>
            </a:r>
            <a:endParaRPr lang="en-US" altLang="zh-CN" dirty="0"/>
          </a:p>
          <a:p>
            <a:endParaRPr lang="en-US" altLang="zh-CN" dirty="0"/>
          </a:p>
          <a:p>
            <a:r>
              <a:rPr lang="zh-CN" altLang="en-US" dirty="0"/>
              <a:t>“将无产阶级文化大革命进行到底”的号令揭开了中国极权政治时代的灰幕。在</a:t>
            </a:r>
          </a:p>
          <a:p>
            <a:r>
              <a:rPr lang="zh-CN" altLang="en-US" dirty="0"/>
              <a:t>民众的意识中</a:t>
            </a:r>
            <a:r>
              <a:rPr lang="en-US" altLang="zh-CN" dirty="0"/>
              <a:t>,“</a:t>
            </a:r>
            <a:r>
              <a:rPr lang="zh-CN" altLang="en-US" dirty="0"/>
              <a:t>继续革命”的警钟被敲得一阵紧似一阵</a:t>
            </a:r>
            <a:r>
              <a:rPr lang="en-US" altLang="zh-CN" dirty="0"/>
              <a:t>,</a:t>
            </a:r>
            <a:r>
              <a:rPr lang="zh-CN" altLang="en-US" dirty="0"/>
              <a:t>许多在十七年间孕育产生的</a:t>
            </a:r>
          </a:p>
          <a:p>
            <a:r>
              <a:rPr lang="zh-CN" altLang="en-US" dirty="0"/>
              <a:t>优秀文艺作品被封为“封资修黑货”打入冷宫</a:t>
            </a:r>
            <a:r>
              <a:rPr lang="en-US" altLang="zh-CN" dirty="0"/>
              <a:t>,</a:t>
            </a:r>
            <a:r>
              <a:rPr lang="zh-CN" altLang="en-US" dirty="0"/>
              <a:t>文化专制主义笼罩着中国大地。</a:t>
            </a:r>
            <a:endParaRPr lang="en-US" altLang="zh-CN" dirty="0"/>
          </a:p>
          <a:p>
            <a:endParaRPr lang="en-US" altLang="zh-CN" dirty="0"/>
          </a:p>
          <a:p>
            <a:r>
              <a:rPr lang="en-US" altLang="zh-CN" dirty="0"/>
              <a:t>(</a:t>
            </a:r>
            <a:r>
              <a:rPr lang="zh-CN" altLang="en-US" dirty="0"/>
              <a:t>一</a:t>
            </a:r>
            <a:r>
              <a:rPr lang="en-US" altLang="zh-CN" dirty="0"/>
              <a:t>)</a:t>
            </a:r>
            <a:r>
              <a:rPr lang="zh-CN" altLang="en-US" dirty="0"/>
              <a:t>在文艺节目创作上</a:t>
            </a:r>
            <a:r>
              <a:rPr lang="en-US" altLang="zh-CN" dirty="0"/>
              <a:t>,“</a:t>
            </a:r>
            <a:r>
              <a:rPr lang="zh-CN" altLang="en-US" dirty="0"/>
              <a:t>以阶级斗争为纲”</a:t>
            </a:r>
            <a:r>
              <a:rPr lang="en-US" altLang="zh-CN" dirty="0"/>
              <a:t>,</a:t>
            </a:r>
            <a:r>
              <a:rPr lang="zh-CN" altLang="en-US" dirty="0"/>
              <a:t>割裂了文艺与社会的真实联系</a:t>
            </a:r>
            <a:r>
              <a:rPr lang="en-US" altLang="zh-CN" dirty="0"/>
              <a:t>,</a:t>
            </a:r>
            <a:r>
              <a:rPr lang="zh-CN" altLang="en-US" dirty="0"/>
              <a:t>违背了艺术规律</a:t>
            </a:r>
            <a:endParaRPr lang="en-US" altLang="zh-CN" dirty="0"/>
          </a:p>
          <a:p>
            <a:endParaRPr lang="en-US" altLang="zh-CN" dirty="0"/>
          </a:p>
          <a:p>
            <a:r>
              <a:rPr lang="zh-CN" altLang="en-US" dirty="0"/>
              <a:t>艺术作品是艺术家审美意识的物化形态</a:t>
            </a:r>
            <a:r>
              <a:rPr lang="en-US" altLang="zh-CN" dirty="0"/>
              <a:t>,</a:t>
            </a:r>
            <a:r>
              <a:rPr lang="zh-CN" altLang="en-US" dirty="0"/>
              <a:t>是艺术家体验社会生活的反映。社会生</a:t>
            </a:r>
          </a:p>
          <a:p>
            <a:r>
              <a:rPr lang="zh-CN" altLang="en-US" dirty="0"/>
              <a:t>活是艺术创作的源泉</a:t>
            </a:r>
            <a:r>
              <a:rPr lang="en-US" altLang="zh-CN" dirty="0"/>
              <a:t>,</a:t>
            </a:r>
            <a:r>
              <a:rPr lang="zh-CN" altLang="en-US" dirty="0"/>
              <a:t>是一切文学艺术之母。“文革”时期</a:t>
            </a:r>
            <a:r>
              <a:rPr lang="en-US" altLang="zh-CN" dirty="0"/>
              <a:t>,</a:t>
            </a:r>
            <a:r>
              <a:rPr lang="zh-CN" altLang="en-US" dirty="0"/>
              <a:t>由于政治拥有强势话语权</a:t>
            </a:r>
          </a:p>
          <a:p>
            <a:r>
              <a:rPr lang="zh-CN" altLang="en-US" dirty="0"/>
              <a:t>力</a:t>
            </a:r>
            <a:r>
              <a:rPr lang="en-US" altLang="zh-CN" dirty="0"/>
              <a:t>,</a:t>
            </a:r>
            <a:r>
              <a:rPr lang="zh-CN" altLang="en-US" dirty="0"/>
              <a:t>社会生活的方方面面即经济、军事、教育、科研都围绕着政治轴心转</a:t>
            </a:r>
            <a:r>
              <a:rPr lang="en-US" altLang="zh-CN" dirty="0"/>
              <a:t>,</a:t>
            </a:r>
            <a:r>
              <a:rPr lang="zh-CN" altLang="en-US" dirty="0"/>
              <a:t>文学、艺术、自</a:t>
            </a:r>
          </a:p>
          <a:p>
            <a:r>
              <a:rPr lang="zh-CN" altLang="en-US" dirty="0"/>
              <a:t>然也不能幸免。于是</a:t>
            </a:r>
            <a:r>
              <a:rPr lang="en-US" altLang="zh-CN" dirty="0"/>
              <a:t>,</a:t>
            </a:r>
            <a:r>
              <a:rPr lang="zh-CN" altLang="en-US" dirty="0"/>
              <a:t>所有的文艺创作都首先要符合政治需要</a:t>
            </a:r>
            <a:r>
              <a:rPr lang="en-US" altLang="zh-CN" dirty="0"/>
              <a:t>,</a:t>
            </a:r>
            <a:r>
              <a:rPr lang="zh-CN" altLang="en-US" dirty="0"/>
              <a:t>体现政治标准。由于</a:t>
            </a:r>
          </a:p>
          <a:p>
            <a:r>
              <a:rPr lang="zh-CN" altLang="en-US" dirty="0"/>
              <a:t>不把民众的审美需要、文化心理欲求置于艺术创作的视界中</a:t>
            </a:r>
            <a:r>
              <a:rPr lang="en-US" altLang="zh-CN" dirty="0"/>
              <a:t>,</a:t>
            </a:r>
            <a:r>
              <a:rPr lang="zh-CN" altLang="en-US" dirty="0"/>
              <a:t>而是一味地服从政治</a:t>
            </a:r>
            <a:r>
              <a:rPr lang="en-US" altLang="zh-CN" dirty="0"/>
              <a:t>,</a:t>
            </a:r>
            <a:r>
              <a:rPr lang="zh-CN" altLang="en-US" dirty="0"/>
              <a:t>炮</a:t>
            </a:r>
          </a:p>
          <a:p>
            <a:r>
              <a:rPr lang="zh-CN" altLang="en-US" dirty="0"/>
              <a:t>制“高大全”式的英雄人物</a:t>
            </a:r>
            <a:r>
              <a:rPr lang="en-US" altLang="zh-CN" dirty="0"/>
              <a:t>,</a:t>
            </a:r>
            <a:r>
              <a:rPr lang="zh-CN" altLang="en-US" dirty="0"/>
              <a:t>使得这一时期的广播文艺节目极度单调和模式化</a:t>
            </a:r>
            <a:r>
              <a:rPr lang="en-US" altLang="zh-CN" dirty="0"/>
              <a:t>,</a:t>
            </a:r>
            <a:r>
              <a:rPr lang="zh-CN" altLang="en-US" dirty="0"/>
              <a:t>所塑造</a:t>
            </a:r>
          </a:p>
          <a:p>
            <a:r>
              <a:rPr lang="zh-CN" altLang="en-US" dirty="0"/>
              <a:t>的人物形象都是脱离生活原生态的</a:t>
            </a:r>
            <a:r>
              <a:rPr lang="en-US" altLang="zh-CN" dirty="0"/>
              <a:t>,</a:t>
            </a:r>
            <a:r>
              <a:rPr lang="zh-CN" altLang="en-US" dirty="0"/>
              <a:t>只有优点没有缺点</a:t>
            </a:r>
            <a:r>
              <a:rPr lang="en-US" altLang="zh-CN" dirty="0"/>
              <a:t>,</a:t>
            </a:r>
            <a:r>
              <a:rPr lang="zh-CN" altLang="en-US" dirty="0"/>
              <a:t>只有怒目圆睁的革命理性</a:t>
            </a:r>
            <a:r>
              <a:rPr lang="en-US" altLang="zh-CN" dirty="0"/>
              <a:t>,</a:t>
            </a:r>
            <a:r>
              <a:rPr lang="zh-CN" altLang="en-US" dirty="0"/>
              <a:t>毫</a:t>
            </a:r>
          </a:p>
          <a:p>
            <a:r>
              <a:rPr lang="zh-CN" altLang="en-US" dirty="0"/>
              <a:t>无亲情人伦之情感世界的“单面人”。这种“单面人”的塑造不是源于生活</a:t>
            </a:r>
            <a:r>
              <a:rPr lang="en-US" altLang="zh-CN" dirty="0"/>
              <a:t>,</a:t>
            </a:r>
            <a:r>
              <a:rPr lang="zh-CN" altLang="en-US" dirty="0"/>
              <a:t>而是与生活</a:t>
            </a:r>
          </a:p>
          <a:p>
            <a:r>
              <a:rPr lang="zh-CN" altLang="en-US" dirty="0"/>
              <a:t>相背离的</a:t>
            </a:r>
            <a:r>
              <a:rPr lang="en-US" altLang="zh-CN" dirty="0"/>
              <a:t>,</a:t>
            </a:r>
            <a:r>
              <a:rPr lang="zh-CN" altLang="en-US" dirty="0"/>
              <a:t>究其根源在于艺术家违背了艺术创作的规律</a:t>
            </a:r>
            <a:r>
              <a:rPr lang="en-US" altLang="zh-CN" dirty="0"/>
              <a:t>,</a:t>
            </a:r>
            <a:r>
              <a:rPr lang="zh-CN" altLang="en-US" dirty="0"/>
              <a:t>将艺术与生活割裂</a:t>
            </a:r>
            <a:r>
              <a:rPr lang="en-US" altLang="zh-CN" dirty="0"/>
              <a:t>,</a:t>
            </a:r>
            <a:r>
              <a:rPr lang="zh-CN" altLang="en-US" dirty="0"/>
              <a:t>离开客观</a:t>
            </a:r>
          </a:p>
          <a:p>
            <a:r>
              <a:rPr lang="zh-CN" altLang="en-US" dirty="0"/>
              <a:t>真实的生活</a:t>
            </a:r>
            <a:r>
              <a:rPr lang="en-US" altLang="zh-CN" dirty="0"/>
              <a:t>,</a:t>
            </a:r>
            <a:r>
              <a:rPr lang="zh-CN" altLang="en-US" dirty="0"/>
              <a:t>纯粹在主观世界中营造虚假幻想的“乌托邦”</a:t>
            </a:r>
            <a:r>
              <a:rPr lang="en-US" altLang="zh-CN" dirty="0"/>
              <a:t>,</a:t>
            </a:r>
            <a:r>
              <a:rPr lang="zh-CN" altLang="en-US" dirty="0"/>
              <a:t>臆造毫无生活体验之原形</a:t>
            </a:r>
          </a:p>
          <a:p>
            <a:r>
              <a:rPr lang="zh-CN" altLang="en-US" dirty="0"/>
              <a:t>的“英雄形象”。这一时期所塑造的艺术形象用政治人格替代审美人格。在这些形象里</a:t>
            </a:r>
            <a:r>
              <a:rPr lang="en-US" altLang="zh-CN" dirty="0"/>
              <a:t>,</a:t>
            </a:r>
          </a:p>
          <a:p>
            <a:r>
              <a:rPr lang="zh-CN" altLang="en-US" dirty="0"/>
              <a:t>美与情感等艺术的内在品质被抽空了</a:t>
            </a:r>
            <a:r>
              <a:rPr lang="en-US" altLang="zh-CN" dirty="0"/>
              <a:t>,</a:t>
            </a:r>
            <a:r>
              <a:rPr lang="zh-CN" altLang="en-US" dirty="0"/>
              <a:t>本应意蕴丰厚的艺术作品蜕化为简单、粗糙、毫无</a:t>
            </a:r>
          </a:p>
          <a:p>
            <a:r>
              <a:rPr lang="zh-CN" altLang="en-US" dirty="0"/>
              <a:t>审美意趣的政治“应声虫”。“</a:t>
            </a:r>
            <a:endParaRPr lang="en-US" altLang="zh-CN"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当代中国广播文艺发展的历史轨迹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11378106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962064" y="1328296"/>
            <a:ext cx="9635179" cy="3693295"/>
          </a:xfrm>
          <a:prstGeom prst="rect">
            <a:avLst/>
          </a:prstGeom>
          <a:noFill/>
          <a:ln>
            <a:noFill/>
          </a:ln>
        </p:spPr>
        <p:txBody>
          <a:bodyPr wrap="square" lIns="91419" tIns="45708" rIns="91419" bIns="45708">
            <a:spAutoFit/>
          </a:bodyPr>
          <a:lstStyle/>
          <a:p>
            <a:r>
              <a:rPr lang="en-US" altLang="zh-CN" dirty="0"/>
              <a:t>1</a:t>
            </a:r>
            <a:r>
              <a:rPr lang="zh-CN" altLang="en-US" dirty="0"/>
              <a:t>、春节联欢晚会</a:t>
            </a:r>
            <a:endParaRPr lang="en-US" altLang="zh-CN" dirty="0"/>
          </a:p>
          <a:p>
            <a:endParaRPr lang="en-US" altLang="zh-CN" dirty="0"/>
          </a:p>
          <a:p>
            <a:r>
              <a:rPr lang="en-US" altLang="zh-CN" dirty="0"/>
              <a:t>2</a:t>
            </a:r>
            <a:r>
              <a:rPr lang="zh-CN" altLang="en-US" dirty="0"/>
              <a:t>、跨年晚会</a:t>
            </a:r>
            <a:endParaRPr lang="en-US" altLang="zh-CN" dirty="0"/>
          </a:p>
          <a:p>
            <a:endParaRPr lang="en-US" altLang="zh-CN" dirty="0"/>
          </a:p>
          <a:p>
            <a:r>
              <a:rPr lang="en-US" altLang="zh-CN" dirty="0"/>
              <a:t>3</a:t>
            </a:r>
            <a:r>
              <a:rPr lang="zh-CN" altLang="en-US" dirty="0"/>
              <a:t>、中秋晚会</a:t>
            </a:r>
            <a:endParaRPr lang="en-US" altLang="zh-CN" dirty="0"/>
          </a:p>
          <a:p>
            <a:endParaRPr lang="en-US" altLang="zh-CN" dirty="0"/>
          </a:p>
          <a:p>
            <a:r>
              <a:rPr lang="en-US" altLang="zh-CN" dirty="0"/>
              <a:t>4</a:t>
            </a:r>
            <a:r>
              <a:rPr lang="zh-CN" altLang="en-US" dirty="0"/>
              <a:t>、重大活动庆典及开闭幕式</a:t>
            </a:r>
            <a:endParaRPr lang="en-US" altLang="zh-CN" dirty="0"/>
          </a:p>
          <a:p>
            <a:endParaRPr lang="en-US" altLang="zh-CN" dirty="0"/>
          </a:p>
          <a:p>
            <a:r>
              <a:rPr lang="en-US" altLang="zh-CN" dirty="0"/>
              <a:t>5</a:t>
            </a:r>
            <a:r>
              <a:rPr lang="zh-CN" altLang="en-US" dirty="0"/>
              <a:t>、专题晚会</a:t>
            </a:r>
            <a:endParaRPr lang="en-US" altLang="zh-CN" dirty="0"/>
          </a:p>
          <a:p>
            <a:endParaRPr lang="en-US" altLang="zh-CN" dirty="0"/>
          </a:p>
          <a:p>
            <a:r>
              <a:rPr lang="en-US" altLang="zh-CN" dirty="0"/>
              <a:t>6</a:t>
            </a:r>
            <a:r>
              <a:rPr lang="zh-CN" altLang="en-US" dirty="0"/>
              <a:t>、颁奖晚会</a:t>
            </a:r>
            <a:endParaRPr lang="en-US" altLang="zh-CN" dirty="0"/>
          </a:p>
          <a:p>
            <a:endParaRPr lang="en-US" altLang="zh-CN"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8595128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700010" y="1014195"/>
            <a:ext cx="9635179" cy="5909286"/>
          </a:xfrm>
          <a:prstGeom prst="rect">
            <a:avLst/>
          </a:prstGeom>
          <a:noFill/>
          <a:ln>
            <a:noFill/>
          </a:ln>
        </p:spPr>
        <p:txBody>
          <a:bodyPr wrap="square" lIns="91419" tIns="45708" rIns="91419" bIns="45708">
            <a:spAutoFit/>
          </a:bodyPr>
          <a:lstStyle/>
          <a:p>
            <a:r>
              <a:rPr lang="zh-CN" altLang="en-US" dirty="0"/>
              <a:t>二、真人秀题材多样</a:t>
            </a:r>
            <a:r>
              <a:rPr lang="en-US" altLang="zh-CN" dirty="0"/>
              <a:t>,</a:t>
            </a:r>
            <a:r>
              <a:rPr lang="zh-CN" altLang="en-US" dirty="0"/>
              <a:t>展现丰富的社会生活</a:t>
            </a:r>
          </a:p>
          <a:p>
            <a:r>
              <a:rPr lang="en-US" altLang="zh-CN" dirty="0"/>
              <a:t>2014~2015</a:t>
            </a:r>
            <a:r>
              <a:rPr lang="zh-CN" altLang="en-US" dirty="0"/>
              <a:t>年</a:t>
            </a:r>
            <a:r>
              <a:rPr lang="en-US" altLang="zh-CN" dirty="0"/>
              <a:t>,</a:t>
            </a:r>
            <a:r>
              <a:rPr lang="zh-CN" altLang="en-US" dirty="0"/>
              <a:t>真人秀节目大面积覆盖中国电视荧屏</a:t>
            </a:r>
            <a:r>
              <a:rPr lang="en-US" altLang="zh-CN" dirty="0"/>
              <a:t>,</a:t>
            </a:r>
            <a:r>
              <a:rPr lang="zh-CN" altLang="en-US" dirty="0"/>
              <a:t>成为电视上的主要节目类</a:t>
            </a:r>
          </a:p>
          <a:p>
            <a:r>
              <a:rPr lang="zh-CN" altLang="en-US" dirty="0"/>
              <a:t>型。它涉猎才艺、职场、旅游、军训、科技、游戏、竞技、恋爱、美食、服装、装修等题材和</a:t>
            </a:r>
          </a:p>
          <a:p>
            <a:r>
              <a:rPr lang="zh-CN" altLang="en-US" dirty="0"/>
              <a:t>领域</a:t>
            </a:r>
            <a:r>
              <a:rPr lang="en-US" altLang="zh-CN" dirty="0"/>
              <a:t>,</a:t>
            </a:r>
            <a:r>
              <a:rPr lang="zh-CN" altLang="en-US" dirty="0"/>
              <a:t>几乎囊括衣、食、住、行等社会生活的方方面面</a:t>
            </a:r>
            <a:r>
              <a:rPr lang="en-US" altLang="zh-CN" dirty="0"/>
              <a:t>,</a:t>
            </a:r>
            <a:r>
              <a:rPr lang="zh-CN" altLang="en-US" dirty="0"/>
              <a:t>可以说无题不能成“秀”。真人</a:t>
            </a:r>
          </a:p>
          <a:p>
            <a:r>
              <a:rPr lang="zh-CN" altLang="en-US" dirty="0"/>
              <a:t>秀</a:t>
            </a:r>
            <a:r>
              <a:rPr lang="en-US" altLang="zh-CN" dirty="0"/>
              <a:t>,</a:t>
            </a:r>
            <a:r>
              <a:rPr lang="zh-CN" altLang="en-US" dirty="0"/>
              <a:t>是这一时期中国电视荧屏上所占比例最高的电视节目类型</a:t>
            </a:r>
            <a:r>
              <a:rPr lang="en-US" altLang="zh-CN" dirty="0"/>
              <a:t>,</a:t>
            </a:r>
            <a:r>
              <a:rPr lang="zh-CN" altLang="en-US" dirty="0"/>
              <a:t>也是大众关注度最高</a:t>
            </a:r>
          </a:p>
          <a:p>
            <a:r>
              <a:rPr lang="zh-CN" altLang="en-US" dirty="0"/>
              <a:t>的电视节目类型</a:t>
            </a:r>
            <a:r>
              <a:rPr lang="en-US" altLang="zh-CN" dirty="0"/>
              <a:t>,</a:t>
            </a:r>
          </a:p>
          <a:p>
            <a:r>
              <a:rPr lang="zh-CN" altLang="en-US" dirty="0"/>
              <a:t>与以往不同</a:t>
            </a:r>
            <a:r>
              <a:rPr lang="en-US" altLang="zh-CN" dirty="0"/>
              <a:t>,</a:t>
            </a:r>
            <a:r>
              <a:rPr lang="zh-CN" altLang="en-US" dirty="0"/>
              <a:t>真人秀节目在这两年间不再是只有娱乐、没有思想深度的节目类型</a:t>
            </a:r>
          </a:p>
          <a:p>
            <a:r>
              <a:rPr lang="zh-CN" altLang="en-US" dirty="0"/>
              <a:t>了。主题</a:t>
            </a:r>
            <a:r>
              <a:rPr lang="en-US" altLang="zh-CN" dirty="0"/>
              <a:t>,</a:t>
            </a:r>
            <a:r>
              <a:rPr lang="zh-CN" altLang="en-US" dirty="0"/>
              <a:t>成为</a:t>
            </a:r>
            <a:r>
              <a:rPr lang="en-US" altLang="zh-CN" dirty="0"/>
              <a:t>2015</a:t>
            </a:r>
            <a:r>
              <a:rPr lang="zh-CN" altLang="en-US" dirty="0"/>
              <a:t>年中国电视真人秀提升品位的重要突破口</a:t>
            </a:r>
            <a:r>
              <a:rPr lang="en-US" altLang="zh-CN" dirty="0"/>
              <a:t>,</a:t>
            </a:r>
            <a:r>
              <a:rPr lang="zh-CN" altLang="en-US" dirty="0"/>
              <a:t>大多数真人秀节目都</a:t>
            </a:r>
          </a:p>
          <a:p>
            <a:r>
              <a:rPr lang="zh-CN" altLang="en-US" dirty="0"/>
              <a:t>能够在休闲娱乐的过程中表现励志和温暖</a:t>
            </a:r>
            <a:r>
              <a:rPr lang="en-US" altLang="zh-CN" dirty="0"/>
              <a:t>,</a:t>
            </a:r>
            <a:r>
              <a:rPr lang="zh-CN" altLang="en-US" dirty="0"/>
              <a:t>传达出积极向上、热爱生活、爱岗敬业、团</a:t>
            </a:r>
          </a:p>
          <a:p>
            <a:r>
              <a:rPr lang="zh-CN" altLang="en-US" dirty="0"/>
              <a:t>结合作、包容博爱等生活态度。主题上的深入挖掘和有力度的表现手法</a:t>
            </a:r>
            <a:r>
              <a:rPr lang="en-US" altLang="zh-CN" dirty="0"/>
              <a:t>,</a:t>
            </a:r>
            <a:r>
              <a:rPr lang="zh-CN" altLang="en-US" dirty="0"/>
              <a:t>从电视真人</a:t>
            </a:r>
          </a:p>
          <a:p>
            <a:r>
              <a:rPr lang="zh-CN" altLang="en-US" dirty="0"/>
              <a:t>秀节目的这些变化中</a:t>
            </a:r>
            <a:r>
              <a:rPr lang="en-US" altLang="zh-CN" dirty="0"/>
              <a:t>,</a:t>
            </a:r>
            <a:r>
              <a:rPr lang="zh-CN" altLang="en-US" dirty="0"/>
              <a:t>我们看到它与中国社会文化共同发展、与时代共同前行的步伐。</a:t>
            </a:r>
          </a:p>
          <a:p>
            <a:r>
              <a:rPr lang="zh-CN" altLang="en-US" dirty="0"/>
              <a:t>以</a:t>
            </a:r>
            <a:r>
              <a:rPr lang="en-US" altLang="zh-CN" dirty="0"/>
              <a:t>《</a:t>
            </a:r>
            <a:r>
              <a:rPr lang="zh-CN" altLang="en-US" dirty="0"/>
              <a:t>幸存者</a:t>
            </a:r>
            <a:r>
              <a:rPr lang="en-US" altLang="zh-CN" dirty="0"/>
              <a:t>》</a:t>
            </a:r>
            <a:r>
              <a:rPr lang="zh-CN" altLang="en-US" dirty="0"/>
              <a:t>为例</a:t>
            </a:r>
            <a:r>
              <a:rPr lang="en-US" altLang="zh-CN" dirty="0"/>
              <a:t>,</a:t>
            </a:r>
            <a:r>
              <a:rPr lang="zh-CN" altLang="en-US" dirty="0"/>
              <a:t>它曾经在</a:t>
            </a:r>
            <a:r>
              <a:rPr lang="en-US" altLang="zh-CN" dirty="0"/>
              <a:t>2000</a:t>
            </a:r>
            <a:r>
              <a:rPr lang="zh-CN" altLang="en-US" dirty="0"/>
              <a:t>年进入中国</a:t>
            </a:r>
            <a:r>
              <a:rPr lang="en-US" altLang="zh-CN" dirty="0"/>
              <a:t>,</a:t>
            </a:r>
            <a:r>
              <a:rPr lang="zh-CN" altLang="en-US" dirty="0"/>
              <a:t>但与当时中国文化、社会生活、经济</a:t>
            </a:r>
          </a:p>
          <a:p>
            <a:r>
              <a:rPr lang="zh-CN" altLang="en-US" dirty="0"/>
              <a:t>水平都不相适应</a:t>
            </a:r>
            <a:r>
              <a:rPr lang="en-US" altLang="zh-CN" dirty="0"/>
              <a:t>,</a:t>
            </a:r>
            <a:r>
              <a:rPr lang="zh-CN" altLang="en-US" dirty="0"/>
              <a:t>观众认可度低</a:t>
            </a:r>
            <a:r>
              <a:rPr lang="en-US" altLang="zh-CN" dirty="0"/>
              <a:t>,</a:t>
            </a:r>
            <a:r>
              <a:rPr lang="zh-CN" altLang="en-US" dirty="0"/>
              <a:t>没有发展起来。尽管此后的几年这类节目不断发力</a:t>
            </a:r>
            <a:r>
              <a:rPr lang="en-US" altLang="zh-CN" dirty="0"/>
              <a:t>,</a:t>
            </a:r>
          </a:p>
          <a:p>
            <a:r>
              <a:rPr lang="zh-CN" altLang="en-US" dirty="0"/>
              <a:t>收效却微乎其微</a:t>
            </a:r>
            <a:r>
              <a:rPr lang="en-US" altLang="zh-CN" dirty="0"/>
              <a:t>,</a:t>
            </a:r>
            <a:r>
              <a:rPr lang="zh-CN" altLang="en-US" dirty="0"/>
              <a:t>不得不变异或淡出中国。</a:t>
            </a:r>
            <a:r>
              <a:rPr lang="en-US" altLang="zh-CN" dirty="0"/>
              <a:t>2013</a:t>
            </a:r>
            <a:r>
              <a:rPr lang="zh-CN" altLang="en-US" dirty="0"/>
              <a:t>年湖南卫视播出的</a:t>
            </a:r>
            <a:r>
              <a:rPr lang="en-US" altLang="zh-CN" dirty="0"/>
              <a:t>《</a:t>
            </a:r>
            <a:r>
              <a:rPr lang="zh-CN" altLang="en-US" dirty="0"/>
              <a:t>爸爸去呢儿</a:t>
            </a:r>
            <a:r>
              <a:rPr lang="en-US" altLang="zh-CN" dirty="0"/>
              <a:t>》</a:t>
            </a:r>
            <a:r>
              <a:rPr lang="zh-CN" altLang="en-US" dirty="0"/>
              <a:t>凭</a:t>
            </a:r>
          </a:p>
          <a:p>
            <a:r>
              <a:rPr lang="zh-CN" altLang="en-US" dirty="0"/>
              <a:t>借独特的切入点</a:t>
            </a:r>
            <a:r>
              <a:rPr lang="en-US" altLang="zh-CN" dirty="0"/>
              <a:t>,</a:t>
            </a:r>
            <a:r>
              <a:rPr lang="zh-CN" altLang="en-US" dirty="0"/>
              <a:t>以明星父子情为核心</a:t>
            </a:r>
            <a:r>
              <a:rPr lang="en-US" altLang="zh-CN" dirty="0"/>
              <a:t>,</a:t>
            </a:r>
            <a:r>
              <a:rPr lang="zh-CN" altLang="en-US" dirty="0"/>
              <a:t>既满足了观众对明星家庭生活的好奇心</a:t>
            </a:r>
            <a:r>
              <a:rPr lang="en-US" altLang="zh-CN" dirty="0"/>
              <a:t>,</a:t>
            </a:r>
            <a:r>
              <a:rPr lang="zh-CN" altLang="en-US" dirty="0"/>
              <a:t>也在</a:t>
            </a:r>
          </a:p>
          <a:p>
            <a:r>
              <a:rPr lang="zh-CN" altLang="en-US" dirty="0"/>
              <a:t>男性明星与孩子单独相处的过程中感受到了他们和普通人一样的父子情深。</a:t>
            </a:r>
            <a:r>
              <a:rPr lang="en-US" altLang="zh-CN" dirty="0"/>
              <a:t>《</a:t>
            </a:r>
            <a:r>
              <a:rPr lang="zh-CN" altLang="en-US" dirty="0"/>
              <a:t>爸爸去</a:t>
            </a:r>
          </a:p>
          <a:p>
            <a:r>
              <a:rPr lang="zh-CN" altLang="en-US" dirty="0"/>
              <a:t>哪儿</a:t>
            </a:r>
            <a:r>
              <a:rPr lang="en-US" altLang="zh-CN" dirty="0"/>
              <a:t>》</a:t>
            </a:r>
            <a:r>
              <a:rPr lang="zh-CN" altLang="en-US" dirty="0"/>
              <a:t>打破了十多年来才艺真人秀独占中国电视荧屏的格局</a:t>
            </a:r>
            <a:r>
              <a:rPr lang="en-US" altLang="zh-CN" dirty="0"/>
              <a:t>,2014~2015</a:t>
            </a:r>
            <a:r>
              <a:rPr lang="zh-CN" altLang="en-US" dirty="0"/>
              <a:t>年</a:t>
            </a:r>
            <a:r>
              <a:rPr lang="en-US" altLang="zh-CN" dirty="0"/>
              <a:t>,</a:t>
            </a:r>
            <a:r>
              <a:rPr lang="zh-CN" altLang="en-US" dirty="0"/>
              <a:t>户外真</a:t>
            </a:r>
          </a:p>
          <a:p>
            <a:r>
              <a:rPr lang="zh-CN" altLang="en-US" dirty="0"/>
              <a:t>人秀节目开始盛行。</a:t>
            </a:r>
          </a:p>
          <a:p>
            <a:r>
              <a:rPr lang="zh-CN" altLang="en-US" dirty="0"/>
              <a:t>引进国外节目模式</a:t>
            </a:r>
            <a:r>
              <a:rPr lang="en-US" altLang="zh-CN" dirty="0"/>
              <a:t>,</a:t>
            </a:r>
            <a:r>
              <a:rPr lang="zh-CN" altLang="en-US" dirty="0"/>
              <a:t>寻找正面主题</a:t>
            </a:r>
            <a:r>
              <a:rPr lang="en-US" altLang="zh-CN" dirty="0"/>
              <a:t>,</a:t>
            </a:r>
            <a:r>
              <a:rPr lang="zh-CN" altLang="en-US" dirty="0"/>
              <a:t>融入中国社会生活</a:t>
            </a:r>
            <a:r>
              <a:rPr lang="en-US" altLang="zh-CN" dirty="0"/>
              <a:t>,</a:t>
            </a:r>
            <a:r>
              <a:rPr lang="zh-CN" altLang="en-US" dirty="0"/>
              <a:t>接触当下社会热点</a:t>
            </a:r>
            <a:r>
              <a:rPr lang="en-US" altLang="zh-CN" dirty="0"/>
              <a:t>,</a:t>
            </a:r>
            <a:r>
              <a:rPr lang="zh-CN" altLang="en-US" dirty="0"/>
              <a:t>触摸</a:t>
            </a:r>
          </a:p>
          <a:p>
            <a:r>
              <a:rPr lang="zh-CN" altLang="en-US" dirty="0"/>
              <a:t>中国发展脉搏</a:t>
            </a:r>
            <a:r>
              <a:rPr lang="en-US" altLang="zh-CN" dirty="0"/>
              <a:t>,</a:t>
            </a:r>
            <a:r>
              <a:rPr lang="zh-CN" altLang="en-US" dirty="0"/>
              <a:t>成为真人秀节目的必修功课。那些承载百姓情怀</a:t>
            </a:r>
            <a:r>
              <a:rPr lang="en-US" altLang="zh-CN" dirty="0"/>
              <a:t>,</a:t>
            </a:r>
            <a:r>
              <a:rPr lang="zh-CN" altLang="en-US" dirty="0"/>
              <a:t>符合中国文化传统</a:t>
            </a:r>
            <a:r>
              <a:rPr lang="en-US" altLang="zh-CN" dirty="0"/>
              <a:t>,</a:t>
            </a:r>
          </a:p>
          <a:p>
            <a:r>
              <a:rPr lang="zh-CN" altLang="en-US" dirty="0"/>
              <a:t>又具有艺术前沿手法的节目受到了观众的喜爱</a:t>
            </a:r>
            <a:r>
              <a:rPr lang="en-US" altLang="zh-CN" dirty="0"/>
              <a:t>,</a:t>
            </a:r>
            <a:r>
              <a:rPr lang="zh-CN" altLang="en-US" dirty="0"/>
              <a:t>产生了巨大的社会影响力。</a:t>
            </a:r>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11818108"/>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F18374-69D1-48E1-86A5-B2F749AF8AB8}"/>
              </a:ext>
            </a:extLst>
          </p:cNvPr>
          <p:cNvSpPr/>
          <p:nvPr/>
        </p:nvSpPr>
        <p:spPr>
          <a:xfrm>
            <a:off x="700010" y="1328296"/>
            <a:ext cx="9635179" cy="2862298"/>
          </a:xfrm>
          <a:prstGeom prst="rect">
            <a:avLst/>
          </a:prstGeom>
          <a:noFill/>
          <a:ln>
            <a:noFill/>
          </a:ln>
        </p:spPr>
        <p:txBody>
          <a:bodyPr wrap="square" lIns="91419" tIns="45708" rIns="91419" bIns="45708">
            <a:spAutoFit/>
          </a:bodyPr>
          <a:lstStyle/>
          <a:p>
            <a:r>
              <a:rPr lang="en-US" altLang="zh-CN" dirty="0"/>
              <a:t>1</a:t>
            </a:r>
            <a:r>
              <a:rPr lang="zh-CN" altLang="en-US" dirty="0"/>
              <a:t>、游戏类真人秀</a:t>
            </a:r>
            <a:endParaRPr lang="en-US" altLang="zh-CN" dirty="0"/>
          </a:p>
          <a:p>
            <a:endParaRPr lang="en-US" altLang="zh-CN" dirty="0"/>
          </a:p>
          <a:p>
            <a:r>
              <a:rPr lang="en-US" altLang="zh-CN" dirty="0"/>
              <a:t>2</a:t>
            </a:r>
            <a:r>
              <a:rPr lang="zh-CN" altLang="en-US" dirty="0"/>
              <a:t>、竞技类真人秀</a:t>
            </a:r>
            <a:endParaRPr lang="en-US" altLang="zh-CN" dirty="0"/>
          </a:p>
          <a:p>
            <a:endParaRPr lang="en-US" altLang="zh-CN" dirty="0"/>
          </a:p>
          <a:p>
            <a:r>
              <a:rPr lang="en-US" altLang="zh-CN" dirty="0"/>
              <a:t>3</a:t>
            </a:r>
            <a:r>
              <a:rPr lang="zh-CN" altLang="en-US" dirty="0"/>
              <a:t>、才艺类真人秀</a:t>
            </a:r>
            <a:endParaRPr lang="en-US" altLang="zh-CN" dirty="0"/>
          </a:p>
          <a:p>
            <a:endParaRPr lang="en-US" altLang="zh-CN" dirty="0"/>
          </a:p>
          <a:p>
            <a:r>
              <a:rPr lang="en-US" altLang="zh-CN" dirty="0"/>
              <a:t>4</a:t>
            </a:r>
            <a:r>
              <a:rPr lang="zh-CN" altLang="en-US" dirty="0"/>
              <a:t>、体验类真人秀</a:t>
            </a:r>
            <a:endParaRPr lang="en-US" altLang="zh-CN" dirty="0"/>
          </a:p>
          <a:p>
            <a:endParaRPr lang="en-US" altLang="zh-CN" dirty="0"/>
          </a:p>
          <a:p>
            <a:endParaRPr lang="zh-CN" altLang="en-US" dirty="0"/>
          </a:p>
          <a:p>
            <a:endParaRPr lang="zh-CN" altLang="en-US" dirty="0"/>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7429D344-211D-714E-8B39-62B8D9E89DCD}"/>
              </a:ext>
            </a:extLst>
          </p:cNvPr>
          <p:cNvPicPr>
            <a:picLocks noChangeAspect="1"/>
          </p:cNvPicPr>
          <p:nvPr/>
        </p:nvPicPr>
        <p:blipFill>
          <a:blip r:embed="rId4"/>
          <a:stretch>
            <a:fillRect/>
          </a:stretch>
        </p:blipFill>
        <p:spPr>
          <a:xfrm>
            <a:off x="2367526" y="3581400"/>
            <a:ext cx="6351380" cy="3276600"/>
          </a:xfrm>
          <a:prstGeom prst="rect">
            <a:avLst/>
          </a:prstGeom>
        </p:spPr>
      </p:pic>
    </p:spTree>
    <p:custDataLst>
      <p:tags r:id="rId1"/>
    </p:custDataLst>
    <p:extLst>
      <p:ext uri="{BB962C8B-B14F-4D97-AF65-F5344CB8AC3E}">
        <p14:creationId xmlns:p14="http://schemas.microsoft.com/office/powerpoint/2010/main" val="67916201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014195"/>
            <a:ext cx="9635179" cy="5632287"/>
          </a:xfrm>
          <a:prstGeom prst="rect">
            <a:avLst/>
          </a:prstGeom>
          <a:noFill/>
          <a:ln>
            <a:noFill/>
          </a:ln>
        </p:spPr>
        <p:txBody>
          <a:bodyPr wrap="square" lIns="91419" tIns="45708" rIns="91419" bIns="45708">
            <a:spAutoFit/>
          </a:bodyPr>
          <a:lstStyle/>
          <a:p>
            <a:r>
              <a:rPr lang="zh-CN" altLang="en-US" dirty="0"/>
              <a:t>与综艺秀、真人秀并列的另一个大的电视文艺</a:t>
            </a:r>
            <a:r>
              <a:rPr lang="en-US" altLang="zh-CN" dirty="0"/>
              <a:t>(</a:t>
            </a:r>
            <a:r>
              <a:rPr lang="zh-CN" altLang="en-US" dirty="0"/>
              <a:t>文化</a:t>
            </a:r>
            <a:r>
              <a:rPr lang="en-US" altLang="zh-CN" dirty="0"/>
              <a:t>)</a:t>
            </a:r>
            <a:r>
              <a:rPr lang="zh-CN" altLang="en-US" dirty="0"/>
              <a:t>节目类型</a:t>
            </a:r>
            <a:r>
              <a:rPr lang="en-US" altLang="zh-CN" dirty="0"/>
              <a:t>———</a:t>
            </a:r>
            <a:r>
              <a:rPr lang="zh-CN" altLang="en-US" dirty="0"/>
              <a:t>脱口秀节目</a:t>
            </a:r>
            <a:r>
              <a:rPr lang="en-US" altLang="zh-CN" dirty="0"/>
              <a:t>,</a:t>
            </a:r>
          </a:p>
          <a:p>
            <a:r>
              <a:rPr lang="zh-CN" altLang="en-US" dirty="0"/>
              <a:t>也是</a:t>
            </a:r>
            <a:r>
              <a:rPr lang="en-US" altLang="zh-CN" dirty="0"/>
              <a:t>2014~2015</a:t>
            </a:r>
            <a:r>
              <a:rPr lang="zh-CN" altLang="en-US" dirty="0"/>
              <a:t>年度非常活跃的一种节目类型。脱口秀依靠语言的魅力</a:t>
            </a:r>
            <a:r>
              <a:rPr lang="en-US" altLang="zh-CN" dirty="0"/>
              <a:t>,</a:t>
            </a:r>
            <a:r>
              <a:rPr lang="zh-CN" altLang="en-US" dirty="0"/>
              <a:t>能够在主</a:t>
            </a:r>
          </a:p>
          <a:p>
            <a:r>
              <a:rPr lang="zh-CN" altLang="en-US" dirty="0"/>
              <a:t>题上进行深度挖掘</a:t>
            </a:r>
            <a:r>
              <a:rPr lang="en-US" altLang="zh-CN" dirty="0"/>
              <a:t>,</a:t>
            </a:r>
            <a:r>
              <a:rPr lang="zh-CN" altLang="en-US" dirty="0"/>
              <a:t>使节目在幽默中表现出思想的魅力。</a:t>
            </a:r>
          </a:p>
          <a:p>
            <a:r>
              <a:rPr lang="en-US" altLang="zh-CN" dirty="0"/>
              <a:t>2015</a:t>
            </a:r>
            <a:r>
              <a:rPr lang="zh-CN" altLang="en-US" dirty="0"/>
              <a:t>年</a:t>
            </a:r>
            <a:r>
              <a:rPr lang="en-US" altLang="zh-CN" dirty="0"/>
              <a:t>1</a:t>
            </a:r>
            <a:r>
              <a:rPr lang="zh-CN" altLang="en-US" dirty="0"/>
              <a:t>月</a:t>
            </a:r>
            <a:r>
              <a:rPr lang="en-US" altLang="zh-CN" dirty="0"/>
              <a:t>28</a:t>
            </a:r>
            <a:r>
              <a:rPr lang="zh-CN" altLang="en-US" dirty="0"/>
              <a:t>日</a:t>
            </a:r>
            <a:r>
              <a:rPr lang="en-US" altLang="zh-CN" dirty="0"/>
              <a:t>,</a:t>
            </a:r>
            <a:r>
              <a:rPr lang="zh-CN" altLang="en-US" dirty="0"/>
              <a:t>东方卫视的</a:t>
            </a:r>
            <a:r>
              <a:rPr lang="en-US" altLang="zh-CN" dirty="0"/>
              <a:t>《</a:t>
            </a:r>
            <a:r>
              <a:rPr lang="zh-CN" altLang="en-US" dirty="0"/>
              <a:t>金星秀</a:t>
            </a:r>
            <a:r>
              <a:rPr lang="en-US" altLang="zh-CN" dirty="0"/>
              <a:t>》</a:t>
            </a:r>
            <a:r>
              <a:rPr lang="zh-CN" altLang="en-US" dirty="0"/>
              <a:t>开播。节目中</a:t>
            </a:r>
            <a:r>
              <a:rPr lang="en-US" altLang="zh-CN" dirty="0"/>
              <a:t>,</a:t>
            </a:r>
            <a:r>
              <a:rPr lang="zh-CN" altLang="en-US" dirty="0"/>
              <a:t>金星结合自身的人生阅</a:t>
            </a:r>
          </a:p>
          <a:p>
            <a:r>
              <a:rPr lang="zh-CN" altLang="en-US" dirty="0"/>
              <a:t>历</a:t>
            </a:r>
            <a:r>
              <a:rPr lang="en-US" altLang="zh-CN" dirty="0"/>
              <a:t>,</a:t>
            </a:r>
            <a:r>
              <a:rPr lang="zh-CN" altLang="en-US" dirty="0"/>
              <a:t>对时下的一些热点话题进行解读与分析</a:t>
            </a:r>
            <a:r>
              <a:rPr lang="en-US" altLang="zh-CN" dirty="0"/>
              <a:t>,</a:t>
            </a:r>
            <a:r>
              <a:rPr lang="zh-CN" altLang="en-US" dirty="0"/>
              <a:t>言语热辣却不失道理。</a:t>
            </a:r>
          </a:p>
          <a:p>
            <a:r>
              <a:rPr lang="en-US" altLang="zh-CN" dirty="0"/>
              <a:t>《</a:t>
            </a:r>
            <a:r>
              <a:rPr lang="zh-CN" altLang="en-US" dirty="0"/>
              <a:t>今晚</a:t>
            </a:r>
            <a:r>
              <a:rPr lang="en-US" altLang="zh-CN" dirty="0"/>
              <a:t>80</a:t>
            </a:r>
            <a:r>
              <a:rPr lang="zh-CN" altLang="en-US" dirty="0"/>
              <a:t>后脱口秀</a:t>
            </a:r>
            <a:r>
              <a:rPr lang="en-US" altLang="zh-CN" dirty="0"/>
              <a:t>》</a:t>
            </a:r>
            <a:r>
              <a:rPr lang="zh-CN" altLang="en-US" dirty="0"/>
              <a:t>是东方卫视的品牌节目之一。节目主持人王自健辛辣讽刺的</a:t>
            </a:r>
          </a:p>
          <a:p>
            <a:r>
              <a:rPr lang="zh-CN" altLang="en-US" dirty="0"/>
              <a:t>风格</a:t>
            </a:r>
            <a:r>
              <a:rPr lang="en-US" altLang="zh-CN" dirty="0"/>
              <a:t>,</a:t>
            </a:r>
            <a:r>
              <a:rPr lang="zh-CN" altLang="en-US" dirty="0"/>
              <a:t>既有传统相声的意蕴</a:t>
            </a:r>
            <a:r>
              <a:rPr lang="en-US" altLang="zh-CN" dirty="0"/>
              <a:t>,</a:t>
            </a:r>
            <a:r>
              <a:rPr lang="zh-CN" altLang="en-US" dirty="0"/>
              <a:t>也有脱口秀的时尚和国际气质。节目表现了年轻人对社</a:t>
            </a:r>
          </a:p>
          <a:p>
            <a:r>
              <a:rPr lang="zh-CN" altLang="en-US" dirty="0"/>
              <a:t>会热点、文化事件、时尚潮流的态度和思想</a:t>
            </a:r>
            <a:r>
              <a:rPr lang="en-US" altLang="zh-CN" dirty="0"/>
              <a:t>,</a:t>
            </a:r>
            <a:r>
              <a:rPr lang="zh-CN" altLang="en-US" dirty="0"/>
              <a:t>幽默风趣却又不失智慧与锐度。</a:t>
            </a:r>
          </a:p>
          <a:p>
            <a:r>
              <a:rPr lang="zh-CN" altLang="en-US" dirty="0"/>
              <a:t>央视与天娱传媒共同开发的</a:t>
            </a:r>
            <a:r>
              <a:rPr lang="en-US" altLang="zh-CN" dirty="0"/>
              <a:t>《</a:t>
            </a:r>
            <a:r>
              <a:rPr lang="zh-CN" altLang="en-US" dirty="0"/>
              <a:t>嗨</a:t>
            </a:r>
            <a:r>
              <a:rPr lang="en-US" altLang="zh-CN" dirty="0"/>
              <a:t>! 2014》,</a:t>
            </a:r>
            <a:r>
              <a:rPr lang="zh-CN" altLang="en-US" dirty="0"/>
              <a:t>用独特的“嗨聊”</a:t>
            </a:r>
            <a:r>
              <a:rPr lang="en-US" altLang="zh-CN" dirty="0"/>
              <a:t>+“</a:t>
            </a:r>
            <a:r>
              <a:rPr lang="zh-CN" altLang="en-US" dirty="0"/>
              <a:t>嗨唱”的模式</a:t>
            </a:r>
            <a:r>
              <a:rPr lang="en-US" altLang="zh-CN" dirty="0"/>
              <a:t>,</a:t>
            </a:r>
            <a:r>
              <a:rPr lang="zh-CN" altLang="en-US" dirty="0"/>
              <a:t>将脱</a:t>
            </a:r>
          </a:p>
          <a:p>
            <a:r>
              <a:rPr lang="zh-CN" altLang="en-US" dirty="0"/>
              <a:t>口秀与才艺秀融合成了一个新型的综艺节目。</a:t>
            </a:r>
          </a:p>
          <a:p>
            <a:r>
              <a:rPr lang="en-US" altLang="zh-CN" dirty="0"/>
              <a:t>2015</a:t>
            </a:r>
            <a:r>
              <a:rPr lang="zh-CN" altLang="en-US" dirty="0"/>
              <a:t>年</a:t>
            </a:r>
            <a:r>
              <a:rPr lang="en-US" altLang="zh-CN" dirty="0"/>
              <a:t>4</a:t>
            </a:r>
            <a:r>
              <a:rPr lang="zh-CN" altLang="en-US" dirty="0"/>
              <a:t>月</a:t>
            </a:r>
            <a:r>
              <a:rPr lang="en-US" altLang="zh-CN" dirty="0"/>
              <a:t>16</a:t>
            </a:r>
            <a:r>
              <a:rPr lang="zh-CN" altLang="en-US" dirty="0"/>
              <a:t>日</a:t>
            </a:r>
            <a:r>
              <a:rPr lang="en-US" altLang="zh-CN" dirty="0"/>
              <a:t>,《</a:t>
            </a:r>
            <a:r>
              <a:rPr lang="zh-CN" altLang="en-US" dirty="0"/>
              <a:t>世界青年说</a:t>
            </a:r>
            <a:r>
              <a:rPr lang="en-US" altLang="zh-CN" dirty="0"/>
              <a:t>》</a:t>
            </a:r>
            <a:r>
              <a:rPr lang="zh-CN" altLang="en-US" dirty="0"/>
              <a:t>经韩国</a:t>
            </a:r>
            <a:r>
              <a:rPr lang="en" altLang="zh-CN" dirty="0"/>
              <a:t>JTBC《</a:t>
            </a:r>
            <a:r>
              <a:rPr lang="zh-CN" altLang="en-US" dirty="0"/>
              <a:t>非首脑会谈</a:t>
            </a:r>
            <a:r>
              <a:rPr lang="en-US" altLang="zh-CN" dirty="0"/>
              <a:t>》</a:t>
            </a:r>
            <a:r>
              <a:rPr lang="zh-CN" altLang="en-US" dirty="0"/>
              <a:t>授权</a:t>
            </a:r>
            <a:r>
              <a:rPr lang="en-US" altLang="zh-CN" dirty="0"/>
              <a:t>,</a:t>
            </a:r>
            <a:r>
              <a:rPr lang="zh-CN" altLang="en-US" dirty="0"/>
              <a:t>在江苏卫视播</a:t>
            </a:r>
          </a:p>
          <a:p>
            <a:r>
              <a:rPr lang="zh-CN" altLang="en-US" dirty="0"/>
              <a:t>出。节目中</a:t>
            </a:r>
            <a:r>
              <a:rPr lang="en-US" altLang="zh-CN" dirty="0"/>
              <a:t>,</a:t>
            </a:r>
            <a:r>
              <a:rPr lang="zh-CN" altLang="en-US" dirty="0"/>
              <a:t>来自十一个国家的型男生和一位明星嘉宾</a:t>
            </a:r>
            <a:r>
              <a:rPr lang="en-US" altLang="zh-CN" dirty="0"/>
              <a:t>,</a:t>
            </a:r>
            <a:r>
              <a:rPr lang="zh-CN" altLang="en-US" dirty="0"/>
              <a:t>围绕当下中国年轻人最关心</a:t>
            </a:r>
          </a:p>
          <a:p>
            <a:r>
              <a:rPr lang="zh-CN" altLang="en-US" dirty="0"/>
              <a:t>的议题展开讨论</a:t>
            </a:r>
            <a:r>
              <a:rPr lang="en-US" altLang="zh-CN" dirty="0"/>
              <a:t>,</a:t>
            </a:r>
            <a:r>
              <a:rPr lang="zh-CN" altLang="en-US" dirty="0"/>
              <a:t>力求以全球性眼光审视议题。</a:t>
            </a:r>
          </a:p>
          <a:p>
            <a:r>
              <a:rPr lang="zh-CN" altLang="en-US" dirty="0"/>
              <a:t>功能上被定位为生活服务类节目的</a:t>
            </a:r>
            <a:r>
              <a:rPr lang="en-US" altLang="zh-CN" dirty="0"/>
              <a:t>《</a:t>
            </a:r>
            <a:r>
              <a:rPr lang="zh-CN" altLang="en-US" dirty="0"/>
              <a:t>非诚勿扰</a:t>
            </a:r>
            <a:r>
              <a:rPr lang="en-US" altLang="zh-CN" dirty="0"/>
              <a:t>》,</a:t>
            </a:r>
            <a:r>
              <a:rPr lang="zh-CN" altLang="en-US" dirty="0"/>
              <a:t>从形态上划分应该归为脱口秀节</a:t>
            </a:r>
          </a:p>
          <a:p>
            <a:r>
              <a:rPr lang="zh-CN" altLang="en-US" dirty="0"/>
              <a:t>目</a:t>
            </a:r>
            <a:r>
              <a:rPr lang="en-US" altLang="zh-CN" dirty="0"/>
              <a:t>,</a:t>
            </a:r>
            <a:r>
              <a:rPr lang="zh-CN" altLang="en-US" dirty="0"/>
              <a:t>男女嘉宾及主持人之间的谈话和问答</a:t>
            </a:r>
            <a:r>
              <a:rPr lang="en-US" altLang="zh-CN" dirty="0"/>
              <a:t>,</a:t>
            </a:r>
            <a:r>
              <a:rPr lang="zh-CN" altLang="en-US" dirty="0"/>
              <a:t>展现的是语言的魅力。</a:t>
            </a:r>
            <a:r>
              <a:rPr lang="en-US" altLang="zh-CN" dirty="0"/>
              <a:t>2015</a:t>
            </a:r>
            <a:r>
              <a:rPr lang="zh-CN" altLang="en-US" dirty="0"/>
              <a:t>年</a:t>
            </a:r>
            <a:r>
              <a:rPr lang="en-US" altLang="zh-CN" dirty="0"/>
              <a:t>1</a:t>
            </a:r>
            <a:r>
              <a:rPr lang="zh-CN" altLang="en-US" dirty="0"/>
              <a:t>月</a:t>
            </a:r>
            <a:r>
              <a:rPr lang="en-US" altLang="zh-CN" dirty="0"/>
              <a:t>3</a:t>
            </a:r>
            <a:r>
              <a:rPr lang="zh-CN" altLang="en-US" dirty="0"/>
              <a:t>日</a:t>
            </a:r>
            <a:r>
              <a:rPr lang="en-US" altLang="zh-CN" dirty="0"/>
              <a:t>,</a:t>
            </a:r>
          </a:p>
          <a:p>
            <a:r>
              <a:rPr lang="en-US" altLang="zh-CN" dirty="0"/>
              <a:t>《</a:t>
            </a:r>
            <a:r>
              <a:rPr lang="zh-CN" altLang="en-US" dirty="0"/>
              <a:t>非诚勿扰</a:t>
            </a:r>
            <a:r>
              <a:rPr lang="en-US" altLang="zh-CN" dirty="0"/>
              <a:t>》</a:t>
            </a:r>
            <a:r>
              <a:rPr lang="zh-CN" altLang="en-US" dirty="0"/>
              <a:t>节目进行全面升级</a:t>
            </a:r>
            <a:r>
              <a:rPr lang="en-US" altLang="zh-CN" dirty="0"/>
              <a:t>,</a:t>
            </a:r>
            <a:r>
              <a:rPr lang="zh-CN" altLang="en-US" dirty="0"/>
              <a:t>增加了海外专场</a:t>
            </a:r>
            <a:r>
              <a:rPr lang="en-US" altLang="zh-CN" dirty="0"/>
              <a:t>,</a:t>
            </a:r>
            <a:r>
              <a:rPr lang="zh-CN" altLang="en-US" dirty="0"/>
              <a:t>同时环节、规则、舞美、主题曲等元素</a:t>
            </a:r>
          </a:p>
          <a:p>
            <a:r>
              <a:rPr lang="zh-CN" altLang="en-US" dirty="0"/>
              <a:t>都有新的面貌。</a:t>
            </a:r>
          </a:p>
          <a:p>
            <a:r>
              <a:rPr lang="en-US" altLang="zh-CN" dirty="0"/>
              <a:t>2014</a:t>
            </a:r>
            <a:r>
              <a:rPr lang="zh-CN" altLang="en-US" dirty="0"/>
              <a:t>年</a:t>
            </a:r>
            <a:r>
              <a:rPr lang="en-US" altLang="zh-CN" dirty="0"/>
              <a:t>4</a:t>
            </a:r>
            <a:r>
              <a:rPr lang="zh-CN" altLang="en-US" dirty="0"/>
              <a:t>月</a:t>
            </a:r>
            <a:r>
              <a:rPr lang="en-US" altLang="zh-CN" dirty="0"/>
              <a:t>30</a:t>
            </a:r>
            <a:r>
              <a:rPr lang="zh-CN" altLang="en-US" dirty="0"/>
              <a:t>日</a:t>
            </a:r>
            <a:r>
              <a:rPr lang="en-US" altLang="zh-CN" dirty="0"/>
              <a:t>,</a:t>
            </a:r>
            <a:r>
              <a:rPr lang="zh-CN" altLang="en-US" dirty="0"/>
              <a:t>央视和唯众传媒联合制作的话题性综艺节目</a:t>
            </a:r>
            <a:r>
              <a:rPr lang="en-US" altLang="zh-CN" dirty="0"/>
              <a:t>《</a:t>
            </a:r>
            <a:r>
              <a:rPr lang="zh-CN" altLang="en-US" dirty="0"/>
              <a:t>青年中国说</a:t>
            </a:r>
            <a:r>
              <a:rPr lang="en-US" altLang="zh-CN" dirty="0"/>
              <a:t>》</a:t>
            </a:r>
            <a:r>
              <a:rPr lang="zh-CN" altLang="en-US" dirty="0"/>
              <a:t>播</a:t>
            </a:r>
          </a:p>
          <a:p>
            <a:r>
              <a:rPr lang="zh-CN" altLang="en-US" dirty="0"/>
              <a:t>出。节目针对当下青年人的困惑</a:t>
            </a:r>
            <a:r>
              <a:rPr lang="en-US" altLang="zh-CN" dirty="0"/>
              <a:t>,</a:t>
            </a:r>
            <a:r>
              <a:rPr lang="zh-CN" altLang="en-US" dirty="0"/>
              <a:t>通过数据调查</a:t>
            </a:r>
            <a:r>
              <a:rPr lang="en-US" altLang="zh-CN" dirty="0"/>
              <a:t>,</a:t>
            </a:r>
            <a:r>
              <a:rPr lang="zh-CN" altLang="en-US" dirty="0"/>
              <a:t>从近</a:t>
            </a:r>
            <a:r>
              <a:rPr lang="en-US" altLang="zh-CN" dirty="0"/>
              <a:t>100</a:t>
            </a:r>
            <a:r>
              <a:rPr lang="zh-CN" altLang="en-US" dirty="0"/>
              <a:t>个话题中挑选出青年最关</a:t>
            </a:r>
          </a:p>
          <a:p>
            <a:r>
              <a:rPr lang="zh-CN" altLang="en-US" dirty="0"/>
              <a:t>注的问题。</a:t>
            </a:r>
          </a:p>
        </p:txBody>
      </p:sp>
    </p:spTree>
    <p:custDataLst>
      <p:tags r:id="rId1"/>
    </p:custDataLst>
    <p:extLst>
      <p:ext uri="{BB962C8B-B14F-4D97-AF65-F5344CB8AC3E}">
        <p14:creationId xmlns:p14="http://schemas.microsoft.com/office/powerpoint/2010/main" val="140235298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582352"/>
            <a:ext cx="9635179" cy="3693295"/>
          </a:xfrm>
          <a:prstGeom prst="rect">
            <a:avLst/>
          </a:prstGeom>
          <a:noFill/>
          <a:ln>
            <a:noFill/>
          </a:ln>
        </p:spPr>
        <p:txBody>
          <a:bodyPr wrap="square" lIns="91419" tIns="45708" rIns="91419" bIns="45708">
            <a:spAutoFit/>
          </a:bodyPr>
          <a:lstStyle/>
          <a:p>
            <a:r>
              <a:rPr lang="en-US" altLang="zh-CN" dirty="0"/>
              <a:t>2014~2015</a:t>
            </a:r>
            <a:r>
              <a:rPr lang="zh-CN" altLang="en-US" dirty="0"/>
              <a:t>年</a:t>
            </a:r>
            <a:r>
              <a:rPr lang="en-US" altLang="zh-CN" dirty="0"/>
              <a:t>,</a:t>
            </a:r>
            <a:r>
              <a:rPr lang="zh-CN" altLang="en-US" dirty="0"/>
              <a:t>中国电视文艺</a:t>
            </a:r>
            <a:r>
              <a:rPr lang="en-US" altLang="zh-CN" dirty="0"/>
              <a:t>(</a:t>
            </a:r>
            <a:r>
              <a:rPr lang="zh-CN" altLang="en-US" dirty="0"/>
              <a:t>文化</a:t>
            </a:r>
            <a:r>
              <a:rPr lang="en-US" altLang="zh-CN" dirty="0"/>
              <a:t>)</a:t>
            </a:r>
            <a:r>
              <a:rPr lang="zh-CN" altLang="en-US" dirty="0"/>
              <a:t>节目引进国外版权的节目数量仍然可观。</a:t>
            </a:r>
          </a:p>
          <a:p>
            <a:r>
              <a:rPr lang="zh-CN" altLang="en-US" dirty="0"/>
              <a:t>国家新闻出版广电总局于</a:t>
            </a:r>
            <a:r>
              <a:rPr lang="en-US" altLang="zh-CN" dirty="0"/>
              <a:t>2013</a:t>
            </a:r>
            <a:r>
              <a:rPr lang="zh-CN" altLang="en-US" dirty="0"/>
              <a:t>年出台政策</a:t>
            </a:r>
            <a:r>
              <a:rPr lang="en-US" altLang="zh-CN" dirty="0"/>
              <a:t>,</a:t>
            </a:r>
            <a:r>
              <a:rPr lang="zh-CN" altLang="en-US" dirty="0"/>
              <a:t>鼓励各大卫视播放国产原创内容和非娱</a:t>
            </a:r>
          </a:p>
          <a:p>
            <a:r>
              <a:rPr lang="zh-CN" altLang="en-US" dirty="0"/>
              <a:t>乐节目。文件明确说明</a:t>
            </a:r>
            <a:r>
              <a:rPr lang="en-US" altLang="zh-CN" dirty="0"/>
              <a:t>:</a:t>
            </a:r>
            <a:r>
              <a:rPr lang="zh-CN" altLang="en-US" dirty="0"/>
              <a:t>每家卫视每年新引进的国外版权模式节目不得超过</a:t>
            </a:r>
            <a:r>
              <a:rPr lang="en-US" altLang="zh-CN" dirty="0"/>
              <a:t>1</a:t>
            </a:r>
            <a:r>
              <a:rPr lang="zh-CN" altLang="en-US" dirty="0"/>
              <a:t>档。严</a:t>
            </a:r>
          </a:p>
          <a:p>
            <a:r>
              <a:rPr lang="zh-CN" altLang="en-US" dirty="0"/>
              <a:t>格限制新引进模式节目的数量和播出时间</a:t>
            </a:r>
            <a:r>
              <a:rPr lang="en-US" altLang="zh-CN" dirty="0"/>
              <a:t>,</a:t>
            </a:r>
            <a:r>
              <a:rPr lang="zh-CN" altLang="en-US" dirty="0"/>
              <a:t>呼唤和等待原创节目</a:t>
            </a:r>
            <a:r>
              <a:rPr lang="en-US" altLang="zh-CN" dirty="0"/>
              <a:t>,</a:t>
            </a:r>
            <a:r>
              <a:rPr lang="zh-CN" altLang="en-US" dirty="0"/>
              <a:t>也希望荧屏有更多</a:t>
            </a:r>
          </a:p>
          <a:p>
            <a:r>
              <a:rPr lang="zh-CN" altLang="en-US" dirty="0"/>
              <a:t>样化、差异化的节目形态。鼓励原创节目的政策效果在</a:t>
            </a:r>
            <a:r>
              <a:rPr lang="en-US" altLang="zh-CN" dirty="0"/>
              <a:t>2014</a:t>
            </a:r>
            <a:r>
              <a:rPr lang="zh-CN" altLang="en-US" dirty="0"/>
              <a:t>年有所显现</a:t>
            </a:r>
            <a:r>
              <a:rPr lang="en-US" altLang="zh-CN" dirty="0"/>
              <a:t>,</a:t>
            </a:r>
            <a:r>
              <a:rPr lang="zh-CN" altLang="en-US" dirty="0"/>
              <a:t>电视节目制</a:t>
            </a:r>
          </a:p>
          <a:p>
            <a:r>
              <a:rPr lang="zh-CN" altLang="en-US" dirty="0"/>
              <a:t>作者开始潜心研发节目</a:t>
            </a:r>
            <a:r>
              <a:rPr lang="en-US" altLang="zh-CN" dirty="0"/>
              <a:t>,“</a:t>
            </a:r>
            <a:r>
              <a:rPr lang="zh-CN" altLang="en-US" dirty="0"/>
              <a:t>原创”“首档”“全新”等词语频频出现在新节目的宣传口号</a:t>
            </a:r>
          </a:p>
          <a:p>
            <a:r>
              <a:rPr lang="zh-CN" altLang="en-US" dirty="0"/>
              <a:t>中</a:t>
            </a:r>
            <a:r>
              <a:rPr lang="en-US" altLang="zh-CN" dirty="0"/>
              <a:t>,</a:t>
            </a:r>
            <a:r>
              <a:rPr lang="zh-CN" altLang="en-US" dirty="0"/>
              <a:t>原创节目迎来发展期。同时</a:t>
            </a:r>
            <a:r>
              <a:rPr lang="en-US" altLang="zh-CN" dirty="0"/>
              <a:t>,</a:t>
            </a:r>
            <a:r>
              <a:rPr lang="zh-CN" altLang="en-US" dirty="0"/>
              <a:t>诸多真人秀节目进入了与海外模式方的共同研发制</a:t>
            </a:r>
          </a:p>
          <a:p>
            <a:r>
              <a:rPr lang="zh-CN" altLang="en-US" dirty="0"/>
              <a:t>作阶段。</a:t>
            </a:r>
          </a:p>
          <a:p>
            <a:r>
              <a:rPr lang="zh-CN" altLang="en-US" dirty="0"/>
              <a:t>这一时期出现了电视文艺节目电影化的趋势。</a:t>
            </a:r>
            <a:r>
              <a:rPr lang="en-US" altLang="zh-CN" dirty="0"/>
              <a:t>《</a:t>
            </a:r>
            <a:r>
              <a:rPr lang="zh-CN" altLang="en-US" dirty="0"/>
              <a:t>爸爸去哪儿</a:t>
            </a:r>
            <a:r>
              <a:rPr lang="en-US" altLang="zh-CN" dirty="0"/>
              <a:t>》</a:t>
            </a:r>
            <a:r>
              <a:rPr lang="zh-CN" altLang="en-US" dirty="0"/>
              <a:t>由电视荧屏转入电</a:t>
            </a:r>
          </a:p>
          <a:p>
            <a:r>
              <a:rPr lang="zh-CN" altLang="en-US" dirty="0"/>
              <a:t>影银幕</a:t>
            </a:r>
            <a:r>
              <a:rPr lang="en-US" altLang="zh-CN" dirty="0"/>
              <a:t>;</a:t>
            </a:r>
            <a:r>
              <a:rPr lang="zh-CN" altLang="en-US" dirty="0"/>
              <a:t>北京卫视推出的大型真人秀</a:t>
            </a:r>
            <a:r>
              <a:rPr lang="en-US" altLang="zh-CN" dirty="0"/>
              <a:t>《</a:t>
            </a:r>
            <a:r>
              <a:rPr lang="zh-CN" altLang="en-US" dirty="0"/>
              <a:t>私人订制</a:t>
            </a:r>
            <a:r>
              <a:rPr lang="en-US" altLang="zh-CN" dirty="0"/>
              <a:t>》</a:t>
            </a:r>
            <a:r>
              <a:rPr lang="zh-CN" altLang="en-US" dirty="0"/>
              <a:t>是根据冯小刚执导的同名电影衍生而</a:t>
            </a:r>
          </a:p>
          <a:p>
            <a:r>
              <a:rPr lang="zh-CN" altLang="en-US" dirty="0"/>
              <a:t>来</a:t>
            </a:r>
            <a:r>
              <a:rPr lang="en-US" altLang="zh-CN" dirty="0"/>
              <a:t>,</a:t>
            </a:r>
            <a:r>
              <a:rPr lang="zh-CN" altLang="en-US" dirty="0"/>
              <a:t>由北京电视台、华谊兄弟传媒集团和北京木火通明影视文化传媒公司联合出品。</a:t>
            </a:r>
          </a:p>
          <a:p>
            <a:r>
              <a:rPr lang="en-US" altLang="zh-CN" dirty="0"/>
              <a:t>《</a:t>
            </a:r>
            <a:r>
              <a:rPr lang="zh-CN" altLang="en-US" dirty="0"/>
              <a:t>私人订制</a:t>
            </a:r>
            <a:r>
              <a:rPr lang="en-US" altLang="zh-CN" dirty="0"/>
              <a:t>》</a:t>
            </a:r>
            <a:r>
              <a:rPr lang="zh-CN" altLang="en-US" dirty="0"/>
              <a:t>延续同名电影的精神内核和主题框架。市场经营模式发生了改变</a:t>
            </a:r>
            <a:r>
              <a:rPr lang="en-US" altLang="zh-CN" dirty="0"/>
              <a:t>———</a:t>
            </a:r>
            <a:r>
              <a:rPr lang="zh-CN" altLang="en-US" dirty="0"/>
              <a:t>媒</a:t>
            </a:r>
          </a:p>
          <a:p>
            <a:r>
              <a:rPr lang="zh-CN" altLang="en-US" dirty="0"/>
              <a:t>体合作</a:t>
            </a:r>
            <a:r>
              <a:rPr lang="en-US" altLang="zh-CN" dirty="0"/>
              <a:t>,</a:t>
            </a:r>
            <a:r>
              <a:rPr lang="zh-CN" altLang="en-US" dirty="0"/>
              <a:t>开拓空间</a:t>
            </a:r>
            <a:r>
              <a:rPr lang="en-US" altLang="zh-CN" dirty="0"/>
              <a:t>,</a:t>
            </a:r>
            <a:r>
              <a:rPr lang="zh-CN" altLang="en-US" dirty="0"/>
              <a:t>寻找新的增长点。</a:t>
            </a:r>
          </a:p>
        </p:txBody>
      </p:sp>
    </p:spTree>
    <p:custDataLst>
      <p:tags r:id="rId1"/>
    </p:custDataLst>
    <p:extLst>
      <p:ext uri="{BB962C8B-B14F-4D97-AF65-F5344CB8AC3E}">
        <p14:creationId xmlns:p14="http://schemas.microsoft.com/office/powerpoint/2010/main" val="1473404659"/>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814295"/>
            <a:ext cx="9635179" cy="3693295"/>
          </a:xfrm>
          <a:prstGeom prst="rect">
            <a:avLst/>
          </a:prstGeom>
          <a:noFill/>
          <a:ln>
            <a:noFill/>
          </a:ln>
        </p:spPr>
        <p:txBody>
          <a:bodyPr wrap="square" lIns="91419" tIns="45708" rIns="91419" bIns="45708">
            <a:spAutoFit/>
          </a:bodyPr>
          <a:lstStyle/>
          <a:p>
            <a:r>
              <a:rPr lang="zh-CN" altLang="en-US" dirty="0"/>
              <a:t>调整政策、积极转型、构建健康的节目生态环境</a:t>
            </a:r>
            <a:r>
              <a:rPr lang="en-US" altLang="zh-CN" dirty="0"/>
              <a:t>,</a:t>
            </a:r>
            <a:r>
              <a:rPr lang="zh-CN" altLang="en-US" dirty="0"/>
              <a:t>是</a:t>
            </a:r>
            <a:r>
              <a:rPr lang="en-US" altLang="zh-CN" dirty="0"/>
              <a:t>2014—2015</a:t>
            </a:r>
            <a:r>
              <a:rPr lang="zh-CN" altLang="en-US" dirty="0"/>
              <a:t>年中国电视文艺</a:t>
            </a:r>
          </a:p>
          <a:p>
            <a:r>
              <a:rPr lang="en-US" altLang="zh-CN" dirty="0"/>
              <a:t>(</a:t>
            </a:r>
            <a:r>
              <a:rPr lang="zh-CN" altLang="en-US" dirty="0"/>
              <a:t>文化</a:t>
            </a:r>
            <a:r>
              <a:rPr lang="en-US" altLang="zh-CN" dirty="0"/>
              <a:t>)</a:t>
            </a:r>
            <a:r>
              <a:rPr lang="zh-CN" altLang="en-US" dirty="0"/>
              <a:t>节目发展的基调。营造完整、和谐的电视节目生态</a:t>
            </a:r>
            <a:r>
              <a:rPr lang="en-US" altLang="zh-CN" dirty="0"/>
              <a:t>,</a:t>
            </a:r>
            <a:r>
              <a:rPr lang="zh-CN" altLang="en-US" dirty="0"/>
              <a:t>有利于电视文艺</a:t>
            </a:r>
            <a:r>
              <a:rPr lang="en-US" altLang="zh-CN" dirty="0"/>
              <a:t>(</a:t>
            </a:r>
            <a:r>
              <a:rPr lang="zh-CN" altLang="en-US" dirty="0"/>
              <a:t>文化</a:t>
            </a:r>
            <a:r>
              <a:rPr lang="en-US" altLang="zh-CN" dirty="0"/>
              <a:t>)</a:t>
            </a:r>
            <a:r>
              <a:rPr lang="zh-CN" altLang="en-US" dirty="0"/>
              <a:t>的</a:t>
            </a:r>
          </a:p>
          <a:p>
            <a:r>
              <a:rPr lang="zh-CN" altLang="en-US" dirty="0"/>
              <a:t>进一步繁荣发展。</a:t>
            </a:r>
            <a:r>
              <a:rPr lang="en-US" altLang="zh-CN" dirty="0"/>
              <a:t>2014</a:t>
            </a:r>
            <a:r>
              <a:rPr lang="zh-CN" altLang="en-US" dirty="0"/>
              <a:t>年</a:t>
            </a:r>
            <a:r>
              <a:rPr lang="en-US" altLang="zh-CN" dirty="0"/>
              <a:t>9</a:t>
            </a:r>
            <a:r>
              <a:rPr lang="zh-CN" altLang="en-US" dirty="0"/>
              <a:t>月</a:t>
            </a:r>
            <a:r>
              <a:rPr lang="en-US" altLang="zh-CN" dirty="0"/>
              <a:t>29</a:t>
            </a:r>
            <a:r>
              <a:rPr lang="zh-CN" altLang="en-US" dirty="0"/>
              <a:t>日</a:t>
            </a:r>
            <a:r>
              <a:rPr lang="en-US" altLang="zh-CN" dirty="0"/>
              <a:t>,</a:t>
            </a:r>
            <a:r>
              <a:rPr lang="zh-CN" altLang="en-US" dirty="0"/>
              <a:t>新闻出版广播电视总局发出通知</a:t>
            </a:r>
            <a:r>
              <a:rPr lang="en-US" altLang="zh-CN" dirty="0"/>
              <a:t>,</a:t>
            </a:r>
            <a:r>
              <a:rPr lang="zh-CN" altLang="en-US" dirty="0"/>
              <a:t>对有劣迹的艺</a:t>
            </a:r>
          </a:p>
          <a:p>
            <a:r>
              <a:rPr lang="zh-CN" altLang="en-US" dirty="0"/>
              <a:t>人严格限制。</a:t>
            </a:r>
            <a:r>
              <a:rPr lang="en-US" altLang="zh-CN" dirty="0"/>
              <a:t>2015</a:t>
            </a:r>
            <a:r>
              <a:rPr lang="zh-CN" altLang="en-US" dirty="0"/>
              <a:t>年</a:t>
            </a:r>
            <a:r>
              <a:rPr lang="en-US" altLang="zh-CN" dirty="0"/>
              <a:t>7</a:t>
            </a:r>
            <a:r>
              <a:rPr lang="zh-CN" altLang="en-US" dirty="0"/>
              <a:t>月</a:t>
            </a:r>
            <a:r>
              <a:rPr lang="en-US" altLang="zh-CN" dirty="0"/>
              <a:t>22</a:t>
            </a:r>
            <a:r>
              <a:rPr lang="zh-CN" altLang="en-US" dirty="0"/>
              <a:t>日</a:t>
            </a:r>
            <a:r>
              <a:rPr lang="en-US" altLang="zh-CN" dirty="0"/>
              <a:t>,</a:t>
            </a:r>
            <a:r>
              <a:rPr lang="zh-CN" altLang="en-US" dirty="0"/>
              <a:t>国家新闻出版广电总局发出</a:t>
            </a:r>
            <a:r>
              <a:rPr lang="en-US" altLang="zh-CN" dirty="0"/>
              <a:t>《</a:t>
            </a:r>
            <a:r>
              <a:rPr lang="zh-CN" altLang="en-US" dirty="0"/>
              <a:t>关于加强真人秀节目</a:t>
            </a:r>
          </a:p>
          <a:p>
            <a:r>
              <a:rPr lang="zh-CN" altLang="en-US" dirty="0"/>
              <a:t>管理的通知</a:t>
            </a:r>
            <a:r>
              <a:rPr lang="en-US" altLang="zh-CN" dirty="0"/>
              <a:t>》,</a:t>
            </a:r>
            <a:r>
              <a:rPr lang="zh-CN" altLang="en-US" dirty="0"/>
              <a:t>指出近年来真人秀节目已成为上星综合频道的重要节目类型</a:t>
            </a:r>
            <a:r>
              <a:rPr lang="en-US" altLang="zh-CN" dirty="0"/>
              <a:t>,</a:t>
            </a:r>
            <a:r>
              <a:rPr lang="zh-CN" altLang="en-US" dirty="0"/>
              <a:t>但存在缺</a:t>
            </a:r>
          </a:p>
          <a:p>
            <a:r>
              <a:rPr lang="zh-CN" altLang="en-US" dirty="0"/>
              <a:t>乏价值引领的问题。为了抵制过度娱乐化和低俗化</a:t>
            </a:r>
            <a:r>
              <a:rPr lang="en-US" altLang="zh-CN" dirty="0"/>
              <a:t>,</a:t>
            </a:r>
            <a:r>
              <a:rPr lang="zh-CN" altLang="en-US" dirty="0"/>
              <a:t>总局提出引导和调控真人秀的五</a:t>
            </a:r>
          </a:p>
          <a:p>
            <a:r>
              <a:rPr lang="zh-CN" altLang="en-US" dirty="0"/>
              <a:t>个方向</a:t>
            </a:r>
            <a:r>
              <a:rPr lang="en-US" altLang="zh-CN" dirty="0"/>
              <a:t>:</a:t>
            </a:r>
            <a:r>
              <a:rPr lang="zh-CN" altLang="en-US" dirty="0"/>
              <a:t>要求真人秀节目应该主动融入社会主义核心价值观</a:t>
            </a:r>
            <a:r>
              <a:rPr lang="en-US" altLang="zh-CN" dirty="0"/>
              <a:t>,</a:t>
            </a:r>
            <a:r>
              <a:rPr lang="zh-CN" altLang="en-US" dirty="0"/>
              <a:t>发挥真人秀节目的价值</a:t>
            </a:r>
          </a:p>
          <a:p>
            <a:r>
              <a:rPr lang="zh-CN" altLang="en-US" dirty="0"/>
              <a:t>引领作用</a:t>
            </a:r>
            <a:r>
              <a:rPr lang="en-US" altLang="zh-CN" dirty="0"/>
              <a:t>;</a:t>
            </a:r>
            <a:r>
              <a:rPr lang="zh-CN" altLang="en-US" dirty="0"/>
              <a:t>真人秀节目努力转型升级</a:t>
            </a:r>
            <a:r>
              <a:rPr lang="en-US" altLang="zh-CN" dirty="0"/>
              <a:t>,</a:t>
            </a:r>
            <a:r>
              <a:rPr lang="zh-CN" altLang="en-US" dirty="0"/>
              <a:t>丰富思想内涵</a:t>
            </a:r>
            <a:r>
              <a:rPr lang="en-US" altLang="zh-CN" dirty="0"/>
              <a:t>,</a:t>
            </a:r>
            <a:r>
              <a:rPr lang="zh-CN" altLang="en-US" dirty="0"/>
              <a:t>实现积极的教育作用和社会意</a:t>
            </a:r>
          </a:p>
          <a:p>
            <a:r>
              <a:rPr lang="zh-CN" altLang="en-US" dirty="0"/>
              <a:t>义</a:t>
            </a:r>
            <a:r>
              <a:rPr lang="en-US" altLang="zh-CN" dirty="0"/>
              <a:t>;</a:t>
            </a:r>
            <a:r>
              <a:rPr lang="zh-CN" altLang="en-US" dirty="0"/>
              <a:t>真人秀节目要主动融入社会主义核心价值观</a:t>
            </a:r>
            <a:r>
              <a:rPr lang="en-US" altLang="zh-CN" dirty="0"/>
              <a:t>,</a:t>
            </a:r>
            <a:r>
              <a:rPr lang="zh-CN" altLang="en-US" dirty="0"/>
              <a:t>防止把节目办成脱离现实、脱离群众</a:t>
            </a:r>
            <a:endParaRPr lang="en-US" altLang="zh-CN" dirty="0"/>
          </a:p>
          <a:p>
            <a:r>
              <a:rPr lang="zh-CN" altLang="en-US" dirty="0"/>
              <a:t>的无聊游戏</a:t>
            </a:r>
            <a:r>
              <a:rPr lang="en-US" altLang="zh-CN" dirty="0"/>
              <a:t>,</a:t>
            </a:r>
            <a:r>
              <a:rPr lang="zh-CN" altLang="en-US" dirty="0"/>
              <a:t>不能助长社会浮躁心态和颓废萎靡之风</a:t>
            </a:r>
            <a:r>
              <a:rPr lang="en-US" altLang="zh-CN" dirty="0"/>
              <a:t>;</a:t>
            </a:r>
            <a:r>
              <a:rPr lang="zh-CN" altLang="en-US" dirty="0"/>
              <a:t>摆脱对境外节目模式的依赖心</a:t>
            </a:r>
          </a:p>
          <a:p>
            <a:r>
              <a:rPr lang="zh-CN" altLang="en-US" dirty="0"/>
              <a:t>理</a:t>
            </a:r>
            <a:r>
              <a:rPr lang="en-US" altLang="zh-CN" dirty="0"/>
              <a:t>,</a:t>
            </a:r>
            <a:r>
              <a:rPr lang="zh-CN" altLang="en-US" dirty="0"/>
              <a:t>坚决纠正一窝蜂式的盲目引进</a:t>
            </a:r>
            <a:r>
              <a:rPr lang="en-US" altLang="zh-CN" dirty="0"/>
              <a:t>;</a:t>
            </a:r>
            <a:r>
              <a:rPr lang="zh-CN" altLang="en-US" dirty="0"/>
              <a:t>避免过度明星化</a:t>
            </a:r>
            <a:r>
              <a:rPr lang="en-US" altLang="zh-CN" dirty="0"/>
              <a:t>,</a:t>
            </a:r>
            <a:r>
              <a:rPr lang="zh-CN" altLang="en-US" dirty="0"/>
              <a:t>摒弃“靠明星博收视”的错误认</a:t>
            </a:r>
          </a:p>
          <a:p>
            <a:r>
              <a:rPr lang="zh-CN" altLang="en-US" dirty="0"/>
              <a:t>识</a:t>
            </a:r>
            <a:r>
              <a:rPr lang="en-US" altLang="zh-CN" dirty="0"/>
              <a:t>,</a:t>
            </a:r>
            <a:r>
              <a:rPr lang="zh-CN" altLang="en-US" dirty="0"/>
              <a:t>不能把节目变成拼明星和炫富的场所。</a:t>
            </a:r>
          </a:p>
          <a:p>
            <a:endParaRPr lang="zh-CN" altLang="en-US" dirty="0"/>
          </a:p>
        </p:txBody>
      </p:sp>
    </p:spTree>
    <p:custDataLst>
      <p:tags r:id="rId1"/>
    </p:custDataLst>
    <p:extLst>
      <p:ext uri="{BB962C8B-B14F-4D97-AF65-F5344CB8AC3E}">
        <p14:creationId xmlns:p14="http://schemas.microsoft.com/office/powerpoint/2010/main" val="3680040893"/>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第二节 </a:t>
            </a:r>
            <a:r>
              <a:rPr lang="en-US" altLang="zh-CN" sz="2400" b="0" dirty="0">
                <a:latin typeface="字魂35号-经典雅黑" panose="00000500000000000000" pitchFamily="2" charset="-122"/>
                <a:ea typeface="字魂35号-经典雅黑" panose="00000500000000000000" pitchFamily="2" charset="-122"/>
              </a:rPr>
              <a:t>2014-2015</a:t>
            </a:r>
            <a:r>
              <a:rPr lang="zh-CN" altLang="en-US" sz="2400" b="0" dirty="0">
                <a:latin typeface="字魂35号-经典雅黑" panose="00000500000000000000" pitchFamily="2" charset="-122"/>
                <a:ea typeface="字魂35号-经典雅黑" panose="00000500000000000000" pitchFamily="2" charset="-122"/>
              </a:rPr>
              <a:t>年中国电视文艺（文化）节目概观</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814295"/>
            <a:ext cx="9635179" cy="4247292"/>
          </a:xfrm>
          <a:prstGeom prst="rect">
            <a:avLst/>
          </a:prstGeom>
          <a:noFill/>
          <a:ln>
            <a:noFill/>
          </a:ln>
        </p:spPr>
        <p:txBody>
          <a:bodyPr wrap="square" lIns="91419" tIns="45708" rIns="91419" bIns="45708">
            <a:spAutoFit/>
          </a:bodyPr>
          <a:lstStyle/>
          <a:p>
            <a:r>
              <a:rPr lang="zh-CN" altLang="en-US" dirty="0"/>
              <a:t>反观</a:t>
            </a:r>
            <a:r>
              <a:rPr lang="en-US" altLang="zh-CN" dirty="0"/>
              <a:t>2014~2015</a:t>
            </a:r>
            <a:r>
              <a:rPr lang="zh-CN" altLang="en-US" dirty="0"/>
              <a:t>年中国电视文艺</a:t>
            </a:r>
            <a:r>
              <a:rPr lang="en-US" altLang="zh-CN" dirty="0"/>
              <a:t>(</a:t>
            </a:r>
            <a:r>
              <a:rPr lang="zh-CN" altLang="en-US" dirty="0"/>
              <a:t>文化</a:t>
            </a:r>
            <a:r>
              <a:rPr lang="en-US" altLang="zh-CN" dirty="0"/>
              <a:t>)</a:t>
            </a:r>
            <a:r>
              <a:rPr lang="zh-CN" altLang="en-US" dirty="0"/>
              <a:t>节目不难发现</a:t>
            </a:r>
            <a:r>
              <a:rPr lang="en-US" altLang="zh-CN" dirty="0"/>
              <a:t>,</a:t>
            </a:r>
            <a:r>
              <a:rPr lang="zh-CN" altLang="en-US" dirty="0"/>
              <a:t>除了在节目形态上追求</a:t>
            </a:r>
          </a:p>
          <a:p>
            <a:r>
              <a:rPr lang="zh-CN" altLang="en-US" dirty="0"/>
              <a:t>差异性定位之外</a:t>
            </a:r>
            <a:r>
              <a:rPr lang="en-US" altLang="zh-CN" dirty="0"/>
              <a:t>,</a:t>
            </a:r>
            <a:r>
              <a:rPr lang="zh-CN" altLang="en-US" dirty="0"/>
              <a:t>那些在娱乐功能的基础上还在思想建树、社会责任担当、审美价值呈</a:t>
            </a:r>
          </a:p>
          <a:p>
            <a:r>
              <a:rPr lang="zh-CN" altLang="en-US" dirty="0"/>
              <a:t>现方面有所作为的节目</a:t>
            </a:r>
            <a:r>
              <a:rPr lang="en-US" altLang="zh-CN" dirty="0"/>
              <a:t>,</a:t>
            </a:r>
            <a:r>
              <a:rPr lang="zh-CN" altLang="en-US" dirty="0"/>
              <a:t>不仅能取得很好的收视效果</a:t>
            </a:r>
            <a:r>
              <a:rPr lang="en-US" altLang="zh-CN" dirty="0"/>
              <a:t>,</a:t>
            </a:r>
            <a:r>
              <a:rPr lang="zh-CN" altLang="en-US" dirty="0"/>
              <a:t>有很好的商业业绩</a:t>
            </a:r>
            <a:r>
              <a:rPr lang="en-US" altLang="zh-CN" dirty="0"/>
              <a:t>,</a:t>
            </a:r>
            <a:r>
              <a:rPr lang="zh-CN" altLang="en-US" dirty="0"/>
              <a:t>也能收获很</a:t>
            </a:r>
          </a:p>
          <a:p>
            <a:r>
              <a:rPr lang="zh-CN" altLang="en-US" dirty="0"/>
              <a:t>好的社会反响</a:t>
            </a:r>
            <a:r>
              <a:rPr lang="en-US" altLang="zh-CN" dirty="0"/>
              <a:t>,</a:t>
            </a:r>
            <a:r>
              <a:rPr lang="zh-CN" altLang="en-US" dirty="0"/>
              <a:t>产生较大的社会影响力。</a:t>
            </a:r>
            <a:endParaRPr lang="en-US" altLang="zh-CN" dirty="0"/>
          </a:p>
          <a:p>
            <a:endParaRPr lang="zh-CN" altLang="en-US" dirty="0"/>
          </a:p>
          <a:p>
            <a:r>
              <a:rPr lang="zh-CN" altLang="en-US" dirty="0"/>
              <a:t>进入</a:t>
            </a:r>
            <a:r>
              <a:rPr lang="en-US" altLang="zh-CN" dirty="0"/>
              <a:t>2016</a:t>
            </a:r>
            <a:r>
              <a:rPr lang="zh-CN" altLang="en-US" dirty="0"/>
              <a:t>年</a:t>
            </a:r>
            <a:r>
              <a:rPr lang="en-US" altLang="zh-CN" dirty="0"/>
              <a:t>,</a:t>
            </a:r>
            <a:r>
              <a:rPr lang="zh-CN" altLang="en-US" dirty="0"/>
              <a:t>中国电视文艺在各种节目类型中均有所突破。春节联欢晚会等传</a:t>
            </a:r>
          </a:p>
          <a:p>
            <a:r>
              <a:rPr lang="zh-CN" altLang="en-US" dirty="0"/>
              <a:t>统综艺节目在勤俭办晚会的方针下</a:t>
            </a:r>
            <a:r>
              <a:rPr lang="en-US" altLang="zh-CN" dirty="0"/>
              <a:t>,</a:t>
            </a:r>
            <a:r>
              <a:rPr lang="zh-CN" altLang="en-US" dirty="0"/>
              <a:t>有了新面貌。各类真人秀节目逐渐脱离引进模</a:t>
            </a:r>
          </a:p>
          <a:p>
            <a:r>
              <a:rPr lang="zh-CN" altLang="en-US" dirty="0"/>
              <a:t>式</a:t>
            </a:r>
            <a:r>
              <a:rPr lang="en-US" altLang="zh-CN" dirty="0"/>
              <a:t>,</a:t>
            </a:r>
            <a:r>
              <a:rPr lang="zh-CN" altLang="en-US" dirty="0"/>
              <a:t>开始了原创节目策划创作的实践。</a:t>
            </a:r>
            <a:r>
              <a:rPr lang="en-US" altLang="zh-CN" dirty="0"/>
              <a:t>《</a:t>
            </a:r>
            <a:r>
              <a:rPr lang="zh-CN" altLang="en-US" dirty="0"/>
              <a:t>中国好声音</a:t>
            </a:r>
            <a:r>
              <a:rPr lang="en-US" altLang="zh-CN" dirty="0"/>
              <a:t>》</a:t>
            </a:r>
            <a:r>
              <a:rPr lang="zh-CN" altLang="en-US" dirty="0"/>
              <a:t>改名为</a:t>
            </a:r>
            <a:r>
              <a:rPr lang="en-US" altLang="zh-CN" dirty="0"/>
              <a:t>《</a:t>
            </a:r>
            <a:r>
              <a:rPr lang="zh-CN" altLang="en-US" dirty="0"/>
              <a:t>中国新歌声</a:t>
            </a:r>
            <a:r>
              <a:rPr lang="en-US" altLang="zh-CN" dirty="0"/>
              <a:t>》,</a:t>
            </a:r>
            <a:r>
              <a:rPr lang="zh-CN" altLang="en-US" dirty="0"/>
              <a:t>北京电视</a:t>
            </a:r>
          </a:p>
          <a:p>
            <a:r>
              <a:rPr lang="zh-CN" altLang="en-US" dirty="0"/>
              <a:t>台也播出了原创节目</a:t>
            </a:r>
            <a:r>
              <a:rPr lang="en-US" altLang="zh-CN" dirty="0"/>
              <a:t>《</a:t>
            </a:r>
            <a:r>
              <a:rPr lang="zh-CN" altLang="en-US" dirty="0"/>
              <a:t>跨界歌王</a:t>
            </a:r>
            <a:r>
              <a:rPr lang="en-US" altLang="zh-CN" dirty="0"/>
              <a:t>》,</a:t>
            </a:r>
            <a:r>
              <a:rPr lang="zh-CN" altLang="en-US" dirty="0"/>
              <a:t>中央电视台推出了原创节目</a:t>
            </a:r>
            <a:r>
              <a:rPr lang="en-US" altLang="zh-CN" dirty="0"/>
              <a:t>《</a:t>
            </a:r>
            <a:r>
              <a:rPr lang="zh-CN" altLang="en-US" dirty="0"/>
              <a:t>挑战不可能</a:t>
            </a:r>
            <a:r>
              <a:rPr lang="en-US" altLang="zh-CN" dirty="0"/>
              <a:t>》,</a:t>
            </a:r>
            <a:r>
              <a:rPr lang="zh-CN" altLang="en-US" dirty="0"/>
              <a:t>这些作</a:t>
            </a:r>
          </a:p>
          <a:p>
            <a:r>
              <a:rPr lang="zh-CN" altLang="en-US" dirty="0"/>
              <a:t>品代表着国内原创电视综艺节目的水平和未来发展趋势。</a:t>
            </a:r>
            <a:endParaRPr lang="en-US" altLang="zh-CN" dirty="0"/>
          </a:p>
          <a:p>
            <a:endParaRPr lang="zh-CN" altLang="en-US" dirty="0"/>
          </a:p>
          <a:p>
            <a:r>
              <a:rPr lang="en-US" altLang="zh-CN" dirty="0"/>
              <a:t>2016</a:t>
            </a:r>
            <a:r>
              <a:rPr lang="zh-CN" altLang="en-US" dirty="0"/>
              <a:t>年</a:t>
            </a:r>
            <a:r>
              <a:rPr lang="en-US" altLang="zh-CN" dirty="0"/>
              <a:t>,</a:t>
            </a:r>
            <a:r>
              <a:rPr lang="zh-CN" altLang="en-US" dirty="0"/>
              <a:t>电视综艺与网络综艺的结合变得既紧密又泾渭分明。网络从开始的播</a:t>
            </a:r>
          </a:p>
          <a:p>
            <a:r>
              <a:rPr lang="zh-CN" altLang="en-US" dirty="0"/>
              <a:t>出平台到后来的参与联合创作</a:t>
            </a:r>
            <a:r>
              <a:rPr lang="en-US" altLang="zh-CN" dirty="0"/>
              <a:t>,</a:t>
            </a:r>
            <a:r>
              <a:rPr lang="zh-CN" altLang="en-US" dirty="0"/>
              <a:t>再到现在的独家制作</a:t>
            </a:r>
            <a:r>
              <a:rPr lang="en-US" altLang="zh-CN" dirty="0"/>
              <a:t>,</a:t>
            </a:r>
            <a:r>
              <a:rPr lang="zh-CN" altLang="en-US" dirty="0"/>
              <a:t>网络综艺借助电视综艺节目形</a:t>
            </a:r>
          </a:p>
          <a:p>
            <a:r>
              <a:rPr lang="zh-CN" altLang="en-US" dirty="0"/>
              <a:t>式</a:t>
            </a:r>
            <a:r>
              <a:rPr lang="en-US" altLang="zh-CN" dirty="0"/>
              <a:t>,</a:t>
            </a:r>
            <a:r>
              <a:rPr lang="zh-CN" altLang="en-US" dirty="0"/>
              <a:t>发展建立了自己独有的生产体系和节目模式。未来网络综艺对电视综艺会有哪些</a:t>
            </a:r>
          </a:p>
          <a:p>
            <a:r>
              <a:rPr lang="zh-CN" altLang="en-US" dirty="0"/>
              <a:t>影响</a:t>
            </a:r>
            <a:r>
              <a:rPr lang="en-US" altLang="zh-CN" dirty="0"/>
              <a:t>? </a:t>
            </a:r>
            <a:r>
              <a:rPr lang="zh-CN" altLang="en-US" dirty="0"/>
              <a:t>电视综艺会有哪些变化</a:t>
            </a:r>
            <a:r>
              <a:rPr lang="en-US" altLang="zh-CN" dirty="0"/>
              <a:t>? </a:t>
            </a:r>
            <a:r>
              <a:rPr lang="zh-CN" altLang="en-US" dirty="0"/>
              <a:t>期待并呼唤下一个时期</a:t>
            </a:r>
            <a:r>
              <a:rPr lang="en-US" altLang="zh-CN" dirty="0"/>
              <a:t>———</a:t>
            </a:r>
            <a:r>
              <a:rPr lang="zh-CN" altLang="en-US" dirty="0"/>
              <a:t>原创节目时期的到来</a:t>
            </a:r>
          </a:p>
        </p:txBody>
      </p:sp>
    </p:spTree>
    <p:custDataLst>
      <p:tags r:id="rId1"/>
    </p:custDataLst>
    <p:extLst>
      <p:ext uri="{BB962C8B-B14F-4D97-AF65-F5344CB8AC3E}">
        <p14:creationId xmlns:p14="http://schemas.microsoft.com/office/powerpoint/2010/main" val="2427784595"/>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16200000">
            <a:off x="4156075" y="2607310"/>
            <a:ext cx="125095" cy="1378585"/>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729355" y="1665605"/>
            <a:ext cx="843280" cy="1568450"/>
          </a:xfrm>
          <a:prstGeom prst="rect">
            <a:avLst/>
          </a:prstGeom>
          <a:noFill/>
        </p:spPr>
        <p:txBody>
          <a:bodyPr wrap="square" rtlCol="0">
            <a:spAutoFit/>
          </a:bodyPr>
          <a:lstStyle/>
          <a:p>
            <a:r>
              <a:rPr lang="en-US" altLang="zh-CN" sz="9600" b="1" dirty="0">
                <a:solidFill>
                  <a:srgbClr val="303E47"/>
                </a:solidFill>
                <a:latin typeface="字魂35号-经典雅黑" panose="00000500000000000000" pitchFamily="2" charset="-122"/>
                <a:ea typeface="字魂35号-经典雅黑" panose="00000500000000000000" pitchFamily="2" charset="-122"/>
              </a:rPr>
              <a:t>5</a:t>
            </a:r>
          </a:p>
        </p:txBody>
      </p:sp>
      <p:pic>
        <p:nvPicPr>
          <p:cNvPr id="23" name="图片 22" descr="500596792"/>
          <p:cNvPicPr>
            <a:picLocks noChangeAspect="1"/>
          </p:cNvPicPr>
          <p:nvPr>
            <p:custDataLst>
              <p:tags r:id="rId2"/>
            </p:custDataLst>
          </p:nvPr>
        </p:nvPicPr>
        <p:blipFill>
          <a:blip r:embed="rId6"/>
          <a:srcRect l="2868" t="852" r="41049" b="919"/>
          <a:stretch>
            <a:fillRect/>
          </a:stretch>
        </p:blipFill>
        <p:spPr>
          <a:xfrm>
            <a:off x="7229475" y="469900"/>
            <a:ext cx="4385945" cy="5194300"/>
          </a:xfrm>
          <a:prstGeom prst="rect">
            <a:avLst/>
          </a:prstGeom>
          <a:effectLst/>
        </p:spPr>
      </p:pic>
      <p:pic>
        <p:nvPicPr>
          <p:cNvPr id="25" name="图片 24" descr="500596792"/>
          <p:cNvPicPr>
            <a:picLocks noChangeAspect="1"/>
          </p:cNvPicPr>
          <p:nvPr/>
        </p:nvPicPr>
        <p:blipFill>
          <a:blip r:embed="rId7"/>
          <a:stretch>
            <a:fillRect/>
          </a:stretch>
        </p:blipFill>
        <p:spPr>
          <a:xfrm rot="16200000">
            <a:off x="6569075" y="1102995"/>
            <a:ext cx="5194935" cy="4386580"/>
          </a:xfrm>
          <a:prstGeom prst="rect">
            <a:avLst/>
          </a:prstGeom>
        </p:spPr>
      </p:pic>
      <p:sp>
        <p:nvSpPr>
          <p:cNvPr id="8" name="标题 17">
            <a:extLst>
              <a:ext uri="{FF2B5EF4-FFF2-40B4-BE49-F238E27FC236}">
                <a16:creationId xmlns:a16="http://schemas.microsoft.com/office/drawing/2014/main" id="{F5D8A598-4456-4083-BE37-8338614A054D}"/>
              </a:ext>
            </a:extLst>
          </p:cNvPr>
          <p:cNvSpPr txBox="1">
            <a:spLocks/>
          </p:cNvSpPr>
          <p:nvPr>
            <p:custDataLst>
              <p:tags r:id="rId3"/>
            </p:custDataLst>
          </p:nvPr>
        </p:nvSpPr>
        <p:spPr>
          <a:xfrm>
            <a:off x="2253615" y="3519804"/>
            <a:ext cx="4638040" cy="791845"/>
          </a:xfr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dirty="0">
                <a:solidFill>
                  <a:schemeClr val="tx1"/>
                </a:solidFill>
                <a:latin typeface="字魂35号-经典雅黑" panose="00000500000000000000" pitchFamily="2" charset="-122"/>
                <a:ea typeface="字魂35号-经典雅黑" panose="00000500000000000000" pitchFamily="2" charset="-122"/>
                <a:cs typeface="+mj-ea"/>
                <a:sym typeface="+mn-ea"/>
              </a:rPr>
              <a:t>当代中国电视剧的艺术实践</a:t>
            </a:r>
            <a:endParaRPr lang="zh-CN" altLang="en-US" dirty="0">
              <a:solidFill>
                <a:schemeClr val="tx1"/>
              </a:solidFill>
              <a:latin typeface="字魂35号-经典雅黑" panose="00000500000000000000" pitchFamily="2" charset="-122"/>
              <a:ea typeface="字魂35号-经典雅黑" panose="00000500000000000000" pitchFamily="2" charset="-122"/>
            </a:endParaRPr>
          </a:p>
        </p:txBody>
      </p:sp>
    </p:spTree>
    <p:custDataLst>
      <p:tags r:id="rId1"/>
    </p:custDataLst>
    <p:extLst>
      <p:ext uri="{BB962C8B-B14F-4D97-AF65-F5344CB8AC3E}">
        <p14:creationId xmlns:p14="http://schemas.microsoft.com/office/powerpoint/2010/main" val="247750891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814295"/>
            <a:ext cx="9635179" cy="3970293"/>
          </a:xfrm>
          <a:prstGeom prst="rect">
            <a:avLst/>
          </a:prstGeom>
          <a:noFill/>
          <a:ln>
            <a:noFill/>
          </a:ln>
        </p:spPr>
        <p:txBody>
          <a:bodyPr wrap="square" lIns="91419" tIns="45708" rIns="91419" bIns="45708">
            <a:spAutoFit/>
          </a:bodyPr>
          <a:lstStyle/>
          <a:p>
            <a:r>
              <a:rPr lang="zh-CN" altLang="en-US" dirty="0"/>
              <a:t>一、从历史发展角度回顾</a:t>
            </a:r>
          </a:p>
          <a:p>
            <a:r>
              <a:rPr lang="zh-CN" altLang="en-US" dirty="0"/>
              <a:t>中国电视剧起始于</a:t>
            </a:r>
            <a:r>
              <a:rPr lang="en-US" altLang="zh-CN" dirty="0"/>
              <a:t>1958</a:t>
            </a:r>
            <a:r>
              <a:rPr lang="zh-CN" altLang="en-US" dirty="0"/>
              <a:t>年的实况直播</a:t>
            </a:r>
            <a:r>
              <a:rPr lang="en-US" altLang="zh-CN" dirty="0"/>
              <a:t>《</a:t>
            </a:r>
            <a:r>
              <a:rPr lang="zh-CN" altLang="en-US" dirty="0"/>
              <a:t>一口菜饼子</a:t>
            </a:r>
            <a:r>
              <a:rPr lang="en-US" altLang="zh-CN" dirty="0"/>
              <a:t>》,</a:t>
            </a:r>
            <a:r>
              <a:rPr lang="zh-CN" altLang="en-US" dirty="0"/>
              <a:t>其他形式的中国电视文艺</a:t>
            </a:r>
          </a:p>
          <a:p>
            <a:r>
              <a:rPr lang="zh-CN" altLang="en-US" dirty="0"/>
              <a:t>节目制作</a:t>
            </a:r>
            <a:r>
              <a:rPr lang="en-US" altLang="zh-CN" dirty="0"/>
              <a:t>,</a:t>
            </a:r>
            <a:r>
              <a:rPr lang="zh-CN" altLang="en-US" dirty="0"/>
              <a:t>也大致同时起始。但包括电视剧在内的中国电视文艺的复苏和发展</a:t>
            </a:r>
            <a:r>
              <a:rPr lang="en-US" altLang="zh-CN" dirty="0"/>
              <a:t>,</a:t>
            </a:r>
            <a:r>
              <a:rPr lang="zh-CN" altLang="en-US" dirty="0"/>
              <a:t>是起</a:t>
            </a:r>
          </a:p>
          <a:p>
            <a:r>
              <a:rPr lang="zh-CN" altLang="en-US" dirty="0"/>
              <a:t>始自党的十一届三中全会以后。中国电视文艺的发展历史大致可以划分为以下几个</a:t>
            </a:r>
          </a:p>
          <a:p>
            <a:r>
              <a:rPr lang="zh-CN" altLang="en-US" dirty="0"/>
              <a:t>阶段</a:t>
            </a:r>
            <a:r>
              <a:rPr lang="en-US" altLang="zh-CN" dirty="0"/>
              <a:t>:</a:t>
            </a:r>
          </a:p>
          <a:p>
            <a:r>
              <a:rPr lang="en-US" altLang="zh-CN" dirty="0"/>
              <a:t>(</a:t>
            </a:r>
            <a:r>
              <a:rPr lang="zh-CN" altLang="en-US" dirty="0"/>
              <a:t>一</a:t>
            </a:r>
            <a:r>
              <a:rPr lang="en-US" altLang="zh-CN" dirty="0"/>
              <a:t>)</a:t>
            </a:r>
            <a:r>
              <a:rPr lang="zh-CN" altLang="en-US" dirty="0"/>
              <a:t>初创阶段</a:t>
            </a:r>
            <a:r>
              <a:rPr lang="en-US" altLang="zh-CN" dirty="0"/>
              <a:t>(1958~1966</a:t>
            </a:r>
            <a:r>
              <a:rPr lang="zh-CN" altLang="en-US" dirty="0"/>
              <a:t>年</a:t>
            </a:r>
            <a:r>
              <a:rPr lang="en-US" altLang="zh-CN" dirty="0"/>
              <a:t>)</a:t>
            </a:r>
          </a:p>
          <a:p>
            <a:r>
              <a:rPr lang="zh-CN" altLang="en-US" dirty="0"/>
              <a:t>中国自筹建电视台起就同时开创了电视剧事业。不过这一阶段采用直播手段</a:t>
            </a:r>
            <a:r>
              <a:rPr lang="en-US" altLang="zh-CN" dirty="0"/>
              <a:t>,</a:t>
            </a:r>
            <a:r>
              <a:rPr lang="zh-CN" altLang="en-US" dirty="0"/>
              <a:t>系</a:t>
            </a:r>
          </a:p>
          <a:p>
            <a:r>
              <a:rPr lang="zh-CN" altLang="en-US" dirty="0"/>
              <a:t>黑白电视</a:t>
            </a:r>
            <a:r>
              <a:rPr lang="en-US" altLang="zh-CN" dirty="0"/>
              <a:t>,</a:t>
            </a:r>
            <a:r>
              <a:rPr lang="zh-CN" altLang="en-US" dirty="0"/>
              <a:t>内容多为纪实性作品</a:t>
            </a:r>
            <a:r>
              <a:rPr lang="en-US" altLang="zh-CN" dirty="0"/>
              <a:t>,</a:t>
            </a:r>
            <a:r>
              <a:rPr lang="zh-CN" altLang="en-US" dirty="0"/>
              <a:t>反映的是社会上好人好事好风尚的题材。这一阶段</a:t>
            </a:r>
          </a:p>
          <a:p>
            <a:r>
              <a:rPr lang="zh-CN" altLang="en-US" dirty="0"/>
              <a:t>中</a:t>
            </a:r>
            <a:r>
              <a:rPr lang="en-US" altLang="zh-CN" dirty="0"/>
              <a:t>,</a:t>
            </a:r>
            <a:r>
              <a:rPr lang="zh-CN" altLang="en-US" dirty="0"/>
              <a:t>北京、广州、上海三家电视试播台共生产了</a:t>
            </a:r>
            <a:r>
              <a:rPr lang="en-US" altLang="zh-CN" dirty="0"/>
              <a:t>80</a:t>
            </a:r>
            <a:r>
              <a:rPr lang="zh-CN" altLang="en-US" dirty="0"/>
              <a:t>余集电视剧</a:t>
            </a:r>
            <a:r>
              <a:rPr lang="en-US" altLang="zh-CN" dirty="0"/>
              <a:t>,</a:t>
            </a:r>
            <a:r>
              <a:rPr lang="zh-CN" altLang="en-US" dirty="0"/>
              <a:t>虽然产量不多</a:t>
            </a:r>
            <a:r>
              <a:rPr lang="en-US" altLang="zh-CN" dirty="0"/>
              <a:t>,</a:t>
            </a:r>
            <a:r>
              <a:rPr lang="zh-CN" altLang="en-US" dirty="0"/>
              <a:t>但取得</a:t>
            </a:r>
          </a:p>
          <a:p>
            <a:r>
              <a:rPr lang="zh-CN" altLang="en-US" dirty="0"/>
              <a:t>了较好的社会效果</a:t>
            </a:r>
            <a:r>
              <a:rPr lang="en-US" altLang="zh-CN" dirty="0"/>
              <a:t>,</a:t>
            </a:r>
            <a:r>
              <a:rPr lang="zh-CN" altLang="en-US" dirty="0"/>
              <a:t>尤其值得大书一笔的是为中国培养造就出第一代电视剧的编、导、</a:t>
            </a:r>
          </a:p>
          <a:p>
            <a:r>
              <a:rPr lang="zh-CN" altLang="en-US" dirty="0"/>
              <a:t>演、摄、录、美等制作队伍。</a:t>
            </a:r>
          </a:p>
          <a:p>
            <a:r>
              <a:rPr lang="zh-CN" altLang="en-US" dirty="0"/>
              <a:t>正当中国电视剧起步时</a:t>
            </a:r>
            <a:r>
              <a:rPr lang="en-US" altLang="zh-CN" dirty="0"/>
              <a:t>,“</a:t>
            </a:r>
            <a:r>
              <a:rPr lang="zh-CN" altLang="en-US" dirty="0"/>
              <a:t>文革”十年浩劫使这种新兴的艺术被剥夺了生存和发展</a:t>
            </a:r>
          </a:p>
          <a:p>
            <a:r>
              <a:rPr lang="zh-CN" altLang="en-US" dirty="0"/>
              <a:t>的权利。于是</a:t>
            </a:r>
            <a:r>
              <a:rPr lang="en-US" altLang="zh-CN" dirty="0"/>
              <a:t>,</a:t>
            </a:r>
            <a:r>
              <a:rPr lang="zh-CN" altLang="en-US" dirty="0"/>
              <a:t>整整十年</a:t>
            </a:r>
            <a:r>
              <a:rPr lang="en-US" altLang="zh-CN" dirty="0"/>
              <a:t>,</a:t>
            </a:r>
            <a:r>
              <a:rPr lang="zh-CN" altLang="en-US" dirty="0"/>
              <a:t>中国电视剧无声无息。其他形式的电视文艺也遭受了同样</a:t>
            </a:r>
          </a:p>
          <a:p>
            <a:r>
              <a:rPr lang="zh-CN" altLang="en-US" dirty="0"/>
              <a:t>的命运。</a:t>
            </a:r>
          </a:p>
        </p:txBody>
      </p:sp>
    </p:spTree>
    <p:custDataLst>
      <p:tags r:id="rId1"/>
    </p:custDataLst>
    <p:extLst>
      <p:ext uri="{BB962C8B-B14F-4D97-AF65-F5344CB8AC3E}">
        <p14:creationId xmlns:p14="http://schemas.microsoft.com/office/powerpoint/2010/main" val="3651930587"/>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428429" y="-5506"/>
            <a:ext cx="763571" cy="628201"/>
          </a:xfrm>
          <a:prstGeom prst="rect">
            <a:avLst/>
          </a:prstGeom>
          <a:solidFill>
            <a:srgbClr val="303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7BF745BC-E861-4F4A-9D40-509F79363FEF}"/>
              </a:ext>
            </a:extLst>
          </p:cNvPr>
          <p:cNvSpPr>
            <a:spLocks noGrp="1"/>
          </p:cNvSpPr>
          <p:nvPr>
            <p:ph type="title"/>
          </p:nvPr>
        </p:nvSpPr>
        <p:spPr>
          <a:xfrm>
            <a:off x="700010" y="308595"/>
            <a:ext cx="10969200" cy="705600"/>
          </a:xfrm>
        </p:spPr>
        <p:txBody>
          <a:bodyPr>
            <a:normAutofit/>
          </a:bodyPr>
          <a:lstStyle/>
          <a:p>
            <a:r>
              <a:rPr lang="zh-CN" altLang="en-US" sz="2400" b="0" dirty="0">
                <a:latin typeface="字魂35号-经典雅黑" panose="00000500000000000000" pitchFamily="2" charset="-122"/>
                <a:ea typeface="字魂35号-经典雅黑" panose="00000500000000000000" pitchFamily="2" charset="-122"/>
              </a:rPr>
              <a:t>第一节 当代中国电视剧的发展轨迹</a:t>
            </a:r>
          </a:p>
        </p:txBody>
      </p:sp>
      <p:cxnSp>
        <p:nvCxnSpPr>
          <p:cNvPr id="21" name="直接连接符 20">
            <a:extLst>
              <a:ext uri="{FF2B5EF4-FFF2-40B4-BE49-F238E27FC236}">
                <a16:creationId xmlns:a16="http://schemas.microsoft.com/office/drawing/2014/main" id="{4F2ECC65-DD11-48A2-A02B-2C42C8573611}"/>
              </a:ext>
            </a:extLst>
          </p:cNvPr>
          <p:cNvCxnSpPr>
            <a:cxnSpLocks/>
          </p:cNvCxnSpPr>
          <p:nvPr/>
        </p:nvCxnSpPr>
        <p:spPr>
          <a:xfrm>
            <a:off x="532788" y="360397"/>
            <a:ext cx="0" cy="592914"/>
          </a:xfrm>
          <a:prstGeom prst="line">
            <a:avLst/>
          </a:prstGeom>
          <a:ln w="57150">
            <a:solidFill>
              <a:srgbClr val="303E47"/>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B6CCB7B8-8A91-5146-B6FC-629A1E60E88F}"/>
              </a:ext>
            </a:extLst>
          </p:cNvPr>
          <p:cNvSpPr/>
          <p:nvPr/>
        </p:nvSpPr>
        <p:spPr>
          <a:xfrm>
            <a:off x="700010" y="1161152"/>
            <a:ext cx="9635179" cy="5909286"/>
          </a:xfrm>
          <a:prstGeom prst="rect">
            <a:avLst/>
          </a:prstGeom>
          <a:noFill/>
          <a:ln>
            <a:noFill/>
          </a:ln>
        </p:spPr>
        <p:txBody>
          <a:bodyPr wrap="square" lIns="91419" tIns="45708" rIns="91419" bIns="45708">
            <a:spAutoFit/>
          </a:bodyPr>
          <a:lstStyle/>
          <a:p>
            <a:r>
              <a:rPr lang="en-US" altLang="zh-CN" dirty="0"/>
              <a:t>(</a:t>
            </a:r>
            <a:r>
              <a:rPr lang="zh-CN" altLang="en-US" dirty="0"/>
              <a:t>二</a:t>
            </a:r>
            <a:r>
              <a:rPr lang="en-US" altLang="zh-CN" dirty="0"/>
              <a:t>)</a:t>
            </a:r>
            <a:r>
              <a:rPr lang="zh-CN" altLang="en-US" dirty="0"/>
              <a:t>复苏阶段</a:t>
            </a:r>
            <a:r>
              <a:rPr lang="en-US" altLang="zh-CN" dirty="0"/>
              <a:t>(1978~1980</a:t>
            </a:r>
            <a:r>
              <a:rPr lang="zh-CN" altLang="en-US" dirty="0"/>
              <a:t>年</a:t>
            </a:r>
            <a:r>
              <a:rPr lang="en-US" altLang="zh-CN" dirty="0"/>
              <a:t>)</a:t>
            </a:r>
          </a:p>
          <a:p>
            <a:r>
              <a:rPr lang="zh-CN" altLang="en-US" dirty="0"/>
              <a:t>粉碎“四人帮”后</a:t>
            </a:r>
            <a:r>
              <a:rPr lang="en-US" altLang="zh-CN" dirty="0"/>
              <a:t>,</a:t>
            </a:r>
            <a:r>
              <a:rPr lang="zh-CN" altLang="en-US" dirty="0"/>
              <a:t>经历了两年徘徊</a:t>
            </a:r>
            <a:r>
              <a:rPr lang="en-US" altLang="zh-CN" dirty="0"/>
              <a:t>,</a:t>
            </a:r>
            <a:r>
              <a:rPr lang="zh-CN" altLang="en-US" dirty="0"/>
              <a:t>中国历史进入新时期。电视事业作为现代化</a:t>
            </a:r>
          </a:p>
          <a:p>
            <a:r>
              <a:rPr lang="zh-CN" altLang="en-US" dirty="0"/>
              <a:t>的传播媒介</a:t>
            </a:r>
            <a:r>
              <a:rPr lang="en-US" altLang="zh-CN" dirty="0"/>
              <a:t>,</a:t>
            </a:r>
            <a:r>
              <a:rPr lang="zh-CN" altLang="en-US" dirty="0"/>
              <a:t>开始取得比人们预想的要迅猛得多的发展。全国各省、市、自治区都普遍</a:t>
            </a:r>
          </a:p>
          <a:p>
            <a:r>
              <a:rPr lang="zh-CN" altLang="en-US" dirty="0"/>
              <a:t>建立了电视台</a:t>
            </a:r>
            <a:r>
              <a:rPr lang="en-US" altLang="zh-CN" dirty="0"/>
              <a:t>,</a:t>
            </a:r>
            <a:r>
              <a:rPr lang="zh-CN" altLang="en-US" dirty="0"/>
              <a:t>电视剧的需求与产量之间很快成为了一对突出的矛盾。中国电视剧的</a:t>
            </a:r>
          </a:p>
          <a:p>
            <a:r>
              <a:rPr lang="zh-CN" altLang="en-US" dirty="0"/>
              <a:t>制作队伍重新集结</a:t>
            </a:r>
            <a:r>
              <a:rPr lang="en-US" altLang="zh-CN" dirty="0"/>
              <a:t>,</a:t>
            </a:r>
            <a:r>
              <a:rPr lang="zh-CN" altLang="en-US" dirty="0"/>
              <a:t>为中国电视剧生产的复苏、发展进行了艰苦创业的工作。这一阶</a:t>
            </a:r>
          </a:p>
          <a:p>
            <a:r>
              <a:rPr lang="zh-CN" altLang="en-US" dirty="0"/>
              <a:t>段</a:t>
            </a:r>
            <a:r>
              <a:rPr lang="en-US" altLang="zh-CN" dirty="0"/>
              <a:t>,</a:t>
            </a:r>
            <a:r>
              <a:rPr lang="zh-CN" altLang="en-US" dirty="0"/>
              <a:t>电视已进入彩色录像时期。中国电视剧的年产量</a:t>
            </a:r>
            <a:r>
              <a:rPr lang="en-US" altLang="zh-CN" dirty="0"/>
              <a:t>,</a:t>
            </a:r>
            <a:r>
              <a:rPr lang="zh-CN" altLang="en-US" dirty="0"/>
              <a:t>由</a:t>
            </a:r>
            <a:r>
              <a:rPr lang="en-US" altLang="zh-CN" dirty="0"/>
              <a:t>1978</a:t>
            </a:r>
            <a:r>
              <a:rPr lang="zh-CN" altLang="en-US" dirty="0"/>
              <a:t>年的</a:t>
            </a:r>
            <a:r>
              <a:rPr lang="en-US" altLang="zh-CN" dirty="0"/>
              <a:t>10</a:t>
            </a:r>
            <a:r>
              <a:rPr lang="zh-CN" altLang="en-US" dirty="0"/>
              <a:t>余集发展到</a:t>
            </a:r>
          </a:p>
          <a:p>
            <a:r>
              <a:rPr lang="en-US" altLang="zh-CN" dirty="0"/>
              <a:t>1979</a:t>
            </a:r>
            <a:r>
              <a:rPr lang="zh-CN" altLang="en-US" dirty="0"/>
              <a:t>年的</a:t>
            </a:r>
            <a:r>
              <a:rPr lang="en-US" altLang="zh-CN" dirty="0"/>
              <a:t>30</a:t>
            </a:r>
            <a:r>
              <a:rPr lang="zh-CN" altLang="en-US" dirty="0"/>
              <a:t>余集</a:t>
            </a:r>
            <a:r>
              <a:rPr lang="en-US" altLang="zh-CN" dirty="0"/>
              <a:t>,</a:t>
            </a:r>
            <a:r>
              <a:rPr lang="zh-CN" altLang="en-US" dirty="0"/>
              <a:t>再发展到</a:t>
            </a:r>
            <a:r>
              <a:rPr lang="en-US" altLang="zh-CN" dirty="0"/>
              <a:t>1980</a:t>
            </a:r>
            <a:r>
              <a:rPr lang="zh-CN" altLang="en-US" dirty="0"/>
              <a:t>年的</a:t>
            </a:r>
            <a:r>
              <a:rPr lang="en-US" altLang="zh-CN" dirty="0"/>
              <a:t>80</a:t>
            </a:r>
            <a:r>
              <a:rPr lang="zh-CN" altLang="en-US" dirty="0"/>
              <a:t>余集。在此阶段</a:t>
            </a:r>
            <a:r>
              <a:rPr lang="en-US" altLang="zh-CN" dirty="0"/>
              <a:t>,</a:t>
            </a:r>
            <a:r>
              <a:rPr lang="zh-CN" altLang="en-US" dirty="0"/>
              <a:t>一些电视台率先开始组</a:t>
            </a:r>
          </a:p>
          <a:p>
            <a:r>
              <a:rPr lang="zh-CN" altLang="en-US" dirty="0"/>
              <a:t>建文艺部</a:t>
            </a:r>
            <a:r>
              <a:rPr lang="en-US" altLang="zh-CN" dirty="0"/>
              <a:t>,</a:t>
            </a:r>
            <a:r>
              <a:rPr lang="zh-CN" altLang="en-US" dirty="0"/>
              <a:t>各种形式的电视文艺节目制作也得以复苏</a:t>
            </a:r>
            <a:r>
              <a:rPr lang="en-US" altLang="zh-CN" dirty="0"/>
              <a:t>,</a:t>
            </a:r>
            <a:r>
              <a:rPr lang="zh-CN" altLang="en-US" dirty="0"/>
              <a:t>并在整个电视节目播出中占据</a:t>
            </a:r>
          </a:p>
          <a:p>
            <a:r>
              <a:rPr lang="zh-CN" altLang="en-US" dirty="0"/>
              <a:t>了一席之地。</a:t>
            </a:r>
          </a:p>
          <a:p>
            <a:r>
              <a:rPr lang="en-US" altLang="zh-CN" dirty="0"/>
              <a:t>(</a:t>
            </a:r>
            <a:r>
              <a:rPr lang="zh-CN" altLang="en-US" dirty="0"/>
              <a:t>三</a:t>
            </a:r>
            <a:r>
              <a:rPr lang="en-US" altLang="zh-CN" dirty="0"/>
              <a:t>)</a:t>
            </a:r>
            <a:r>
              <a:rPr lang="zh-CN" altLang="en-US" dirty="0"/>
              <a:t>飞跃发展阶段</a:t>
            </a:r>
            <a:r>
              <a:rPr lang="en-US" altLang="zh-CN" dirty="0"/>
              <a:t>(1981~1986</a:t>
            </a:r>
            <a:r>
              <a:rPr lang="zh-CN" altLang="en-US" dirty="0"/>
              <a:t>年</a:t>
            </a:r>
            <a:r>
              <a:rPr lang="en-US" altLang="zh-CN" dirty="0"/>
              <a:t>)</a:t>
            </a:r>
          </a:p>
          <a:p>
            <a:r>
              <a:rPr lang="zh-CN" altLang="en-US" dirty="0"/>
              <a:t>这一阶段</a:t>
            </a:r>
            <a:r>
              <a:rPr lang="en-US" altLang="zh-CN" dirty="0"/>
              <a:t>,</a:t>
            </a:r>
            <a:r>
              <a:rPr lang="zh-CN" altLang="en-US" dirty="0"/>
              <a:t>为了适应迅猛激增的电视节目需求</a:t>
            </a:r>
            <a:r>
              <a:rPr lang="en-US" altLang="zh-CN" dirty="0"/>
              <a:t>,</a:t>
            </a:r>
            <a:r>
              <a:rPr lang="zh-CN" altLang="en-US" dirty="0"/>
              <a:t>不仅各地有条件的电视台都开始</a:t>
            </a:r>
          </a:p>
          <a:p>
            <a:r>
              <a:rPr lang="zh-CN" altLang="en-US" dirty="0"/>
              <a:t>积极生产电视剧</a:t>
            </a:r>
            <a:r>
              <a:rPr lang="en-US" altLang="zh-CN" dirty="0"/>
              <a:t>,</a:t>
            </a:r>
            <a:r>
              <a:rPr lang="zh-CN" altLang="en-US" dirty="0"/>
              <a:t>而且各家电影制片厂也纷纷成立了电视剧部</a:t>
            </a:r>
            <a:r>
              <a:rPr lang="en-US" altLang="zh-CN" dirty="0"/>
              <a:t>,</a:t>
            </a:r>
            <a:r>
              <a:rPr lang="zh-CN" altLang="en-US" dirty="0"/>
              <a:t>成为国内电视剧生产</a:t>
            </a:r>
            <a:endParaRPr lang="en-US" altLang="zh-CN" dirty="0"/>
          </a:p>
          <a:p>
            <a:r>
              <a:rPr lang="zh-CN" altLang="en-US" dirty="0"/>
              <a:t>的一支重要力量。社会各行业的宣传部门、一些文艺团体也开始涉足电视剧生产。国</a:t>
            </a:r>
          </a:p>
          <a:p>
            <a:r>
              <a:rPr lang="zh-CN" altLang="en-US" dirty="0"/>
              <a:t>产电视剧送中央电视台播出的年产量</a:t>
            </a:r>
            <a:r>
              <a:rPr lang="en-US" altLang="zh-CN" dirty="0"/>
              <a:t>,</a:t>
            </a:r>
            <a:r>
              <a:rPr lang="zh-CN" altLang="en-US" dirty="0"/>
              <a:t>由</a:t>
            </a:r>
            <a:r>
              <a:rPr lang="en-US" altLang="zh-CN" dirty="0"/>
              <a:t>1981</a:t>
            </a:r>
            <a:r>
              <a:rPr lang="zh-CN" altLang="en-US" dirty="0"/>
              <a:t>年的</a:t>
            </a:r>
            <a:r>
              <a:rPr lang="en-US" altLang="zh-CN" dirty="0"/>
              <a:t>110</a:t>
            </a:r>
            <a:r>
              <a:rPr lang="zh-CN" altLang="en-US" dirty="0"/>
              <a:t>集增加到</a:t>
            </a:r>
            <a:r>
              <a:rPr lang="en-US" altLang="zh-CN" dirty="0"/>
              <a:t>1986</a:t>
            </a:r>
            <a:r>
              <a:rPr lang="zh-CN" altLang="en-US" dirty="0"/>
              <a:t>年的</a:t>
            </a:r>
            <a:r>
              <a:rPr lang="en-US" altLang="zh-CN" dirty="0"/>
              <a:t>1500</a:t>
            </a:r>
            <a:r>
              <a:rPr lang="zh-CN" altLang="en-US" dirty="0"/>
              <a:t>集</a:t>
            </a:r>
          </a:p>
          <a:p>
            <a:r>
              <a:rPr lang="zh-CN" altLang="en-US" dirty="0"/>
              <a:t>左右。数量在激增</a:t>
            </a:r>
            <a:r>
              <a:rPr lang="en-US" altLang="zh-CN" dirty="0"/>
              <a:t>,</a:t>
            </a:r>
            <a:r>
              <a:rPr lang="zh-CN" altLang="en-US" dirty="0"/>
              <a:t>品种日趋多样</a:t>
            </a:r>
            <a:r>
              <a:rPr lang="en-US" altLang="zh-CN" dirty="0"/>
              <a:t>,</a:t>
            </a:r>
            <a:r>
              <a:rPr lang="zh-CN" altLang="en-US" dirty="0"/>
              <a:t>质量也在明显提高。不仅出现了一批思想、艺术水</a:t>
            </a:r>
          </a:p>
          <a:p>
            <a:r>
              <a:rPr lang="zh-CN" altLang="en-US" dirty="0"/>
              <a:t>平较高的制作精致的短篇电视剧</a:t>
            </a:r>
            <a:r>
              <a:rPr lang="en-US" altLang="zh-CN" dirty="0"/>
              <a:t>,</a:t>
            </a:r>
            <a:r>
              <a:rPr lang="zh-CN" altLang="en-US" dirty="0"/>
              <a:t>而且产生了一批引起社会强烈反响的长篇连续剧</a:t>
            </a:r>
            <a:r>
              <a:rPr lang="en-US" altLang="zh-CN" dirty="0"/>
              <a:t>,</a:t>
            </a:r>
          </a:p>
          <a:p>
            <a:r>
              <a:rPr lang="zh-CN" altLang="en-US" dirty="0"/>
              <a:t>特别是</a:t>
            </a:r>
            <a:r>
              <a:rPr lang="en-US" altLang="zh-CN" dirty="0"/>
              <a:t>1984</a:t>
            </a:r>
            <a:r>
              <a:rPr lang="zh-CN" altLang="en-US" dirty="0"/>
              <a:t>年以来荣获“飞天奖”的一批优秀电视剧</a:t>
            </a:r>
            <a:r>
              <a:rPr lang="en-US" altLang="zh-CN" dirty="0"/>
              <a:t>,</a:t>
            </a:r>
            <a:r>
              <a:rPr lang="zh-CN" altLang="en-US" dirty="0"/>
              <a:t>如</a:t>
            </a:r>
            <a:r>
              <a:rPr lang="en-US" altLang="zh-CN" dirty="0"/>
              <a:t>《</a:t>
            </a:r>
            <a:r>
              <a:rPr lang="zh-CN" altLang="en-US" dirty="0"/>
              <a:t>新闻启示录</a:t>
            </a:r>
            <a:r>
              <a:rPr lang="en-US" altLang="zh-CN" dirty="0"/>
              <a:t>》《</a:t>
            </a:r>
            <a:r>
              <a:rPr lang="zh-CN" altLang="en-US" dirty="0"/>
              <a:t>走向远方</a:t>
            </a:r>
            <a:r>
              <a:rPr lang="en-US" altLang="zh-CN" dirty="0"/>
              <a:t>》《</a:t>
            </a:r>
            <a:r>
              <a:rPr lang="zh-CN" altLang="en-US" dirty="0"/>
              <a:t>巴</a:t>
            </a:r>
          </a:p>
          <a:p>
            <a:r>
              <a:rPr lang="zh-CN" altLang="en-US" dirty="0"/>
              <a:t>桑和她的弟妹们</a:t>
            </a:r>
            <a:r>
              <a:rPr lang="en-US" altLang="zh-CN" dirty="0"/>
              <a:t>》《</a:t>
            </a:r>
            <a:r>
              <a:rPr lang="zh-CN" altLang="en-US" dirty="0"/>
              <a:t>希波克拉底誓言</a:t>
            </a:r>
            <a:r>
              <a:rPr lang="en-US" altLang="zh-CN" dirty="0"/>
              <a:t>》《</a:t>
            </a:r>
            <a:r>
              <a:rPr lang="zh-CN" altLang="en-US" dirty="0"/>
              <a:t>太阳从这里升起</a:t>
            </a:r>
            <a:r>
              <a:rPr lang="en-US" altLang="zh-CN" dirty="0"/>
              <a:t>》《</a:t>
            </a:r>
            <a:r>
              <a:rPr lang="zh-CN" altLang="en-US" dirty="0"/>
              <a:t>寻找回来的世界</a:t>
            </a:r>
            <a:r>
              <a:rPr lang="en-US" altLang="zh-CN" dirty="0"/>
              <a:t>》《</a:t>
            </a:r>
            <a:r>
              <a:rPr lang="zh-CN" altLang="en-US" dirty="0"/>
              <a:t>新星</a:t>
            </a:r>
            <a:r>
              <a:rPr lang="en-US" altLang="zh-CN" dirty="0"/>
              <a:t>》《</a:t>
            </a:r>
            <a:r>
              <a:rPr lang="zh-CN" altLang="en-US" dirty="0"/>
              <a:t>红</a:t>
            </a:r>
          </a:p>
          <a:p>
            <a:r>
              <a:rPr lang="zh-CN" altLang="en-US" dirty="0"/>
              <a:t>楼梦</a:t>
            </a:r>
            <a:r>
              <a:rPr lang="en-US" altLang="zh-CN" dirty="0"/>
              <a:t>》《</a:t>
            </a:r>
            <a:r>
              <a:rPr lang="zh-CN" altLang="en-US" dirty="0"/>
              <a:t>努尔哈赤</a:t>
            </a:r>
            <a:r>
              <a:rPr lang="en-US" altLang="zh-CN" dirty="0"/>
              <a:t>》《</a:t>
            </a:r>
            <a:r>
              <a:rPr lang="zh-CN" altLang="en-US" dirty="0"/>
              <a:t>雪野</a:t>
            </a:r>
            <a:r>
              <a:rPr lang="en-US" altLang="zh-CN" dirty="0"/>
              <a:t>》</a:t>
            </a:r>
            <a:r>
              <a:rPr lang="zh-CN" altLang="en-US" dirty="0"/>
              <a:t>等</a:t>
            </a:r>
            <a:r>
              <a:rPr lang="en-US" altLang="zh-CN" dirty="0"/>
              <a:t>,</a:t>
            </a:r>
            <a:r>
              <a:rPr lang="zh-CN" altLang="en-US" dirty="0"/>
              <a:t>引起了社会各界的广泛瞩目</a:t>
            </a:r>
            <a:r>
              <a:rPr lang="en-US" altLang="zh-CN" dirty="0"/>
              <a:t>,</a:t>
            </a:r>
            <a:r>
              <a:rPr lang="zh-CN" altLang="en-US" dirty="0"/>
              <a:t>使电视剧这种新兴的艺术形</a:t>
            </a:r>
          </a:p>
          <a:p>
            <a:r>
              <a:rPr lang="zh-CN" altLang="en-US" dirty="0"/>
              <a:t>式在中国文艺领域里占有了一席重要位置。</a:t>
            </a:r>
          </a:p>
          <a:p>
            <a:endParaRPr lang="zh-CN" altLang="en-US" dirty="0"/>
          </a:p>
        </p:txBody>
      </p:sp>
    </p:spTree>
    <p:custDataLst>
      <p:tags r:id="rId1"/>
    </p:custDataLst>
    <p:extLst>
      <p:ext uri="{BB962C8B-B14F-4D97-AF65-F5344CB8AC3E}">
        <p14:creationId xmlns:p14="http://schemas.microsoft.com/office/powerpoint/2010/main" val="1748359160"/>
      </p:ext>
    </p:extLst>
  </p:cSld>
  <p:clrMapOvr>
    <a:masterClrMapping/>
  </p:clrMapOvr>
  <mc:AlternateContent xmlns:mc="http://schemas.openxmlformats.org/markup-compatibility/2006">
    <mc:Choice xmlns:p14="http://schemas.microsoft.com/office/powerpoint/2010/main" Requires="p14">
      <p:transition spd="slow" p14:dur="2000" advClick="0">
        <p:fade/>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文艺风ppt模板"/>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1.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7.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1.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6.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2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4.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2.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3.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2.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17.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6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72.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5.xml><?xml version="1.0" encoding="utf-8"?>
<p:tagLst xmlns:a="http://schemas.openxmlformats.org/drawingml/2006/main" xmlns:r="http://schemas.openxmlformats.org/officeDocument/2006/relationships" xmlns:p="http://schemas.openxmlformats.org/presentationml/2006/main">
  <p:tag name="REFSHAPE" val="937533628"/>
  <p:tag name="KSO_WM_UNIT_PLACING_PICTURE_USER_VIEWPORT" val="{&quot;height&quot;:5044,&quot;width&quot;:525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5359"/>
  <p:tag name="KSO_WM_UNIT_ID" val="custom20205359_7*a*1"/>
  <p:tag name="KSO_WM_UNIT_ISNUMDGMTITLE" val="0"/>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5413</TotalTime>
  <Words>75182</Words>
  <Application>Microsoft Macintosh PowerPoint</Application>
  <PresentationFormat>宽屏</PresentationFormat>
  <Paragraphs>4346</Paragraphs>
  <Slides>276</Slides>
  <Notes>276</Notes>
  <HiddenSlides>0</HiddenSlides>
  <MMClips>1</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276</vt:i4>
      </vt:variant>
    </vt:vector>
  </HeadingPairs>
  <TitlesOfParts>
    <vt:vector size="282" baseType="lpstr">
      <vt:lpstr>Arial</vt:lpstr>
      <vt:lpstr>微软雅黑</vt:lpstr>
      <vt:lpstr>Wingdings</vt:lpstr>
      <vt:lpstr>字魂35号-经典雅黑</vt:lpstr>
      <vt:lpstr>字魂159号-古刻宋</vt:lpstr>
      <vt:lpstr>Office 主题​​</vt:lpstr>
      <vt:lpstr>中国当代广播电视文艺学</vt:lpstr>
      <vt:lpstr>目 录 contents</vt:lpstr>
      <vt:lpstr>目 录 contents</vt:lpstr>
      <vt:lpstr>PowerPoint 演示文稿</vt:lpstr>
      <vt:lpstr>当代中国广播文艺 的艺术实践</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第一节 当代中国广播文艺发展的历史轨迹</vt:lpstr>
      <vt:lpstr>第二节 当代中国广播剧的发展历程</vt:lpstr>
      <vt:lpstr>第二节 当代中国广播剧的发展历程</vt:lpstr>
      <vt:lpstr>第二节 当代中国广播剧的发展历程</vt:lpstr>
      <vt:lpstr>第二节 当代中国广播剧的发展历程</vt:lpstr>
      <vt:lpstr>第二节 当代中国广播剧的发展历程</vt:lpstr>
      <vt:lpstr>第二节 当代中国广播剧的发展历程</vt:lpstr>
      <vt:lpstr>第二节 当代中国广播剧的发展历程</vt:lpstr>
      <vt:lpstr>PowerPoint 演示文稿</vt:lpstr>
      <vt:lpstr>第一节 当代中国广播文艺节目的理论研究勾勒</vt:lpstr>
      <vt:lpstr>第一节 当代中国广播文艺节目的理论研究勾勒</vt:lpstr>
      <vt:lpstr>第一节 当代中国广播文艺节目的理论研究勾勒</vt:lpstr>
      <vt:lpstr>第一节 当代中国广播文艺节目的理论研究勾勒</vt:lpstr>
      <vt:lpstr>第一节 当代中国广播文艺节目的理论研究勾勒</vt:lpstr>
      <vt:lpstr>第一节 当代中国广播文艺节目的理论研究勾勒</vt:lpstr>
      <vt:lpstr>第二节 当代中国广播剧理论研究的大致脉络</vt:lpstr>
      <vt:lpstr>第二节 当代中国广播剧理论研究的大致脉络</vt:lpstr>
      <vt:lpstr>第二节 当代中国广播剧理论研究的大致脉络</vt:lpstr>
      <vt:lpstr>第二节 当代中国广播剧理论研究的大致脉络</vt:lpstr>
      <vt:lpstr>第二节 当代中国广播剧理论研究的大致脉络</vt:lpstr>
      <vt:lpstr>第二节 当代中国广播剧理论研究的大致脉络</vt:lpstr>
      <vt:lpstr>第二节 当代中国广播剧理论研究的大致脉络</vt:lpstr>
      <vt:lpstr>PowerPoint 演示文稿</vt:lpstr>
      <vt:lpstr>第一节 当代中国电视文艺的起步阶段（1958-1965年）</vt:lpstr>
      <vt:lpstr>第一节 当代中国电视文艺的起步阶段（1958-1965年）</vt:lpstr>
      <vt:lpstr>第一节 当代中国电视文艺的起步阶段（1958-1965年）</vt:lpstr>
      <vt:lpstr>第二节 当代中国电视文艺的停滞与复苏阶段（1966-1978年）</vt:lpstr>
      <vt:lpstr>第二节 当代中国电视文艺的停滞与复苏阶段（1966-1978年）</vt:lpstr>
      <vt:lpstr>第二节 当代中国电视文艺的停滞与复苏阶段（1966-1978年）</vt:lpstr>
      <vt:lpstr>第二节 当代中国电视文艺的停滞与复苏阶段（1966-1978年）</vt:lpstr>
      <vt:lpstr>第二节 当代中国电视文艺的停滞与复苏阶段（1966-1978年）</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第三节 当代中国电视文艺的停滞与复苏阶段（ 1979年至今）</vt:lpstr>
      <vt:lpstr>PowerPoint 演示文稿</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第一节 2012-2013年中国电视文艺（文化）节目概观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第二节 2014-2015年中国电视文艺（文化）节目概观</vt:lpstr>
      <vt:lpstr>PowerPoint 演示文稿</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第一节 当代中国电视剧的发展轨迹</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第二节 对“飞天奖”部分获奖作品的述评</vt:lpstr>
      <vt:lpstr>第三节 对当代中国电视剧发展经验的梳理</vt:lpstr>
      <vt:lpstr>第三节 对当代中国电视剧发展经验的梳理</vt:lpstr>
      <vt:lpstr>第三节 对当代中国电视剧发展经验的梳理</vt:lpstr>
      <vt:lpstr>第三节 对当代中国电视剧发展经验的梳理</vt:lpstr>
      <vt:lpstr>PowerPoint 演示文稿</vt:lpstr>
      <vt:lpstr>第一节 视听元素</vt:lpstr>
      <vt:lpstr>第一节 视听元素</vt:lpstr>
      <vt:lpstr>第一节 视听元素</vt:lpstr>
      <vt:lpstr>第一节 视听元素</vt:lpstr>
      <vt:lpstr>第一节 视听元素</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第二节 电视文艺视听语言的基本样式</vt:lpstr>
      <vt:lpstr>第三节 电视文艺语境中的视听语言</vt:lpstr>
      <vt:lpstr>第三节 电视文艺语境中的视听语言</vt:lpstr>
      <vt:lpstr>第三节 电视文艺语境中的视听语言</vt:lpstr>
      <vt:lpstr>第三节 电视文艺语境中的视听语言</vt:lpstr>
      <vt:lpstr>第四节 电视文艺视听语言的特性</vt:lpstr>
      <vt:lpstr>第四节 电视文艺视听语言的特性</vt:lpstr>
      <vt:lpstr>PowerPoint 演示文稿</vt:lpstr>
      <vt:lpstr>第一节 广播电视音乐的界定、特质与功能</vt:lpstr>
      <vt:lpstr>第一节 广播电视音乐的界定、特质与功能</vt:lpstr>
      <vt:lpstr>第一节 广播电视音乐的界定、特质与功能</vt:lpstr>
      <vt:lpstr>第一节 广播电视音乐的界定、特质与功能</vt:lpstr>
      <vt:lpstr>第一节 广播电视音乐的界定、特质与功能</vt:lpstr>
      <vt:lpstr>第一节 广播电视音乐的界定、特质与功能</vt:lpstr>
      <vt:lpstr>第二节 广播电视音乐的类别</vt:lpstr>
      <vt:lpstr>第二节 广播电视音乐的类别</vt:lpstr>
      <vt:lpstr>第三节 MTV的概念、源流与音画关系</vt:lpstr>
      <vt:lpstr>第三节 MTV的概念、源流与音画关系</vt:lpstr>
      <vt:lpstr>第三节 MTV的概念、源流与音画关系</vt:lpstr>
      <vt:lpstr>第三节 MTV的概念、源流与音画关系</vt:lpstr>
      <vt:lpstr>第三节 MTV的概念、源流与音画关系</vt:lpstr>
      <vt:lpstr>第三节 MTV的概念、源流与音画关系</vt:lpstr>
      <vt:lpstr>第三节 MTV的概念、源流与音画关系</vt:lpstr>
      <vt:lpstr>PowerPoint 演示文稿</vt:lpstr>
      <vt:lpstr>第一节 符号的一般意义</vt:lpstr>
      <vt:lpstr>第一节 符号的一般意义</vt:lpstr>
      <vt:lpstr>第二节 符号的分类</vt:lpstr>
      <vt:lpstr>第二节 符号的分类</vt:lpstr>
      <vt:lpstr>第二节 符号的分类</vt:lpstr>
      <vt:lpstr>第二节 符号的分类</vt:lpstr>
      <vt:lpstr>第三节 符号意义的运作过程</vt:lpstr>
      <vt:lpstr>第三节 符号意义的运作过程</vt:lpstr>
      <vt:lpstr>第三节 符号意义的运作过程</vt:lpstr>
      <vt:lpstr>第三节 符号意义的运作过程</vt:lpstr>
      <vt:lpstr>第四节 符合意义的表达手段</vt:lpstr>
      <vt:lpstr>第四节 符合意义的表达手段</vt:lpstr>
      <vt:lpstr>第四节 符合意义的表达手段</vt:lpstr>
      <vt:lpstr>第五节 语句-意义的构成</vt:lpstr>
      <vt:lpstr>第五节 语句-意义的构成</vt:lpstr>
      <vt:lpstr>第五节 语句-意义的构成</vt:lpstr>
      <vt:lpstr>第五节 语句-意义的构成</vt:lpstr>
      <vt:lpstr>第五节 语句-意义的构成</vt:lpstr>
      <vt:lpstr>PowerPoint 演示文稿</vt:lpstr>
      <vt:lpstr>第一节 文艺节目主持人的素质</vt:lpstr>
      <vt:lpstr>第一节 文艺节目主持人的素质</vt:lpstr>
      <vt:lpstr>第一节 文艺节目主持人的素质</vt:lpstr>
      <vt:lpstr>第一节 文艺节目主持人的素质</vt:lpstr>
      <vt:lpstr>第一节 文艺节目主持人的素质</vt:lpstr>
      <vt:lpstr>第一节 文艺节目主持人的素质</vt:lpstr>
      <vt:lpstr>第一节 文艺节目主持人的素质</vt:lpstr>
      <vt:lpstr>第二节 广播音乐节目的主持艺术</vt:lpstr>
      <vt:lpstr>第二节 广播音乐节目的主持艺术</vt:lpstr>
      <vt:lpstr>第二节 广播音乐节目的主持艺术</vt:lpstr>
      <vt:lpstr>第二节 广播音乐节目的主持艺术</vt:lpstr>
      <vt:lpstr>第三节 电视综艺节目的主持艺术</vt:lpstr>
      <vt:lpstr>第三节 电视综艺节目的主持艺术</vt:lpstr>
      <vt:lpstr>第四节 电视游戏娱乐类节目的主持艺术</vt:lpstr>
      <vt:lpstr>第四节 电视游戏娱乐类节目的主持艺术</vt:lpstr>
      <vt:lpstr>第四节 电视游戏娱乐类节目的主持艺术</vt:lpstr>
      <vt:lpstr>PowerPoint 演示文稿</vt:lpstr>
      <vt:lpstr>第一节 传播者在广播电视文艺传播中的核心地位</vt:lpstr>
      <vt:lpstr>第一节 传播者在广播电视文艺传播中的核心地位</vt:lpstr>
      <vt:lpstr>第一节 传播者在广播电视文艺传播中的核心地位</vt:lpstr>
      <vt:lpstr>第一节 传播者在广播电视文艺传播中的核心地位</vt:lpstr>
      <vt:lpstr>第二节 广播电视文艺传播者的基本条件和素质</vt:lpstr>
      <vt:lpstr>第二节 广播电视文艺传播者的基本条件和素质</vt:lpstr>
      <vt:lpstr>第二节 广播电视文艺传播者的基本条件和素质</vt:lpstr>
      <vt:lpstr>第二节 广播电视文艺传播者的基本条件和素质</vt:lpstr>
      <vt:lpstr>第二节 广播电视文艺传播者的基本条件和素质</vt:lpstr>
      <vt:lpstr>第二节 广播电视文艺传播者的基本条件和素质</vt:lpstr>
      <vt:lpstr>第二节 广播电视文艺传播者的基本条件和素质</vt:lpstr>
      <vt:lpstr>第二节 广播电视文艺传播者的基本条件和素质</vt:lpstr>
      <vt:lpstr>PowerPoint 演示文稿</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第一节 广播电视文艺受众审美心理的基本特征</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第二节 广播电视受众审美感受方式的演变</vt:lpstr>
      <vt:lpstr>PowerPoint 演示文稿</vt:lpstr>
      <vt:lpstr>第一节 价值概念与功能概念的异同</vt:lpstr>
      <vt:lpstr>第一节 价值概念与功能概念的异同</vt:lpstr>
      <vt:lpstr>第一节 价值概念与功能概念的异同</vt:lpstr>
      <vt:lpstr>第一节 价值概念与功能概念的异同</vt:lpstr>
      <vt:lpstr>第一节 价值概念与功能概念的异同</vt:lpstr>
      <vt:lpstr>第二节 广播电视文艺的功能</vt:lpstr>
      <vt:lpstr>第二节 广播电视文艺的功能</vt:lpstr>
      <vt:lpstr>第二节 广播电视文艺的功能</vt:lpstr>
      <vt:lpstr>第二节 广播电视文艺的功能</vt:lpstr>
      <vt:lpstr>第三节 广播电视文艺的价值</vt:lpstr>
      <vt:lpstr>第三节 广播电视文艺的价值</vt:lpstr>
      <vt:lpstr>第三节 广播电视文艺的价值</vt:lpstr>
      <vt:lpstr>第三节 广播电视文艺的价值</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简约文艺风ppt模板</dc:title>
  <dc:creator>abc</dc:creator>
  <cp:lastModifiedBy>gw201911@outlook.com</cp:lastModifiedBy>
  <cp:revision>205</cp:revision>
  <dcterms:created xsi:type="dcterms:W3CDTF">2019-06-19T02:08:00Z</dcterms:created>
  <dcterms:modified xsi:type="dcterms:W3CDTF">2021-05-13T09:57:48Z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