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10.xml" ContentType="application/vnd.openxmlformats-officedocument.drawingml.diagramColors+xml"/>
  <Override PartName="/ppt/diagrams/colors11.xml" ContentType="application/vnd.openxmlformats-officedocument.drawingml.diagramColors+xml"/>
  <Override PartName="/ppt/diagrams/colors12.xml" ContentType="application/vnd.openxmlformats-officedocument.drawingml.diagramColors+xml"/>
  <Override PartName="/ppt/diagrams/colors13.xml" ContentType="application/vnd.openxmlformats-officedocument.drawingml.diagramColors+xml"/>
  <Override PartName="/ppt/diagrams/colors14.xml" ContentType="application/vnd.openxmlformats-officedocument.drawingml.diagramColors+xml"/>
  <Override PartName="/ppt/diagrams/colors15.xml" ContentType="application/vnd.openxmlformats-officedocument.drawingml.diagramColors+xml"/>
  <Override PartName="/ppt/diagrams/colors16.xml" ContentType="application/vnd.openxmlformats-officedocument.drawingml.diagramColors+xml"/>
  <Override PartName="/ppt/diagrams/colors17.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colors7.xml" ContentType="application/vnd.openxmlformats-officedocument.drawingml.diagramColors+xml"/>
  <Override PartName="/ppt/diagrams/colors8.xml" ContentType="application/vnd.openxmlformats-officedocument.drawingml.diagramColors+xml"/>
  <Override PartName="/ppt/diagrams/colors9.xml" ContentType="application/vnd.openxmlformats-officedocument.drawingml.diagramColors+xml"/>
  <Override PartName="/ppt/diagrams/data1.xml" ContentType="application/vnd.openxmlformats-officedocument.drawingml.diagramData+xml"/>
  <Override PartName="/ppt/diagrams/data10.xml" ContentType="application/vnd.openxmlformats-officedocument.drawingml.diagramData+xml"/>
  <Override PartName="/ppt/diagrams/data11.xml" ContentType="application/vnd.openxmlformats-officedocument.drawingml.diagramData+xml"/>
  <Override PartName="/ppt/diagrams/data12.xml" ContentType="application/vnd.openxmlformats-officedocument.drawingml.diagramData+xml"/>
  <Override PartName="/ppt/diagrams/data13.xml" ContentType="application/vnd.openxmlformats-officedocument.drawingml.diagramData+xml"/>
  <Override PartName="/ppt/diagrams/data14.xml" ContentType="application/vnd.openxmlformats-officedocument.drawingml.diagramData+xml"/>
  <Override PartName="/ppt/diagrams/data15.xml" ContentType="application/vnd.openxmlformats-officedocument.drawingml.diagramData+xml"/>
  <Override PartName="/ppt/diagrams/data16.xml" ContentType="application/vnd.openxmlformats-officedocument.drawingml.diagramData+xml"/>
  <Override PartName="/ppt/diagrams/data17.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7.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rawing1.xml" ContentType="application/vnd.ms-office.drawingml.diagramDrawing+xml"/>
  <Override PartName="/ppt/diagrams/drawing10.xml" ContentType="application/vnd.ms-office.drawingml.diagramDrawing+xml"/>
  <Override PartName="/ppt/diagrams/drawing11.xml" ContentType="application/vnd.ms-office.drawingml.diagramDrawing+xml"/>
  <Override PartName="/ppt/diagrams/drawing12.xml" ContentType="application/vnd.ms-office.drawingml.diagramDrawing+xml"/>
  <Override PartName="/ppt/diagrams/drawing13.xml" ContentType="application/vnd.ms-office.drawingml.diagramDrawing+xml"/>
  <Override PartName="/ppt/diagrams/drawing14.xml" ContentType="application/vnd.ms-office.drawingml.diagramDrawing+xml"/>
  <Override PartName="/ppt/diagrams/drawing15.xml" ContentType="application/vnd.ms-office.drawingml.diagramDrawing+xml"/>
  <Override PartName="/ppt/diagrams/drawing16.xml" ContentType="application/vnd.ms-office.drawingml.diagramDrawing+xml"/>
  <Override PartName="/ppt/diagrams/drawing17.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drawing7.xml" ContentType="application/vnd.ms-office.drawingml.diagramDrawing+xml"/>
  <Override PartName="/ppt/diagrams/drawing8.xml" ContentType="application/vnd.ms-office.drawingml.diagramDrawing+xml"/>
  <Override PartName="/ppt/diagrams/drawing9.xml" ContentType="application/vnd.ms-office.drawingml.diagramDrawing+xml"/>
  <Override PartName="/ppt/diagrams/layout1.xml" ContentType="application/vnd.openxmlformats-officedocument.drawingml.diagramLayout+xml"/>
  <Override PartName="/ppt/diagrams/layout10.xml" ContentType="application/vnd.openxmlformats-officedocument.drawingml.diagramLayout+xml"/>
  <Override PartName="/ppt/diagrams/layout11.xml" ContentType="application/vnd.openxmlformats-officedocument.drawingml.diagramLayout+xml"/>
  <Override PartName="/ppt/diagrams/layout12.xml" ContentType="application/vnd.openxmlformats-officedocument.drawingml.diagramLayout+xml"/>
  <Override PartName="/ppt/diagrams/layout13.xml" ContentType="application/vnd.openxmlformats-officedocument.drawingml.diagramLayout+xml"/>
  <Override PartName="/ppt/diagrams/layout14.xml" ContentType="application/vnd.openxmlformats-officedocument.drawingml.diagramLayout+xml"/>
  <Override PartName="/ppt/diagrams/layout15.xml" ContentType="application/vnd.openxmlformats-officedocument.drawingml.diagramLayout+xml"/>
  <Override PartName="/ppt/diagrams/layout16.xml" ContentType="application/vnd.openxmlformats-officedocument.drawingml.diagramLayout+xml"/>
  <Override PartName="/ppt/diagrams/layout17.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layout7.xml" ContentType="application/vnd.openxmlformats-officedocument.drawingml.diagramLayout+xml"/>
  <Override PartName="/ppt/diagrams/layout8.xml" ContentType="application/vnd.openxmlformats-officedocument.drawingml.diagramLayout+xml"/>
  <Override PartName="/ppt/diagrams/layout9.xml" ContentType="application/vnd.openxmlformats-officedocument.drawingml.diagramLayout+xml"/>
  <Override PartName="/ppt/diagrams/quickStyle1.xml" ContentType="application/vnd.openxmlformats-officedocument.drawingml.diagramStyle+xml"/>
  <Override PartName="/ppt/diagrams/quickStyle10.xml" ContentType="application/vnd.openxmlformats-officedocument.drawingml.diagramStyle+xml"/>
  <Override PartName="/ppt/diagrams/quickStyle11.xml" ContentType="application/vnd.openxmlformats-officedocument.drawingml.diagramStyle+xml"/>
  <Override PartName="/ppt/diagrams/quickStyle12.xml" ContentType="application/vnd.openxmlformats-officedocument.drawingml.diagramStyle+xml"/>
  <Override PartName="/ppt/diagrams/quickStyle13.xml" ContentType="application/vnd.openxmlformats-officedocument.drawingml.diagramStyle+xml"/>
  <Override PartName="/ppt/diagrams/quickStyle14.xml" ContentType="application/vnd.openxmlformats-officedocument.drawingml.diagramStyle+xml"/>
  <Override PartName="/ppt/diagrams/quickStyle15.xml" ContentType="application/vnd.openxmlformats-officedocument.drawingml.diagramStyle+xml"/>
  <Override PartName="/ppt/diagrams/quickStyle16.xml" ContentType="application/vnd.openxmlformats-officedocument.drawingml.diagramStyle+xml"/>
  <Override PartName="/ppt/diagrams/quickStyle17.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diagrams/quickStyle7.xml" ContentType="application/vnd.openxmlformats-officedocument.drawingml.diagramStyle+xml"/>
  <Override PartName="/ppt/diagrams/quickStyle8.xml" ContentType="application/vnd.openxmlformats-officedocument.drawingml.diagramStyle+xml"/>
  <Override PartName="/ppt/diagrams/quickStyle9.xml" ContentType="application/vnd.openxmlformats-officedocument.drawingml.diagramStyle+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4"/>
  </p:notesMasterIdLst>
  <p:sldIdLst>
    <p:sldId id="287" r:id="rId3"/>
    <p:sldId id="257" r:id="rId5"/>
    <p:sldId id="312" r:id="rId6"/>
    <p:sldId id="258" r:id="rId7"/>
    <p:sldId id="315" r:id="rId8"/>
    <p:sldId id="259" r:id="rId9"/>
    <p:sldId id="317" r:id="rId10"/>
    <p:sldId id="316" r:id="rId11"/>
    <p:sldId id="318" r:id="rId12"/>
    <p:sldId id="319" r:id="rId13"/>
    <p:sldId id="322" r:id="rId14"/>
    <p:sldId id="323" r:id="rId15"/>
    <p:sldId id="324" r:id="rId16"/>
    <p:sldId id="325" r:id="rId17"/>
    <p:sldId id="327" r:id="rId18"/>
    <p:sldId id="328" r:id="rId19"/>
    <p:sldId id="329" r:id="rId20"/>
    <p:sldId id="330" r:id="rId21"/>
    <p:sldId id="331" r:id="rId22"/>
    <p:sldId id="332" r:id="rId23"/>
    <p:sldId id="333" r:id="rId24"/>
    <p:sldId id="335" r:id="rId25"/>
    <p:sldId id="336" r:id="rId26"/>
    <p:sldId id="337" r:id="rId27"/>
    <p:sldId id="338" r:id="rId28"/>
    <p:sldId id="339" r:id="rId29"/>
    <p:sldId id="340" r:id="rId30"/>
    <p:sldId id="341" r:id="rId31"/>
    <p:sldId id="342" r:id="rId32"/>
    <p:sldId id="343" r:id="rId33"/>
    <p:sldId id="345" r:id="rId34"/>
    <p:sldId id="346" r:id="rId35"/>
    <p:sldId id="347" r:id="rId36"/>
    <p:sldId id="348" r:id="rId37"/>
    <p:sldId id="349" r:id="rId38"/>
    <p:sldId id="350" r:id="rId39"/>
    <p:sldId id="351" r:id="rId40"/>
    <p:sldId id="352" r:id="rId41"/>
    <p:sldId id="353" r:id="rId42"/>
    <p:sldId id="354" r:id="rId43"/>
    <p:sldId id="355" r:id="rId44"/>
    <p:sldId id="356" r:id="rId45"/>
    <p:sldId id="357" r:id="rId46"/>
    <p:sldId id="358" r:id="rId47"/>
    <p:sldId id="359" r:id="rId48"/>
    <p:sldId id="360" r:id="rId49"/>
    <p:sldId id="361" r:id="rId50"/>
    <p:sldId id="362" r:id="rId51"/>
    <p:sldId id="363" r:id="rId52"/>
    <p:sldId id="364" r:id="rId53"/>
    <p:sldId id="365" r:id="rId54"/>
    <p:sldId id="366" r:id="rId55"/>
    <p:sldId id="367" r:id="rId56"/>
    <p:sldId id="368" r:id="rId57"/>
    <p:sldId id="369" r:id="rId58"/>
    <p:sldId id="370" r:id="rId59"/>
    <p:sldId id="371" r:id="rId60"/>
    <p:sldId id="372" r:id="rId61"/>
    <p:sldId id="373" r:id="rId62"/>
    <p:sldId id="374" r:id="rId63"/>
    <p:sldId id="375" r:id="rId64"/>
    <p:sldId id="376" r:id="rId65"/>
    <p:sldId id="377" r:id="rId66"/>
    <p:sldId id="378" r:id="rId67"/>
    <p:sldId id="379" r:id="rId68"/>
    <p:sldId id="380" r:id="rId69"/>
    <p:sldId id="381" r:id="rId70"/>
    <p:sldId id="382" r:id="rId71"/>
    <p:sldId id="383" r:id="rId72"/>
    <p:sldId id="384" r:id="rId73"/>
    <p:sldId id="385" r:id="rId74"/>
    <p:sldId id="386" r:id="rId75"/>
    <p:sldId id="387" r:id="rId76"/>
    <p:sldId id="388" r:id="rId77"/>
    <p:sldId id="389" r:id="rId78"/>
    <p:sldId id="390" r:id="rId79"/>
    <p:sldId id="391" r:id="rId80"/>
    <p:sldId id="392" r:id="rId81"/>
    <p:sldId id="393" r:id="rId82"/>
    <p:sldId id="394" r:id="rId83"/>
    <p:sldId id="395" r:id="rId84"/>
    <p:sldId id="396" r:id="rId85"/>
    <p:sldId id="397" r:id="rId86"/>
    <p:sldId id="398" r:id="rId87"/>
    <p:sldId id="399" r:id="rId88"/>
    <p:sldId id="400" r:id="rId89"/>
    <p:sldId id="401" r:id="rId90"/>
    <p:sldId id="402" r:id="rId91"/>
    <p:sldId id="403" r:id="rId92"/>
    <p:sldId id="404" r:id="rId93"/>
    <p:sldId id="405" r:id="rId94"/>
    <p:sldId id="406" r:id="rId95"/>
    <p:sldId id="407" r:id="rId96"/>
    <p:sldId id="408" r:id="rId97"/>
    <p:sldId id="409" r:id="rId98"/>
    <p:sldId id="410" r:id="rId99"/>
    <p:sldId id="411" r:id="rId100"/>
    <p:sldId id="412" r:id="rId101"/>
    <p:sldId id="413" r:id="rId102"/>
    <p:sldId id="414" r:id="rId103"/>
    <p:sldId id="415" r:id="rId104"/>
    <p:sldId id="416" r:id="rId105"/>
    <p:sldId id="417" r:id="rId106"/>
    <p:sldId id="418" r:id="rId107"/>
    <p:sldId id="420" r:id="rId108"/>
    <p:sldId id="419" r:id="rId109"/>
    <p:sldId id="421" r:id="rId110"/>
    <p:sldId id="422" r:id="rId111"/>
    <p:sldId id="423" r:id="rId112"/>
    <p:sldId id="424" r:id="rId113"/>
    <p:sldId id="425" r:id="rId114"/>
    <p:sldId id="426" r:id="rId115"/>
    <p:sldId id="427" r:id="rId116"/>
    <p:sldId id="428" r:id="rId117"/>
    <p:sldId id="429" r:id="rId118"/>
    <p:sldId id="430" r:id="rId119"/>
    <p:sldId id="431" r:id="rId120"/>
    <p:sldId id="432" r:id="rId121"/>
    <p:sldId id="433" r:id="rId122"/>
    <p:sldId id="434" r:id="rId123"/>
    <p:sldId id="435" r:id="rId124"/>
    <p:sldId id="436" r:id="rId125"/>
    <p:sldId id="437" r:id="rId126"/>
    <p:sldId id="438" r:id="rId127"/>
    <p:sldId id="439" r:id="rId128"/>
    <p:sldId id="440" r:id="rId129"/>
    <p:sldId id="441" r:id="rId130"/>
    <p:sldId id="442" r:id="rId131"/>
    <p:sldId id="443" r:id="rId132"/>
    <p:sldId id="445" r:id="rId133"/>
    <p:sldId id="444" r:id="rId134"/>
    <p:sldId id="446" r:id="rId135"/>
    <p:sldId id="447" r:id="rId136"/>
    <p:sldId id="448" r:id="rId137"/>
    <p:sldId id="449" r:id="rId138"/>
    <p:sldId id="450" r:id="rId139"/>
    <p:sldId id="451" r:id="rId140"/>
    <p:sldId id="452" r:id="rId141"/>
    <p:sldId id="453" r:id="rId142"/>
    <p:sldId id="454" r:id="rId143"/>
    <p:sldId id="455" r:id="rId144"/>
    <p:sldId id="456" r:id="rId145"/>
    <p:sldId id="457" r:id="rId146"/>
    <p:sldId id="458" r:id="rId147"/>
    <p:sldId id="459" r:id="rId148"/>
    <p:sldId id="460" r:id="rId149"/>
    <p:sldId id="461" r:id="rId150"/>
    <p:sldId id="462" r:id="rId151"/>
    <p:sldId id="463" r:id="rId152"/>
    <p:sldId id="464" r:id="rId153"/>
    <p:sldId id="465" r:id="rId154"/>
    <p:sldId id="467" r:id="rId155"/>
    <p:sldId id="469" r:id="rId156"/>
    <p:sldId id="468" r:id="rId157"/>
    <p:sldId id="470" r:id="rId158"/>
    <p:sldId id="471" r:id="rId159"/>
    <p:sldId id="472" r:id="rId160"/>
    <p:sldId id="473" r:id="rId161"/>
    <p:sldId id="474" r:id="rId162"/>
    <p:sldId id="475" r:id="rId163"/>
    <p:sldId id="476" r:id="rId164"/>
    <p:sldId id="477" r:id="rId165"/>
    <p:sldId id="478" r:id="rId166"/>
    <p:sldId id="480" r:id="rId167"/>
    <p:sldId id="481" r:id="rId168"/>
    <p:sldId id="482" r:id="rId169"/>
    <p:sldId id="483" r:id="rId170"/>
    <p:sldId id="484" r:id="rId171"/>
    <p:sldId id="485" r:id="rId172"/>
    <p:sldId id="486" r:id="rId173"/>
    <p:sldId id="487" r:id="rId174"/>
    <p:sldId id="488" r:id="rId175"/>
    <p:sldId id="489" r:id="rId176"/>
    <p:sldId id="490" r:id="rId177"/>
    <p:sldId id="491" r:id="rId178"/>
    <p:sldId id="492" r:id="rId179"/>
    <p:sldId id="493" r:id="rId180"/>
    <p:sldId id="494" r:id="rId181"/>
    <p:sldId id="495" r:id="rId182"/>
    <p:sldId id="496" r:id="rId183"/>
    <p:sldId id="497" r:id="rId184"/>
    <p:sldId id="498" r:id="rId185"/>
    <p:sldId id="499" r:id="rId186"/>
    <p:sldId id="500" r:id="rId187"/>
    <p:sldId id="501" r:id="rId188"/>
    <p:sldId id="502" r:id="rId189"/>
    <p:sldId id="503" r:id="rId190"/>
    <p:sldId id="504" r:id="rId191"/>
    <p:sldId id="505" r:id="rId192"/>
    <p:sldId id="506" r:id="rId193"/>
    <p:sldId id="507" r:id="rId194"/>
    <p:sldId id="508" r:id="rId195"/>
    <p:sldId id="509" r:id="rId196"/>
    <p:sldId id="510" r:id="rId197"/>
    <p:sldId id="511" r:id="rId198"/>
    <p:sldId id="513" r:id="rId199"/>
    <p:sldId id="512" r:id="rId200"/>
    <p:sldId id="514" r:id="rId201"/>
    <p:sldId id="515" r:id="rId202"/>
    <p:sldId id="516" r:id="rId203"/>
    <p:sldId id="517" r:id="rId204"/>
    <p:sldId id="518" r:id="rId205"/>
    <p:sldId id="519" r:id="rId206"/>
    <p:sldId id="520" r:id="rId207"/>
    <p:sldId id="521" r:id="rId208"/>
    <p:sldId id="522" r:id="rId209"/>
    <p:sldId id="523" r:id="rId210"/>
    <p:sldId id="524" r:id="rId211"/>
    <p:sldId id="525" r:id="rId212"/>
    <p:sldId id="526" r:id="rId213"/>
    <p:sldId id="527" r:id="rId214"/>
    <p:sldId id="529" r:id="rId215"/>
    <p:sldId id="530" r:id="rId216"/>
    <p:sldId id="531" r:id="rId217"/>
  </p:sldIdLst>
  <p:sldSz cx="12192000" cy="6858000"/>
  <p:notesSz cx="6858000" cy="9144000"/>
  <p:embeddedFontLst>
    <p:embeddedFont>
      <p:font typeface="微软雅黑" panose="020B0503020204020204" pitchFamily="34" charset="-122"/>
      <p:regular r:id="rId221"/>
    </p:embeddedFont>
    <p:embeddedFont>
      <p:font typeface="黑体" panose="02010609060101010101" charset="-122"/>
      <p:regular r:id="rId222"/>
    </p:embeddedFont>
    <p:embeddedFont>
      <p:font typeface="Calibri" panose="020F0502020204030204"/>
      <p:regular r:id="rId223"/>
      <p:bold r:id="rId224"/>
      <p:italic r:id="rId225"/>
      <p:boldItalic r:id="rId226"/>
    </p:embeddedFont>
    <p:embeddedFont>
      <p:font typeface="仿宋" panose="02010609060101010101" charset="-122"/>
      <p:regular r:id="rId227"/>
    </p:embeddedFont>
  </p:embeddedFontLst>
  <p:custDataLst>
    <p:tags r:id="rId2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All/>
  </p:showPr>
  <p:clrMru>
    <a:srgbClr val="D5683F"/>
    <a:srgbClr val="C9B2AA"/>
    <a:srgbClr val="C3A9A0"/>
    <a:srgbClr val="CC4E3F"/>
    <a:srgbClr val="FC17FE"/>
    <a:srgbClr val="28CDFC"/>
    <a:srgbClr val="2F81FE"/>
    <a:srgbClr val="6740FF"/>
    <a:srgbClr val="5044FF"/>
    <a:srgbClr val="FF5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9" autoAdjust="0"/>
    <p:restoredTop sz="94635" autoAdjust="0"/>
  </p:normalViewPr>
  <p:slideViewPr>
    <p:cSldViewPr snapToGrid="0">
      <p:cViewPr varScale="1">
        <p:scale>
          <a:sx n="101" d="100"/>
          <a:sy n="101" d="100"/>
        </p:scale>
        <p:origin x="852"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8" Type="http://schemas.openxmlformats.org/officeDocument/2006/relationships/tags" Target="tags/tag44.xml"/><Relationship Id="rId227" Type="http://schemas.openxmlformats.org/officeDocument/2006/relationships/font" Target="fonts/font7.fntdata"/><Relationship Id="rId226" Type="http://schemas.openxmlformats.org/officeDocument/2006/relationships/font" Target="fonts/font6.fntdata"/><Relationship Id="rId225" Type="http://schemas.openxmlformats.org/officeDocument/2006/relationships/font" Target="fonts/font5.fntdata"/><Relationship Id="rId224" Type="http://schemas.openxmlformats.org/officeDocument/2006/relationships/font" Target="fonts/font4.fntdata"/><Relationship Id="rId223" Type="http://schemas.openxmlformats.org/officeDocument/2006/relationships/font" Target="fonts/font3.fntdata"/><Relationship Id="rId222" Type="http://schemas.openxmlformats.org/officeDocument/2006/relationships/font" Target="fonts/font2.fntdata"/><Relationship Id="rId221" Type="http://schemas.openxmlformats.org/officeDocument/2006/relationships/font" Target="fonts/font1.fntdata"/><Relationship Id="rId220" Type="http://schemas.openxmlformats.org/officeDocument/2006/relationships/tableStyles" Target="tableStyles.xml"/><Relationship Id="rId22" Type="http://schemas.openxmlformats.org/officeDocument/2006/relationships/slide" Target="slides/slide19.xml"/><Relationship Id="rId219" Type="http://schemas.openxmlformats.org/officeDocument/2006/relationships/viewProps" Target="viewProps.xml"/><Relationship Id="rId218" Type="http://schemas.openxmlformats.org/officeDocument/2006/relationships/presProps" Target="presProps.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8.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7.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6.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5.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4.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node0">
    <dgm:fillClrLst meth="cycle">
      <a:schemeClr val="accent6">
        <a:alpha val="80000"/>
      </a:schemeClr>
    </dgm:fillClrLst>
    <dgm:linClrLst meth="repeat">
      <a:schemeClr val="lt1"/>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node0">
    <dgm:fillClrLst meth="cycle">
      <a:schemeClr val="accent6">
        <a:alpha val="80000"/>
      </a:schemeClr>
    </dgm:fillClrLst>
    <dgm:linClrLst meth="repeat">
      <a:schemeClr val="lt1"/>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node0">
    <dgm:fillClrLst meth="cycle">
      <a:schemeClr val="accent6">
        <a:alpha val="80000"/>
      </a:schemeClr>
    </dgm:fillClrLst>
    <dgm:linClrLst meth="repeat">
      <a:schemeClr val="lt1"/>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8DCCA84-845D-4AFA-B5C9-F6524C28B363}" type="doc">
      <dgm:prSet loTypeId="urn:microsoft.com/office/officeart/2005/8/layout/radial3" loCatId="cycle" qsTypeId="urn:microsoft.com/office/officeart/2005/8/quickstyle/simple1" qsCatId="simple" csTypeId="urn:microsoft.com/office/officeart/2005/8/colors/colorful4" csCatId="accent1" phldr="0"/>
      <dgm:spPr/>
      <dgm:t>
        <a:bodyPr/>
        <a:p>
          <a:endParaRPr lang="zh-CN" altLang="en-US"/>
        </a:p>
      </dgm:t>
    </dgm:pt>
    <dgm:pt modelId="{3B7D232D-7CD3-4CE8-9F64-CD8AC0A8F086}">
      <dgm:prSet phldrT="[文本]" phldr="0" custT="0"/>
      <dgm:spPr/>
      <dgm:t>
        <a:bodyPr vert="horz" wrap="square"/>
        <a:p>
          <a:pPr>
            <a:lnSpc>
              <a:spcPct val="100000"/>
            </a:lnSpc>
            <a:spcBef>
              <a:spcPct val="0"/>
            </a:spcBef>
            <a:spcAft>
              <a:spcPct val="35000"/>
            </a:spcAft>
          </a:pPr>
          <a:r>
            <a:rPr lang="zh-CN" altLang="en-US"/>
            <a:t>网络与新媒体运营</a:t>
          </a:r>
          <a:r>
            <a:rPr lang="zh-CN" altLang="en-US"/>
            <a:t/>
          </a:r>
          <a:endParaRPr lang="zh-CN" altLang="en-US"/>
        </a:p>
      </dgm:t>
    </dgm:pt>
    <dgm:pt modelId="{C7F2A52F-E9AF-4FE6-B5CD-C166BF0ADD11}" cxnId="{8C076E3C-F521-49ED-B659-169E68E1F77D}" type="parTrans">
      <dgm:prSet/>
      <dgm:spPr/>
      <dgm:t>
        <a:bodyPr/>
        <a:p>
          <a:endParaRPr lang="zh-CN" altLang="en-US"/>
        </a:p>
      </dgm:t>
    </dgm:pt>
    <dgm:pt modelId="{30BC1A13-A670-40BD-AA58-D31C951E8C01}" cxnId="{8C076E3C-F521-49ED-B659-169E68E1F77D}" type="sibTrans">
      <dgm:prSet/>
      <dgm:spPr/>
      <dgm:t>
        <a:bodyPr/>
        <a:p>
          <a:endParaRPr lang="zh-CN" altLang="en-US"/>
        </a:p>
      </dgm:t>
    </dgm:pt>
    <dgm:pt modelId="{C7B2594F-967C-49BB-B2B4-428D59DF0E5B}">
      <dgm:prSet phldrT="[文本]" phldr="0" custT="0"/>
      <dgm:spPr/>
      <dgm:t>
        <a:bodyPr vert="horz" wrap="square"/>
        <a:p>
          <a:pPr>
            <a:lnSpc>
              <a:spcPct val="100000"/>
            </a:lnSpc>
            <a:spcBef>
              <a:spcPct val="0"/>
            </a:spcBef>
            <a:spcAft>
              <a:spcPct val="35000"/>
            </a:spcAft>
          </a:pPr>
          <a:r>
            <a:rPr lang="zh-CN" altLang="en-US"/>
            <a:t>网络环境</a:t>
          </a:r>
          <a:r>
            <a:rPr lang="zh-CN" altLang="en-US"/>
            <a:t/>
          </a:r>
          <a:endParaRPr lang="zh-CN" altLang="en-US"/>
        </a:p>
      </dgm:t>
    </dgm:pt>
    <dgm:pt modelId="{BDBB4B8B-EAF7-4324-AC79-B5938C48C343}" cxnId="{FDDED914-EFD4-4C73-B81D-F046329FEFC6}" type="parTrans">
      <dgm:prSet/>
      <dgm:spPr/>
      <dgm:t>
        <a:bodyPr/>
        <a:p>
          <a:endParaRPr lang="zh-CN" altLang="en-US"/>
        </a:p>
      </dgm:t>
    </dgm:pt>
    <dgm:pt modelId="{33450FBC-DB64-439A-8E3F-E2574AEFCA86}" cxnId="{FDDED914-EFD4-4C73-B81D-F046329FEFC6}" type="sibTrans">
      <dgm:prSet/>
      <dgm:spPr/>
      <dgm:t>
        <a:bodyPr/>
        <a:p>
          <a:endParaRPr lang="zh-CN" altLang="en-US"/>
        </a:p>
      </dgm:t>
    </dgm:pt>
    <dgm:pt modelId="{2754153E-2870-4A58-BD98-DAF85237F37A}">
      <dgm:prSet phldrT="[文本]" phldr="0" custT="0"/>
      <dgm:spPr/>
      <dgm:t>
        <a:bodyPr vert="horz" wrap="square"/>
        <a:p>
          <a:pPr>
            <a:lnSpc>
              <a:spcPct val="100000"/>
            </a:lnSpc>
            <a:spcBef>
              <a:spcPct val="0"/>
            </a:spcBef>
            <a:spcAft>
              <a:spcPct val="35000"/>
            </a:spcAft>
          </a:pPr>
          <a:r>
            <a:rPr lang="zh-CN" altLang="en-US"/>
            <a:t>技术</a:t>
          </a:r>
          <a:r>
            <a:rPr lang="zh-CN" altLang="en-US"/>
            <a:t/>
          </a:r>
          <a:endParaRPr lang="zh-CN" altLang="en-US"/>
        </a:p>
      </dgm:t>
    </dgm:pt>
    <dgm:pt modelId="{42C2D6D1-657F-4D95-8E73-20ABF221F4DE}" cxnId="{9B91D894-2DBA-4548-A1AA-1CA5A26FBB3F}" type="parTrans">
      <dgm:prSet/>
      <dgm:spPr/>
      <dgm:t>
        <a:bodyPr/>
        <a:p>
          <a:endParaRPr lang="zh-CN" altLang="en-US"/>
        </a:p>
      </dgm:t>
    </dgm:pt>
    <dgm:pt modelId="{2EBAC0DD-319C-4E29-BF39-DF789C3A671B}" cxnId="{9B91D894-2DBA-4548-A1AA-1CA5A26FBB3F}" type="sibTrans">
      <dgm:prSet/>
      <dgm:spPr/>
      <dgm:t>
        <a:bodyPr/>
        <a:p>
          <a:endParaRPr lang="zh-CN" altLang="en-US"/>
        </a:p>
      </dgm:t>
    </dgm:pt>
    <dgm:pt modelId="{958CABDF-7852-497F-8010-4C61E7F717F8}">
      <dgm:prSet phldrT="[文本]" phldr="0" custT="0"/>
      <dgm:spPr/>
      <dgm:t>
        <a:bodyPr vert="horz" wrap="square"/>
        <a:p>
          <a:pPr>
            <a:lnSpc>
              <a:spcPct val="100000"/>
            </a:lnSpc>
            <a:spcBef>
              <a:spcPct val="0"/>
            </a:spcBef>
            <a:spcAft>
              <a:spcPct val="35000"/>
            </a:spcAft>
          </a:pPr>
          <a:r>
            <a:rPr lang="zh-CN" altLang="en-US"/>
            <a:t>政策法规</a:t>
          </a:r>
          <a:r>
            <a:rPr lang="zh-CN" altLang="en-US"/>
            <a:t/>
          </a:r>
          <a:endParaRPr lang="zh-CN" altLang="en-US"/>
        </a:p>
      </dgm:t>
    </dgm:pt>
    <dgm:pt modelId="{2FC43F87-80F9-4689-A911-01FBE8108216}" cxnId="{0AD8DDBD-C7ED-40F4-AE87-F377BD07ACD3}" type="parTrans">
      <dgm:prSet/>
      <dgm:spPr/>
      <dgm:t>
        <a:bodyPr/>
        <a:p>
          <a:endParaRPr lang="zh-CN" altLang="en-US"/>
        </a:p>
      </dgm:t>
    </dgm:pt>
    <dgm:pt modelId="{12DBAD54-938D-421B-8D70-FD589A3A24B7}" cxnId="{0AD8DDBD-C7ED-40F4-AE87-F377BD07ACD3}" type="sibTrans">
      <dgm:prSet/>
      <dgm:spPr/>
      <dgm:t>
        <a:bodyPr/>
        <a:p>
          <a:endParaRPr lang="zh-CN" altLang="en-US"/>
        </a:p>
      </dgm:t>
    </dgm:pt>
    <dgm:pt modelId="{82717C1F-66C6-4A94-9A71-62F2105F77AB}">
      <dgm:prSet phldrT="[文本]" phldr="0" custT="0"/>
      <dgm:spPr/>
      <dgm:t>
        <a:bodyPr vert="horz" wrap="square"/>
        <a:p>
          <a:pPr>
            <a:lnSpc>
              <a:spcPct val="100000"/>
            </a:lnSpc>
            <a:spcBef>
              <a:spcPct val="0"/>
            </a:spcBef>
            <a:spcAft>
              <a:spcPct val="35000"/>
            </a:spcAft>
          </a:pPr>
          <a:r>
            <a:rPr lang="zh-CN" altLang="en-US"/>
            <a:t>用户状况</a:t>
          </a:r>
          <a:r>
            <a:rPr lang="zh-CN" altLang="en-US"/>
            <a:t/>
          </a:r>
          <a:endParaRPr lang="zh-CN" altLang="en-US"/>
        </a:p>
      </dgm:t>
    </dgm:pt>
    <dgm:pt modelId="{76E20547-2B14-46FF-8876-56FF1C0E3AD3}" cxnId="{D2BB7B01-566C-41C4-9C96-0FE768F06EDC}" type="parTrans">
      <dgm:prSet/>
      <dgm:spPr/>
      <dgm:t>
        <a:bodyPr/>
        <a:p>
          <a:endParaRPr lang="zh-CN" altLang="en-US"/>
        </a:p>
      </dgm:t>
    </dgm:pt>
    <dgm:pt modelId="{5D0F8D1F-49D5-4EDC-83FB-B27D620915A5}" cxnId="{D2BB7B01-566C-41C4-9C96-0FE768F06EDC}" type="sibTrans">
      <dgm:prSet/>
      <dgm:spPr/>
      <dgm:t>
        <a:bodyPr/>
        <a:p>
          <a:endParaRPr lang="zh-CN" altLang="en-US"/>
        </a:p>
      </dgm:t>
    </dgm:pt>
    <dgm:pt modelId="{C397CB15-7790-4F1A-896D-7552F2F7F294}" type="pres">
      <dgm:prSet presAssocID="{08DCCA84-845D-4AFA-B5C9-F6524C28B363}" presName="composite" presStyleCnt="0">
        <dgm:presLayoutVars>
          <dgm:chMax val="1"/>
          <dgm:dir/>
          <dgm:resizeHandles val="exact"/>
        </dgm:presLayoutVars>
      </dgm:prSet>
      <dgm:spPr/>
    </dgm:pt>
    <dgm:pt modelId="{947B5A56-686A-4842-A85E-F213490D2A53}" type="pres">
      <dgm:prSet presAssocID="{08DCCA84-845D-4AFA-B5C9-F6524C28B363}" presName="radial" presStyleCnt="0">
        <dgm:presLayoutVars>
          <dgm:animLvl val="ctr"/>
        </dgm:presLayoutVars>
      </dgm:prSet>
      <dgm:spPr/>
    </dgm:pt>
    <dgm:pt modelId="{4D249092-DA8C-4681-AA9C-207F2DFD3154}" type="pres">
      <dgm:prSet presAssocID="{3B7D232D-7CD3-4CE8-9F64-CD8AC0A8F086}" presName="centerShape" presStyleLbl="vennNode1" presStyleIdx="0" presStyleCnt="5"/>
      <dgm:spPr/>
    </dgm:pt>
    <dgm:pt modelId="{0ABA4A14-2574-4777-939A-8A91AE25FBF5}" type="pres">
      <dgm:prSet presAssocID="{C7B2594F-967C-49BB-B2B4-428D59DF0E5B}" presName="node" presStyleLbl="vennNode1" presStyleIdx="1" presStyleCnt="5">
        <dgm:presLayoutVars>
          <dgm:bulletEnabled val="1"/>
        </dgm:presLayoutVars>
      </dgm:prSet>
      <dgm:spPr/>
    </dgm:pt>
    <dgm:pt modelId="{A9981A18-75F3-41F3-9957-B40659E402CE}" type="pres">
      <dgm:prSet presAssocID="{2754153E-2870-4A58-BD98-DAF85237F37A}" presName="node" presStyleLbl="vennNode1" presStyleIdx="2" presStyleCnt="5">
        <dgm:presLayoutVars>
          <dgm:bulletEnabled val="1"/>
        </dgm:presLayoutVars>
      </dgm:prSet>
      <dgm:spPr/>
    </dgm:pt>
    <dgm:pt modelId="{5EBE0206-6FD5-462B-AC34-DF1594CC1BEE}" type="pres">
      <dgm:prSet presAssocID="{958CABDF-7852-497F-8010-4C61E7F717F8}" presName="node" presStyleLbl="vennNode1" presStyleIdx="3" presStyleCnt="5">
        <dgm:presLayoutVars>
          <dgm:bulletEnabled val="1"/>
        </dgm:presLayoutVars>
      </dgm:prSet>
      <dgm:spPr/>
    </dgm:pt>
    <dgm:pt modelId="{5BB31F2C-9F6F-461E-B8AE-DAD63322F779}" type="pres">
      <dgm:prSet presAssocID="{82717C1F-66C6-4A94-9A71-62F2105F77AB}" presName="node" presStyleLbl="vennNode1" presStyleIdx="4" presStyleCnt="5">
        <dgm:presLayoutVars>
          <dgm:bulletEnabled val="1"/>
        </dgm:presLayoutVars>
      </dgm:prSet>
      <dgm:spPr/>
    </dgm:pt>
  </dgm:ptLst>
  <dgm:cxnLst>
    <dgm:cxn modelId="{8C076E3C-F521-49ED-B659-169E68E1F77D}" srcId="{08DCCA84-845D-4AFA-B5C9-F6524C28B363}" destId="{3B7D232D-7CD3-4CE8-9F64-CD8AC0A8F086}" srcOrd="0" destOrd="0" parTransId="{C7F2A52F-E9AF-4FE6-B5CD-C166BF0ADD11}" sibTransId="{30BC1A13-A670-40BD-AA58-D31C951E8C01}"/>
    <dgm:cxn modelId="{FDDED914-EFD4-4C73-B81D-F046329FEFC6}" srcId="{3B7D232D-7CD3-4CE8-9F64-CD8AC0A8F086}" destId="{C7B2594F-967C-49BB-B2B4-428D59DF0E5B}" srcOrd="0" destOrd="0" parTransId="{BDBB4B8B-EAF7-4324-AC79-B5938C48C343}" sibTransId="{33450FBC-DB64-439A-8E3F-E2574AEFCA86}"/>
    <dgm:cxn modelId="{9B91D894-2DBA-4548-A1AA-1CA5A26FBB3F}" srcId="{3B7D232D-7CD3-4CE8-9F64-CD8AC0A8F086}" destId="{2754153E-2870-4A58-BD98-DAF85237F37A}" srcOrd="1" destOrd="0" parTransId="{42C2D6D1-657F-4D95-8E73-20ABF221F4DE}" sibTransId="{2EBAC0DD-319C-4E29-BF39-DF789C3A671B}"/>
    <dgm:cxn modelId="{0AD8DDBD-C7ED-40F4-AE87-F377BD07ACD3}" srcId="{3B7D232D-7CD3-4CE8-9F64-CD8AC0A8F086}" destId="{958CABDF-7852-497F-8010-4C61E7F717F8}" srcOrd="2" destOrd="0" parTransId="{2FC43F87-80F9-4689-A911-01FBE8108216}" sibTransId="{12DBAD54-938D-421B-8D70-FD589A3A24B7}"/>
    <dgm:cxn modelId="{D2BB7B01-566C-41C4-9C96-0FE768F06EDC}" srcId="{3B7D232D-7CD3-4CE8-9F64-CD8AC0A8F086}" destId="{82717C1F-66C6-4A94-9A71-62F2105F77AB}" srcOrd="3" destOrd="0" parTransId="{76E20547-2B14-46FF-8876-56FF1C0E3AD3}" sibTransId="{5D0F8D1F-49D5-4EDC-83FB-B27D620915A5}"/>
    <dgm:cxn modelId="{349A306E-F96C-42B3-901E-9CFD8D629CFB}" type="presOf" srcId="{08DCCA84-845D-4AFA-B5C9-F6524C28B363}" destId="{C397CB15-7790-4F1A-896D-7552F2F7F294}" srcOrd="0" destOrd="0" presId="urn:microsoft.com/office/officeart/2005/8/layout/radial3"/>
    <dgm:cxn modelId="{BFCD04DD-46C4-40B6-A065-02456EFC0437}" type="presParOf" srcId="{C397CB15-7790-4F1A-896D-7552F2F7F294}" destId="{947B5A56-686A-4842-A85E-F213490D2A53}" srcOrd="0" destOrd="0" presId="urn:microsoft.com/office/officeart/2005/8/layout/radial3"/>
    <dgm:cxn modelId="{DFA55413-C6AF-4B05-9391-2BD64DE153FF}" type="presParOf" srcId="{947B5A56-686A-4842-A85E-F213490D2A53}" destId="{4D249092-DA8C-4681-AA9C-207F2DFD3154}" srcOrd="0" destOrd="0" presId="urn:microsoft.com/office/officeart/2005/8/layout/radial3"/>
    <dgm:cxn modelId="{BA6FE91C-BD37-4EE2-AE56-65126E33F3F1}" type="presOf" srcId="{3B7D232D-7CD3-4CE8-9F64-CD8AC0A8F086}" destId="{4D249092-DA8C-4681-AA9C-207F2DFD3154}" srcOrd="0" destOrd="0" presId="urn:microsoft.com/office/officeart/2005/8/layout/radial3"/>
    <dgm:cxn modelId="{A70A3AF9-3183-42CA-8469-6D483A9A690D}" type="presParOf" srcId="{947B5A56-686A-4842-A85E-F213490D2A53}" destId="{0ABA4A14-2574-4777-939A-8A91AE25FBF5}" srcOrd="1" destOrd="0" presId="urn:microsoft.com/office/officeart/2005/8/layout/radial3"/>
    <dgm:cxn modelId="{28E11852-4DBD-4FAA-816C-2865BAC0590C}" type="presOf" srcId="{C7B2594F-967C-49BB-B2B4-428D59DF0E5B}" destId="{0ABA4A14-2574-4777-939A-8A91AE25FBF5}" srcOrd="0" destOrd="0" presId="urn:microsoft.com/office/officeart/2005/8/layout/radial3"/>
    <dgm:cxn modelId="{D5210218-7F82-4362-8296-FC37178607D4}" type="presParOf" srcId="{947B5A56-686A-4842-A85E-F213490D2A53}" destId="{A9981A18-75F3-41F3-9957-B40659E402CE}" srcOrd="2" destOrd="0" presId="urn:microsoft.com/office/officeart/2005/8/layout/radial3"/>
    <dgm:cxn modelId="{06742467-F300-4877-AC42-72F3BEFB1F67}" type="presOf" srcId="{2754153E-2870-4A58-BD98-DAF85237F37A}" destId="{A9981A18-75F3-41F3-9957-B40659E402CE}" srcOrd="0" destOrd="0" presId="urn:microsoft.com/office/officeart/2005/8/layout/radial3"/>
    <dgm:cxn modelId="{46856285-4369-41BD-9C71-50C41703C140}" type="presParOf" srcId="{947B5A56-686A-4842-A85E-F213490D2A53}" destId="{5EBE0206-6FD5-462B-AC34-DF1594CC1BEE}" srcOrd="3" destOrd="0" presId="urn:microsoft.com/office/officeart/2005/8/layout/radial3"/>
    <dgm:cxn modelId="{DCF6F2A2-7045-4360-9EC5-2AAA35B4BEC4}" type="presOf" srcId="{958CABDF-7852-497F-8010-4C61E7F717F8}" destId="{5EBE0206-6FD5-462B-AC34-DF1594CC1BEE}" srcOrd="0" destOrd="0" presId="urn:microsoft.com/office/officeart/2005/8/layout/radial3"/>
    <dgm:cxn modelId="{3AAE2C27-B62D-47C0-9EDA-B50F868DB3F8}" type="presParOf" srcId="{947B5A56-686A-4842-A85E-F213490D2A53}" destId="{5BB31F2C-9F6F-461E-B8AE-DAD63322F779}" srcOrd="4" destOrd="0" presId="urn:microsoft.com/office/officeart/2005/8/layout/radial3"/>
    <dgm:cxn modelId="{51D76778-4FC5-4C0C-B0D3-C96BFEF1B698}" type="presOf" srcId="{82717C1F-66C6-4A94-9A71-62F2105F77AB}" destId="{5BB31F2C-9F6F-461E-B8AE-DAD63322F779}" srcOrd="0"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0F747F6-A844-4E8F-A0A0-423B86FE2B27}" type="doc">
      <dgm:prSet loTypeId="urn:microsoft.com/office/officeart/2005/8/layout/cycle2" loCatId="cycle" qsTypeId="urn:microsoft.com/office/officeart/2005/8/quickstyle/simple4" qsCatId="simple" csTypeId="urn:microsoft.com/office/officeart/2005/8/colors/accent2_2" csCatId="accent1" phldr="0"/>
      <dgm:spPr/>
      <dgm:t>
        <a:bodyPr/>
        <a:p>
          <a:endParaRPr lang="zh-CN" altLang="en-US"/>
        </a:p>
      </dgm:t>
    </dgm:pt>
    <dgm:pt modelId="{BE1D93E0-1064-4E35-84F1-274817A8FA14}">
      <dgm:prSet phldrT="[文本]" phldr="0" custT="0"/>
      <dgm:spPr/>
      <dgm:t>
        <a:bodyPr vert="horz" wrap="square"/>
        <a:p>
          <a:pPr>
            <a:lnSpc>
              <a:spcPct val="100000"/>
            </a:lnSpc>
            <a:spcBef>
              <a:spcPct val="0"/>
            </a:spcBef>
            <a:spcAft>
              <a:spcPct val="35000"/>
            </a:spcAft>
          </a:pPr>
          <a:r>
            <a:rPr lang="zh-CN" altLang="en-US"/>
            <a:t>新用户数</a:t>
          </a:r>
          <a:r>
            <a:rPr lang="zh-CN" altLang="en-US"/>
            <a:t/>
          </a:r>
          <a:endParaRPr lang="zh-CN" altLang="en-US"/>
        </a:p>
      </dgm:t>
    </dgm:pt>
    <dgm:pt modelId="{B76F6F1F-7313-47A5-BC2E-994D915C21FA}" cxnId="{D521AF75-D6AB-44BA-B0FF-BB9C8BC00438}" type="parTrans">
      <dgm:prSet/>
      <dgm:spPr/>
      <dgm:t>
        <a:bodyPr/>
        <a:p>
          <a:endParaRPr lang="zh-CN" altLang="en-US"/>
        </a:p>
      </dgm:t>
    </dgm:pt>
    <dgm:pt modelId="{485E5104-1EB8-413E-A70E-ADACDF839B14}" cxnId="{D521AF75-D6AB-44BA-B0FF-BB9C8BC00438}" type="sibTrans">
      <dgm:prSet/>
      <dgm:spPr/>
      <dgm:t>
        <a:bodyPr/>
        <a:p>
          <a:endParaRPr lang="zh-CN" altLang="en-US"/>
        </a:p>
      </dgm:t>
    </dgm:pt>
    <dgm:pt modelId="{C850D67D-D455-40F2-BF40-958244ECBECF}">
      <dgm:prSet phldrT="[文本]" phldr="0" custT="0"/>
      <dgm:spPr/>
      <dgm:t>
        <a:bodyPr vert="horz" wrap="square"/>
        <a:p>
          <a:pPr>
            <a:lnSpc>
              <a:spcPct val="100000"/>
            </a:lnSpc>
            <a:spcBef>
              <a:spcPct val="0"/>
            </a:spcBef>
            <a:spcAft>
              <a:spcPct val="35000"/>
            </a:spcAft>
          </a:pPr>
          <a:r>
            <a:rPr lang="zh-CN" altLang="en-US"/>
            <a:t>种子用户数</a:t>
          </a:r>
          <a:endParaRPr lang="zh-CN" altLang="en-US"/>
        </a:p>
      </dgm:t>
    </dgm:pt>
    <dgm:pt modelId="{815BEECE-237C-451B-AD1A-99AD91077DC5}" cxnId="{753D66A1-384B-493C-922F-53F4BA4D15A1}" type="parTrans">
      <dgm:prSet/>
      <dgm:spPr/>
      <dgm:t>
        <a:bodyPr/>
        <a:p>
          <a:endParaRPr lang="zh-CN" altLang="en-US"/>
        </a:p>
      </dgm:t>
    </dgm:pt>
    <dgm:pt modelId="{440047A4-99C5-4142-9A9A-791B1494D18D}" cxnId="{753D66A1-384B-493C-922F-53F4BA4D15A1}" type="sibTrans">
      <dgm:prSet/>
      <dgm:spPr/>
      <dgm:t>
        <a:bodyPr/>
        <a:p>
          <a:endParaRPr lang="zh-CN" altLang="en-US"/>
        </a:p>
      </dgm:t>
    </dgm:pt>
    <dgm:pt modelId="{B8C84936-1FF8-491C-957F-E93A0D56BE72}">
      <dgm:prSet phldrT="[文本]" phldr="0" custT="0"/>
      <dgm:spPr/>
      <dgm:t>
        <a:bodyPr vert="horz" wrap="square"/>
        <a:p>
          <a:pPr>
            <a:lnSpc>
              <a:spcPct val="100000"/>
            </a:lnSpc>
            <a:spcBef>
              <a:spcPct val="0"/>
            </a:spcBef>
            <a:spcAft>
              <a:spcPct val="35000"/>
            </a:spcAft>
          </a:pPr>
          <a:r>
            <a:rPr lang="zh-CN" altLang="en-US"/>
            <a:t>流失用户数</a:t>
          </a:r>
          <a:r>
            <a:rPr lang="zh-CN" altLang="en-US"/>
            <a:t/>
          </a:r>
          <a:endParaRPr lang="zh-CN" altLang="en-US"/>
        </a:p>
      </dgm:t>
    </dgm:pt>
    <dgm:pt modelId="{0A3DB1B2-EEAB-46E8-83B7-3C75439F76AD}" cxnId="{84CDEFC0-5C3A-4CB0-84B0-B3345DE4A442}" type="parTrans">
      <dgm:prSet/>
      <dgm:spPr/>
      <dgm:t>
        <a:bodyPr/>
        <a:p>
          <a:endParaRPr lang="zh-CN" altLang="en-US"/>
        </a:p>
      </dgm:t>
    </dgm:pt>
    <dgm:pt modelId="{1D27C24F-A927-4600-8878-8630ECEBD341}" cxnId="{84CDEFC0-5C3A-4CB0-84B0-B3345DE4A442}" type="sibTrans">
      <dgm:prSet/>
      <dgm:spPr/>
      <dgm:t>
        <a:bodyPr/>
        <a:p>
          <a:endParaRPr lang="zh-CN" altLang="en-US"/>
        </a:p>
      </dgm:t>
    </dgm:pt>
    <dgm:pt modelId="{BDF19F98-1BB6-4691-BA39-AC544680C920}">
      <dgm:prSet phldrT="[文本]" phldr="0" custT="0"/>
      <dgm:spPr/>
      <dgm:t>
        <a:bodyPr vert="horz" wrap="square"/>
        <a:p>
          <a:pPr>
            <a:lnSpc>
              <a:spcPct val="100000"/>
            </a:lnSpc>
            <a:spcBef>
              <a:spcPct val="0"/>
            </a:spcBef>
            <a:spcAft>
              <a:spcPct val="35000"/>
            </a:spcAft>
          </a:pPr>
          <a:r>
            <a:rPr lang="zh-CN" altLang="en-US"/>
            <a:t>回访用户数</a:t>
          </a:r>
          <a:endParaRPr lang="zh-CN" altLang="en-US"/>
        </a:p>
      </dgm:t>
    </dgm:pt>
    <dgm:pt modelId="{0E0CE0D5-07C4-4901-B365-8211F8750388}" cxnId="{68C75643-605C-42A6-9E24-A1D26F44C8A5}" type="parTrans">
      <dgm:prSet/>
      <dgm:spPr/>
      <dgm:t>
        <a:bodyPr/>
        <a:p>
          <a:endParaRPr lang="zh-CN" altLang="en-US"/>
        </a:p>
      </dgm:t>
    </dgm:pt>
    <dgm:pt modelId="{ABEF5CDB-B202-47B1-8976-6563592DD193}" cxnId="{68C75643-605C-42A6-9E24-A1D26F44C8A5}" type="sibTrans">
      <dgm:prSet/>
      <dgm:spPr/>
      <dgm:t>
        <a:bodyPr/>
        <a:p>
          <a:endParaRPr lang="zh-CN" altLang="en-US"/>
        </a:p>
      </dgm:t>
    </dgm:pt>
    <dgm:pt modelId="{A76F7821-8389-4FF6-81DA-C4B97FDCE57C}">
      <dgm:prSet phldrT="[文本]" phldr="0" custT="0"/>
      <dgm:spPr/>
      <dgm:t>
        <a:bodyPr vert="horz" wrap="square"/>
        <a:p>
          <a:pPr>
            <a:lnSpc>
              <a:spcPct val="100000"/>
            </a:lnSpc>
            <a:spcBef>
              <a:spcPct val="0"/>
            </a:spcBef>
            <a:spcAft>
              <a:spcPct val="35000"/>
            </a:spcAft>
          </a:pPr>
          <a:r>
            <a:rPr lang="zh-CN" altLang="en-US"/>
            <a:t>用户在线时长</a:t>
          </a:r>
          <a:r>
            <a:rPr lang="zh-CN" altLang="en-US"/>
            <a:t/>
          </a:r>
          <a:endParaRPr lang="zh-CN" altLang="en-US"/>
        </a:p>
      </dgm:t>
    </dgm:pt>
    <dgm:pt modelId="{D69A4B64-ECF7-44B7-B11F-30D5FBCABAD0}" cxnId="{3E5812DD-DE16-426C-B894-EBE214426CBE}" type="parTrans">
      <dgm:prSet/>
      <dgm:spPr/>
      <dgm:t>
        <a:bodyPr/>
        <a:p>
          <a:endParaRPr lang="zh-CN" altLang="en-US"/>
        </a:p>
      </dgm:t>
    </dgm:pt>
    <dgm:pt modelId="{C62D58A2-E7B0-4326-BAF0-CD60EBC9C61D}" cxnId="{3E5812DD-DE16-426C-B894-EBE214426CBE}" type="sibTrans">
      <dgm:prSet/>
      <dgm:spPr/>
      <dgm:t>
        <a:bodyPr/>
        <a:p>
          <a:endParaRPr lang="zh-CN" altLang="en-US"/>
        </a:p>
      </dgm:t>
    </dgm:pt>
    <dgm:pt modelId="{B7126C94-90A6-4E29-98C3-F090D323059D}">
      <dgm:prSet phldr="0" custT="0"/>
      <dgm:spPr/>
      <dgm:t>
        <a:bodyPr vert="horz" wrap="square"/>
        <a:p>
          <a:pPr>
            <a:lnSpc>
              <a:spcPct val="100000"/>
            </a:lnSpc>
            <a:spcBef>
              <a:spcPct val="0"/>
            </a:spcBef>
            <a:spcAft>
              <a:spcPct val="35000"/>
            </a:spcAft>
          </a:pPr>
          <a:r>
            <a:rPr lang="zh-CN"/>
            <a:t>用户浏览量</a:t>
          </a:r>
          <a:r>
            <a:rPr lang="zh-CN"/>
            <a:t/>
          </a:r>
          <a:endParaRPr lang="zh-CN"/>
        </a:p>
      </dgm:t>
    </dgm:pt>
    <dgm:pt modelId="{C6AF5273-6F03-466A-A289-27E8737F8BA9}" cxnId="{38663842-F7B3-4745-8B48-44D31BAD731B}" type="parTrans">
      <dgm:prSet/>
      <dgm:spPr/>
    </dgm:pt>
    <dgm:pt modelId="{A3AD2351-E979-4348-93BB-4BD3A4A0F608}" cxnId="{38663842-F7B3-4745-8B48-44D31BAD731B}" type="sibTrans">
      <dgm:prSet/>
      <dgm:spPr/>
    </dgm:pt>
    <dgm:pt modelId="{6488BEBC-532C-418F-9646-49E61C648AD0}">
      <dgm:prSet/>
      <dgm:spPr/>
      <dgm:t>
        <a:bodyPr/>
        <a:p>
          <a:endParaRPr altLang="en-US"/>
        </a:p>
      </dgm:t>
    </dgm:pt>
    <dgm:pt modelId="{72C3E16D-4FD6-458F-8D59-CC979582103E}" cxnId="{664BC37C-E411-4BDD-8025-E18EB5AF20EA}" type="parTrans">
      <dgm:prSet/>
      <dgm:spPr/>
    </dgm:pt>
    <dgm:pt modelId="{0F2F4D41-0CB6-4ED7-8895-6AE1F48F42A3}" cxnId="{664BC37C-E411-4BDD-8025-E18EB5AF20EA}" type="sibTrans">
      <dgm:prSet/>
      <dgm:spPr/>
    </dgm:pt>
    <dgm:pt modelId="{B095E61F-9BBC-4468-B252-E9E1CB3CD83B}">
      <dgm:prSet phldr="0" custT="0"/>
      <dgm:spPr/>
      <dgm:t>
        <a:bodyPr vert="horz" wrap="square"/>
        <a:p>
          <a:pPr>
            <a:lnSpc>
              <a:spcPct val="100000"/>
            </a:lnSpc>
            <a:spcBef>
              <a:spcPct val="0"/>
            </a:spcBef>
            <a:spcAft>
              <a:spcPct val="35000"/>
            </a:spcAft>
          </a:pPr>
          <a:r>
            <a:rPr lang="zh-CN"/>
            <a:t>唯一访问者</a:t>
          </a:r>
          <a:r>
            <a:rPr lang="zh-CN"/>
            <a:t/>
          </a:r>
          <a:endParaRPr lang="zh-CN"/>
        </a:p>
      </dgm:t>
    </dgm:pt>
    <dgm:pt modelId="{CF47C119-08AB-4A49-A4EC-8CFB2E478213}" cxnId="{75729E1D-869C-4CE0-BA28-D81849C682EB}" type="parTrans">
      <dgm:prSet/>
      <dgm:spPr/>
    </dgm:pt>
    <dgm:pt modelId="{AEF7BC11-7CB8-42BB-A064-DA7883DBD411}" cxnId="{75729E1D-869C-4CE0-BA28-D81849C682EB}" type="sibTrans">
      <dgm:prSet/>
      <dgm:spPr/>
    </dgm:pt>
    <dgm:pt modelId="{A15C1A26-8DF5-40E1-BCEB-A9F490C30D57}" type="pres">
      <dgm:prSet presAssocID="{00F747F6-A844-4E8F-A0A0-423B86FE2B27}" presName="cycle" presStyleCnt="0">
        <dgm:presLayoutVars>
          <dgm:dir/>
          <dgm:resizeHandles val="exact"/>
        </dgm:presLayoutVars>
      </dgm:prSet>
      <dgm:spPr/>
    </dgm:pt>
    <dgm:pt modelId="{9027A074-C2B4-4B5C-8A24-9F326C135F2C}" type="pres">
      <dgm:prSet presAssocID="{BE1D93E0-1064-4E35-84F1-274817A8FA14}" presName="node" presStyleLbl="node1" presStyleIdx="0" presStyleCnt="7">
        <dgm:presLayoutVars>
          <dgm:bulletEnabled val="1"/>
        </dgm:presLayoutVars>
      </dgm:prSet>
      <dgm:spPr/>
    </dgm:pt>
    <dgm:pt modelId="{D428F19C-A8D3-4893-AD7E-2BA65F02F820}" type="pres">
      <dgm:prSet presAssocID="{485E5104-1EB8-413E-A70E-ADACDF839B14}" presName="sibTrans" presStyleLbl="sibTrans2D1" presStyleIdx="0" presStyleCnt="7"/>
      <dgm:spPr/>
    </dgm:pt>
    <dgm:pt modelId="{A9F3C989-90B4-4758-9A33-E49FCD0C7D74}" type="pres">
      <dgm:prSet presAssocID="{485E5104-1EB8-413E-A70E-ADACDF839B14}" presName="connectorText" presStyleCnt="0"/>
      <dgm:spPr/>
    </dgm:pt>
    <dgm:pt modelId="{ADA7BD43-8261-45C1-B84A-0D52FA1E4AE7}" type="pres">
      <dgm:prSet presAssocID="{C850D67D-D455-40F2-BF40-958244ECBECF}" presName="node" presStyleLbl="node1" presStyleIdx="1" presStyleCnt="7">
        <dgm:presLayoutVars>
          <dgm:bulletEnabled val="1"/>
        </dgm:presLayoutVars>
      </dgm:prSet>
      <dgm:spPr/>
    </dgm:pt>
    <dgm:pt modelId="{56F040CF-6F47-4847-8647-F5FDBC9F146A}" type="pres">
      <dgm:prSet presAssocID="{440047A4-99C5-4142-9A9A-791B1494D18D}" presName="sibTrans" presStyleLbl="sibTrans2D1" presStyleIdx="1" presStyleCnt="7"/>
      <dgm:spPr/>
    </dgm:pt>
    <dgm:pt modelId="{625DDE57-EEE3-4179-988C-D68B639218F6}" type="pres">
      <dgm:prSet presAssocID="{440047A4-99C5-4142-9A9A-791B1494D18D}" presName="connectorText" presStyleCnt="0"/>
      <dgm:spPr/>
    </dgm:pt>
    <dgm:pt modelId="{4DEB6BE5-009F-44B4-83FA-1FE41DB12AD9}" type="pres">
      <dgm:prSet presAssocID="{B8C84936-1FF8-491C-957F-E93A0D56BE72}" presName="node" presStyleLbl="node1" presStyleIdx="2" presStyleCnt="7">
        <dgm:presLayoutVars>
          <dgm:bulletEnabled val="1"/>
        </dgm:presLayoutVars>
      </dgm:prSet>
      <dgm:spPr/>
    </dgm:pt>
    <dgm:pt modelId="{212C6A32-E039-4B6C-B264-DA671275507E}" type="pres">
      <dgm:prSet presAssocID="{1D27C24F-A927-4600-8878-8630ECEBD341}" presName="sibTrans" presStyleLbl="sibTrans2D1" presStyleIdx="2" presStyleCnt="7"/>
      <dgm:spPr/>
    </dgm:pt>
    <dgm:pt modelId="{B2DF63D3-0027-42D6-BEB7-43AD254113F1}" type="pres">
      <dgm:prSet presAssocID="{1D27C24F-A927-4600-8878-8630ECEBD341}" presName="connectorText" presStyleCnt="0"/>
      <dgm:spPr/>
    </dgm:pt>
    <dgm:pt modelId="{16EAD731-A57C-4041-B559-7EC79077EC53}" type="pres">
      <dgm:prSet presAssocID="{BDF19F98-1BB6-4691-BA39-AC544680C920}" presName="node" presStyleLbl="node1" presStyleIdx="3" presStyleCnt="7">
        <dgm:presLayoutVars>
          <dgm:bulletEnabled val="1"/>
        </dgm:presLayoutVars>
      </dgm:prSet>
      <dgm:spPr/>
    </dgm:pt>
    <dgm:pt modelId="{2E34DF9E-868B-4A46-AA78-8199053E3B5A}" type="pres">
      <dgm:prSet presAssocID="{ABEF5CDB-B202-47B1-8976-6563592DD193}" presName="sibTrans" presStyleLbl="sibTrans2D1" presStyleIdx="3" presStyleCnt="7"/>
      <dgm:spPr/>
    </dgm:pt>
    <dgm:pt modelId="{3A69013B-636D-412C-A409-F6D854B1E8CF}" type="pres">
      <dgm:prSet presAssocID="{ABEF5CDB-B202-47B1-8976-6563592DD193}" presName="connectorText" presStyleCnt="0"/>
      <dgm:spPr/>
    </dgm:pt>
    <dgm:pt modelId="{12FF041E-83E1-47C9-B066-87396D274A0D}" type="pres">
      <dgm:prSet presAssocID="{A76F7821-8389-4FF6-81DA-C4B97FDCE57C}" presName="node" presStyleLbl="node1" presStyleIdx="4" presStyleCnt="7">
        <dgm:presLayoutVars>
          <dgm:bulletEnabled val="1"/>
        </dgm:presLayoutVars>
      </dgm:prSet>
      <dgm:spPr/>
    </dgm:pt>
    <dgm:pt modelId="{AAFAAFBE-67D6-4C79-BA3C-CA0235E4A8BE}" type="pres">
      <dgm:prSet presAssocID="{C62D58A2-E7B0-4326-BAF0-CD60EBC9C61D}" presName="sibTrans" presStyleLbl="sibTrans2D1" presStyleIdx="4" presStyleCnt="7"/>
      <dgm:spPr/>
    </dgm:pt>
    <dgm:pt modelId="{31E987A1-818B-493F-AA47-EA8FC0CAD285}" type="pres">
      <dgm:prSet presAssocID="{C62D58A2-E7B0-4326-BAF0-CD60EBC9C61D}" presName="connectorText" presStyleCnt="0"/>
      <dgm:spPr/>
    </dgm:pt>
    <dgm:pt modelId="{0B3D9D83-27D9-461C-94E3-11C7B62B72F1}" type="pres">
      <dgm:prSet presAssocID="{B7126C94-90A6-4E29-98C3-F090D323059D}" presName="node" presStyleLbl="node1" presStyleIdx="5" presStyleCnt="7">
        <dgm:presLayoutVars>
          <dgm:bulletEnabled val="1"/>
        </dgm:presLayoutVars>
      </dgm:prSet>
      <dgm:spPr/>
    </dgm:pt>
    <dgm:pt modelId="{909F6125-29AE-4143-8F96-D67CC5021923}" type="pres">
      <dgm:prSet presAssocID="{A3AD2351-E979-4348-93BB-4BD3A4A0F608}" presName="sibTrans" presStyleLbl="sibTrans2D1" presStyleIdx="5" presStyleCnt="7"/>
      <dgm:spPr/>
    </dgm:pt>
    <dgm:pt modelId="{BF087757-1346-46AC-B222-1CA24F65CA52}" type="pres">
      <dgm:prSet presAssocID="{A3AD2351-E979-4348-93BB-4BD3A4A0F608}" presName="connectorText" presStyleCnt="0"/>
      <dgm:spPr/>
    </dgm:pt>
    <dgm:pt modelId="{C6C67B8E-59BE-4C9E-A8BA-A8B3334A8BFF}" type="pres">
      <dgm:prSet presAssocID="{B095E61F-9BBC-4468-B252-E9E1CB3CD83B}" presName="node" presStyleLbl="node1" presStyleIdx="6" presStyleCnt="7">
        <dgm:presLayoutVars>
          <dgm:bulletEnabled val="1"/>
        </dgm:presLayoutVars>
      </dgm:prSet>
      <dgm:spPr/>
    </dgm:pt>
    <dgm:pt modelId="{3265BA0A-C126-42A6-9282-548F95FB0342}" type="pres">
      <dgm:prSet presAssocID="{AEF7BC11-7CB8-42BB-A064-DA7883DBD411}" presName="sibTrans" presStyleLbl="sibTrans2D1" presStyleIdx="6" presStyleCnt="7"/>
      <dgm:spPr/>
    </dgm:pt>
    <dgm:pt modelId="{98B0B6B3-A171-412F-8CB8-C07842D6BED6}" type="pres">
      <dgm:prSet presAssocID="{AEF7BC11-7CB8-42BB-A064-DA7883DBD411}" presName="connectorText" presStyleCnt="0"/>
      <dgm:spPr/>
    </dgm:pt>
  </dgm:ptLst>
  <dgm:cxnLst>
    <dgm:cxn modelId="{D521AF75-D6AB-44BA-B0FF-BB9C8BC00438}" srcId="{00F747F6-A844-4E8F-A0A0-423B86FE2B27}" destId="{BE1D93E0-1064-4E35-84F1-274817A8FA14}" srcOrd="0" destOrd="0" parTransId="{B76F6F1F-7313-47A5-BC2E-994D915C21FA}" sibTransId="{485E5104-1EB8-413E-A70E-ADACDF839B14}"/>
    <dgm:cxn modelId="{753D66A1-384B-493C-922F-53F4BA4D15A1}" srcId="{00F747F6-A844-4E8F-A0A0-423B86FE2B27}" destId="{C850D67D-D455-40F2-BF40-958244ECBECF}" srcOrd="1" destOrd="0" parTransId="{815BEECE-237C-451B-AD1A-99AD91077DC5}" sibTransId="{440047A4-99C5-4142-9A9A-791B1494D18D}"/>
    <dgm:cxn modelId="{84CDEFC0-5C3A-4CB0-84B0-B3345DE4A442}" srcId="{00F747F6-A844-4E8F-A0A0-423B86FE2B27}" destId="{B8C84936-1FF8-491C-957F-E93A0D56BE72}" srcOrd="2" destOrd="0" parTransId="{0A3DB1B2-EEAB-46E8-83B7-3C75439F76AD}" sibTransId="{1D27C24F-A927-4600-8878-8630ECEBD341}"/>
    <dgm:cxn modelId="{68C75643-605C-42A6-9E24-A1D26F44C8A5}" srcId="{00F747F6-A844-4E8F-A0A0-423B86FE2B27}" destId="{BDF19F98-1BB6-4691-BA39-AC544680C920}" srcOrd="3" destOrd="0" parTransId="{0E0CE0D5-07C4-4901-B365-8211F8750388}" sibTransId="{ABEF5CDB-B202-47B1-8976-6563592DD193}"/>
    <dgm:cxn modelId="{3E5812DD-DE16-426C-B894-EBE214426CBE}" srcId="{00F747F6-A844-4E8F-A0A0-423B86FE2B27}" destId="{A76F7821-8389-4FF6-81DA-C4B97FDCE57C}" srcOrd="4" destOrd="0" parTransId="{D69A4B64-ECF7-44B7-B11F-30D5FBCABAD0}" sibTransId="{C62D58A2-E7B0-4326-BAF0-CD60EBC9C61D}"/>
    <dgm:cxn modelId="{38663842-F7B3-4745-8B48-44D31BAD731B}" srcId="{00F747F6-A844-4E8F-A0A0-423B86FE2B27}" destId="{B7126C94-90A6-4E29-98C3-F090D323059D}" srcOrd="5" destOrd="0" parTransId="{C6AF5273-6F03-466A-A289-27E8737F8BA9}" sibTransId="{A3AD2351-E979-4348-93BB-4BD3A4A0F608}"/>
    <dgm:cxn modelId="{664BC37C-E411-4BDD-8025-E18EB5AF20EA}" srcId="{B7126C94-90A6-4E29-98C3-F090D323059D}" destId="{6488BEBC-532C-418F-9646-49E61C648AD0}" srcOrd="0" destOrd="5" parTransId="{72C3E16D-4FD6-458F-8D59-CC979582103E}" sibTransId="{0F2F4D41-0CB6-4ED7-8895-6AE1F48F42A3}"/>
    <dgm:cxn modelId="{75729E1D-869C-4CE0-BA28-D81849C682EB}" srcId="{00F747F6-A844-4E8F-A0A0-423B86FE2B27}" destId="{B095E61F-9BBC-4468-B252-E9E1CB3CD83B}" srcOrd="6" destOrd="0" parTransId="{CF47C119-08AB-4A49-A4EC-8CFB2E478213}" sibTransId="{AEF7BC11-7CB8-42BB-A064-DA7883DBD411}"/>
    <dgm:cxn modelId="{23FEBC02-E006-4178-BA10-D6A0FD9B5BE3}" type="presOf" srcId="{00F747F6-A844-4E8F-A0A0-423B86FE2B27}" destId="{A15C1A26-8DF5-40E1-BCEB-A9F490C30D57}" srcOrd="0" destOrd="0" presId="urn:microsoft.com/office/officeart/2005/8/layout/cycle2"/>
    <dgm:cxn modelId="{493C8347-3C72-42CF-AC85-724DE5877530}" type="presParOf" srcId="{A15C1A26-8DF5-40E1-BCEB-A9F490C30D57}" destId="{9027A074-C2B4-4B5C-8A24-9F326C135F2C}" srcOrd="0" destOrd="0" presId="urn:microsoft.com/office/officeart/2005/8/layout/cycle2"/>
    <dgm:cxn modelId="{209545FD-B0B5-4FD2-BCE1-EC3D1A4CB251}" type="presOf" srcId="{BE1D93E0-1064-4E35-84F1-274817A8FA14}" destId="{9027A074-C2B4-4B5C-8A24-9F326C135F2C}" srcOrd="0" destOrd="0" presId="urn:microsoft.com/office/officeart/2005/8/layout/cycle2"/>
    <dgm:cxn modelId="{D06EB6BA-001F-43CB-8087-6A6ECA9B52ED}" type="presParOf" srcId="{A15C1A26-8DF5-40E1-BCEB-A9F490C30D57}" destId="{D428F19C-A8D3-4893-AD7E-2BA65F02F820}" srcOrd="1" destOrd="0" presId="urn:microsoft.com/office/officeart/2005/8/layout/cycle2"/>
    <dgm:cxn modelId="{FB4B5352-EB2A-40CF-B71D-F3FD75999966}" type="presOf" srcId="{485E5104-1EB8-413E-A70E-ADACDF839B14}" destId="{D428F19C-A8D3-4893-AD7E-2BA65F02F820}" srcOrd="0" destOrd="0" presId="urn:microsoft.com/office/officeart/2005/8/layout/cycle2"/>
    <dgm:cxn modelId="{F1CB271A-3A90-4E3F-B70D-F890C0D9C955}" type="presParOf" srcId="{D428F19C-A8D3-4893-AD7E-2BA65F02F820}" destId="{A9F3C989-90B4-4758-9A33-E49FCD0C7D74}" srcOrd="0" destOrd="1" presId="urn:microsoft.com/office/officeart/2005/8/layout/cycle2"/>
    <dgm:cxn modelId="{63252981-428B-4DCE-97CA-8962E479148B}" type="presOf" srcId="{485E5104-1EB8-413E-A70E-ADACDF839B14}" destId="{A9F3C989-90B4-4758-9A33-E49FCD0C7D74}" srcOrd="1" destOrd="0" presId="urn:microsoft.com/office/officeart/2005/8/layout/cycle2"/>
    <dgm:cxn modelId="{A1D5EB77-C6E5-4300-87B6-8D6BCC145F2D}" type="presParOf" srcId="{A15C1A26-8DF5-40E1-BCEB-A9F490C30D57}" destId="{ADA7BD43-8261-45C1-B84A-0D52FA1E4AE7}" srcOrd="2" destOrd="0" presId="urn:microsoft.com/office/officeart/2005/8/layout/cycle2"/>
    <dgm:cxn modelId="{8290BB67-314F-4386-B186-091559C24A51}" type="presOf" srcId="{C850D67D-D455-40F2-BF40-958244ECBECF}" destId="{ADA7BD43-8261-45C1-B84A-0D52FA1E4AE7}" srcOrd="0" destOrd="0" presId="urn:microsoft.com/office/officeart/2005/8/layout/cycle2"/>
    <dgm:cxn modelId="{703FD82D-B4EC-4F28-BF05-32F33665C3ED}" type="presParOf" srcId="{A15C1A26-8DF5-40E1-BCEB-A9F490C30D57}" destId="{56F040CF-6F47-4847-8647-F5FDBC9F146A}" srcOrd="3" destOrd="0" presId="urn:microsoft.com/office/officeart/2005/8/layout/cycle2"/>
    <dgm:cxn modelId="{1C56F411-87B7-40B7-BB0B-6FC1E2B77AAC}" type="presOf" srcId="{440047A4-99C5-4142-9A9A-791B1494D18D}" destId="{56F040CF-6F47-4847-8647-F5FDBC9F146A}" srcOrd="0" destOrd="0" presId="urn:microsoft.com/office/officeart/2005/8/layout/cycle2"/>
    <dgm:cxn modelId="{845F3134-D977-4260-94FF-8FAB716933F5}" type="presParOf" srcId="{56F040CF-6F47-4847-8647-F5FDBC9F146A}" destId="{625DDE57-EEE3-4179-988C-D68B639218F6}" srcOrd="0" destOrd="3" presId="urn:microsoft.com/office/officeart/2005/8/layout/cycle2"/>
    <dgm:cxn modelId="{C45C878D-E0F8-4343-A907-B788207E0E58}" type="presOf" srcId="{440047A4-99C5-4142-9A9A-791B1494D18D}" destId="{625DDE57-EEE3-4179-988C-D68B639218F6}" srcOrd="1" destOrd="0" presId="urn:microsoft.com/office/officeart/2005/8/layout/cycle2"/>
    <dgm:cxn modelId="{4597100C-0AA5-419E-8BEF-911E17D89165}" type="presParOf" srcId="{A15C1A26-8DF5-40E1-BCEB-A9F490C30D57}" destId="{4DEB6BE5-009F-44B4-83FA-1FE41DB12AD9}" srcOrd="4" destOrd="0" presId="urn:microsoft.com/office/officeart/2005/8/layout/cycle2"/>
    <dgm:cxn modelId="{C5D05175-B16A-4D08-A7E2-0256B0AD430C}" type="presOf" srcId="{B8C84936-1FF8-491C-957F-E93A0D56BE72}" destId="{4DEB6BE5-009F-44B4-83FA-1FE41DB12AD9}" srcOrd="0" destOrd="0" presId="urn:microsoft.com/office/officeart/2005/8/layout/cycle2"/>
    <dgm:cxn modelId="{578C5B06-5A86-4507-ADDE-F2B854AAF908}" type="presParOf" srcId="{A15C1A26-8DF5-40E1-BCEB-A9F490C30D57}" destId="{212C6A32-E039-4B6C-B264-DA671275507E}" srcOrd="5" destOrd="0" presId="urn:microsoft.com/office/officeart/2005/8/layout/cycle2"/>
    <dgm:cxn modelId="{DE71A9AE-9E6B-4510-BBE6-61A4633393CC}" type="presOf" srcId="{1D27C24F-A927-4600-8878-8630ECEBD341}" destId="{212C6A32-E039-4B6C-B264-DA671275507E}" srcOrd="0" destOrd="0" presId="urn:microsoft.com/office/officeart/2005/8/layout/cycle2"/>
    <dgm:cxn modelId="{59694856-C522-4824-93CD-4F6B0876AECD}" type="presParOf" srcId="{212C6A32-E039-4B6C-B264-DA671275507E}" destId="{B2DF63D3-0027-42D6-BEB7-43AD254113F1}" srcOrd="0" destOrd="5" presId="urn:microsoft.com/office/officeart/2005/8/layout/cycle2"/>
    <dgm:cxn modelId="{36F9B264-52E2-4DDE-8B14-632288A2F24E}" type="presOf" srcId="{1D27C24F-A927-4600-8878-8630ECEBD341}" destId="{B2DF63D3-0027-42D6-BEB7-43AD254113F1}" srcOrd="1" destOrd="0" presId="urn:microsoft.com/office/officeart/2005/8/layout/cycle2"/>
    <dgm:cxn modelId="{5DC4A269-A1CA-49A9-BD39-9CE243039378}" type="presParOf" srcId="{A15C1A26-8DF5-40E1-BCEB-A9F490C30D57}" destId="{16EAD731-A57C-4041-B559-7EC79077EC53}" srcOrd="6" destOrd="0" presId="urn:microsoft.com/office/officeart/2005/8/layout/cycle2"/>
    <dgm:cxn modelId="{2632F6DB-40F6-40DC-86D2-A8A0BA480A91}" type="presOf" srcId="{BDF19F98-1BB6-4691-BA39-AC544680C920}" destId="{16EAD731-A57C-4041-B559-7EC79077EC53}" srcOrd="0" destOrd="0" presId="urn:microsoft.com/office/officeart/2005/8/layout/cycle2"/>
    <dgm:cxn modelId="{8B4C7C8C-37D1-4F68-8349-096A68162C49}" type="presParOf" srcId="{A15C1A26-8DF5-40E1-BCEB-A9F490C30D57}" destId="{2E34DF9E-868B-4A46-AA78-8199053E3B5A}" srcOrd="7" destOrd="0" presId="urn:microsoft.com/office/officeart/2005/8/layout/cycle2"/>
    <dgm:cxn modelId="{BDCD22D0-38B4-431B-BD18-A3F825092E53}" type="presOf" srcId="{ABEF5CDB-B202-47B1-8976-6563592DD193}" destId="{2E34DF9E-868B-4A46-AA78-8199053E3B5A}" srcOrd="0" destOrd="0" presId="urn:microsoft.com/office/officeart/2005/8/layout/cycle2"/>
    <dgm:cxn modelId="{5D5AC59C-9BED-4780-B3E7-21068E5BBE28}" type="presParOf" srcId="{2E34DF9E-868B-4A46-AA78-8199053E3B5A}" destId="{3A69013B-636D-412C-A409-F6D854B1E8CF}" srcOrd="0" destOrd="7" presId="urn:microsoft.com/office/officeart/2005/8/layout/cycle2"/>
    <dgm:cxn modelId="{0703365E-F0D4-49A2-B255-34152E67069F}" type="presOf" srcId="{ABEF5CDB-B202-47B1-8976-6563592DD193}" destId="{3A69013B-636D-412C-A409-F6D854B1E8CF}" srcOrd="1" destOrd="0" presId="urn:microsoft.com/office/officeart/2005/8/layout/cycle2"/>
    <dgm:cxn modelId="{132705CB-3721-4E49-ACF2-B9EA35FB5E2F}" type="presParOf" srcId="{A15C1A26-8DF5-40E1-BCEB-A9F490C30D57}" destId="{12FF041E-83E1-47C9-B066-87396D274A0D}" srcOrd="8" destOrd="0" presId="urn:microsoft.com/office/officeart/2005/8/layout/cycle2"/>
    <dgm:cxn modelId="{4B2F91FC-F0DE-4224-ACD6-2C1E172215E8}" type="presOf" srcId="{A76F7821-8389-4FF6-81DA-C4B97FDCE57C}" destId="{12FF041E-83E1-47C9-B066-87396D274A0D}" srcOrd="0" destOrd="0" presId="urn:microsoft.com/office/officeart/2005/8/layout/cycle2"/>
    <dgm:cxn modelId="{5F80FC10-61B0-4E06-9772-92B333CEAC6C}" type="presParOf" srcId="{A15C1A26-8DF5-40E1-BCEB-A9F490C30D57}" destId="{AAFAAFBE-67D6-4C79-BA3C-CA0235E4A8BE}" srcOrd="9" destOrd="0" presId="urn:microsoft.com/office/officeart/2005/8/layout/cycle2"/>
    <dgm:cxn modelId="{DC03C243-3ECA-4009-8247-6AD8FE2D6CB7}" type="presOf" srcId="{C62D58A2-E7B0-4326-BAF0-CD60EBC9C61D}" destId="{AAFAAFBE-67D6-4C79-BA3C-CA0235E4A8BE}" srcOrd="0" destOrd="0" presId="urn:microsoft.com/office/officeart/2005/8/layout/cycle2"/>
    <dgm:cxn modelId="{6DC0CC79-5C07-4C71-A6B6-E9CF15A878FA}" type="presParOf" srcId="{AAFAAFBE-67D6-4C79-BA3C-CA0235E4A8BE}" destId="{31E987A1-818B-493F-AA47-EA8FC0CAD285}" srcOrd="0" destOrd="9" presId="urn:microsoft.com/office/officeart/2005/8/layout/cycle2"/>
    <dgm:cxn modelId="{57216BF5-40FE-44AC-9569-6921AA008B27}" type="presOf" srcId="{C62D58A2-E7B0-4326-BAF0-CD60EBC9C61D}" destId="{31E987A1-818B-493F-AA47-EA8FC0CAD285}" srcOrd="1" destOrd="0" presId="urn:microsoft.com/office/officeart/2005/8/layout/cycle2"/>
    <dgm:cxn modelId="{CD514FD1-7D84-446E-84D7-D61907C0EDE1}" type="presParOf" srcId="{A15C1A26-8DF5-40E1-BCEB-A9F490C30D57}" destId="{0B3D9D83-27D9-461C-94E3-11C7B62B72F1}" srcOrd="10" destOrd="0" presId="urn:microsoft.com/office/officeart/2005/8/layout/cycle2"/>
    <dgm:cxn modelId="{B2EDC87F-FF99-4041-A785-0C3B3AA4AEBC}" type="presOf" srcId="{B7126C94-90A6-4E29-98C3-F090D323059D}" destId="{0B3D9D83-27D9-461C-94E3-11C7B62B72F1}" srcOrd="0" destOrd="0" presId="urn:microsoft.com/office/officeart/2005/8/layout/cycle2"/>
    <dgm:cxn modelId="{DD9AE927-C6B7-48B0-8168-D1A70502E0A2}" type="presOf" srcId="{6488BEBC-532C-418F-9646-49E61C648AD0}" destId="{0B3D9D83-27D9-461C-94E3-11C7B62B72F1}" srcOrd="0" destOrd="1" presId="urn:microsoft.com/office/officeart/2005/8/layout/cycle2"/>
    <dgm:cxn modelId="{24F83F30-C197-4B64-9532-ED6FF787B216}" type="presParOf" srcId="{A15C1A26-8DF5-40E1-BCEB-A9F490C30D57}" destId="{909F6125-29AE-4143-8F96-D67CC5021923}" srcOrd="11" destOrd="0" presId="urn:microsoft.com/office/officeart/2005/8/layout/cycle2"/>
    <dgm:cxn modelId="{04C79F97-6544-4437-A202-482DA93B4030}" type="presOf" srcId="{A3AD2351-E979-4348-93BB-4BD3A4A0F608}" destId="{909F6125-29AE-4143-8F96-D67CC5021923}" srcOrd="0" destOrd="0" presId="urn:microsoft.com/office/officeart/2005/8/layout/cycle2"/>
    <dgm:cxn modelId="{F2D0F137-A892-46D7-B4B3-E936D09F44D4}" type="presParOf" srcId="{909F6125-29AE-4143-8F96-D67CC5021923}" destId="{BF087757-1346-46AC-B222-1CA24F65CA52}" srcOrd="0" destOrd="11" presId="urn:microsoft.com/office/officeart/2005/8/layout/cycle2"/>
    <dgm:cxn modelId="{5EFD82FD-EC67-421C-A853-A1CECFC7EDD9}" type="presOf" srcId="{A3AD2351-E979-4348-93BB-4BD3A4A0F608}" destId="{BF087757-1346-46AC-B222-1CA24F65CA52}" srcOrd="1" destOrd="0" presId="urn:microsoft.com/office/officeart/2005/8/layout/cycle2"/>
    <dgm:cxn modelId="{8B10095A-2A78-4EA4-914A-D8CFE76DF257}" type="presParOf" srcId="{A15C1A26-8DF5-40E1-BCEB-A9F490C30D57}" destId="{C6C67B8E-59BE-4C9E-A8BA-A8B3334A8BFF}" srcOrd="12" destOrd="0" presId="urn:microsoft.com/office/officeart/2005/8/layout/cycle2"/>
    <dgm:cxn modelId="{F1CF3424-23E8-42C2-8610-98EB6E91C805}" type="presOf" srcId="{B095E61F-9BBC-4468-B252-E9E1CB3CD83B}" destId="{C6C67B8E-59BE-4C9E-A8BA-A8B3334A8BFF}" srcOrd="0" destOrd="0" presId="urn:microsoft.com/office/officeart/2005/8/layout/cycle2"/>
    <dgm:cxn modelId="{F1793AD7-F3BE-41E0-B536-092ACBBAD8B3}" type="presParOf" srcId="{A15C1A26-8DF5-40E1-BCEB-A9F490C30D57}" destId="{3265BA0A-C126-42A6-9282-548F95FB0342}" srcOrd="13" destOrd="0" presId="urn:microsoft.com/office/officeart/2005/8/layout/cycle2"/>
    <dgm:cxn modelId="{1341A5C6-D0B5-48DC-B09B-0B011205ED91}" type="presOf" srcId="{AEF7BC11-7CB8-42BB-A064-DA7883DBD411}" destId="{3265BA0A-C126-42A6-9282-548F95FB0342}" srcOrd="0" destOrd="0" presId="urn:microsoft.com/office/officeart/2005/8/layout/cycle2"/>
    <dgm:cxn modelId="{CEFD4058-6B21-44E0-81C4-F6C23BFADB0B}" type="presParOf" srcId="{3265BA0A-C126-42A6-9282-548F95FB0342}" destId="{98B0B6B3-A171-412F-8CB8-C07842D6BED6}" srcOrd="0" destOrd="13" presId="urn:microsoft.com/office/officeart/2005/8/layout/cycle2"/>
    <dgm:cxn modelId="{6D00F1AC-C669-4153-96C0-8B0EE7881316}" type="presOf" srcId="{AEF7BC11-7CB8-42BB-A064-DA7883DBD411}" destId="{98B0B6B3-A171-412F-8CB8-C07842D6BED6}" srcOrd="1"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F9C1A87-648F-4FA3-8298-F7FF69248063}" type="doc">
      <dgm:prSet loTypeId="urn:microsoft.com/office/officeart/2005/8/layout/hProcess9" loCatId="process" qsTypeId="urn:microsoft.com/office/officeart/2005/8/quickstyle/simple1" qsCatId="simple" csTypeId="urn:microsoft.com/office/officeart/2005/8/colors/accent1_2" csCatId="accent1" phldr="0"/>
      <dgm:spPr/>
    </dgm:pt>
    <dgm:pt modelId="{220DFBB3-6A2B-48E2-96FE-229E7135E226}">
      <dgm:prSet phldrT="[文本]" phldr="0" custT="0"/>
      <dgm:spPr/>
      <dgm:t>
        <a:bodyPr vert="horz" wrap="square"/>
        <a:p>
          <a:pPr>
            <a:lnSpc>
              <a:spcPct val="100000"/>
            </a:lnSpc>
            <a:spcBef>
              <a:spcPct val="0"/>
            </a:spcBef>
            <a:spcAft>
              <a:spcPct val="35000"/>
            </a:spcAft>
          </a:pPr>
          <a:r>
            <a:rPr lang="zh-CN" altLang="en-US"/>
            <a:t>社群互动拉新</a:t>
          </a:r>
          <a:r>
            <a:rPr lang="zh-CN" altLang="en-US"/>
            <a:t/>
          </a:r>
          <a:endParaRPr lang="zh-CN" altLang="en-US"/>
        </a:p>
      </dgm:t>
    </dgm:pt>
    <dgm:pt modelId="{6799A159-375E-48BE-AABD-9A2FE821DAF2}" cxnId="{06134058-DE80-4D0E-94EA-89A2E2B5097A}" type="parTrans">
      <dgm:prSet/>
      <dgm:spPr/>
    </dgm:pt>
    <dgm:pt modelId="{3E8FE182-047D-4DBF-B997-A26D7EF167CE}" cxnId="{06134058-DE80-4D0E-94EA-89A2E2B5097A}" type="sibTrans">
      <dgm:prSet/>
      <dgm:spPr/>
    </dgm:pt>
    <dgm:pt modelId="{2BAA06EE-C86F-49AF-99BB-79BA0A7024A5}">
      <dgm:prSet phldrT="[文本]" phldr="0" custT="0"/>
      <dgm:spPr/>
      <dgm:t>
        <a:bodyPr vert="horz" wrap="square"/>
        <a:p>
          <a:pPr>
            <a:lnSpc>
              <a:spcPct val="100000"/>
            </a:lnSpc>
            <a:spcBef>
              <a:spcPct val="0"/>
            </a:spcBef>
            <a:spcAft>
              <a:spcPct val="35000"/>
            </a:spcAft>
          </a:pPr>
          <a:r>
            <a:rPr lang="zh-CN" altLang="en-US"/>
            <a:t>K0L互 动拉新</a:t>
          </a:r>
          <a:r>
            <a:rPr lang="zh-CN" altLang="en-US"/>
            <a:t/>
          </a:r>
          <a:endParaRPr lang="zh-CN" altLang="en-US"/>
        </a:p>
      </dgm:t>
    </dgm:pt>
    <dgm:pt modelId="{A5CFD625-30CE-461F-8B81-D06F77FA42EF}" cxnId="{61D7240B-3EDF-4A26-87BE-A54358600F60}" type="parTrans">
      <dgm:prSet/>
      <dgm:spPr/>
    </dgm:pt>
    <dgm:pt modelId="{C409FDE6-5B12-4918-B71D-6D01D512B111}" cxnId="{61D7240B-3EDF-4A26-87BE-A54358600F60}" type="sibTrans">
      <dgm:prSet/>
      <dgm:spPr/>
    </dgm:pt>
    <dgm:pt modelId="{F3610FD5-CB40-4155-A302-E1ED46CA7965}">
      <dgm:prSet phldrT="[文本]" phldr="0" custT="0"/>
      <dgm:spPr/>
      <dgm:t>
        <a:bodyPr vert="horz" wrap="square"/>
        <a:p>
          <a:pPr>
            <a:lnSpc>
              <a:spcPct val="100000"/>
            </a:lnSpc>
            <a:spcBef>
              <a:spcPct val="0"/>
            </a:spcBef>
            <a:spcAft>
              <a:spcPct val="35000"/>
            </a:spcAft>
          </a:pPr>
          <a:r>
            <a:rPr lang="zh-CN" altLang="en-US"/>
            <a:t>邀请分享拉新</a:t>
          </a:r>
          <a:r>
            <a:rPr lang="zh-CN" altLang="en-US"/>
            <a:t/>
          </a:r>
          <a:endParaRPr lang="zh-CN" altLang="en-US"/>
        </a:p>
      </dgm:t>
    </dgm:pt>
    <dgm:pt modelId="{5412155B-9E11-4BF1-82F9-EADF6AFF0F60}" cxnId="{7035C365-F6F5-4CAC-B2A2-A95BFECB611F}" type="parTrans">
      <dgm:prSet/>
      <dgm:spPr/>
    </dgm:pt>
    <dgm:pt modelId="{0E659347-3E53-4D9E-9630-9B59FF0356FD}" cxnId="{7035C365-F6F5-4CAC-B2A2-A95BFECB611F}" type="sibTrans">
      <dgm:prSet/>
      <dgm:spPr/>
    </dgm:pt>
    <dgm:pt modelId="{C074EF0F-3B65-42E7-8584-DFC1EDE769EB}">
      <dgm:prSet phldr="0" custT="0"/>
      <dgm:spPr/>
      <dgm:t>
        <a:bodyPr vert="horz" wrap="square"/>
        <a:p>
          <a:pPr>
            <a:lnSpc>
              <a:spcPct val="100000"/>
            </a:lnSpc>
            <a:spcBef>
              <a:spcPct val="0"/>
            </a:spcBef>
            <a:spcAft>
              <a:spcPct val="35000"/>
            </a:spcAft>
          </a:pPr>
          <a:r>
            <a:rPr altLang="en-US"/>
            <a:t>捆绑式互动拉新</a:t>
          </a:r>
          <a:r>
            <a:rPr altLang="en-US"/>
            <a:t/>
          </a:r>
          <a:endParaRPr altLang="en-US"/>
        </a:p>
      </dgm:t>
    </dgm:pt>
    <dgm:pt modelId="{C91E7E2E-1114-4D1E-BB1B-520798B8C9EB}" cxnId="{DC37DE48-FDF6-4984-896E-94ADD9A0F192}" type="parTrans">
      <dgm:prSet/>
      <dgm:spPr/>
    </dgm:pt>
    <dgm:pt modelId="{4904E9BD-3B08-4239-98BF-AEFF2002D90C}" cxnId="{DC37DE48-FDF6-4984-896E-94ADD9A0F192}" type="sibTrans">
      <dgm:prSet/>
      <dgm:spPr/>
    </dgm:pt>
    <dgm:pt modelId="{FFA9A030-2A8D-4CDC-A7F8-8D6C526695DF}">
      <dgm:prSet phldr="0" custT="0"/>
      <dgm:spPr/>
      <dgm:t>
        <a:bodyPr vert="horz" wrap="square"/>
        <a:p>
          <a:pPr>
            <a:lnSpc>
              <a:spcPct val="100000"/>
            </a:lnSpc>
            <a:spcBef>
              <a:spcPct val="0"/>
            </a:spcBef>
            <a:spcAft>
              <a:spcPct val="35000"/>
            </a:spcAft>
          </a:pPr>
          <a:r>
            <a:rPr altLang="en-US"/>
            <a:t>互动工具拉新</a:t>
          </a:r>
          <a:r>
            <a:rPr altLang="en-US"/>
            <a:t/>
          </a:r>
          <a:endParaRPr altLang="en-US"/>
        </a:p>
      </dgm:t>
    </dgm:pt>
    <dgm:pt modelId="{E6276E59-34DC-47B9-9CBC-6DE47729A0D6}" cxnId="{3016793D-A315-4987-AECA-815B0CDE5886}" type="parTrans">
      <dgm:prSet/>
      <dgm:spPr/>
    </dgm:pt>
    <dgm:pt modelId="{122F3D78-720E-4599-9EB2-876F6F8F04DC}" cxnId="{3016793D-A315-4987-AECA-815B0CDE5886}" type="sibTrans">
      <dgm:prSet/>
      <dgm:spPr/>
    </dgm:pt>
    <dgm:pt modelId="{FF5EBCE2-33A1-4410-8CCE-241621ACBF4A}" type="pres">
      <dgm:prSet presAssocID="{0F9C1A87-648F-4FA3-8298-F7FF69248063}" presName="CompostProcess" presStyleCnt="0">
        <dgm:presLayoutVars>
          <dgm:dir/>
          <dgm:resizeHandles val="exact"/>
        </dgm:presLayoutVars>
      </dgm:prSet>
      <dgm:spPr/>
    </dgm:pt>
    <dgm:pt modelId="{5C766BF9-8E89-4CF9-B19C-78006AB9D0FF}" type="pres">
      <dgm:prSet presAssocID="{0F9C1A87-648F-4FA3-8298-F7FF69248063}" presName="arrow" presStyleLbl="bgShp" presStyleIdx="0" presStyleCnt="1"/>
      <dgm:spPr/>
    </dgm:pt>
    <dgm:pt modelId="{44C3D485-6283-4E5E-8A42-8B1B6385595E}" type="pres">
      <dgm:prSet presAssocID="{0F9C1A87-648F-4FA3-8298-F7FF69248063}" presName="linearProcess" presStyleCnt="0"/>
      <dgm:spPr/>
    </dgm:pt>
    <dgm:pt modelId="{88977C2E-9DA8-43F7-869A-FA4A7946B9D0}" type="pres">
      <dgm:prSet presAssocID="{220DFBB3-6A2B-48E2-96FE-229E7135E226}" presName="textNode" presStyleLbl="node1" presStyleIdx="0" presStyleCnt="5">
        <dgm:presLayoutVars>
          <dgm:bulletEnabled val="1"/>
        </dgm:presLayoutVars>
      </dgm:prSet>
      <dgm:spPr/>
    </dgm:pt>
    <dgm:pt modelId="{409696F9-775D-4DF9-8C31-B566981A86A8}" type="pres">
      <dgm:prSet presAssocID="{3E8FE182-047D-4DBF-B997-A26D7EF167CE}" presName="sibTrans" presStyleCnt="0"/>
      <dgm:spPr/>
    </dgm:pt>
    <dgm:pt modelId="{B0141BFD-552C-43F6-9DD9-B107954BE5A0}" type="pres">
      <dgm:prSet presAssocID="{2BAA06EE-C86F-49AF-99BB-79BA0A7024A5}" presName="textNode" presStyleLbl="node1" presStyleIdx="1" presStyleCnt="5">
        <dgm:presLayoutVars>
          <dgm:bulletEnabled val="1"/>
        </dgm:presLayoutVars>
      </dgm:prSet>
      <dgm:spPr/>
    </dgm:pt>
    <dgm:pt modelId="{1B3EEB7B-99F3-4351-A080-D5700D4E3F26}" type="pres">
      <dgm:prSet presAssocID="{C409FDE6-5B12-4918-B71D-6D01D512B111}" presName="sibTrans" presStyleCnt="0"/>
      <dgm:spPr/>
    </dgm:pt>
    <dgm:pt modelId="{42404743-5237-4B72-A3D1-12E21DAAED91}" type="pres">
      <dgm:prSet presAssocID="{F3610FD5-CB40-4155-A302-E1ED46CA7965}" presName="textNode" presStyleLbl="node1" presStyleIdx="2" presStyleCnt="5">
        <dgm:presLayoutVars>
          <dgm:bulletEnabled val="1"/>
        </dgm:presLayoutVars>
      </dgm:prSet>
      <dgm:spPr/>
    </dgm:pt>
    <dgm:pt modelId="{18C514E1-67B3-4967-B52A-DF0AF72DD96E}" type="pres">
      <dgm:prSet presAssocID="{0E659347-3E53-4D9E-9630-9B59FF0356FD}" presName="sibTrans" presStyleCnt="0"/>
      <dgm:spPr/>
    </dgm:pt>
    <dgm:pt modelId="{9E44DD87-AFAB-4A2A-A805-7BB65ECA66A5}" type="pres">
      <dgm:prSet presAssocID="{C074EF0F-3B65-42E7-8584-DFC1EDE769EB}" presName="textNode" presStyleLbl="node1" presStyleIdx="3" presStyleCnt="5">
        <dgm:presLayoutVars>
          <dgm:bulletEnabled val="1"/>
        </dgm:presLayoutVars>
      </dgm:prSet>
      <dgm:spPr/>
    </dgm:pt>
    <dgm:pt modelId="{D6C65E4C-1F53-4A7B-BC0B-A282C58AB7A7}" type="pres">
      <dgm:prSet presAssocID="{4904E9BD-3B08-4239-98BF-AEFF2002D90C}" presName="sibTrans" presStyleCnt="0"/>
      <dgm:spPr/>
    </dgm:pt>
    <dgm:pt modelId="{1A96E572-8678-478A-9C3A-2DC692DF2402}" type="pres">
      <dgm:prSet presAssocID="{FFA9A030-2A8D-4CDC-A7F8-8D6C526695DF}" presName="textNode" presStyleLbl="node1" presStyleIdx="4" presStyleCnt="5">
        <dgm:presLayoutVars>
          <dgm:bulletEnabled val="1"/>
        </dgm:presLayoutVars>
      </dgm:prSet>
      <dgm:spPr/>
    </dgm:pt>
  </dgm:ptLst>
  <dgm:cxnLst>
    <dgm:cxn modelId="{06134058-DE80-4D0E-94EA-89A2E2B5097A}" srcId="{0F9C1A87-648F-4FA3-8298-F7FF69248063}" destId="{220DFBB3-6A2B-48E2-96FE-229E7135E226}" srcOrd="0" destOrd="0" parTransId="{6799A159-375E-48BE-AABD-9A2FE821DAF2}" sibTransId="{3E8FE182-047D-4DBF-B997-A26D7EF167CE}"/>
    <dgm:cxn modelId="{61D7240B-3EDF-4A26-87BE-A54358600F60}" srcId="{0F9C1A87-648F-4FA3-8298-F7FF69248063}" destId="{2BAA06EE-C86F-49AF-99BB-79BA0A7024A5}" srcOrd="1" destOrd="0" parTransId="{A5CFD625-30CE-461F-8B81-D06F77FA42EF}" sibTransId="{C409FDE6-5B12-4918-B71D-6D01D512B111}"/>
    <dgm:cxn modelId="{7035C365-F6F5-4CAC-B2A2-A95BFECB611F}" srcId="{0F9C1A87-648F-4FA3-8298-F7FF69248063}" destId="{F3610FD5-CB40-4155-A302-E1ED46CA7965}" srcOrd="2" destOrd="0" parTransId="{5412155B-9E11-4BF1-82F9-EADF6AFF0F60}" sibTransId="{0E659347-3E53-4D9E-9630-9B59FF0356FD}"/>
    <dgm:cxn modelId="{DC37DE48-FDF6-4984-896E-94ADD9A0F192}" srcId="{0F9C1A87-648F-4FA3-8298-F7FF69248063}" destId="{C074EF0F-3B65-42E7-8584-DFC1EDE769EB}" srcOrd="3" destOrd="0" parTransId="{C91E7E2E-1114-4D1E-BB1B-520798B8C9EB}" sibTransId="{4904E9BD-3B08-4239-98BF-AEFF2002D90C}"/>
    <dgm:cxn modelId="{3016793D-A315-4987-AECA-815B0CDE5886}" srcId="{0F9C1A87-648F-4FA3-8298-F7FF69248063}" destId="{FFA9A030-2A8D-4CDC-A7F8-8D6C526695DF}" srcOrd="4" destOrd="0" parTransId="{E6276E59-34DC-47B9-9CBC-6DE47729A0D6}" sibTransId="{122F3D78-720E-4599-9EB2-876F6F8F04DC}"/>
    <dgm:cxn modelId="{0146EB03-38DF-4419-B2D5-C8CC292B62E0}" type="presOf" srcId="{0F9C1A87-648F-4FA3-8298-F7FF69248063}" destId="{FF5EBCE2-33A1-4410-8CCE-241621ACBF4A}" srcOrd="0" destOrd="0" presId="urn:microsoft.com/office/officeart/2005/8/layout/hProcess9"/>
    <dgm:cxn modelId="{E1BFA2A4-9E36-47A8-A8A9-932C91A02CA0}" type="presParOf" srcId="{FF5EBCE2-33A1-4410-8CCE-241621ACBF4A}" destId="{5C766BF9-8E89-4CF9-B19C-78006AB9D0FF}" srcOrd="0" destOrd="0" presId="urn:microsoft.com/office/officeart/2005/8/layout/hProcess9"/>
    <dgm:cxn modelId="{FB066BB7-9706-42CB-AA5E-7DA1D5D0C538}" type="presParOf" srcId="{FF5EBCE2-33A1-4410-8CCE-241621ACBF4A}" destId="{44C3D485-6283-4E5E-8A42-8B1B6385595E}" srcOrd="1" destOrd="0" presId="urn:microsoft.com/office/officeart/2005/8/layout/hProcess9"/>
    <dgm:cxn modelId="{980B72AE-EC45-4D65-82E4-E27BE1C77688}" type="presParOf" srcId="{44C3D485-6283-4E5E-8A42-8B1B6385595E}" destId="{88977C2E-9DA8-43F7-869A-FA4A7946B9D0}" srcOrd="0" destOrd="1" presId="urn:microsoft.com/office/officeart/2005/8/layout/hProcess9"/>
    <dgm:cxn modelId="{58B0FA6A-F917-49F1-A945-4D88BEB33B1F}" type="presOf" srcId="{220DFBB3-6A2B-48E2-96FE-229E7135E226}" destId="{88977C2E-9DA8-43F7-869A-FA4A7946B9D0}" srcOrd="0" destOrd="0" presId="urn:microsoft.com/office/officeart/2005/8/layout/hProcess9"/>
    <dgm:cxn modelId="{653DD9A7-CB8E-4496-BE31-5894CA812F4A}" type="presParOf" srcId="{44C3D485-6283-4E5E-8A42-8B1B6385595E}" destId="{409696F9-775D-4DF9-8C31-B566981A86A8}" srcOrd="1" destOrd="1" presId="urn:microsoft.com/office/officeart/2005/8/layout/hProcess9"/>
    <dgm:cxn modelId="{2B81D254-AC34-4982-8391-195D6A6D7EFF}" type="presParOf" srcId="{44C3D485-6283-4E5E-8A42-8B1B6385595E}" destId="{B0141BFD-552C-43F6-9DD9-B107954BE5A0}" srcOrd="2" destOrd="1" presId="urn:microsoft.com/office/officeart/2005/8/layout/hProcess9"/>
    <dgm:cxn modelId="{EE2DEE22-1C62-4497-9E27-5804D3C4DEB7}" type="presOf" srcId="{2BAA06EE-C86F-49AF-99BB-79BA0A7024A5}" destId="{B0141BFD-552C-43F6-9DD9-B107954BE5A0}" srcOrd="0" destOrd="0" presId="urn:microsoft.com/office/officeart/2005/8/layout/hProcess9"/>
    <dgm:cxn modelId="{08CBBDF3-310C-4961-9203-3F10E7EF45ED}" type="presParOf" srcId="{44C3D485-6283-4E5E-8A42-8B1B6385595E}" destId="{1B3EEB7B-99F3-4351-A080-D5700D4E3F26}" srcOrd="3" destOrd="1" presId="urn:microsoft.com/office/officeart/2005/8/layout/hProcess9"/>
    <dgm:cxn modelId="{A8A6B836-0E87-4124-847E-4B76D7D9C9B0}" type="presParOf" srcId="{44C3D485-6283-4E5E-8A42-8B1B6385595E}" destId="{42404743-5237-4B72-A3D1-12E21DAAED91}" srcOrd="4" destOrd="1" presId="urn:microsoft.com/office/officeart/2005/8/layout/hProcess9"/>
    <dgm:cxn modelId="{BD2E8945-2191-4F39-8DD1-8E240AA6FE06}" type="presOf" srcId="{F3610FD5-CB40-4155-A302-E1ED46CA7965}" destId="{42404743-5237-4B72-A3D1-12E21DAAED91}" srcOrd="0" destOrd="0" presId="urn:microsoft.com/office/officeart/2005/8/layout/hProcess9"/>
    <dgm:cxn modelId="{C70C802D-89C9-4280-BDD5-273BF7FB0BC7}" type="presParOf" srcId="{44C3D485-6283-4E5E-8A42-8B1B6385595E}" destId="{18C514E1-67B3-4967-B52A-DF0AF72DD96E}" srcOrd="5" destOrd="1" presId="urn:microsoft.com/office/officeart/2005/8/layout/hProcess9"/>
    <dgm:cxn modelId="{E19FB49A-683B-4D54-BFC5-7C9F90588523}" type="presParOf" srcId="{44C3D485-6283-4E5E-8A42-8B1B6385595E}" destId="{9E44DD87-AFAB-4A2A-A805-7BB65ECA66A5}" srcOrd="6" destOrd="1" presId="urn:microsoft.com/office/officeart/2005/8/layout/hProcess9"/>
    <dgm:cxn modelId="{0D2A32B9-93B6-40BC-8CBC-FE88F6803B6A}" type="presOf" srcId="{C074EF0F-3B65-42E7-8584-DFC1EDE769EB}" destId="{9E44DD87-AFAB-4A2A-A805-7BB65ECA66A5}" srcOrd="0" destOrd="0" presId="urn:microsoft.com/office/officeart/2005/8/layout/hProcess9"/>
    <dgm:cxn modelId="{729E2C51-A20B-4EB3-AA66-4C07D343DDB5}" type="presParOf" srcId="{44C3D485-6283-4E5E-8A42-8B1B6385595E}" destId="{D6C65E4C-1F53-4A7B-BC0B-A282C58AB7A7}" srcOrd="7" destOrd="1" presId="urn:microsoft.com/office/officeart/2005/8/layout/hProcess9"/>
    <dgm:cxn modelId="{19FFFD35-602D-4890-8D27-D81BCF50EDA8}" type="presParOf" srcId="{44C3D485-6283-4E5E-8A42-8B1B6385595E}" destId="{1A96E572-8678-478A-9C3A-2DC692DF2402}" srcOrd="8" destOrd="1" presId="urn:microsoft.com/office/officeart/2005/8/layout/hProcess9"/>
    <dgm:cxn modelId="{D2982926-1798-4B1C-B37D-9AFE5FC22853}" type="presOf" srcId="{FFA9A030-2A8D-4CDC-A7F8-8D6C526695DF}" destId="{1A96E572-8678-478A-9C3A-2DC692DF240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209D490-3832-48CE-88A7-42E5FEB0B799}" type="doc">
      <dgm:prSet loTypeId="relationship" loCatId="relationship" qsTypeId="urn:microsoft.com/office/officeart/2005/8/quickstyle/simple4" qsCatId="simple" csTypeId="urn:microsoft.com/office/officeart/2005/8/colors/colorful1" csCatId="accent1" phldr="0"/>
      <dgm:spPr/>
      <dgm:t>
        <a:bodyPr/>
        <a:p>
          <a:endParaRPr lang="zh-CN" altLang="en-US"/>
        </a:p>
      </dgm:t>
    </dgm:pt>
    <dgm:pt modelId="{16FF3CD7-CD1B-43E7-ADA1-9BD0ABDE7453}">
      <dgm:prSet phldrT="[文本]" phldr="0" custT="1"/>
      <dgm:spPr/>
      <dgm:t>
        <a:bodyPr vert="horz" wrap="square"/>
        <a:p>
          <a:pPr>
            <a:lnSpc>
              <a:spcPct val="100000"/>
            </a:lnSpc>
            <a:spcBef>
              <a:spcPct val="0"/>
            </a:spcBef>
            <a:spcAft>
              <a:spcPct val="35000"/>
            </a:spcAft>
          </a:pPr>
          <a:r>
            <a:rPr lang="zh-CN" altLang="en-US" sz="2000"/>
            <a:t>技术强大</a:t>
          </a:r>
          <a:r>
            <a:rPr lang="zh-CN" altLang="en-US" sz="2000"/>
            <a:t/>
          </a:r>
          <a:endParaRPr lang="zh-CN" altLang="en-US" sz="2000"/>
        </a:p>
      </dgm:t>
    </dgm:pt>
    <dgm:pt modelId="{01158443-6035-4DDC-8D78-2B6A8E21AFAE}" cxnId="{9D3C952B-21F1-4843-9B94-3FA7B3292161}" type="parTrans">
      <dgm:prSet/>
      <dgm:spPr/>
      <dgm:t>
        <a:bodyPr/>
        <a:p>
          <a:endParaRPr lang="zh-CN" altLang="en-US"/>
        </a:p>
      </dgm:t>
    </dgm:pt>
    <dgm:pt modelId="{085E6240-A1E5-44C7-807D-136724990C00}" cxnId="{9D3C952B-21F1-4843-9B94-3FA7B3292161}" type="sibTrans">
      <dgm:prSet/>
      <dgm:spPr/>
      <dgm:t>
        <a:bodyPr/>
        <a:p>
          <a:endParaRPr lang="zh-CN" altLang="en-US"/>
        </a:p>
      </dgm:t>
    </dgm:pt>
    <dgm:pt modelId="{5CC2ECAC-253E-42C2-B5D0-20CB09C9A6EC}">
      <dgm:prSet phldrT="[文本]" phldr="0" custT="1"/>
      <dgm:spPr/>
      <dgm:t>
        <a:bodyPr vert="horz" wrap="square"/>
        <a:p>
          <a:pPr>
            <a:lnSpc>
              <a:spcPct val="100000"/>
            </a:lnSpc>
            <a:spcBef>
              <a:spcPct val="0"/>
            </a:spcBef>
            <a:spcAft>
              <a:spcPct val="35000"/>
            </a:spcAft>
          </a:pPr>
          <a:r>
            <a:rPr lang="zh-CN" altLang="en-US" sz="2000"/>
            <a:t>画像精准</a:t>
          </a:r>
          <a:r>
            <a:rPr lang="zh-CN" altLang="en-US" sz="2000"/>
            <a:t/>
          </a:r>
          <a:endParaRPr lang="zh-CN" altLang="en-US" sz="2000"/>
        </a:p>
      </dgm:t>
    </dgm:pt>
    <dgm:pt modelId="{90C79B6F-D96D-450C-AB20-256538E1E0BC}" cxnId="{64A7E1F0-F46E-4BFC-AEF8-73DB221CC5B7}" type="parTrans">
      <dgm:prSet/>
      <dgm:spPr/>
      <dgm:t>
        <a:bodyPr/>
        <a:p>
          <a:endParaRPr lang="zh-CN" altLang="en-US"/>
        </a:p>
      </dgm:t>
    </dgm:pt>
    <dgm:pt modelId="{9FB5889C-CAAC-46F2-80F6-BAD8969188A0}" cxnId="{64A7E1F0-F46E-4BFC-AEF8-73DB221CC5B7}" type="sibTrans">
      <dgm:prSet/>
      <dgm:spPr/>
      <dgm:t>
        <a:bodyPr/>
        <a:p>
          <a:endParaRPr lang="zh-CN" altLang="en-US"/>
        </a:p>
      </dgm:t>
    </dgm:pt>
    <dgm:pt modelId="{99613576-2E0D-4362-84C0-CA41C5EA901B}">
      <dgm:prSet phldrT="[文本]" phldr="0" custT="1"/>
      <dgm:spPr/>
      <dgm:t>
        <a:bodyPr vert="horz" wrap="square"/>
        <a:p>
          <a:pPr>
            <a:lnSpc>
              <a:spcPct val="100000"/>
            </a:lnSpc>
            <a:spcBef>
              <a:spcPct val="0"/>
            </a:spcBef>
            <a:spcAft>
              <a:spcPct val="35000"/>
            </a:spcAft>
          </a:pPr>
          <a:r>
            <a:rPr lang="zh-CN" altLang="en-US" sz="2000"/>
            <a:t>半强制性</a:t>
          </a:r>
          <a:r>
            <a:rPr lang="zh-CN" altLang="en-US" sz="2000"/>
            <a:t/>
          </a:r>
          <a:endParaRPr lang="zh-CN" altLang="en-US" sz="2000"/>
        </a:p>
      </dgm:t>
    </dgm:pt>
    <dgm:pt modelId="{63D1C447-44DA-450E-B12D-CF7C3124E0A1}" cxnId="{74626D39-B9EA-4A60-99D2-81C4A287D93A}" type="parTrans">
      <dgm:prSet/>
      <dgm:spPr/>
      <dgm:t>
        <a:bodyPr/>
        <a:p>
          <a:endParaRPr lang="zh-CN" altLang="en-US"/>
        </a:p>
      </dgm:t>
    </dgm:pt>
    <dgm:pt modelId="{6A71915A-BF48-4D8D-8C0E-4E1DBCD20CF6}" cxnId="{74626D39-B9EA-4A60-99D2-81C4A287D93A}" type="sibTrans">
      <dgm:prSet/>
      <dgm:spPr/>
      <dgm:t>
        <a:bodyPr/>
        <a:p>
          <a:endParaRPr lang="zh-CN" altLang="en-US"/>
        </a:p>
      </dgm:t>
    </dgm:pt>
    <dgm:pt modelId="{BF661D76-AE4F-4AB4-8EB5-7BF35119FA11}">
      <dgm:prSet phldr="0" custT="1"/>
      <dgm:spPr/>
      <dgm:t>
        <a:bodyPr vert="horz" wrap="square"/>
        <a:p>
          <a:pPr>
            <a:lnSpc>
              <a:spcPct val="100000"/>
            </a:lnSpc>
            <a:spcBef>
              <a:spcPct val="0"/>
            </a:spcBef>
            <a:spcAft>
              <a:spcPct val="35000"/>
            </a:spcAft>
          </a:pPr>
          <a:r>
            <a:rPr lang="zh-CN" sz="2000"/>
            <a:t>长尾阅读</a:t>
          </a:r>
          <a:r>
            <a:rPr lang="zh-CN" sz="2000"/>
            <a:t/>
          </a:r>
          <a:endParaRPr lang="zh-CN" sz="2000"/>
        </a:p>
      </dgm:t>
    </dgm:pt>
    <dgm:pt modelId="{35A7F2C4-F21E-473E-BEC3-E8B854A7CDAF}" cxnId="{7E9B4468-FBBC-48A6-86A3-8CF245A732CF}" type="parTrans">
      <dgm:prSet/>
      <dgm:spPr/>
    </dgm:pt>
    <dgm:pt modelId="{2F63D5E3-60BA-4D15-9E42-D968395B75A2}" cxnId="{7E9B4468-FBBC-48A6-86A3-8CF245A732CF}" type="sibTrans">
      <dgm:prSet/>
      <dgm:spPr/>
    </dgm:pt>
    <dgm:pt modelId="{9CFDD5FC-64EC-4695-9D01-AB259C7EF765}" type="pres">
      <dgm:prSet presAssocID="{6209D490-3832-48CE-88A7-42E5FEB0B799}" presName="Name0" presStyleCnt="0">
        <dgm:presLayoutVars>
          <dgm:dir/>
          <dgm:resizeHandles val="exact"/>
        </dgm:presLayoutVars>
      </dgm:prSet>
      <dgm:spPr/>
    </dgm:pt>
    <dgm:pt modelId="{8E4F30A2-E450-4441-8E45-11147C0B499F}" type="pres">
      <dgm:prSet presAssocID="{16FF3CD7-CD1B-43E7-ADA1-9BD0ABDE7453}" presName="Name5" presStyleLbl="vennNode1" presStyleIdx="0" presStyleCnt="4">
        <dgm:presLayoutVars>
          <dgm:bulletEnabled val="1"/>
        </dgm:presLayoutVars>
      </dgm:prSet>
      <dgm:spPr/>
    </dgm:pt>
    <dgm:pt modelId="{2892F083-0B2C-4BE7-8AEE-D4B569043045}" type="pres">
      <dgm:prSet presAssocID="{085E6240-A1E5-44C7-807D-136724990C00}" presName="space" presStyleCnt="0"/>
      <dgm:spPr/>
    </dgm:pt>
    <dgm:pt modelId="{CC430880-FF16-4657-B783-1E97645B6A49}" type="pres">
      <dgm:prSet presAssocID="{5CC2ECAC-253E-42C2-B5D0-20CB09C9A6EC}" presName="Name5" presStyleLbl="vennNode1" presStyleIdx="1" presStyleCnt="4">
        <dgm:presLayoutVars>
          <dgm:bulletEnabled val="1"/>
        </dgm:presLayoutVars>
      </dgm:prSet>
      <dgm:spPr/>
    </dgm:pt>
    <dgm:pt modelId="{C7143304-535F-4D7E-BA7A-124DAAEF68F4}" type="pres">
      <dgm:prSet presAssocID="{9FB5889C-CAAC-46F2-80F6-BAD8969188A0}" presName="space" presStyleCnt="0"/>
      <dgm:spPr/>
    </dgm:pt>
    <dgm:pt modelId="{9AA6D961-60F7-4B6F-9220-259600B8DE7B}" type="pres">
      <dgm:prSet presAssocID="{99613576-2E0D-4362-84C0-CA41C5EA901B}" presName="Name5" presStyleLbl="vennNode1" presStyleIdx="2" presStyleCnt="4">
        <dgm:presLayoutVars>
          <dgm:bulletEnabled val="1"/>
        </dgm:presLayoutVars>
      </dgm:prSet>
      <dgm:spPr/>
    </dgm:pt>
    <dgm:pt modelId="{2647AD45-CDC4-4808-9F0A-04DEE77CA6FA}" type="pres">
      <dgm:prSet presAssocID="{6A71915A-BF48-4D8D-8C0E-4E1DBCD20CF6}" presName="space" presStyleCnt="0"/>
      <dgm:spPr/>
    </dgm:pt>
    <dgm:pt modelId="{535E46C5-4EBF-48DF-A58A-C66446F205DE}" type="pres">
      <dgm:prSet presAssocID="{BF661D76-AE4F-4AB4-8EB5-7BF35119FA11}" presName="Name5" presStyleLbl="vennNode1" presStyleIdx="3" presStyleCnt="4">
        <dgm:presLayoutVars>
          <dgm:bulletEnabled val="1"/>
        </dgm:presLayoutVars>
      </dgm:prSet>
      <dgm:spPr/>
    </dgm:pt>
  </dgm:ptLst>
  <dgm:cxnLst>
    <dgm:cxn modelId="{9D3C952B-21F1-4843-9B94-3FA7B3292161}" srcId="{6209D490-3832-48CE-88A7-42E5FEB0B799}" destId="{16FF3CD7-CD1B-43E7-ADA1-9BD0ABDE7453}" srcOrd="0" destOrd="0" parTransId="{01158443-6035-4DDC-8D78-2B6A8E21AFAE}" sibTransId="{085E6240-A1E5-44C7-807D-136724990C00}"/>
    <dgm:cxn modelId="{64A7E1F0-F46E-4BFC-AEF8-73DB221CC5B7}" srcId="{6209D490-3832-48CE-88A7-42E5FEB0B799}" destId="{5CC2ECAC-253E-42C2-B5D0-20CB09C9A6EC}" srcOrd="1" destOrd="0" parTransId="{90C79B6F-D96D-450C-AB20-256538E1E0BC}" sibTransId="{9FB5889C-CAAC-46F2-80F6-BAD8969188A0}"/>
    <dgm:cxn modelId="{74626D39-B9EA-4A60-99D2-81C4A287D93A}" srcId="{6209D490-3832-48CE-88A7-42E5FEB0B799}" destId="{99613576-2E0D-4362-84C0-CA41C5EA901B}" srcOrd="2" destOrd="0" parTransId="{63D1C447-44DA-450E-B12D-CF7C3124E0A1}" sibTransId="{6A71915A-BF48-4D8D-8C0E-4E1DBCD20CF6}"/>
    <dgm:cxn modelId="{7E9B4468-FBBC-48A6-86A3-8CF245A732CF}" srcId="{6209D490-3832-48CE-88A7-42E5FEB0B799}" destId="{BF661D76-AE4F-4AB4-8EB5-7BF35119FA11}" srcOrd="3" destOrd="0" parTransId="{35A7F2C4-F21E-473E-BEC3-E8B854A7CDAF}" sibTransId="{2F63D5E3-60BA-4D15-9E42-D968395B75A2}"/>
    <dgm:cxn modelId="{864DDB97-F7E5-4F53-B6CF-D0979F6EF8EB}" type="presOf" srcId="{6209D490-3832-48CE-88A7-42E5FEB0B799}" destId="{9CFDD5FC-64EC-4695-9D01-AB259C7EF765}" srcOrd="0" destOrd="0" presId="urn:microsoft.com/office/officeart/2005/8/layout/venn3"/>
    <dgm:cxn modelId="{954B891D-558C-48D0-BE96-04B53D1FA624}" type="presParOf" srcId="{9CFDD5FC-64EC-4695-9D01-AB259C7EF765}" destId="{8E4F30A2-E450-4441-8E45-11147C0B499F}" srcOrd="0" destOrd="0" presId="urn:microsoft.com/office/officeart/2005/8/layout/venn3"/>
    <dgm:cxn modelId="{6A02992D-2663-4CA7-BC49-7AFDC8267987}" type="presOf" srcId="{16FF3CD7-CD1B-43E7-ADA1-9BD0ABDE7453}" destId="{8E4F30A2-E450-4441-8E45-11147C0B499F}" srcOrd="0" destOrd="0" presId="urn:microsoft.com/office/officeart/2005/8/layout/venn3"/>
    <dgm:cxn modelId="{C38F2729-4EC4-440A-9898-16250964CDE6}" type="presParOf" srcId="{9CFDD5FC-64EC-4695-9D01-AB259C7EF765}" destId="{2892F083-0B2C-4BE7-8AEE-D4B569043045}" srcOrd="1" destOrd="0" presId="urn:microsoft.com/office/officeart/2005/8/layout/venn3"/>
    <dgm:cxn modelId="{E83D9C3D-E5C5-4018-BF96-91EDA1CEE094}" type="presParOf" srcId="{9CFDD5FC-64EC-4695-9D01-AB259C7EF765}" destId="{CC430880-FF16-4657-B783-1E97645B6A49}" srcOrd="2" destOrd="0" presId="urn:microsoft.com/office/officeart/2005/8/layout/venn3"/>
    <dgm:cxn modelId="{88753520-E03A-4798-83B3-228E8C32CE58}" type="presOf" srcId="{5CC2ECAC-253E-42C2-B5D0-20CB09C9A6EC}" destId="{CC430880-FF16-4657-B783-1E97645B6A49}" srcOrd="0" destOrd="0" presId="urn:microsoft.com/office/officeart/2005/8/layout/venn3"/>
    <dgm:cxn modelId="{94613D10-811C-4E02-AED0-0808BE673D7F}" type="presParOf" srcId="{9CFDD5FC-64EC-4695-9D01-AB259C7EF765}" destId="{C7143304-535F-4D7E-BA7A-124DAAEF68F4}" srcOrd="3" destOrd="0" presId="urn:microsoft.com/office/officeart/2005/8/layout/venn3"/>
    <dgm:cxn modelId="{4D4B7C44-C502-45AA-8559-A12DAA0D5FB3}" type="presParOf" srcId="{9CFDD5FC-64EC-4695-9D01-AB259C7EF765}" destId="{9AA6D961-60F7-4B6F-9220-259600B8DE7B}" srcOrd="4" destOrd="0" presId="urn:microsoft.com/office/officeart/2005/8/layout/venn3"/>
    <dgm:cxn modelId="{F002B930-A857-4828-8CC7-B7AACD711063}" type="presOf" srcId="{99613576-2E0D-4362-84C0-CA41C5EA901B}" destId="{9AA6D961-60F7-4B6F-9220-259600B8DE7B}" srcOrd="0" destOrd="0" presId="urn:microsoft.com/office/officeart/2005/8/layout/venn3"/>
    <dgm:cxn modelId="{824526D9-8888-4713-B547-43CB8AE9BAB0}" type="presParOf" srcId="{9CFDD5FC-64EC-4695-9D01-AB259C7EF765}" destId="{2647AD45-CDC4-4808-9F0A-04DEE77CA6FA}" srcOrd="5" destOrd="0" presId="urn:microsoft.com/office/officeart/2005/8/layout/venn3"/>
    <dgm:cxn modelId="{4B59A373-AEEE-4464-94BC-4A358D3BF781}" type="presParOf" srcId="{9CFDD5FC-64EC-4695-9D01-AB259C7EF765}" destId="{535E46C5-4EBF-48DF-A58A-C66446F205DE}" srcOrd="6" destOrd="0" presId="urn:microsoft.com/office/officeart/2005/8/layout/venn3"/>
    <dgm:cxn modelId="{FCF6F7E1-D053-4887-9D87-245013A99B17}" type="presOf" srcId="{BF661D76-AE4F-4AB4-8EB5-7BF35119FA11}" destId="{535E46C5-4EBF-48DF-A58A-C66446F205DE}"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209D490-3832-48CE-88A7-42E5FEB0B799}" type="doc">
      <dgm:prSet loTypeId="relationship" loCatId="relationship" qsTypeId="urn:microsoft.com/office/officeart/2005/8/quickstyle/simple4" qsCatId="simple" csTypeId="urn:microsoft.com/office/officeart/2005/8/colors/colorful1" csCatId="accent1" phldr="0"/>
      <dgm:spPr/>
      <dgm:t>
        <a:bodyPr/>
        <a:p>
          <a:endParaRPr lang="zh-CN" altLang="en-US"/>
        </a:p>
      </dgm:t>
    </dgm:pt>
    <dgm:pt modelId="{16FF3CD7-CD1B-43E7-ADA1-9BD0ABDE7453}">
      <dgm:prSet phldrT="[文本]" phldr="0" custT="1"/>
      <dgm:spPr/>
      <dgm:t>
        <a:bodyPr vert="horz" wrap="square"/>
        <a:p>
          <a:pPr>
            <a:lnSpc>
              <a:spcPct val="100000"/>
            </a:lnSpc>
            <a:spcBef>
              <a:spcPct val="0"/>
            </a:spcBef>
            <a:spcAft>
              <a:spcPct val="35000"/>
            </a:spcAft>
          </a:pPr>
          <a:r>
            <a:rPr lang="zh-CN" altLang="en-US" sz="2000"/>
            <a:t>快速及时传播</a:t>
          </a:r>
          <a:r>
            <a:rPr lang="zh-CN" altLang="en-US" sz="2000"/>
            <a:t/>
          </a:r>
          <a:endParaRPr lang="zh-CN" altLang="en-US" sz="2000"/>
        </a:p>
      </dgm:t>
    </dgm:pt>
    <dgm:pt modelId="{01158443-6035-4DDC-8D78-2B6A8E21AFAE}" cxnId="{9323D6A3-E4D0-4A96-9781-45BA037FC59B}" type="parTrans">
      <dgm:prSet/>
      <dgm:spPr/>
      <dgm:t>
        <a:bodyPr/>
        <a:p>
          <a:endParaRPr lang="zh-CN" altLang="en-US"/>
        </a:p>
      </dgm:t>
    </dgm:pt>
    <dgm:pt modelId="{085E6240-A1E5-44C7-807D-136724990C00}" cxnId="{9323D6A3-E4D0-4A96-9781-45BA037FC59B}" type="sibTrans">
      <dgm:prSet/>
      <dgm:spPr/>
      <dgm:t>
        <a:bodyPr/>
        <a:p>
          <a:endParaRPr lang="zh-CN" altLang="en-US"/>
        </a:p>
      </dgm:t>
    </dgm:pt>
    <dgm:pt modelId="{5CC2ECAC-253E-42C2-B5D0-20CB09C9A6EC}">
      <dgm:prSet phldrT="[文本]" phldr="0" custT="1"/>
      <dgm:spPr/>
      <dgm:t>
        <a:bodyPr vert="horz" wrap="square"/>
        <a:p>
          <a:pPr>
            <a:lnSpc>
              <a:spcPct val="100000"/>
            </a:lnSpc>
            <a:spcBef>
              <a:spcPct val="0"/>
            </a:spcBef>
            <a:spcAft>
              <a:spcPct val="35000"/>
            </a:spcAft>
          </a:pPr>
          <a:r>
            <a:rPr lang="zh-CN" altLang="en-US" sz="2000"/>
            <a:t>精准有效到达</a:t>
          </a:r>
          <a:r>
            <a:rPr lang="zh-CN" altLang="en-US" sz="2000"/>
            <a:t/>
          </a:r>
          <a:endParaRPr lang="zh-CN" altLang="en-US" sz="2000"/>
        </a:p>
      </dgm:t>
    </dgm:pt>
    <dgm:pt modelId="{90C79B6F-D96D-450C-AB20-256538E1E0BC}" cxnId="{1B5C0B70-3290-4339-9D28-214F41277217}" type="parTrans">
      <dgm:prSet/>
      <dgm:spPr/>
      <dgm:t>
        <a:bodyPr/>
        <a:p>
          <a:endParaRPr lang="zh-CN" altLang="en-US"/>
        </a:p>
      </dgm:t>
    </dgm:pt>
    <dgm:pt modelId="{9FB5889C-CAAC-46F2-80F6-BAD8969188A0}" cxnId="{1B5C0B70-3290-4339-9D28-214F41277217}" type="sibTrans">
      <dgm:prSet/>
      <dgm:spPr/>
      <dgm:t>
        <a:bodyPr/>
        <a:p>
          <a:endParaRPr lang="zh-CN" altLang="en-US"/>
        </a:p>
      </dgm:t>
    </dgm:pt>
    <dgm:pt modelId="{99613576-2E0D-4362-84C0-CA41C5EA901B}">
      <dgm:prSet phldrT="[文本]" phldr="0" custT="1"/>
      <dgm:spPr/>
      <dgm:t>
        <a:bodyPr vert="horz" wrap="square"/>
        <a:p>
          <a:pPr>
            <a:lnSpc>
              <a:spcPct val="100000"/>
            </a:lnSpc>
            <a:spcBef>
              <a:spcPct val="0"/>
            </a:spcBef>
            <a:spcAft>
              <a:spcPct val="35000"/>
            </a:spcAft>
          </a:pPr>
          <a:r>
            <a:rPr lang="zh-CN" altLang="en-US" sz="2000"/>
            <a:t>促活产品与用户</a:t>
          </a:r>
          <a:r>
            <a:rPr lang="zh-CN" altLang="en-US" sz="2000"/>
            <a:t/>
          </a:r>
          <a:endParaRPr lang="zh-CN" altLang="en-US" sz="2000"/>
        </a:p>
      </dgm:t>
    </dgm:pt>
    <dgm:pt modelId="{63D1C447-44DA-450E-B12D-CF7C3124E0A1}" cxnId="{F7D70E89-6FF2-4239-B413-83D49C5C06DF}" type="parTrans">
      <dgm:prSet/>
      <dgm:spPr/>
      <dgm:t>
        <a:bodyPr/>
        <a:p>
          <a:endParaRPr lang="zh-CN" altLang="en-US"/>
        </a:p>
      </dgm:t>
    </dgm:pt>
    <dgm:pt modelId="{6A71915A-BF48-4D8D-8C0E-4E1DBCD20CF6}" cxnId="{F7D70E89-6FF2-4239-B413-83D49C5C06DF}" type="sibTrans">
      <dgm:prSet/>
      <dgm:spPr/>
      <dgm:t>
        <a:bodyPr/>
        <a:p>
          <a:endParaRPr lang="zh-CN" altLang="en-US"/>
        </a:p>
      </dgm:t>
    </dgm:pt>
    <dgm:pt modelId="{BF661D76-AE4F-4AB4-8EB5-7BF35119FA11}">
      <dgm:prSet phldr="0" custT="1"/>
      <dgm:spPr/>
      <dgm:t>
        <a:bodyPr vert="horz" wrap="square"/>
        <a:p>
          <a:pPr>
            <a:lnSpc>
              <a:spcPct val="100000"/>
            </a:lnSpc>
            <a:spcBef>
              <a:spcPct val="0"/>
            </a:spcBef>
            <a:spcAft>
              <a:spcPct val="35000"/>
            </a:spcAft>
          </a:pPr>
          <a:r>
            <a:rPr lang="zh-CN" sz="2000"/>
            <a:t>获取有效数据</a:t>
          </a:r>
          <a:r>
            <a:rPr lang="zh-CN" sz="2000"/>
            <a:t/>
          </a:r>
          <a:endParaRPr lang="zh-CN" sz="2000"/>
        </a:p>
      </dgm:t>
    </dgm:pt>
    <dgm:pt modelId="{35A7F2C4-F21E-473E-BEC3-E8B854A7CDAF}" cxnId="{03D5C8AF-888B-4256-AC09-25F4DCFC4D40}" type="parTrans">
      <dgm:prSet/>
      <dgm:spPr/>
    </dgm:pt>
    <dgm:pt modelId="{2F63D5E3-60BA-4D15-9E42-D968395B75A2}" cxnId="{03D5C8AF-888B-4256-AC09-25F4DCFC4D40}" type="sibTrans">
      <dgm:prSet/>
      <dgm:spPr/>
    </dgm:pt>
    <dgm:pt modelId="{9CFDD5FC-64EC-4695-9D01-AB259C7EF765}" type="pres">
      <dgm:prSet presAssocID="{6209D490-3832-48CE-88A7-42E5FEB0B799}" presName="Name0" presStyleCnt="0">
        <dgm:presLayoutVars>
          <dgm:dir/>
          <dgm:resizeHandles val="exact"/>
        </dgm:presLayoutVars>
      </dgm:prSet>
      <dgm:spPr/>
    </dgm:pt>
    <dgm:pt modelId="{8E4F30A2-E450-4441-8E45-11147C0B499F}" type="pres">
      <dgm:prSet presAssocID="{16FF3CD7-CD1B-43E7-ADA1-9BD0ABDE7453}" presName="Name5" presStyleLbl="vennNode1" presStyleIdx="0" presStyleCnt="4">
        <dgm:presLayoutVars>
          <dgm:bulletEnabled val="1"/>
        </dgm:presLayoutVars>
      </dgm:prSet>
      <dgm:spPr/>
    </dgm:pt>
    <dgm:pt modelId="{2892F083-0B2C-4BE7-8AEE-D4B569043045}" type="pres">
      <dgm:prSet presAssocID="{085E6240-A1E5-44C7-807D-136724990C00}" presName="space" presStyleCnt="0"/>
      <dgm:spPr/>
    </dgm:pt>
    <dgm:pt modelId="{CC430880-FF16-4657-B783-1E97645B6A49}" type="pres">
      <dgm:prSet presAssocID="{5CC2ECAC-253E-42C2-B5D0-20CB09C9A6EC}" presName="Name5" presStyleLbl="vennNode1" presStyleIdx="1" presStyleCnt="4">
        <dgm:presLayoutVars>
          <dgm:bulletEnabled val="1"/>
        </dgm:presLayoutVars>
      </dgm:prSet>
      <dgm:spPr/>
    </dgm:pt>
    <dgm:pt modelId="{C7143304-535F-4D7E-BA7A-124DAAEF68F4}" type="pres">
      <dgm:prSet presAssocID="{9FB5889C-CAAC-46F2-80F6-BAD8969188A0}" presName="space" presStyleCnt="0"/>
      <dgm:spPr/>
    </dgm:pt>
    <dgm:pt modelId="{9AA6D961-60F7-4B6F-9220-259600B8DE7B}" type="pres">
      <dgm:prSet presAssocID="{99613576-2E0D-4362-84C0-CA41C5EA901B}" presName="Name5" presStyleLbl="vennNode1" presStyleIdx="2" presStyleCnt="4">
        <dgm:presLayoutVars>
          <dgm:bulletEnabled val="1"/>
        </dgm:presLayoutVars>
      </dgm:prSet>
      <dgm:spPr/>
    </dgm:pt>
    <dgm:pt modelId="{2647AD45-CDC4-4808-9F0A-04DEE77CA6FA}" type="pres">
      <dgm:prSet presAssocID="{6A71915A-BF48-4D8D-8C0E-4E1DBCD20CF6}" presName="space" presStyleCnt="0"/>
      <dgm:spPr/>
    </dgm:pt>
    <dgm:pt modelId="{535E46C5-4EBF-48DF-A58A-C66446F205DE}" type="pres">
      <dgm:prSet presAssocID="{BF661D76-AE4F-4AB4-8EB5-7BF35119FA11}" presName="Name5" presStyleLbl="vennNode1" presStyleIdx="3" presStyleCnt="4">
        <dgm:presLayoutVars>
          <dgm:bulletEnabled val="1"/>
        </dgm:presLayoutVars>
      </dgm:prSet>
      <dgm:spPr/>
    </dgm:pt>
  </dgm:ptLst>
  <dgm:cxnLst>
    <dgm:cxn modelId="{9323D6A3-E4D0-4A96-9781-45BA037FC59B}" srcId="{6209D490-3832-48CE-88A7-42E5FEB0B799}" destId="{16FF3CD7-CD1B-43E7-ADA1-9BD0ABDE7453}" srcOrd="0" destOrd="0" parTransId="{01158443-6035-4DDC-8D78-2B6A8E21AFAE}" sibTransId="{085E6240-A1E5-44C7-807D-136724990C00}"/>
    <dgm:cxn modelId="{1B5C0B70-3290-4339-9D28-214F41277217}" srcId="{6209D490-3832-48CE-88A7-42E5FEB0B799}" destId="{5CC2ECAC-253E-42C2-B5D0-20CB09C9A6EC}" srcOrd="1" destOrd="0" parTransId="{90C79B6F-D96D-450C-AB20-256538E1E0BC}" sibTransId="{9FB5889C-CAAC-46F2-80F6-BAD8969188A0}"/>
    <dgm:cxn modelId="{F7D70E89-6FF2-4239-B413-83D49C5C06DF}" srcId="{6209D490-3832-48CE-88A7-42E5FEB0B799}" destId="{99613576-2E0D-4362-84C0-CA41C5EA901B}" srcOrd="2" destOrd="0" parTransId="{63D1C447-44DA-450E-B12D-CF7C3124E0A1}" sibTransId="{6A71915A-BF48-4D8D-8C0E-4E1DBCD20CF6}"/>
    <dgm:cxn modelId="{03D5C8AF-888B-4256-AC09-25F4DCFC4D40}" srcId="{6209D490-3832-48CE-88A7-42E5FEB0B799}" destId="{BF661D76-AE4F-4AB4-8EB5-7BF35119FA11}" srcOrd="3" destOrd="0" parTransId="{35A7F2C4-F21E-473E-BEC3-E8B854A7CDAF}" sibTransId="{2F63D5E3-60BA-4D15-9E42-D968395B75A2}"/>
    <dgm:cxn modelId="{EE962457-BB15-4F12-92D2-024494C89FAC}" type="presOf" srcId="{6209D490-3832-48CE-88A7-42E5FEB0B799}" destId="{9CFDD5FC-64EC-4695-9D01-AB259C7EF765}" srcOrd="0" destOrd="0" presId="urn:microsoft.com/office/officeart/2005/8/layout/venn3"/>
    <dgm:cxn modelId="{1F552456-4F9C-4FF2-BA9C-DA4464647645}" type="presParOf" srcId="{9CFDD5FC-64EC-4695-9D01-AB259C7EF765}" destId="{8E4F30A2-E450-4441-8E45-11147C0B499F}" srcOrd="0" destOrd="0" presId="urn:microsoft.com/office/officeart/2005/8/layout/venn3"/>
    <dgm:cxn modelId="{0F9C55E5-59E3-4E56-AF4D-6B60BC3F1D49}" type="presOf" srcId="{16FF3CD7-CD1B-43E7-ADA1-9BD0ABDE7453}" destId="{8E4F30A2-E450-4441-8E45-11147C0B499F}" srcOrd="0" destOrd="0" presId="urn:microsoft.com/office/officeart/2005/8/layout/venn3"/>
    <dgm:cxn modelId="{0BF5865D-DD12-4184-9901-D4EA46849D70}" type="presParOf" srcId="{9CFDD5FC-64EC-4695-9D01-AB259C7EF765}" destId="{2892F083-0B2C-4BE7-8AEE-D4B569043045}" srcOrd="1" destOrd="0" presId="urn:microsoft.com/office/officeart/2005/8/layout/venn3"/>
    <dgm:cxn modelId="{9321ECB5-6D98-4DDB-9557-7499CE018A5E}" type="presParOf" srcId="{9CFDD5FC-64EC-4695-9D01-AB259C7EF765}" destId="{CC430880-FF16-4657-B783-1E97645B6A49}" srcOrd="2" destOrd="0" presId="urn:microsoft.com/office/officeart/2005/8/layout/venn3"/>
    <dgm:cxn modelId="{3927729F-BF46-4216-9A29-644AEC9AF129}" type="presOf" srcId="{5CC2ECAC-253E-42C2-B5D0-20CB09C9A6EC}" destId="{CC430880-FF16-4657-B783-1E97645B6A49}" srcOrd="0" destOrd="0" presId="urn:microsoft.com/office/officeart/2005/8/layout/venn3"/>
    <dgm:cxn modelId="{49470FA6-CCC1-4234-AF85-9375DEC23183}" type="presParOf" srcId="{9CFDD5FC-64EC-4695-9D01-AB259C7EF765}" destId="{C7143304-535F-4D7E-BA7A-124DAAEF68F4}" srcOrd="3" destOrd="0" presId="urn:microsoft.com/office/officeart/2005/8/layout/venn3"/>
    <dgm:cxn modelId="{FD377DC1-DE03-46A0-B61C-D2E4BC1B5E26}" type="presParOf" srcId="{9CFDD5FC-64EC-4695-9D01-AB259C7EF765}" destId="{9AA6D961-60F7-4B6F-9220-259600B8DE7B}" srcOrd="4" destOrd="0" presId="urn:microsoft.com/office/officeart/2005/8/layout/venn3"/>
    <dgm:cxn modelId="{AEE8298B-86F0-4C42-9C7D-2E6CF04DE1F1}" type="presOf" srcId="{99613576-2E0D-4362-84C0-CA41C5EA901B}" destId="{9AA6D961-60F7-4B6F-9220-259600B8DE7B}" srcOrd="0" destOrd="0" presId="urn:microsoft.com/office/officeart/2005/8/layout/venn3"/>
    <dgm:cxn modelId="{8F118907-0B48-426A-A6CF-E6BE4C99C9A4}" type="presParOf" srcId="{9CFDD5FC-64EC-4695-9D01-AB259C7EF765}" destId="{2647AD45-CDC4-4808-9F0A-04DEE77CA6FA}" srcOrd="5" destOrd="0" presId="urn:microsoft.com/office/officeart/2005/8/layout/venn3"/>
    <dgm:cxn modelId="{212D226B-00F4-4F56-B0E4-9387ACA9429B}" type="presParOf" srcId="{9CFDD5FC-64EC-4695-9D01-AB259C7EF765}" destId="{535E46C5-4EBF-48DF-A58A-C66446F205DE}" srcOrd="6" destOrd="0" presId="urn:microsoft.com/office/officeart/2005/8/layout/venn3"/>
    <dgm:cxn modelId="{248E60B7-247B-49D0-BF65-F1CB7378A265}" type="presOf" srcId="{BF661D76-AE4F-4AB4-8EB5-7BF35119FA11}" destId="{535E46C5-4EBF-48DF-A58A-C66446F205DE}"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0B7038-E59F-4A80-A75E-7AA9F300D739}" type="doc">
      <dgm:prSet loTypeId="urn:microsoft.com/office/officeart/2005/8/layout/StepDownProcess" loCatId="process" qsTypeId="urn:microsoft.com/office/officeart/2005/8/quickstyle/simple1" qsCatId="simple" csTypeId="urn:microsoft.com/office/officeart/2005/8/colors/colorful4" csCatId="accent1" phldr="0"/>
      <dgm:spPr/>
      <dgm:t>
        <a:bodyPr/>
        <a:p>
          <a:endParaRPr lang="zh-CN" altLang="en-US"/>
        </a:p>
      </dgm:t>
    </dgm:pt>
    <dgm:pt modelId="{E9FF6F63-DE8B-49AE-AD60-255A714A296C}">
      <dgm:prSet phldrT="[文本]" phldr="0" custT="0"/>
      <dgm:spPr/>
      <dgm:t>
        <a:bodyPr vert="horz" wrap="square"/>
        <a:p>
          <a:pPr>
            <a:lnSpc>
              <a:spcPct val="100000"/>
            </a:lnSpc>
            <a:spcBef>
              <a:spcPct val="0"/>
            </a:spcBef>
            <a:spcAft>
              <a:spcPct val="35000"/>
            </a:spcAft>
          </a:pPr>
          <a:r>
            <a:rPr lang="zh-CN" altLang="en-US"/>
            <a:t>突发性</a:t>
          </a:r>
          <a:r>
            <a:rPr lang="zh-CN" altLang="en-US"/>
            <a:t/>
          </a:r>
          <a:endParaRPr lang="zh-CN" altLang="en-US"/>
        </a:p>
      </dgm:t>
    </dgm:pt>
    <dgm:pt modelId="{E2F25AF7-B1AC-494B-B2C1-7761C2AD5D10}" cxnId="{826E5894-5D38-44CF-815B-B3B5BDCF4CA6}" type="parTrans">
      <dgm:prSet/>
      <dgm:spPr/>
      <dgm:t>
        <a:bodyPr/>
        <a:p>
          <a:endParaRPr lang="zh-CN" altLang="en-US"/>
        </a:p>
      </dgm:t>
    </dgm:pt>
    <dgm:pt modelId="{7C3A5ED0-3AE2-4C34-80A5-AFDCC3D00C7D}" cxnId="{826E5894-5D38-44CF-815B-B3B5BDCF4CA6}" type="sibTrans">
      <dgm:prSet/>
      <dgm:spPr/>
      <dgm:t>
        <a:bodyPr/>
        <a:p>
          <a:endParaRPr lang="zh-CN" altLang="en-US"/>
        </a:p>
      </dgm:t>
    </dgm:pt>
    <dgm:pt modelId="{4D3602F6-4A56-471E-94CA-95C297AF4D0A}">
      <dgm:prSet phldrT="[文本]" phldr="0" custT="0"/>
      <dgm:spPr/>
      <dgm:t>
        <a:bodyPr vert="horz" wrap="square"/>
        <a:p>
          <a:pPr>
            <a:lnSpc>
              <a:spcPct val="100000"/>
            </a:lnSpc>
            <a:spcBef>
              <a:spcPct val="0"/>
            </a:spcBef>
            <a:spcAft>
              <a:spcPct val="35000"/>
            </a:spcAft>
          </a:pPr>
          <a:r>
            <a:rPr lang="zh-CN" altLang="en-US"/>
            <a:t>破坏性</a:t>
          </a:r>
          <a:r>
            <a:rPr lang="zh-CN" altLang="en-US"/>
            <a:t/>
          </a:r>
          <a:endParaRPr lang="zh-CN" altLang="en-US"/>
        </a:p>
      </dgm:t>
    </dgm:pt>
    <dgm:pt modelId="{511DB170-6BB5-4ADD-8085-548C5A4D75BB}" cxnId="{3BCA5764-6EB8-4EEC-BD1D-BE8B48A374CC}" type="parTrans">
      <dgm:prSet/>
      <dgm:spPr/>
      <dgm:t>
        <a:bodyPr/>
        <a:p>
          <a:endParaRPr lang="zh-CN" altLang="en-US"/>
        </a:p>
      </dgm:t>
    </dgm:pt>
    <dgm:pt modelId="{44F1BF6E-18A0-4182-BD68-FA72641FED89}" cxnId="{3BCA5764-6EB8-4EEC-BD1D-BE8B48A374CC}" type="sibTrans">
      <dgm:prSet/>
      <dgm:spPr/>
      <dgm:t>
        <a:bodyPr/>
        <a:p>
          <a:endParaRPr lang="zh-CN" altLang="en-US"/>
        </a:p>
      </dgm:t>
    </dgm:pt>
    <dgm:pt modelId="{C77B2DE7-72B5-4696-8020-E9D212156430}">
      <dgm:prSet phldrT="[文本]" phldr="0" custT="0"/>
      <dgm:spPr/>
      <dgm:t>
        <a:bodyPr vert="horz" wrap="square"/>
        <a:p>
          <a:pPr>
            <a:lnSpc>
              <a:spcPct val="100000"/>
            </a:lnSpc>
            <a:spcBef>
              <a:spcPct val="0"/>
            </a:spcBef>
            <a:spcAft>
              <a:spcPct val="35000"/>
            </a:spcAft>
          </a:pPr>
          <a:r>
            <a:rPr lang="zh-CN" altLang="en-US"/>
            <a:t>持续性</a:t>
          </a:r>
          <a:r>
            <a:rPr lang="zh-CN" altLang="en-US"/>
            <a:t/>
          </a:r>
          <a:endParaRPr lang="zh-CN" altLang="en-US"/>
        </a:p>
      </dgm:t>
    </dgm:pt>
    <dgm:pt modelId="{CFDAE099-E9CA-400D-9E0B-5FF2A223D856}" cxnId="{E247E3B7-37CC-4476-9A93-EACD456A24DB}" type="parTrans">
      <dgm:prSet/>
      <dgm:spPr/>
      <dgm:t>
        <a:bodyPr/>
        <a:p>
          <a:endParaRPr lang="zh-CN" altLang="en-US"/>
        </a:p>
      </dgm:t>
    </dgm:pt>
    <dgm:pt modelId="{00E0D5AB-294E-4D02-9E82-5E730EC20037}" cxnId="{E247E3B7-37CC-4476-9A93-EACD456A24DB}" type="sibTrans">
      <dgm:prSet/>
      <dgm:spPr/>
      <dgm:t>
        <a:bodyPr/>
        <a:p>
          <a:endParaRPr lang="zh-CN" altLang="en-US"/>
        </a:p>
      </dgm:t>
    </dgm:pt>
    <dgm:pt modelId="{27A433F1-AE85-46BB-B9E6-0681CB12E15E}">
      <dgm:prSet phldr="0" custT="0"/>
      <dgm:spPr/>
      <dgm:t>
        <a:bodyPr vert="horz" wrap="square"/>
        <a:p>
          <a:pPr>
            <a:lnSpc>
              <a:spcPct val="100000"/>
            </a:lnSpc>
            <a:spcBef>
              <a:spcPct val="0"/>
            </a:spcBef>
            <a:spcAft>
              <a:spcPct val="35000"/>
            </a:spcAft>
          </a:pPr>
          <a:r>
            <a:rPr lang="zh-CN"/>
            <a:t>复杂性</a:t>
          </a:r>
          <a:r>
            <a:rPr lang="zh-CN"/>
            <a:t/>
          </a:r>
          <a:endParaRPr lang="zh-CN"/>
        </a:p>
      </dgm:t>
    </dgm:pt>
    <dgm:pt modelId="{E48E2E31-79CA-441C-AE77-62C5EE135888}" cxnId="{7F2B1E10-1BF9-4A7A-9667-0D435881EFB9}" type="parTrans">
      <dgm:prSet/>
      <dgm:spPr/>
    </dgm:pt>
    <dgm:pt modelId="{43611818-9A06-49B7-9FD8-24A32A75745E}" cxnId="{7F2B1E10-1BF9-4A7A-9667-0D435881EFB9}" type="sibTrans">
      <dgm:prSet/>
      <dgm:spPr/>
    </dgm:pt>
    <dgm:pt modelId="{4E8D2CA5-E8F3-41AD-B35D-1FCF8CAD3487}" type="pres">
      <dgm:prSet presAssocID="{FB0B7038-E59F-4A80-A75E-7AA9F300D739}" presName="rootnode" presStyleCnt="0">
        <dgm:presLayoutVars>
          <dgm:chMax/>
          <dgm:chPref/>
          <dgm:dir/>
          <dgm:animLvl val="lvl"/>
        </dgm:presLayoutVars>
      </dgm:prSet>
      <dgm:spPr/>
    </dgm:pt>
    <dgm:pt modelId="{4885D9FF-6621-4FC5-A9DE-327AB74500CD}" type="pres">
      <dgm:prSet presAssocID="{E9FF6F63-DE8B-49AE-AD60-255A714A296C}" presName="composite" presStyleCnt="0"/>
      <dgm:spPr/>
    </dgm:pt>
    <dgm:pt modelId="{C1069558-9A0D-4777-9B5C-1F8CC5A904D0}" type="pres">
      <dgm:prSet presAssocID="{E9FF6F63-DE8B-49AE-AD60-255A714A296C}" presName="bentUpArrow1" presStyleLbl="alignImgPlace1" presStyleIdx="0" presStyleCnt="3"/>
      <dgm:spPr/>
    </dgm:pt>
    <dgm:pt modelId="{B6B3DBAD-9628-4182-98C9-C3F56A96B563}" type="pres">
      <dgm:prSet presAssocID="{E9FF6F63-DE8B-49AE-AD60-255A714A296C}" presName="ParentText" presStyleLbl="node1" presStyleIdx="0" presStyleCnt="4">
        <dgm:presLayoutVars>
          <dgm:chMax val="1"/>
          <dgm:chPref val="1"/>
          <dgm:bulletEnabled val="1"/>
        </dgm:presLayoutVars>
      </dgm:prSet>
      <dgm:spPr/>
    </dgm:pt>
    <dgm:pt modelId="{CF563743-F0CD-43FF-8ED9-181590D5AEC7}" type="pres">
      <dgm:prSet presAssocID="{E9FF6F63-DE8B-49AE-AD60-255A714A296C}" presName="ChildText" presStyleLbl="revTx" presStyleIdx="0" presStyleCnt="3">
        <dgm:presLayoutVars>
          <dgm:chMax val="0"/>
          <dgm:chPref val="0"/>
          <dgm:bulletEnabled val="1"/>
        </dgm:presLayoutVars>
      </dgm:prSet>
      <dgm:spPr/>
    </dgm:pt>
    <dgm:pt modelId="{F1E93E89-BF11-425F-8AD8-57BDCD076633}" type="pres">
      <dgm:prSet presAssocID="{7C3A5ED0-3AE2-4C34-80A5-AFDCC3D00C7D}" presName="sibTrans" presStyleCnt="0"/>
      <dgm:spPr/>
    </dgm:pt>
    <dgm:pt modelId="{5D08F00E-1A1B-44FE-B733-AC1EDA64F34E}" type="pres">
      <dgm:prSet presAssocID="{4D3602F6-4A56-471E-94CA-95C297AF4D0A}" presName="composite" presStyleCnt="0"/>
      <dgm:spPr/>
    </dgm:pt>
    <dgm:pt modelId="{A3E57910-EB90-4850-9A4E-8662A513D003}" type="pres">
      <dgm:prSet presAssocID="{4D3602F6-4A56-471E-94CA-95C297AF4D0A}" presName="bentUpArrow1" presStyleLbl="alignImgPlace1" presStyleIdx="1" presStyleCnt="3"/>
      <dgm:spPr/>
    </dgm:pt>
    <dgm:pt modelId="{FAF4FC6F-67B2-4C23-BD82-FF5779C49F32}" type="pres">
      <dgm:prSet presAssocID="{4D3602F6-4A56-471E-94CA-95C297AF4D0A}" presName="ParentText" presStyleLbl="node1" presStyleIdx="1" presStyleCnt="4">
        <dgm:presLayoutVars>
          <dgm:chMax val="1"/>
          <dgm:chPref val="1"/>
          <dgm:bulletEnabled val="1"/>
        </dgm:presLayoutVars>
      </dgm:prSet>
      <dgm:spPr/>
    </dgm:pt>
    <dgm:pt modelId="{8F521252-50A6-4EA9-AC51-762FFBA643C9}" type="pres">
      <dgm:prSet presAssocID="{4D3602F6-4A56-471E-94CA-95C297AF4D0A}" presName="ChildText" presStyleLbl="revTx" presStyleIdx="1" presStyleCnt="3">
        <dgm:presLayoutVars>
          <dgm:chMax val="0"/>
          <dgm:chPref val="0"/>
          <dgm:bulletEnabled val="1"/>
        </dgm:presLayoutVars>
      </dgm:prSet>
      <dgm:spPr/>
    </dgm:pt>
    <dgm:pt modelId="{B2014751-3328-490B-A771-AD3E49DD01DB}" type="pres">
      <dgm:prSet presAssocID="{44F1BF6E-18A0-4182-BD68-FA72641FED89}" presName="sibTrans" presStyleCnt="0"/>
      <dgm:spPr/>
    </dgm:pt>
    <dgm:pt modelId="{694786D1-918A-4EAD-89A6-0B79C452A099}" type="pres">
      <dgm:prSet presAssocID="{C77B2DE7-72B5-4696-8020-E9D212156430}" presName="composite" presStyleCnt="0"/>
      <dgm:spPr/>
    </dgm:pt>
    <dgm:pt modelId="{6CF09088-9BA9-400A-82CD-97EB67C3C30A}" type="pres">
      <dgm:prSet presAssocID="{C77B2DE7-72B5-4696-8020-E9D212156430}" presName="bentUpArrow1" presStyleLbl="alignImgPlace1" presStyleIdx="2" presStyleCnt="3"/>
      <dgm:spPr/>
    </dgm:pt>
    <dgm:pt modelId="{54F8B79A-809C-4F22-B417-84B1257C574F}" type="pres">
      <dgm:prSet presAssocID="{C77B2DE7-72B5-4696-8020-E9D212156430}" presName="ParentText" presStyleLbl="node1" presStyleIdx="2" presStyleCnt="4">
        <dgm:presLayoutVars>
          <dgm:chMax val="1"/>
          <dgm:chPref val="1"/>
          <dgm:bulletEnabled val="1"/>
        </dgm:presLayoutVars>
      </dgm:prSet>
      <dgm:spPr/>
    </dgm:pt>
    <dgm:pt modelId="{ECD89F31-0126-49BD-8B1F-AA600F6C0178}" type="pres">
      <dgm:prSet presAssocID="{C77B2DE7-72B5-4696-8020-E9D212156430}" presName="ChildText" presStyleLbl="revTx" presStyleIdx="2" presStyleCnt="3">
        <dgm:presLayoutVars>
          <dgm:chMax val="0"/>
          <dgm:chPref val="0"/>
          <dgm:bulletEnabled val="1"/>
        </dgm:presLayoutVars>
      </dgm:prSet>
      <dgm:spPr/>
    </dgm:pt>
    <dgm:pt modelId="{AB0E0E1A-BF3F-4AEA-9206-69377C91E223}" type="pres">
      <dgm:prSet presAssocID="{00E0D5AB-294E-4D02-9E82-5E730EC20037}" presName="sibTrans" presStyleCnt="0"/>
      <dgm:spPr/>
    </dgm:pt>
    <dgm:pt modelId="{0B1ED836-D288-4010-8FD8-B46A55811CE8}" type="pres">
      <dgm:prSet presAssocID="{27A433F1-AE85-46BB-B9E6-0681CB12E15E}" presName="composite" presStyleCnt="0"/>
      <dgm:spPr/>
    </dgm:pt>
    <dgm:pt modelId="{73719A8F-B5B0-4A8F-8D9E-7093B99E5569}" type="pres">
      <dgm:prSet presAssocID="{27A433F1-AE85-46BB-B9E6-0681CB12E15E}" presName="ParentText" presStyleLbl="node1" presStyleIdx="3" presStyleCnt="4">
        <dgm:presLayoutVars>
          <dgm:chMax val="1"/>
          <dgm:chPref val="1"/>
          <dgm:bulletEnabled val="1"/>
        </dgm:presLayoutVars>
      </dgm:prSet>
      <dgm:spPr/>
    </dgm:pt>
  </dgm:ptLst>
  <dgm:cxnLst>
    <dgm:cxn modelId="{826E5894-5D38-44CF-815B-B3B5BDCF4CA6}" srcId="{FB0B7038-E59F-4A80-A75E-7AA9F300D739}" destId="{E9FF6F63-DE8B-49AE-AD60-255A714A296C}" srcOrd="0" destOrd="0" parTransId="{E2F25AF7-B1AC-494B-B2C1-7761C2AD5D10}" sibTransId="{7C3A5ED0-3AE2-4C34-80A5-AFDCC3D00C7D}"/>
    <dgm:cxn modelId="{3BCA5764-6EB8-4EEC-BD1D-BE8B48A374CC}" srcId="{FB0B7038-E59F-4A80-A75E-7AA9F300D739}" destId="{4D3602F6-4A56-471E-94CA-95C297AF4D0A}" srcOrd="1" destOrd="0" parTransId="{511DB170-6BB5-4ADD-8085-548C5A4D75BB}" sibTransId="{44F1BF6E-18A0-4182-BD68-FA72641FED89}"/>
    <dgm:cxn modelId="{E247E3B7-37CC-4476-9A93-EACD456A24DB}" srcId="{FB0B7038-E59F-4A80-A75E-7AA9F300D739}" destId="{C77B2DE7-72B5-4696-8020-E9D212156430}" srcOrd="2" destOrd="0" parTransId="{CFDAE099-E9CA-400D-9E0B-5FF2A223D856}" sibTransId="{00E0D5AB-294E-4D02-9E82-5E730EC20037}"/>
    <dgm:cxn modelId="{7F2B1E10-1BF9-4A7A-9667-0D435881EFB9}" srcId="{FB0B7038-E59F-4A80-A75E-7AA9F300D739}" destId="{27A433F1-AE85-46BB-B9E6-0681CB12E15E}" srcOrd="3" destOrd="0" parTransId="{E48E2E31-79CA-441C-AE77-62C5EE135888}" sibTransId="{43611818-9A06-49B7-9FD8-24A32A75745E}"/>
    <dgm:cxn modelId="{27770CA1-6738-43FF-8D51-35948DC973E8}" type="presOf" srcId="{FB0B7038-E59F-4A80-A75E-7AA9F300D739}" destId="{4E8D2CA5-E8F3-41AD-B35D-1FCF8CAD3487}" srcOrd="0" destOrd="0" presId="urn:microsoft.com/office/officeart/2005/8/layout/StepDownProcess"/>
    <dgm:cxn modelId="{74BA0DED-72D1-4441-B941-A7E2ADAB1561}" type="presParOf" srcId="{4E8D2CA5-E8F3-41AD-B35D-1FCF8CAD3487}" destId="{4885D9FF-6621-4FC5-A9DE-327AB74500CD}" srcOrd="0" destOrd="0" presId="urn:microsoft.com/office/officeart/2005/8/layout/StepDownProcess"/>
    <dgm:cxn modelId="{B97B707A-35CE-4DC4-B387-89E40AC2CE0E}" type="presParOf" srcId="{4885D9FF-6621-4FC5-A9DE-327AB74500CD}" destId="{C1069558-9A0D-4777-9B5C-1F8CC5A904D0}" srcOrd="0" destOrd="0" presId="urn:microsoft.com/office/officeart/2005/8/layout/StepDownProcess"/>
    <dgm:cxn modelId="{160A0248-9D3D-4309-B372-023B19C51F8C}" type="presParOf" srcId="{4885D9FF-6621-4FC5-A9DE-327AB74500CD}" destId="{B6B3DBAD-9628-4182-98C9-C3F56A96B563}" srcOrd="1" destOrd="0" presId="urn:microsoft.com/office/officeart/2005/8/layout/StepDownProcess"/>
    <dgm:cxn modelId="{DFFBDA4C-3E69-472D-8A14-4B6CD213602D}" type="presOf" srcId="{E9FF6F63-DE8B-49AE-AD60-255A714A296C}" destId="{B6B3DBAD-9628-4182-98C9-C3F56A96B563}" srcOrd="0" destOrd="0" presId="urn:microsoft.com/office/officeart/2005/8/layout/StepDownProcess"/>
    <dgm:cxn modelId="{9FF26E24-0A6D-44A4-9473-F5585956EC8E}" type="presParOf" srcId="{4885D9FF-6621-4FC5-A9DE-327AB74500CD}" destId="{CF563743-F0CD-43FF-8ED9-181590D5AEC7}" srcOrd="2" destOrd="0" presId="urn:microsoft.com/office/officeart/2005/8/layout/StepDownProcess"/>
    <dgm:cxn modelId="{C3059361-1EC2-46AF-8509-81BE7BB0F12B}" type="presParOf" srcId="{4E8D2CA5-E8F3-41AD-B35D-1FCF8CAD3487}" destId="{F1E93E89-BF11-425F-8AD8-57BDCD076633}" srcOrd="1" destOrd="0" presId="urn:microsoft.com/office/officeart/2005/8/layout/StepDownProcess"/>
    <dgm:cxn modelId="{A1599739-95FD-42EA-925A-0BE8B57B77CA}" type="presParOf" srcId="{4E8D2CA5-E8F3-41AD-B35D-1FCF8CAD3487}" destId="{5D08F00E-1A1B-44FE-B733-AC1EDA64F34E}" srcOrd="2" destOrd="0" presId="urn:microsoft.com/office/officeart/2005/8/layout/StepDownProcess"/>
    <dgm:cxn modelId="{6E15791E-3D19-40DD-B88C-8CA7C89C21D2}" type="presParOf" srcId="{5D08F00E-1A1B-44FE-B733-AC1EDA64F34E}" destId="{A3E57910-EB90-4850-9A4E-8662A513D003}" srcOrd="0" destOrd="2" presId="urn:microsoft.com/office/officeart/2005/8/layout/StepDownProcess"/>
    <dgm:cxn modelId="{FA5B80F7-965F-4D68-ADF1-4AF795C3D17F}" type="presParOf" srcId="{5D08F00E-1A1B-44FE-B733-AC1EDA64F34E}" destId="{FAF4FC6F-67B2-4C23-BD82-FF5779C49F32}" srcOrd="1" destOrd="2" presId="urn:microsoft.com/office/officeart/2005/8/layout/StepDownProcess"/>
    <dgm:cxn modelId="{68C4207C-A3FB-4CEB-B2C1-F2A93F6A927C}" type="presOf" srcId="{4D3602F6-4A56-471E-94CA-95C297AF4D0A}" destId="{FAF4FC6F-67B2-4C23-BD82-FF5779C49F32}" srcOrd="0" destOrd="0" presId="urn:microsoft.com/office/officeart/2005/8/layout/StepDownProcess"/>
    <dgm:cxn modelId="{A0ED2160-4A02-455A-802D-32BDAA1225B6}" type="presParOf" srcId="{5D08F00E-1A1B-44FE-B733-AC1EDA64F34E}" destId="{8F521252-50A6-4EA9-AC51-762FFBA643C9}" srcOrd="2" destOrd="2" presId="urn:microsoft.com/office/officeart/2005/8/layout/StepDownProcess"/>
    <dgm:cxn modelId="{A1A1523E-CD22-4CB8-9855-751E8B5BDD09}" type="presParOf" srcId="{4E8D2CA5-E8F3-41AD-B35D-1FCF8CAD3487}" destId="{B2014751-3328-490B-A771-AD3E49DD01DB}" srcOrd="3" destOrd="0" presId="urn:microsoft.com/office/officeart/2005/8/layout/StepDownProcess"/>
    <dgm:cxn modelId="{8111D3BB-A7F8-4BA8-8237-B5129BC12822}" type="presParOf" srcId="{4E8D2CA5-E8F3-41AD-B35D-1FCF8CAD3487}" destId="{694786D1-918A-4EAD-89A6-0B79C452A099}" srcOrd="4" destOrd="0" presId="urn:microsoft.com/office/officeart/2005/8/layout/StepDownProcess"/>
    <dgm:cxn modelId="{A8CB4B79-F19D-40A1-B9F9-CE16BCEB4ED1}" type="presParOf" srcId="{694786D1-918A-4EAD-89A6-0B79C452A099}" destId="{6CF09088-9BA9-400A-82CD-97EB67C3C30A}" srcOrd="0" destOrd="4" presId="urn:microsoft.com/office/officeart/2005/8/layout/StepDownProcess"/>
    <dgm:cxn modelId="{D7A10B05-F3A9-449A-91BF-4EB4889174C6}" type="presParOf" srcId="{694786D1-918A-4EAD-89A6-0B79C452A099}" destId="{54F8B79A-809C-4F22-B417-84B1257C574F}" srcOrd="1" destOrd="4" presId="urn:microsoft.com/office/officeart/2005/8/layout/StepDownProcess"/>
    <dgm:cxn modelId="{B2C429A9-3A72-41E9-B070-6B272ECB0960}" type="presOf" srcId="{C77B2DE7-72B5-4696-8020-E9D212156430}" destId="{54F8B79A-809C-4F22-B417-84B1257C574F}" srcOrd="0" destOrd="0" presId="urn:microsoft.com/office/officeart/2005/8/layout/StepDownProcess"/>
    <dgm:cxn modelId="{0C5A6594-D958-4AD8-90C1-67F2474272B9}" type="presParOf" srcId="{694786D1-918A-4EAD-89A6-0B79C452A099}" destId="{ECD89F31-0126-49BD-8B1F-AA600F6C0178}" srcOrd="2" destOrd="4" presId="urn:microsoft.com/office/officeart/2005/8/layout/StepDownProcess"/>
    <dgm:cxn modelId="{648FF9C9-911B-4C4F-94FA-DDE4F82E88F2}" type="presParOf" srcId="{4E8D2CA5-E8F3-41AD-B35D-1FCF8CAD3487}" destId="{AB0E0E1A-BF3F-4AEA-9206-69377C91E223}" srcOrd="5" destOrd="0" presId="urn:microsoft.com/office/officeart/2005/8/layout/StepDownProcess"/>
    <dgm:cxn modelId="{AB76FCCC-3CC0-4B64-B858-C7165230BDB2}" type="presParOf" srcId="{4E8D2CA5-E8F3-41AD-B35D-1FCF8CAD3487}" destId="{0B1ED836-D288-4010-8FD8-B46A55811CE8}" srcOrd="6" destOrd="0" presId="urn:microsoft.com/office/officeart/2005/8/layout/StepDownProcess"/>
    <dgm:cxn modelId="{57257269-FC82-4D8C-90E9-F951388B6947}" type="presParOf" srcId="{0B1ED836-D288-4010-8FD8-B46A55811CE8}" destId="{73719A8F-B5B0-4A8F-8D9E-7093B99E5569}" srcOrd="0" destOrd="6" presId="urn:microsoft.com/office/officeart/2005/8/layout/StepDownProcess"/>
    <dgm:cxn modelId="{DB607917-22E1-4F87-AE21-F147E09A7048}" type="presOf" srcId="{27A433F1-AE85-46BB-B9E6-0681CB12E15E}" destId="{73719A8F-B5B0-4A8F-8D9E-7093B99E5569}"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F9C1A87-648F-4FA3-8298-F7FF69248063}" type="doc">
      <dgm:prSet loTypeId="process" loCatId="process" qsTypeId="urn:microsoft.com/office/officeart/2005/8/quickstyle/simple1" qsCatId="simple" csTypeId="urn:microsoft.com/office/officeart/2005/8/colors/accent1_2" csCatId="accent1" phldr="0"/>
      <dgm:spPr/>
    </dgm:pt>
    <dgm:pt modelId="{220DFBB3-6A2B-48E2-96FE-229E7135E226}">
      <dgm:prSet phldrT="[文本]" phldr="0" custT="1"/>
      <dgm:spPr/>
      <dgm:t>
        <a:bodyPr vert="horz" wrap="square"/>
        <a:p>
          <a:pPr>
            <a:lnSpc>
              <a:spcPct val="100000"/>
            </a:lnSpc>
            <a:spcBef>
              <a:spcPct val="0"/>
            </a:spcBef>
            <a:spcAft>
              <a:spcPct val="35000"/>
            </a:spcAft>
          </a:pPr>
          <a:r>
            <a:rPr lang="zh-CN" altLang="en-US" sz="2000"/>
            <a:t>播 报 与 传 播 速 度 快</a:t>
          </a:r>
          <a:r>
            <a:rPr lang="zh-CN" altLang="en-US" sz="2000"/>
            <a:t/>
          </a:r>
          <a:endParaRPr lang="zh-CN" altLang="en-US" sz="2000"/>
        </a:p>
      </dgm:t>
    </dgm:pt>
    <dgm:pt modelId="{6799A159-375E-48BE-AABD-9A2FE821DAF2}" cxnId="{BC62640D-391F-41B8-81A9-A876987F89E6}" type="parTrans">
      <dgm:prSet/>
      <dgm:spPr/>
    </dgm:pt>
    <dgm:pt modelId="{3E8FE182-047D-4DBF-B997-A26D7EF167CE}" cxnId="{BC62640D-391F-41B8-81A9-A876987F89E6}" type="sibTrans">
      <dgm:prSet/>
      <dgm:spPr/>
    </dgm:pt>
    <dgm:pt modelId="{2BAA06EE-C86F-49AF-99BB-79BA0A7024A5}">
      <dgm:prSet phldrT="[文本]" phldr="0" custT="1"/>
      <dgm:spPr/>
      <dgm:t>
        <a:bodyPr vert="horz" wrap="square"/>
        <a:p>
          <a:pPr>
            <a:lnSpc>
              <a:spcPct val="100000"/>
            </a:lnSpc>
            <a:spcBef>
              <a:spcPct val="0"/>
            </a:spcBef>
            <a:spcAft>
              <a:spcPct val="35000"/>
            </a:spcAft>
          </a:pPr>
          <a:r>
            <a:rPr lang="zh-CN" altLang="en-US" sz="2000"/>
            <a:t>多 种 信 源 ，信 息 量 大</a:t>
          </a:r>
          <a:r>
            <a:rPr lang="zh-CN" altLang="en-US" sz="2000"/>
            <a:t/>
          </a:r>
          <a:endParaRPr lang="zh-CN" altLang="en-US" sz="2000"/>
        </a:p>
      </dgm:t>
    </dgm:pt>
    <dgm:pt modelId="{A5CFD625-30CE-461F-8B81-D06F77FA42EF}" cxnId="{F1DD0D12-FE09-4B70-B3AF-F611FE939F11}" type="parTrans">
      <dgm:prSet/>
      <dgm:spPr/>
    </dgm:pt>
    <dgm:pt modelId="{C409FDE6-5B12-4918-B71D-6D01D512B111}" cxnId="{F1DD0D12-FE09-4B70-B3AF-F611FE939F11}" type="sibTrans">
      <dgm:prSet/>
      <dgm:spPr/>
    </dgm:pt>
    <dgm:pt modelId="{F3610FD5-CB40-4155-A302-E1ED46CA7965}">
      <dgm:prSet phldrT="[文本]" phldr="0" custT="1"/>
      <dgm:spPr/>
      <dgm:t>
        <a:bodyPr vert="horz" wrap="square"/>
        <a:p>
          <a:pPr>
            <a:lnSpc>
              <a:spcPct val="100000"/>
            </a:lnSpc>
            <a:spcBef>
              <a:spcPct val="0"/>
            </a:spcBef>
            <a:spcAft>
              <a:spcPct val="35000"/>
            </a:spcAft>
          </a:pPr>
          <a:r>
            <a:rPr lang="zh-CN" altLang="en-US" sz="2000"/>
            <a:t>噪音杂音多，价值低</a:t>
          </a:r>
          <a:r>
            <a:rPr lang="zh-CN" altLang="en-US" sz="2000"/>
            <a:t/>
          </a:r>
          <a:endParaRPr lang="zh-CN" altLang="en-US" sz="2000"/>
        </a:p>
      </dgm:t>
    </dgm:pt>
    <dgm:pt modelId="{5412155B-9E11-4BF1-82F9-EADF6AFF0F60}" cxnId="{72F1D71C-05F8-4E78-8F47-957AA4B5195A}" type="parTrans">
      <dgm:prSet/>
      <dgm:spPr/>
    </dgm:pt>
    <dgm:pt modelId="{0E659347-3E53-4D9E-9630-9B59FF0356FD}" cxnId="{72F1D71C-05F8-4E78-8F47-957AA4B5195A}" type="sibTrans">
      <dgm:prSet/>
      <dgm:spPr/>
    </dgm:pt>
    <dgm:pt modelId="{C074EF0F-3B65-42E7-8584-DFC1EDE769EB}">
      <dgm:prSet phldr="0" custT="1"/>
      <dgm:spPr/>
      <dgm:t>
        <a:bodyPr vert="horz" wrap="square"/>
        <a:p>
          <a:pPr>
            <a:lnSpc>
              <a:spcPct val="100000"/>
            </a:lnSpc>
            <a:spcBef>
              <a:spcPct val="0"/>
            </a:spcBef>
            <a:spcAft>
              <a:spcPct val="35000"/>
            </a:spcAft>
          </a:pPr>
          <a:r>
            <a:rPr altLang="en-US" sz="2000"/>
            <a:t>交 互 性 强 ，影响面广</a:t>
          </a:r>
          <a:r>
            <a:rPr altLang="en-US" sz="2000"/>
            <a:t/>
          </a:r>
          <a:endParaRPr altLang="en-US" sz="2000"/>
        </a:p>
      </dgm:t>
    </dgm:pt>
    <dgm:pt modelId="{C91E7E2E-1114-4D1E-BB1B-520798B8C9EB}" cxnId="{1297C08A-758F-4EDD-A48B-0E699D7B05C5}" type="parTrans">
      <dgm:prSet/>
      <dgm:spPr/>
    </dgm:pt>
    <dgm:pt modelId="{4904E9BD-3B08-4239-98BF-AEFF2002D90C}" cxnId="{1297C08A-758F-4EDD-A48B-0E699D7B05C5}" type="sibTrans">
      <dgm:prSet/>
      <dgm:spPr/>
    </dgm:pt>
    <dgm:pt modelId="{FF5EBCE2-33A1-4410-8CCE-241621ACBF4A}" type="pres">
      <dgm:prSet presAssocID="{0F9C1A87-648F-4FA3-8298-F7FF69248063}" presName="CompostProcess" presStyleCnt="0">
        <dgm:presLayoutVars>
          <dgm:dir/>
          <dgm:resizeHandles val="exact"/>
        </dgm:presLayoutVars>
      </dgm:prSet>
      <dgm:spPr/>
    </dgm:pt>
    <dgm:pt modelId="{5C766BF9-8E89-4CF9-B19C-78006AB9D0FF}" type="pres">
      <dgm:prSet presAssocID="{0F9C1A87-648F-4FA3-8298-F7FF69248063}" presName="arrow" presStyleLbl="bgShp" presStyleIdx="0" presStyleCnt="1"/>
      <dgm:spPr/>
    </dgm:pt>
    <dgm:pt modelId="{44C3D485-6283-4E5E-8A42-8B1B6385595E}" type="pres">
      <dgm:prSet presAssocID="{0F9C1A87-648F-4FA3-8298-F7FF69248063}" presName="linearProcess" presStyleCnt="0"/>
      <dgm:spPr/>
    </dgm:pt>
    <dgm:pt modelId="{88977C2E-9DA8-43F7-869A-FA4A7946B9D0}" type="pres">
      <dgm:prSet presAssocID="{220DFBB3-6A2B-48E2-96FE-229E7135E226}" presName="textNode" presStyleLbl="node1" presStyleIdx="0" presStyleCnt="4">
        <dgm:presLayoutVars>
          <dgm:bulletEnabled val="1"/>
        </dgm:presLayoutVars>
      </dgm:prSet>
      <dgm:spPr/>
    </dgm:pt>
    <dgm:pt modelId="{409696F9-775D-4DF9-8C31-B566981A86A8}" type="pres">
      <dgm:prSet presAssocID="{3E8FE182-047D-4DBF-B997-A26D7EF167CE}" presName="sibTrans" presStyleCnt="0"/>
      <dgm:spPr/>
    </dgm:pt>
    <dgm:pt modelId="{B0141BFD-552C-43F6-9DD9-B107954BE5A0}" type="pres">
      <dgm:prSet presAssocID="{2BAA06EE-C86F-49AF-99BB-79BA0A7024A5}" presName="textNode" presStyleLbl="node1" presStyleIdx="1" presStyleCnt="4">
        <dgm:presLayoutVars>
          <dgm:bulletEnabled val="1"/>
        </dgm:presLayoutVars>
      </dgm:prSet>
      <dgm:spPr/>
    </dgm:pt>
    <dgm:pt modelId="{1B3EEB7B-99F3-4351-A080-D5700D4E3F26}" type="pres">
      <dgm:prSet presAssocID="{C409FDE6-5B12-4918-B71D-6D01D512B111}" presName="sibTrans" presStyleCnt="0"/>
      <dgm:spPr/>
    </dgm:pt>
    <dgm:pt modelId="{42404743-5237-4B72-A3D1-12E21DAAED91}" type="pres">
      <dgm:prSet presAssocID="{F3610FD5-CB40-4155-A302-E1ED46CA7965}" presName="textNode" presStyleLbl="node1" presStyleIdx="2" presStyleCnt="4">
        <dgm:presLayoutVars>
          <dgm:bulletEnabled val="1"/>
        </dgm:presLayoutVars>
      </dgm:prSet>
      <dgm:spPr/>
    </dgm:pt>
    <dgm:pt modelId="{18C514E1-67B3-4967-B52A-DF0AF72DD96E}" type="pres">
      <dgm:prSet presAssocID="{0E659347-3E53-4D9E-9630-9B59FF0356FD}" presName="sibTrans" presStyleCnt="0"/>
      <dgm:spPr/>
    </dgm:pt>
    <dgm:pt modelId="{9E44DD87-AFAB-4A2A-A805-7BB65ECA66A5}" type="pres">
      <dgm:prSet presAssocID="{C074EF0F-3B65-42E7-8584-DFC1EDE769EB}" presName="textNode" presStyleLbl="node1" presStyleIdx="3" presStyleCnt="4">
        <dgm:presLayoutVars>
          <dgm:bulletEnabled val="1"/>
        </dgm:presLayoutVars>
      </dgm:prSet>
      <dgm:spPr/>
    </dgm:pt>
  </dgm:ptLst>
  <dgm:cxnLst>
    <dgm:cxn modelId="{BC62640D-391F-41B8-81A9-A876987F89E6}" srcId="{0F9C1A87-648F-4FA3-8298-F7FF69248063}" destId="{220DFBB3-6A2B-48E2-96FE-229E7135E226}" srcOrd="0" destOrd="0" parTransId="{6799A159-375E-48BE-AABD-9A2FE821DAF2}" sibTransId="{3E8FE182-047D-4DBF-B997-A26D7EF167CE}"/>
    <dgm:cxn modelId="{F1DD0D12-FE09-4B70-B3AF-F611FE939F11}" srcId="{0F9C1A87-648F-4FA3-8298-F7FF69248063}" destId="{2BAA06EE-C86F-49AF-99BB-79BA0A7024A5}" srcOrd="1" destOrd="0" parTransId="{A5CFD625-30CE-461F-8B81-D06F77FA42EF}" sibTransId="{C409FDE6-5B12-4918-B71D-6D01D512B111}"/>
    <dgm:cxn modelId="{72F1D71C-05F8-4E78-8F47-957AA4B5195A}" srcId="{0F9C1A87-648F-4FA3-8298-F7FF69248063}" destId="{F3610FD5-CB40-4155-A302-E1ED46CA7965}" srcOrd="2" destOrd="0" parTransId="{5412155B-9E11-4BF1-82F9-EADF6AFF0F60}" sibTransId="{0E659347-3E53-4D9E-9630-9B59FF0356FD}"/>
    <dgm:cxn modelId="{1297C08A-758F-4EDD-A48B-0E699D7B05C5}" srcId="{0F9C1A87-648F-4FA3-8298-F7FF69248063}" destId="{C074EF0F-3B65-42E7-8584-DFC1EDE769EB}" srcOrd="3" destOrd="0" parTransId="{C91E7E2E-1114-4D1E-BB1B-520798B8C9EB}" sibTransId="{4904E9BD-3B08-4239-98BF-AEFF2002D90C}"/>
    <dgm:cxn modelId="{B54FF80E-074C-4CF2-BC63-AB230414A032}" type="presOf" srcId="{0F9C1A87-648F-4FA3-8298-F7FF69248063}" destId="{FF5EBCE2-33A1-4410-8CCE-241621ACBF4A}" srcOrd="0" destOrd="0" presId="urn:microsoft.com/office/officeart/2005/8/layout/hProcess9"/>
    <dgm:cxn modelId="{2D7B3E91-42C6-4715-AD09-ABF34BF74855}" type="presParOf" srcId="{FF5EBCE2-33A1-4410-8CCE-241621ACBF4A}" destId="{5C766BF9-8E89-4CF9-B19C-78006AB9D0FF}" srcOrd="0" destOrd="0" presId="urn:microsoft.com/office/officeart/2005/8/layout/hProcess9"/>
    <dgm:cxn modelId="{A3F386CE-2237-47EB-86EC-587DBB0D959F}" type="presParOf" srcId="{FF5EBCE2-33A1-4410-8CCE-241621ACBF4A}" destId="{44C3D485-6283-4E5E-8A42-8B1B6385595E}" srcOrd="1" destOrd="0" presId="urn:microsoft.com/office/officeart/2005/8/layout/hProcess9"/>
    <dgm:cxn modelId="{7A957CB1-7176-497C-BE58-8416C7F87822}" type="presParOf" srcId="{44C3D485-6283-4E5E-8A42-8B1B6385595E}" destId="{88977C2E-9DA8-43F7-869A-FA4A7946B9D0}" srcOrd="0" destOrd="1" presId="urn:microsoft.com/office/officeart/2005/8/layout/hProcess9"/>
    <dgm:cxn modelId="{E42B6928-5006-472D-8E65-7643C509E7AC}" type="presOf" srcId="{220DFBB3-6A2B-48E2-96FE-229E7135E226}" destId="{88977C2E-9DA8-43F7-869A-FA4A7946B9D0}" srcOrd="0" destOrd="0" presId="urn:microsoft.com/office/officeart/2005/8/layout/hProcess9"/>
    <dgm:cxn modelId="{04E70FD8-1EA9-45DC-82D4-B0C731A18A06}" type="presParOf" srcId="{44C3D485-6283-4E5E-8A42-8B1B6385595E}" destId="{409696F9-775D-4DF9-8C31-B566981A86A8}" srcOrd="1" destOrd="1" presId="urn:microsoft.com/office/officeart/2005/8/layout/hProcess9"/>
    <dgm:cxn modelId="{3D6F2B70-DB97-485E-B6EC-35E7018F2BC7}" type="presParOf" srcId="{44C3D485-6283-4E5E-8A42-8B1B6385595E}" destId="{B0141BFD-552C-43F6-9DD9-B107954BE5A0}" srcOrd="2" destOrd="1" presId="urn:microsoft.com/office/officeart/2005/8/layout/hProcess9"/>
    <dgm:cxn modelId="{DC584F70-FF0F-412F-83BE-22B2694BCAF5}" type="presOf" srcId="{2BAA06EE-C86F-49AF-99BB-79BA0A7024A5}" destId="{B0141BFD-552C-43F6-9DD9-B107954BE5A0}" srcOrd="0" destOrd="0" presId="urn:microsoft.com/office/officeart/2005/8/layout/hProcess9"/>
    <dgm:cxn modelId="{765159DC-CFF2-48B0-AAAF-15DBE521D13A}" type="presParOf" srcId="{44C3D485-6283-4E5E-8A42-8B1B6385595E}" destId="{1B3EEB7B-99F3-4351-A080-D5700D4E3F26}" srcOrd="3" destOrd="1" presId="urn:microsoft.com/office/officeart/2005/8/layout/hProcess9"/>
    <dgm:cxn modelId="{EE186CF5-81FF-4A99-ADF8-40C6A70DBBC0}" type="presParOf" srcId="{44C3D485-6283-4E5E-8A42-8B1B6385595E}" destId="{42404743-5237-4B72-A3D1-12E21DAAED91}" srcOrd="4" destOrd="1" presId="urn:microsoft.com/office/officeart/2005/8/layout/hProcess9"/>
    <dgm:cxn modelId="{9B39A6A4-0E0E-4201-BAE2-8042FBE4D589}" type="presOf" srcId="{F3610FD5-CB40-4155-A302-E1ED46CA7965}" destId="{42404743-5237-4B72-A3D1-12E21DAAED91}" srcOrd="0" destOrd="0" presId="urn:microsoft.com/office/officeart/2005/8/layout/hProcess9"/>
    <dgm:cxn modelId="{869B79CA-79C4-4D6F-89A3-9805F3EA3633}" type="presParOf" srcId="{44C3D485-6283-4E5E-8A42-8B1B6385595E}" destId="{18C514E1-67B3-4967-B52A-DF0AF72DD96E}" srcOrd="5" destOrd="1" presId="urn:microsoft.com/office/officeart/2005/8/layout/hProcess9"/>
    <dgm:cxn modelId="{5EB34945-D0F8-4A13-8005-F24883A18E78}" type="presParOf" srcId="{44C3D485-6283-4E5E-8A42-8B1B6385595E}" destId="{9E44DD87-AFAB-4A2A-A805-7BB65ECA66A5}" srcOrd="6" destOrd="1" presId="urn:microsoft.com/office/officeart/2005/8/layout/hProcess9"/>
    <dgm:cxn modelId="{3C8BD3FB-2818-4E58-855D-C702F0F4B6D5}" type="presOf" srcId="{C074EF0F-3B65-42E7-8584-DFC1EDE769EB}" destId="{9E44DD87-AFAB-4A2A-A805-7BB65ECA66A5}"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F9C1A87-648F-4FA3-8298-F7FF69248063}" type="doc">
      <dgm:prSet loTypeId="process" loCatId="process" qsTypeId="urn:microsoft.com/office/officeart/2005/8/quickstyle/simple1" qsCatId="simple" csTypeId="urn:microsoft.com/office/officeart/2005/8/colors/accent1_2" csCatId="accent1" phldr="0"/>
      <dgm:spPr/>
    </dgm:pt>
    <dgm:pt modelId="{220DFBB3-6A2B-48E2-96FE-229E7135E226}">
      <dgm:prSet phldrT="[文本]" phldr="0" custT="1"/>
      <dgm:spPr/>
      <dgm:t>
        <a:bodyPr vert="horz" wrap="square"/>
        <a:p>
          <a:pPr>
            <a:lnSpc>
              <a:spcPct val="100000"/>
            </a:lnSpc>
            <a:spcBef>
              <a:spcPct val="0"/>
            </a:spcBef>
            <a:spcAft>
              <a:spcPct val="35000"/>
            </a:spcAft>
          </a:pPr>
          <a:r>
            <a:rPr lang="zh-CN" altLang="en-US" sz="2400"/>
            <a:t>普遍存在</a:t>
          </a:r>
          <a:r>
            <a:rPr lang="zh-CN" altLang="en-US" sz="2400"/>
            <a:t/>
          </a:r>
          <a:endParaRPr lang="zh-CN" altLang="en-US" sz="2400"/>
        </a:p>
      </dgm:t>
    </dgm:pt>
    <dgm:pt modelId="{6799A159-375E-48BE-AABD-9A2FE821DAF2}" cxnId="{1755653C-7FC1-46B2-85D7-C81C566BEA2A}" type="parTrans">
      <dgm:prSet/>
      <dgm:spPr/>
    </dgm:pt>
    <dgm:pt modelId="{3E8FE182-047D-4DBF-B997-A26D7EF167CE}" cxnId="{1755653C-7FC1-46B2-85D7-C81C566BEA2A}" type="sibTrans">
      <dgm:prSet/>
      <dgm:spPr/>
    </dgm:pt>
    <dgm:pt modelId="{2BAA06EE-C86F-49AF-99BB-79BA0A7024A5}">
      <dgm:prSet phldrT="[文本]" phldr="0" custT="1"/>
      <dgm:spPr/>
      <dgm:t>
        <a:bodyPr vert="horz" wrap="square"/>
        <a:p>
          <a:pPr>
            <a:lnSpc>
              <a:spcPct val="100000"/>
            </a:lnSpc>
            <a:spcBef>
              <a:spcPct val="0"/>
            </a:spcBef>
            <a:spcAft>
              <a:spcPct val="35000"/>
            </a:spcAft>
          </a:pPr>
          <a:r>
            <a:rPr lang="zh-CN" altLang="en-US" sz="2400"/>
            <a:t>显性放大</a:t>
          </a:r>
          <a:r>
            <a:rPr lang="zh-CN" altLang="en-US" sz="2400"/>
            <a:t/>
          </a:r>
          <a:endParaRPr lang="zh-CN" altLang="en-US" sz="2400"/>
        </a:p>
      </dgm:t>
    </dgm:pt>
    <dgm:pt modelId="{A5CFD625-30CE-461F-8B81-D06F77FA42EF}" cxnId="{190735E4-AFA3-4847-B0EA-51DCFA67CFE0}" type="parTrans">
      <dgm:prSet/>
      <dgm:spPr/>
    </dgm:pt>
    <dgm:pt modelId="{C409FDE6-5B12-4918-B71D-6D01D512B111}" cxnId="{190735E4-AFA3-4847-B0EA-51DCFA67CFE0}" type="sibTrans">
      <dgm:prSet/>
      <dgm:spPr/>
    </dgm:pt>
    <dgm:pt modelId="{F3610FD5-CB40-4155-A302-E1ED46CA7965}">
      <dgm:prSet phldrT="[文本]" phldr="0" custT="1"/>
      <dgm:spPr/>
      <dgm:t>
        <a:bodyPr vert="horz" wrap="square"/>
        <a:p>
          <a:pPr>
            <a:lnSpc>
              <a:spcPct val="100000"/>
            </a:lnSpc>
            <a:spcBef>
              <a:spcPct val="0"/>
            </a:spcBef>
            <a:spcAft>
              <a:spcPct val="35000"/>
            </a:spcAft>
          </a:pPr>
          <a:r>
            <a:rPr lang="zh-CN" altLang="en-US" sz="2400"/>
            <a:t>流变加速</a:t>
          </a:r>
          <a:r>
            <a:rPr lang="zh-CN" altLang="en-US" sz="2400"/>
            <a:t/>
          </a:r>
          <a:endParaRPr lang="zh-CN" altLang="en-US" sz="2400"/>
        </a:p>
      </dgm:t>
    </dgm:pt>
    <dgm:pt modelId="{5412155B-9E11-4BF1-82F9-EADF6AFF0F60}" cxnId="{0A9E4DEB-472C-40F0-A56B-C420A4D13B9D}" type="parTrans">
      <dgm:prSet/>
      <dgm:spPr/>
    </dgm:pt>
    <dgm:pt modelId="{0E659347-3E53-4D9E-9630-9B59FF0356FD}" cxnId="{0A9E4DEB-472C-40F0-A56B-C420A4D13B9D}" type="sibTrans">
      <dgm:prSet/>
      <dgm:spPr/>
    </dgm:pt>
    <dgm:pt modelId="{C074EF0F-3B65-42E7-8584-DFC1EDE769EB}">
      <dgm:prSet phldr="0" custT="1"/>
      <dgm:spPr/>
      <dgm:t>
        <a:bodyPr vert="horz" wrap="square"/>
        <a:p>
          <a:pPr>
            <a:lnSpc>
              <a:spcPct val="100000"/>
            </a:lnSpc>
            <a:spcBef>
              <a:spcPct val="0"/>
            </a:spcBef>
            <a:spcAft>
              <a:spcPct val="35000"/>
            </a:spcAft>
          </a:pPr>
          <a:r>
            <a:rPr altLang="en-US" sz="2400"/>
            <a:t>难以监测和掌控</a:t>
          </a:r>
          <a:r>
            <a:rPr altLang="en-US" sz="2400"/>
            <a:t/>
          </a:r>
          <a:endParaRPr altLang="en-US" sz="2400"/>
        </a:p>
      </dgm:t>
    </dgm:pt>
    <dgm:pt modelId="{C91E7E2E-1114-4D1E-BB1B-520798B8C9EB}" cxnId="{F0C8633C-D669-4D01-B668-22AC8424AD2A}" type="parTrans">
      <dgm:prSet/>
      <dgm:spPr/>
    </dgm:pt>
    <dgm:pt modelId="{4904E9BD-3B08-4239-98BF-AEFF2002D90C}" cxnId="{F0C8633C-D669-4D01-B668-22AC8424AD2A}" type="sibTrans">
      <dgm:prSet/>
      <dgm:spPr/>
    </dgm:pt>
    <dgm:pt modelId="{D2EAB6FB-8289-45C1-B540-FF35864EE421}">
      <dgm:prSet phldr="0" custT="1"/>
      <dgm:spPr/>
      <dgm:t>
        <a:bodyPr vert="horz" wrap="square"/>
        <a:p>
          <a:pPr>
            <a:lnSpc>
              <a:spcPct val="100000"/>
            </a:lnSpc>
            <a:spcBef>
              <a:spcPct val="0"/>
            </a:spcBef>
            <a:spcAft>
              <a:spcPct val="35000"/>
            </a:spcAft>
          </a:pPr>
          <a:r>
            <a:rPr altLang="en-US" sz="2400"/>
            <a:t>舆情频发</a:t>
          </a:r>
          <a:r>
            <a:rPr altLang="en-US" sz="2400"/>
            <a:t/>
          </a:r>
          <a:endParaRPr altLang="en-US" sz="2400"/>
        </a:p>
      </dgm:t>
    </dgm:pt>
    <dgm:pt modelId="{5F3BC5CD-EB53-484C-8A24-A22796C4A116}" cxnId="{F8BF6309-415E-43C5-A9B1-B4D04B60784F}" type="parTrans">
      <dgm:prSet/>
      <dgm:spPr/>
    </dgm:pt>
    <dgm:pt modelId="{E22A64C7-3BB6-4ED1-BBB8-9077B542FE71}" cxnId="{F8BF6309-415E-43C5-A9B1-B4D04B60784F}" type="sibTrans">
      <dgm:prSet/>
      <dgm:spPr/>
    </dgm:pt>
    <dgm:pt modelId="{FF5EBCE2-33A1-4410-8CCE-241621ACBF4A}" type="pres">
      <dgm:prSet presAssocID="{0F9C1A87-648F-4FA3-8298-F7FF69248063}" presName="CompostProcess" presStyleCnt="0">
        <dgm:presLayoutVars>
          <dgm:dir/>
          <dgm:resizeHandles val="exact"/>
        </dgm:presLayoutVars>
      </dgm:prSet>
      <dgm:spPr/>
    </dgm:pt>
    <dgm:pt modelId="{5C766BF9-8E89-4CF9-B19C-78006AB9D0FF}" type="pres">
      <dgm:prSet presAssocID="{0F9C1A87-648F-4FA3-8298-F7FF69248063}" presName="arrow" presStyleLbl="bgShp" presStyleIdx="0" presStyleCnt="1"/>
      <dgm:spPr/>
    </dgm:pt>
    <dgm:pt modelId="{44C3D485-6283-4E5E-8A42-8B1B6385595E}" type="pres">
      <dgm:prSet presAssocID="{0F9C1A87-648F-4FA3-8298-F7FF69248063}" presName="linearProcess" presStyleCnt="0"/>
      <dgm:spPr/>
    </dgm:pt>
    <dgm:pt modelId="{88977C2E-9DA8-43F7-869A-FA4A7946B9D0}" type="pres">
      <dgm:prSet presAssocID="{220DFBB3-6A2B-48E2-96FE-229E7135E226}" presName="textNode" presStyleLbl="node1" presStyleIdx="0" presStyleCnt="5">
        <dgm:presLayoutVars>
          <dgm:bulletEnabled val="1"/>
        </dgm:presLayoutVars>
      </dgm:prSet>
      <dgm:spPr/>
    </dgm:pt>
    <dgm:pt modelId="{409696F9-775D-4DF9-8C31-B566981A86A8}" type="pres">
      <dgm:prSet presAssocID="{3E8FE182-047D-4DBF-B997-A26D7EF167CE}" presName="sibTrans" presStyleCnt="0"/>
      <dgm:spPr/>
    </dgm:pt>
    <dgm:pt modelId="{B0141BFD-552C-43F6-9DD9-B107954BE5A0}" type="pres">
      <dgm:prSet presAssocID="{2BAA06EE-C86F-49AF-99BB-79BA0A7024A5}" presName="textNode" presStyleLbl="node1" presStyleIdx="1" presStyleCnt="5">
        <dgm:presLayoutVars>
          <dgm:bulletEnabled val="1"/>
        </dgm:presLayoutVars>
      </dgm:prSet>
      <dgm:spPr/>
    </dgm:pt>
    <dgm:pt modelId="{1B3EEB7B-99F3-4351-A080-D5700D4E3F26}" type="pres">
      <dgm:prSet presAssocID="{C409FDE6-5B12-4918-B71D-6D01D512B111}" presName="sibTrans" presStyleCnt="0"/>
      <dgm:spPr/>
    </dgm:pt>
    <dgm:pt modelId="{42404743-5237-4B72-A3D1-12E21DAAED91}" type="pres">
      <dgm:prSet presAssocID="{F3610FD5-CB40-4155-A302-E1ED46CA7965}" presName="textNode" presStyleLbl="node1" presStyleIdx="2" presStyleCnt="5">
        <dgm:presLayoutVars>
          <dgm:bulletEnabled val="1"/>
        </dgm:presLayoutVars>
      </dgm:prSet>
      <dgm:spPr/>
    </dgm:pt>
    <dgm:pt modelId="{18C514E1-67B3-4967-B52A-DF0AF72DD96E}" type="pres">
      <dgm:prSet presAssocID="{0E659347-3E53-4D9E-9630-9B59FF0356FD}" presName="sibTrans" presStyleCnt="0"/>
      <dgm:spPr/>
    </dgm:pt>
    <dgm:pt modelId="{9E44DD87-AFAB-4A2A-A805-7BB65ECA66A5}" type="pres">
      <dgm:prSet presAssocID="{C074EF0F-3B65-42E7-8584-DFC1EDE769EB}" presName="textNode" presStyleLbl="node1" presStyleIdx="3" presStyleCnt="5">
        <dgm:presLayoutVars>
          <dgm:bulletEnabled val="1"/>
        </dgm:presLayoutVars>
      </dgm:prSet>
      <dgm:spPr/>
    </dgm:pt>
    <dgm:pt modelId="{480F84C9-BD51-486A-AB3B-F1E274DB255E}" type="pres">
      <dgm:prSet presAssocID="{4904E9BD-3B08-4239-98BF-AEFF2002D90C}" presName="sibTrans" presStyleCnt="0"/>
      <dgm:spPr/>
    </dgm:pt>
    <dgm:pt modelId="{1478F026-68DD-4AD9-AC46-080034B514D7}" type="pres">
      <dgm:prSet presAssocID="{D2EAB6FB-8289-45C1-B540-FF35864EE421}" presName="textNode" presStyleLbl="node1" presStyleIdx="4" presStyleCnt="5">
        <dgm:presLayoutVars>
          <dgm:bulletEnabled val="1"/>
        </dgm:presLayoutVars>
      </dgm:prSet>
      <dgm:spPr/>
    </dgm:pt>
  </dgm:ptLst>
  <dgm:cxnLst>
    <dgm:cxn modelId="{1755653C-7FC1-46B2-85D7-C81C566BEA2A}" srcId="{0F9C1A87-648F-4FA3-8298-F7FF69248063}" destId="{220DFBB3-6A2B-48E2-96FE-229E7135E226}" srcOrd="0" destOrd="0" parTransId="{6799A159-375E-48BE-AABD-9A2FE821DAF2}" sibTransId="{3E8FE182-047D-4DBF-B997-A26D7EF167CE}"/>
    <dgm:cxn modelId="{190735E4-AFA3-4847-B0EA-51DCFA67CFE0}" srcId="{0F9C1A87-648F-4FA3-8298-F7FF69248063}" destId="{2BAA06EE-C86F-49AF-99BB-79BA0A7024A5}" srcOrd="1" destOrd="0" parTransId="{A5CFD625-30CE-461F-8B81-D06F77FA42EF}" sibTransId="{C409FDE6-5B12-4918-B71D-6D01D512B111}"/>
    <dgm:cxn modelId="{0A9E4DEB-472C-40F0-A56B-C420A4D13B9D}" srcId="{0F9C1A87-648F-4FA3-8298-F7FF69248063}" destId="{F3610FD5-CB40-4155-A302-E1ED46CA7965}" srcOrd="2" destOrd="0" parTransId="{5412155B-9E11-4BF1-82F9-EADF6AFF0F60}" sibTransId="{0E659347-3E53-4D9E-9630-9B59FF0356FD}"/>
    <dgm:cxn modelId="{F0C8633C-D669-4D01-B668-22AC8424AD2A}" srcId="{0F9C1A87-648F-4FA3-8298-F7FF69248063}" destId="{C074EF0F-3B65-42E7-8584-DFC1EDE769EB}" srcOrd="3" destOrd="0" parTransId="{C91E7E2E-1114-4D1E-BB1B-520798B8C9EB}" sibTransId="{4904E9BD-3B08-4239-98BF-AEFF2002D90C}"/>
    <dgm:cxn modelId="{F8BF6309-415E-43C5-A9B1-B4D04B60784F}" srcId="{0F9C1A87-648F-4FA3-8298-F7FF69248063}" destId="{D2EAB6FB-8289-45C1-B540-FF35864EE421}" srcOrd="4" destOrd="0" parTransId="{5F3BC5CD-EB53-484C-8A24-A22796C4A116}" sibTransId="{E22A64C7-3BB6-4ED1-BBB8-9077B542FE71}"/>
    <dgm:cxn modelId="{3EB0C728-5166-4418-B0DA-1396C7624A73}" type="presOf" srcId="{0F9C1A87-648F-4FA3-8298-F7FF69248063}" destId="{FF5EBCE2-33A1-4410-8CCE-241621ACBF4A}" srcOrd="0" destOrd="0" presId="urn:microsoft.com/office/officeart/2005/8/layout/hProcess9"/>
    <dgm:cxn modelId="{354A76C8-A4B7-4109-A508-1AC4A526A6A3}" type="presParOf" srcId="{FF5EBCE2-33A1-4410-8CCE-241621ACBF4A}" destId="{5C766BF9-8E89-4CF9-B19C-78006AB9D0FF}" srcOrd="0" destOrd="0" presId="urn:microsoft.com/office/officeart/2005/8/layout/hProcess9"/>
    <dgm:cxn modelId="{D134A65D-FCC9-454B-B617-741072DB2F86}" type="presParOf" srcId="{FF5EBCE2-33A1-4410-8CCE-241621ACBF4A}" destId="{44C3D485-6283-4E5E-8A42-8B1B6385595E}" srcOrd="1" destOrd="0" presId="urn:microsoft.com/office/officeart/2005/8/layout/hProcess9"/>
    <dgm:cxn modelId="{9C95F6E3-D04C-48F9-85E5-08EF5FDB2FBF}" type="presParOf" srcId="{44C3D485-6283-4E5E-8A42-8B1B6385595E}" destId="{88977C2E-9DA8-43F7-869A-FA4A7946B9D0}" srcOrd="0" destOrd="1" presId="urn:microsoft.com/office/officeart/2005/8/layout/hProcess9"/>
    <dgm:cxn modelId="{7D8EDDB6-66F7-4A39-A9B4-9EB8E1C91EDD}" type="presOf" srcId="{220DFBB3-6A2B-48E2-96FE-229E7135E226}" destId="{88977C2E-9DA8-43F7-869A-FA4A7946B9D0}" srcOrd="0" destOrd="0" presId="urn:microsoft.com/office/officeart/2005/8/layout/hProcess9"/>
    <dgm:cxn modelId="{6D507BD1-A15B-409E-BEC7-DCDD165E98EF}" type="presParOf" srcId="{44C3D485-6283-4E5E-8A42-8B1B6385595E}" destId="{409696F9-775D-4DF9-8C31-B566981A86A8}" srcOrd="1" destOrd="1" presId="urn:microsoft.com/office/officeart/2005/8/layout/hProcess9"/>
    <dgm:cxn modelId="{010BD3B3-E9CF-4B88-A531-8F2E9E3B7596}" type="presParOf" srcId="{44C3D485-6283-4E5E-8A42-8B1B6385595E}" destId="{B0141BFD-552C-43F6-9DD9-B107954BE5A0}" srcOrd="2" destOrd="1" presId="urn:microsoft.com/office/officeart/2005/8/layout/hProcess9"/>
    <dgm:cxn modelId="{C318AE2F-5A31-46B0-A955-4C4D2CDD6251}" type="presOf" srcId="{2BAA06EE-C86F-49AF-99BB-79BA0A7024A5}" destId="{B0141BFD-552C-43F6-9DD9-B107954BE5A0}" srcOrd="0" destOrd="0" presId="urn:microsoft.com/office/officeart/2005/8/layout/hProcess9"/>
    <dgm:cxn modelId="{21D5451A-E95A-4902-A83D-F178B1F5E255}" type="presParOf" srcId="{44C3D485-6283-4E5E-8A42-8B1B6385595E}" destId="{1B3EEB7B-99F3-4351-A080-D5700D4E3F26}" srcOrd="3" destOrd="1" presId="urn:microsoft.com/office/officeart/2005/8/layout/hProcess9"/>
    <dgm:cxn modelId="{40647D90-3215-4F23-B61C-60607AB34274}" type="presParOf" srcId="{44C3D485-6283-4E5E-8A42-8B1B6385595E}" destId="{42404743-5237-4B72-A3D1-12E21DAAED91}" srcOrd="4" destOrd="1" presId="urn:microsoft.com/office/officeart/2005/8/layout/hProcess9"/>
    <dgm:cxn modelId="{D163908C-0300-4366-A6B4-EDBD57BEF924}" type="presOf" srcId="{F3610FD5-CB40-4155-A302-E1ED46CA7965}" destId="{42404743-5237-4B72-A3D1-12E21DAAED91}" srcOrd="0" destOrd="0" presId="urn:microsoft.com/office/officeart/2005/8/layout/hProcess9"/>
    <dgm:cxn modelId="{68447374-2881-4C26-A960-2A1680BDB168}" type="presParOf" srcId="{44C3D485-6283-4E5E-8A42-8B1B6385595E}" destId="{18C514E1-67B3-4967-B52A-DF0AF72DD96E}" srcOrd="5" destOrd="1" presId="urn:microsoft.com/office/officeart/2005/8/layout/hProcess9"/>
    <dgm:cxn modelId="{12091EDB-5484-45EC-8122-89A2D00E61D3}" type="presParOf" srcId="{44C3D485-6283-4E5E-8A42-8B1B6385595E}" destId="{9E44DD87-AFAB-4A2A-A805-7BB65ECA66A5}" srcOrd="6" destOrd="1" presId="urn:microsoft.com/office/officeart/2005/8/layout/hProcess9"/>
    <dgm:cxn modelId="{A0B0980D-F55D-4042-BF80-5DA4C44E8BB3}" type="presOf" srcId="{C074EF0F-3B65-42E7-8584-DFC1EDE769EB}" destId="{9E44DD87-AFAB-4A2A-A805-7BB65ECA66A5}" srcOrd="0" destOrd="0" presId="urn:microsoft.com/office/officeart/2005/8/layout/hProcess9"/>
    <dgm:cxn modelId="{A17B333D-F1CD-4244-BAF3-48ED38DCF7E1}" type="presParOf" srcId="{44C3D485-6283-4E5E-8A42-8B1B6385595E}" destId="{480F84C9-BD51-486A-AB3B-F1E274DB255E}" srcOrd="7" destOrd="1" presId="urn:microsoft.com/office/officeart/2005/8/layout/hProcess9"/>
    <dgm:cxn modelId="{F7FA2B05-702F-43D5-9AAF-C3B20E869C94}" type="presParOf" srcId="{44C3D485-6283-4E5E-8A42-8B1B6385595E}" destId="{1478F026-68DD-4AD9-AC46-080034B514D7}" srcOrd="8" destOrd="1" presId="urn:microsoft.com/office/officeart/2005/8/layout/hProcess9"/>
    <dgm:cxn modelId="{19ACF3AA-88E8-4821-AB0C-ED557322B058}" type="presOf" srcId="{D2EAB6FB-8289-45C1-B540-FF35864EE421}" destId="{1478F026-68DD-4AD9-AC46-080034B514D7}"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F9C1A87-648F-4FA3-8298-F7FF69248063}" type="doc">
      <dgm:prSet loTypeId="process" loCatId="process" qsTypeId="urn:microsoft.com/office/officeart/2005/8/quickstyle/simple1" qsCatId="simple" csTypeId="urn:microsoft.com/office/officeart/2005/8/colors/accent1_2" csCatId="accent1" phldr="0"/>
      <dgm:spPr/>
    </dgm:pt>
    <dgm:pt modelId="{220DFBB3-6A2B-48E2-96FE-229E7135E226}">
      <dgm:prSet phldrT="[文本]" phldr="0" custT="1"/>
      <dgm:spPr/>
      <dgm:t>
        <a:bodyPr vert="horz" wrap="square"/>
        <a:p>
          <a:pPr>
            <a:lnSpc>
              <a:spcPct val="100000"/>
            </a:lnSpc>
            <a:spcBef>
              <a:spcPct val="0"/>
            </a:spcBef>
            <a:spcAft>
              <a:spcPct val="35000"/>
            </a:spcAft>
          </a:pPr>
          <a:r>
            <a:rPr lang="zh-CN" altLang="en-US" sz="2400"/>
            <a:t>全媒体传播</a:t>
          </a:r>
          <a:r>
            <a:rPr lang="zh-CN" altLang="en-US" sz="2400"/>
            <a:t/>
          </a:r>
          <a:endParaRPr lang="zh-CN" altLang="en-US" sz="2400"/>
        </a:p>
      </dgm:t>
    </dgm:pt>
    <dgm:pt modelId="{6799A159-375E-48BE-AABD-9A2FE821DAF2}" cxnId="{80222116-9C2C-4B1C-87BB-6714635FE818}" type="parTrans">
      <dgm:prSet/>
      <dgm:spPr/>
    </dgm:pt>
    <dgm:pt modelId="{3E8FE182-047D-4DBF-B997-A26D7EF167CE}" cxnId="{80222116-9C2C-4B1C-87BB-6714635FE818}" type="sibTrans">
      <dgm:prSet/>
      <dgm:spPr/>
    </dgm:pt>
    <dgm:pt modelId="{2BAA06EE-C86F-49AF-99BB-79BA0A7024A5}">
      <dgm:prSet phldrT="[文本]" phldr="0" custT="1"/>
      <dgm:spPr/>
      <dgm:t>
        <a:bodyPr vert="horz" wrap="square"/>
        <a:p>
          <a:pPr>
            <a:lnSpc>
              <a:spcPct val="100000"/>
            </a:lnSpc>
            <a:spcBef>
              <a:spcPct val="0"/>
            </a:spcBef>
            <a:spcAft>
              <a:spcPct val="35000"/>
            </a:spcAft>
          </a:pPr>
          <a:r>
            <a:rPr lang="zh-CN" altLang="en-US" sz="2400"/>
            <a:t>形式重于内容</a:t>
          </a:r>
          <a:r>
            <a:rPr lang="zh-CN" altLang="en-US" sz="2400"/>
            <a:t/>
          </a:r>
          <a:endParaRPr lang="zh-CN" altLang="en-US" sz="2400"/>
        </a:p>
      </dgm:t>
    </dgm:pt>
    <dgm:pt modelId="{A5CFD625-30CE-461F-8B81-D06F77FA42EF}" cxnId="{F6823110-A897-4261-95A2-BF85AA7750D8}" type="parTrans">
      <dgm:prSet/>
      <dgm:spPr/>
    </dgm:pt>
    <dgm:pt modelId="{C409FDE6-5B12-4918-B71D-6D01D512B111}" cxnId="{F6823110-A897-4261-95A2-BF85AA7750D8}" type="sibTrans">
      <dgm:prSet/>
      <dgm:spPr/>
    </dgm:pt>
    <dgm:pt modelId="{F3610FD5-CB40-4155-A302-E1ED46CA7965}">
      <dgm:prSet phldrT="[文本]" phldr="0" custT="1"/>
      <dgm:spPr/>
      <dgm:t>
        <a:bodyPr vert="horz" wrap="square"/>
        <a:p>
          <a:pPr>
            <a:lnSpc>
              <a:spcPct val="100000"/>
            </a:lnSpc>
            <a:spcBef>
              <a:spcPct val="0"/>
            </a:spcBef>
            <a:spcAft>
              <a:spcPct val="35000"/>
            </a:spcAft>
          </a:pPr>
          <a:r>
            <a:rPr lang="zh-CN" altLang="en-US" sz="2400"/>
            <a:t>用户影响传播效果</a:t>
          </a:r>
          <a:r>
            <a:rPr lang="zh-CN" altLang="en-US" sz="2400"/>
            <a:t/>
          </a:r>
          <a:endParaRPr lang="zh-CN" altLang="en-US" sz="2400"/>
        </a:p>
      </dgm:t>
    </dgm:pt>
    <dgm:pt modelId="{5412155B-9E11-4BF1-82F9-EADF6AFF0F60}" cxnId="{4E37B10F-F748-4A4F-9375-D08C47933AE7}" type="parTrans">
      <dgm:prSet/>
      <dgm:spPr/>
    </dgm:pt>
    <dgm:pt modelId="{0E659347-3E53-4D9E-9630-9B59FF0356FD}" cxnId="{4E37B10F-F748-4A4F-9375-D08C47933AE7}" type="sibTrans">
      <dgm:prSet/>
      <dgm:spPr/>
    </dgm:pt>
    <dgm:pt modelId="{C074EF0F-3B65-42E7-8584-DFC1EDE769EB}">
      <dgm:prSet phldr="0" custT="1"/>
      <dgm:spPr/>
      <dgm:t>
        <a:bodyPr vert="horz" wrap="square"/>
        <a:p>
          <a:pPr>
            <a:lnSpc>
              <a:spcPct val="100000"/>
            </a:lnSpc>
            <a:spcBef>
              <a:spcPct val="0"/>
            </a:spcBef>
            <a:spcAft>
              <a:spcPct val="35000"/>
            </a:spcAft>
          </a:pPr>
          <a:r>
            <a:rPr altLang="en-US" sz="2400"/>
            <a:t>矩阵传播形成合力效应</a:t>
          </a:r>
          <a:r>
            <a:rPr altLang="en-US" sz="2400"/>
            <a:t/>
          </a:r>
          <a:endParaRPr altLang="en-US" sz="2400"/>
        </a:p>
      </dgm:t>
    </dgm:pt>
    <dgm:pt modelId="{C91E7E2E-1114-4D1E-BB1B-520798B8C9EB}" cxnId="{FE69F31F-7B1C-4D17-8E68-45CEF54AC621}" type="parTrans">
      <dgm:prSet/>
      <dgm:spPr/>
    </dgm:pt>
    <dgm:pt modelId="{4904E9BD-3B08-4239-98BF-AEFF2002D90C}" cxnId="{FE69F31F-7B1C-4D17-8E68-45CEF54AC621}" type="sibTrans">
      <dgm:prSet/>
      <dgm:spPr/>
    </dgm:pt>
    <dgm:pt modelId="{FF5EBCE2-33A1-4410-8CCE-241621ACBF4A}" type="pres">
      <dgm:prSet presAssocID="{0F9C1A87-648F-4FA3-8298-F7FF69248063}" presName="CompostProcess" presStyleCnt="0">
        <dgm:presLayoutVars>
          <dgm:dir/>
          <dgm:resizeHandles val="exact"/>
        </dgm:presLayoutVars>
      </dgm:prSet>
      <dgm:spPr/>
    </dgm:pt>
    <dgm:pt modelId="{5C766BF9-8E89-4CF9-B19C-78006AB9D0FF}" type="pres">
      <dgm:prSet presAssocID="{0F9C1A87-648F-4FA3-8298-F7FF69248063}" presName="arrow" presStyleLbl="bgShp" presStyleIdx="0" presStyleCnt="1"/>
      <dgm:spPr/>
    </dgm:pt>
    <dgm:pt modelId="{44C3D485-6283-4E5E-8A42-8B1B6385595E}" type="pres">
      <dgm:prSet presAssocID="{0F9C1A87-648F-4FA3-8298-F7FF69248063}" presName="linearProcess" presStyleCnt="0"/>
      <dgm:spPr/>
    </dgm:pt>
    <dgm:pt modelId="{88977C2E-9DA8-43F7-869A-FA4A7946B9D0}" type="pres">
      <dgm:prSet presAssocID="{220DFBB3-6A2B-48E2-96FE-229E7135E226}" presName="textNode" presStyleLbl="node1" presStyleIdx="0" presStyleCnt="4">
        <dgm:presLayoutVars>
          <dgm:bulletEnabled val="1"/>
        </dgm:presLayoutVars>
      </dgm:prSet>
      <dgm:spPr/>
    </dgm:pt>
    <dgm:pt modelId="{409696F9-775D-4DF9-8C31-B566981A86A8}" type="pres">
      <dgm:prSet presAssocID="{3E8FE182-047D-4DBF-B997-A26D7EF167CE}" presName="sibTrans" presStyleCnt="0"/>
      <dgm:spPr/>
    </dgm:pt>
    <dgm:pt modelId="{B0141BFD-552C-43F6-9DD9-B107954BE5A0}" type="pres">
      <dgm:prSet presAssocID="{2BAA06EE-C86F-49AF-99BB-79BA0A7024A5}" presName="textNode" presStyleLbl="node1" presStyleIdx="1" presStyleCnt="4">
        <dgm:presLayoutVars>
          <dgm:bulletEnabled val="1"/>
        </dgm:presLayoutVars>
      </dgm:prSet>
      <dgm:spPr/>
    </dgm:pt>
    <dgm:pt modelId="{1B3EEB7B-99F3-4351-A080-D5700D4E3F26}" type="pres">
      <dgm:prSet presAssocID="{C409FDE6-5B12-4918-B71D-6D01D512B111}" presName="sibTrans" presStyleCnt="0"/>
      <dgm:spPr/>
    </dgm:pt>
    <dgm:pt modelId="{42404743-5237-4B72-A3D1-12E21DAAED91}" type="pres">
      <dgm:prSet presAssocID="{F3610FD5-CB40-4155-A302-E1ED46CA7965}" presName="textNode" presStyleLbl="node1" presStyleIdx="2" presStyleCnt="4">
        <dgm:presLayoutVars>
          <dgm:bulletEnabled val="1"/>
        </dgm:presLayoutVars>
      </dgm:prSet>
      <dgm:spPr/>
    </dgm:pt>
    <dgm:pt modelId="{18C514E1-67B3-4967-B52A-DF0AF72DD96E}" type="pres">
      <dgm:prSet presAssocID="{0E659347-3E53-4D9E-9630-9B59FF0356FD}" presName="sibTrans" presStyleCnt="0"/>
      <dgm:spPr/>
    </dgm:pt>
    <dgm:pt modelId="{9E44DD87-AFAB-4A2A-A805-7BB65ECA66A5}" type="pres">
      <dgm:prSet presAssocID="{C074EF0F-3B65-42E7-8584-DFC1EDE769EB}" presName="textNode" presStyleLbl="node1" presStyleIdx="3" presStyleCnt="4">
        <dgm:presLayoutVars>
          <dgm:bulletEnabled val="1"/>
        </dgm:presLayoutVars>
      </dgm:prSet>
      <dgm:spPr/>
    </dgm:pt>
  </dgm:ptLst>
  <dgm:cxnLst>
    <dgm:cxn modelId="{80222116-9C2C-4B1C-87BB-6714635FE818}" srcId="{0F9C1A87-648F-4FA3-8298-F7FF69248063}" destId="{220DFBB3-6A2B-48E2-96FE-229E7135E226}" srcOrd="0" destOrd="0" parTransId="{6799A159-375E-48BE-AABD-9A2FE821DAF2}" sibTransId="{3E8FE182-047D-4DBF-B997-A26D7EF167CE}"/>
    <dgm:cxn modelId="{F6823110-A897-4261-95A2-BF85AA7750D8}" srcId="{0F9C1A87-648F-4FA3-8298-F7FF69248063}" destId="{2BAA06EE-C86F-49AF-99BB-79BA0A7024A5}" srcOrd="1" destOrd="0" parTransId="{A5CFD625-30CE-461F-8B81-D06F77FA42EF}" sibTransId="{C409FDE6-5B12-4918-B71D-6D01D512B111}"/>
    <dgm:cxn modelId="{4E37B10F-F748-4A4F-9375-D08C47933AE7}" srcId="{0F9C1A87-648F-4FA3-8298-F7FF69248063}" destId="{F3610FD5-CB40-4155-A302-E1ED46CA7965}" srcOrd="2" destOrd="0" parTransId="{5412155B-9E11-4BF1-82F9-EADF6AFF0F60}" sibTransId="{0E659347-3E53-4D9E-9630-9B59FF0356FD}"/>
    <dgm:cxn modelId="{FE69F31F-7B1C-4D17-8E68-45CEF54AC621}" srcId="{0F9C1A87-648F-4FA3-8298-F7FF69248063}" destId="{C074EF0F-3B65-42E7-8584-DFC1EDE769EB}" srcOrd="3" destOrd="0" parTransId="{C91E7E2E-1114-4D1E-BB1B-520798B8C9EB}" sibTransId="{4904E9BD-3B08-4239-98BF-AEFF2002D90C}"/>
    <dgm:cxn modelId="{A434938E-202E-42F6-86C1-7C61D2972F3B}" type="presOf" srcId="{0F9C1A87-648F-4FA3-8298-F7FF69248063}" destId="{FF5EBCE2-33A1-4410-8CCE-241621ACBF4A}" srcOrd="0" destOrd="0" presId="urn:microsoft.com/office/officeart/2005/8/layout/hProcess9"/>
    <dgm:cxn modelId="{40EC9194-AFD0-4095-A4A6-B5B8287C62BD}" type="presParOf" srcId="{FF5EBCE2-33A1-4410-8CCE-241621ACBF4A}" destId="{5C766BF9-8E89-4CF9-B19C-78006AB9D0FF}" srcOrd="0" destOrd="0" presId="urn:microsoft.com/office/officeart/2005/8/layout/hProcess9"/>
    <dgm:cxn modelId="{8AF0B1C7-FD23-4ED9-8055-87D8B5B873E3}" type="presParOf" srcId="{FF5EBCE2-33A1-4410-8CCE-241621ACBF4A}" destId="{44C3D485-6283-4E5E-8A42-8B1B6385595E}" srcOrd="1" destOrd="0" presId="urn:microsoft.com/office/officeart/2005/8/layout/hProcess9"/>
    <dgm:cxn modelId="{76E1F442-7D1C-4263-BE8A-CBA31C84C11E}" type="presParOf" srcId="{44C3D485-6283-4E5E-8A42-8B1B6385595E}" destId="{88977C2E-9DA8-43F7-869A-FA4A7946B9D0}" srcOrd="0" destOrd="1" presId="urn:microsoft.com/office/officeart/2005/8/layout/hProcess9"/>
    <dgm:cxn modelId="{2EB145CB-09BE-4DA7-ACCF-7EB8D64DF482}" type="presOf" srcId="{220DFBB3-6A2B-48E2-96FE-229E7135E226}" destId="{88977C2E-9DA8-43F7-869A-FA4A7946B9D0}" srcOrd="0" destOrd="0" presId="urn:microsoft.com/office/officeart/2005/8/layout/hProcess9"/>
    <dgm:cxn modelId="{DDB4FA59-F0E1-4C74-8BF8-1B7F619555DD}" type="presParOf" srcId="{44C3D485-6283-4E5E-8A42-8B1B6385595E}" destId="{409696F9-775D-4DF9-8C31-B566981A86A8}" srcOrd="1" destOrd="1" presId="urn:microsoft.com/office/officeart/2005/8/layout/hProcess9"/>
    <dgm:cxn modelId="{A8785882-5E1B-45B0-8E2D-E531751CEA76}" type="presParOf" srcId="{44C3D485-6283-4E5E-8A42-8B1B6385595E}" destId="{B0141BFD-552C-43F6-9DD9-B107954BE5A0}" srcOrd="2" destOrd="1" presId="urn:microsoft.com/office/officeart/2005/8/layout/hProcess9"/>
    <dgm:cxn modelId="{9490B789-06D4-42AA-9CE6-3863CC724A66}" type="presOf" srcId="{2BAA06EE-C86F-49AF-99BB-79BA0A7024A5}" destId="{B0141BFD-552C-43F6-9DD9-B107954BE5A0}" srcOrd="0" destOrd="0" presId="urn:microsoft.com/office/officeart/2005/8/layout/hProcess9"/>
    <dgm:cxn modelId="{13DE4829-9197-4313-A494-890C2EA1BBD6}" type="presParOf" srcId="{44C3D485-6283-4E5E-8A42-8B1B6385595E}" destId="{1B3EEB7B-99F3-4351-A080-D5700D4E3F26}" srcOrd="3" destOrd="1" presId="urn:microsoft.com/office/officeart/2005/8/layout/hProcess9"/>
    <dgm:cxn modelId="{7C64CB8B-0185-4719-87B9-AC8EA625BEB2}" type="presParOf" srcId="{44C3D485-6283-4E5E-8A42-8B1B6385595E}" destId="{42404743-5237-4B72-A3D1-12E21DAAED91}" srcOrd="4" destOrd="1" presId="urn:microsoft.com/office/officeart/2005/8/layout/hProcess9"/>
    <dgm:cxn modelId="{DB759048-839E-4EE7-9B25-F00E378CF485}" type="presOf" srcId="{F3610FD5-CB40-4155-A302-E1ED46CA7965}" destId="{42404743-5237-4B72-A3D1-12E21DAAED91}" srcOrd="0" destOrd="0" presId="urn:microsoft.com/office/officeart/2005/8/layout/hProcess9"/>
    <dgm:cxn modelId="{E22AA9D4-04F1-44B4-8138-0A674B35EED2}" type="presParOf" srcId="{44C3D485-6283-4E5E-8A42-8B1B6385595E}" destId="{18C514E1-67B3-4967-B52A-DF0AF72DD96E}" srcOrd="5" destOrd="1" presId="urn:microsoft.com/office/officeart/2005/8/layout/hProcess9"/>
    <dgm:cxn modelId="{6F9F4818-0D44-4E49-9453-A3F5EA51E89A}" type="presParOf" srcId="{44C3D485-6283-4E5E-8A42-8B1B6385595E}" destId="{9E44DD87-AFAB-4A2A-A805-7BB65ECA66A5}" srcOrd="6" destOrd="1" presId="urn:microsoft.com/office/officeart/2005/8/layout/hProcess9"/>
    <dgm:cxn modelId="{B5E91473-C30C-4B7A-99A5-9EBB341E43E4}" type="presOf" srcId="{C074EF0F-3B65-42E7-8584-DFC1EDE769EB}" destId="{9E44DD87-AFAB-4A2A-A805-7BB65ECA66A5}"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00EE499-D129-484D-B5C0-D0F3AC30E8B1}" type="doc">
      <dgm:prSet loTypeId="urn:microsoft.com/office/officeart/2005/8/layout/vList3" loCatId="list" qsTypeId="urn:microsoft.com/office/officeart/2005/8/quickstyle/simple5" qsCatId="simple" csTypeId="urn:microsoft.com/office/officeart/2005/8/colors/accent6_5" csCatId="accent1" phldr="0"/>
      <dgm:spPr/>
    </dgm:pt>
    <dgm:pt modelId="{BEB4A0DE-FB16-4C4F-8DEA-03570694B93A}">
      <dgm:prSet phldrT="[文本]" phldr="0" custT="1"/>
      <dgm:spPr/>
      <dgm:t>
        <a:bodyPr vert="horz" wrap="square"/>
        <a:p>
          <a:pPr algn="l">
            <a:lnSpc>
              <a:spcPct val="100000"/>
            </a:lnSpc>
            <a:spcBef>
              <a:spcPct val="0"/>
            </a:spcBef>
            <a:spcAft>
              <a:spcPct val="35000"/>
            </a:spcAft>
          </a:pPr>
          <a:r>
            <a:rPr lang="zh-CN" altLang="en-US" sz="2400"/>
            <a:t>网络与新媒体的编辑是运营的基础</a:t>
          </a:r>
          <a:r>
            <a:rPr lang="zh-CN" altLang="en-US" sz="2400"/>
            <a:t/>
          </a:r>
          <a:endParaRPr lang="zh-CN" altLang="en-US" sz="2400"/>
        </a:p>
      </dgm:t>
    </dgm:pt>
    <dgm:pt modelId="{A1CD0B47-03FC-4535-A972-2673574CE2F3}" cxnId="{A785BE4C-5E7B-4CC0-817C-6BDB6B99FBDF}" type="parTrans">
      <dgm:prSet/>
      <dgm:spPr/>
    </dgm:pt>
    <dgm:pt modelId="{66283CB7-69B8-41D5-A569-950515985F71}" cxnId="{A785BE4C-5E7B-4CC0-817C-6BDB6B99FBDF}" type="sibTrans">
      <dgm:prSet/>
      <dgm:spPr/>
    </dgm:pt>
    <dgm:pt modelId="{11A5EA0A-517A-463B-9BA8-5EB54D7D10F8}">
      <dgm:prSet phldrT="[文本]" phldr="0" custT="1"/>
      <dgm:spPr/>
      <dgm:t>
        <a:bodyPr vert="horz" wrap="square"/>
        <a:p>
          <a:pPr algn="l">
            <a:lnSpc>
              <a:spcPct val="100000"/>
            </a:lnSpc>
            <a:spcBef>
              <a:spcPct val="0"/>
            </a:spcBef>
            <a:spcAft>
              <a:spcPct val="35000"/>
            </a:spcAft>
          </a:pPr>
          <a:r>
            <a:rPr lang="zh-CN" altLang="en-US" sz="2400">
              <a:sym typeface="+mn-ea"/>
            </a:rPr>
            <a:t>网络与新媒体的运营是编辑工作的助推器</a:t>
          </a:r>
          <a:r>
            <a:rPr lang="zh-CN" altLang="en-US" sz="2400">
              <a:sym typeface="+mn-ea"/>
            </a:rPr>
            <a:t/>
          </a:r>
          <a:endParaRPr lang="zh-CN" altLang="en-US" sz="2400">
            <a:sym typeface="+mn-ea"/>
          </a:endParaRPr>
        </a:p>
      </dgm:t>
    </dgm:pt>
    <dgm:pt modelId="{E2B15CF1-464F-45CC-BFE4-6F0AA417C19E}" cxnId="{9576E81C-2E21-4677-807C-2920B077C62C}" type="parTrans">
      <dgm:prSet/>
      <dgm:spPr/>
    </dgm:pt>
    <dgm:pt modelId="{4EA87785-B7B3-4F48-BB13-D91C5DEA8DC1}" cxnId="{9576E81C-2E21-4677-807C-2920B077C62C}" type="sibTrans">
      <dgm:prSet/>
      <dgm:spPr/>
    </dgm:pt>
    <dgm:pt modelId="{25EF8B53-4C57-43A4-9FE1-40C318A0AD88}">
      <dgm:prSet phldrT="[文本]" phldr="0" custT="1"/>
      <dgm:spPr/>
      <dgm:t>
        <a:bodyPr vert="horz" wrap="square"/>
        <a:p>
          <a:pPr algn="l">
            <a:lnSpc>
              <a:spcPct val="100000"/>
            </a:lnSpc>
            <a:spcBef>
              <a:spcPct val="0"/>
            </a:spcBef>
            <a:spcAft>
              <a:spcPct val="35000"/>
            </a:spcAft>
          </a:pPr>
          <a:r>
            <a:rPr lang="zh-CN" altLang="en-US" sz="2400"/>
            <a:t>网络与新媒体的编辑与运营一体化发展</a:t>
          </a:r>
          <a:r>
            <a:rPr lang="zh-CN" altLang="en-US" sz="2400"/>
            <a:t/>
          </a:r>
          <a:endParaRPr lang="zh-CN" altLang="en-US" sz="2400"/>
        </a:p>
      </dgm:t>
    </dgm:pt>
    <dgm:pt modelId="{62CE1C4C-AE05-4247-9728-BCA5F5CA780A}" cxnId="{37370C07-CDF4-4035-8BC8-E8F30FD9E34C}" type="parTrans">
      <dgm:prSet/>
      <dgm:spPr/>
    </dgm:pt>
    <dgm:pt modelId="{F463D266-32E5-414A-9781-DA46FFE60955}" cxnId="{37370C07-CDF4-4035-8BC8-E8F30FD9E34C}" type="sibTrans">
      <dgm:prSet/>
      <dgm:spPr/>
    </dgm:pt>
    <dgm:pt modelId="{3A30B1D0-F146-41C6-9373-8CC849B0566C}" type="pres">
      <dgm:prSet presAssocID="{800EE499-D129-484D-B5C0-D0F3AC30E8B1}" presName="linearFlow" presStyleCnt="0">
        <dgm:presLayoutVars>
          <dgm:dir/>
          <dgm:resizeHandles val="exact"/>
        </dgm:presLayoutVars>
      </dgm:prSet>
      <dgm:spPr/>
    </dgm:pt>
    <dgm:pt modelId="{65AAD8D9-A2BB-4BC0-ADC4-32A3E0934999}" type="pres">
      <dgm:prSet presAssocID="{BEB4A0DE-FB16-4C4F-8DEA-03570694B93A}" presName="composite" presStyleCnt="0"/>
      <dgm:spPr/>
    </dgm:pt>
    <dgm:pt modelId="{F8DF891C-0D10-4055-A8A8-3FC34ADEDC5B}" type="pres">
      <dgm:prSet presAssocID="{BEB4A0DE-FB16-4C4F-8DEA-03570694B93A}" presName="imgShp" presStyleLbl="fgImgPlace1" presStyleIdx="0" presStyleCnt="3"/>
      <dgm:spPr/>
    </dgm:pt>
    <dgm:pt modelId="{5D3E6026-A697-4D8F-84B5-C5321A8528B3}" type="pres">
      <dgm:prSet presAssocID="{BEB4A0DE-FB16-4C4F-8DEA-03570694B93A}" presName="txShp" presStyleLbl="node1" presStyleIdx="0" presStyleCnt="3">
        <dgm:presLayoutVars>
          <dgm:bulletEnabled val="1"/>
        </dgm:presLayoutVars>
      </dgm:prSet>
      <dgm:spPr/>
    </dgm:pt>
    <dgm:pt modelId="{01F33C7F-4C3C-42D3-8542-4BC345A10B4C}" type="pres">
      <dgm:prSet presAssocID="{66283CB7-69B8-41D5-A569-950515985F71}" presName="spacing" presStyleCnt="0"/>
      <dgm:spPr/>
    </dgm:pt>
    <dgm:pt modelId="{5373068E-DCEB-4D3C-BFF1-43C34CE727FD}" type="pres">
      <dgm:prSet presAssocID="{11A5EA0A-517A-463B-9BA8-5EB54D7D10F8}" presName="composite" presStyleCnt="0"/>
      <dgm:spPr/>
    </dgm:pt>
    <dgm:pt modelId="{48C23F44-CDC2-4998-B9C4-F737C51D3228}" type="pres">
      <dgm:prSet presAssocID="{11A5EA0A-517A-463B-9BA8-5EB54D7D10F8}" presName="imgShp" presStyleLbl="fgImgPlace1" presStyleIdx="1" presStyleCnt="3"/>
      <dgm:spPr/>
    </dgm:pt>
    <dgm:pt modelId="{DC27DDA6-73A4-45AF-8B52-70E594C6E063}" type="pres">
      <dgm:prSet presAssocID="{11A5EA0A-517A-463B-9BA8-5EB54D7D10F8}" presName="txShp" presStyleLbl="node1" presStyleIdx="1" presStyleCnt="3">
        <dgm:presLayoutVars>
          <dgm:bulletEnabled val="1"/>
        </dgm:presLayoutVars>
      </dgm:prSet>
      <dgm:spPr/>
    </dgm:pt>
    <dgm:pt modelId="{1BD648EC-230D-47E1-A618-F93D265B0703}" type="pres">
      <dgm:prSet presAssocID="{4EA87785-B7B3-4F48-BB13-D91C5DEA8DC1}" presName="spacing" presStyleCnt="0"/>
      <dgm:spPr/>
    </dgm:pt>
    <dgm:pt modelId="{7D4A810A-A6D4-47BA-AF8D-AB4F73C04080}" type="pres">
      <dgm:prSet presAssocID="{25EF8B53-4C57-43A4-9FE1-40C318A0AD88}" presName="composite" presStyleCnt="0"/>
      <dgm:spPr/>
    </dgm:pt>
    <dgm:pt modelId="{69DE5637-6198-4292-ADFF-69DC2A063BC5}" type="pres">
      <dgm:prSet presAssocID="{25EF8B53-4C57-43A4-9FE1-40C318A0AD88}" presName="imgShp" presStyleLbl="fgImgPlace1" presStyleIdx="2" presStyleCnt="3"/>
      <dgm:spPr/>
    </dgm:pt>
    <dgm:pt modelId="{00C34D87-B2DD-493A-BAA2-1A14EA17DEB1}" type="pres">
      <dgm:prSet presAssocID="{25EF8B53-4C57-43A4-9FE1-40C318A0AD88}" presName="txShp" presStyleLbl="node1" presStyleIdx="2" presStyleCnt="3">
        <dgm:presLayoutVars>
          <dgm:bulletEnabled val="1"/>
        </dgm:presLayoutVars>
      </dgm:prSet>
      <dgm:spPr/>
    </dgm:pt>
  </dgm:ptLst>
  <dgm:cxnLst>
    <dgm:cxn modelId="{A785BE4C-5E7B-4CC0-817C-6BDB6B99FBDF}" srcId="{800EE499-D129-484D-B5C0-D0F3AC30E8B1}" destId="{BEB4A0DE-FB16-4C4F-8DEA-03570694B93A}" srcOrd="0" destOrd="0" parTransId="{A1CD0B47-03FC-4535-A972-2673574CE2F3}" sibTransId="{66283CB7-69B8-41D5-A569-950515985F71}"/>
    <dgm:cxn modelId="{9576E81C-2E21-4677-807C-2920B077C62C}" srcId="{800EE499-D129-484D-B5C0-D0F3AC30E8B1}" destId="{11A5EA0A-517A-463B-9BA8-5EB54D7D10F8}" srcOrd="1" destOrd="0" parTransId="{E2B15CF1-464F-45CC-BFE4-6F0AA417C19E}" sibTransId="{4EA87785-B7B3-4F48-BB13-D91C5DEA8DC1}"/>
    <dgm:cxn modelId="{37370C07-CDF4-4035-8BC8-E8F30FD9E34C}" srcId="{800EE499-D129-484D-B5C0-D0F3AC30E8B1}" destId="{25EF8B53-4C57-43A4-9FE1-40C318A0AD88}" srcOrd="2" destOrd="0" parTransId="{62CE1C4C-AE05-4247-9728-BCA5F5CA780A}" sibTransId="{F463D266-32E5-414A-9781-DA46FFE60955}"/>
    <dgm:cxn modelId="{08F95F68-A919-483C-A8A4-34AEC2B999CC}" type="presOf" srcId="{800EE499-D129-484D-B5C0-D0F3AC30E8B1}" destId="{3A30B1D0-F146-41C6-9373-8CC849B0566C}" srcOrd="0" destOrd="0" presId="urn:microsoft.com/office/officeart/2005/8/layout/vList3"/>
    <dgm:cxn modelId="{6195CD26-B7F1-445F-B58F-10710D87F83D}" type="presParOf" srcId="{3A30B1D0-F146-41C6-9373-8CC849B0566C}" destId="{65AAD8D9-A2BB-4BC0-ADC4-32A3E0934999}" srcOrd="0" destOrd="0" presId="urn:microsoft.com/office/officeart/2005/8/layout/vList3"/>
    <dgm:cxn modelId="{5596E9A7-2279-4FD7-9C1B-CA5AC087F2DA}" type="presParOf" srcId="{65AAD8D9-A2BB-4BC0-ADC4-32A3E0934999}" destId="{F8DF891C-0D10-4055-A8A8-3FC34ADEDC5B}" srcOrd="0" destOrd="0" presId="urn:microsoft.com/office/officeart/2005/8/layout/vList3"/>
    <dgm:cxn modelId="{51E5FD7B-E467-4288-951C-9A2C32934B08}" type="presParOf" srcId="{65AAD8D9-A2BB-4BC0-ADC4-32A3E0934999}" destId="{5D3E6026-A697-4D8F-84B5-C5321A8528B3}" srcOrd="1" destOrd="0" presId="urn:microsoft.com/office/officeart/2005/8/layout/vList3"/>
    <dgm:cxn modelId="{FC9524D4-0008-432B-9A5B-3689887C8624}" type="presOf" srcId="{BEB4A0DE-FB16-4C4F-8DEA-03570694B93A}" destId="{5D3E6026-A697-4D8F-84B5-C5321A8528B3}" srcOrd="0" destOrd="0" presId="urn:microsoft.com/office/officeart/2005/8/layout/vList3"/>
    <dgm:cxn modelId="{C0375D2D-327C-435C-81A8-4BCD15E6CE25}" type="presParOf" srcId="{3A30B1D0-F146-41C6-9373-8CC849B0566C}" destId="{01F33C7F-4C3C-42D3-8542-4BC345A10B4C}" srcOrd="1" destOrd="0" presId="urn:microsoft.com/office/officeart/2005/8/layout/vList3"/>
    <dgm:cxn modelId="{77D03C79-3311-4D6E-82AC-68AF56E19A6F}" type="presOf" srcId="{66283CB7-69B8-41D5-A569-950515985F71}" destId="{01F33C7F-4C3C-42D3-8542-4BC345A10B4C}" srcOrd="0" destOrd="0" presId="urn:microsoft.com/office/officeart/2005/8/layout/vList3"/>
    <dgm:cxn modelId="{EE5C0070-96D2-4F5F-9C75-2D2615B47F25}" type="presParOf" srcId="{3A30B1D0-F146-41C6-9373-8CC849B0566C}" destId="{5373068E-DCEB-4D3C-BFF1-43C34CE727FD}" srcOrd="2" destOrd="0" presId="urn:microsoft.com/office/officeart/2005/8/layout/vList3"/>
    <dgm:cxn modelId="{82580AB3-EA76-413D-9A89-B4B78ABD4F43}" type="presParOf" srcId="{5373068E-DCEB-4D3C-BFF1-43C34CE727FD}" destId="{48C23F44-CDC2-4998-B9C4-F737C51D3228}" srcOrd="0" destOrd="2" presId="urn:microsoft.com/office/officeart/2005/8/layout/vList3"/>
    <dgm:cxn modelId="{D65ABD31-97C8-4022-BA92-572AB69BE6BF}" type="presParOf" srcId="{5373068E-DCEB-4D3C-BFF1-43C34CE727FD}" destId="{DC27DDA6-73A4-45AF-8B52-70E594C6E063}" srcOrd="1" destOrd="2" presId="urn:microsoft.com/office/officeart/2005/8/layout/vList3"/>
    <dgm:cxn modelId="{85EE4C32-C0DD-43C5-AF23-1981195DCAE0}" type="presOf" srcId="{11A5EA0A-517A-463B-9BA8-5EB54D7D10F8}" destId="{DC27DDA6-73A4-45AF-8B52-70E594C6E063}" srcOrd="0" destOrd="0" presId="urn:microsoft.com/office/officeart/2005/8/layout/vList3"/>
    <dgm:cxn modelId="{6E73F86A-E855-4FEF-842D-5E462C40328B}" type="presParOf" srcId="{3A30B1D0-F146-41C6-9373-8CC849B0566C}" destId="{1BD648EC-230D-47E1-A618-F93D265B0703}" srcOrd="3" destOrd="0" presId="urn:microsoft.com/office/officeart/2005/8/layout/vList3"/>
    <dgm:cxn modelId="{19F54DAD-01F4-4680-83F0-D77CEB7B0F03}" type="presOf" srcId="{4EA87785-B7B3-4F48-BB13-D91C5DEA8DC1}" destId="{1BD648EC-230D-47E1-A618-F93D265B0703}" srcOrd="0" destOrd="0" presId="urn:microsoft.com/office/officeart/2005/8/layout/vList3"/>
    <dgm:cxn modelId="{6C5B83FE-FCC7-42D9-9B41-2400F5DA5A25}" type="presParOf" srcId="{3A30B1D0-F146-41C6-9373-8CC849B0566C}" destId="{7D4A810A-A6D4-47BA-AF8D-AB4F73C04080}" srcOrd="4" destOrd="0" presId="urn:microsoft.com/office/officeart/2005/8/layout/vList3"/>
    <dgm:cxn modelId="{FC6A66D5-2660-48A8-AE73-041DF73F386D}" type="presParOf" srcId="{7D4A810A-A6D4-47BA-AF8D-AB4F73C04080}" destId="{69DE5637-6198-4292-ADFF-69DC2A063BC5}" srcOrd="0" destOrd="4" presId="urn:microsoft.com/office/officeart/2005/8/layout/vList3"/>
    <dgm:cxn modelId="{1D6783C1-DC21-43B9-8951-0C2813A6A1D8}" type="presParOf" srcId="{7D4A810A-A6D4-47BA-AF8D-AB4F73C04080}" destId="{00C34D87-B2DD-493A-BAA2-1A14EA17DEB1}" srcOrd="1" destOrd="4" presId="urn:microsoft.com/office/officeart/2005/8/layout/vList3"/>
    <dgm:cxn modelId="{7E35BBE5-6711-40FD-891D-BEDBBDDC8A12}" type="presOf" srcId="{25EF8B53-4C57-43A4-9FE1-40C318A0AD88}" destId="{00C34D87-B2DD-493A-BAA2-1A14EA17DEB1}"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09D490-3832-48CE-88A7-42E5FEB0B799}" type="doc">
      <dgm:prSet loTypeId="relationship" loCatId="relationship" qsTypeId="urn:microsoft.com/office/officeart/2005/8/quickstyle/simple1" qsCatId="simple" csTypeId="urn:microsoft.com/office/officeart/2005/8/colors/colorful1" csCatId="accent1" phldr="0"/>
      <dgm:spPr/>
      <dgm:t>
        <a:bodyPr/>
        <a:p>
          <a:endParaRPr lang="zh-CN" altLang="en-US"/>
        </a:p>
      </dgm:t>
    </dgm:pt>
    <dgm:pt modelId="{16FF3CD7-CD1B-43E7-ADA1-9BD0ABDE7453}">
      <dgm:prSet phldrT="[文本]" phldr="0" custT="1"/>
      <dgm:spPr/>
      <dgm:t>
        <a:bodyPr vert="horz" wrap="square"/>
        <a:p>
          <a:pPr>
            <a:lnSpc>
              <a:spcPct val="100000"/>
            </a:lnSpc>
            <a:spcBef>
              <a:spcPct val="0"/>
            </a:spcBef>
            <a:spcAft>
              <a:spcPct val="35000"/>
            </a:spcAft>
          </a:pPr>
          <a:r>
            <a:rPr lang="zh-CN" altLang="en-US" sz="3200"/>
            <a:t>题文分开</a:t>
          </a:r>
          <a:r>
            <a:rPr lang="zh-CN" altLang="en-US" sz="3200"/>
            <a:t/>
          </a:r>
          <a:endParaRPr lang="zh-CN" altLang="en-US" sz="3200"/>
        </a:p>
      </dgm:t>
    </dgm:pt>
    <dgm:pt modelId="{01158443-6035-4DDC-8D78-2B6A8E21AFAE}" cxnId="{9766A035-F508-4457-9BB3-D5889C3B50A2}" type="parTrans">
      <dgm:prSet/>
      <dgm:spPr/>
      <dgm:t>
        <a:bodyPr/>
        <a:p>
          <a:endParaRPr lang="zh-CN" altLang="en-US"/>
        </a:p>
      </dgm:t>
    </dgm:pt>
    <dgm:pt modelId="{085E6240-A1E5-44C7-807D-136724990C00}" cxnId="{9766A035-F508-4457-9BB3-D5889C3B50A2}" type="sibTrans">
      <dgm:prSet/>
      <dgm:spPr/>
      <dgm:t>
        <a:bodyPr/>
        <a:p>
          <a:endParaRPr lang="zh-CN" altLang="en-US"/>
        </a:p>
      </dgm:t>
    </dgm:pt>
    <dgm:pt modelId="{5CC2ECAC-253E-42C2-B5D0-20CB09C9A6EC}">
      <dgm:prSet phldrT="[文本]" phldr="0" custT="1"/>
      <dgm:spPr/>
      <dgm:t>
        <a:bodyPr vert="horz" wrap="square"/>
        <a:p>
          <a:pPr>
            <a:lnSpc>
              <a:spcPct val="100000"/>
            </a:lnSpc>
            <a:spcBef>
              <a:spcPct val="0"/>
            </a:spcBef>
            <a:spcAft>
              <a:spcPct val="35000"/>
            </a:spcAft>
          </a:pPr>
          <a:r>
            <a:rPr lang="zh-CN" altLang="en-US" sz="3200"/>
            <a:t>单行题多</a:t>
          </a:r>
          <a:r>
            <a:rPr lang="zh-CN" altLang="en-US" sz="3200"/>
            <a:t/>
          </a:r>
          <a:endParaRPr lang="zh-CN" altLang="en-US" sz="3200"/>
        </a:p>
      </dgm:t>
    </dgm:pt>
    <dgm:pt modelId="{90C79B6F-D96D-450C-AB20-256538E1E0BC}" cxnId="{00AB6A79-CFE1-48BB-981B-F74B028474A6}" type="parTrans">
      <dgm:prSet/>
      <dgm:spPr/>
      <dgm:t>
        <a:bodyPr/>
        <a:p>
          <a:endParaRPr lang="zh-CN" altLang="en-US"/>
        </a:p>
      </dgm:t>
    </dgm:pt>
    <dgm:pt modelId="{9FB5889C-CAAC-46F2-80F6-BAD8969188A0}" cxnId="{00AB6A79-CFE1-48BB-981B-F74B028474A6}" type="sibTrans">
      <dgm:prSet/>
      <dgm:spPr/>
      <dgm:t>
        <a:bodyPr/>
        <a:p>
          <a:endParaRPr lang="zh-CN" altLang="en-US"/>
        </a:p>
      </dgm:t>
    </dgm:pt>
    <dgm:pt modelId="{99613576-2E0D-4362-84C0-CA41C5EA901B}">
      <dgm:prSet phldrT="[文本]" phldr="0" custT="1"/>
      <dgm:spPr/>
      <dgm:t>
        <a:bodyPr vert="horz" wrap="square"/>
        <a:p>
          <a:pPr>
            <a:lnSpc>
              <a:spcPct val="100000"/>
            </a:lnSpc>
            <a:spcBef>
              <a:spcPct val="0"/>
            </a:spcBef>
            <a:spcAft>
              <a:spcPct val="35000"/>
            </a:spcAft>
          </a:pPr>
          <a:r>
            <a:rPr lang="zh-CN" altLang="en-US" sz="3200"/>
            <a:t>实题为主</a:t>
          </a:r>
          <a:r>
            <a:rPr lang="zh-CN" altLang="en-US" sz="3200"/>
            <a:t/>
          </a:r>
          <a:endParaRPr lang="zh-CN" altLang="en-US" sz="3200"/>
        </a:p>
      </dgm:t>
    </dgm:pt>
    <dgm:pt modelId="{63D1C447-44DA-450E-B12D-CF7C3124E0A1}" cxnId="{FBA7CBED-9576-457B-904D-E27EE6D79C49}" type="parTrans">
      <dgm:prSet/>
      <dgm:spPr/>
      <dgm:t>
        <a:bodyPr/>
        <a:p>
          <a:endParaRPr lang="zh-CN" altLang="en-US"/>
        </a:p>
      </dgm:t>
    </dgm:pt>
    <dgm:pt modelId="{6A71915A-BF48-4D8D-8C0E-4E1DBCD20CF6}" cxnId="{FBA7CBED-9576-457B-904D-E27EE6D79C49}" type="sibTrans">
      <dgm:prSet/>
      <dgm:spPr/>
      <dgm:t>
        <a:bodyPr/>
        <a:p>
          <a:endParaRPr lang="zh-CN" altLang="en-US"/>
        </a:p>
      </dgm:t>
    </dgm:pt>
    <dgm:pt modelId="{7F4245E0-F467-4F72-BBB6-07F17018D6C6}">
      <dgm:prSet phldrT="[文本]" phldr="0" custT="1"/>
      <dgm:spPr/>
      <dgm:t>
        <a:bodyPr vert="horz" wrap="square"/>
        <a:p>
          <a:pPr>
            <a:lnSpc>
              <a:spcPct val="100000"/>
            </a:lnSpc>
            <a:spcBef>
              <a:spcPct val="0"/>
            </a:spcBef>
            <a:spcAft>
              <a:spcPct val="35000"/>
            </a:spcAft>
          </a:pPr>
          <a:r>
            <a:rPr lang="zh-CN" altLang="en-US" sz="3200"/>
            <a:t>呈现灵活</a:t>
          </a:r>
          <a:r>
            <a:rPr lang="zh-CN" altLang="en-US" sz="3200"/>
            <a:t/>
          </a:r>
          <a:endParaRPr lang="zh-CN" altLang="en-US" sz="3200"/>
        </a:p>
      </dgm:t>
    </dgm:pt>
    <dgm:pt modelId="{0B1685F3-E421-44B1-9437-135477357A6C}" cxnId="{66A3BBE6-B883-4C99-9A05-571301E8CD09}" type="parTrans">
      <dgm:prSet/>
      <dgm:spPr/>
      <dgm:t>
        <a:bodyPr/>
        <a:p>
          <a:endParaRPr lang="zh-CN" altLang="en-US"/>
        </a:p>
      </dgm:t>
    </dgm:pt>
    <dgm:pt modelId="{D20B3606-5C8F-4358-BFB2-06F9CBA9531F}" cxnId="{66A3BBE6-B883-4C99-9A05-571301E8CD09}" type="sibTrans">
      <dgm:prSet/>
      <dgm:spPr/>
      <dgm:t>
        <a:bodyPr/>
        <a:p>
          <a:endParaRPr lang="zh-CN" altLang="en-US"/>
        </a:p>
      </dgm:t>
    </dgm:pt>
    <dgm:pt modelId="{9CFDD5FC-64EC-4695-9D01-AB259C7EF765}" type="pres">
      <dgm:prSet presAssocID="{6209D490-3832-48CE-88A7-42E5FEB0B799}" presName="Name0" presStyleCnt="0">
        <dgm:presLayoutVars>
          <dgm:dir/>
          <dgm:resizeHandles val="exact"/>
        </dgm:presLayoutVars>
      </dgm:prSet>
      <dgm:spPr/>
    </dgm:pt>
    <dgm:pt modelId="{8E4F30A2-E450-4441-8E45-11147C0B499F}" type="pres">
      <dgm:prSet presAssocID="{16FF3CD7-CD1B-43E7-ADA1-9BD0ABDE7453}" presName="Name5" presStyleLbl="vennNode1" presStyleIdx="0" presStyleCnt="4">
        <dgm:presLayoutVars>
          <dgm:bulletEnabled val="1"/>
        </dgm:presLayoutVars>
      </dgm:prSet>
      <dgm:spPr/>
    </dgm:pt>
    <dgm:pt modelId="{2892F083-0B2C-4BE7-8AEE-D4B569043045}" type="pres">
      <dgm:prSet presAssocID="{085E6240-A1E5-44C7-807D-136724990C00}" presName="space" presStyleCnt="0"/>
      <dgm:spPr/>
    </dgm:pt>
    <dgm:pt modelId="{CC430880-FF16-4657-B783-1E97645B6A49}" type="pres">
      <dgm:prSet presAssocID="{5CC2ECAC-253E-42C2-B5D0-20CB09C9A6EC}" presName="Name5" presStyleLbl="vennNode1" presStyleIdx="1" presStyleCnt="4">
        <dgm:presLayoutVars>
          <dgm:bulletEnabled val="1"/>
        </dgm:presLayoutVars>
      </dgm:prSet>
      <dgm:spPr/>
    </dgm:pt>
    <dgm:pt modelId="{C7143304-535F-4D7E-BA7A-124DAAEF68F4}" type="pres">
      <dgm:prSet presAssocID="{9FB5889C-CAAC-46F2-80F6-BAD8969188A0}" presName="space" presStyleCnt="0"/>
      <dgm:spPr/>
    </dgm:pt>
    <dgm:pt modelId="{9AA6D961-60F7-4B6F-9220-259600B8DE7B}" type="pres">
      <dgm:prSet presAssocID="{99613576-2E0D-4362-84C0-CA41C5EA901B}" presName="Name5" presStyleLbl="vennNode1" presStyleIdx="2" presStyleCnt="4">
        <dgm:presLayoutVars>
          <dgm:bulletEnabled val="1"/>
        </dgm:presLayoutVars>
      </dgm:prSet>
      <dgm:spPr/>
    </dgm:pt>
    <dgm:pt modelId="{069418B6-5F38-4F13-AB59-E5F714A3A536}" type="pres">
      <dgm:prSet presAssocID="{6A71915A-BF48-4D8D-8C0E-4E1DBCD20CF6}" presName="space" presStyleCnt="0"/>
      <dgm:spPr/>
    </dgm:pt>
    <dgm:pt modelId="{A851DDBB-9E67-4453-9DC1-1FE8A5A3825F}" type="pres">
      <dgm:prSet presAssocID="{7F4245E0-F467-4F72-BBB6-07F17018D6C6}" presName="Name5" presStyleLbl="vennNode1" presStyleIdx="3" presStyleCnt="4">
        <dgm:presLayoutVars>
          <dgm:bulletEnabled val="1"/>
        </dgm:presLayoutVars>
      </dgm:prSet>
      <dgm:spPr/>
    </dgm:pt>
  </dgm:ptLst>
  <dgm:cxnLst>
    <dgm:cxn modelId="{9766A035-F508-4457-9BB3-D5889C3B50A2}" srcId="{6209D490-3832-48CE-88A7-42E5FEB0B799}" destId="{16FF3CD7-CD1B-43E7-ADA1-9BD0ABDE7453}" srcOrd="0" destOrd="0" parTransId="{01158443-6035-4DDC-8D78-2B6A8E21AFAE}" sibTransId="{085E6240-A1E5-44C7-807D-136724990C00}"/>
    <dgm:cxn modelId="{00AB6A79-CFE1-48BB-981B-F74B028474A6}" srcId="{6209D490-3832-48CE-88A7-42E5FEB0B799}" destId="{5CC2ECAC-253E-42C2-B5D0-20CB09C9A6EC}" srcOrd="1" destOrd="0" parTransId="{90C79B6F-D96D-450C-AB20-256538E1E0BC}" sibTransId="{9FB5889C-CAAC-46F2-80F6-BAD8969188A0}"/>
    <dgm:cxn modelId="{FBA7CBED-9576-457B-904D-E27EE6D79C49}" srcId="{6209D490-3832-48CE-88A7-42E5FEB0B799}" destId="{99613576-2E0D-4362-84C0-CA41C5EA901B}" srcOrd="2" destOrd="0" parTransId="{63D1C447-44DA-450E-B12D-CF7C3124E0A1}" sibTransId="{6A71915A-BF48-4D8D-8C0E-4E1DBCD20CF6}"/>
    <dgm:cxn modelId="{66A3BBE6-B883-4C99-9A05-571301E8CD09}" srcId="{6209D490-3832-48CE-88A7-42E5FEB0B799}" destId="{7F4245E0-F467-4F72-BBB6-07F17018D6C6}" srcOrd="3" destOrd="0" parTransId="{0B1685F3-E421-44B1-9437-135477357A6C}" sibTransId="{D20B3606-5C8F-4358-BFB2-06F9CBA9531F}"/>
    <dgm:cxn modelId="{22E95406-DD34-4B21-8172-AAB3A778ACE0}" type="presOf" srcId="{6209D490-3832-48CE-88A7-42E5FEB0B799}" destId="{9CFDD5FC-64EC-4695-9D01-AB259C7EF765}" srcOrd="0" destOrd="0" presId="urn:microsoft.com/office/officeart/2005/8/layout/venn3"/>
    <dgm:cxn modelId="{B06E6B30-B309-43C0-AE94-D0531A5CCD95}" type="presParOf" srcId="{9CFDD5FC-64EC-4695-9D01-AB259C7EF765}" destId="{8E4F30A2-E450-4441-8E45-11147C0B499F}" srcOrd="0" destOrd="0" presId="urn:microsoft.com/office/officeart/2005/8/layout/venn3"/>
    <dgm:cxn modelId="{DE824826-F762-41BF-B5E1-4CA515231E24}" type="presOf" srcId="{16FF3CD7-CD1B-43E7-ADA1-9BD0ABDE7453}" destId="{8E4F30A2-E450-4441-8E45-11147C0B499F}" srcOrd="0" destOrd="0" presId="urn:microsoft.com/office/officeart/2005/8/layout/venn3"/>
    <dgm:cxn modelId="{1E57B43E-F39E-46BD-8C6D-A064D545CEB0}" type="presParOf" srcId="{9CFDD5FC-64EC-4695-9D01-AB259C7EF765}" destId="{2892F083-0B2C-4BE7-8AEE-D4B569043045}" srcOrd="1" destOrd="0" presId="urn:microsoft.com/office/officeart/2005/8/layout/venn3"/>
    <dgm:cxn modelId="{D5E93839-1BCB-4ECC-A8C1-5138E0C31138}" type="presParOf" srcId="{9CFDD5FC-64EC-4695-9D01-AB259C7EF765}" destId="{CC430880-FF16-4657-B783-1E97645B6A49}" srcOrd="2" destOrd="0" presId="urn:microsoft.com/office/officeart/2005/8/layout/venn3"/>
    <dgm:cxn modelId="{27DA701A-2693-4ABC-BEF9-4391750D2689}" type="presOf" srcId="{5CC2ECAC-253E-42C2-B5D0-20CB09C9A6EC}" destId="{CC430880-FF16-4657-B783-1E97645B6A49}" srcOrd="0" destOrd="0" presId="urn:microsoft.com/office/officeart/2005/8/layout/venn3"/>
    <dgm:cxn modelId="{FE42C3E5-C2B2-4418-84F9-96D977A9FD3A}" type="presParOf" srcId="{9CFDD5FC-64EC-4695-9D01-AB259C7EF765}" destId="{C7143304-535F-4D7E-BA7A-124DAAEF68F4}" srcOrd="3" destOrd="0" presId="urn:microsoft.com/office/officeart/2005/8/layout/venn3"/>
    <dgm:cxn modelId="{560471EB-D5FF-44CA-953A-511B2F9F4798}" type="presParOf" srcId="{9CFDD5FC-64EC-4695-9D01-AB259C7EF765}" destId="{9AA6D961-60F7-4B6F-9220-259600B8DE7B}" srcOrd="4" destOrd="0" presId="urn:microsoft.com/office/officeart/2005/8/layout/venn3"/>
    <dgm:cxn modelId="{6EB17C1E-21A1-492F-A56B-9E9F3A3CB5D9}" type="presOf" srcId="{99613576-2E0D-4362-84C0-CA41C5EA901B}" destId="{9AA6D961-60F7-4B6F-9220-259600B8DE7B}" srcOrd="0" destOrd="0" presId="urn:microsoft.com/office/officeart/2005/8/layout/venn3"/>
    <dgm:cxn modelId="{0CA87173-2AA7-4415-ACEC-CBD0EF59FE4E}" type="presParOf" srcId="{9CFDD5FC-64EC-4695-9D01-AB259C7EF765}" destId="{069418B6-5F38-4F13-AB59-E5F714A3A536}" srcOrd="5" destOrd="0" presId="urn:microsoft.com/office/officeart/2005/8/layout/venn3"/>
    <dgm:cxn modelId="{C38ECFE6-031E-4FF8-B7BA-617F2466AE9E}" type="presParOf" srcId="{9CFDD5FC-64EC-4695-9D01-AB259C7EF765}" destId="{A851DDBB-9E67-4453-9DC1-1FE8A5A3825F}" srcOrd="6" destOrd="0" presId="urn:microsoft.com/office/officeart/2005/8/layout/venn3"/>
    <dgm:cxn modelId="{BD26B5C5-2911-49A2-8DE6-52ADD29F0EF0}" type="presOf" srcId="{7F4245E0-F467-4F72-BBB6-07F17018D6C6}" destId="{A851DDBB-9E67-4453-9DC1-1FE8A5A3825F}"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9C1A87-648F-4FA3-8298-F7FF69248063}" type="doc">
      <dgm:prSet loTypeId="urn:microsoft.com/office/officeart/2005/8/layout/hProcess9" loCatId="process" qsTypeId="urn:microsoft.com/office/officeart/2005/8/quickstyle/simple1" qsCatId="simple" csTypeId="urn:microsoft.com/office/officeart/2005/8/colors/accent1_2" csCatId="accent1" phldr="0"/>
      <dgm:spPr/>
    </dgm:pt>
    <dgm:pt modelId="{220DFBB3-6A2B-48E2-96FE-229E7135E226}">
      <dgm:prSet phldrT="[文本]" phldr="0" custT="0"/>
      <dgm:spPr/>
      <dgm:t>
        <a:bodyPr vert="horz" wrap="square"/>
        <a:p>
          <a:pPr>
            <a:lnSpc>
              <a:spcPct val="100000"/>
            </a:lnSpc>
            <a:spcBef>
              <a:spcPct val="0"/>
            </a:spcBef>
            <a:spcAft>
              <a:spcPct val="35000"/>
            </a:spcAft>
          </a:pPr>
          <a:r>
            <a:rPr lang="zh-CN" altLang="en-US"/>
            <a:t>提供互动接口</a:t>
          </a:r>
          <a:r>
            <a:rPr lang="zh-CN" altLang="en-US"/>
            <a:t/>
          </a:r>
          <a:endParaRPr lang="zh-CN" altLang="en-US"/>
        </a:p>
      </dgm:t>
    </dgm:pt>
    <dgm:pt modelId="{6799A159-375E-48BE-AABD-9A2FE821DAF2}" cxnId="{7EA9654E-6BC2-4F11-ABFF-06EA38A91AC7}" type="parTrans">
      <dgm:prSet/>
      <dgm:spPr/>
    </dgm:pt>
    <dgm:pt modelId="{3E8FE182-047D-4DBF-B997-A26D7EF167CE}" cxnId="{7EA9654E-6BC2-4F11-ABFF-06EA38A91AC7}" type="sibTrans">
      <dgm:prSet/>
      <dgm:spPr/>
    </dgm:pt>
    <dgm:pt modelId="{2BAA06EE-C86F-49AF-99BB-79BA0A7024A5}">
      <dgm:prSet phldrT="[文本]" phldr="0" custT="0"/>
      <dgm:spPr/>
      <dgm:t>
        <a:bodyPr vert="horz" wrap="square"/>
        <a:p>
          <a:pPr>
            <a:lnSpc>
              <a:spcPct val="100000"/>
            </a:lnSpc>
            <a:spcBef>
              <a:spcPct val="0"/>
            </a:spcBef>
            <a:spcAft>
              <a:spcPct val="35000"/>
            </a:spcAft>
          </a:pPr>
          <a:r>
            <a:rPr lang="zh-CN" altLang="en-US"/>
            <a:t>注重互动编辑设计</a:t>
          </a:r>
          <a:r>
            <a:rPr lang="zh-CN" altLang="en-US"/>
            <a:t/>
          </a:r>
          <a:endParaRPr lang="zh-CN" altLang="en-US"/>
        </a:p>
      </dgm:t>
    </dgm:pt>
    <dgm:pt modelId="{A5CFD625-30CE-461F-8B81-D06F77FA42EF}" cxnId="{912007F2-2F6E-45D1-8D82-56EBE46207A5}" type="parTrans">
      <dgm:prSet/>
      <dgm:spPr/>
    </dgm:pt>
    <dgm:pt modelId="{C409FDE6-5B12-4918-B71D-6D01D512B111}" cxnId="{912007F2-2F6E-45D1-8D82-56EBE46207A5}" type="sibTrans">
      <dgm:prSet/>
      <dgm:spPr/>
    </dgm:pt>
    <dgm:pt modelId="{F3610FD5-CB40-4155-A302-E1ED46CA7965}">
      <dgm:prSet phldrT="[文本]" phldr="0" custT="0"/>
      <dgm:spPr/>
      <dgm:t>
        <a:bodyPr vert="horz" wrap="square"/>
        <a:p>
          <a:pPr>
            <a:lnSpc>
              <a:spcPct val="100000"/>
            </a:lnSpc>
            <a:spcBef>
              <a:spcPct val="0"/>
            </a:spcBef>
            <a:spcAft>
              <a:spcPct val="35000"/>
            </a:spcAft>
          </a:pPr>
          <a:r>
            <a:rPr lang="zh-CN" altLang="en-US"/>
            <a:t>精选互动内容</a:t>
          </a:r>
          <a:r>
            <a:rPr lang="zh-CN" altLang="en-US"/>
            <a:t/>
          </a:r>
          <a:endParaRPr lang="zh-CN" altLang="en-US"/>
        </a:p>
      </dgm:t>
    </dgm:pt>
    <dgm:pt modelId="{5412155B-9E11-4BF1-82F9-EADF6AFF0F60}" cxnId="{BA26AE4C-30D1-4EA4-A190-671660251F31}" type="parTrans">
      <dgm:prSet/>
      <dgm:spPr/>
    </dgm:pt>
    <dgm:pt modelId="{0E659347-3E53-4D9E-9630-9B59FF0356FD}" cxnId="{BA26AE4C-30D1-4EA4-A190-671660251F31}" type="sibTrans">
      <dgm:prSet/>
      <dgm:spPr/>
    </dgm:pt>
    <dgm:pt modelId="{C074EF0F-3B65-42E7-8584-DFC1EDE769EB}">
      <dgm:prSet phldr="0" custT="0"/>
      <dgm:spPr/>
      <dgm:t>
        <a:bodyPr vert="horz" wrap="square"/>
        <a:p>
          <a:pPr>
            <a:lnSpc>
              <a:spcPct val="100000"/>
            </a:lnSpc>
            <a:spcBef>
              <a:spcPct val="0"/>
            </a:spcBef>
            <a:spcAft>
              <a:spcPct val="35000"/>
            </a:spcAft>
          </a:pPr>
          <a:r>
            <a:rPr altLang="en-US"/>
            <a:t>内部系统互联互通</a:t>
          </a:r>
          <a:r>
            <a:rPr altLang="en-US"/>
            <a:t/>
          </a:r>
          <a:endParaRPr altLang="en-US"/>
        </a:p>
      </dgm:t>
    </dgm:pt>
    <dgm:pt modelId="{C91E7E2E-1114-4D1E-BB1B-520798B8C9EB}" cxnId="{933DC252-575A-4FFA-9BE5-6482FDD9E94C}" type="parTrans">
      <dgm:prSet/>
      <dgm:spPr/>
    </dgm:pt>
    <dgm:pt modelId="{4904E9BD-3B08-4239-98BF-AEFF2002D90C}" cxnId="{933DC252-575A-4FFA-9BE5-6482FDD9E94C}" type="sibTrans">
      <dgm:prSet/>
      <dgm:spPr/>
    </dgm:pt>
    <dgm:pt modelId="{FFA9A030-2A8D-4CDC-A7F8-8D6C526695DF}">
      <dgm:prSet phldr="0" custT="0"/>
      <dgm:spPr/>
      <dgm:t>
        <a:bodyPr vert="horz" wrap="square"/>
        <a:p>
          <a:pPr>
            <a:lnSpc>
              <a:spcPct val="100000"/>
            </a:lnSpc>
            <a:spcBef>
              <a:spcPct val="0"/>
            </a:spcBef>
            <a:spcAft>
              <a:spcPct val="35000"/>
            </a:spcAft>
          </a:pPr>
          <a:r>
            <a:rPr altLang="en-US"/>
            <a:t>运用互动数据</a:t>
          </a:r>
          <a:r>
            <a:rPr altLang="en-US"/>
            <a:t/>
          </a:r>
          <a:endParaRPr altLang="en-US"/>
        </a:p>
      </dgm:t>
    </dgm:pt>
    <dgm:pt modelId="{E6276E59-34DC-47B9-9CBC-6DE47729A0D6}" cxnId="{A3885679-4CBD-46D1-A118-D2380077193E}" type="parTrans">
      <dgm:prSet/>
      <dgm:spPr/>
    </dgm:pt>
    <dgm:pt modelId="{122F3D78-720E-4599-9EB2-876F6F8F04DC}" cxnId="{A3885679-4CBD-46D1-A118-D2380077193E}" type="sibTrans">
      <dgm:prSet/>
      <dgm:spPr/>
    </dgm:pt>
    <dgm:pt modelId="{FF5EBCE2-33A1-4410-8CCE-241621ACBF4A}" type="pres">
      <dgm:prSet presAssocID="{0F9C1A87-648F-4FA3-8298-F7FF69248063}" presName="CompostProcess" presStyleCnt="0">
        <dgm:presLayoutVars>
          <dgm:dir/>
          <dgm:resizeHandles val="exact"/>
        </dgm:presLayoutVars>
      </dgm:prSet>
      <dgm:spPr/>
    </dgm:pt>
    <dgm:pt modelId="{5C766BF9-8E89-4CF9-B19C-78006AB9D0FF}" type="pres">
      <dgm:prSet presAssocID="{0F9C1A87-648F-4FA3-8298-F7FF69248063}" presName="arrow" presStyleLbl="bgShp" presStyleIdx="0" presStyleCnt="1"/>
      <dgm:spPr/>
    </dgm:pt>
    <dgm:pt modelId="{44C3D485-6283-4E5E-8A42-8B1B6385595E}" type="pres">
      <dgm:prSet presAssocID="{0F9C1A87-648F-4FA3-8298-F7FF69248063}" presName="linearProcess" presStyleCnt="0"/>
      <dgm:spPr/>
    </dgm:pt>
    <dgm:pt modelId="{88977C2E-9DA8-43F7-869A-FA4A7946B9D0}" type="pres">
      <dgm:prSet presAssocID="{220DFBB3-6A2B-48E2-96FE-229E7135E226}" presName="textNode" presStyleLbl="node1" presStyleIdx="0" presStyleCnt="5">
        <dgm:presLayoutVars>
          <dgm:bulletEnabled val="1"/>
        </dgm:presLayoutVars>
      </dgm:prSet>
      <dgm:spPr/>
    </dgm:pt>
    <dgm:pt modelId="{409696F9-775D-4DF9-8C31-B566981A86A8}" type="pres">
      <dgm:prSet presAssocID="{3E8FE182-047D-4DBF-B997-A26D7EF167CE}" presName="sibTrans" presStyleCnt="0"/>
      <dgm:spPr/>
    </dgm:pt>
    <dgm:pt modelId="{B0141BFD-552C-43F6-9DD9-B107954BE5A0}" type="pres">
      <dgm:prSet presAssocID="{2BAA06EE-C86F-49AF-99BB-79BA0A7024A5}" presName="textNode" presStyleLbl="node1" presStyleIdx="1" presStyleCnt="5">
        <dgm:presLayoutVars>
          <dgm:bulletEnabled val="1"/>
        </dgm:presLayoutVars>
      </dgm:prSet>
      <dgm:spPr/>
    </dgm:pt>
    <dgm:pt modelId="{1B3EEB7B-99F3-4351-A080-D5700D4E3F26}" type="pres">
      <dgm:prSet presAssocID="{C409FDE6-5B12-4918-B71D-6D01D512B111}" presName="sibTrans" presStyleCnt="0"/>
      <dgm:spPr/>
    </dgm:pt>
    <dgm:pt modelId="{42404743-5237-4B72-A3D1-12E21DAAED91}" type="pres">
      <dgm:prSet presAssocID="{F3610FD5-CB40-4155-A302-E1ED46CA7965}" presName="textNode" presStyleLbl="node1" presStyleIdx="2" presStyleCnt="5">
        <dgm:presLayoutVars>
          <dgm:bulletEnabled val="1"/>
        </dgm:presLayoutVars>
      </dgm:prSet>
      <dgm:spPr/>
    </dgm:pt>
    <dgm:pt modelId="{18C514E1-67B3-4967-B52A-DF0AF72DD96E}" type="pres">
      <dgm:prSet presAssocID="{0E659347-3E53-4D9E-9630-9B59FF0356FD}" presName="sibTrans" presStyleCnt="0"/>
      <dgm:spPr/>
    </dgm:pt>
    <dgm:pt modelId="{9E44DD87-AFAB-4A2A-A805-7BB65ECA66A5}" type="pres">
      <dgm:prSet presAssocID="{C074EF0F-3B65-42E7-8584-DFC1EDE769EB}" presName="textNode" presStyleLbl="node1" presStyleIdx="3" presStyleCnt="5">
        <dgm:presLayoutVars>
          <dgm:bulletEnabled val="1"/>
        </dgm:presLayoutVars>
      </dgm:prSet>
      <dgm:spPr/>
    </dgm:pt>
    <dgm:pt modelId="{D6C65E4C-1F53-4A7B-BC0B-A282C58AB7A7}" type="pres">
      <dgm:prSet presAssocID="{4904E9BD-3B08-4239-98BF-AEFF2002D90C}" presName="sibTrans" presStyleCnt="0"/>
      <dgm:spPr/>
    </dgm:pt>
    <dgm:pt modelId="{1A96E572-8678-478A-9C3A-2DC692DF2402}" type="pres">
      <dgm:prSet presAssocID="{FFA9A030-2A8D-4CDC-A7F8-8D6C526695DF}" presName="textNode" presStyleLbl="node1" presStyleIdx="4" presStyleCnt="5">
        <dgm:presLayoutVars>
          <dgm:bulletEnabled val="1"/>
        </dgm:presLayoutVars>
      </dgm:prSet>
      <dgm:spPr/>
    </dgm:pt>
  </dgm:ptLst>
  <dgm:cxnLst>
    <dgm:cxn modelId="{7EA9654E-6BC2-4F11-ABFF-06EA38A91AC7}" srcId="{0F9C1A87-648F-4FA3-8298-F7FF69248063}" destId="{220DFBB3-6A2B-48E2-96FE-229E7135E226}" srcOrd="0" destOrd="0" parTransId="{6799A159-375E-48BE-AABD-9A2FE821DAF2}" sibTransId="{3E8FE182-047D-4DBF-B997-A26D7EF167CE}"/>
    <dgm:cxn modelId="{912007F2-2F6E-45D1-8D82-56EBE46207A5}" srcId="{0F9C1A87-648F-4FA3-8298-F7FF69248063}" destId="{2BAA06EE-C86F-49AF-99BB-79BA0A7024A5}" srcOrd="1" destOrd="0" parTransId="{A5CFD625-30CE-461F-8B81-D06F77FA42EF}" sibTransId="{C409FDE6-5B12-4918-B71D-6D01D512B111}"/>
    <dgm:cxn modelId="{BA26AE4C-30D1-4EA4-A190-671660251F31}" srcId="{0F9C1A87-648F-4FA3-8298-F7FF69248063}" destId="{F3610FD5-CB40-4155-A302-E1ED46CA7965}" srcOrd="2" destOrd="0" parTransId="{5412155B-9E11-4BF1-82F9-EADF6AFF0F60}" sibTransId="{0E659347-3E53-4D9E-9630-9B59FF0356FD}"/>
    <dgm:cxn modelId="{933DC252-575A-4FFA-9BE5-6482FDD9E94C}" srcId="{0F9C1A87-648F-4FA3-8298-F7FF69248063}" destId="{C074EF0F-3B65-42E7-8584-DFC1EDE769EB}" srcOrd="3" destOrd="0" parTransId="{C91E7E2E-1114-4D1E-BB1B-520798B8C9EB}" sibTransId="{4904E9BD-3B08-4239-98BF-AEFF2002D90C}"/>
    <dgm:cxn modelId="{A3885679-4CBD-46D1-A118-D2380077193E}" srcId="{0F9C1A87-648F-4FA3-8298-F7FF69248063}" destId="{FFA9A030-2A8D-4CDC-A7F8-8D6C526695DF}" srcOrd="4" destOrd="0" parTransId="{E6276E59-34DC-47B9-9CBC-6DE47729A0D6}" sibTransId="{122F3D78-720E-4599-9EB2-876F6F8F04DC}"/>
    <dgm:cxn modelId="{41B6DC0D-D0DD-4921-B961-DF5946DE765F}" type="presOf" srcId="{0F9C1A87-648F-4FA3-8298-F7FF69248063}" destId="{FF5EBCE2-33A1-4410-8CCE-241621ACBF4A}" srcOrd="0" destOrd="0" presId="urn:microsoft.com/office/officeart/2005/8/layout/hProcess9"/>
    <dgm:cxn modelId="{B1CEF4C1-DC6E-4066-BD9E-FE97A4BC5A4A}" type="presParOf" srcId="{FF5EBCE2-33A1-4410-8CCE-241621ACBF4A}" destId="{5C766BF9-8E89-4CF9-B19C-78006AB9D0FF}" srcOrd="0" destOrd="0" presId="urn:microsoft.com/office/officeart/2005/8/layout/hProcess9"/>
    <dgm:cxn modelId="{7C9C3C8C-CBDF-4B91-A4F8-46D86F805EEB}" type="presParOf" srcId="{FF5EBCE2-33A1-4410-8CCE-241621ACBF4A}" destId="{44C3D485-6283-4E5E-8A42-8B1B6385595E}" srcOrd="1" destOrd="0" presId="urn:microsoft.com/office/officeart/2005/8/layout/hProcess9"/>
    <dgm:cxn modelId="{FEF4A27A-2644-4DF6-8DC5-C835608537EE}" type="presParOf" srcId="{44C3D485-6283-4E5E-8A42-8B1B6385595E}" destId="{88977C2E-9DA8-43F7-869A-FA4A7946B9D0}" srcOrd="0" destOrd="1" presId="urn:microsoft.com/office/officeart/2005/8/layout/hProcess9"/>
    <dgm:cxn modelId="{1C802CC3-715F-486E-9D31-D07C2E99A034}" type="presOf" srcId="{220DFBB3-6A2B-48E2-96FE-229E7135E226}" destId="{88977C2E-9DA8-43F7-869A-FA4A7946B9D0}" srcOrd="0" destOrd="0" presId="urn:microsoft.com/office/officeart/2005/8/layout/hProcess9"/>
    <dgm:cxn modelId="{4A4887DE-5B12-4CE7-A231-8BA687879AF7}" type="presParOf" srcId="{44C3D485-6283-4E5E-8A42-8B1B6385595E}" destId="{409696F9-775D-4DF9-8C31-B566981A86A8}" srcOrd="1" destOrd="1" presId="urn:microsoft.com/office/officeart/2005/8/layout/hProcess9"/>
    <dgm:cxn modelId="{510E5C3D-94D1-4685-B7F4-CC7F475B4CEE}" type="presParOf" srcId="{44C3D485-6283-4E5E-8A42-8B1B6385595E}" destId="{B0141BFD-552C-43F6-9DD9-B107954BE5A0}" srcOrd="2" destOrd="1" presId="urn:microsoft.com/office/officeart/2005/8/layout/hProcess9"/>
    <dgm:cxn modelId="{80C06B3F-7D76-494D-9FAB-4B243E4E92F1}" type="presOf" srcId="{2BAA06EE-C86F-49AF-99BB-79BA0A7024A5}" destId="{B0141BFD-552C-43F6-9DD9-B107954BE5A0}" srcOrd="0" destOrd="0" presId="urn:microsoft.com/office/officeart/2005/8/layout/hProcess9"/>
    <dgm:cxn modelId="{E5454F6F-B93E-4591-BA8C-F4DAE269F150}" type="presParOf" srcId="{44C3D485-6283-4E5E-8A42-8B1B6385595E}" destId="{1B3EEB7B-99F3-4351-A080-D5700D4E3F26}" srcOrd="3" destOrd="1" presId="urn:microsoft.com/office/officeart/2005/8/layout/hProcess9"/>
    <dgm:cxn modelId="{D63501C0-DEB4-42C6-A1EA-DCE2AC5905E6}" type="presParOf" srcId="{44C3D485-6283-4E5E-8A42-8B1B6385595E}" destId="{42404743-5237-4B72-A3D1-12E21DAAED91}" srcOrd="4" destOrd="1" presId="urn:microsoft.com/office/officeart/2005/8/layout/hProcess9"/>
    <dgm:cxn modelId="{BDAC7641-A273-4A62-B771-983694032DF7}" type="presOf" srcId="{F3610FD5-CB40-4155-A302-E1ED46CA7965}" destId="{42404743-5237-4B72-A3D1-12E21DAAED91}" srcOrd="0" destOrd="0" presId="urn:microsoft.com/office/officeart/2005/8/layout/hProcess9"/>
    <dgm:cxn modelId="{72C29E6F-E16D-48F9-A64B-049350BACA86}" type="presParOf" srcId="{44C3D485-6283-4E5E-8A42-8B1B6385595E}" destId="{18C514E1-67B3-4967-B52A-DF0AF72DD96E}" srcOrd="5" destOrd="1" presId="urn:microsoft.com/office/officeart/2005/8/layout/hProcess9"/>
    <dgm:cxn modelId="{082787AA-95DE-4952-BC30-C869D3D9E384}" type="presParOf" srcId="{44C3D485-6283-4E5E-8A42-8B1B6385595E}" destId="{9E44DD87-AFAB-4A2A-A805-7BB65ECA66A5}" srcOrd="6" destOrd="1" presId="urn:microsoft.com/office/officeart/2005/8/layout/hProcess9"/>
    <dgm:cxn modelId="{F0A8396F-8BF5-4436-8DCD-78AAAB14EB5A}" type="presOf" srcId="{C074EF0F-3B65-42E7-8584-DFC1EDE769EB}" destId="{9E44DD87-AFAB-4A2A-A805-7BB65ECA66A5}" srcOrd="0" destOrd="0" presId="urn:microsoft.com/office/officeart/2005/8/layout/hProcess9"/>
    <dgm:cxn modelId="{37E51E78-C2D7-4C20-BC82-37C66DA8A4B1}" type="presParOf" srcId="{44C3D485-6283-4E5E-8A42-8B1B6385595E}" destId="{D6C65E4C-1F53-4A7B-BC0B-A282C58AB7A7}" srcOrd="7" destOrd="1" presId="urn:microsoft.com/office/officeart/2005/8/layout/hProcess9"/>
    <dgm:cxn modelId="{0AD3293C-A70A-43C9-9C9B-386B64674517}" type="presParOf" srcId="{44C3D485-6283-4E5E-8A42-8B1B6385595E}" destId="{1A96E572-8678-478A-9C3A-2DC692DF2402}" srcOrd="8" destOrd="1" presId="urn:microsoft.com/office/officeart/2005/8/layout/hProcess9"/>
    <dgm:cxn modelId="{F5E21F62-BAAE-425A-9B63-44B2E3244661}" type="presOf" srcId="{FFA9A030-2A8D-4CDC-A7F8-8D6C526695DF}" destId="{1A96E572-8678-478A-9C3A-2DC692DF2402}" srcOrd="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DCCA84-845D-4AFA-B5C9-F6524C28B363}" type="doc">
      <dgm:prSet loTypeId="cycle" loCatId="cycle" qsTypeId="urn:microsoft.com/office/officeart/2005/8/quickstyle/simple1" qsCatId="simple" csTypeId="urn:microsoft.com/office/officeart/2005/8/colors/colorful4" csCatId="accent1" phldr="0"/>
      <dgm:spPr/>
      <dgm:t>
        <a:bodyPr/>
        <a:p>
          <a:endParaRPr lang="zh-CN" altLang="en-US"/>
        </a:p>
      </dgm:t>
    </dgm:pt>
    <dgm:pt modelId="{3B7D232D-7CD3-4CE8-9F64-CD8AC0A8F086}">
      <dgm:prSet phldrT="[文本]" phldr="0" custT="0"/>
      <dgm:spPr/>
      <dgm:t>
        <a:bodyPr vert="horz" wrap="square"/>
        <a:p>
          <a:pPr>
            <a:lnSpc>
              <a:spcPct val="100000"/>
            </a:lnSpc>
            <a:spcBef>
              <a:spcPct val="0"/>
            </a:spcBef>
            <a:spcAft>
              <a:spcPct val="35000"/>
            </a:spcAft>
          </a:pPr>
          <a:r>
            <a:rPr lang="zh-CN" altLang="en-US"/>
            <a:t>特点</a:t>
          </a:r>
          <a:r>
            <a:rPr lang="zh-CN" altLang="en-US"/>
            <a:t/>
          </a:r>
          <a:endParaRPr lang="zh-CN" altLang="en-US"/>
        </a:p>
      </dgm:t>
    </dgm:pt>
    <dgm:pt modelId="{C7F2A52F-E9AF-4FE6-B5CD-C166BF0ADD11}" cxnId="{0FFAF228-D4FA-4580-9DC5-92EB42359263}" type="parTrans">
      <dgm:prSet/>
      <dgm:spPr/>
      <dgm:t>
        <a:bodyPr/>
        <a:p>
          <a:endParaRPr lang="zh-CN" altLang="en-US"/>
        </a:p>
      </dgm:t>
    </dgm:pt>
    <dgm:pt modelId="{30BC1A13-A670-40BD-AA58-D31C951E8C01}" cxnId="{0FFAF228-D4FA-4580-9DC5-92EB42359263}" type="sibTrans">
      <dgm:prSet/>
      <dgm:spPr/>
      <dgm:t>
        <a:bodyPr/>
        <a:p>
          <a:endParaRPr lang="zh-CN" altLang="en-US"/>
        </a:p>
      </dgm:t>
    </dgm:pt>
    <dgm:pt modelId="{C7B2594F-967C-49BB-B2B4-428D59DF0E5B}">
      <dgm:prSet phldrT="[文本]" phldr="0" custT="0"/>
      <dgm:spPr/>
      <dgm:t>
        <a:bodyPr vert="horz" wrap="square"/>
        <a:p>
          <a:pPr>
            <a:lnSpc>
              <a:spcPct val="100000"/>
            </a:lnSpc>
            <a:spcBef>
              <a:spcPct val="0"/>
            </a:spcBef>
            <a:spcAft>
              <a:spcPct val="35000"/>
            </a:spcAft>
          </a:pPr>
          <a:r>
            <a:rPr lang="zh-CN" altLang="en-US"/>
            <a:t>发布及时</a:t>
          </a:r>
          <a:endParaRPr lang="zh-CN" altLang="en-US"/>
        </a:p>
        <a:p>
          <a:pPr>
            <a:lnSpc>
              <a:spcPct val="100000"/>
            </a:lnSpc>
            <a:spcBef>
              <a:spcPct val="0"/>
            </a:spcBef>
            <a:spcAft>
              <a:spcPct val="35000"/>
            </a:spcAft>
          </a:pPr>
          <a:r>
            <a:rPr lang="zh-CN" altLang="en-US"/>
            <a:t>追踪即时</a:t>
          </a:r>
          <a:r>
            <a:rPr lang="zh-CN" altLang="en-US"/>
            <a:t/>
          </a:r>
          <a:endParaRPr lang="zh-CN" altLang="en-US"/>
        </a:p>
      </dgm:t>
    </dgm:pt>
    <dgm:pt modelId="{BDBB4B8B-EAF7-4324-AC79-B5938C48C343}" cxnId="{8A5D2146-BB5B-4C87-BCA4-05BDD1E94B87}" type="parTrans">
      <dgm:prSet/>
      <dgm:spPr/>
      <dgm:t>
        <a:bodyPr/>
        <a:p>
          <a:endParaRPr lang="zh-CN" altLang="en-US"/>
        </a:p>
      </dgm:t>
    </dgm:pt>
    <dgm:pt modelId="{33450FBC-DB64-439A-8E3F-E2574AEFCA86}" cxnId="{8A5D2146-BB5B-4C87-BCA4-05BDD1E94B87}" type="sibTrans">
      <dgm:prSet/>
      <dgm:spPr/>
      <dgm:t>
        <a:bodyPr/>
        <a:p>
          <a:endParaRPr lang="zh-CN" altLang="en-US"/>
        </a:p>
      </dgm:t>
    </dgm:pt>
    <dgm:pt modelId="{2754153E-2870-4A58-BD98-DAF85237F37A}">
      <dgm:prSet phldrT="[文本]" phldr="0" custT="0"/>
      <dgm:spPr/>
      <dgm:t>
        <a:bodyPr vert="horz" wrap="square"/>
        <a:p>
          <a:pPr>
            <a:lnSpc>
              <a:spcPct val="100000"/>
            </a:lnSpc>
            <a:spcBef>
              <a:spcPct val="0"/>
            </a:spcBef>
            <a:spcAft>
              <a:spcPct val="35000"/>
            </a:spcAft>
          </a:pPr>
          <a:r>
            <a:rPr lang="zh-CN" altLang="en-US"/>
            <a:t>不受图片质量限制</a:t>
          </a:r>
          <a:r>
            <a:rPr lang="zh-CN" altLang="en-US"/>
            <a:t/>
          </a:r>
          <a:endParaRPr lang="zh-CN" altLang="en-US"/>
        </a:p>
      </dgm:t>
    </dgm:pt>
    <dgm:pt modelId="{42C2D6D1-657F-4D95-8E73-20ABF221F4DE}" cxnId="{1B38328F-207C-4D4E-9FF4-94CEACD1931F}" type="parTrans">
      <dgm:prSet/>
      <dgm:spPr/>
      <dgm:t>
        <a:bodyPr/>
        <a:p>
          <a:endParaRPr lang="zh-CN" altLang="en-US"/>
        </a:p>
      </dgm:t>
    </dgm:pt>
    <dgm:pt modelId="{2EBAC0DD-319C-4E29-BF39-DF789C3A671B}" cxnId="{1B38328F-207C-4D4E-9FF4-94CEACD1931F}" type="sibTrans">
      <dgm:prSet/>
      <dgm:spPr/>
      <dgm:t>
        <a:bodyPr/>
        <a:p>
          <a:endParaRPr lang="zh-CN" altLang="en-US"/>
        </a:p>
      </dgm:t>
    </dgm:pt>
    <dgm:pt modelId="{958CABDF-7852-497F-8010-4C61E7F717F8}">
      <dgm:prSet phldrT="[文本]" phldr="0" custT="0"/>
      <dgm:spPr/>
      <dgm:t>
        <a:bodyPr vert="horz" wrap="square"/>
        <a:p>
          <a:pPr>
            <a:lnSpc>
              <a:spcPct val="100000"/>
            </a:lnSpc>
            <a:spcBef>
              <a:spcPct val="0"/>
            </a:spcBef>
            <a:spcAft>
              <a:spcPct val="35000"/>
            </a:spcAft>
          </a:pPr>
          <a:r>
            <a:rPr lang="zh-CN" altLang="en-US"/>
            <a:t>报道方式丰富多样</a:t>
          </a:r>
          <a:r>
            <a:rPr lang="zh-CN" altLang="en-US"/>
            <a:t/>
          </a:r>
          <a:endParaRPr lang="zh-CN" altLang="en-US"/>
        </a:p>
      </dgm:t>
    </dgm:pt>
    <dgm:pt modelId="{2FC43F87-80F9-4689-A911-01FBE8108216}" cxnId="{725E5C44-4341-4439-BE7F-24568F15DF46}" type="parTrans">
      <dgm:prSet/>
      <dgm:spPr/>
      <dgm:t>
        <a:bodyPr/>
        <a:p>
          <a:endParaRPr lang="zh-CN" altLang="en-US"/>
        </a:p>
      </dgm:t>
    </dgm:pt>
    <dgm:pt modelId="{12DBAD54-938D-421B-8D70-FD589A3A24B7}" cxnId="{725E5C44-4341-4439-BE7F-24568F15DF46}" type="sibTrans">
      <dgm:prSet/>
      <dgm:spPr/>
      <dgm:t>
        <a:bodyPr/>
        <a:p>
          <a:endParaRPr lang="zh-CN" altLang="en-US"/>
        </a:p>
      </dgm:t>
    </dgm:pt>
    <dgm:pt modelId="{82717C1F-66C6-4A94-9A71-62F2105F77AB}">
      <dgm:prSet phldrT="[文本]" phldr="0" custT="0"/>
      <dgm:spPr/>
      <dgm:t>
        <a:bodyPr vert="horz" wrap="square"/>
        <a:p>
          <a:pPr>
            <a:lnSpc>
              <a:spcPct val="100000"/>
            </a:lnSpc>
            <a:spcBef>
              <a:spcPct val="0"/>
            </a:spcBef>
            <a:spcAft>
              <a:spcPct val="35000"/>
            </a:spcAft>
          </a:pPr>
          <a:r>
            <a:rPr lang="zh-CN" altLang="en-US"/>
            <a:t>不受发布数量限制</a:t>
          </a:r>
          <a:r>
            <a:rPr lang="zh-CN" altLang="en-US"/>
            <a:t/>
          </a:r>
          <a:endParaRPr lang="zh-CN" altLang="en-US"/>
        </a:p>
      </dgm:t>
    </dgm:pt>
    <dgm:pt modelId="{76E20547-2B14-46FF-8876-56FF1C0E3AD3}" cxnId="{AAA1B474-24B7-4780-A461-90E59F3EE619}" type="parTrans">
      <dgm:prSet/>
      <dgm:spPr/>
      <dgm:t>
        <a:bodyPr/>
        <a:p>
          <a:endParaRPr lang="zh-CN" altLang="en-US"/>
        </a:p>
      </dgm:t>
    </dgm:pt>
    <dgm:pt modelId="{5D0F8D1F-49D5-4EDC-83FB-B27D620915A5}" cxnId="{AAA1B474-24B7-4780-A461-90E59F3EE619}" type="sibTrans">
      <dgm:prSet/>
      <dgm:spPr/>
      <dgm:t>
        <a:bodyPr/>
        <a:p>
          <a:endParaRPr lang="zh-CN" altLang="en-US"/>
        </a:p>
      </dgm:t>
    </dgm:pt>
    <dgm:pt modelId="{C397CB15-7790-4F1A-896D-7552F2F7F294}" type="pres">
      <dgm:prSet presAssocID="{08DCCA84-845D-4AFA-B5C9-F6524C28B363}" presName="composite" presStyleCnt="0">
        <dgm:presLayoutVars>
          <dgm:chMax val="1"/>
          <dgm:dir/>
          <dgm:resizeHandles val="exact"/>
        </dgm:presLayoutVars>
      </dgm:prSet>
      <dgm:spPr/>
    </dgm:pt>
    <dgm:pt modelId="{947B5A56-686A-4842-A85E-F213490D2A53}" type="pres">
      <dgm:prSet presAssocID="{08DCCA84-845D-4AFA-B5C9-F6524C28B363}" presName="radial" presStyleCnt="0">
        <dgm:presLayoutVars>
          <dgm:animLvl val="ctr"/>
        </dgm:presLayoutVars>
      </dgm:prSet>
      <dgm:spPr/>
    </dgm:pt>
    <dgm:pt modelId="{4D249092-DA8C-4681-AA9C-207F2DFD3154}" type="pres">
      <dgm:prSet presAssocID="{3B7D232D-7CD3-4CE8-9F64-CD8AC0A8F086}" presName="centerShape" presStyleLbl="vennNode1" presStyleIdx="0" presStyleCnt="5"/>
      <dgm:spPr/>
    </dgm:pt>
    <dgm:pt modelId="{0ABA4A14-2574-4777-939A-8A91AE25FBF5}" type="pres">
      <dgm:prSet presAssocID="{C7B2594F-967C-49BB-B2B4-428D59DF0E5B}" presName="node" presStyleLbl="vennNode1" presStyleIdx="1" presStyleCnt="5">
        <dgm:presLayoutVars>
          <dgm:bulletEnabled val="1"/>
        </dgm:presLayoutVars>
      </dgm:prSet>
      <dgm:spPr/>
    </dgm:pt>
    <dgm:pt modelId="{A9981A18-75F3-41F3-9957-B40659E402CE}" type="pres">
      <dgm:prSet presAssocID="{2754153E-2870-4A58-BD98-DAF85237F37A}" presName="node" presStyleLbl="vennNode1" presStyleIdx="2" presStyleCnt="5">
        <dgm:presLayoutVars>
          <dgm:bulletEnabled val="1"/>
        </dgm:presLayoutVars>
      </dgm:prSet>
      <dgm:spPr/>
    </dgm:pt>
    <dgm:pt modelId="{5EBE0206-6FD5-462B-AC34-DF1594CC1BEE}" type="pres">
      <dgm:prSet presAssocID="{958CABDF-7852-497F-8010-4C61E7F717F8}" presName="node" presStyleLbl="vennNode1" presStyleIdx="3" presStyleCnt="5">
        <dgm:presLayoutVars>
          <dgm:bulletEnabled val="1"/>
        </dgm:presLayoutVars>
      </dgm:prSet>
      <dgm:spPr/>
    </dgm:pt>
    <dgm:pt modelId="{5BB31F2C-9F6F-461E-B8AE-DAD63322F779}" type="pres">
      <dgm:prSet presAssocID="{82717C1F-66C6-4A94-9A71-62F2105F77AB}" presName="node" presStyleLbl="vennNode1" presStyleIdx="4" presStyleCnt="5">
        <dgm:presLayoutVars>
          <dgm:bulletEnabled val="1"/>
        </dgm:presLayoutVars>
      </dgm:prSet>
      <dgm:spPr/>
    </dgm:pt>
  </dgm:ptLst>
  <dgm:cxnLst>
    <dgm:cxn modelId="{0FFAF228-D4FA-4580-9DC5-92EB42359263}" srcId="{08DCCA84-845D-4AFA-B5C9-F6524C28B363}" destId="{3B7D232D-7CD3-4CE8-9F64-CD8AC0A8F086}" srcOrd="0" destOrd="0" parTransId="{C7F2A52F-E9AF-4FE6-B5CD-C166BF0ADD11}" sibTransId="{30BC1A13-A670-40BD-AA58-D31C951E8C01}"/>
    <dgm:cxn modelId="{8A5D2146-BB5B-4C87-BCA4-05BDD1E94B87}" srcId="{3B7D232D-7CD3-4CE8-9F64-CD8AC0A8F086}" destId="{C7B2594F-967C-49BB-B2B4-428D59DF0E5B}" srcOrd="0" destOrd="0" parTransId="{BDBB4B8B-EAF7-4324-AC79-B5938C48C343}" sibTransId="{33450FBC-DB64-439A-8E3F-E2574AEFCA86}"/>
    <dgm:cxn modelId="{1B38328F-207C-4D4E-9FF4-94CEACD1931F}" srcId="{3B7D232D-7CD3-4CE8-9F64-CD8AC0A8F086}" destId="{2754153E-2870-4A58-BD98-DAF85237F37A}" srcOrd="1" destOrd="0" parTransId="{42C2D6D1-657F-4D95-8E73-20ABF221F4DE}" sibTransId="{2EBAC0DD-319C-4E29-BF39-DF789C3A671B}"/>
    <dgm:cxn modelId="{725E5C44-4341-4439-BE7F-24568F15DF46}" srcId="{3B7D232D-7CD3-4CE8-9F64-CD8AC0A8F086}" destId="{958CABDF-7852-497F-8010-4C61E7F717F8}" srcOrd="2" destOrd="0" parTransId="{2FC43F87-80F9-4689-A911-01FBE8108216}" sibTransId="{12DBAD54-938D-421B-8D70-FD589A3A24B7}"/>
    <dgm:cxn modelId="{AAA1B474-24B7-4780-A461-90E59F3EE619}" srcId="{3B7D232D-7CD3-4CE8-9F64-CD8AC0A8F086}" destId="{82717C1F-66C6-4A94-9A71-62F2105F77AB}" srcOrd="3" destOrd="0" parTransId="{76E20547-2B14-46FF-8876-56FF1C0E3AD3}" sibTransId="{5D0F8D1F-49D5-4EDC-83FB-B27D620915A5}"/>
    <dgm:cxn modelId="{AD2D9852-A3F7-4607-8703-A678B84C90C6}" type="presOf" srcId="{08DCCA84-845D-4AFA-B5C9-F6524C28B363}" destId="{C397CB15-7790-4F1A-896D-7552F2F7F294}" srcOrd="0" destOrd="0" presId="urn:microsoft.com/office/officeart/2005/8/layout/radial3"/>
    <dgm:cxn modelId="{E7E6FFC9-CAA2-4267-A374-3D633BE4AFA4}" type="presParOf" srcId="{C397CB15-7790-4F1A-896D-7552F2F7F294}" destId="{947B5A56-686A-4842-A85E-F213490D2A53}" srcOrd="0" destOrd="0" presId="urn:microsoft.com/office/officeart/2005/8/layout/radial3"/>
    <dgm:cxn modelId="{F7983D53-5916-4179-8722-437D62FCD65E}" type="presParOf" srcId="{947B5A56-686A-4842-A85E-F213490D2A53}" destId="{4D249092-DA8C-4681-AA9C-207F2DFD3154}" srcOrd="0" destOrd="0" presId="urn:microsoft.com/office/officeart/2005/8/layout/radial3"/>
    <dgm:cxn modelId="{9F404E92-2CB8-4320-ACDC-BB9416903CFD}" type="presOf" srcId="{3B7D232D-7CD3-4CE8-9F64-CD8AC0A8F086}" destId="{4D249092-DA8C-4681-AA9C-207F2DFD3154}" srcOrd="0" destOrd="0" presId="urn:microsoft.com/office/officeart/2005/8/layout/radial3"/>
    <dgm:cxn modelId="{0FEA6F20-08BC-4BEE-A483-0D1D5F167B55}" type="presParOf" srcId="{947B5A56-686A-4842-A85E-F213490D2A53}" destId="{0ABA4A14-2574-4777-939A-8A91AE25FBF5}" srcOrd="1" destOrd="0" presId="urn:microsoft.com/office/officeart/2005/8/layout/radial3"/>
    <dgm:cxn modelId="{544875E8-016F-482A-9F5A-C5DC5AF0A3E4}" type="presOf" srcId="{C7B2594F-967C-49BB-B2B4-428D59DF0E5B}" destId="{0ABA4A14-2574-4777-939A-8A91AE25FBF5}" srcOrd="0" destOrd="0" presId="urn:microsoft.com/office/officeart/2005/8/layout/radial3"/>
    <dgm:cxn modelId="{92D2EFF8-DEB0-4D17-A2C7-48855178FFE6}" type="presParOf" srcId="{947B5A56-686A-4842-A85E-F213490D2A53}" destId="{A9981A18-75F3-41F3-9957-B40659E402CE}" srcOrd="2" destOrd="0" presId="urn:microsoft.com/office/officeart/2005/8/layout/radial3"/>
    <dgm:cxn modelId="{681BC036-45A9-464E-B44E-93D69F0F9EF5}" type="presOf" srcId="{2754153E-2870-4A58-BD98-DAF85237F37A}" destId="{A9981A18-75F3-41F3-9957-B40659E402CE}" srcOrd="0" destOrd="0" presId="urn:microsoft.com/office/officeart/2005/8/layout/radial3"/>
    <dgm:cxn modelId="{142D95EB-8F0E-4FF2-AF1B-6CDE40327A10}" type="presParOf" srcId="{947B5A56-686A-4842-A85E-F213490D2A53}" destId="{5EBE0206-6FD5-462B-AC34-DF1594CC1BEE}" srcOrd="3" destOrd="0" presId="urn:microsoft.com/office/officeart/2005/8/layout/radial3"/>
    <dgm:cxn modelId="{DD36516B-0301-470A-ABDE-CA768453CFFC}" type="presOf" srcId="{958CABDF-7852-497F-8010-4C61E7F717F8}" destId="{5EBE0206-6FD5-462B-AC34-DF1594CC1BEE}" srcOrd="0" destOrd="0" presId="urn:microsoft.com/office/officeart/2005/8/layout/radial3"/>
    <dgm:cxn modelId="{1C194579-DBC1-40D4-A880-86EEF5407906}" type="presParOf" srcId="{947B5A56-686A-4842-A85E-F213490D2A53}" destId="{5BB31F2C-9F6F-461E-B8AE-DAD63322F779}" srcOrd="4" destOrd="0" presId="urn:microsoft.com/office/officeart/2005/8/layout/radial3"/>
    <dgm:cxn modelId="{D6629441-BD17-44CB-BA1B-E192ABB303EC}" type="presOf" srcId="{82717C1F-66C6-4A94-9A71-62F2105F77AB}" destId="{5BB31F2C-9F6F-461E-B8AE-DAD63322F779}" srcOrd="0"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09D490-3832-48CE-88A7-42E5FEB0B799}" type="doc">
      <dgm:prSet loTypeId="relationship" loCatId="relationship" qsTypeId="urn:microsoft.com/office/officeart/2005/8/quickstyle/simple4" qsCatId="simple" csTypeId="urn:microsoft.com/office/officeart/2005/8/colors/colorful5" csCatId="accent1" phldr="0"/>
      <dgm:spPr/>
      <dgm:t>
        <a:bodyPr/>
        <a:p>
          <a:endParaRPr lang="zh-CN" altLang="en-US"/>
        </a:p>
      </dgm:t>
    </dgm:pt>
    <dgm:pt modelId="{16FF3CD7-CD1B-43E7-ADA1-9BD0ABDE7453}">
      <dgm:prSet phldrT="[文本]" phldr="0" custT="1"/>
      <dgm:spPr/>
      <dgm:t>
        <a:bodyPr vert="horz" wrap="square"/>
        <a:p>
          <a:pPr>
            <a:lnSpc>
              <a:spcPct val="100000"/>
            </a:lnSpc>
            <a:spcBef>
              <a:spcPct val="0"/>
            </a:spcBef>
            <a:spcAft>
              <a:spcPct val="35000"/>
            </a:spcAft>
          </a:pPr>
          <a:r>
            <a:rPr lang="zh-CN" altLang="en-US" sz="2800"/>
            <a:t>基础编辑</a:t>
          </a:r>
          <a:r>
            <a:rPr lang="zh-CN" altLang="en-US" sz="2800"/>
            <a:t/>
          </a:r>
          <a:endParaRPr lang="zh-CN" altLang="en-US" sz="2800"/>
        </a:p>
      </dgm:t>
    </dgm:pt>
    <dgm:pt modelId="{01158443-6035-4DDC-8D78-2B6A8E21AFAE}" cxnId="{85994DDC-6FD7-4A95-948D-8A8A8CFF6E5E}" type="parTrans">
      <dgm:prSet/>
      <dgm:spPr/>
      <dgm:t>
        <a:bodyPr/>
        <a:p>
          <a:endParaRPr lang="zh-CN" altLang="en-US"/>
        </a:p>
      </dgm:t>
    </dgm:pt>
    <dgm:pt modelId="{085E6240-A1E5-44C7-807D-136724990C00}" cxnId="{85994DDC-6FD7-4A95-948D-8A8A8CFF6E5E}" type="sibTrans">
      <dgm:prSet/>
      <dgm:spPr/>
      <dgm:t>
        <a:bodyPr/>
        <a:p>
          <a:endParaRPr lang="zh-CN" altLang="en-US"/>
        </a:p>
      </dgm:t>
    </dgm:pt>
    <dgm:pt modelId="{5CC2ECAC-253E-42C2-B5D0-20CB09C9A6EC}">
      <dgm:prSet phldrT="[文本]" phldr="0" custT="1"/>
      <dgm:spPr/>
      <dgm:t>
        <a:bodyPr vert="horz" wrap="square"/>
        <a:p>
          <a:pPr>
            <a:lnSpc>
              <a:spcPct val="100000"/>
            </a:lnSpc>
            <a:spcBef>
              <a:spcPct val="0"/>
            </a:spcBef>
            <a:spcAft>
              <a:spcPct val="35000"/>
            </a:spcAft>
          </a:pPr>
          <a:r>
            <a:rPr lang="zh-CN" altLang="en-US" sz="2800"/>
            <a:t>深度编辑</a:t>
          </a:r>
          <a:r>
            <a:rPr lang="zh-CN" altLang="en-US" sz="2800"/>
            <a:t/>
          </a:r>
          <a:endParaRPr lang="zh-CN" altLang="en-US" sz="2800"/>
        </a:p>
      </dgm:t>
    </dgm:pt>
    <dgm:pt modelId="{90C79B6F-D96D-450C-AB20-256538E1E0BC}" cxnId="{0A03BBA0-244C-4983-94EF-66CBFC1DEB04}" type="parTrans">
      <dgm:prSet/>
      <dgm:spPr/>
      <dgm:t>
        <a:bodyPr/>
        <a:p>
          <a:endParaRPr lang="zh-CN" altLang="en-US"/>
        </a:p>
      </dgm:t>
    </dgm:pt>
    <dgm:pt modelId="{9FB5889C-CAAC-46F2-80F6-BAD8969188A0}" cxnId="{0A03BBA0-244C-4983-94EF-66CBFC1DEB04}" type="sibTrans">
      <dgm:prSet/>
      <dgm:spPr/>
      <dgm:t>
        <a:bodyPr/>
        <a:p>
          <a:endParaRPr lang="zh-CN" altLang="en-US"/>
        </a:p>
      </dgm:t>
    </dgm:pt>
    <dgm:pt modelId="{99613576-2E0D-4362-84C0-CA41C5EA901B}">
      <dgm:prSet phldrT="[文本]" phldr="0" custT="1"/>
      <dgm:spPr/>
      <dgm:t>
        <a:bodyPr vert="horz" wrap="square"/>
        <a:p>
          <a:pPr>
            <a:lnSpc>
              <a:spcPct val="100000"/>
            </a:lnSpc>
            <a:spcBef>
              <a:spcPct val="0"/>
            </a:spcBef>
            <a:spcAft>
              <a:spcPct val="35000"/>
            </a:spcAft>
          </a:pPr>
          <a:r>
            <a:rPr lang="zh-CN" altLang="en-US" sz="2800"/>
            <a:t>整合编辑</a:t>
          </a:r>
          <a:r>
            <a:rPr lang="zh-CN" altLang="en-US" sz="2800"/>
            <a:t/>
          </a:r>
          <a:endParaRPr lang="zh-CN" altLang="en-US" sz="2800"/>
        </a:p>
      </dgm:t>
    </dgm:pt>
    <dgm:pt modelId="{63D1C447-44DA-450E-B12D-CF7C3124E0A1}" cxnId="{4D967165-4141-41E8-A934-20B3371A7756}" type="parTrans">
      <dgm:prSet/>
      <dgm:spPr/>
      <dgm:t>
        <a:bodyPr/>
        <a:p>
          <a:endParaRPr lang="zh-CN" altLang="en-US"/>
        </a:p>
      </dgm:t>
    </dgm:pt>
    <dgm:pt modelId="{6A71915A-BF48-4D8D-8C0E-4E1DBCD20CF6}" cxnId="{4D967165-4141-41E8-A934-20B3371A7756}" type="sibTrans">
      <dgm:prSet/>
      <dgm:spPr/>
      <dgm:t>
        <a:bodyPr/>
        <a:p>
          <a:endParaRPr lang="zh-CN" altLang="en-US"/>
        </a:p>
      </dgm:t>
    </dgm:pt>
    <dgm:pt modelId="{9CFDD5FC-64EC-4695-9D01-AB259C7EF765}" type="pres">
      <dgm:prSet presAssocID="{6209D490-3832-48CE-88A7-42E5FEB0B799}" presName="Name0" presStyleCnt="0">
        <dgm:presLayoutVars>
          <dgm:dir/>
          <dgm:resizeHandles val="exact"/>
        </dgm:presLayoutVars>
      </dgm:prSet>
      <dgm:spPr/>
    </dgm:pt>
    <dgm:pt modelId="{8E4F30A2-E450-4441-8E45-11147C0B499F}" type="pres">
      <dgm:prSet presAssocID="{16FF3CD7-CD1B-43E7-ADA1-9BD0ABDE7453}" presName="Name5" presStyleLbl="vennNode1" presStyleIdx="0" presStyleCnt="3">
        <dgm:presLayoutVars>
          <dgm:bulletEnabled val="1"/>
        </dgm:presLayoutVars>
      </dgm:prSet>
      <dgm:spPr/>
    </dgm:pt>
    <dgm:pt modelId="{2892F083-0B2C-4BE7-8AEE-D4B569043045}" type="pres">
      <dgm:prSet presAssocID="{085E6240-A1E5-44C7-807D-136724990C00}" presName="space" presStyleCnt="0"/>
      <dgm:spPr/>
    </dgm:pt>
    <dgm:pt modelId="{CC430880-FF16-4657-B783-1E97645B6A49}" type="pres">
      <dgm:prSet presAssocID="{5CC2ECAC-253E-42C2-B5D0-20CB09C9A6EC}" presName="Name5" presStyleLbl="vennNode1" presStyleIdx="1" presStyleCnt="3">
        <dgm:presLayoutVars>
          <dgm:bulletEnabled val="1"/>
        </dgm:presLayoutVars>
      </dgm:prSet>
      <dgm:spPr/>
    </dgm:pt>
    <dgm:pt modelId="{C7143304-535F-4D7E-BA7A-124DAAEF68F4}" type="pres">
      <dgm:prSet presAssocID="{9FB5889C-CAAC-46F2-80F6-BAD8969188A0}" presName="space" presStyleCnt="0"/>
      <dgm:spPr/>
    </dgm:pt>
    <dgm:pt modelId="{9AA6D961-60F7-4B6F-9220-259600B8DE7B}" type="pres">
      <dgm:prSet presAssocID="{99613576-2E0D-4362-84C0-CA41C5EA901B}" presName="Name5" presStyleLbl="vennNode1" presStyleIdx="2" presStyleCnt="3">
        <dgm:presLayoutVars>
          <dgm:bulletEnabled val="1"/>
        </dgm:presLayoutVars>
      </dgm:prSet>
      <dgm:spPr/>
    </dgm:pt>
  </dgm:ptLst>
  <dgm:cxnLst>
    <dgm:cxn modelId="{85994DDC-6FD7-4A95-948D-8A8A8CFF6E5E}" srcId="{6209D490-3832-48CE-88A7-42E5FEB0B799}" destId="{16FF3CD7-CD1B-43E7-ADA1-9BD0ABDE7453}" srcOrd="0" destOrd="0" parTransId="{01158443-6035-4DDC-8D78-2B6A8E21AFAE}" sibTransId="{085E6240-A1E5-44C7-807D-136724990C00}"/>
    <dgm:cxn modelId="{0A03BBA0-244C-4983-94EF-66CBFC1DEB04}" srcId="{6209D490-3832-48CE-88A7-42E5FEB0B799}" destId="{5CC2ECAC-253E-42C2-B5D0-20CB09C9A6EC}" srcOrd="1" destOrd="0" parTransId="{90C79B6F-D96D-450C-AB20-256538E1E0BC}" sibTransId="{9FB5889C-CAAC-46F2-80F6-BAD8969188A0}"/>
    <dgm:cxn modelId="{4D967165-4141-41E8-A934-20B3371A7756}" srcId="{6209D490-3832-48CE-88A7-42E5FEB0B799}" destId="{99613576-2E0D-4362-84C0-CA41C5EA901B}" srcOrd="2" destOrd="0" parTransId="{63D1C447-44DA-450E-B12D-CF7C3124E0A1}" sibTransId="{6A71915A-BF48-4D8D-8C0E-4E1DBCD20CF6}"/>
    <dgm:cxn modelId="{15B03582-2C43-4A6B-9FA8-14731EACF60A}" type="presOf" srcId="{6209D490-3832-48CE-88A7-42E5FEB0B799}" destId="{9CFDD5FC-64EC-4695-9D01-AB259C7EF765}" srcOrd="0" destOrd="0" presId="urn:microsoft.com/office/officeart/2005/8/layout/venn3"/>
    <dgm:cxn modelId="{E88F867E-1DF3-44C2-A2AC-42FD2594C350}" type="presParOf" srcId="{9CFDD5FC-64EC-4695-9D01-AB259C7EF765}" destId="{8E4F30A2-E450-4441-8E45-11147C0B499F}" srcOrd="0" destOrd="0" presId="urn:microsoft.com/office/officeart/2005/8/layout/venn3"/>
    <dgm:cxn modelId="{0A3B128F-8384-41AD-AC3B-A998F8F3DE1B}" type="presOf" srcId="{16FF3CD7-CD1B-43E7-ADA1-9BD0ABDE7453}" destId="{8E4F30A2-E450-4441-8E45-11147C0B499F}" srcOrd="0" destOrd="0" presId="urn:microsoft.com/office/officeart/2005/8/layout/venn3"/>
    <dgm:cxn modelId="{9E5A6C74-E171-47EC-90A5-D9613C924BB9}" type="presParOf" srcId="{9CFDD5FC-64EC-4695-9D01-AB259C7EF765}" destId="{2892F083-0B2C-4BE7-8AEE-D4B569043045}" srcOrd="1" destOrd="0" presId="urn:microsoft.com/office/officeart/2005/8/layout/venn3"/>
    <dgm:cxn modelId="{C23085A3-31F3-419B-8210-8CC649DB7438}" type="presParOf" srcId="{9CFDD5FC-64EC-4695-9D01-AB259C7EF765}" destId="{CC430880-FF16-4657-B783-1E97645B6A49}" srcOrd="2" destOrd="0" presId="urn:microsoft.com/office/officeart/2005/8/layout/venn3"/>
    <dgm:cxn modelId="{3D2F714C-B4D9-414A-AB64-14D88DF9CD8B}" type="presOf" srcId="{5CC2ECAC-253E-42C2-B5D0-20CB09C9A6EC}" destId="{CC430880-FF16-4657-B783-1E97645B6A49}" srcOrd="0" destOrd="0" presId="urn:microsoft.com/office/officeart/2005/8/layout/venn3"/>
    <dgm:cxn modelId="{58BB6695-5764-428E-89C0-14D1BB4CBDD4}" type="presParOf" srcId="{9CFDD5FC-64EC-4695-9D01-AB259C7EF765}" destId="{C7143304-535F-4D7E-BA7A-124DAAEF68F4}" srcOrd="3" destOrd="0" presId="urn:microsoft.com/office/officeart/2005/8/layout/venn3"/>
    <dgm:cxn modelId="{0CE73043-24DD-4269-AAD7-A7D27AFD14EC}" type="presParOf" srcId="{9CFDD5FC-64EC-4695-9D01-AB259C7EF765}" destId="{9AA6D961-60F7-4B6F-9220-259600B8DE7B}" srcOrd="4" destOrd="0" presId="urn:microsoft.com/office/officeart/2005/8/layout/venn3"/>
    <dgm:cxn modelId="{9981FA43-6B4E-4288-97DA-66CDEE57DFD1}" type="presOf" srcId="{99613576-2E0D-4362-84C0-CA41C5EA901B}" destId="{9AA6D961-60F7-4B6F-9220-259600B8DE7B}"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13F3BD1-1A0F-49EA-9E53-B425EC98B315}" type="doc">
      <dgm:prSet loTypeId="relationship" loCatId="relationship" qsTypeId="urn:microsoft.com/office/officeart/2005/8/quickstyle/simple1" qsCatId="simple" csTypeId="urn:microsoft.com/office/officeart/2005/8/colors/accent6_5" csCatId="accent1" phldr="0"/>
      <dgm:spPr/>
      <dgm:t>
        <a:bodyPr/>
        <a:p>
          <a:endParaRPr lang="zh-CN" altLang="en-US"/>
        </a:p>
      </dgm:t>
    </dgm:pt>
    <dgm:pt modelId="{B8EA585F-0CF4-46F4-AD71-F0DE517CE440}">
      <dgm:prSet phldrT="[文本]" phldr="0" custT="1"/>
      <dgm:spPr/>
      <dgm:t>
        <a:bodyPr vert="horz" wrap="square"/>
        <a:p>
          <a:pPr>
            <a:lnSpc>
              <a:spcPct val="100000"/>
            </a:lnSpc>
            <a:spcBef>
              <a:spcPct val="0"/>
            </a:spcBef>
            <a:spcAft>
              <a:spcPct val="35000"/>
            </a:spcAft>
          </a:pPr>
          <a:r>
            <a:rPr lang="zh-CN" altLang="en-US" sz="2000"/>
            <a:t>包容性强</a:t>
          </a:r>
          <a:r>
            <a:rPr lang="zh-CN" altLang="en-US" sz="2000"/>
            <a:t/>
          </a:r>
          <a:endParaRPr lang="zh-CN" altLang="en-US" sz="2000"/>
        </a:p>
      </dgm:t>
    </dgm:pt>
    <dgm:pt modelId="{23770723-4B8E-4078-83DA-EACB3E423A70}" cxnId="{966DC38F-A4C5-4028-BA14-30C223130644}" type="parTrans">
      <dgm:prSet/>
      <dgm:spPr/>
      <dgm:t>
        <a:bodyPr/>
        <a:p>
          <a:endParaRPr lang="zh-CN" altLang="en-US"/>
        </a:p>
      </dgm:t>
    </dgm:pt>
    <dgm:pt modelId="{BC5C9B55-430E-44A9-A2BB-7234E79CAF0D}" cxnId="{966DC38F-A4C5-4028-BA14-30C223130644}" type="sibTrans">
      <dgm:prSet/>
      <dgm:spPr/>
      <dgm:t>
        <a:bodyPr/>
        <a:p>
          <a:endParaRPr lang="zh-CN" altLang="en-US"/>
        </a:p>
      </dgm:t>
    </dgm:pt>
    <dgm:pt modelId="{64A54582-3FA1-4FCA-A14E-1EF0022B9172}">
      <dgm:prSet phldrT="[文本]" phldr="0" custT="1"/>
      <dgm:spPr/>
      <dgm:t>
        <a:bodyPr vert="horz" wrap="square"/>
        <a:p>
          <a:pPr>
            <a:lnSpc>
              <a:spcPct val="100000"/>
            </a:lnSpc>
            <a:spcBef>
              <a:spcPct val="0"/>
            </a:spcBef>
            <a:spcAft>
              <a:spcPct val="35000"/>
            </a:spcAft>
          </a:pPr>
          <a:r>
            <a:rPr lang="zh-CN" altLang="en-US" sz="2000"/>
            <a:t>适配性高</a:t>
          </a:r>
          <a:r>
            <a:rPr lang="zh-CN" altLang="en-US" sz="2000"/>
            <a:t/>
          </a:r>
          <a:endParaRPr lang="zh-CN" altLang="en-US" sz="2000"/>
        </a:p>
      </dgm:t>
    </dgm:pt>
    <dgm:pt modelId="{B7A3650C-495C-4E56-B917-CE7FC72B5FC5}" cxnId="{8F6A76B8-5612-4F46-88BE-F4864A066A00}" type="parTrans">
      <dgm:prSet/>
      <dgm:spPr/>
      <dgm:t>
        <a:bodyPr/>
        <a:p>
          <a:endParaRPr lang="zh-CN" altLang="en-US"/>
        </a:p>
      </dgm:t>
    </dgm:pt>
    <dgm:pt modelId="{074A55E2-17CF-49E3-A256-03F66DF230D0}" cxnId="{8F6A76B8-5612-4F46-88BE-F4864A066A00}" type="sibTrans">
      <dgm:prSet/>
      <dgm:spPr/>
      <dgm:t>
        <a:bodyPr/>
        <a:p>
          <a:endParaRPr lang="zh-CN" altLang="en-US"/>
        </a:p>
      </dgm:t>
    </dgm:pt>
    <dgm:pt modelId="{D1AA0C1C-ED46-412E-873D-C5D86240C097}">
      <dgm:prSet phldrT="[文本]" phldr="0" custT="1"/>
      <dgm:spPr/>
      <dgm:t>
        <a:bodyPr vert="horz" wrap="square"/>
        <a:p>
          <a:pPr>
            <a:lnSpc>
              <a:spcPct val="100000"/>
            </a:lnSpc>
            <a:spcBef>
              <a:spcPct val="0"/>
            </a:spcBef>
            <a:spcAft>
              <a:spcPct val="35000"/>
            </a:spcAft>
          </a:pPr>
          <a:r>
            <a:rPr lang="zh-CN" altLang="en-US" sz="2000"/>
            <a:t>应用面广</a:t>
          </a:r>
          <a:r>
            <a:rPr lang="zh-CN" altLang="en-US" sz="2000"/>
            <a:t/>
          </a:r>
          <a:endParaRPr lang="zh-CN" altLang="en-US" sz="2000"/>
        </a:p>
      </dgm:t>
    </dgm:pt>
    <dgm:pt modelId="{163AFCDF-A7C8-493D-B43F-6258C1E46BC0}" cxnId="{C707ADD2-8A08-4175-800D-188B64553841}" type="parTrans">
      <dgm:prSet/>
      <dgm:spPr/>
      <dgm:t>
        <a:bodyPr/>
        <a:p>
          <a:endParaRPr lang="zh-CN" altLang="en-US"/>
        </a:p>
      </dgm:t>
    </dgm:pt>
    <dgm:pt modelId="{F879B8F4-BFF4-45E3-BE76-2FB037FDAF4D}" cxnId="{C707ADD2-8A08-4175-800D-188B64553841}" type="sibTrans">
      <dgm:prSet/>
      <dgm:spPr/>
      <dgm:t>
        <a:bodyPr/>
        <a:p>
          <a:endParaRPr lang="zh-CN" altLang="en-US"/>
        </a:p>
      </dgm:t>
    </dgm:pt>
    <dgm:pt modelId="{EE9AE643-E680-42EF-B7B1-6E3B2391A5AC}">
      <dgm:prSet phldr="0" custT="1"/>
      <dgm:spPr/>
      <dgm:t>
        <a:bodyPr vert="horz" wrap="square"/>
        <a:p>
          <a:pPr>
            <a:lnSpc>
              <a:spcPct val="100000"/>
            </a:lnSpc>
            <a:spcBef>
              <a:spcPct val="0"/>
            </a:spcBef>
            <a:spcAft>
              <a:spcPct val="35000"/>
            </a:spcAft>
          </a:pPr>
          <a:r>
            <a:rPr lang="zh-CN" sz="2000"/>
            <a:t>传播便利</a:t>
          </a:r>
          <a:r>
            <a:rPr lang="zh-CN" sz="2000"/>
            <a:t/>
          </a:r>
          <a:endParaRPr lang="zh-CN" sz="2000"/>
        </a:p>
      </dgm:t>
    </dgm:pt>
    <dgm:pt modelId="{789A9EFE-3C76-4791-9223-D9CE619AF78E}" cxnId="{16B570D4-9BA0-4A9D-AD06-4CCE3652AD4A}" type="parTrans">
      <dgm:prSet/>
      <dgm:spPr/>
    </dgm:pt>
    <dgm:pt modelId="{7A787BA6-1DDE-4BEC-94CC-FF64FD325AAE}" cxnId="{16B570D4-9BA0-4A9D-AD06-4CCE3652AD4A}" type="sibTrans">
      <dgm:prSet/>
      <dgm:spPr/>
    </dgm:pt>
    <dgm:pt modelId="{5DADDC74-53C6-41C8-B926-B71329E22C39}">
      <dgm:prSet phldr="0" custT="1"/>
      <dgm:spPr/>
      <dgm:t>
        <a:bodyPr vert="horz" wrap="square"/>
        <a:p>
          <a:pPr>
            <a:lnSpc>
              <a:spcPct val="100000"/>
            </a:lnSpc>
            <a:spcBef>
              <a:spcPct val="0"/>
            </a:spcBef>
            <a:spcAft>
              <a:spcPct val="35000"/>
            </a:spcAft>
          </a:pPr>
          <a:r>
            <a:rPr lang="zh-CN" sz="2000"/>
            <a:t>接受度高</a:t>
          </a:r>
          <a:r>
            <a:rPr lang="zh-CN" sz="2000"/>
            <a:t/>
          </a:r>
          <a:endParaRPr lang="zh-CN" sz="2000"/>
        </a:p>
      </dgm:t>
    </dgm:pt>
    <dgm:pt modelId="{610C2388-FFA3-44E9-9930-C657172A776F}" cxnId="{6EA4EAEF-4B73-44CD-84F9-CBADEFC659A7}" type="parTrans">
      <dgm:prSet/>
      <dgm:spPr/>
    </dgm:pt>
    <dgm:pt modelId="{59C493B4-E8BA-4891-92D0-A7156B0E28B5}" cxnId="{6EA4EAEF-4B73-44CD-84F9-CBADEFC659A7}" type="sibTrans">
      <dgm:prSet/>
      <dgm:spPr/>
    </dgm:pt>
    <dgm:pt modelId="{1674E816-9223-4A18-BA47-7EDDC239B19C}">
      <dgm:prSet phldr="0" custT="1"/>
      <dgm:spPr/>
      <dgm:t>
        <a:bodyPr vert="horz" wrap="square"/>
        <a:p>
          <a:pPr>
            <a:lnSpc>
              <a:spcPct val="100000"/>
            </a:lnSpc>
            <a:spcBef>
              <a:spcPct val="0"/>
            </a:spcBef>
            <a:spcAft>
              <a:spcPct val="35000"/>
            </a:spcAft>
          </a:pPr>
          <a:r>
            <a:rPr lang="zh-CN" sz="2000"/>
            <a:t>交互性强</a:t>
          </a:r>
          <a:r>
            <a:rPr lang="zh-CN" sz="2000"/>
            <a:t/>
          </a:r>
          <a:endParaRPr lang="zh-CN" sz="2000"/>
        </a:p>
      </dgm:t>
    </dgm:pt>
    <dgm:pt modelId="{BD2D4CAD-52B6-4718-A814-03388CC09378}" cxnId="{E565228C-CB16-455C-91B4-E29E593C9BB8}" type="parTrans">
      <dgm:prSet/>
      <dgm:spPr/>
    </dgm:pt>
    <dgm:pt modelId="{78D24584-B586-4B3D-AAC4-22F60303AFEA}" cxnId="{E565228C-CB16-455C-91B4-E29E593C9BB8}" type="sibTrans">
      <dgm:prSet/>
      <dgm:spPr/>
    </dgm:pt>
    <dgm:pt modelId="{255D468B-923A-4E72-93E4-82918F2DECCC}" type="pres">
      <dgm:prSet presAssocID="{B13F3BD1-1A0F-49EA-9E53-B425EC98B315}" presName="Name0" presStyleCnt="0">
        <dgm:presLayoutVars>
          <dgm:chMax val="1"/>
          <dgm:chPref val="1"/>
        </dgm:presLayoutVars>
      </dgm:prSet>
      <dgm:spPr/>
    </dgm:pt>
    <dgm:pt modelId="{947D679E-88D3-447A-AD01-541B011E1F72}" type="pres">
      <dgm:prSet presAssocID="{B8EA585F-0CF4-46F4-AD71-F0DE517CE440}" presName="Parent" presStyleLbl="node0" presStyleIdx="0" presStyleCnt="1">
        <dgm:presLayoutVars>
          <dgm:chMax val="5"/>
          <dgm:chPref val="5"/>
        </dgm:presLayoutVars>
      </dgm:prSet>
      <dgm:spPr/>
    </dgm:pt>
    <dgm:pt modelId="{E19AED4C-45CD-408C-8746-684E57E9C288}" type="pres">
      <dgm:prSet presAssocID="{B8EA585F-0CF4-46F4-AD71-F0DE517CE440}" presName="Accent2" presStyleLbl="node1" presStyleIdx="0" presStyleCnt="19"/>
      <dgm:spPr/>
    </dgm:pt>
    <dgm:pt modelId="{EBC9CD74-F4AD-45C0-82DB-C041573DC525}" type="pres">
      <dgm:prSet presAssocID="{B8EA585F-0CF4-46F4-AD71-F0DE517CE440}" presName="Accent3" presStyleLbl="node1" presStyleIdx="1" presStyleCnt="19"/>
      <dgm:spPr/>
    </dgm:pt>
    <dgm:pt modelId="{1EA90AFC-E625-4DE7-B53D-80CEBB6DF6EB}" type="pres">
      <dgm:prSet presAssocID="{B8EA585F-0CF4-46F4-AD71-F0DE517CE440}" presName="Accent4" presStyleLbl="node1" presStyleIdx="2" presStyleCnt="19"/>
      <dgm:spPr/>
    </dgm:pt>
    <dgm:pt modelId="{72B2620A-B0CF-45B1-B3FB-9919CB78EB55}" type="pres">
      <dgm:prSet presAssocID="{B8EA585F-0CF4-46F4-AD71-F0DE517CE440}" presName="Accent5" presStyleLbl="node1" presStyleIdx="3" presStyleCnt="19"/>
      <dgm:spPr/>
    </dgm:pt>
    <dgm:pt modelId="{FEBD8106-0EAD-454B-AB8B-1919894E0DD3}" type="pres">
      <dgm:prSet presAssocID="{B8EA585F-0CF4-46F4-AD71-F0DE517CE440}" presName="Accent6" presStyleLbl="node1" presStyleIdx="4" presStyleCnt="19"/>
      <dgm:spPr/>
    </dgm:pt>
    <dgm:pt modelId="{76B89D64-CE59-492D-837C-B234D1CFDFB4}" type="pres">
      <dgm:prSet presAssocID="{64A54582-3FA1-4FCA-A14E-1EF0022B9172}" presName="Child1" presStyleLbl="node1" presStyleIdx="5" presStyleCnt="19">
        <dgm:presLayoutVars>
          <dgm:chMax val="0"/>
          <dgm:chPref val="0"/>
        </dgm:presLayoutVars>
      </dgm:prSet>
      <dgm:spPr/>
    </dgm:pt>
    <dgm:pt modelId="{B9C88306-75AE-430A-81D3-688FCEEE7CE5}" type="pres">
      <dgm:prSet presAssocID="{64A54582-3FA1-4FCA-A14E-1EF0022B9172}" presName="Accent7" presStyleCnt="0"/>
      <dgm:spPr/>
    </dgm:pt>
    <dgm:pt modelId="{902CFF95-A365-46EA-B1D7-9AD6DABC6102}" type="pres">
      <dgm:prSet presAssocID="{64A54582-3FA1-4FCA-A14E-1EF0022B9172}" presName="AccentHold1" presStyleLbl="node1" presStyleIdx="6" presStyleCnt="19"/>
      <dgm:spPr/>
    </dgm:pt>
    <dgm:pt modelId="{8DEE4AC7-BDF2-4470-8D2B-3DE02331DCEA}" type="pres">
      <dgm:prSet presAssocID="{64A54582-3FA1-4FCA-A14E-1EF0022B9172}" presName="Accent8" presStyleCnt="0"/>
      <dgm:spPr/>
    </dgm:pt>
    <dgm:pt modelId="{17AC6BAD-B08F-4E4B-96C9-58933FF24E84}" type="pres">
      <dgm:prSet presAssocID="{64A54582-3FA1-4FCA-A14E-1EF0022B9172}" presName="AccentHold2" presStyleLbl="node1" presStyleIdx="7" presStyleCnt="19"/>
      <dgm:spPr/>
    </dgm:pt>
    <dgm:pt modelId="{4AC29C2F-300F-4D89-91F7-2E8B8B9FAA74}" type="pres">
      <dgm:prSet presAssocID="{D1AA0C1C-ED46-412E-873D-C5D86240C097}" presName="Child2" presStyleLbl="node1" presStyleIdx="8" presStyleCnt="19">
        <dgm:presLayoutVars>
          <dgm:chMax val="0"/>
          <dgm:chPref val="0"/>
        </dgm:presLayoutVars>
      </dgm:prSet>
      <dgm:spPr/>
    </dgm:pt>
    <dgm:pt modelId="{F9346F9B-8C3F-4280-BCB0-417E739D74DC}" type="pres">
      <dgm:prSet presAssocID="{D1AA0C1C-ED46-412E-873D-C5D86240C097}" presName="Accent9" presStyleCnt="0"/>
      <dgm:spPr/>
    </dgm:pt>
    <dgm:pt modelId="{9CC1427B-966B-417B-B917-5A76EFBC3A30}" type="pres">
      <dgm:prSet presAssocID="{D1AA0C1C-ED46-412E-873D-C5D86240C097}" presName="AccentHold1" presStyleLbl="node1" presStyleIdx="9" presStyleCnt="19"/>
      <dgm:spPr/>
    </dgm:pt>
    <dgm:pt modelId="{DAA619A2-6D43-420B-B124-B6E9D0689F89}" type="pres">
      <dgm:prSet presAssocID="{D1AA0C1C-ED46-412E-873D-C5D86240C097}" presName="Accent10" presStyleCnt="0"/>
      <dgm:spPr/>
    </dgm:pt>
    <dgm:pt modelId="{38C8D130-AAF9-42F6-AB22-1D0EAB3552A0}" type="pres">
      <dgm:prSet presAssocID="{D1AA0C1C-ED46-412E-873D-C5D86240C097}" presName="AccentHold2" presStyleLbl="node1" presStyleIdx="10" presStyleCnt="19"/>
      <dgm:spPr/>
    </dgm:pt>
    <dgm:pt modelId="{949126F2-02CC-49B4-9D25-EF91DE3FE747}" type="pres">
      <dgm:prSet presAssocID="{D1AA0C1C-ED46-412E-873D-C5D86240C097}" presName="Accent11" presStyleCnt="0"/>
      <dgm:spPr/>
    </dgm:pt>
    <dgm:pt modelId="{EE56200D-6140-4BD5-A4C6-DC89C5185A47}" type="pres">
      <dgm:prSet presAssocID="{D1AA0C1C-ED46-412E-873D-C5D86240C097}" presName="AccentHold3" presStyleLbl="node1" presStyleIdx="11" presStyleCnt="19"/>
      <dgm:spPr/>
    </dgm:pt>
    <dgm:pt modelId="{8067E09D-A55C-41C9-9392-C555CF9CECA6}" type="pres">
      <dgm:prSet presAssocID="{EE9AE643-E680-42EF-B7B1-6E3B2391A5AC}" presName="Child3" presStyleLbl="node1" presStyleIdx="12" presStyleCnt="19">
        <dgm:presLayoutVars>
          <dgm:chMax val="0"/>
          <dgm:chPref val="0"/>
        </dgm:presLayoutVars>
      </dgm:prSet>
      <dgm:spPr/>
    </dgm:pt>
    <dgm:pt modelId="{D50950C7-3926-4FB2-A417-D9AC9327E58F}" type="pres">
      <dgm:prSet presAssocID="{EE9AE643-E680-42EF-B7B1-6E3B2391A5AC}" presName="Accent12" presStyleCnt="0"/>
      <dgm:spPr/>
    </dgm:pt>
    <dgm:pt modelId="{28F1F9DE-163B-4314-9F6D-08CE003CFC10}" type="pres">
      <dgm:prSet presAssocID="{EE9AE643-E680-42EF-B7B1-6E3B2391A5AC}" presName="AccentHold1" presStyleLbl="node1" presStyleIdx="13" presStyleCnt="19"/>
      <dgm:spPr/>
    </dgm:pt>
    <dgm:pt modelId="{A8A62625-E6E5-41B5-B321-AA4785115D09}" type="pres">
      <dgm:prSet presAssocID="{5DADDC74-53C6-41C8-B926-B71329E22C39}" presName="Child4" presStyleLbl="node1" presStyleIdx="14" presStyleCnt="19">
        <dgm:presLayoutVars>
          <dgm:chMax val="0"/>
          <dgm:chPref val="0"/>
        </dgm:presLayoutVars>
      </dgm:prSet>
      <dgm:spPr/>
    </dgm:pt>
    <dgm:pt modelId="{AA551BB3-A334-45FE-B074-E0CC1AB6F144}" type="pres">
      <dgm:prSet presAssocID="{5DADDC74-53C6-41C8-B926-B71329E22C39}" presName="Accent13" presStyleCnt="0"/>
      <dgm:spPr/>
    </dgm:pt>
    <dgm:pt modelId="{D90E6452-392B-4E4D-A10B-8AA13DD6B9D5}" type="pres">
      <dgm:prSet presAssocID="{5DADDC74-53C6-41C8-B926-B71329E22C39}" presName="AccentHold1" presStyleLbl="node1" presStyleIdx="15" presStyleCnt="19"/>
      <dgm:spPr/>
    </dgm:pt>
    <dgm:pt modelId="{9C4C902D-300B-4D27-AF29-701DE03AA50E}" type="pres">
      <dgm:prSet presAssocID="{1674E816-9223-4A18-BA47-7EDDC239B19C}" presName="Child5" presStyleLbl="node1" presStyleIdx="16" presStyleCnt="19">
        <dgm:presLayoutVars>
          <dgm:chMax val="0"/>
          <dgm:chPref val="0"/>
        </dgm:presLayoutVars>
      </dgm:prSet>
      <dgm:spPr/>
    </dgm:pt>
    <dgm:pt modelId="{5FB402A8-FCEA-4CBC-8A5C-37D3DB0F2DC8}" type="pres">
      <dgm:prSet presAssocID="{1674E816-9223-4A18-BA47-7EDDC239B19C}" presName="Accent15" presStyleCnt="0"/>
      <dgm:spPr/>
    </dgm:pt>
    <dgm:pt modelId="{AC0DC3CC-EB1F-4FF5-ABA4-6AB40387FCFA}" type="pres">
      <dgm:prSet presAssocID="{1674E816-9223-4A18-BA47-7EDDC239B19C}" presName="AccentHold2" presStyleLbl="node1" presStyleIdx="17" presStyleCnt="19"/>
      <dgm:spPr/>
    </dgm:pt>
    <dgm:pt modelId="{CE0D19B3-D61F-4005-80C6-F0A249C2934F}" type="pres">
      <dgm:prSet presAssocID="{1674E816-9223-4A18-BA47-7EDDC239B19C}" presName="Accent16" presStyleCnt="0"/>
      <dgm:spPr/>
    </dgm:pt>
    <dgm:pt modelId="{6E52A0A0-DC6C-4B73-B455-8DF6950F0EC5}" type="pres">
      <dgm:prSet presAssocID="{1674E816-9223-4A18-BA47-7EDDC239B19C}" presName="AccentHold3" presStyleLbl="node1" presStyleIdx="18" presStyleCnt="19"/>
      <dgm:spPr/>
    </dgm:pt>
  </dgm:ptLst>
  <dgm:cxnLst>
    <dgm:cxn modelId="{966DC38F-A4C5-4028-BA14-30C223130644}" srcId="{B13F3BD1-1A0F-49EA-9E53-B425EC98B315}" destId="{B8EA585F-0CF4-46F4-AD71-F0DE517CE440}" srcOrd="0" destOrd="0" parTransId="{23770723-4B8E-4078-83DA-EACB3E423A70}" sibTransId="{BC5C9B55-430E-44A9-A2BB-7234E79CAF0D}"/>
    <dgm:cxn modelId="{8F6A76B8-5612-4F46-88BE-F4864A066A00}" srcId="{B8EA585F-0CF4-46F4-AD71-F0DE517CE440}" destId="{64A54582-3FA1-4FCA-A14E-1EF0022B9172}" srcOrd="0" destOrd="0" parTransId="{B7A3650C-495C-4E56-B917-CE7FC72B5FC5}" sibTransId="{074A55E2-17CF-49E3-A256-03F66DF230D0}"/>
    <dgm:cxn modelId="{C707ADD2-8A08-4175-800D-188B64553841}" srcId="{B8EA585F-0CF4-46F4-AD71-F0DE517CE440}" destId="{D1AA0C1C-ED46-412E-873D-C5D86240C097}" srcOrd="1" destOrd="0" parTransId="{163AFCDF-A7C8-493D-B43F-6258C1E46BC0}" sibTransId="{F879B8F4-BFF4-45E3-BE76-2FB037FDAF4D}"/>
    <dgm:cxn modelId="{16B570D4-9BA0-4A9D-AD06-4CCE3652AD4A}" srcId="{B8EA585F-0CF4-46F4-AD71-F0DE517CE440}" destId="{EE9AE643-E680-42EF-B7B1-6E3B2391A5AC}" srcOrd="2" destOrd="0" parTransId="{789A9EFE-3C76-4791-9223-D9CE619AF78E}" sibTransId="{7A787BA6-1DDE-4BEC-94CC-FF64FD325AAE}"/>
    <dgm:cxn modelId="{6EA4EAEF-4B73-44CD-84F9-CBADEFC659A7}" srcId="{B8EA585F-0CF4-46F4-AD71-F0DE517CE440}" destId="{5DADDC74-53C6-41C8-B926-B71329E22C39}" srcOrd="3" destOrd="0" parTransId="{610C2388-FFA3-44E9-9930-C657172A776F}" sibTransId="{59C493B4-E8BA-4891-92D0-A7156B0E28B5}"/>
    <dgm:cxn modelId="{E565228C-CB16-455C-91B4-E29E593C9BB8}" srcId="{B8EA585F-0CF4-46F4-AD71-F0DE517CE440}" destId="{1674E816-9223-4A18-BA47-7EDDC239B19C}" srcOrd="4" destOrd="0" parTransId="{BD2D4CAD-52B6-4718-A814-03388CC09378}" sibTransId="{78D24584-B586-4B3D-AAC4-22F60303AFEA}"/>
    <dgm:cxn modelId="{E3FBC831-8FAC-43BC-849A-97D3692B0547}" type="presOf" srcId="{B13F3BD1-1A0F-49EA-9E53-B425EC98B315}" destId="{255D468B-923A-4E72-93E4-82918F2DECCC}" srcOrd="0" destOrd="0" presId="urn:microsoft.com/office/officeart/2009/3/layout/CircleRelationship"/>
    <dgm:cxn modelId="{9C963550-951E-4BFA-B9C7-6381A1572EB1}" type="presParOf" srcId="{255D468B-923A-4E72-93E4-82918F2DECCC}" destId="{947D679E-88D3-447A-AD01-541B011E1F72}" srcOrd="0" destOrd="0" presId="urn:microsoft.com/office/officeart/2009/3/layout/CircleRelationship"/>
    <dgm:cxn modelId="{C258A9B2-37B8-42AC-897A-DB52DE513ADD}" type="presOf" srcId="{B8EA585F-0CF4-46F4-AD71-F0DE517CE440}" destId="{947D679E-88D3-447A-AD01-541B011E1F72}" srcOrd="0" destOrd="0" presId="urn:microsoft.com/office/officeart/2009/3/layout/CircleRelationship"/>
    <dgm:cxn modelId="{32445499-B7F1-4FF8-813C-92CB220CDCCC}" type="presParOf" srcId="{255D468B-923A-4E72-93E4-82918F2DECCC}" destId="{E19AED4C-45CD-408C-8746-684E57E9C288}" srcOrd="1" destOrd="0" presId="urn:microsoft.com/office/officeart/2009/3/layout/CircleRelationship"/>
    <dgm:cxn modelId="{5F43905D-03FB-4BEE-ABAA-0040FF9F466A}" type="presParOf" srcId="{255D468B-923A-4E72-93E4-82918F2DECCC}" destId="{EBC9CD74-F4AD-45C0-82DB-C041573DC525}" srcOrd="2" destOrd="0" presId="urn:microsoft.com/office/officeart/2009/3/layout/CircleRelationship"/>
    <dgm:cxn modelId="{D1D47161-79E5-44B7-B400-548D59CF3805}" type="presParOf" srcId="{255D468B-923A-4E72-93E4-82918F2DECCC}" destId="{1EA90AFC-E625-4DE7-B53D-80CEBB6DF6EB}" srcOrd="3" destOrd="0" presId="urn:microsoft.com/office/officeart/2009/3/layout/CircleRelationship"/>
    <dgm:cxn modelId="{2EDDED74-53F8-4057-AED8-7EEB16874D21}" type="presParOf" srcId="{255D468B-923A-4E72-93E4-82918F2DECCC}" destId="{72B2620A-B0CF-45B1-B3FB-9919CB78EB55}" srcOrd="4" destOrd="0" presId="urn:microsoft.com/office/officeart/2009/3/layout/CircleRelationship"/>
    <dgm:cxn modelId="{014C32AE-7D1D-413D-A7EA-172F36DF8DB1}" type="presParOf" srcId="{255D468B-923A-4E72-93E4-82918F2DECCC}" destId="{FEBD8106-0EAD-454B-AB8B-1919894E0DD3}" srcOrd="5" destOrd="0" presId="urn:microsoft.com/office/officeart/2009/3/layout/CircleRelationship"/>
    <dgm:cxn modelId="{CBDB8919-3E45-4223-9DEE-071EE88DF533}" type="presParOf" srcId="{255D468B-923A-4E72-93E4-82918F2DECCC}" destId="{76B89D64-CE59-492D-837C-B234D1CFDFB4}" srcOrd="6" destOrd="0" presId="urn:microsoft.com/office/officeart/2009/3/layout/CircleRelationship"/>
    <dgm:cxn modelId="{DC1C51C4-3045-4778-B9F2-9ACFC8FDADCB}" type="presOf" srcId="{64A54582-3FA1-4FCA-A14E-1EF0022B9172}" destId="{76B89D64-CE59-492D-837C-B234D1CFDFB4}" srcOrd="0" destOrd="0" presId="urn:microsoft.com/office/officeart/2009/3/layout/CircleRelationship"/>
    <dgm:cxn modelId="{583C16FA-CE1B-4F75-BA65-3E26148D88A8}" type="presParOf" srcId="{255D468B-923A-4E72-93E4-82918F2DECCC}" destId="{B9C88306-75AE-430A-81D3-688FCEEE7CE5}" srcOrd="7" destOrd="0" presId="urn:microsoft.com/office/officeart/2009/3/layout/CircleRelationship"/>
    <dgm:cxn modelId="{B71D6DEF-70C2-4804-B77C-42A65B33C9D8}" type="presParOf" srcId="{B9C88306-75AE-430A-81D3-688FCEEE7CE5}" destId="{902CFF95-A365-46EA-B1D7-9AD6DABC6102}" srcOrd="0" destOrd="7" presId="urn:microsoft.com/office/officeart/2009/3/layout/CircleRelationship"/>
    <dgm:cxn modelId="{FCD8A299-0B48-4234-8E60-98CDF9E9B3F8}" type="presParOf" srcId="{255D468B-923A-4E72-93E4-82918F2DECCC}" destId="{8DEE4AC7-BDF2-4470-8D2B-3DE02331DCEA}" srcOrd="8" destOrd="0" presId="urn:microsoft.com/office/officeart/2009/3/layout/CircleRelationship"/>
    <dgm:cxn modelId="{1C5B9406-8F84-4940-918F-279F0876E378}" type="presParOf" srcId="{8DEE4AC7-BDF2-4470-8D2B-3DE02331DCEA}" destId="{17AC6BAD-B08F-4E4B-96C9-58933FF24E84}" srcOrd="0" destOrd="8" presId="urn:microsoft.com/office/officeart/2009/3/layout/CircleRelationship"/>
    <dgm:cxn modelId="{5D276161-FADA-46B9-BD78-02FDCD2D08AD}" type="presParOf" srcId="{255D468B-923A-4E72-93E4-82918F2DECCC}" destId="{4AC29C2F-300F-4D89-91F7-2E8B8B9FAA74}" srcOrd="9" destOrd="0" presId="urn:microsoft.com/office/officeart/2009/3/layout/CircleRelationship"/>
    <dgm:cxn modelId="{991CAEAF-1E19-4108-BA93-E3E6E6E6E90E}" type="presOf" srcId="{D1AA0C1C-ED46-412E-873D-C5D86240C097}" destId="{4AC29C2F-300F-4D89-91F7-2E8B8B9FAA74}" srcOrd="0" destOrd="0" presId="urn:microsoft.com/office/officeart/2009/3/layout/CircleRelationship"/>
    <dgm:cxn modelId="{E18E6232-6680-480F-9DDB-F2A26138D04F}" type="presParOf" srcId="{255D468B-923A-4E72-93E4-82918F2DECCC}" destId="{F9346F9B-8C3F-4280-BCB0-417E739D74DC}" srcOrd="10" destOrd="0" presId="urn:microsoft.com/office/officeart/2009/3/layout/CircleRelationship"/>
    <dgm:cxn modelId="{B0C77254-D264-4940-BA13-4415D665A1D5}" type="presParOf" srcId="{F9346F9B-8C3F-4280-BCB0-417E739D74DC}" destId="{9CC1427B-966B-417B-B917-5A76EFBC3A30}" srcOrd="0" destOrd="10" presId="urn:microsoft.com/office/officeart/2009/3/layout/CircleRelationship"/>
    <dgm:cxn modelId="{885617D7-3D8A-4C7C-BF3E-E5238980265C}" type="presParOf" srcId="{255D468B-923A-4E72-93E4-82918F2DECCC}" destId="{DAA619A2-6D43-420B-B124-B6E9D0689F89}" srcOrd="11" destOrd="0" presId="urn:microsoft.com/office/officeart/2009/3/layout/CircleRelationship"/>
    <dgm:cxn modelId="{71A09A4B-6505-49CC-90FD-65236B497AA3}" type="presParOf" srcId="{DAA619A2-6D43-420B-B124-B6E9D0689F89}" destId="{38C8D130-AAF9-42F6-AB22-1D0EAB3552A0}" srcOrd="0" destOrd="11" presId="urn:microsoft.com/office/officeart/2009/3/layout/CircleRelationship"/>
    <dgm:cxn modelId="{BB593263-9478-410A-BB15-5789D7A7916F}" type="presParOf" srcId="{255D468B-923A-4E72-93E4-82918F2DECCC}" destId="{949126F2-02CC-49B4-9D25-EF91DE3FE747}" srcOrd="12" destOrd="0" presId="urn:microsoft.com/office/officeart/2009/3/layout/CircleRelationship"/>
    <dgm:cxn modelId="{0B2B9EDB-8BC7-4F84-86AD-A3300E8075EC}" type="presParOf" srcId="{949126F2-02CC-49B4-9D25-EF91DE3FE747}" destId="{EE56200D-6140-4BD5-A4C6-DC89C5185A47}" srcOrd="0" destOrd="12" presId="urn:microsoft.com/office/officeart/2009/3/layout/CircleRelationship"/>
    <dgm:cxn modelId="{A3FE31A7-57C2-4790-8980-3599008BF1FF}" type="presParOf" srcId="{255D468B-923A-4E72-93E4-82918F2DECCC}" destId="{8067E09D-A55C-41C9-9392-C555CF9CECA6}" srcOrd="13" destOrd="0" presId="urn:microsoft.com/office/officeart/2009/3/layout/CircleRelationship"/>
    <dgm:cxn modelId="{98D8B974-4F68-492E-955C-39DB59E26FD3}" type="presOf" srcId="{EE9AE643-E680-42EF-B7B1-6E3B2391A5AC}" destId="{8067E09D-A55C-41C9-9392-C555CF9CECA6}" srcOrd="0" destOrd="0" presId="urn:microsoft.com/office/officeart/2009/3/layout/CircleRelationship"/>
    <dgm:cxn modelId="{8631C622-F9EB-4B97-9261-1D895CB29048}" type="presParOf" srcId="{255D468B-923A-4E72-93E4-82918F2DECCC}" destId="{D50950C7-3926-4FB2-A417-D9AC9327E58F}" srcOrd="14" destOrd="0" presId="urn:microsoft.com/office/officeart/2009/3/layout/CircleRelationship"/>
    <dgm:cxn modelId="{71E9960B-2A27-4F4C-813C-CCEF32A5F953}" type="presParOf" srcId="{D50950C7-3926-4FB2-A417-D9AC9327E58F}" destId="{28F1F9DE-163B-4314-9F6D-08CE003CFC10}" srcOrd="0" destOrd="14" presId="urn:microsoft.com/office/officeart/2009/3/layout/CircleRelationship"/>
    <dgm:cxn modelId="{A293A818-6E50-42E1-8EC4-DCBB0F154EA7}" type="presParOf" srcId="{255D468B-923A-4E72-93E4-82918F2DECCC}" destId="{A8A62625-E6E5-41B5-B321-AA4785115D09}" srcOrd="15" destOrd="0" presId="urn:microsoft.com/office/officeart/2009/3/layout/CircleRelationship"/>
    <dgm:cxn modelId="{8B26A3AD-C01B-462B-9C5F-1644B49E3259}" type="presOf" srcId="{5DADDC74-53C6-41C8-B926-B71329E22C39}" destId="{A8A62625-E6E5-41B5-B321-AA4785115D09}" srcOrd="0" destOrd="0" presId="urn:microsoft.com/office/officeart/2009/3/layout/CircleRelationship"/>
    <dgm:cxn modelId="{8D99E624-0D2C-4880-9FEE-346E994F4610}" type="presParOf" srcId="{255D468B-923A-4E72-93E4-82918F2DECCC}" destId="{AA551BB3-A334-45FE-B074-E0CC1AB6F144}" srcOrd="16" destOrd="0" presId="urn:microsoft.com/office/officeart/2009/3/layout/CircleRelationship"/>
    <dgm:cxn modelId="{89AD1CB9-EC41-4608-A22F-10A15F3F212F}" type="presParOf" srcId="{AA551BB3-A334-45FE-B074-E0CC1AB6F144}" destId="{D90E6452-392B-4E4D-A10B-8AA13DD6B9D5}" srcOrd="0" destOrd="16" presId="urn:microsoft.com/office/officeart/2009/3/layout/CircleRelationship"/>
    <dgm:cxn modelId="{07842F80-36CA-475E-BB51-9826F24B1641}" type="presParOf" srcId="{255D468B-923A-4E72-93E4-82918F2DECCC}" destId="{9C4C902D-300B-4D27-AF29-701DE03AA50E}" srcOrd="17" destOrd="0" presId="urn:microsoft.com/office/officeart/2009/3/layout/CircleRelationship"/>
    <dgm:cxn modelId="{120CBE1D-DF47-459E-98E9-8E62F0F9C5B7}" type="presOf" srcId="{1674E816-9223-4A18-BA47-7EDDC239B19C}" destId="{9C4C902D-300B-4D27-AF29-701DE03AA50E}" srcOrd="0" destOrd="0" presId="urn:microsoft.com/office/officeart/2009/3/layout/CircleRelationship"/>
    <dgm:cxn modelId="{19C864DA-0E33-41E8-BC97-68892C5E18D4}" type="presParOf" srcId="{255D468B-923A-4E72-93E4-82918F2DECCC}" destId="{5FB402A8-FCEA-4CBC-8A5C-37D3DB0F2DC8}" srcOrd="18" destOrd="0" presId="urn:microsoft.com/office/officeart/2009/3/layout/CircleRelationship"/>
    <dgm:cxn modelId="{99025592-A307-45F5-A79D-AA1E809E6CFD}" type="presParOf" srcId="{5FB402A8-FCEA-4CBC-8A5C-37D3DB0F2DC8}" destId="{AC0DC3CC-EB1F-4FF5-ABA4-6AB40387FCFA}" srcOrd="0" destOrd="18" presId="urn:microsoft.com/office/officeart/2009/3/layout/CircleRelationship"/>
    <dgm:cxn modelId="{389F8263-4804-4D0D-BCC4-FF4F77C703A7}" type="presParOf" srcId="{255D468B-923A-4E72-93E4-82918F2DECCC}" destId="{CE0D19B3-D61F-4005-80C6-F0A249C2934F}" srcOrd="19" destOrd="0" presId="urn:microsoft.com/office/officeart/2009/3/layout/CircleRelationship"/>
    <dgm:cxn modelId="{9A428F1A-D1D5-46D6-A043-30BF0C8E3409}" type="presParOf" srcId="{CE0D19B3-D61F-4005-80C6-F0A249C2934F}" destId="{6E52A0A0-DC6C-4B73-B455-8DF6950F0EC5}" srcOrd="0" destOrd="19"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00EE499-D129-484D-B5C0-D0F3AC30E8B1}" type="doc">
      <dgm:prSet loTypeId="list" loCatId="list" qsTypeId="urn:microsoft.com/office/officeart/2005/8/quickstyle/simple5" qsCatId="simple" csTypeId="urn:microsoft.com/office/officeart/2005/8/colors/accent6_5" csCatId="accent1" phldr="0"/>
      <dgm:spPr/>
    </dgm:pt>
    <dgm:pt modelId="{BEB4A0DE-FB16-4C4F-8DEA-03570694B93A}">
      <dgm:prSet phldrT="[文本]" phldr="0" custT="1"/>
      <dgm:spPr/>
      <dgm:t>
        <a:bodyPr vert="horz" wrap="square"/>
        <a:p>
          <a:pPr algn="l">
            <a:lnSpc>
              <a:spcPct val="100000"/>
            </a:lnSpc>
            <a:spcBef>
              <a:spcPct val="0"/>
            </a:spcBef>
            <a:spcAft>
              <a:spcPct val="35000"/>
            </a:spcAft>
          </a:pPr>
          <a:r>
            <a:rPr lang="zh-CN" altLang="en-US" sz="2000"/>
            <a:t>数量庞杂，质量良莠不齐</a:t>
          </a:r>
          <a:r>
            <a:rPr lang="zh-CN" altLang="en-US" sz="2000"/>
            <a:t/>
          </a:r>
          <a:endParaRPr lang="zh-CN" altLang="en-US" sz="2000"/>
        </a:p>
      </dgm:t>
    </dgm:pt>
    <dgm:pt modelId="{A1CD0B47-03FC-4535-A972-2673574CE2F3}" cxnId="{8FCCCEFF-A55E-46B9-ADB2-4317DD290C6F}" type="parTrans">
      <dgm:prSet/>
      <dgm:spPr/>
    </dgm:pt>
    <dgm:pt modelId="{66283CB7-69B8-41D5-A569-950515985F71}" cxnId="{8FCCCEFF-A55E-46B9-ADB2-4317DD290C6F}" type="sibTrans">
      <dgm:prSet/>
      <dgm:spPr/>
    </dgm:pt>
    <dgm:pt modelId="{11A5EA0A-517A-463B-9BA8-5EB54D7D10F8}">
      <dgm:prSet phldrT="[文本]" phldr="0" custT="1"/>
      <dgm:spPr/>
      <dgm:t>
        <a:bodyPr vert="horz" wrap="square"/>
        <a:p>
          <a:pPr algn="l">
            <a:lnSpc>
              <a:spcPct val="100000"/>
            </a:lnSpc>
            <a:spcBef>
              <a:spcPct val="0"/>
            </a:spcBef>
            <a:spcAft>
              <a:spcPct val="35000"/>
            </a:spcAft>
          </a:pPr>
          <a:r>
            <a:rPr lang="zh-CN" altLang="en-US" sz="2000">
              <a:sym typeface="+mn-ea"/>
            </a:rPr>
            <a:t>形式以文字、图片为主，音视频、多媒体内容相对较少，表情包成为一种时尚</a:t>
          </a:r>
          <a:r>
            <a:rPr lang="zh-CN" altLang="en-US" sz="2000">
              <a:sym typeface="+mn-ea"/>
            </a:rPr>
            <a:t/>
          </a:r>
          <a:endParaRPr lang="zh-CN" altLang="en-US" sz="2000">
            <a:sym typeface="+mn-ea"/>
          </a:endParaRPr>
        </a:p>
      </dgm:t>
    </dgm:pt>
    <dgm:pt modelId="{E2B15CF1-464F-45CC-BFE4-6F0AA417C19E}" cxnId="{3E506AC9-C309-43E5-A04E-D4C3683EFA58}" type="parTrans">
      <dgm:prSet/>
      <dgm:spPr/>
    </dgm:pt>
    <dgm:pt modelId="{4EA87785-B7B3-4F48-BB13-D91C5DEA8DC1}" cxnId="{3E506AC9-C309-43E5-A04E-D4C3683EFA58}" type="sibTrans">
      <dgm:prSet/>
      <dgm:spPr/>
    </dgm:pt>
    <dgm:pt modelId="{25EF8B53-4C57-43A4-9FE1-40C318A0AD88}">
      <dgm:prSet phldrT="[文本]" phldr="0" custT="1"/>
      <dgm:spPr/>
      <dgm:t>
        <a:bodyPr vert="horz" wrap="square"/>
        <a:p>
          <a:pPr algn="l">
            <a:lnSpc>
              <a:spcPct val="100000"/>
            </a:lnSpc>
            <a:spcBef>
              <a:spcPct val="0"/>
            </a:spcBef>
            <a:spcAft>
              <a:spcPct val="35000"/>
            </a:spcAft>
          </a:pPr>
          <a:r>
            <a:rPr lang="zh-CN" altLang="en-US" sz="2000"/>
            <a:t>互动内容与新闻报道的结合度越来越高</a:t>
          </a:r>
          <a:r>
            <a:rPr lang="zh-CN" altLang="en-US" sz="2000"/>
            <a:t/>
          </a:r>
          <a:endParaRPr lang="zh-CN" altLang="en-US" sz="2000"/>
        </a:p>
      </dgm:t>
    </dgm:pt>
    <dgm:pt modelId="{62CE1C4C-AE05-4247-9728-BCA5F5CA780A}" cxnId="{BF892B57-EAFD-4423-AB67-609A188EAD6D}" type="parTrans">
      <dgm:prSet/>
      <dgm:spPr/>
    </dgm:pt>
    <dgm:pt modelId="{F463D266-32E5-414A-9781-DA46FFE60955}" cxnId="{BF892B57-EAFD-4423-AB67-609A188EAD6D}" type="sibTrans">
      <dgm:prSet/>
      <dgm:spPr/>
    </dgm:pt>
    <dgm:pt modelId="{0CF2C8EE-741E-4911-A222-315DECB6A956}">
      <dgm:prSet phldr="0" custT="1"/>
      <dgm:spPr/>
      <dgm:t>
        <a:bodyPr vert="horz" wrap="square"/>
        <a:p>
          <a:pPr>
            <a:lnSpc>
              <a:spcPct val="100000"/>
            </a:lnSpc>
            <a:spcBef>
              <a:spcPct val="0"/>
            </a:spcBef>
            <a:spcAft>
              <a:spcPct val="35000"/>
            </a:spcAft>
          </a:pPr>
          <a:r>
            <a:rPr altLang="en-US" sz="2000"/>
            <a:t>互动新闻的价值和影响力与用户的参与度、互动力呈正相关关系</a:t>
          </a:r>
          <a:r>
            <a:rPr altLang="en-US" sz="2000"/>
            <a:t/>
          </a:r>
          <a:endParaRPr altLang="en-US" sz="2000"/>
        </a:p>
      </dgm:t>
    </dgm:pt>
    <dgm:pt modelId="{D55C1090-16C1-4ED1-B216-D7E9DD94B2C8}" cxnId="{7DE0F9FE-1475-4FAB-B5DA-70388FB59E29}" type="parTrans">
      <dgm:prSet/>
      <dgm:spPr/>
    </dgm:pt>
    <dgm:pt modelId="{2E19A9B1-93AA-404F-B765-1132E76F4B1F}" cxnId="{7DE0F9FE-1475-4FAB-B5DA-70388FB59E29}" type="sibTrans">
      <dgm:prSet/>
      <dgm:spPr/>
    </dgm:pt>
    <dgm:pt modelId="{3A30B1D0-F146-41C6-9373-8CC849B0566C}" type="pres">
      <dgm:prSet presAssocID="{800EE499-D129-484D-B5C0-D0F3AC30E8B1}" presName="linearFlow" presStyleCnt="0">
        <dgm:presLayoutVars>
          <dgm:dir/>
          <dgm:resizeHandles val="exact"/>
        </dgm:presLayoutVars>
      </dgm:prSet>
      <dgm:spPr/>
    </dgm:pt>
    <dgm:pt modelId="{65AAD8D9-A2BB-4BC0-ADC4-32A3E0934999}" type="pres">
      <dgm:prSet presAssocID="{BEB4A0DE-FB16-4C4F-8DEA-03570694B93A}" presName="composite" presStyleCnt="0"/>
      <dgm:spPr/>
    </dgm:pt>
    <dgm:pt modelId="{F8DF891C-0D10-4055-A8A8-3FC34ADEDC5B}" type="pres">
      <dgm:prSet presAssocID="{BEB4A0DE-FB16-4C4F-8DEA-03570694B93A}" presName="imgShp" presStyleLbl="fgImgPlace1" presStyleIdx="0" presStyleCnt="4"/>
      <dgm:spPr/>
    </dgm:pt>
    <dgm:pt modelId="{5D3E6026-A697-4D8F-84B5-C5321A8528B3}" type="pres">
      <dgm:prSet presAssocID="{BEB4A0DE-FB16-4C4F-8DEA-03570694B93A}" presName="txShp" presStyleLbl="node1" presStyleIdx="0" presStyleCnt="4">
        <dgm:presLayoutVars>
          <dgm:bulletEnabled val="1"/>
        </dgm:presLayoutVars>
      </dgm:prSet>
      <dgm:spPr/>
    </dgm:pt>
    <dgm:pt modelId="{01F33C7F-4C3C-42D3-8542-4BC345A10B4C}" type="pres">
      <dgm:prSet presAssocID="{66283CB7-69B8-41D5-A569-950515985F71}" presName="spacing" presStyleCnt="0"/>
      <dgm:spPr/>
    </dgm:pt>
    <dgm:pt modelId="{5373068E-DCEB-4D3C-BFF1-43C34CE727FD}" type="pres">
      <dgm:prSet presAssocID="{11A5EA0A-517A-463B-9BA8-5EB54D7D10F8}" presName="composite" presStyleCnt="0"/>
      <dgm:spPr/>
    </dgm:pt>
    <dgm:pt modelId="{48C23F44-CDC2-4998-B9C4-F737C51D3228}" type="pres">
      <dgm:prSet presAssocID="{11A5EA0A-517A-463B-9BA8-5EB54D7D10F8}" presName="imgShp" presStyleLbl="fgImgPlace1" presStyleIdx="1" presStyleCnt="4"/>
      <dgm:spPr/>
    </dgm:pt>
    <dgm:pt modelId="{DC27DDA6-73A4-45AF-8B52-70E594C6E063}" type="pres">
      <dgm:prSet presAssocID="{11A5EA0A-517A-463B-9BA8-5EB54D7D10F8}" presName="txShp" presStyleLbl="node1" presStyleIdx="1" presStyleCnt="4">
        <dgm:presLayoutVars>
          <dgm:bulletEnabled val="1"/>
        </dgm:presLayoutVars>
      </dgm:prSet>
      <dgm:spPr/>
    </dgm:pt>
    <dgm:pt modelId="{1BD648EC-230D-47E1-A618-F93D265B0703}" type="pres">
      <dgm:prSet presAssocID="{4EA87785-B7B3-4F48-BB13-D91C5DEA8DC1}" presName="spacing" presStyleCnt="0"/>
      <dgm:spPr/>
    </dgm:pt>
    <dgm:pt modelId="{7D4A810A-A6D4-47BA-AF8D-AB4F73C04080}" type="pres">
      <dgm:prSet presAssocID="{25EF8B53-4C57-43A4-9FE1-40C318A0AD88}" presName="composite" presStyleCnt="0"/>
      <dgm:spPr/>
    </dgm:pt>
    <dgm:pt modelId="{69DE5637-6198-4292-ADFF-69DC2A063BC5}" type="pres">
      <dgm:prSet presAssocID="{25EF8B53-4C57-43A4-9FE1-40C318A0AD88}" presName="imgShp" presStyleLbl="fgImgPlace1" presStyleIdx="2" presStyleCnt="4"/>
      <dgm:spPr/>
    </dgm:pt>
    <dgm:pt modelId="{00C34D87-B2DD-493A-BAA2-1A14EA17DEB1}" type="pres">
      <dgm:prSet presAssocID="{25EF8B53-4C57-43A4-9FE1-40C318A0AD88}" presName="txShp" presStyleLbl="node1" presStyleIdx="2" presStyleCnt="4">
        <dgm:presLayoutVars>
          <dgm:bulletEnabled val="1"/>
        </dgm:presLayoutVars>
      </dgm:prSet>
      <dgm:spPr/>
    </dgm:pt>
    <dgm:pt modelId="{BB4A6F6B-2877-4352-BF46-FB2436A85F91}" type="pres">
      <dgm:prSet presAssocID="{F463D266-32E5-414A-9781-DA46FFE60955}" presName="spacing" presStyleCnt="0"/>
      <dgm:spPr/>
    </dgm:pt>
    <dgm:pt modelId="{9BE8EB5B-505B-4352-86B6-610DE7F13D43}" type="pres">
      <dgm:prSet presAssocID="{0CF2C8EE-741E-4911-A222-315DECB6A956}" presName="composite" presStyleCnt="0"/>
      <dgm:spPr/>
    </dgm:pt>
    <dgm:pt modelId="{B4675D63-72C6-4375-BF38-A85B0D5042C6}" type="pres">
      <dgm:prSet presAssocID="{0CF2C8EE-741E-4911-A222-315DECB6A956}" presName="imgShp" presStyleLbl="fgImgPlace1" presStyleIdx="3" presStyleCnt="4"/>
      <dgm:spPr/>
    </dgm:pt>
    <dgm:pt modelId="{23CA4855-42E5-4CB8-B2A7-266E505D541E}" type="pres">
      <dgm:prSet presAssocID="{0CF2C8EE-741E-4911-A222-315DECB6A956}" presName="txShp" presStyleLbl="node1" presStyleIdx="3" presStyleCnt="4">
        <dgm:presLayoutVars>
          <dgm:bulletEnabled val="1"/>
        </dgm:presLayoutVars>
      </dgm:prSet>
      <dgm:spPr/>
    </dgm:pt>
  </dgm:ptLst>
  <dgm:cxnLst>
    <dgm:cxn modelId="{8FCCCEFF-A55E-46B9-ADB2-4317DD290C6F}" srcId="{800EE499-D129-484D-B5C0-D0F3AC30E8B1}" destId="{BEB4A0DE-FB16-4C4F-8DEA-03570694B93A}" srcOrd="0" destOrd="0" parTransId="{A1CD0B47-03FC-4535-A972-2673574CE2F3}" sibTransId="{66283CB7-69B8-41D5-A569-950515985F71}"/>
    <dgm:cxn modelId="{3E506AC9-C309-43E5-A04E-D4C3683EFA58}" srcId="{800EE499-D129-484D-B5C0-D0F3AC30E8B1}" destId="{11A5EA0A-517A-463B-9BA8-5EB54D7D10F8}" srcOrd="1" destOrd="0" parTransId="{E2B15CF1-464F-45CC-BFE4-6F0AA417C19E}" sibTransId="{4EA87785-B7B3-4F48-BB13-D91C5DEA8DC1}"/>
    <dgm:cxn modelId="{BF892B57-EAFD-4423-AB67-609A188EAD6D}" srcId="{800EE499-D129-484D-B5C0-D0F3AC30E8B1}" destId="{25EF8B53-4C57-43A4-9FE1-40C318A0AD88}" srcOrd="2" destOrd="0" parTransId="{62CE1C4C-AE05-4247-9728-BCA5F5CA780A}" sibTransId="{F463D266-32E5-414A-9781-DA46FFE60955}"/>
    <dgm:cxn modelId="{7DE0F9FE-1475-4FAB-B5DA-70388FB59E29}" srcId="{800EE499-D129-484D-B5C0-D0F3AC30E8B1}" destId="{0CF2C8EE-741E-4911-A222-315DECB6A956}" srcOrd="3" destOrd="0" parTransId="{D55C1090-16C1-4ED1-B216-D7E9DD94B2C8}" sibTransId="{2E19A9B1-93AA-404F-B765-1132E76F4B1F}"/>
    <dgm:cxn modelId="{222D2DBE-188D-4B6D-B2BE-DA4A5768E6C5}" type="presOf" srcId="{800EE499-D129-484D-B5C0-D0F3AC30E8B1}" destId="{3A30B1D0-F146-41C6-9373-8CC849B0566C}" srcOrd="0" destOrd="0" presId="urn:microsoft.com/office/officeart/2005/8/layout/vList3"/>
    <dgm:cxn modelId="{0F52C074-0BBE-4EAD-9105-294C89EE0B9E}" type="presParOf" srcId="{3A30B1D0-F146-41C6-9373-8CC849B0566C}" destId="{65AAD8D9-A2BB-4BC0-ADC4-32A3E0934999}" srcOrd="0" destOrd="0" presId="urn:microsoft.com/office/officeart/2005/8/layout/vList3"/>
    <dgm:cxn modelId="{3E495F50-36EB-4E23-BF70-1E3501DBA9F0}" type="presParOf" srcId="{65AAD8D9-A2BB-4BC0-ADC4-32A3E0934999}" destId="{F8DF891C-0D10-4055-A8A8-3FC34ADEDC5B}" srcOrd="0" destOrd="0" presId="urn:microsoft.com/office/officeart/2005/8/layout/vList3"/>
    <dgm:cxn modelId="{E4A76296-5E46-4050-A833-0BEB6F2DC12C}" type="presParOf" srcId="{65AAD8D9-A2BB-4BC0-ADC4-32A3E0934999}" destId="{5D3E6026-A697-4D8F-84B5-C5321A8528B3}" srcOrd="1" destOrd="0" presId="urn:microsoft.com/office/officeart/2005/8/layout/vList3"/>
    <dgm:cxn modelId="{DDB11BEA-5C38-4AC6-BFBB-8EA61DD8C2FA}" type="presOf" srcId="{BEB4A0DE-FB16-4C4F-8DEA-03570694B93A}" destId="{5D3E6026-A697-4D8F-84B5-C5321A8528B3}" srcOrd="0" destOrd="0" presId="urn:microsoft.com/office/officeart/2005/8/layout/vList3"/>
    <dgm:cxn modelId="{FF42A00D-352D-4176-8BCA-D8BD618F9973}" type="presParOf" srcId="{3A30B1D0-F146-41C6-9373-8CC849B0566C}" destId="{01F33C7F-4C3C-42D3-8542-4BC345A10B4C}" srcOrd="1" destOrd="0" presId="urn:microsoft.com/office/officeart/2005/8/layout/vList3"/>
    <dgm:cxn modelId="{2646C376-89F7-4E43-B3A0-C8F43C438EFD}" type="presOf" srcId="{66283CB7-69B8-41D5-A569-950515985F71}" destId="{01F33C7F-4C3C-42D3-8542-4BC345A10B4C}" srcOrd="0" destOrd="0" presId="urn:microsoft.com/office/officeart/2005/8/layout/vList3"/>
    <dgm:cxn modelId="{C8B5C68E-8CC9-418F-BBDD-1B0695309B7A}" type="presParOf" srcId="{3A30B1D0-F146-41C6-9373-8CC849B0566C}" destId="{5373068E-DCEB-4D3C-BFF1-43C34CE727FD}" srcOrd="2" destOrd="0" presId="urn:microsoft.com/office/officeart/2005/8/layout/vList3"/>
    <dgm:cxn modelId="{7CCE0554-7EC5-4579-94F5-B769C29C131E}" type="presParOf" srcId="{5373068E-DCEB-4D3C-BFF1-43C34CE727FD}" destId="{48C23F44-CDC2-4998-B9C4-F737C51D3228}" srcOrd="0" destOrd="2" presId="urn:microsoft.com/office/officeart/2005/8/layout/vList3"/>
    <dgm:cxn modelId="{8A37C91D-8683-419F-836C-8EB1F0D2E883}" type="presParOf" srcId="{5373068E-DCEB-4D3C-BFF1-43C34CE727FD}" destId="{DC27DDA6-73A4-45AF-8B52-70E594C6E063}" srcOrd="1" destOrd="2" presId="urn:microsoft.com/office/officeart/2005/8/layout/vList3"/>
    <dgm:cxn modelId="{5DEAA046-E067-4C55-B6F3-27F2C3EE9D89}" type="presOf" srcId="{11A5EA0A-517A-463B-9BA8-5EB54D7D10F8}" destId="{DC27DDA6-73A4-45AF-8B52-70E594C6E063}" srcOrd="0" destOrd="0" presId="urn:microsoft.com/office/officeart/2005/8/layout/vList3"/>
    <dgm:cxn modelId="{2E69E201-F994-46B6-B86F-C6843B70710A}" type="presParOf" srcId="{3A30B1D0-F146-41C6-9373-8CC849B0566C}" destId="{1BD648EC-230D-47E1-A618-F93D265B0703}" srcOrd="3" destOrd="0" presId="urn:microsoft.com/office/officeart/2005/8/layout/vList3"/>
    <dgm:cxn modelId="{9F7E0C63-FA4F-491C-BFAA-AA5CA5512582}" type="presOf" srcId="{4EA87785-B7B3-4F48-BB13-D91C5DEA8DC1}" destId="{1BD648EC-230D-47E1-A618-F93D265B0703}" srcOrd="0" destOrd="0" presId="urn:microsoft.com/office/officeart/2005/8/layout/vList3"/>
    <dgm:cxn modelId="{0A3076A8-018C-4ABE-AB98-59B7F8D0A111}" type="presParOf" srcId="{3A30B1D0-F146-41C6-9373-8CC849B0566C}" destId="{7D4A810A-A6D4-47BA-AF8D-AB4F73C04080}" srcOrd="4" destOrd="0" presId="urn:microsoft.com/office/officeart/2005/8/layout/vList3"/>
    <dgm:cxn modelId="{6E1E754B-2557-40FA-9DE9-5861D6C117AD}" type="presParOf" srcId="{7D4A810A-A6D4-47BA-AF8D-AB4F73C04080}" destId="{69DE5637-6198-4292-ADFF-69DC2A063BC5}" srcOrd="0" destOrd="4" presId="urn:microsoft.com/office/officeart/2005/8/layout/vList3"/>
    <dgm:cxn modelId="{ADAFE908-DBF2-418B-B361-ED65664109C0}" type="presParOf" srcId="{7D4A810A-A6D4-47BA-AF8D-AB4F73C04080}" destId="{00C34D87-B2DD-493A-BAA2-1A14EA17DEB1}" srcOrd="1" destOrd="4" presId="urn:microsoft.com/office/officeart/2005/8/layout/vList3"/>
    <dgm:cxn modelId="{8E3B785D-F154-40CD-9358-AA47E32A7F85}" type="presOf" srcId="{25EF8B53-4C57-43A4-9FE1-40C318A0AD88}" destId="{00C34D87-B2DD-493A-BAA2-1A14EA17DEB1}" srcOrd="0" destOrd="0" presId="urn:microsoft.com/office/officeart/2005/8/layout/vList3"/>
    <dgm:cxn modelId="{3693549C-734B-40BF-9B07-C7F7262E58D6}" type="presParOf" srcId="{3A30B1D0-F146-41C6-9373-8CC849B0566C}" destId="{BB4A6F6B-2877-4352-BF46-FB2436A85F91}" srcOrd="5" destOrd="0" presId="urn:microsoft.com/office/officeart/2005/8/layout/vList3"/>
    <dgm:cxn modelId="{C1865F1A-B9FF-4987-878C-967181040BDA}" type="presOf" srcId="{F463D266-32E5-414A-9781-DA46FFE60955}" destId="{BB4A6F6B-2877-4352-BF46-FB2436A85F91}" srcOrd="0" destOrd="0" presId="urn:microsoft.com/office/officeart/2005/8/layout/vList3"/>
    <dgm:cxn modelId="{9EE37EB3-59A6-4481-BBE9-9F2675561308}" type="presParOf" srcId="{3A30B1D0-F146-41C6-9373-8CC849B0566C}" destId="{9BE8EB5B-505B-4352-86B6-610DE7F13D43}" srcOrd="6" destOrd="0" presId="urn:microsoft.com/office/officeart/2005/8/layout/vList3"/>
    <dgm:cxn modelId="{1E494077-AD8F-4E44-A82B-A95B6422D83B}" type="presParOf" srcId="{9BE8EB5B-505B-4352-86B6-610DE7F13D43}" destId="{B4675D63-72C6-4375-BF38-A85B0D5042C6}" srcOrd="0" destOrd="6" presId="urn:microsoft.com/office/officeart/2005/8/layout/vList3"/>
    <dgm:cxn modelId="{C908979A-CE86-42AF-BCF7-608C1C4497D4}" type="presParOf" srcId="{9BE8EB5B-505B-4352-86B6-610DE7F13D43}" destId="{23CA4855-42E5-4CB8-B2A7-266E505D541E}" srcOrd="1" destOrd="6" presId="urn:microsoft.com/office/officeart/2005/8/layout/vList3"/>
    <dgm:cxn modelId="{611DFD63-FEE3-484E-B7D2-B1F3BC5B5CC4}" type="presOf" srcId="{0CF2C8EE-741E-4911-A222-315DECB6A956}" destId="{23CA4855-42E5-4CB8-B2A7-266E505D541E}" srcOrd="0"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09D490-3832-48CE-88A7-42E5FEB0B799}" type="doc">
      <dgm:prSet loTypeId="relationship" loCatId="relationship" qsTypeId="urn:microsoft.com/office/officeart/2005/8/quickstyle/simple4" qsCatId="simple" csTypeId="urn:microsoft.com/office/officeart/2005/8/colors/colorful1" csCatId="accent1" phldr="0"/>
      <dgm:spPr/>
      <dgm:t>
        <a:bodyPr/>
        <a:p>
          <a:endParaRPr lang="zh-CN" altLang="en-US"/>
        </a:p>
      </dgm:t>
    </dgm:pt>
    <dgm:pt modelId="{16FF3CD7-CD1B-43E7-ADA1-9BD0ABDE7453}">
      <dgm:prSet phldrT="[文本]" phldr="0" custT="1"/>
      <dgm:spPr/>
      <dgm:t>
        <a:bodyPr vert="horz" wrap="square"/>
        <a:p>
          <a:pPr>
            <a:lnSpc>
              <a:spcPct val="100000"/>
            </a:lnSpc>
            <a:spcBef>
              <a:spcPct val="0"/>
            </a:spcBef>
            <a:spcAft>
              <a:spcPct val="35000"/>
            </a:spcAft>
          </a:pPr>
          <a:r>
            <a:rPr lang="zh-CN" altLang="en-US" sz="2000"/>
            <a:t>口碑式策略</a:t>
          </a:r>
          <a:r>
            <a:rPr lang="zh-CN" altLang="en-US" sz="2000"/>
            <a:t/>
          </a:r>
          <a:endParaRPr lang="zh-CN" altLang="en-US" sz="2000"/>
        </a:p>
      </dgm:t>
    </dgm:pt>
    <dgm:pt modelId="{01158443-6035-4DDC-8D78-2B6A8E21AFAE}" cxnId="{D5533DB1-0C89-4080-9EE0-F813F81375C3}" type="parTrans">
      <dgm:prSet/>
      <dgm:spPr/>
      <dgm:t>
        <a:bodyPr/>
        <a:p>
          <a:endParaRPr lang="zh-CN" altLang="en-US"/>
        </a:p>
      </dgm:t>
    </dgm:pt>
    <dgm:pt modelId="{085E6240-A1E5-44C7-807D-136724990C00}" cxnId="{D5533DB1-0C89-4080-9EE0-F813F81375C3}" type="sibTrans">
      <dgm:prSet/>
      <dgm:spPr/>
      <dgm:t>
        <a:bodyPr/>
        <a:p>
          <a:endParaRPr lang="zh-CN" altLang="en-US"/>
        </a:p>
      </dgm:t>
    </dgm:pt>
    <dgm:pt modelId="{5CC2ECAC-253E-42C2-B5D0-20CB09C9A6EC}">
      <dgm:prSet phldrT="[文本]" phldr="0" custT="1"/>
      <dgm:spPr/>
      <dgm:t>
        <a:bodyPr vert="horz" wrap="square"/>
        <a:p>
          <a:pPr>
            <a:lnSpc>
              <a:spcPct val="100000"/>
            </a:lnSpc>
            <a:spcBef>
              <a:spcPct val="0"/>
            </a:spcBef>
            <a:spcAft>
              <a:spcPct val="35000"/>
            </a:spcAft>
          </a:pPr>
          <a:r>
            <a:rPr lang="zh-CN" altLang="en-US" sz="2000"/>
            <a:t>数据式策略</a:t>
          </a:r>
          <a:r>
            <a:rPr lang="zh-CN" altLang="en-US" sz="2000"/>
            <a:t/>
          </a:r>
          <a:endParaRPr lang="zh-CN" altLang="en-US" sz="2000"/>
        </a:p>
      </dgm:t>
    </dgm:pt>
    <dgm:pt modelId="{90C79B6F-D96D-450C-AB20-256538E1E0BC}" cxnId="{BD3019A3-0587-45B4-AFAF-20C71A1E29B3}" type="parTrans">
      <dgm:prSet/>
      <dgm:spPr/>
      <dgm:t>
        <a:bodyPr/>
        <a:p>
          <a:endParaRPr lang="zh-CN" altLang="en-US"/>
        </a:p>
      </dgm:t>
    </dgm:pt>
    <dgm:pt modelId="{9FB5889C-CAAC-46F2-80F6-BAD8969188A0}" cxnId="{BD3019A3-0587-45B4-AFAF-20C71A1E29B3}" type="sibTrans">
      <dgm:prSet/>
      <dgm:spPr/>
      <dgm:t>
        <a:bodyPr/>
        <a:p>
          <a:endParaRPr lang="zh-CN" altLang="en-US"/>
        </a:p>
      </dgm:t>
    </dgm:pt>
    <dgm:pt modelId="{99613576-2E0D-4362-84C0-CA41C5EA901B}">
      <dgm:prSet phldrT="[文本]" phldr="0" custT="1"/>
      <dgm:spPr/>
      <dgm:t>
        <a:bodyPr vert="horz" wrap="square"/>
        <a:p>
          <a:pPr>
            <a:lnSpc>
              <a:spcPct val="100000"/>
            </a:lnSpc>
            <a:spcBef>
              <a:spcPct val="0"/>
            </a:spcBef>
            <a:spcAft>
              <a:spcPct val="35000"/>
            </a:spcAft>
          </a:pPr>
          <a:r>
            <a:rPr lang="zh-CN" altLang="en-US" sz="2000"/>
            <a:t>体验式策略</a:t>
          </a:r>
          <a:r>
            <a:rPr lang="zh-CN" altLang="en-US" sz="2000"/>
            <a:t/>
          </a:r>
          <a:endParaRPr lang="zh-CN" altLang="en-US" sz="2000"/>
        </a:p>
      </dgm:t>
    </dgm:pt>
    <dgm:pt modelId="{63D1C447-44DA-450E-B12D-CF7C3124E0A1}" cxnId="{73F26901-3A0F-415E-BBA7-E74432BC81EC}" type="parTrans">
      <dgm:prSet/>
      <dgm:spPr/>
      <dgm:t>
        <a:bodyPr/>
        <a:p>
          <a:endParaRPr lang="zh-CN" altLang="en-US"/>
        </a:p>
      </dgm:t>
    </dgm:pt>
    <dgm:pt modelId="{6A71915A-BF48-4D8D-8C0E-4E1DBCD20CF6}" cxnId="{73F26901-3A0F-415E-BBA7-E74432BC81EC}" type="sibTrans">
      <dgm:prSet/>
      <dgm:spPr/>
      <dgm:t>
        <a:bodyPr/>
        <a:p>
          <a:endParaRPr lang="zh-CN" altLang="en-US"/>
        </a:p>
      </dgm:t>
    </dgm:pt>
    <dgm:pt modelId="{BF661D76-AE4F-4AB4-8EB5-7BF35119FA11}">
      <dgm:prSet phldr="0" custT="1"/>
      <dgm:spPr/>
      <dgm:t>
        <a:bodyPr vert="horz" wrap="square"/>
        <a:p>
          <a:pPr>
            <a:lnSpc>
              <a:spcPct val="100000"/>
            </a:lnSpc>
            <a:spcBef>
              <a:spcPct val="0"/>
            </a:spcBef>
            <a:spcAft>
              <a:spcPct val="35000"/>
            </a:spcAft>
          </a:pPr>
          <a:r>
            <a:rPr lang="zh-CN" sz="2000"/>
            <a:t>活动式策略</a:t>
          </a:r>
          <a:r>
            <a:rPr lang="zh-CN" sz="2000"/>
            <a:t/>
          </a:r>
          <a:endParaRPr lang="zh-CN" sz="2000"/>
        </a:p>
      </dgm:t>
    </dgm:pt>
    <dgm:pt modelId="{35A7F2C4-F21E-473E-BEC3-E8B854A7CDAF}" cxnId="{72F8D19C-B0E6-4484-930C-AFD0CBD80D9B}" type="parTrans">
      <dgm:prSet/>
      <dgm:spPr/>
    </dgm:pt>
    <dgm:pt modelId="{2F63D5E3-60BA-4D15-9E42-D968395B75A2}" cxnId="{72F8D19C-B0E6-4484-930C-AFD0CBD80D9B}" type="sibTrans">
      <dgm:prSet/>
      <dgm:spPr/>
    </dgm:pt>
    <dgm:pt modelId="{E7D03F54-D0E6-4F26-93D4-C8AE8503A337}">
      <dgm:prSet phldr="0" custT="1"/>
      <dgm:spPr/>
      <dgm:t>
        <a:bodyPr vert="horz" wrap="square"/>
        <a:p>
          <a:pPr>
            <a:lnSpc>
              <a:spcPct val="100000"/>
            </a:lnSpc>
            <a:spcBef>
              <a:spcPct val="0"/>
            </a:spcBef>
            <a:spcAft>
              <a:spcPct val="35000"/>
            </a:spcAft>
          </a:pPr>
          <a:r>
            <a:rPr lang="zh-CN" sz="2000"/>
            <a:t>激励式策略</a:t>
          </a:r>
          <a:r>
            <a:rPr lang="zh-CN" sz="2000"/>
            <a:t/>
          </a:r>
          <a:endParaRPr lang="zh-CN" sz="2000"/>
        </a:p>
      </dgm:t>
    </dgm:pt>
    <dgm:pt modelId="{ECB2BF80-DAC3-420E-95E1-FA17923D924D}" cxnId="{1ABE1FA5-DD7A-435D-B4C9-191D38C8C688}" type="parTrans">
      <dgm:prSet/>
      <dgm:spPr/>
    </dgm:pt>
    <dgm:pt modelId="{1BF129DF-1B32-4E5B-8D89-BB89E2F5CE25}" cxnId="{1ABE1FA5-DD7A-435D-B4C9-191D38C8C688}" type="sibTrans">
      <dgm:prSet/>
      <dgm:spPr/>
    </dgm:pt>
    <dgm:pt modelId="{9CFDD5FC-64EC-4695-9D01-AB259C7EF765}" type="pres">
      <dgm:prSet presAssocID="{6209D490-3832-48CE-88A7-42E5FEB0B799}" presName="Name0" presStyleCnt="0">
        <dgm:presLayoutVars>
          <dgm:dir/>
          <dgm:resizeHandles val="exact"/>
        </dgm:presLayoutVars>
      </dgm:prSet>
      <dgm:spPr/>
    </dgm:pt>
    <dgm:pt modelId="{8E4F30A2-E450-4441-8E45-11147C0B499F}" type="pres">
      <dgm:prSet presAssocID="{16FF3CD7-CD1B-43E7-ADA1-9BD0ABDE7453}" presName="Name5" presStyleLbl="vennNode1" presStyleIdx="0" presStyleCnt="5">
        <dgm:presLayoutVars>
          <dgm:bulletEnabled val="1"/>
        </dgm:presLayoutVars>
      </dgm:prSet>
      <dgm:spPr/>
    </dgm:pt>
    <dgm:pt modelId="{2892F083-0B2C-4BE7-8AEE-D4B569043045}" type="pres">
      <dgm:prSet presAssocID="{085E6240-A1E5-44C7-807D-136724990C00}" presName="space" presStyleCnt="0"/>
      <dgm:spPr/>
    </dgm:pt>
    <dgm:pt modelId="{CC430880-FF16-4657-B783-1E97645B6A49}" type="pres">
      <dgm:prSet presAssocID="{5CC2ECAC-253E-42C2-B5D0-20CB09C9A6EC}" presName="Name5" presStyleLbl="vennNode1" presStyleIdx="1" presStyleCnt="5">
        <dgm:presLayoutVars>
          <dgm:bulletEnabled val="1"/>
        </dgm:presLayoutVars>
      </dgm:prSet>
      <dgm:spPr/>
    </dgm:pt>
    <dgm:pt modelId="{C7143304-535F-4D7E-BA7A-124DAAEF68F4}" type="pres">
      <dgm:prSet presAssocID="{9FB5889C-CAAC-46F2-80F6-BAD8969188A0}" presName="space" presStyleCnt="0"/>
      <dgm:spPr/>
    </dgm:pt>
    <dgm:pt modelId="{9AA6D961-60F7-4B6F-9220-259600B8DE7B}" type="pres">
      <dgm:prSet presAssocID="{99613576-2E0D-4362-84C0-CA41C5EA901B}" presName="Name5" presStyleLbl="vennNode1" presStyleIdx="2" presStyleCnt="5">
        <dgm:presLayoutVars>
          <dgm:bulletEnabled val="1"/>
        </dgm:presLayoutVars>
      </dgm:prSet>
      <dgm:spPr/>
    </dgm:pt>
    <dgm:pt modelId="{2647AD45-CDC4-4808-9F0A-04DEE77CA6FA}" type="pres">
      <dgm:prSet presAssocID="{6A71915A-BF48-4D8D-8C0E-4E1DBCD20CF6}" presName="space" presStyleCnt="0"/>
      <dgm:spPr/>
    </dgm:pt>
    <dgm:pt modelId="{535E46C5-4EBF-48DF-A58A-C66446F205DE}" type="pres">
      <dgm:prSet presAssocID="{BF661D76-AE4F-4AB4-8EB5-7BF35119FA11}" presName="Name5" presStyleLbl="vennNode1" presStyleIdx="3" presStyleCnt="5">
        <dgm:presLayoutVars>
          <dgm:bulletEnabled val="1"/>
        </dgm:presLayoutVars>
      </dgm:prSet>
      <dgm:spPr/>
    </dgm:pt>
    <dgm:pt modelId="{8FBBD9A2-6CD9-4B10-A41D-861991578B38}" type="pres">
      <dgm:prSet presAssocID="{2F63D5E3-60BA-4D15-9E42-D968395B75A2}" presName="space" presStyleCnt="0"/>
      <dgm:spPr/>
    </dgm:pt>
    <dgm:pt modelId="{3F29A329-25AF-4923-98F5-46424420E21E}" type="pres">
      <dgm:prSet presAssocID="{E7D03F54-D0E6-4F26-93D4-C8AE8503A337}" presName="Name5" presStyleLbl="vennNode1" presStyleIdx="4" presStyleCnt="5">
        <dgm:presLayoutVars>
          <dgm:bulletEnabled val="1"/>
        </dgm:presLayoutVars>
      </dgm:prSet>
      <dgm:spPr/>
    </dgm:pt>
  </dgm:ptLst>
  <dgm:cxnLst>
    <dgm:cxn modelId="{D5533DB1-0C89-4080-9EE0-F813F81375C3}" srcId="{6209D490-3832-48CE-88A7-42E5FEB0B799}" destId="{16FF3CD7-CD1B-43E7-ADA1-9BD0ABDE7453}" srcOrd="0" destOrd="0" parTransId="{01158443-6035-4DDC-8D78-2B6A8E21AFAE}" sibTransId="{085E6240-A1E5-44C7-807D-136724990C00}"/>
    <dgm:cxn modelId="{BD3019A3-0587-45B4-AFAF-20C71A1E29B3}" srcId="{6209D490-3832-48CE-88A7-42E5FEB0B799}" destId="{5CC2ECAC-253E-42C2-B5D0-20CB09C9A6EC}" srcOrd="1" destOrd="0" parTransId="{90C79B6F-D96D-450C-AB20-256538E1E0BC}" sibTransId="{9FB5889C-CAAC-46F2-80F6-BAD8969188A0}"/>
    <dgm:cxn modelId="{73F26901-3A0F-415E-BBA7-E74432BC81EC}" srcId="{6209D490-3832-48CE-88A7-42E5FEB0B799}" destId="{99613576-2E0D-4362-84C0-CA41C5EA901B}" srcOrd="2" destOrd="0" parTransId="{63D1C447-44DA-450E-B12D-CF7C3124E0A1}" sibTransId="{6A71915A-BF48-4D8D-8C0E-4E1DBCD20CF6}"/>
    <dgm:cxn modelId="{72F8D19C-B0E6-4484-930C-AFD0CBD80D9B}" srcId="{6209D490-3832-48CE-88A7-42E5FEB0B799}" destId="{BF661D76-AE4F-4AB4-8EB5-7BF35119FA11}" srcOrd="3" destOrd="0" parTransId="{35A7F2C4-F21E-473E-BEC3-E8B854A7CDAF}" sibTransId="{2F63D5E3-60BA-4D15-9E42-D968395B75A2}"/>
    <dgm:cxn modelId="{1ABE1FA5-DD7A-435D-B4C9-191D38C8C688}" srcId="{6209D490-3832-48CE-88A7-42E5FEB0B799}" destId="{E7D03F54-D0E6-4F26-93D4-C8AE8503A337}" srcOrd="4" destOrd="0" parTransId="{ECB2BF80-DAC3-420E-95E1-FA17923D924D}" sibTransId="{1BF129DF-1B32-4E5B-8D89-BB89E2F5CE25}"/>
    <dgm:cxn modelId="{65C09C23-4E68-466F-B6D0-40E11752F0A3}" type="presOf" srcId="{6209D490-3832-48CE-88A7-42E5FEB0B799}" destId="{9CFDD5FC-64EC-4695-9D01-AB259C7EF765}" srcOrd="0" destOrd="0" presId="urn:microsoft.com/office/officeart/2005/8/layout/venn3"/>
    <dgm:cxn modelId="{982EAD6F-00E1-44D6-9E0E-57692660C0A7}" type="presParOf" srcId="{9CFDD5FC-64EC-4695-9D01-AB259C7EF765}" destId="{8E4F30A2-E450-4441-8E45-11147C0B499F}" srcOrd="0" destOrd="0" presId="urn:microsoft.com/office/officeart/2005/8/layout/venn3"/>
    <dgm:cxn modelId="{20FD7321-B28A-44D7-B12C-1ADCB241CC39}" type="presOf" srcId="{16FF3CD7-CD1B-43E7-ADA1-9BD0ABDE7453}" destId="{8E4F30A2-E450-4441-8E45-11147C0B499F}" srcOrd="0" destOrd="0" presId="urn:microsoft.com/office/officeart/2005/8/layout/venn3"/>
    <dgm:cxn modelId="{6C9E96E9-5688-4118-B5F2-80D8FFE73BD2}" type="presParOf" srcId="{9CFDD5FC-64EC-4695-9D01-AB259C7EF765}" destId="{2892F083-0B2C-4BE7-8AEE-D4B569043045}" srcOrd="1" destOrd="0" presId="urn:microsoft.com/office/officeart/2005/8/layout/venn3"/>
    <dgm:cxn modelId="{D4B60EE1-EBDD-4472-B73F-295778FCD58A}" type="presParOf" srcId="{9CFDD5FC-64EC-4695-9D01-AB259C7EF765}" destId="{CC430880-FF16-4657-B783-1E97645B6A49}" srcOrd="2" destOrd="0" presId="urn:microsoft.com/office/officeart/2005/8/layout/venn3"/>
    <dgm:cxn modelId="{A13DF5B6-C385-4096-A622-3CB3619B55A4}" type="presOf" srcId="{5CC2ECAC-253E-42C2-B5D0-20CB09C9A6EC}" destId="{CC430880-FF16-4657-B783-1E97645B6A49}" srcOrd="0" destOrd="0" presId="urn:microsoft.com/office/officeart/2005/8/layout/venn3"/>
    <dgm:cxn modelId="{7C615913-1035-45F8-8D00-1CF7CD831B9C}" type="presParOf" srcId="{9CFDD5FC-64EC-4695-9D01-AB259C7EF765}" destId="{C7143304-535F-4D7E-BA7A-124DAAEF68F4}" srcOrd="3" destOrd="0" presId="urn:microsoft.com/office/officeart/2005/8/layout/venn3"/>
    <dgm:cxn modelId="{D53622B7-1891-47F2-B0F8-72A72DDD2C22}" type="presParOf" srcId="{9CFDD5FC-64EC-4695-9D01-AB259C7EF765}" destId="{9AA6D961-60F7-4B6F-9220-259600B8DE7B}" srcOrd="4" destOrd="0" presId="urn:microsoft.com/office/officeart/2005/8/layout/venn3"/>
    <dgm:cxn modelId="{A36113A5-0100-47CA-B47A-02DAB432A0E1}" type="presOf" srcId="{99613576-2E0D-4362-84C0-CA41C5EA901B}" destId="{9AA6D961-60F7-4B6F-9220-259600B8DE7B}" srcOrd="0" destOrd="0" presId="urn:microsoft.com/office/officeart/2005/8/layout/venn3"/>
    <dgm:cxn modelId="{CD6A704E-9AF7-42E3-BDE2-D1D1C21B70C1}" type="presParOf" srcId="{9CFDD5FC-64EC-4695-9D01-AB259C7EF765}" destId="{2647AD45-CDC4-4808-9F0A-04DEE77CA6FA}" srcOrd="5" destOrd="0" presId="urn:microsoft.com/office/officeart/2005/8/layout/venn3"/>
    <dgm:cxn modelId="{52E08D89-7480-4E97-8141-081DA873BC2D}" type="presParOf" srcId="{9CFDD5FC-64EC-4695-9D01-AB259C7EF765}" destId="{535E46C5-4EBF-48DF-A58A-C66446F205DE}" srcOrd="6" destOrd="0" presId="urn:microsoft.com/office/officeart/2005/8/layout/venn3"/>
    <dgm:cxn modelId="{188C3D49-D7C7-44BA-8966-C806EA461124}" type="presOf" srcId="{BF661D76-AE4F-4AB4-8EB5-7BF35119FA11}" destId="{535E46C5-4EBF-48DF-A58A-C66446F205DE}" srcOrd="0" destOrd="0" presId="urn:microsoft.com/office/officeart/2005/8/layout/venn3"/>
    <dgm:cxn modelId="{BD78CC7D-4ECB-4D33-A6E0-11585FD7DE88}" type="presParOf" srcId="{9CFDD5FC-64EC-4695-9D01-AB259C7EF765}" destId="{8FBBD9A2-6CD9-4B10-A41D-861991578B38}" srcOrd="7" destOrd="0" presId="urn:microsoft.com/office/officeart/2005/8/layout/venn3"/>
    <dgm:cxn modelId="{1322A3FD-02B5-49C8-9742-382613CD43EE}" type="presParOf" srcId="{9CFDD5FC-64EC-4695-9D01-AB259C7EF765}" destId="{3F29A329-25AF-4923-98F5-46424420E21E}" srcOrd="8" destOrd="0" presId="urn:microsoft.com/office/officeart/2005/8/layout/venn3"/>
    <dgm:cxn modelId="{C27C4927-BD40-4582-A39B-52E60AA24268}" type="presOf" srcId="{E7D03F54-D0E6-4F26-93D4-C8AE8503A337}" destId="{3F29A329-25AF-4923-98F5-46424420E21E}" srcOrd="0"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910330" cy="3910330"/>
        <a:chOff x="0" y="0"/>
        <a:chExt cx="3910330" cy="3910330"/>
      </a:xfrm>
    </dsp:grpSpPr>
    <dsp:sp modelId="{4D249092-DA8C-4681-AA9C-207F2DFD3154}">
      <dsp:nvSpPr>
        <dsp:cNvPr id="3" name="椭圆 2"/>
        <dsp:cNvSpPr/>
      </dsp:nvSpPr>
      <dsp:spPr bwMode="white">
        <a:xfrm>
          <a:off x="4195410" y="868962"/>
          <a:ext cx="2172406" cy="2172406"/>
        </a:xfrm>
        <a:prstGeom prst="ellipse">
          <a:avLst/>
        </a:prstGeom>
      </dsp:spPr>
      <dsp:style>
        <a:lnRef idx="2">
          <a:schemeClr val="lt1"/>
        </a:lnRef>
        <a:fillRef idx="1">
          <a:schemeClr val="accent4">
            <a:alpha val="50000"/>
            <a:hueOff val="0"/>
            <a:satOff val="0"/>
            <a:lumOff val="0"/>
            <a:alpha val="50196"/>
          </a:schemeClr>
        </a:fillRef>
        <a:effectRef idx="0">
          <a:scrgbClr r="0" g="0" b="0"/>
        </a:effectRef>
        <a:fontRef idx="minor">
          <a:schemeClr val="tx1"/>
        </a:fontRef>
      </dsp:style>
      <dsp:txBody>
        <a:bodyPr vert="horz" wrap="square" lIns="39370" tIns="39370" rIns="39370" bIns="39370" anchor="ctr"/>
        <a:lstStyle>
          <a:lvl1pPr algn="ctr">
            <a:defRPr sz="3100"/>
          </a:lvl1pPr>
          <a:lvl2pPr marL="228600" indent="-228600" algn="ctr">
            <a:defRPr sz="2400"/>
          </a:lvl2pPr>
          <a:lvl3pPr marL="457200" indent="-228600" algn="ctr">
            <a:defRPr sz="2400"/>
          </a:lvl3pPr>
          <a:lvl4pPr marL="685800" indent="-228600" algn="ctr">
            <a:defRPr sz="2400"/>
          </a:lvl4pPr>
          <a:lvl5pPr marL="914400" indent="-228600" algn="ctr">
            <a:defRPr sz="2400"/>
          </a:lvl5pPr>
          <a:lvl6pPr marL="1143000" indent="-228600" algn="ctr">
            <a:defRPr sz="2400"/>
          </a:lvl6pPr>
          <a:lvl7pPr marL="1371600" indent="-228600" algn="ctr">
            <a:defRPr sz="2400"/>
          </a:lvl7pPr>
          <a:lvl8pPr marL="1600200" indent="-228600" algn="ctr">
            <a:defRPr sz="2400"/>
          </a:lvl8pPr>
          <a:lvl9pPr marL="1828800" indent="-228600" algn="ctr">
            <a:defRPr sz="2400"/>
          </a:lvl9pPr>
        </a:lstStyle>
        <a:p>
          <a:pPr lvl="0">
            <a:lnSpc>
              <a:spcPct val="100000"/>
            </a:lnSpc>
            <a:spcBef>
              <a:spcPct val="0"/>
            </a:spcBef>
            <a:spcAft>
              <a:spcPct val="35000"/>
            </a:spcAft>
          </a:pPr>
          <a:r>
            <a:rPr lang="zh-CN" altLang="en-US"/>
            <a:t>网络与新媒体运营</a:t>
          </a:r>
          <a:endParaRPr lang="zh-CN" altLang="en-US"/>
        </a:p>
      </dsp:txBody>
      <dsp:txXfrm>
        <a:off x="4195410" y="868962"/>
        <a:ext cx="2172406" cy="2172406"/>
      </dsp:txXfrm>
    </dsp:sp>
    <dsp:sp modelId="{0ABA4A14-2574-4777-939A-8A91AE25FBF5}">
      <dsp:nvSpPr>
        <dsp:cNvPr id="4" name="椭圆 3"/>
        <dsp:cNvSpPr/>
      </dsp:nvSpPr>
      <dsp:spPr bwMode="white">
        <a:xfrm>
          <a:off x="4738511" y="0"/>
          <a:ext cx="1086203" cy="1086203"/>
        </a:xfrm>
        <a:prstGeom prst="ellipse">
          <a:avLst/>
        </a:prstGeom>
      </dsp:spPr>
      <dsp:style>
        <a:lnRef idx="2">
          <a:schemeClr val="lt1"/>
        </a:lnRef>
        <a:fillRef idx="1">
          <a:schemeClr val="accent4">
            <a:alpha val="50000"/>
            <a:hueOff val="2595000"/>
            <a:satOff val="-11960"/>
            <a:lumOff val="392"/>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网络环境</a:t>
          </a:r>
          <a:endParaRPr lang="zh-CN" altLang="en-US"/>
        </a:p>
      </dsp:txBody>
      <dsp:txXfrm>
        <a:off x="4738511" y="0"/>
        <a:ext cx="1086203" cy="1086203"/>
      </dsp:txXfrm>
    </dsp:sp>
    <dsp:sp modelId="{A9981A18-75F3-41F3-9957-B40659E402CE}">
      <dsp:nvSpPr>
        <dsp:cNvPr id="5" name="椭圆 4"/>
        <dsp:cNvSpPr/>
      </dsp:nvSpPr>
      <dsp:spPr bwMode="white">
        <a:xfrm>
          <a:off x="6150575" y="1412064"/>
          <a:ext cx="1086203" cy="1086203"/>
        </a:xfrm>
        <a:prstGeom prst="ellipse">
          <a:avLst/>
        </a:prstGeom>
      </dsp:spPr>
      <dsp:style>
        <a:lnRef idx="2">
          <a:schemeClr val="lt1"/>
        </a:lnRef>
        <a:fillRef idx="1">
          <a:schemeClr val="accent4">
            <a:alpha val="50000"/>
            <a:hueOff val="5190000"/>
            <a:satOff val="-23921"/>
            <a:lumOff val="784"/>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技术</a:t>
          </a:r>
          <a:endParaRPr lang="zh-CN" altLang="en-US"/>
        </a:p>
      </dsp:txBody>
      <dsp:txXfrm>
        <a:off x="6150575" y="1412064"/>
        <a:ext cx="1086203" cy="1086203"/>
      </dsp:txXfrm>
    </dsp:sp>
    <dsp:sp modelId="{5EBE0206-6FD5-462B-AC34-DF1594CC1BEE}">
      <dsp:nvSpPr>
        <dsp:cNvPr id="6" name="椭圆 5"/>
        <dsp:cNvSpPr/>
      </dsp:nvSpPr>
      <dsp:spPr bwMode="white">
        <a:xfrm>
          <a:off x="4738511" y="2824127"/>
          <a:ext cx="1086203" cy="1086203"/>
        </a:xfrm>
        <a:prstGeom prst="ellipse">
          <a:avLst/>
        </a:prstGeom>
      </dsp:spPr>
      <dsp:style>
        <a:lnRef idx="2">
          <a:schemeClr val="lt1"/>
        </a:lnRef>
        <a:fillRef idx="1">
          <a:schemeClr val="accent4">
            <a:alpha val="50000"/>
            <a:hueOff val="7785000"/>
            <a:satOff val="-35881"/>
            <a:lumOff val="1176"/>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政策法规</a:t>
          </a:r>
          <a:endParaRPr lang="zh-CN" altLang="en-US"/>
        </a:p>
      </dsp:txBody>
      <dsp:txXfrm>
        <a:off x="4738511" y="2824127"/>
        <a:ext cx="1086203" cy="1086203"/>
      </dsp:txXfrm>
    </dsp:sp>
    <dsp:sp modelId="{5BB31F2C-9F6F-461E-B8AE-DAD63322F779}">
      <dsp:nvSpPr>
        <dsp:cNvPr id="7" name="椭圆 6"/>
        <dsp:cNvSpPr/>
      </dsp:nvSpPr>
      <dsp:spPr bwMode="white">
        <a:xfrm>
          <a:off x="3326448" y="1412064"/>
          <a:ext cx="1086203" cy="1086203"/>
        </a:xfrm>
        <a:prstGeom prst="ellipse">
          <a:avLst/>
        </a:prstGeom>
      </dsp:spPr>
      <dsp:style>
        <a:lnRef idx="2">
          <a:schemeClr val="lt1"/>
        </a:lnRef>
        <a:fillRef idx="1">
          <a:schemeClr val="accent4">
            <a:alpha val="50000"/>
            <a:hueOff val="10380000"/>
            <a:satOff val="-47842"/>
            <a:lumOff val="1569"/>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用户状况</a:t>
          </a:r>
          <a:endParaRPr lang="zh-CN" altLang="en-US"/>
        </a:p>
      </dsp:txBody>
      <dsp:txXfrm>
        <a:off x="3326448" y="1412064"/>
        <a:ext cx="1086203" cy="1086203"/>
      </dsp:txXfrm>
    </dsp:sp>
  </dsp:spTree>
</dsp:drawing>
</file>

<file path=ppt/diagrams/drawing10.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411085" cy="4128135"/>
        <a:chOff x="0" y="0"/>
        <a:chExt cx="7411085" cy="4128135"/>
      </a:xfrm>
    </dsp:grpSpPr>
    <dsp:sp modelId="{9027A074-C2B4-4B5C-8A24-9F326C135F2C}">
      <dsp:nvSpPr>
        <dsp:cNvPr id="3" name="椭圆 2"/>
        <dsp:cNvSpPr/>
      </dsp:nvSpPr>
      <dsp:spPr bwMode="white">
        <a:xfrm>
          <a:off x="3223955" y="0"/>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ltLang="en-US"/>
            <a:t>新用户数</a:t>
          </a:r>
          <a:endParaRPr lang="zh-CN" altLang="en-US"/>
        </a:p>
      </dsp:txBody>
      <dsp:txXfrm>
        <a:off x="3223955" y="0"/>
        <a:ext cx="963175" cy="963175"/>
      </dsp:txXfrm>
    </dsp:sp>
    <dsp:sp modelId="{D428F19C-A8D3-4893-AD7E-2BA65F02F820}">
      <dsp:nvSpPr>
        <dsp:cNvPr id="4" name="右箭头 3"/>
        <dsp:cNvSpPr/>
      </dsp:nvSpPr>
      <dsp:spPr bwMode="white">
        <a:xfrm rot="1542857">
          <a:off x="4228765" y="63248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542857">
        <a:off x="4228765" y="632481"/>
        <a:ext cx="255241" cy="325072"/>
      </dsp:txXfrm>
    </dsp:sp>
    <dsp:sp modelId="{ADA7BD43-8261-45C1-B84A-0D52FA1E4AE7}">
      <dsp:nvSpPr>
        <dsp:cNvPr id="5" name="椭圆 4"/>
        <dsp:cNvSpPr/>
      </dsp:nvSpPr>
      <dsp:spPr bwMode="white">
        <a:xfrm>
          <a:off x="4525641" y="626859"/>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ltLang="en-US"/>
            <a:t>种子用户数</a:t>
          </a:r>
          <a:endParaRPr lang="zh-CN" altLang="en-US"/>
        </a:p>
      </dsp:txBody>
      <dsp:txXfrm>
        <a:off x="4525641" y="626859"/>
        <a:ext cx="963175" cy="963175"/>
      </dsp:txXfrm>
    </dsp:sp>
    <dsp:sp modelId="{56F040CF-6F47-4847-8647-F5FDBC9F146A}">
      <dsp:nvSpPr>
        <dsp:cNvPr id="6" name="右箭头 5"/>
        <dsp:cNvSpPr/>
      </dsp:nvSpPr>
      <dsp:spPr bwMode="white">
        <a:xfrm rot="4628571">
          <a:off x="5040353" y="165018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4628571">
        <a:off x="5040353" y="1650181"/>
        <a:ext cx="255241" cy="325072"/>
      </dsp:txXfrm>
    </dsp:sp>
    <dsp:sp modelId="{4DEB6BE5-009F-44B4-83FA-1FE41DB12AD9}">
      <dsp:nvSpPr>
        <dsp:cNvPr id="7" name="椭圆 6"/>
        <dsp:cNvSpPr/>
      </dsp:nvSpPr>
      <dsp:spPr bwMode="white">
        <a:xfrm>
          <a:off x="4847131" y="2035399"/>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ltLang="en-US"/>
            <a:t>流失用户数</a:t>
          </a:r>
          <a:endParaRPr lang="zh-CN" altLang="en-US"/>
        </a:p>
      </dsp:txBody>
      <dsp:txXfrm>
        <a:off x="4847131" y="2035399"/>
        <a:ext cx="963175" cy="963175"/>
      </dsp:txXfrm>
    </dsp:sp>
    <dsp:sp modelId="{212C6A32-E039-4B6C-B264-DA671275507E}">
      <dsp:nvSpPr>
        <dsp:cNvPr id="8" name="右箭头 7"/>
        <dsp:cNvSpPr/>
      </dsp:nvSpPr>
      <dsp:spPr bwMode="white">
        <a:xfrm rot="7714285">
          <a:off x="4750701" y="291923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rot="10800000"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7714285">
        <a:off x="4750701" y="2919231"/>
        <a:ext cx="255241" cy="325072"/>
      </dsp:txXfrm>
    </dsp:sp>
    <dsp:sp modelId="{16EAD731-A57C-4041-B559-7EC79077EC53}">
      <dsp:nvSpPr>
        <dsp:cNvPr id="9" name="椭圆 8"/>
        <dsp:cNvSpPr/>
      </dsp:nvSpPr>
      <dsp:spPr bwMode="white">
        <a:xfrm>
          <a:off x="3946336" y="3164960"/>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ltLang="en-US"/>
            <a:t>回访用户数</a:t>
          </a:r>
          <a:endParaRPr lang="zh-CN" altLang="en-US"/>
        </a:p>
      </dsp:txBody>
      <dsp:txXfrm>
        <a:off x="3946336" y="3164960"/>
        <a:ext cx="963175" cy="963175"/>
      </dsp:txXfrm>
    </dsp:sp>
    <dsp:sp modelId="{2E34DF9E-868B-4A46-AA78-8199053E3B5A}">
      <dsp:nvSpPr>
        <dsp:cNvPr id="10" name="右箭头 9"/>
        <dsp:cNvSpPr/>
      </dsp:nvSpPr>
      <dsp:spPr bwMode="white">
        <a:xfrm rot="10800000">
          <a:off x="3577922" y="3484012"/>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rot="10800000"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0800000">
        <a:off x="3577922" y="3484012"/>
        <a:ext cx="255241" cy="325072"/>
      </dsp:txXfrm>
    </dsp:sp>
    <dsp:sp modelId="{12FF041E-83E1-47C9-B066-87396D274A0D}">
      <dsp:nvSpPr>
        <dsp:cNvPr id="11" name="椭圆 10"/>
        <dsp:cNvSpPr/>
      </dsp:nvSpPr>
      <dsp:spPr bwMode="white">
        <a:xfrm>
          <a:off x="2501573" y="3164960"/>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ltLang="en-US"/>
            <a:t>用户在线时长</a:t>
          </a:r>
          <a:endParaRPr lang="zh-CN" altLang="en-US"/>
        </a:p>
      </dsp:txBody>
      <dsp:txXfrm>
        <a:off x="2501573" y="3164960"/>
        <a:ext cx="963175" cy="963175"/>
      </dsp:txXfrm>
    </dsp:sp>
    <dsp:sp modelId="{AAFAAFBE-67D6-4C79-BA3C-CA0235E4A8BE}">
      <dsp:nvSpPr>
        <dsp:cNvPr id="12" name="右箭头 11"/>
        <dsp:cNvSpPr/>
      </dsp:nvSpPr>
      <dsp:spPr bwMode="white">
        <a:xfrm rot="13885714">
          <a:off x="2405143" y="291923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rot="10800000"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endParaRPr lang="zh-CN" altLang="en-US"/>
        </a:p>
      </dsp:txBody>
      <dsp:txXfrm rot="13885714">
        <a:off x="2405143" y="2919231"/>
        <a:ext cx="255241" cy="325072"/>
      </dsp:txXfrm>
    </dsp:sp>
    <dsp:sp modelId="{0B3D9D83-27D9-461C-94E3-11C7B62B72F1}">
      <dsp:nvSpPr>
        <dsp:cNvPr id="13" name="椭圆 12"/>
        <dsp:cNvSpPr/>
      </dsp:nvSpPr>
      <dsp:spPr bwMode="white">
        <a:xfrm>
          <a:off x="1600779" y="2035399"/>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l">
            <a:defRPr sz="1200"/>
          </a:lvl1pPr>
          <a:lvl2pPr marL="57150" indent="-57150" algn="l">
            <a:defRPr sz="900"/>
          </a:lvl2pPr>
          <a:lvl3pPr marL="114300" indent="-57150" algn="l">
            <a:defRPr sz="900"/>
          </a:lvl3pPr>
          <a:lvl4pPr marL="171450" indent="-57150" algn="l">
            <a:defRPr sz="900"/>
          </a:lvl4pPr>
          <a:lvl5pPr marL="228600" indent="-57150" algn="l">
            <a:defRPr sz="900"/>
          </a:lvl5pPr>
          <a:lvl6pPr marL="285750" indent="-57150" algn="l">
            <a:defRPr sz="900"/>
          </a:lvl6pPr>
          <a:lvl7pPr marL="342900" indent="-57150" algn="l">
            <a:defRPr sz="900"/>
          </a:lvl7pPr>
          <a:lvl8pPr marL="400050" indent="-57150" algn="l">
            <a:defRPr sz="900"/>
          </a:lvl8pPr>
          <a:lvl9pPr marL="457200" indent="-57150" algn="l">
            <a:defRPr sz="900"/>
          </a:lvl9pPr>
        </a:lstStyle>
        <a:p>
          <a:pPr lvl="0">
            <a:lnSpc>
              <a:spcPct val="100000"/>
            </a:lnSpc>
            <a:spcBef>
              <a:spcPct val="0"/>
            </a:spcBef>
            <a:spcAft>
              <a:spcPct val="35000"/>
            </a:spcAft>
          </a:pPr>
          <a:r>
            <a:rPr lang="zh-CN"/>
            <a:t>用户浏览量</a:t>
          </a:r>
          <a:endParaRPr lang="zh-CN"/>
        </a:p>
        <a:p>
          <a:pPr lvl="1">
            <a:lnSpc>
              <a:spcPct val="100000"/>
            </a:lnSpc>
            <a:spcBef>
              <a:spcPct val="0"/>
            </a:spcBef>
            <a:spcAft>
              <a:spcPct val="15000"/>
            </a:spcAft>
            <a:buChar char="•"/>
          </a:pPr>
          <a:endParaRPr altLang="en-US"/>
        </a:p>
      </dsp:txBody>
      <dsp:txXfrm>
        <a:off x="1600779" y="2035399"/>
        <a:ext cx="963175" cy="963175"/>
      </dsp:txXfrm>
    </dsp:sp>
    <dsp:sp modelId="{909F6125-29AE-4143-8F96-D67CC5021923}">
      <dsp:nvSpPr>
        <dsp:cNvPr id="14" name="右箭头 13"/>
        <dsp:cNvSpPr/>
      </dsp:nvSpPr>
      <dsp:spPr bwMode="white">
        <a:xfrm rot="-4628571">
          <a:off x="2115490" y="165018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p>
      </dsp:txBody>
      <dsp:txXfrm rot="-4628571">
        <a:off x="2115490" y="1650181"/>
        <a:ext cx="255241" cy="325072"/>
      </dsp:txXfrm>
    </dsp:sp>
    <dsp:sp modelId="{C6C67B8E-59BE-4C9E-A8BA-A8B3334A8BFF}">
      <dsp:nvSpPr>
        <dsp:cNvPr id="15" name="椭圆 14"/>
        <dsp:cNvSpPr/>
      </dsp:nvSpPr>
      <dsp:spPr bwMode="white">
        <a:xfrm>
          <a:off x="1922269" y="626859"/>
          <a:ext cx="963175" cy="963175"/>
        </a:xfrm>
        <a:prstGeom prst="ellipse">
          <a:avLst/>
        </a:prstGeom>
      </dsp:spPr>
      <dsp:style>
        <a:lnRef idx="0">
          <a:schemeClr val="lt1"/>
        </a:lnRef>
        <a:fillRef idx="3">
          <a:schemeClr val="accent2"/>
        </a:fillRef>
        <a:effectRef idx="2">
          <a:scrgbClr r="0" g="0" b="0"/>
        </a:effectRef>
        <a:fontRef idx="minor">
          <a:schemeClr val="lt1"/>
        </a:fontRef>
      </dsp:style>
      <dsp:txBody>
        <a:bodyPr vert="horz" wrap="square" lIns="15240" tIns="15240" rIns="15240" bIns="1524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r>
            <a:rPr lang="zh-CN"/>
            <a:t>唯一访问者</a:t>
          </a:r>
          <a:endParaRPr lang="zh-CN"/>
        </a:p>
      </dsp:txBody>
      <dsp:txXfrm>
        <a:off x="1922269" y="626859"/>
        <a:ext cx="963175" cy="963175"/>
      </dsp:txXfrm>
    </dsp:sp>
    <dsp:sp modelId="{3265BA0A-C126-42A6-9282-548F95FB0342}">
      <dsp:nvSpPr>
        <dsp:cNvPr id="16" name="右箭头 15"/>
        <dsp:cNvSpPr/>
      </dsp:nvSpPr>
      <dsp:spPr bwMode="white">
        <a:xfrm rot="-1542857">
          <a:off x="2927079" y="632481"/>
          <a:ext cx="255241" cy="325072"/>
        </a:xfrm>
        <a:prstGeom prst="rightArrow">
          <a:avLst>
            <a:gd name="adj1" fmla="val 60000"/>
            <a:gd name="adj2" fmla="val 50000"/>
          </a:avLst>
        </a:prstGeom>
      </dsp:spPr>
      <dsp:style>
        <a:lnRef idx="0">
          <a:schemeClr val="accent2">
            <a:tint val="60000"/>
          </a:schemeClr>
        </a:lnRef>
        <a:fillRef idx="3">
          <a:schemeClr val="accent2">
            <a:tint val="60000"/>
          </a:schemeClr>
        </a:fillRef>
        <a:effectRef idx="2">
          <a:scrgbClr r="0" g="0" b="0"/>
        </a:effectRef>
        <a:fontRef idx="minor">
          <a:schemeClr val="lt1"/>
        </a:fontRef>
      </dsp:style>
      <dsp:txBody>
        <a:bodyPr lIns="0" tIns="0" rIns="0" bIns="0" anchor="ctr"/>
        <a:lstStyle>
          <a:lvl1pPr algn="ctr">
            <a:defRPr sz="1200"/>
          </a:lvl1pPr>
          <a:lvl2pPr marL="57150" indent="-57150" algn="ctr">
            <a:defRPr sz="900"/>
          </a:lvl2pPr>
          <a:lvl3pPr marL="114300" indent="-57150" algn="ctr">
            <a:defRPr sz="900"/>
          </a:lvl3pPr>
          <a:lvl4pPr marL="171450" indent="-57150" algn="ctr">
            <a:defRPr sz="900"/>
          </a:lvl4pPr>
          <a:lvl5pPr marL="228600" indent="-57150" algn="ctr">
            <a:defRPr sz="900"/>
          </a:lvl5pPr>
          <a:lvl6pPr marL="285750" indent="-57150" algn="ctr">
            <a:defRPr sz="900"/>
          </a:lvl6pPr>
          <a:lvl7pPr marL="342900" indent="-57150" algn="ctr">
            <a:defRPr sz="900"/>
          </a:lvl7pPr>
          <a:lvl8pPr marL="400050" indent="-57150" algn="ctr">
            <a:defRPr sz="900"/>
          </a:lvl8pPr>
          <a:lvl9pPr marL="457200" indent="-57150" algn="ctr">
            <a:defRPr sz="900"/>
          </a:lvl9pPr>
        </a:lstStyle>
        <a:p>
          <a:pPr lvl="0">
            <a:lnSpc>
              <a:spcPct val="100000"/>
            </a:lnSpc>
            <a:spcBef>
              <a:spcPct val="0"/>
            </a:spcBef>
            <a:spcAft>
              <a:spcPct val="35000"/>
            </a:spcAft>
          </a:pPr>
        </a:p>
      </dsp:txBody>
      <dsp:txXfrm rot="-1542857">
        <a:off x="2927079" y="632481"/>
        <a:ext cx="255241" cy="325072"/>
      </dsp:txXfrm>
    </dsp:sp>
  </dsp:spTree>
</dsp:drawing>
</file>

<file path=ppt/diagrams/drawing1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91780" cy="4991100"/>
        <a:chOff x="0" y="0"/>
        <a:chExt cx="7891780" cy="4991100"/>
      </a:xfrm>
    </dsp:grpSpPr>
    <dsp:sp modelId="{5C766BF9-8E89-4CF9-B19C-78006AB9D0FF}">
      <dsp:nvSpPr>
        <dsp:cNvPr id="3" name="右箭头 2"/>
        <dsp:cNvSpPr/>
      </dsp:nvSpPr>
      <dsp:spPr bwMode="white">
        <a:xfrm>
          <a:off x="591884" y="0"/>
          <a:ext cx="6708013" cy="4991100"/>
        </a:xfrm>
        <a:prstGeom prst="rightArrow">
          <a:avLst/>
        </a:prstGeom>
      </dsp:spPr>
      <dsp:style>
        <a:lnRef idx="0">
          <a:schemeClr val="accent1"/>
        </a:lnRef>
        <a:fillRef idx="1">
          <a:schemeClr val="accent1">
            <a:tint val="40000"/>
          </a:schemeClr>
        </a:fillRef>
        <a:effectRef idx="0">
          <a:scrgbClr r="0" g="0" b="0"/>
        </a:effectRef>
        <a:fontRef idx="minor"/>
      </dsp:style>
      <dsp:txXfrm>
        <a:off x="591884" y="0"/>
        <a:ext cx="6708013" cy="4991100"/>
      </dsp:txXfrm>
    </dsp:sp>
    <dsp:sp modelId="{88977C2E-9DA8-43F7-869A-FA4A7946B9D0}">
      <dsp:nvSpPr>
        <dsp:cNvPr id="4" name="圆角矩形 3"/>
        <dsp:cNvSpPr/>
      </dsp:nvSpPr>
      <dsp:spPr bwMode="white">
        <a:xfrm>
          <a:off x="0"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提供互动接口</a:t>
          </a:r>
          <a:endParaRPr lang="zh-CN" altLang="en-US"/>
        </a:p>
      </dsp:txBody>
      <dsp:txXfrm>
        <a:off x="0" y="1497330"/>
        <a:ext cx="1392667" cy="1996440"/>
      </dsp:txXfrm>
    </dsp:sp>
    <dsp:sp modelId="{B0141BFD-552C-43F6-9DD9-B107954BE5A0}">
      <dsp:nvSpPr>
        <dsp:cNvPr id="5" name="圆角矩形 4"/>
        <dsp:cNvSpPr/>
      </dsp:nvSpPr>
      <dsp:spPr bwMode="white">
        <a:xfrm>
          <a:off x="1624778"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注重互动编辑设计</a:t>
          </a:r>
          <a:endParaRPr lang="zh-CN" altLang="en-US"/>
        </a:p>
      </dsp:txBody>
      <dsp:txXfrm>
        <a:off x="1624778" y="1497330"/>
        <a:ext cx="1392667" cy="1996440"/>
      </dsp:txXfrm>
    </dsp:sp>
    <dsp:sp modelId="{42404743-5237-4B72-A3D1-12E21DAAED91}">
      <dsp:nvSpPr>
        <dsp:cNvPr id="6" name="圆角矩形 5"/>
        <dsp:cNvSpPr/>
      </dsp:nvSpPr>
      <dsp:spPr bwMode="white">
        <a:xfrm>
          <a:off x="3249556"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精选互动内容</a:t>
          </a:r>
          <a:endParaRPr lang="zh-CN" altLang="en-US"/>
        </a:p>
      </dsp:txBody>
      <dsp:txXfrm>
        <a:off x="3249556" y="1497330"/>
        <a:ext cx="1392667" cy="1996440"/>
      </dsp:txXfrm>
    </dsp:sp>
    <dsp:sp modelId="{9E44DD87-AFAB-4A2A-A805-7BB65ECA66A5}">
      <dsp:nvSpPr>
        <dsp:cNvPr id="7" name="圆角矩形 6"/>
        <dsp:cNvSpPr/>
      </dsp:nvSpPr>
      <dsp:spPr bwMode="white">
        <a:xfrm>
          <a:off x="4874335"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内部系统互联互通</a:t>
          </a:r>
          <a:endParaRPr altLang="en-US"/>
        </a:p>
      </dsp:txBody>
      <dsp:txXfrm>
        <a:off x="4874335" y="1497330"/>
        <a:ext cx="1392667" cy="1996440"/>
      </dsp:txXfrm>
    </dsp:sp>
    <dsp:sp modelId="{1A96E572-8678-478A-9C3A-2DC692DF2402}">
      <dsp:nvSpPr>
        <dsp:cNvPr id="8" name="圆角矩形 7"/>
        <dsp:cNvSpPr/>
      </dsp:nvSpPr>
      <dsp:spPr bwMode="white">
        <a:xfrm>
          <a:off x="6499113"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运用互动数据</a:t>
          </a:r>
          <a:endParaRPr altLang="en-US"/>
        </a:p>
      </dsp:txBody>
      <dsp:txXfrm>
        <a:off x="6499113" y="1497330"/>
        <a:ext cx="1392667" cy="1996440"/>
      </dsp:txXfrm>
    </dsp:sp>
  </dsp:spTree>
</dsp:drawing>
</file>

<file path=ppt/diagrams/drawing1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29265" cy="2385695"/>
        <a:chOff x="0" y="0"/>
        <a:chExt cx="10629265" cy="2385695"/>
      </a:xfrm>
    </dsp:grpSpPr>
    <dsp:sp modelId="{8E4F30A2-E450-4441-8E45-11147C0B499F}">
      <dsp:nvSpPr>
        <dsp:cNvPr id="3" name="椭圆 2"/>
        <dsp:cNvSpPr/>
      </dsp:nvSpPr>
      <dsp:spPr bwMode="white">
        <a:xfrm>
          <a:off x="1258951" y="0"/>
          <a:ext cx="2385695" cy="2385695"/>
        </a:xfrm>
        <a:prstGeom prst="ellipse">
          <a:avLst/>
        </a:prstGeom>
      </dsp:spPr>
      <dsp:style>
        <a:lnRef idx="2">
          <a:schemeClr val="lt1"/>
        </a:lnRef>
        <a:fillRef idx="1">
          <a:schemeClr val="accent2">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题文分开</a:t>
          </a:r>
          <a:endParaRPr lang="zh-CN" altLang="en-US" sz="3200"/>
        </a:p>
      </dsp:txBody>
      <dsp:txXfrm>
        <a:off x="1258951" y="0"/>
        <a:ext cx="2385695" cy="2385695"/>
      </dsp:txXfrm>
    </dsp:sp>
    <dsp:sp modelId="{CC430880-FF16-4657-B783-1E97645B6A49}">
      <dsp:nvSpPr>
        <dsp:cNvPr id="4" name="椭圆 3"/>
        <dsp:cNvSpPr/>
      </dsp:nvSpPr>
      <dsp:spPr bwMode="white">
        <a:xfrm>
          <a:off x="3167507" y="0"/>
          <a:ext cx="2385695" cy="2385695"/>
        </a:xfrm>
        <a:prstGeom prst="ellipse">
          <a:avLst/>
        </a:prstGeom>
      </dsp:spPr>
      <dsp:style>
        <a:lnRef idx="2">
          <a:schemeClr val="lt1"/>
        </a:lnRef>
        <a:fillRef idx="1">
          <a:schemeClr val="accent3">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单行题多</a:t>
          </a:r>
          <a:endParaRPr lang="zh-CN" altLang="en-US" sz="3200"/>
        </a:p>
      </dsp:txBody>
      <dsp:txXfrm>
        <a:off x="3167507" y="0"/>
        <a:ext cx="2385695" cy="2385695"/>
      </dsp:txXfrm>
    </dsp:sp>
    <dsp:sp modelId="{9AA6D961-60F7-4B6F-9220-259600B8DE7B}">
      <dsp:nvSpPr>
        <dsp:cNvPr id="5" name="椭圆 4"/>
        <dsp:cNvSpPr/>
      </dsp:nvSpPr>
      <dsp:spPr bwMode="white">
        <a:xfrm>
          <a:off x="5076063" y="0"/>
          <a:ext cx="2385695" cy="2385695"/>
        </a:xfrm>
        <a:prstGeom prst="ellipse">
          <a:avLst/>
        </a:prstGeom>
      </dsp:spPr>
      <dsp:style>
        <a:lnRef idx="2">
          <a:schemeClr val="lt1"/>
        </a:lnRef>
        <a:fillRef idx="1">
          <a:schemeClr val="accent4">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实题为主</a:t>
          </a:r>
          <a:endParaRPr lang="zh-CN" altLang="en-US" sz="3200"/>
        </a:p>
      </dsp:txBody>
      <dsp:txXfrm>
        <a:off x="5076063" y="0"/>
        <a:ext cx="2385695" cy="2385695"/>
      </dsp:txXfrm>
    </dsp:sp>
    <dsp:sp modelId="{A851DDBB-9E67-4453-9DC1-1FE8A5A3825F}">
      <dsp:nvSpPr>
        <dsp:cNvPr id="6" name="椭圆 5"/>
        <dsp:cNvSpPr/>
      </dsp:nvSpPr>
      <dsp:spPr bwMode="white">
        <a:xfrm>
          <a:off x="6984619" y="0"/>
          <a:ext cx="2385695" cy="2385695"/>
        </a:xfrm>
        <a:prstGeom prst="ellipse">
          <a:avLst/>
        </a:prstGeom>
      </dsp:spPr>
      <dsp:style>
        <a:lnRef idx="2">
          <a:schemeClr val="lt1"/>
        </a:lnRef>
        <a:fillRef idx="1">
          <a:schemeClr val="accent5">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呈现灵活</a:t>
          </a:r>
          <a:endParaRPr lang="zh-CN" altLang="en-US" sz="3200"/>
        </a:p>
      </dsp:txBody>
      <dsp:txXfrm>
        <a:off x="6984619" y="0"/>
        <a:ext cx="2385695" cy="23856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29265" cy="2385695"/>
        <a:chOff x="0" y="0"/>
        <a:chExt cx="10629265" cy="2385695"/>
      </a:xfrm>
    </dsp:grpSpPr>
    <dsp:sp modelId="{8E4F30A2-E450-4441-8E45-11147C0B499F}">
      <dsp:nvSpPr>
        <dsp:cNvPr id="3" name="椭圆 2"/>
        <dsp:cNvSpPr/>
      </dsp:nvSpPr>
      <dsp:spPr bwMode="white">
        <a:xfrm>
          <a:off x="1258951" y="0"/>
          <a:ext cx="2385695" cy="2385695"/>
        </a:xfrm>
        <a:prstGeom prst="ellipse">
          <a:avLst/>
        </a:prstGeom>
      </dsp:spPr>
      <dsp:style>
        <a:lnRef idx="2">
          <a:schemeClr val="lt1"/>
        </a:lnRef>
        <a:fillRef idx="1">
          <a:schemeClr val="accent2">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题文分开</a:t>
          </a:r>
          <a:endParaRPr lang="zh-CN" altLang="en-US" sz="3200"/>
        </a:p>
      </dsp:txBody>
      <dsp:txXfrm>
        <a:off x="1258951" y="0"/>
        <a:ext cx="2385695" cy="2385695"/>
      </dsp:txXfrm>
    </dsp:sp>
    <dsp:sp modelId="{CC430880-FF16-4657-B783-1E97645B6A49}">
      <dsp:nvSpPr>
        <dsp:cNvPr id="4" name="椭圆 3"/>
        <dsp:cNvSpPr/>
      </dsp:nvSpPr>
      <dsp:spPr bwMode="white">
        <a:xfrm>
          <a:off x="3167507" y="0"/>
          <a:ext cx="2385695" cy="2385695"/>
        </a:xfrm>
        <a:prstGeom prst="ellipse">
          <a:avLst/>
        </a:prstGeom>
      </dsp:spPr>
      <dsp:style>
        <a:lnRef idx="2">
          <a:schemeClr val="lt1"/>
        </a:lnRef>
        <a:fillRef idx="1">
          <a:schemeClr val="accent3">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单行题多</a:t>
          </a:r>
          <a:endParaRPr lang="zh-CN" altLang="en-US" sz="3200"/>
        </a:p>
      </dsp:txBody>
      <dsp:txXfrm>
        <a:off x="3167507" y="0"/>
        <a:ext cx="2385695" cy="2385695"/>
      </dsp:txXfrm>
    </dsp:sp>
    <dsp:sp modelId="{9AA6D961-60F7-4B6F-9220-259600B8DE7B}">
      <dsp:nvSpPr>
        <dsp:cNvPr id="5" name="椭圆 4"/>
        <dsp:cNvSpPr/>
      </dsp:nvSpPr>
      <dsp:spPr bwMode="white">
        <a:xfrm>
          <a:off x="5076063" y="0"/>
          <a:ext cx="2385695" cy="2385695"/>
        </a:xfrm>
        <a:prstGeom prst="ellipse">
          <a:avLst/>
        </a:prstGeom>
      </dsp:spPr>
      <dsp:style>
        <a:lnRef idx="2">
          <a:schemeClr val="lt1"/>
        </a:lnRef>
        <a:fillRef idx="1">
          <a:schemeClr val="accent4">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实题为主</a:t>
          </a:r>
          <a:endParaRPr lang="zh-CN" altLang="en-US" sz="3200"/>
        </a:p>
      </dsp:txBody>
      <dsp:txXfrm>
        <a:off x="5076063" y="0"/>
        <a:ext cx="2385695" cy="2385695"/>
      </dsp:txXfrm>
    </dsp:sp>
    <dsp:sp modelId="{A851DDBB-9E67-4453-9DC1-1FE8A5A3825F}">
      <dsp:nvSpPr>
        <dsp:cNvPr id="6" name="椭圆 5"/>
        <dsp:cNvSpPr/>
      </dsp:nvSpPr>
      <dsp:spPr bwMode="white">
        <a:xfrm>
          <a:off x="6984619" y="0"/>
          <a:ext cx="2385695" cy="2385695"/>
        </a:xfrm>
        <a:prstGeom prst="ellipse">
          <a:avLst/>
        </a:prstGeom>
      </dsp:spPr>
      <dsp:style>
        <a:lnRef idx="2">
          <a:schemeClr val="lt1"/>
        </a:lnRef>
        <a:fillRef idx="1">
          <a:schemeClr val="accent5">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呈现灵活</a:t>
          </a:r>
          <a:endParaRPr lang="zh-CN" altLang="en-US" sz="3200"/>
        </a:p>
      </dsp:txBody>
      <dsp:txXfrm>
        <a:off x="6984619" y="0"/>
        <a:ext cx="2385695" cy="2385695"/>
      </dsp:txXfrm>
    </dsp:sp>
  </dsp:spTree>
</dsp:drawing>
</file>

<file path=ppt/diagrams/drawing1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6633210" cy="3964940"/>
        <a:chOff x="0" y="0"/>
        <a:chExt cx="6633210" cy="3964940"/>
      </a:xfrm>
    </dsp:grpSpPr>
    <dsp:sp modelId="{C1069558-9A0D-4777-9B5C-1F8CC5A904D0}">
      <dsp:nvSpPr>
        <dsp:cNvPr id="3" name="直角上箭头 2"/>
        <dsp:cNvSpPr/>
      </dsp:nvSpPr>
      <dsp:spPr bwMode="white">
        <a:xfrm rot="5400000">
          <a:off x="1409019" y="833300"/>
          <a:ext cx="707153" cy="805069"/>
        </a:xfrm>
        <a:prstGeom prst="bentUpArrow">
          <a:avLst>
            <a:gd name="adj1" fmla="val 32840"/>
            <a:gd name="adj2" fmla="val 25000"/>
            <a:gd name="adj3" fmla="val 35780"/>
          </a:avLst>
        </a:prstGeom>
      </dsp:spPr>
      <dsp:style>
        <a:lnRef idx="2">
          <a:schemeClr val="lt1"/>
        </a:lnRef>
        <a:fillRef idx="1">
          <a:schemeClr val="accent4">
            <a:tint val="50000"/>
            <a:hueOff val="0"/>
            <a:satOff val="0"/>
            <a:lumOff val="0"/>
            <a:alpha val="100000"/>
          </a:schemeClr>
        </a:fillRef>
        <a:effectRef idx="0">
          <a:scrgbClr r="0" g="0" b="0"/>
        </a:effectRef>
        <a:fontRef idx="minor"/>
      </dsp:style>
      <dsp:txXfrm rot="5400000">
        <a:off x="1409019" y="833300"/>
        <a:ext cx="707153" cy="805069"/>
      </dsp:txXfrm>
    </dsp:sp>
    <dsp:sp modelId="{B6B3DBAD-9628-4182-98C9-C3F56A96B563}">
      <dsp:nvSpPr>
        <dsp:cNvPr id="4" name="圆角矩形 3"/>
        <dsp:cNvSpPr/>
      </dsp:nvSpPr>
      <dsp:spPr bwMode="white">
        <a:xfrm>
          <a:off x="1213457" y="0"/>
          <a:ext cx="1190430" cy="833262"/>
        </a:xfrm>
        <a:prstGeom prst="roundRect">
          <a:avLst>
            <a:gd name="adj" fmla="val 16670"/>
          </a:avLst>
        </a:prstGeom>
      </dsp:spPr>
      <dsp:style>
        <a:lnRef idx="2">
          <a:schemeClr val="lt1"/>
        </a:lnRef>
        <a:fillRef idx="1">
          <a:schemeClr val="accent4">
            <a:hueOff val="0"/>
            <a:satOff val="0"/>
            <a:lumOff val="0"/>
            <a:alpha val="100000"/>
          </a:schemeClr>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突发性</a:t>
          </a:r>
          <a:endParaRPr lang="zh-CN" altLang="en-US"/>
        </a:p>
      </dsp:txBody>
      <dsp:txXfrm>
        <a:off x="1213457" y="0"/>
        <a:ext cx="1190430" cy="833262"/>
      </dsp:txXfrm>
    </dsp:sp>
    <dsp:sp modelId="{CF563743-F0CD-43FF-8ED9-181590D5AEC7}">
      <dsp:nvSpPr>
        <dsp:cNvPr id="5" name="矩形 4"/>
        <dsp:cNvSpPr/>
      </dsp:nvSpPr>
      <dsp:spPr bwMode="white">
        <a:xfrm>
          <a:off x="2403887" y="84185"/>
          <a:ext cx="865805" cy="673479"/>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10489" tIns="110489" rIns="110489" bIns="110489" anchor="ctr"/>
        <a:lstStyle>
          <a:lvl1pPr algn="l">
            <a:defRPr sz="2900"/>
          </a:lvl1pPr>
          <a:lvl2pPr marL="228600" indent="-228600" algn="l">
            <a:defRPr sz="2300"/>
          </a:lvl2pPr>
          <a:lvl3pPr marL="457200" indent="-228600" algn="l">
            <a:defRPr sz="2300"/>
          </a:lvl3pPr>
          <a:lvl4pPr marL="685800" indent="-228600" algn="l">
            <a:defRPr sz="2300"/>
          </a:lvl4pPr>
          <a:lvl5pPr marL="914400" indent="-228600" algn="l">
            <a:defRPr sz="2300"/>
          </a:lvl5pPr>
          <a:lvl6pPr marL="1143000" indent="-228600" algn="l">
            <a:defRPr sz="2300"/>
          </a:lvl6pPr>
          <a:lvl7pPr marL="1371600" indent="-228600" algn="l">
            <a:defRPr sz="2300"/>
          </a:lvl7pPr>
          <a:lvl8pPr marL="1600200" indent="-228600" algn="l">
            <a:defRPr sz="2300"/>
          </a:lvl8pPr>
          <a:lvl9pPr marL="1828800" indent="-228600" algn="l">
            <a:defRPr sz="2300"/>
          </a:lvl9pPr>
        </a:lstStyle>
        <a:p>
          <a:endParaRPr>
            <a:solidFill>
              <a:schemeClr val="tx1"/>
            </a:solidFill>
          </a:endParaRPr>
        </a:p>
      </dsp:txBody>
      <dsp:txXfrm>
        <a:off x="2403887" y="84185"/>
        <a:ext cx="865805" cy="673479"/>
      </dsp:txXfrm>
    </dsp:sp>
    <dsp:sp modelId="{A3E57910-EB90-4850-9A4E-8662A513D003}">
      <dsp:nvSpPr>
        <dsp:cNvPr id="6" name="直角上箭头 5"/>
        <dsp:cNvSpPr/>
      </dsp:nvSpPr>
      <dsp:spPr bwMode="white">
        <a:xfrm rot="5400000">
          <a:off x="2414308" y="1877192"/>
          <a:ext cx="707153" cy="805069"/>
        </a:xfrm>
        <a:prstGeom prst="bentUpArrow">
          <a:avLst>
            <a:gd name="adj1" fmla="val 32840"/>
            <a:gd name="adj2" fmla="val 25000"/>
            <a:gd name="adj3" fmla="val 35780"/>
          </a:avLst>
        </a:prstGeom>
      </dsp:spPr>
      <dsp:style>
        <a:lnRef idx="2">
          <a:schemeClr val="lt1"/>
        </a:lnRef>
        <a:fillRef idx="1">
          <a:schemeClr val="accent4">
            <a:tint val="50000"/>
            <a:hueOff val="5880000"/>
            <a:satOff val="-31175"/>
            <a:lumOff val="3333"/>
            <a:alpha val="100000"/>
          </a:schemeClr>
        </a:fillRef>
        <a:effectRef idx="0">
          <a:scrgbClr r="0" g="0" b="0"/>
        </a:effectRef>
        <a:fontRef idx="minor"/>
      </dsp:style>
      <dsp:txXfrm rot="5400000">
        <a:off x="2414308" y="1877192"/>
        <a:ext cx="707153" cy="805069"/>
      </dsp:txXfrm>
    </dsp:sp>
    <dsp:sp modelId="{FAF4FC6F-67B2-4C23-BD82-FF5779C49F32}">
      <dsp:nvSpPr>
        <dsp:cNvPr id="7" name="圆角矩形 6"/>
        <dsp:cNvSpPr/>
      </dsp:nvSpPr>
      <dsp:spPr bwMode="white">
        <a:xfrm>
          <a:off x="2218746" y="1043893"/>
          <a:ext cx="1190430" cy="833262"/>
        </a:xfrm>
        <a:prstGeom prst="roundRect">
          <a:avLst>
            <a:gd name="adj" fmla="val 16670"/>
          </a:avLst>
        </a:prstGeom>
      </dsp:spPr>
      <dsp:style>
        <a:lnRef idx="2">
          <a:schemeClr val="lt1"/>
        </a:lnRef>
        <a:fillRef idx="1">
          <a:schemeClr val="accent4">
            <a:hueOff val="3460000"/>
            <a:satOff val="-15947"/>
            <a:lumOff val="523"/>
            <a:alpha val="100000"/>
          </a:schemeClr>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破坏性</a:t>
          </a:r>
          <a:endParaRPr lang="zh-CN" altLang="en-US"/>
        </a:p>
      </dsp:txBody>
      <dsp:txXfrm>
        <a:off x="2218746" y="1043893"/>
        <a:ext cx="1190430" cy="833262"/>
      </dsp:txXfrm>
    </dsp:sp>
    <dsp:sp modelId="{8F521252-50A6-4EA9-AC51-762FFBA643C9}">
      <dsp:nvSpPr>
        <dsp:cNvPr id="8" name="矩形 7"/>
        <dsp:cNvSpPr/>
      </dsp:nvSpPr>
      <dsp:spPr bwMode="white">
        <a:xfrm>
          <a:off x="3409175" y="1128078"/>
          <a:ext cx="865805" cy="673479"/>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10489" tIns="110489" rIns="110489" bIns="110489" anchor="ctr"/>
        <a:lstStyle>
          <a:lvl1pPr algn="l">
            <a:defRPr sz="2900"/>
          </a:lvl1pPr>
          <a:lvl2pPr marL="228600" indent="-228600" algn="l">
            <a:defRPr sz="2300"/>
          </a:lvl2pPr>
          <a:lvl3pPr marL="457200" indent="-228600" algn="l">
            <a:defRPr sz="2300"/>
          </a:lvl3pPr>
          <a:lvl4pPr marL="685800" indent="-228600" algn="l">
            <a:defRPr sz="2300"/>
          </a:lvl4pPr>
          <a:lvl5pPr marL="914400" indent="-228600" algn="l">
            <a:defRPr sz="2300"/>
          </a:lvl5pPr>
          <a:lvl6pPr marL="1143000" indent="-228600" algn="l">
            <a:defRPr sz="2300"/>
          </a:lvl6pPr>
          <a:lvl7pPr marL="1371600" indent="-228600" algn="l">
            <a:defRPr sz="2300"/>
          </a:lvl7pPr>
          <a:lvl8pPr marL="1600200" indent="-228600" algn="l">
            <a:defRPr sz="2300"/>
          </a:lvl8pPr>
          <a:lvl9pPr marL="1828800" indent="-228600" algn="l">
            <a:defRPr sz="2300"/>
          </a:lvl9pPr>
        </a:lstStyle>
        <a:p>
          <a:endParaRPr>
            <a:solidFill>
              <a:schemeClr val="tx1"/>
            </a:solidFill>
          </a:endParaRPr>
        </a:p>
      </dsp:txBody>
      <dsp:txXfrm>
        <a:off x="3409175" y="1128078"/>
        <a:ext cx="865805" cy="673479"/>
      </dsp:txXfrm>
    </dsp:sp>
    <dsp:sp modelId="{6CF09088-9BA9-400A-82CD-97EB67C3C30A}">
      <dsp:nvSpPr>
        <dsp:cNvPr id="11" name="直角上箭头 10"/>
        <dsp:cNvSpPr/>
      </dsp:nvSpPr>
      <dsp:spPr bwMode="white">
        <a:xfrm rot="5400000">
          <a:off x="3419597" y="2921085"/>
          <a:ext cx="707153" cy="805069"/>
        </a:xfrm>
        <a:prstGeom prst="bentUpArrow">
          <a:avLst>
            <a:gd name="adj1" fmla="val 32840"/>
            <a:gd name="adj2" fmla="val 25000"/>
            <a:gd name="adj3" fmla="val 35780"/>
          </a:avLst>
        </a:prstGeom>
      </dsp:spPr>
      <dsp:style>
        <a:lnRef idx="2">
          <a:schemeClr val="lt1"/>
        </a:lnRef>
        <a:fillRef idx="1">
          <a:schemeClr val="accent4">
            <a:tint val="50000"/>
            <a:hueOff val="11760000"/>
            <a:satOff val="-62352"/>
            <a:lumOff val="6667"/>
            <a:alpha val="100000"/>
          </a:schemeClr>
        </a:fillRef>
        <a:effectRef idx="0">
          <a:scrgbClr r="0" g="0" b="0"/>
        </a:effectRef>
        <a:fontRef idx="minor"/>
      </dsp:style>
      <dsp:txXfrm rot="5400000">
        <a:off x="3419597" y="2921085"/>
        <a:ext cx="707153" cy="805069"/>
      </dsp:txXfrm>
    </dsp:sp>
    <dsp:sp modelId="{54F8B79A-809C-4F22-B417-84B1257C574F}">
      <dsp:nvSpPr>
        <dsp:cNvPr id="9" name="圆角矩形 8"/>
        <dsp:cNvSpPr/>
      </dsp:nvSpPr>
      <dsp:spPr bwMode="white">
        <a:xfrm>
          <a:off x="3224035" y="2087785"/>
          <a:ext cx="1190430" cy="833262"/>
        </a:xfrm>
        <a:prstGeom prst="roundRect">
          <a:avLst>
            <a:gd name="adj" fmla="val 16670"/>
          </a:avLst>
        </a:prstGeom>
      </dsp:spPr>
      <dsp:style>
        <a:lnRef idx="2">
          <a:schemeClr val="lt1"/>
        </a:lnRef>
        <a:fillRef idx="1">
          <a:schemeClr val="accent4">
            <a:hueOff val="6920000"/>
            <a:satOff val="-31894"/>
            <a:lumOff val="1046"/>
            <a:alpha val="100000"/>
          </a:schemeClr>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持续性</a:t>
          </a:r>
          <a:endParaRPr lang="zh-CN" altLang="en-US"/>
        </a:p>
      </dsp:txBody>
      <dsp:txXfrm>
        <a:off x="3224035" y="2087785"/>
        <a:ext cx="1190430" cy="833262"/>
      </dsp:txXfrm>
    </dsp:sp>
    <dsp:sp modelId="{ECD89F31-0126-49BD-8B1F-AA600F6C0178}">
      <dsp:nvSpPr>
        <dsp:cNvPr id="12" name="矩形 11"/>
        <dsp:cNvSpPr/>
      </dsp:nvSpPr>
      <dsp:spPr bwMode="white">
        <a:xfrm>
          <a:off x="4414464" y="2171970"/>
          <a:ext cx="865805" cy="673479"/>
        </a:xfrm>
        <a:prstGeom prst="rect">
          <a:avLst/>
        </a:prstGeom>
      </dsp:spPr>
      <dsp:style>
        <a:lnRef idx="0">
          <a:schemeClr val="dk1">
            <a:alpha val="0"/>
          </a:schemeClr>
        </a:lnRef>
        <a:fillRef idx="0">
          <a:schemeClr val="lt1">
            <a:alpha val="0"/>
          </a:schemeClr>
        </a:fillRef>
        <a:effectRef idx="0">
          <a:scrgbClr r="0" g="0" b="0"/>
        </a:effectRef>
        <a:fontRef idx="minor"/>
      </dsp:style>
      <dsp:txBody>
        <a:bodyPr lIns="110489" tIns="110489" rIns="110489" bIns="110489" anchor="ctr"/>
        <a:lstStyle>
          <a:lvl1pPr algn="l">
            <a:defRPr sz="2900"/>
          </a:lvl1pPr>
          <a:lvl2pPr marL="228600" indent="-228600" algn="l">
            <a:defRPr sz="2300"/>
          </a:lvl2pPr>
          <a:lvl3pPr marL="457200" indent="-228600" algn="l">
            <a:defRPr sz="2300"/>
          </a:lvl3pPr>
          <a:lvl4pPr marL="685800" indent="-228600" algn="l">
            <a:defRPr sz="2300"/>
          </a:lvl4pPr>
          <a:lvl5pPr marL="914400" indent="-228600" algn="l">
            <a:defRPr sz="2300"/>
          </a:lvl5pPr>
          <a:lvl6pPr marL="1143000" indent="-228600" algn="l">
            <a:defRPr sz="2300"/>
          </a:lvl6pPr>
          <a:lvl7pPr marL="1371600" indent="-228600" algn="l">
            <a:defRPr sz="2300"/>
          </a:lvl7pPr>
          <a:lvl8pPr marL="1600200" indent="-228600" algn="l">
            <a:defRPr sz="2300"/>
          </a:lvl8pPr>
          <a:lvl9pPr marL="1828800" indent="-228600" algn="l">
            <a:defRPr sz="2300"/>
          </a:lvl9pPr>
        </a:lstStyle>
        <a:p>
          <a:endParaRPr>
            <a:solidFill>
              <a:schemeClr val="tx1"/>
            </a:solidFill>
          </a:endParaRPr>
        </a:p>
      </dsp:txBody>
      <dsp:txXfrm>
        <a:off x="4414464" y="2171970"/>
        <a:ext cx="865805" cy="673479"/>
      </dsp:txXfrm>
    </dsp:sp>
    <dsp:sp modelId="{73719A8F-B5B0-4A8F-8D9E-7093B99E5569}">
      <dsp:nvSpPr>
        <dsp:cNvPr id="13" name="圆角矩形 12"/>
        <dsp:cNvSpPr/>
      </dsp:nvSpPr>
      <dsp:spPr bwMode="white">
        <a:xfrm>
          <a:off x="4229323" y="3131678"/>
          <a:ext cx="1190430" cy="833262"/>
        </a:xfrm>
        <a:prstGeom prst="roundRect">
          <a:avLst>
            <a:gd name="adj" fmla="val 16670"/>
          </a:avLst>
        </a:prstGeom>
      </dsp:spPr>
      <dsp:style>
        <a:lnRef idx="2">
          <a:schemeClr val="lt1"/>
        </a:lnRef>
        <a:fillRef idx="1">
          <a:schemeClr val="accent4">
            <a:hueOff val="10380000"/>
            <a:satOff val="-47842"/>
            <a:lumOff val="1569"/>
            <a:alpha val="100000"/>
          </a:schemeClr>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t>复杂性</a:t>
          </a:r>
          <a:endParaRPr lang="zh-CN"/>
        </a:p>
      </dsp:txBody>
      <dsp:txXfrm>
        <a:off x="4229323" y="3131678"/>
        <a:ext cx="1190430" cy="833262"/>
      </dsp:txXfrm>
    </dsp:sp>
  </dsp:spTree>
</dsp:drawing>
</file>

<file path=ppt/diagrams/drawing1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91780" cy="4991100"/>
        <a:chOff x="0" y="0"/>
        <a:chExt cx="7891780" cy="4991100"/>
      </a:xfrm>
    </dsp:grpSpPr>
    <dsp:sp modelId="{5C766BF9-8E89-4CF9-B19C-78006AB9D0FF}">
      <dsp:nvSpPr>
        <dsp:cNvPr id="3" name="右箭头 2"/>
        <dsp:cNvSpPr/>
      </dsp:nvSpPr>
      <dsp:spPr bwMode="white">
        <a:xfrm>
          <a:off x="591884" y="0"/>
          <a:ext cx="6708013" cy="4991100"/>
        </a:xfrm>
        <a:prstGeom prst="rightArrow">
          <a:avLst/>
        </a:prstGeom>
      </dsp:spPr>
      <dsp:style>
        <a:lnRef idx="0">
          <a:schemeClr val="accent1"/>
        </a:lnRef>
        <a:fillRef idx="1">
          <a:schemeClr val="accent1">
            <a:tint val="40000"/>
          </a:schemeClr>
        </a:fillRef>
        <a:effectRef idx="0">
          <a:scrgbClr r="0" g="0" b="0"/>
        </a:effectRef>
        <a:fontRef idx="minor"/>
      </dsp:style>
      <dsp:txXfrm>
        <a:off x="591884" y="0"/>
        <a:ext cx="6708013" cy="4991100"/>
      </dsp:txXfrm>
    </dsp:sp>
    <dsp:sp modelId="{88977C2E-9DA8-43F7-869A-FA4A7946B9D0}">
      <dsp:nvSpPr>
        <dsp:cNvPr id="4" name="圆角矩形 3"/>
        <dsp:cNvSpPr/>
      </dsp:nvSpPr>
      <dsp:spPr bwMode="white">
        <a:xfrm>
          <a:off x="0"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提供互动接口</a:t>
          </a:r>
          <a:endParaRPr lang="zh-CN" altLang="en-US"/>
        </a:p>
      </dsp:txBody>
      <dsp:txXfrm>
        <a:off x="0" y="1497330"/>
        <a:ext cx="1392667" cy="1996440"/>
      </dsp:txXfrm>
    </dsp:sp>
    <dsp:sp modelId="{B0141BFD-552C-43F6-9DD9-B107954BE5A0}">
      <dsp:nvSpPr>
        <dsp:cNvPr id="5" name="圆角矩形 4"/>
        <dsp:cNvSpPr/>
      </dsp:nvSpPr>
      <dsp:spPr bwMode="white">
        <a:xfrm>
          <a:off x="1624778"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注重互动编辑设计</a:t>
          </a:r>
          <a:endParaRPr lang="zh-CN" altLang="en-US"/>
        </a:p>
      </dsp:txBody>
      <dsp:txXfrm>
        <a:off x="1624778" y="1497330"/>
        <a:ext cx="1392667" cy="1996440"/>
      </dsp:txXfrm>
    </dsp:sp>
    <dsp:sp modelId="{42404743-5237-4B72-A3D1-12E21DAAED91}">
      <dsp:nvSpPr>
        <dsp:cNvPr id="6" name="圆角矩形 5"/>
        <dsp:cNvSpPr/>
      </dsp:nvSpPr>
      <dsp:spPr bwMode="white">
        <a:xfrm>
          <a:off x="3249556"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精选互动内容</a:t>
          </a:r>
          <a:endParaRPr lang="zh-CN" altLang="en-US"/>
        </a:p>
      </dsp:txBody>
      <dsp:txXfrm>
        <a:off x="3249556" y="1497330"/>
        <a:ext cx="1392667" cy="1996440"/>
      </dsp:txXfrm>
    </dsp:sp>
    <dsp:sp modelId="{9E44DD87-AFAB-4A2A-A805-7BB65ECA66A5}">
      <dsp:nvSpPr>
        <dsp:cNvPr id="7" name="圆角矩形 6"/>
        <dsp:cNvSpPr/>
      </dsp:nvSpPr>
      <dsp:spPr bwMode="white">
        <a:xfrm>
          <a:off x="4874335"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内部系统互联互通</a:t>
          </a:r>
          <a:endParaRPr altLang="en-US"/>
        </a:p>
      </dsp:txBody>
      <dsp:txXfrm>
        <a:off x="4874335" y="1497330"/>
        <a:ext cx="1392667" cy="1996440"/>
      </dsp:txXfrm>
    </dsp:sp>
    <dsp:sp modelId="{1A96E572-8678-478A-9C3A-2DC692DF2402}">
      <dsp:nvSpPr>
        <dsp:cNvPr id="8" name="圆角矩形 7"/>
        <dsp:cNvSpPr/>
      </dsp:nvSpPr>
      <dsp:spPr bwMode="white">
        <a:xfrm>
          <a:off x="6499113"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运用互动数据</a:t>
          </a:r>
          <a:endParaRPr altLang="en-US"/>
        </a:p>
      </dsp:txBody>
      <dsp:txXfrm>
        <a:off x="6499113" y="1497330"/>
        <a:ext cx="1392667" cy="1996440"/>
      </dsp:txXfrm>
    </dsp:sp>
  </dsp:spTree>
</dsp:drawing>
</file>

<file path=ppt/diagrams/drawing1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91780" cy="4991100"/>
        <a:chOff x="0" y="0"/>
        <a:chExt cx="7891780" cy="4991100"/>
      </a:xfrm>
    </dsp:grpSpPr>
    <dsp:sp modelId="{5C766BF9-8E89-4CF9-B19C-78006AB9D0FF}">
      <dsp:nvSpPr>
        <dsp:cNvPr id="3" name="右箭头 2"/>
        <dsp:cNvSpPr/>
      </dsp:nvSpPr>
      <dsp:spPr bwMode="white">
        <a:xfrm>
          <a:off x="591884" y="0"/>
          <a:ext cx="6708013" cy="4991100"/>
        </a:xfrm>
        <a:prstGeom prst="rightArrow">
          <a:avLst/>
        </a:prstGeom>
      </dsp:spPr>
      <dsp:style>
        <a:lnRef idx="0">
          <a:schemeClr val="accent1"/>
        </a:lnRef>
        <a:fillRef idx="1">
          <a:schemeClr val="accent1">
            <a:tint val="40000"/>
          </a:schemeClr>
        </a:fillRef>
        <a:effectRef idx="0">
          <a:scrgbClr r="0" g="0" b="0"/>
        </a:effectRef>
        <a:fontRef idx="minor"/>
      </dsp:style>
      <dsp:txXfrm>
        <a:off x="591884" y="0"/>
        <a:ext cx="6708013" cy="4991100"/>
      </dsp:txXfrm>
    </dsp:sp>
    <dsp:sp modelId="{88977C2E-9DA8-43F7-869A-FA4A7946B9D0}">
      <dsp:nvSpPr>
        <dsp:cNvPr id="4" name="圆角矩形 3"/>
        <dsp:cNvSpPr/>
      </dsp:nvSpPr>
      <dsp:spPr bwMode="white">
        <a:xfrm>
          <a:off x="0"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提供互动接口</a:t>
          </a:r>
          <a:endParaRPr lang="zh-CN" altLang="en-US"/>
        </a:p>
      </dsp:txBody>
      <dsp:txXfrm>
        <a:off x="0" y="1497330"/>
        <a:ext cx="1392667" cy="1996440"/>
      </dsp:txXfrm>
    </dsp:sp>
    <dsp:sp modelId="{B0141BFD-552C-43F6-9DD9-B107954BE5A0}">
      <dsp:nvSpPr>
        <dsp:cNvPr id="5" name="圆角矩形 4"/>
        <dsp:cNvSpPr/>
      </dsp:nvSpPr>
      <dsp:spPr bwMode="white">
        <a:xfrm>
          <a:off x="1624778"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注重互动编辑设计</a:t>
          </a:r>
          <a:endParaRPr lang="zh-CN" altLang="en-US"/>
        </a:p>
      </dsp:txBody>
      <dsp:txXfrm>
        <a:off x="1624778" y="1497330"/>
        <a:ext cx="1392667" cy="1996440"/>
      </dsp:txXfrm>
    </dsp:sp>
    <dsp:sp modelId="{42404743-5237-4B72-A3D1-12E21DAAED91}">
      <dsp:nvSpPr>
        <dsp:cNvPr id="6" name="圆角矩形 5"/>
        <dsp:cNvSpPr/>
      </dsp:nvSpPr>
      <dsp:spPr bwMode="white">
        <a:xfrm>
          <a:off x="3249556"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精选互动内容</a:t>
          </a:r>
          <a:endParaRPr lang="zh-CN" altLang="en-US"/>
        </a:p>
      </dsp:txBody>
      <dsp:txXfrm>
        <a:off x="3249556" y="1497330"/>
        <a:ext cx="1392667" cy="1996440"/>
      </dsp:txXfrm>
    </dsp:sp>
    <dsp:sp modelId="{9E44DD87-AFAB-4A2A-A805-7BB65ECA66A5}">
      <dsp:nvSpPr>
        <dsp:cNvPr id="7" name="圆角矩形 6"/>
        <dsp:cNvSpPr/>
      </dsp:nvSpPr>
      <dsp:spPr bwMode="white">
        <a:xfrm>
          <a:off x="4874335"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内部系统互联互通</a:t>
          </a:r>
          <a:endParaRPr altLang="en-US"/>
        </a:p>
      </dsp:txBody>
      <dsp:txXfrm>
        <a:off x="4874335" y="1497330"/>
        <a:ext cx="1392667" cy="1996440"/>
      </dsp:txXfrm>
    </dsp:sp>
    <dsp:sp modelId="{1A96E572-8678-478A-9C3A-2DC692DF2402}">
      <dsp:nvSpPr>
        <dsp:cNvPr id="8" name="圆角矩形 7"/>
        <dsp:cNvSpPr/>
      </dsp:nvSpPr>
      <dsp:spPr bwMode="white">
        <a:xfrm>
          <a:off x="6499113"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运用互动数据</a:t>
          </a:r>
          <a:endParaRPr altLang="en-US"/>
        </a:p>
      </dsp:txBody>
      <dsp:txXfrm>
        <a:off x="6499113" y="1497330"/>
        <a:ext cx="1392667" cy="1996440"/>
      </dsp:txXfrm>
    </dsp:sp>
  </dsp:spTree>
</dsp:drawing>
</file>

<file path=ppt/diagrams/drawing1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91780" cy="4991100"/>
        <a:chOff x="0" y="0"/>
        <a:chExt cx="7891780" cy="4991100"/>
      </a:xfrm>
    </dsp:grpSpPr>
    <dsp:sp modelId="{5C766BF9-8E89-4CF9-B19C-78006AB9D0FF}">
      <dsp:nvSpPr>
        <dsp:cNvPr id="3" name="右箭头 2"/>
        <dsp:cNvSpPr/>
      </dsp:nvSpPr>
      <dsp:spPr bwMode="white">
        <a:xfrm>
          <a:off x="591884" y="0"/>
          <a:ext cx="6708013" cy="4991100"/>
        </a:xfrm>
        <a:prstGeom prst="rightArrow">
          <a:avLst/>
        </a:prstGeom>
      </dsp:spPr>
      <dsp:style>
        <a:lnRef idx="0">
          <a:schemeClr val="accent1"/>
        </a:lnRef>
        <a:fillRef idx="1">
          <a:schemeClr val="accent1">
            <a:tint val="40000"/>
          </a:schemeClr>
        </a:fillRef>
        <a:effectRef idx="0">
          <a:scrgbClr r="0" g="0" b="0"/>
        </a:effectRef>
        <a:fontRef idx="minor"/>
      </dsp:style>
      <dsp:txXfrm>
        <a:off x="591884" y="0"/>
        <a:ext cx="6708013" cy="4991100"/>
      </dsp:txXfrm>
    </dsp:sp>
    <dsp:sp modelId="{88977C2E-9DA8-43F7-869A-FA4A7946B9D0}">
      <dsp:nvSpPr>
        <dsp:cNvPr id="4" name="圆角矩形 3"/>
        <dsp:cNvSpPr/>
      </dsp:nvSpPr>
      <dsp:spPr bwMode="white">
        <a:xfrm>
          <a:off x="0"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提供互动接口</a:t>
          </a:r>
          <a:endParaRPr lang="zh-CN" altLang="en-US"/>
        </a:p>
      </dsp:txBody>
      <dsp:txXfrm>
        <a:off x="0" y="1497330"/>
        <a:ext cx="1392667" cy="1996440"/>
      </dsp:txXfrm>
    </dsp:sp>
    <dsp:sp modelId="{B0141BFD-552C-43F6-9DD9-B107954BE5A0}">
      <dsp:nvSpPr>
        <dsp:cNvPr id="5" name="圆角矩形 4"/>
        <dsp:cNvSpPr/>
      </dsp:nvSpPr>
      <dsp:spPr bwMode="white">
        <a:xfrm>
          <a:off x="1624778"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注重互动编辑设计</a:t>
          </a:r>
          <a:endParaRPr lang="zh-CN" altLang="en-US"/>
        </a:p>
      </dsp:txBody>
      <dsp:txXfrm>
        <a:off x="1624778" y="1497330"/>
        <a:ext cx="1392667" cy="1996440"/>
      </dsp:txXfrm>
    </dsp:sp>
    <dsp:sp modelId="{42404743-5237-4B72-A3D1-12E21DAAED91}">
      <dsp:nvSpPr>
        <dsp:cNvPr id="6" name="圆角矩形 5"/>
        <dsp:cNvSpPr/>
      </dsp:nvSpPr>
      <dsp:spPr bwMode="white">
        <a:xfrm>
          <a:off x="3249556"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精选互动内容</a:t>
          </a:r>
          <a:endParaRPr lang="zh-CN" altLang="en-US"/>
        </a:p>
      </dsp:txBody>
      <dsp:txXfrm>
        <a:off x="3249556" y="1497330"/>
        <a:ext cx="1392667" cy="1996440"/>
      </dsp:txXfrm>
    </dsp:sp>
    <dsp:sp modelId="{9E44DD87-AFAB-4A2A-A805-7BB65ECA66A5}">
      <dsp:nvSpPr>
        <dsp:cNvPr id="7" name="圆角矩形 6"/>
        <dsp:cNvSpPr/>
      </dsp:nvSpPr>
      <dsp:spPr bwMode="white">
        <a:xfrm>
          <a:off x="4874335"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内部系统互联互通</a:t>
          </a:r>
          <a:endParaRPr altLang="en-US"/>
        </a:p>
      </dsp:txBody>
      <dsp:txXfrm>
        <a:off x="4874335" y="1497330"/>
        <a:ext cx="1392667" cy="1996440"/>
      </dsp:txXfrm>
    </dsp:sp>
    <dsp:sp modelId="{1A96E572-8678-478A-9C3A-2DC692DF2402}">
      <dsp:nvSpPr>
        <dsp:cNvPr id="8" name="圆角矩形 7"/>
        <dsp:cNvSpPr/>
      </dsp:nvSpPr>
      <dsp:spPr bwMode="white">
        <a:xfrm>
          <a:off x="6499113"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运用互动数据</a:t>
          </a:r>
          <a:endParaRPr altLang="en-US"/>
        </a:p>
      </dsp:txBody>
      <dsp:txXfrm>
        <a:off x="6499113" y="1497330"/>
        <a:ext cx="1392667" cy="1996440"/>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669020" cy="4137025"/>
        <a:chOff x="0" y="0"/>
        <a:chExt cx="8669020" cy="4137025"/>
      </a:xfrm>
    </dsp:grpSpPr>
    <dsp:sp modelId="{5D3E6026-A697-4D8F-84B5-C5321A8528B3}">
      <dsp:nvSpPr>
        <dsp:cNvPr id="4" name="五边形 3"/>
        <dsp:cNvSpPr/>
      </dsp:nvSpPr>
      <dsp:spPr bwMode="white">
        <a:xfrm rot="10800000">
          <a:off x="1747563" y="0"/>
          <a:ext cx="5764898" cy="1182007"/>
        </a:xfrm>
        <a:prstGeom prst="homePlate">
          <a:avLst/>
        </a:prstGeom>
      </dsp:spPr>
      <dsp:style>
        <a:lnRef idx="0">
          <a:schemeClr val="lt1"/>
        </a:lnRef>
        <a:fillRef idx="3">
          <a:schemeClr val="accent6">
            <a:alpha val="90000"/>
            <a:hueOff val="0"/>
            <a:satOff val="0"/>
            <a:lumOff val="0"/>
            <a:alpha val="9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t>网络与新媒体的编辑是运营的基础</a:t>
          </a:r>
          <a:endParaRPr lang="zh-CN" altLang="en-US" sz="2400"/>
        </a:p>
      </dsp:txBody>
      <dsp:txXfrm rot="10800000">
        <a:off x="1747563" y="0"/>
        <a:ext cx="5764898" cy="1182007"/>
      </dsp:txXfrm>
    </dsp:sp>
    <dsp:sp modelId="{F8DF891C-0D10-4055-A8A8-3FC34ADEDC5B}">
      <dsp:nvSpPr>
        <dsp:cNvPr id="3" name="椭圆 2"/>
        <dsp:cNvSpPr/>
      </dsp:nvSpPr>
      <dsp:spPr bwMode="white">
        <a:xfrm>
          <a:off x="1156559" y="0"/>
          <a:ext cx="1182007" cy="1182007"/>
        </a:xfrm>
        <a:prstGeom prst="ellipse">
          <a:avLst/>
        </a:prstGeom>
      </dsp:spPr>
      <dsp:style>
        <a:lnRef idx="0">
          <a:schemeClr val="lt1"/>
        </a:lnRef>
        <a:fillRef idx="1">
          <a:schemeClr val="accent6">
            <a:tint val="50000"/>
            <a:alpha val="90000"/>
            <a:hueOff val="0"/>
            <a:satOff val="0"/>
            <a:lumOff val="0"/>
            <a:alpha val="90196"/>
          </a:schemeClr>
        </a:fillRef>
        <a:effectRef idx="3">
          <a:scrgbClr r="0" g="0" b="0"/>
        </a:effectRef>
        <a:fontRef idx="minor"/>
      </dsp:style>
      <dsp:txXfrm>
        <a:off x="1156559" y="0"/>
        <a:ext cx="1182007" cy="1182007"/>
      </dsp:txXfrm>
    </dsp:sp>
    <dsp:sp modelId="{DC27DDA6-73A4-45AF-8B52-70E594C6E063}">
      <dsp:nvSpPr>
        <dsp:cNvPr id="6" name="五边形 5"/>
        <dsp:cNvSpPr/>
      </dsp:nvSpPr>
      <dsp:spPr bwMode="white">
        <a:xfrm rot="10800000">
          <a:off x="1747563" y="1477509"/>
          <a:ext cx="5764898" cy="1182007"/>
        </a:xfrm>
        <a:prstGeom prst="homePlate">
          <a:avLst/>
        </a:prstGeom>
      </dsp:spPr>
      <dsp:style>
        <a:lnRef idx="0">
          <a:schemeClr val="lt1"/>
        </a:lnRef>
        <a:fillRef idx="3">
          <a:schemeClr val="accent6">
            <a:alpha val="90000"/>
            <a:hueOff val="0"/>
            <a:satOff val="0"/>
            <a:lumOff val="0"/>
            <a:alpha val="7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sym typeface="+mn-ea"/>
            </a:rPr>
            <a:t>网络与新媒体的运营是编辑工作的助推器</a:t>
          </a:r>
          <a:endParaRPr lang="zh-CN" altLang="en-US" sz="2400">
            <a:sym typeface="+mn-ea"/>
          </a:endParaRPr>
        </a:p>
      </dsp:txBody>
      <dsp:txXfrm rot="10800000">
        <a:off x="1747563" y="1477509"/>
        <a:ext cx="5764898" cy="1182007"/>
      </dsp:txXfrm>
    </dsp:sp>
    <dsp:sp modelId="{48C23F44-CDC2-4998-B9C4-F737C51D3228}">
      <dsp:nvSpPr>
        <dsp:cNvPr id="5" name="椭圆 4"/>
        <dsp:cNvSpPr/>
      </dsp:nvSpPr>
      <dsp:spPr bwMode="white">
        <a:xfrm>
          <a:off x="1156559" y="1477509"/>
          <a:ext cx="1182007" cy="1182007"/>
        </a:xfrm>
        <a:prstGeom prst="ellipse">
          <a:avLst/>
        </a:prstGeom>
      </dsp:spPr>
      <dsp:style>
        <a:lnRef idx="0">
          <a:schemeClr val="lt1"/>
        </a:lnRef>
        <a:fillRef idx="1">
          <a:schemeClr val="accent6">
            <a:tint val="50000"/>
            <a:alpha val="90000"/>
            <a:hueOff val="120000"/>
            <a:satOff val="-2156"/>
            <a:lumOff val="6078"/>
            <a:alpha val="70196"/>
          </a:schemeClr>
        </a:fillRef>
        <a:effectRef idx="3">
          <a:scrgbClr r="0" g="0" b="0"/>
        </a:effectRef>
        <a:fontRef idx="minor"/>
      </dsp:style>
      <dsp:txXfrm>
        <a:off x="1156559" y="1477509"/>
        <a:ext cx="1182007" cy="1182007"/>
      </dsp:txXfrm>
    </dsp:sp>
    <dsp:sp modelId="{00C34D87-B2DD-493A-BAA2-1A14EA17DEB1}">
      <dsp:nvSpPr>
        <dsp:cNvPr id="8" name="五边形 7"/>
        <dsp:cNvSpPr/>
      </dsp:nvSpPr>
      <dsp:spPr bwMode="white">
        <a:xfrm rot="10800000">
          <a:off x="1747563" y="2955018"/>
          <a:ext cx="5764898" cy="1182007"/>
        </a:xfrm>
        <a:prstGeom prst="homePlate">
          <a:avLst/>
        </a:prstGeom>
      </dsp:spPr>
      <dsp:style>
        <a:lnRef idx="0">
          <a:schemeClr val="lt1"/>
        </a:lnRef>
        <a:fillRef idx="3">
          <a:schemeClr val="accent6">
            <a:alpha val="90000"/>
            <a:hueOff val="0"/>
            <a:satOff val="0"/>
            <a:lumOff val="0"/>
            <a:alpha val="5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t>网络与新媒体的编辑与运营一体化发展</a:t>
          </a:r>
          <a:endParaRPr lang="zh-CN" altLang="en-US" sz="2400"/>
        </a:p>
      </dsp:txBody>
      <dsp:txXfrm rot="10800000">
        <a:off x="1747563" y="2955018"/>
        <a:ext cx="5764898" cy="1182007"/>
      </dsp:txXfrm>
    </dsp:sp>
    <dsp:sp modelId="{69DE5637-6198-4292-ADFF-69DC2A063BC5}">
      <dsp:nvSpPr>
        <dsp:cNvPr id="7" name="椭圆 6"/>
        <dsp:cNvSpPr/>
      </dsp:nvSpPr>
      <dsp:spPr bwMode="white">
        <a:xfrm>
          <a:off x="1156559" y="2955018"/>
          <a:ext cx="1182007" cy="1182007"/>
        </a:xfrm>
        <a:prstGeom prst="ellipse">
          <a:avLst/>
        </a:prstGeom>
      </dsp:spPr>
      <dsp:style>
        <a:lnRef idx="0">
          <a:schemeClr val="lt1"/>
        </a:lnRef>
        <a:fillRef idx="1">
          <a:schemeClr val="accent6">
            <a:tint val="50000"/>
            <a:alpha val="90000"/>
            <a:hueOff val="240000"/>
            <a:satOff val="-4313"/>
            <a:lumOff val="12157"/>
            <a:alpha val="50196"/>
          </a:schemeClr>
        </a:fillRef>
        <a:effectRef idx="3">
          <a:scrgbClr r="0" g="0" b="0"/>
        </a:effectRef>
        <a:fontRef idx="minor"/>
      </dsp:style>
      <dsp:txXfrm>
        <a:off x="1156559" y="2955018"/>
        <a:ext cx="1182007" cy="1182007"/>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29265" cy="2385695"/>
        <a:chOff x="0" y="0"/>
        <a:chExt cx="10629265" cy="2385695"/>
      </a:xfrm>
    </dsp:grpSpPr>
    <dsp:sp modelId="{8E4F30A2-E450-4441-8E45-11147C0B499F}">
      <dsp:nvSpPr>
        <dsp:cNvPr id="3" name="椭圆 2"/>
        <dsp:cNvSpPr/>
      </dsp:nvSpPr>
      <dsp:spPr bwMode="white">
        <a:xfrm>
          <a:off x="1258951" y="0"/>
          <a:ext cx="2385695" cy="2385695"/>
        </a:xfrm>
        <a:prstGeom prst="ellipse">
          <a:avLst/>
        </a:prstGeom>
      </dsp:spPr>
      <dsp:style>
        <a:lnRef idx="2">
          <a:schemeClr val="lt1"/>
        </a:lnRef>
        <a:fillRef idx="1">
          <a:schemeClr val="accent2">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题文分开</a:t>
          </a:r>
          <a:endParaRPr lang="zh-CN" altLang="en-US" sz="3200"/>
        </a:p>
      </dsp:txBody>
      <dsp:txXfrm>
        <a:off x="1258951" y="0"/>
        <a:ext cx="2385695" cy="2385695"/>
      </dsp:txXfrm>
    </dsp:sp>
    <dsp:sp modelId="{CC430880-FF16-4657-B783-1E97645B6A49}">
      <dsp:nvSpPr>
        <dsp:cNvPr id="4" name="椭圆 3"/>
        <dsp:cNvSpPr/>
      </dsp:nvSpPr>
      <dsp:spPr bwMode="white">
        <a:xfrm>
          <a:off x="3167507" y="0"/>
          <a:ext cx="2385695" cy="2385695"/>
        </a:xfrm>
        <a:prstGeom prst="ellipse">
          <a:avLst/>
        </a:prstGeom>
      </dsp:spPr>
      <dsp:style>
        <a:lnRef idx="2">
          <a:schemeClr val="lt1"/>
        </a:lnRef>
        <a:fillRef idx="1">
          <a:schemeClr val="accent3">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单行题多</a:t>
          </a:r>
          <a:endParaRPr lang="zh-CN" altLang="en-US" sz="3200"/>
        </a:p>
      </dsp:txBody>
      <dsp:txXfrm>
        <a:off x="3167507" y="0"/>
        <a:ext cx="2385695" cy="2385695"/>
      </dsp:txXfrm>
    </dsp:sp>
    <dsp:sp modelId="{9AA6D961-60F7-4B6F-9220-259600B8DE7B}">
      <dsp:nvSpPr>
        <dsp:cNvPr id="5" name="椭圆 4"/>
        <dsp:cNvSpPr/>
      </dsp:nvSpPr>
      <dsp:spPr bwMode="white">
        <a:xfrm>
          <a:off x="5076063" y="0"/>
          <a:ext cx="2385695" cy="2385695"/>
        </a:xfrm>
        <a:prstGeom prst="ellipse">
          <a:avLst/>
        </a:prstGeom>
      </dsp:spPr>
      <dsp:style>
        <a:lnRef idx="2">
          <a:schemeClr val="lt1"/>
        </a:lnRef>
        <a:fillRef idx="1">
          <a:schemeClr val="accent4">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实题为主</a:t>
          </a:r>
          <a:endParaRPr lang="zh-CN" altLang="en-US" sz="3200"/>
        </a:p>
      </dsp:txBody>
      <dsp:txXfrm>
        <a:off x="5076063" y="0"/>
        <a:ext cx="2385695" cy="2385695"/>
      </dsp:txXfrm>
    </dsp:sp>
    <dsp:sp modelId="{A851DDBB-9E67-4453-9DC1-1FE8A5A3825F}">
      <dsp:nvSpPr>
        <dsp:cNvPr id="6" name="椭圆 5"/>
        <dsp:cNvSpPr/>
      </dsp:nvSpPr>
      <dsp:spPr bwMode="white">
        <a:xfrm>
          <a:off x="6984619" y="0"/>
          <a:ext cx="2385695" cy="2385695"/>
        </a:xfrm>
        <a:prstGeom prst="ellipse">
          <a:avLst/>
        </a:prstGeom>
      </dsp:spPr>
      <dsp:style>
        <a:lnRef idx="2">
          <a:schemeClr val="lt1"/>
        </a:lnRef>
        <a:fillRef idx="1">
          <a:schemeClr val="accent5">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呈现灵活</a:t>
          </a:r>
          <a:endParaRPr lang="zh-CN" altLang="en-US" sz="3200"/>
        </a:p>
      </dsp:txBody>
      <dsp:txXfrm>
        <a:off x="6984619" y="0"/>
        <a:ext cx="2385695" cy="2385695"/>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891780" cy="4991100"/>
        <a:chOff x="0" y="0"/>
        <a:chExt cx="7891780" cy="4991100"/>
      </a:xfrm>
    </dsp:grpSpPr>
    <dsp:sp modelId="{5C766BF9-8E89-4CF9-B19C-78006AB9D0FF}">
      <dsp:nvSpPr>
        <dsp:cNvPr id="3" name="右箭头 2"/>
        <dsp:cNvSpPr/>
      </dsp:nvSpPr>
      <dsp:spPr bwMode="white">
        <a:xfrm>
          <a:off x="591884" y="0"/>
          <a:ext cx="6708013" cy="4991100"/>
        </a:xfrm>
        <a:prstGeom prst="rightArrow">
          <a:avLst/>
        </a:prstGeom>
      </dsp:spPr>
      <dsp:style>
        <a:lnRef idx="0">
          <a:schemeClr val="accent1"/>
        </a:lnRef>
        <a:fillRef idx="1">
          <a:schemeClr val="accent1">
            <a:tint val="40000"/>
          </a:schemeClr>
        </a:fillRef>
        <a:effectRef idx="0">
          <a:scrgbClr r="0" g="0" b="0"/>
        </a:effectRef>
        <a:fontRef idx="minor"/>
      </dsp:style>
      <dsp:txXfrm>
        <a:off x="591884" y="0"/>
        <a:ext cx="6708013" cy="4991100"/>
      </dsp:txXfrm>
    </dsp:sp>
    <dsp:sp modelId="{88977C2E-9DA8-43F7-869A-FA4A7946B9D0}">
      <dsp:nvSpPr>
        <dsp:cNvPr id="4" name="圆角矩形 3"/>
        <dsp:cNvSpPr/>
      </dsp:nvSpPr>
      <dsp:spPr bwMode="white">
        <a:xfrm>
          <a:off x="0"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提供互动接口</a:t>
          </a:r>
          <a:endParaRPr lang="zh-CN" altLang="en-US"/>
        </a:p>
      </dsp:txBody>
      <dsp:txXfrm>
        <a:off x="0" y="1497330"/>
        <a:ext cx="1392667" cy="1996440"/>
      </dsp:txXfrm>
    </dsp:sp>
    <dsp:sp modelId="{B0141BFD-552C-43F6-9DD9-B107954BE5A0}">
      <dsp:nvSpPr>
        <dsp:cNvPr id="5" name="圆角矩形 4"/>
        <dsp:cNvSpPr/>
      </dsp:nvSpPr>
      <dsp:spPr bwMode="white">
        <a:xfrm>
          <a:off x="1624778"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注重互动编辑设计</a:t>
          </a:r>
          <a:endParaRPr lang="zh-CN" altLang="en-US"/>
        </a:p>
      </dsp:txBody>
      <dsp:txXfrm>
        <a:off x="1624778" y="1497330"/>
        <a:ext cx="1392667" cy="1996440"/>
      </dsp:txXfrm>
    </dsp:sp>
    <dsp:sp modelId="{42404743-5237-4B72-A3D1-12E21DAAED91}">
      <dsp:nvSpPr>
        <dsp:cNvPr id="6" name="圆角矩形 5"/>
        <dsp:cNvSpPr/>
      </dsp:nvSpPr>
      <dsp:spPr bwMode="white">
        <a:xfrm>
          <a:off x="3249556"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lang="zh-CN" altLang="en-US"/>
            <a:t>精选互动内容</a:t>
          </a:r>
          <a:endParaRPr lang="zh-CN" altLang="en-US"/>
        </a:p>
      </dsp:txBody>
      <dsp:txXfrm>
        <a:off x="3249556" y="1497330"/>
        <a:ext cx="1392667" cy="1996440"/>
      </dsp:txXfrm>
    </dsp:sp>
    <dsp:sp modelId="{9E44DD87-AFAB-4A2A-A805-7BB65ECA66A5}">
      <dsp:nvSpPr>
        <dsp:cNvPr id="7" name="圆角矩形 6"/>
        <dsp:cNvSpPr/>
      </dsp:nvSpPr>
      <dsp:spPr bwMode="white">
        <a:xfrm>
          <a:off x="4874335"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内部系统互联互通</a:t>
          </a:r>
          <a:endParaRPr altLang="en-US"/>
        </a:p>
      </dsp:txBody>
      <dsp:txXfrm>
        <a:off x="4874335" y="1497330"/>
        <a:ext cx="1392667" cy="1996440"/>
      </dsp:txXfrm>
    </dsp:sp>
    <dsp:sp modelId="{1A96E572-8678-478A-9C3A-2DC692DF2402}">
      <dsp:nvSpPr>
        <dsp:cNvPr id="8" name="圆角矩形 7"/>
        <dsp:cNvSpPr/>
      </dsp:nvSpPr>
      <dsp:spPr bwMode="white">
        <a:xfrm>
          <a:off x="6499113" y="1497330"/>
          <a:ext cx="1392667" cy="1996440"/>
        </a:xfrm>
        <a:prstGeom prst="roundRect">
          <a:avLst/>
        </a:prstGeom>
      </dsp:spPr>
      <dsp:style>
        <a:lnRef idx="2">
          <a:schemeClr val="lt1"/>
        </a:lnRef>
        <a:fillRef idx="1">
          <a:schemeClr val="accent1"/>
        </a:fillRef>
        <a:effectRef idx="0">
          <a:scrgbClr r="0" g="0" b="0"/>
        </a:effectRef>
        <a:fontRef idx="minor">
          <a:schemeClr val="lt1"/>
        </a:fontRef>
      </dsp:style>
      <dsp:txBody>
        <a:bodyPr vert="horz" wrap="square" lIns="102870" tIns="102870" rIns="102870" bIns="102870" anchor="ctr"/>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lvl="0">
            <a:lnSpc>
              <a:spcPct val="100000"/>
            </a:lnSpc>
            <a:spcBef>
              <a:spcPct val="0"/>
            </a:spcBef>
            <a:spcAft>
              <a:spcPct val="35000"/>
            </a:spcAft>
          </a:pPr>
          <a:r>
            <a:rPr altLang="en-US"/>
            <a:t>运用互动数据</a:t>
          </a:r>
          <a:endParaRPr altLang="en-US"/>
        </a:p>
      </dsp:txBody>
      <dsp:txXfrm>
        <a:off x="6499113" y="1497330"/>
        <a:ext cx="1392667" cy="1996440"/>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3910330" cy="3910330"/>
        <a:chOff x="0" y="0"/>
        <a:chExt cx="3910330" cy="3910330"/>
      </a:xfrm>
    </dsp:grpSpPr>
    <dsp:sp modelId="{4D249092-DA8C-4681-AA9C-207F2DFD3154}">
      <dsp:nvSpPr>
        <dsp:cNvPr id="3" name="椭圆 2"/>
        <dsp:cNvSpPr/>
      </dsp:nvSpPr>
      <dsp:spPr bwMode="white">
        <a:xfrm>
          <a:off x="4195410" y="868962"/>
          <a:ext cx="2172406" cy="2172406"/>
        </a:xfrm>
        <a:prstGeom prst="ellipse">
          <a:avLst/>
        </a:prstGeom>
      </dsp:spPr>
      <dsp:style>
        <a:lnRef idx="2">
          <a:schemeClr val="lt1"/>
        </a:lnRef>
        <a:fillRef idx="1">
          <a:schemeClr val="accent4">
            <a:alpha val="50000"/>
            <a:hueOff val="0"/>
            <a:satOff val="0"/>
            <a:lumOff val="0"/>
            <a:alpha val="50196"/>
          </a:schemeClr>
        </a:fillRef>
        <a:effectRef idx="0">
          <a:scrgbClr r="0" g="0" b="0"/>
        </a:effectRef>
        <a:fontRef idx="minor">
          <a:schemeClr val="tx1"/>
        </a:fontRef>
      </dsp:style>
      <dsp:txBody>
        <a:bodyPr vert="horz" wrap="square" lIns="39370" tIns="39370" rIns="39370" bIns="39370" anchor="ctr"/>
        <a:lstStyle>
          <a:lvl1pPr algn="ctr">
            <a:defRPr sz="3100"/>
          </a:lvl1pPr>
          <a:lvl2pPr marL="228600" indent="-228600" algn="ctr">
            <a:defRPr sz="2400"/>
          </a:lvl2pPr>
          <a:lvl3pPr marL="457200" indent="-228600" algn="ctr">
            <a:defRPr sz="2400"/>
          </a:lvl3pPr>
          <a:lvl4pPr marL="685800" indent="-228600" algn="ctr">
            <a:defRPr sz="2400"/>
          </a:lvl4pPr>
          <a:lvl5pPr marL="914400" indent="-228600" algn="ctr">
            <a:defRPr sz="2400"/>
          </a:lvl5pPr>
          <a:lvl6pPr marL="1143000" indent="-228600" algn="ctr">
            <a:defRPr sz="2400"/>
          </a:lvl6pPr>
          <a:lvl7pPr marL="1371600" indent="-228600" algn="ctr">
            <a:defRPr sz="2400"/>
          </a:lvl7pPr>
          <a:lvl8pPr marL="1600200" indent="-228600" algn="ctr">
            <a:defRPr sz="2400"/>
          </a:lvl8pPr>
          <a:lvl9pPr marL="1828800" indent="-228600" algn="ctr">
            <a:defRPr sz="2400"/>
          </a:lvl9pPr>
        </a:lstStyle>
        <a:p>
          <a:pPr lvl="0">
            <a:lnSpc>
              <a:spcPct val="100000"/>
            </a:lnSpc>
            <a:spcBef>
              <a:spcPct val="0"/>
            </a:spcBef>
            <a:spcAft>
              <a:spcPct val="35000"/>
            </a:spcAft>
          </a:pPr>
          <a:r>
            <a:rPr lang="zh-CN" altLang="en-US"/>
            <a:t>网络与新媒体运营</a:t>
          </a:r>
          <a:endParaRPr lang="zh-CN" altLang="en-US"/>
        </a:p>
      </dsp:txBody>
      <dsp:txXfrm>
        <a:off x="4195410" y="868962"/>
        <a:ext cx="2172406" cy="2172406"/>
      </dsp:txXfrm>
    </dsp:sp>
    <dsp:sp modelId="{0ABA4A14-2574-4777-939A-8A91AE25FBF5}">
      <dsp:nvSpPr>
        <dsp:cNvPr id="4" name="椭圆 3"/>
        <dsp:cNvSpPr/>
      </dsp:nvSpPr>
      <dsp:spPr bwMode="white">
        <a:xfrm>
          <a:off x="4738511" y="0"/>
          <a:ext cx="1086203" cy="1086203"/>
        </a:xfrm>
        <a:prstGeom prst="ellipse">
          <a:avLst/>
        </a:prstGeom>
      </dsp:spPr>
      <dsp:style>
        <a:lnRef idx="2">
          <a:schemeClr val="lt1"/>
        </a:lnRef>
        <a:fillRef idx="1">
          <a:schemeClr val="accent4">
            <a:alpha val="50000"/>
            <a:hueOff val="2595000"/>
            <a:satOff val="-11960"/>
            <a:lumOff val="392"/>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网络环境</a:t>
          </a:r>
          <a:endParaRPr lang="zh-CN" altLang="en-US"/>
        </a:p>
      </dsp:txBody>
      <dsp:txXfrm>
        <a:off x="4738511" y="0"/>
        <a:ext cx="1086203" cy="1086203"/>
      </dsp:txXfrm>
    </dsp:sp>
    <dsp:sp modelId="{A9981A18-75F3-41F3-9957-B40659E402CE}">
      <dsp:nvSpPr>
        <dsp:cNvPr id="5" name="椭圆 4"/>
        <dsp:cNvSpPr/>
      </dsp:nvSpPr>
      <dsp:spPr bwMode="white">
        <a:xfrm>
          <a:off x="6150575" y="1412064"/>
          <a:ext cx="1086203" cy="1086203"/>
        </a:xfrm>
        <a:prstGeom prst="ellipse">
          <a:avLst/>
        </a:prstGeom>
      </dsp:spPr>
      <dsp:style>
        <a:lnRef idx="2">
          <a:schemeClr val="lt1"/>
        </a:lnRef>
        <a:fillRef idx="1">
          <a:schemeClr val="accent4">
            <a:alpha val="50000"/>
            <a:hueOff val="5190000"/>
            <a:satOff val="-23921"/>
            <a:lumOff val="784"/>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技术</a:t>
          </a:r>
          <a:endParaRPr lang="zh-CN" altLang="en-US"/>
        </a:p>
      </dsp:txBody>
      <dsp:txXfrm>
        <a:off x="6150575" y="1412064"/>
        <a:ext cx="1086203" cy="1086203"/>
      </dsp:txXfrm>
    </dsp:sp>
    <dsp:sp modelId="{5EBE0206-6FD5-462B-AC34-DF1594CC1BEE}">
      <dsp:nvSpPr>
        <dsp:cNvPr id="6" name="椭圆 5"/>
        <dsp:cNvSpPr/>
      </dsp:nvSpPr>
      <dsp:spPr bwMode="white">
        <a:xfrm>
          <a:off x="4738511" y="2824127"/>
          <a:ext cx="1086203" cy="1086203"/>
        </a:xfrm>
        <a:prstGeom prst="ellipse">
          <a:avLst/>
        </a:prstGeom>
      </dsp:spPr>
      <dsp:style>
        <a:lnRef idx="2">
          <a:schemeClr val="lt1"/>
        </a:lnRef>
        <a:fillRef idx="1">
          <a:schemeClr val="accent4">
            <a:alpha val="50000"/>
            <a:hueOff val="7785000"/>
            <a:satOff val="-35881"/>
            <a:lumOff val="1176"/>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政策法规</a:t>
          </a:r>
          <a:endParaRPr lang="zh-CN" altLang="en-US"/>
        </a:p>
      </dsp:txBody>
      <dsp:txXfrm>
        <a:off x="4738511" y="2824127"/>
        <a:ext cx="1086203" cy="1086203"/>
      </dsp:txXfrm>
    </dsp:sp>
    <dsp:sp modelId="{5BB31F2C-9F6F-461E-B8AE-DAD63322F779}">
      <dsp:nvSpPr>
        <dsp:cNvPr id="7" name="椭圆 6"/>
        <dsp:cNvSpPr/>
      </dsp:nvSpPr>
      <dsp:spPr bwMode="white">
        <a:xfrm>
          <a:off x="3326448" y="1412064"/>
          <a:ext cx="1086203" cy="1086203"/>
        </a:xfrm>
        <a:prstGeom prst="ellipse">
          <a:avLst/>
        </a:prstGeom>
      </dsp:spPr>
      <dsp:style>
        <a:lnRef idx="2">
          <a:schemeClr val="lt1"/>
        </a:lnRef>
        <a:fillRef idx="1">
          <a:schemeClr val="accent4">
            <a:alpha val="50000"/>
            <a:hueOff val="10380000"/>
            <a:satOff val="-47842"/>
            <a:lumOff val="1569"/>
            <a:alpha val="50196"/>
          </a:schemeClr>
        </a:fillRef>
        <a:effectRef idx="0">
          <a:scrgbClr r="0" g="0" b="0"/>
        </a:effectRef>
        <a:fontRef idx="minor">
          <a:schemeClr val="tx1"/>
        </a:fontRef>
      </dsp:style>
      <dsp:txBody>
        <a:bodyPr vert="horz" wrap="square" lIns="27940" tIns="27940" rIns="27940" bIns="27940" anchor="ctr"/>
        <a:lstStyle>
          <a:lvl1pPr algn="ctr">
            <a:defRPr sz="2200"/>
          </a:lvl1pPr>
          <a:lvl2pPr marL="171450" indent="-171450" algn="ctr">
            <a:defRPr sz="1700"/>
          </a:lvl2pPr>
          <a:lvl3pPr marL="342900" indent="-171450" algn="ctr">
            <a:defRPr sz="1700"/>
          </a:lvl3pPr>
          <a:lvl4pPr marL="514350" indent="-171450" algn="ctr">
            <a:defRPr sz="1700"/>
          </a:lvl4pPr>
          <a:lvl5pPr marL="685800" indent="-171450" algn="ctr">
            <a:defRPr sz="1700"/>
          </a:lvl5pPr>
          <a:lvl6pPr marL="857250" indent="-171450" algn="ctr">
            <a:defRPr sz="1700"/>
          </a:lvl6pPr>
          <a:lvl7pPr marL="1028700" indent="-171450" algn="ctr">
            <a:defRPr sz="1700"/>
          </a:lvl7pPr>
          <a:lvl8pPr marL="1200150" indent="-171450" algn="ctr">
            <a:defRPr sz="1700"/>
          </a:lvl8pPr>
          <a:lvl9pPr marL="1371600" indent="-171450" algn="ctr">
            <a:defRPr sz="1700"/>
          </a:lvl9pPr>
        </a:lstStyle>
        <a:p>
          <a:pPr lvl="0">
            <a:lnSpc>
              <a:spcPct val="100000"/>
            </a:lnSpc>
            <a:spcBef>
              <a:spcPct val="0"/>
            </a:spcBef>
            <a:spcAft>
              <a:spcPct val="35000"/>
            </a:spcAft>
          </a:pPr>
          <a:r>
            <a:rPr lang="zh-CN" altLang="en-US"/>
            <a:t>用户状况</a:t>
          </a:r>
          <a:endParaRPr lang="zh-CN" altLang="en-US"/>
        </a:p>
      </dsp:txBody>
      <dsp:txXfrm>
        <a:off x="3326448" y="1412064"/>
        <a:ext cx="1086203" cy="1086203"/>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29265" cy="2385695"/>
        <a:chOff x="0" y="0"/>
        <a:chExt cx="10629265" cy="2385695"/>
      </a:xfrm>
    </dsp:grpSpPr>
    <dsp:sp modelId="{8E4F30A2-E450-4441-8E45-11147C0B499F}">
      <dsp:nvSpPr>
        <dsp:cNvPr id="3" name="椭圆 2"/>
        <dsp:cNvSpPr/>
      </dsp:nvSpPr>
      <dsp:spPr bwMode="white">
        <a:xfrm>
          <a:off x="1258951" y="0"/>
          <a:ext cx="2385695" cy="2385695"/>
        </a:xfrm>
        <a:prstGeom prst="ellipse">
          <a:avLst/>
        </a:prstGeom>
      </dsp:spPr>
      <dsp:style>
        <a:lnRef idx="2">
          <a:schemeClr val="lt1"/>
        </a:lnRef>
        <a:fillRef idx="1">
          <a:schemeClr val="accent2">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题文分开</a:t>
          </a:r>
          <a:endParaRPr lang="zh-CN" altLang="en-US" sz="3200"/>
        </a:p>
      </dsp:txBody>
      <dsp:txXfrm>
        <a:off x="1258951" y="0"/>
        <a:ext cx="2385695" cy="2385695"/>
      </dsp:txXfrm>
    </dsp:sp>
    <dsp:sp modelId="{CC430880-FF16-4657-B783-1E97645B6A49}">
      <dsp:nvSpPr>
        <dsp:cNvPr id="4" name="椭圆 3"/>
        <dsp:cNvSpPr/>
      </dsp:nvSpPr>
      <dsp:spPr bwMode="white">
        <a:xfrm>
          <a:off x="3167507" y="0"/>
          <a:ext cx="2385695" cy="2385695"/>
        </a:xfrm>
        <a:prstGeom prst="ellipse">
          <a:avLst/>
        </a:prstGeom>
      </dsp:spPr>
      <dsp:style>
        <a:lnRef idx="2">
          <a:schemeClr val="lt1"/>
        </a:lnRef>
        <a:fillRef idx="1">
          <a:schemeClr val="accent3">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单行题多</a:t>
          </a:r>
          <a:endParaRPr lang="zh-CN" altLang="en-US" sz="3200"/>
        </a:p>
      </dsp:txBody>
      <dsp:txXfrm>
        <a:off x="3167507" y="0"/>
        <a:ext cx="2385695" cy="2385695"/>
      </dsp:txXfrm>
    </dsp:sp>
    <dsp:sp modelId="{9AA6D961-60F7-4B6F-9220-259600B8DE7B}">
      <dsp:nvSpPr>
        <dsp:cNvPr id="5" name="椭圆 4"/>
        <dsp:cNvSpPr/>
      </dsp:nvSpPr>
      <dsp:spPr bwMode="white">
        <a:xfrm>
          <a:off x="5076063" y="0"/>
          <a:ext cx="2385695" cy="2385695"/>
        </a:xfrm>
        <a:prstGeom prst="ellipse">
          <a:avLst/>
        </a:prstGeom>
      </dsp:spPr>
      <dsp:style>
        <a:lnRef idx="2">
          <a:schemeClr val="lt1"/>
        </a:lnRef>
        <a:fillRef idx="1">
          <a:schemeClr val="accent4">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实题为主</a:t>
          </a:r>
          <a:endParaRPr lang="zh-CN" altLang="en-US" sz="3200"/>
        </a:p>
      </dsp:txBody>
      <dsp:txXfrm>
        <a:off x="5076063" y="0"/>
        <a:ext cx="2385695" cy="2385695"/>
      </dsp:txXfrm>
    </dsp:sp>
    <dsp:sp modelId="{A851DDBB-9E67-4453-9DC1-1FE8A5A3825F}">
      <dsp:nvSpPr>
        <dsp:cNvPr id="6" name="椭圆 5"/>
        <dsp:cNvSpPr/>
      </dsp:nvSpPr>
      <dsp:spPr bwMode="white">
        <a:xfrm>
          <a:off x="6984619" y="0"/>
          <a:ext cx="2385695" cy="2385695"/>
        </a:xfrm>
        <a:prstGeom prst="ellipse">
          <a:avLst/>
        </a:prstGeom>
      </dsp:spPr>
      <dsp:style>
        <a:lnRef idx="2">
          <a:schemeClr val="lt1"/>
        </a:lnRef>
        <a:fillRef idx="1">
          <a:schemeClr val="accent5">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呈现灵活</a:t>
          </a:r>
          <a:endParaRPr lang="zh-CN" altLang="en-US" sz="3200"/>
        </a:p>
      </dsp:txBody>
      <dsp:txXfrm>
        <a:off x="6984619" y="0"/>
        <a:ext cx="2385695" cy="2385695"/>
      </dsp:txXfrm>
    </dsp:sp>
  </dsp:spTree>
</dsp:drawing>
</file>

<file path=ppt/diagrams/drawing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084036" cy="4429760"/>
        <a:chOff x="0" y="0"/>
        <a:chExt cx="5084036" cy="4429760"/>
      </a:xfrm>
    </dsp:grpSpPr>
    <dsp:sp modelId="{947D679E-88D3-447A-AD01-541B011E1F72}">
      <dsp:nvSpPr>
        <dsp:cNvPr id="3" name="椭圆 2"/>
        <dsp:cNvSpPr/>
      </dsp:nvSpPr>
      <dsp:spPr bwMode="white">
        <a:xfrm>
          <a:off x="1863667" y="844755"/>
          <a:ext cx="2478467" cy="2478894"/>
        </a:xfrm>
        <a:prstGeom prst="ellipse">
          <a:avLst/>
        </a:prstGeom>
      </dsp:spPr>
      <dsp:style>
        <a:lnRef idx="2">
          <a:schemeClr val="lt1"/>
        </a:lnRef>
        <a:fillRef idx="1">
          <a:schemeClr val="accent6">
            <a:alpha val="80000"/>
            <a:hueOff val="0"/>
            <a:satOff val="0"/>
            <a:lumOff val="0"/>
            <a:alpha val="80000"/>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a:t>包容性强</a:t>
          </a:r>
          <a:endParaRPr lang="zh-CN" altLang="en-US" sz="2000"/>
        </a:p>
      </dsp:txBody>
      <dsp:txXfrm>
        <a:off x="1863667" y="844755"/>
        <a:ext cx="2478467" cy="2478894"/>
      </dsp:txXfrm>
    </dsp:sp>
    <dsp:sp modelId="{E19AED4C-45CD-408C-8746-684E57E9C288}">
      <dsp:nvSpPr>
        <dsp:cNvPr id="5" name="椭圆 4"/>
        <dsp:cNvSpPr/>
      </dsp:nvSpPr>
      <dsp:spPr bwMode="white">
        <a:xfrm>
          <a:off x="2625764" y="3139371"/>
          <a:ext cx="199803" cy="199782"/>
        </a:xfrm>
        <a:prstGeom prst="ellipse">
          <a:avLst/>
        </a:prstGeom>
      </dsp:spPr>
      <dsp:style>
        <a:lnRef idx="2">
          <a:schemeClr val="lt1"/>
        </a:lnRef>
        <a:fillRef idx="1">
          <a:schemeClr val="accent6">
            <a:alpha val="90000"/>
            <a:hueOff val="0"/>
            <a:satOff val="0"/>
            <a:lumOff val="0"/>
            <a:alpha val="90196"/>
          </a:schemeClr>
        </a:fillRef>
        <a:effectRef idx="0">
          <a:scrgbClr r="0" g="0" b="0"/>
        </a:effectRef>
        <a:fontRef idx="minor">
          <a:schemeClr val="lt1"/>
        </a:fontRef>
      </dsp:style>
      <dsp:txXfrm>
        <a:off x="2625764" y="3139371"/>
        <a:ext cx="199803" cy="199782"/>
      </dsp:txXfrm>
    </dsp:sp>
    <dsp:sp modelId="{EBC9CD74-F4AD-45C0-82DB-C041573DC525}">
      <dsp:nvSpPr>
        <dsp:cNvPr id="6" name="椭圆 5"/>
        <dsp:cNvSpPr/>
      </dsp:nvSpPr>
      <dsp:spPr bwMode="white">
        <a:xfrm>
          <a:off x="4501773" y="1850754"/>
          <a:ext cx="199803" cy="199782"/>
        </a:xfrm>
        <a:prstGeom prst="ellipse">
          <a:avLst/>
        </a:prstGeom>
      </dsp:spPr>
      <dsp:style>
        <a:lnRef idx="2">
          <a:schemeClr val="lt1"/>
        </a:lnRef>
        <a:fillRef idx="1">
          <a:schemeClr val="accent6">
            <a:alpha val="90000"/>
            <a:hueOff val="0"/>
            <a:satOff val="0"/>
            <a:lumOff val="0"/>
            <a:alpha val="87974"/>
          </a:schemeClr>
        </a:fillRef>
        <a:effectRef idx="0">
          <a:scrgbClr r="0" g="0" b="0"/>
        </a:effectRef>
        <a:fontRef idx="minor">
          <a:schemeClr val="lt1"/>
        </a:fontRef>
      </dsp:style>
      <dsp:txXfrm>
        <a:off x="4501773" y="1850754"/>
        <a:ext cx="199803" cy="199782"/>
      </dsp:txXfrm>
    </dsp:sp>
    <dsp:sp modelId="{1EA90AFC-E625-4DE7-B53D-80CEBB6DF6EB}">
      <dsp:nvSpPr>
        <dsp:cNvPr id="7" name="椭圆 6"/>
        <dsp:cNvSpPr/>
      </dsp:nvSpPr>
      <dsp:spPr bwMode="white">
        <a:xfrm>
          <a:off x="3546991" y="3351999"/>
          <a:ext cx="275555" cy="275974"/>
        </a:xfrm>
        <a:prstGeom prst="ellipse">
          <a:avLst/>
        </a:prstGeom>
      </dsp:spPr>
      <dsp:style>
        <a:lnRef idx="2">
          <a:schemeClr val="lt1"/>
        </a:lnRef>
        <a:fillRef idx="1">
          <a:schemeClr val="accent6">
            <a:alpha val="90000"/>
            <a:hueOff val="0"/>
            <a:satOff val="0"/>
            <a:lumOff val="0"/>
            <a:alpha val="85752"/>
          </a:schemeClr>
        </a:fillRef>
        <a:effectRef idx="0">
          <a:scrgbClr r="0" g="0" b="0"/>
        </a:effectRef>
        <a:fontRef idx="minor">
          <a:schemeClr val="lt1"/>
        </a:fontRef>
      </dsp:style>
      <dsp:txXfrm>
        <a:off x="3546991" y="3351999"/>
        <a:ext cx="275555" cy="275974"/>
      </dsp:txXfrm>
    </dsp:sp>
    <dsp:sp modelId="{72B2620A-B0CF-45B1-B3FB-9919CB78EB55}">
      <dsp:nvSpPr>
        <dsp:cNvPr id="8" name="椭圆 7"/>
        <dsp:cNvSpPr/>
      </dsp:nvSpPr>
      <dsp:spPr bwMode="white">
        <a:xfrm>
          <a:off x="2681689" y="1123387"/>
          <a:ext cx="199803" cy="199782"/>
        </a:xfrm>
        <a:prstGeom prst="ellipse">
          <a:avLst/>
        </a:prstGeom>
      </dsp:spPr>
      <dsp:style>
        <a:lnRef idx="2">
          <a:schemeClr val="lt1"/>
        </a:lnRef>
        <a:fillRef idx="1">
          <a:schemeClr val="accent6">
            <a:alpha val="90000"/>
            <a:hueOff val="0"/>
            <a:satOff val="0"/>
            <a:lumOff val="0"/>
            <a:alpha val="83529"/>
          </a:schemeClr>
        </a:fillRef>
        <a:effectRef idx="0">
          <a:scrgbClr r="0" g="0" b="0"/>
        </a:effectRef>
        <a:fontRef idx="minor">
          <a:schemeClr val="lt1"/>
        </a:fontRef>
      </dsp:style>
      <dsp:txXfrm>
        <a:off x="2681689" y="1123387"/>
        <a:ext cx="199803" cy="199782"/>
      </dsp:txXfrm>
    </dsp:sp>
    <dsp:sp modelId="{FEBD8106-0EAD-454B-AB8B-1919894E0DD3}">
      <dsp:nvSpPr>
        <dsp:cNvPr id="9" name="椭圆 8"/>
        <dsp:cNvSpPr/>
      </dsp:nvSpPr>
      <dsp:spPr bwMode="white">
        <a:xfrm>
          <a:off x="2052793" y="2266708"/>
          <a:ext cx="199803" cy="199782"/>
        </a:xfrm>
        <a:prstGeom prst="ellipse">
          <a:avLst/>
        </a:prstGeom>
      </dsp:spPr>
      <dsp:style>
        <a:lnRef idx="2">
          <a:schemeClr val="lt1"/>
        </a:lnRef>
        <a:fillRef idx="1">
          <a:schemeClr val="accent6">
            <a:alpha val="90000"/>
            <a:hueOff val="0"/>
            <a:satOff val="0"/>
            <a:lumOff val="0"/>
            <a:alpha val="81307"/>
          </a:schemeClr>
        </a:fillRef>
        <a:effectRef idx="0">
          <a:scrgbClr r="0" g="0" b="0"/>
        </a:effectRef>
        <a:fontRef idx="minor">
          <a:schemeClr val="lt1"/>
        </a:fontRef>
      </dsp:style>
      <dsp:txXfrm>
        <a:off x="2052793" y="2266708"/>
        <a:ext cx="199803" cy="199782"/>
      </dsp:txXfrm>
    </dsp:sp>
    <dsp:sp modelId="{76B89D64-CE59-492D-837C-B234D1CFDFB4}">
      <dsp:nvSpPr>
        <dsp:cNvPr id="10" name="椭圆 9"/>
        <dsp:cNvSpPr/>
      </dsp:nvSpPr>
      <dsp:spPr bwMode="white">
        <a:xfrm>
          <a:off x="1088860" y="1292161"/>
          <a:ext cx="1007656" cy="1007770"/>
        </a:xfrm>
        <a:prstGeom prst="ellipse">
          <a:avLst/>
        </a:prstGeom>
      </dsp:spPr>
      <dsp:style>
        <a:lnRef idx="2">
          <a:schemeClr val="lt1"/>
        </a:lnRef>
        <a:fillRef idx="1">
          <a:schemeClr val="accent6">
            <a:alpha val="90000"/>
            <a:hueOff val="0"/>
            <a:satOff val="0"/>
            <a:lumOff val="0"/>
            <a:alpha val="79085"/>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a:t>适配性高</a:t>
          </a:r>
          <a:endParaRPr lang="zh-CN" altLang="en-US" sz="2000"/>
        </a:p>
      </dsp:txBody>
      <dsp:txXfrm>
        <a:off x="1088860" y="1292161"/>
        <a:ext cx="1007656" cy="1007770"/>
      </dsp:txXfrm>
    </dsp:sp>
    <dsp:sp modelId="{902CFF95-A365-46EA-B1D7-9AD6DABC6102}">
      <dsp:nvSpPr>
        <dsp:cNvPr id="11" name="椭圆 10"/>
        <dsp:cNvSpPr/>
      </dsp:nvSpPr>
      <dsp:spPr bwMode="white">
        <a:xfrm>
          <a:off x="2999441" y="1132247"/>
          <a:ext cx="275555" cy="275974"/>
        </a:xfrm>
        <a:prstGeom prst="ellipse">
          <a:avLst/>
        </a:prstGeom>
      </dsp:spPr>
      <dsp:style>
        <a:lnRef idx="2">
          <a:schemeClr val="lt1"/>
        </a:lnRef>
        <a:fillRef idx="1">
          <a:schemeClr val="accent6">
            <a:alpha val="90000"/>
            <a:hueOff val="0"/>
            <a:satOff val="0"/>
            <a:lumOff val="0"/>
            <a:alpha val="76863"/>
          </a:schemeClr>
        </a:fillRef>
        <a:effectRef idx="0">
          <a:scrgbClr r="0" g="0" b="0"/>
        </a:effectRef>
        <a:fontRef idx="minor">
          <a:schemeClr val="lt1"/>
        </a:fontRef>
      </dsp:style>
      <dsp:txXfrm>
        <a:off x="2999441" y="1132247"/>
        <a:ext cx="275555" cy="275974"/>
      </dsp:txXfrm>
    </dsp:sp>
    <dsp:sp modelId="{17AC6BAD-B08F-4E4B-96C9-58933FF24E84}">
      <dsp:nvSpPr>
        <dsp:cNvPr id="12" name="椭圆 11"/>
        <dsp:cNvSpPr/>
      </dsp:nvSpPr>
      <dsp:spPr bwMode="white">
        <a:xfrm>
          <a:off x="1183932" y="2594953"/>
          <a:ext cx="498235" cy="498348"/>
        </a:xfrm>
        <a:prstGeom prst="ellipse">
          <a:avLst/>
        </a:prstGeom>
      </dsp:spPr>
      <dsp:style>
        <a:lnRef idx="2">
          <a:schemeClr val="lt1"/>
        </a:lnRef>
        <a:fillRef idx="1">
          <a:schemeClr val="accent6">
            <a:alpha val="90000"/>
            <a:hueOff val="0"/>
            <a:satOff val="0"/>
            <a:lumOff val="0"/>
            <a:alpha val="74641"/>
          </a:schemeClr>
        </a:fillRef>
        <a:effectRef idx="0">
          <a:scrgbClr r="0" g="0" b="0"/>
        </a:effectRef>
        <a:fontRef idx="minor">
          <a:schemeClr val="lt1"/>
        </a:fontRef>
      </dsp:style>
      <dsp:txXfrm>
        <a:off x="1183932" y="2594953"/>
        <a:ext cx="498235" cy="498348"/>
      </dsp:txXfrm>
    </dsp:sp>
    <dsp:sp modelId="{4AC29C2F-300F-4D89-91F7-2E8B8B9FAA74}">
      <dsp:nvSpPr>
        <dsp:cNvPr id="13" name="椭圆 12"/>
        <dsp:cNvSpPr/>
      </dsp:nvSpPr>
      <dsp:spPr bwMode="white">
        <a:xfrm>
          <a:off x="4596845" y="818177"/>
          <a:ext cx="1007656" cy="1007770"/>
        </a:xfrm>
        <a:prstGeom prst="ellipse">
          <a:avLst/>
        </a:prstGeom>
      </dsp:spPr>
      <dsp:style>
        <a:lnRef idx="2">
          <a:schemeClr val="lt1"/>
        </a:lnRef>
        <a:fillRef idx="1">
          <a:schemeClr val="accent6">
            <a:alpha val="90000"/>
            <a:hueOff val="0"/>
            <a:satOff val="0"/>
            <a:lumOff val="0"/>
            <a:alpha val="72418"/>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a:t>应用面广</a:t>
          </a:r>
          <a:endParaRPr lang="zh-CN" altLang="en-US" sz="2000"/>
        </a:p>
      </dsp:txBody>
      <dsp:txXfrm>
        <a:off x="4596845" y="818177"/>
        <a:ext cx="1007656" cy="1007770"/>
      </dsp:txXfrm>
    </dsp:sp>
    <dsp:sp modelId="{9CC1427B-966B-417B-B917-5A76EFBC3A30}">
      <dsp:nvSpPr>
        <dsp:cNvPr id="14" name="椭圆 13"/>
        <dsp:cNvSpPr/>
      </dsp:nvSpPr>
      <dsp:spPr bwMode="white">
        <a:xfrm>
          <a:off x="4146908" y="1513649"/>
          <a:ext cx="275555" cy="275974"/>
        </a:xfrm>
        <a:prstGeom prst="ellipse">
          <a:avLst/>
        </a:prstGeom>
      </dsp:spPr>
      <dsp:style>
        <a:lnRef idx="2">
          <a:schemeClr val="lt1"/>
        </a:lnRef>
        <a:fillRef idx="1">
          <a:schemeClr val="accent6">
            <a:alpha val="90000"/>
            <a:hueOff val="0"/>
            <a:satOff val="0"/>
            <a:lumOff val="0"/>
            <a:alpha val="70196"/>
          </a:schemeClr>
        </a:fillRef>
        <a:effectRef idx="0">
          <a:scrgbClr r="0" g="0" b="0"/>
        </a:effectRef>
        <a:fontRef idx="minor">
          <a:schemeClr val="lt1"/>
        </a:fontRef>
      </dsp:style>
      <dsp:txXfrm>
        <a:off x="4146908" y="1513649"/>
        <a:ext cx="275555" cy="275974"/>
      </dsp:txXfrm>
    </dsp:sp>
    <dsp:sp modelId="{38C8D130-AAF9-42F6-AB22-1D0EAB3552A0}">
      <dsp:nvSpPr>
        <dsp:cNvPr id="15" name="椭圆 14"/>
        <dsp:cNvSpPr/>
      </dsp:nvSpPr>
      <dsp:spPr bwMode="white">
        <a:xfrm>
          <a:off x="994297" y="3188098"/>
          <a:ext cx="199803" cy="199782"/>
        </a:xfrm>
        <a:prstGeom prst="ellipse">
          <a:avLst/>
        </a:prstGeom>
      </dsp:spPr>
      <dsp:style>
        <a:lnRef idx="2">
          <a:schemeClr val="lt1"/>
        </a:lnRef>
        <a:fillRef idx="1">
          <a:schemeClr val="accent6">
            <a:alpha val="90000"/>
            <a:hueOff val="0"/>
            <a:satOff val="0"/>
            <a:lumOff val="0"/>
            <a:alpha val="67974"/>
          </a:schemeClr>
        </a:fillRef>
        <a:effectRef idx="0">
          <a:scrgbClr r="0" g="0" b="0"/>
        </a:effectRef>
        <a:fontRef idx="minor">
          <a:schemeClr val="lt1"/>
        </a:fontRef>
      </dsp:style>
      <dsp:txXfrm>
        <a:off x="994297" y="3188098"/>
        <a:ext cx="199803" cy="199782"/>
      </dsp:txXfrm>
    </dsp:sp>
    <dsp:sp modelId="{EE56200D-6140-4BD5-A4C6-DC89C5185A47}">
      <dsp:nvSpPr>
        <dsp:cNvPr id="16" name="椭圆 15"/>
        <dsp:cNvSpPr/>
      </dsp:nvSpPr>
      <dsp:spPr bwMode="white">
        <a:xfrm>
          <a:off x="2985206" y="2903708"/>
          <a:ext cx="199803" cy="199782"/>
        </a:xfrm>
        <a:prstGeom prst="ellipse">
          <a:avLst/>
        </a:prstGeom>
      </dsp:spPr>
      <dsp:style>
        <a:lnRef idx="2">
          <a:schemeClr val="lt1"/>
        </a:lnRef>
        <a:fillRef idx="1">
          <a:schemeClr val="accent6">
            <a:alpha val="90000"/>
            <a:hueOff val="0"/>
            <a:satOff val="0"/>
            <a:lumOff val="0"/>
            <a:alpha val="65752"/>
          </a:schemeClr>
        </a:fillRef>
        <a:effectRef idx="0">
          <a:scrgbClr r="0" g="0" b="0"/>
        </a:effectRef>
        <a:fontRef idx="minor">
          <a:schemeClr val="lt1"/>
        </a:fontRef>
      </dsp:style>
      <dsp:txXfrm>
        <a:off x="2985206" y="2903708"/>
        <a:ext cx="199803" cy="199782"/>
      </dsp:txXfrm>
    </dsp:sp>
    <dsp:sp modelId="{8067E09D-A55C-41C9-9392-C555CF9CECA6}">
      <dsp:nvSpPr>
        <dsp:cNvPr id="19" name="椭圆 18"/>
        <dsp:cNvSpPr/>
      </dsp:nvSpPr>
      <dsp:spPr bwMode="white">
        <a:xfrm>
          <a:off x="5070677" y="2559515"/>
          <a:ext cx="1007656" cy="1007770"/>
        </a:xfrm>
        <a:prstGeom prst="ellipse">
          <a:avLst/>
        </a:prstGeom>
      </dsp:spPr>
      <dsp:style>
        <a:lnRef idx="2">
          <a:schemeClr val="lt1"/>
        </a:lnRef>
        <a:fillRef idx="1">
          <a:schemeClr val="accent6">
            <a:alpha val="90000"/>
            <a:hueOff val="0"/>
            <a:satOff val="0"/>
            <a:lumOff val="0"/>
            <a:alpha val="63529"/>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sz="2000"/>
            <a:t>传播便利</a:t>
          </a:r>
          <a:endParaRPr lang="zh-CN" sz="2000"/>
        </a:p>
      </dsp:txBody>
      <dsp:txXfrm>
        <a:off x="5070677" y="2559515"/>
        <a:ext cx="1007656" cy="1007770"/>
      </dsp:txXfrm>
    </dsp:sp>
    <dsp:sp modelId="{28F1F9DE-163B-4314-9F6D-08CE003CFC10}">
      <dsp:nvSpPr>
        <dsp:cNvPr id="20" name="椭圆 19"/>
        <dsp:cNvSpPr/>
      </dsp:nvSpPr>
      <dsp:spPr bwMode="white">
        <a:xfrm>
          <a:off x="4786479" y="2524520"/>
          <a:ext cx="199803" cy="199782"/>
        </a:xfrm>
        <a:prstGeom prst="ellipse">
          <a:avLst/>
        </a:prstGeom>
      </dsp:spPr>
      <dsp:style>
        <a:lnRef idx="2">
          <a:schemeClr val="lt1"/>
        </a:lnRef>
        <a:fillRef idx="1">
          <a:schemeClr val="accent6">
            <a:alpha val="90000"/>
            <a:hueOff val="0"/>
            <a:satOff val="0"/>
            <a:lumOff val="0"/>
            <a:alpha val="61307"/>
          </a:schemeClr>
        </a:fillRef>
        <a:effectRef idx="0">
          <a:scrgbClr r="0" g="0" b="0"/>
        </a:effectRef>
        <a:fontRef idx="minor">
          <a:schemeClr val="lt1"/>
        </a:fontRef>
      </dsp:style>
      <dsp:txXfrm>
        <a:off x="4786479" y="2524520"/>
        <a:ext cx="199803" cy="199782"/>
      </dsp:txXfrm>
    </dsp:sp>
    <dsp:sp modelId="{A8A62625-E6E5-41B5-B321-AA4785115D09}">
      <dsp:nvSpPr>
        <dsp:cNvPr id="22" name="椭圆 21"/>
        <dsp:cNvSpPr/>
      </dsp:nvSpPr>
      <dsp:spPr bwMode="white">
        <a:xfrm>
          <a:off x="2178369" y="3421990"/>
          <a:ext cx="1007656" cy="1007770"/>
        </a:xfrm>
        <a:prstGeom prst="ellipse">
          <a:avLst/>
        </a:prstGeom>
      </dsp:spPr>
      <dsp:style>
        <a:lnRef idx="2">
          <a:schemeClr val="lt1"/>
        </a:lnRef>
        <a:fillRef idx="1">
          <a:schemeClr val="accent6">
            <a:alpha val="90000"/>
            <a:hueOff val="0"/>
            <a:satOff val="0"/>
            <a:lumOff val="0"/>
            <a:alpha val="59085"/>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sz="2000"/>
            <a:t>接受度高</a:t>
          </a:r>
          <a:endParaRPr lang="zh-CN" sz="2000"/>
        </a:p>
      </dsp:txBody>
      <dsp:txXfrm>
        <a:off x="2178369" y="3421990"/>
        <a:ext cx="1007656" cy="1007770"/>
      </dsp:txXfrm>
    </dsp:sp>
    <dsp:sp modelId="{D90E6452-392B-4E4D-A10B-8AA13DD6B9D5}">
      <dsp:nvSpPr>
        <dsp:cNvPr id="23" name="椭圆 22"/>
        <dsp:cNvSpPr/>
      </dsp:nvSpPr>
      <dsp:spPr bwMode="white">
        <a:xfrm>
          <a:off x="3078243" y="3387880"/>
          <a:ext cx="199803" cy="199782"/>
        </a:xfrm>
        <a:prstGeom prst="ellipse">
          <a:avLst/>
        </a:prstGeom>
      </dsp:spPr>
      <dsp:style>
        <a:lnRef idx="2">
          <a:schemeClr val="lt1"/>
        </a:lnRef>
        <a:fillRef idx="1">
          <a:schemeClr val="accent6">
            <a:alpha val="90000"/>
            <a:hueOff val="0"/>
            <a:satOff val="0"/>
            <a:lumOff val="0"/>
            <a:alpha val="56863"/>
          </a:schemeClr>
        </a:fillRef>
        <a:effectRef idx="0">
          <a:scrgbClr r="0" g="0" b="0"/>
        </a:effectRef>
        <a:fontRef idx="minor">
          <a:schemeClr val="lt1"/>
        </a:fontRef>
      </dsp:style>
      <dsp:txXfrm>
        <a:off x="3078243" y="3387880"/>
        <a:ext cx="199803" cy="199782"/>
      </dsp:txXfrm>
    </dsp:sp>
    <dsp:sp modelId="{9C4C902D-300B-4D27-AF29-701DE03AA50E}">
      <dsp:nvSpPr>
        <dsp:cNvPr id="24" name="椭圆 23"/>
        <dsp:cNvSpPr/>
      </dsp:nvSpPr>
      <dsp:spPr bwMode="white">
        <a:xfrm>
          <a:off x="3139252" y="0"/>
          <a:ext cx="1007656" cy="1007770"/>
        </a:xfrm>
        <a:prstGeom prst="ellipse">
          <a:avLst/>
        </a:prstGeom>
      </dsp:spPr>
      <dsp:style>
        <a:lnRef idx="2">
          <a:schemeClr val="lt1"/>
        </a:lnRef>
        <a:fillRef idx="1">
          <a:schemeClr val="accent6">
            <a:alpha val="90000"/>
            <a:hueOff val="0"/>
            <a:satOff val="0"/>
            <a:lumOff val="0"/>
            <a:alpha val="54641"/>
          </a:schemeClr>
        </a:fillRef>
        <a:effectRef idx="0">
          <a:scrgbClr r="0" g="0" b="0"/>
        </a:effectRef>
        <a:fontRef idx="minor">
          <a:schemeClr val="lt1"/>
        </a:fontRef>
      </dsp:style>
      <dsp:txBody>
        <a:bodyPr vert="horz" wrap="square" lIns="76200" tIns="76200" rIns="76200" bIns="762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sz="2000"/>
            <a:t>交互性强</a:t>
          </a:r>
          <a:endParaRPr lang="zh-CN" sz="2000"/>
        </a:p>
      </dsp:txBody>
      <dsp:txXfrm>
        <a:off x="3139252" y="0"/>
        <a:ext cx="1007656" cy="1007770"/>
      </dsp:txXfrm>
    </dsp:sp>
    <dsp:sp modelId="{AC0DC3CC-EB1F-4FF5-ABA4-6AB40387FCFA}">
      <dsp:nvSpPr>
        <dsp:cNvPr id="25" name="椭圆 24"/>
        <dsp:cNvSpPr/>
      </dsp:nvSpPr>
      <dsp:spPr bwMode="white">
        <a:xfrm>
          <a:off x="1896714" y="1092379"/>
          <a:ext cx="199803" cy="199782"/>
        </a:xfrm>
        <a:prstGeom prst="ellipse">
          <a:avLst/>
        </a:prstGeom>
      </dsp:spPr>
      <dsp:style>
        <a:lnRef idx="2">
          <a:schemeClr val="lt1"/>
        </a:lnRef>
        <a:fillRef idx="1">
          <a:schemeClr val="accent6">
            <a:alpha val="90000"/>
            <a:hueOff val="0"/>
            <a:satOff val="0"/>
            <a:lumOff val="0"/>
            <a:alpha val="52418"/>
          </a:schemeClr>
        </a:fillRef>
        <a:effectRef idx="0">
          <a:scrgbClr r="0" g="0" b="0"/>
        </a:effectRef>
        <a:fontRef idx="minor">
          <a:schemeClr val="lt1"/>
        </a:fontRef>
      </dsp:style>
      <dsp:txXfrm>
        <a:off x="1896714" y="1092379"/>
        <a:ext cx="199803" cy="199782"/>
      </dsp:txXfrm>
    </dsp:sp>
    <dsp:sp modelId="{6E52A0A0-DC6C-4B73-B455-8DF6950F0EC5}">
      <dsp:nvSpPr>
        <dsp:cNvPr id="26" name="椭圆 25"/>
        <dsp:cNvSpPr/>
      </dsp:nvSpPr>
      <dsp:spPr bwMode="white">
        <a:xfrm>
          <a:off x="4223168" y="248067"/>
          <a:ext cx="199803" cy="199782"/>
        </a:xfrm>
        <a:prstGeom prst="ellipse">
          <a:avLst/>
        </a:prstGeom>
      </dsp:spPr>
      <dsp:style>
        <a:lnRef idx="2">
          <a:schemeClr val="lt1"/>
        </a:lnRef>
        <a:fillRef idx="1">
          <a:schemeClr val="accent6">
            <a:alpha val="90000"/>
            <a:hueOff val="0"/>
            <a:satOff val="0"/>
            <a:lumOff val="0"/>
            <a:alpha val="50196"/>
          </a:schemeClr>
        </a:fillRef>
        <a:effectRef idx="0">
          <a:scrgbClr r="0" g="0" b="0"/>
        </a:effectRef>
        <a:fontRef idx="minor">
          <a:schemeClr val="lt1"/>
        </a:fontRef>
      </dsp:style>
      <dsp:txXfrm>
        <a:off x="4223168" y="248067"/>
        <a:ext cx="199803" cy="199782"/>
      </dsp:txXfrm>
    </dsp:sp>
  </dsp:spTree>
</dsp:drawing>
</file>

<file path=ppt/diagrams/drawing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8669020" cy="4137025"/>
        <a:chOff x="0" y="0"/>
        <a:chExt cx="8669020" cy="4137025"/>
      </a:xfrm>
    </dsp:grpSpPr>
    <dsp:sp modelId="{5D3E6026-A697-4D8F-84B5-C5321A8528B3}">
      <dsp:nvSpPr>
        <dsp:cNvPr id="4" name="五边形 3"/>
        <dsp:cNvSpPr/>
      </dsp:nvSpPr>
      <dsp:spPr bwMode="white">
        <a:xfrm rot="10800000">
          <a:off x="1747563" y="0"/>
          <a:ext cx="5764898" cy="1182007"/>
        </a:xfrm>
        <a:prstGeom prst="homePlate">
          <a:avLst/>
        </a:prstGeom>
      </dsp:spPr>
      <dsp:style>
        <a:lnRef idx="0">
          <a:schemeClr val="lt1"/>
        </a:lnRef>
        <a:fillRef idx="3">
          <a:schemeClr val="accent6">
            <a:alpha val="90000"/>
            <a:hueOff val="0"/>
            <a:satOff val="0"/>
            <a:lumOff val="0"/>
            <a:alpha val="9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t>网络与新媒体的编辑是运营的基础</a:t>
          </a:r>
          <a:endParaRPr lang="zh-CN" altLang="en-US" sz="2400"/>
        </a:p>
      </dsp:txBody>
      <dsp:txXfrm rot="10800000">
        <a:off x="1747563" y="0"/>
        <a:ext cx="5764898" cy="1182007"/>
      </dsp:txXfrm>
    </dsp:sp>
    <dsp:sp modelId="{F8DF891C-0D10-4055-A8A8-3FC34ADEDC5B}">
      <dsp:nvSpPr>
        <dsp:cNvPr id="3" name="椭圆 2"/>
        <dsp:cNvSpPr/>
      </dsp:nvSpPr>
      <dsp:spPr bwMode="white">
        <a:xfrm>
          <a:off x="1156559" y="0"/>
          <a:ext cx="1182007" cy="1182007"/>
        </a:xfrm>
        <a:prstGeom prst="ellipse">
          <a:avLst/>
        </a:prstGeom>
      </dsp:spPr>
      <dsp:style>
        <a:lnRef idx="0">
          <a:schemeClr val="lt1"/>
        </a:lnRef>
        <a:fillRef idx="1">
          <a:schemeClr val="accent6">
            <a:tint val="50000"/>
            <a:alpha val="90000"/>
            <a:hueOff val="0"/>
            <a:satOff val="0"/>
            <a:lumOff val="0"/>
            <a:alpha val="90196"/>
          </a:schemeClr>
        </a:fillRef>
        <a:effectRef idx="3">
          <a:scrgbClr r="0" g="0" b="0"/>
        </a:effectRef>
        <a:fontRef idx="minor"/>
      </dsp:style>
      <dsp:txXfrm>
        <a:off x="1156559" y="0"/>
        <a:ext cx="1182007" cy="1182007"/>
      </dsp:txXfrm>
    </dsp:sp>
    <dsp:sp modelId="{DC27DDA6-73A4-45AF-8B52-70E594C6E063}">
      <dsp:nvSpPr>
        <dsp:cNvPr id="6" name="五边形 5"/>
        <dsp:cNvSpPr/>
      </dsp:nvSpPr>
      <dsp:spPr bwMode="white">
        <a:xfrm rot="10800000">
          <a:off x="1747563" y="1477509"/>
          <a:ext cx="5764898" cy="1182007"/>
        </a:xfrm>
        <a:prstGeom prst="homePlate">
          <a:avLst/>
        </a:prstGeom>
      </dsp:spPr>
      <dsp:style>
        <a:lnRef idx="0">
          <a:schemeClr val="lt1"/>
        </a:lnRef>
        <a:fillRef idx="3">
          <a:schemeClr val="accent6">
            <a:alpha val="90000"/>
            <a:hueOff val="0"/>
            <a:satOff val="0"/>
            <a:lumOff val="0"/>
            <a:alpha val="7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sym typeface="+mn-ea"/>
            </a:rPr>
            <a:t>网络与新媒体的运营是编辑工作的助推器</a:t>
          </a:r>
          <a:endParaRPr lang="zh-CN" altLang="en-US" sz="2400">
            <a:sym typeface="+mn-ea"/>
          </a:endParaRPr>
        </a:p>
      </dsp:txBody>
      <dsp:txXfrm rot="10800000">
        <a:off x="1747563" y="1477509"/>
        <a:ext cx="5764898" cy="1182007"/>
      </dsp:txXfrm>
    </dsp:sp>
    <dsp:sp modelId="{48C23F44-CDC2-4998-B9C4-F737C51D3228}">
      <dsp:nvSpPr>
        <dsp:cNvPr id="5" name="椭圆 4"/>
        <dsp:cNvSpPr/>
      </dsp:nvSpPr>
      <dsp:spPr bwMode="white">
        <a:xfrm>
          <a:off x="1156559" y="1477509"/>
          <a:ext cx="1182007" cy="1182007"/>
        </a:xfrm>
        <a:prstGeom prst="ellipse">
          <a:avLst/>
        </a:prstGeom>
      </dsp:spPr>
      <dsp:style>
        <a:lnRef idx="0">
          <a:schemeClr val="lt1"/>
        </a:lnRef>
        <a:fillRef idx="1">
          <a:schemeClr val="accent6">
            <a:tint val="50000"/>
            <a:alpha val="90000"/>
            <a:hueOff val="120000"/>
            <a:satOff val="-2156"/>
            <a:lumOff val="6078"/>
            <a:alpha val="70196"/>
          </a:schemeClr>
        </a:fillRef>
        <a:effectRef idx="3">
          <a:scrgbClr r="0" g="0" b="0"/>
        </a:effectRef>
        <a:fontRef idx="minor"/>
      </dsp:style>
      <dsp:txXfrm>
        <a:off x="1156559" y="1477509"/>
        <a:ext cx="1182007" cy="1182007"/>
      </dsp:txXfrm>
    </dsp:sp>
    <dsp:sp modelId="{00C34D87-B2DD-493A-BAA2-1A14EA17DEB1}">
      <dsp:nvSpPr>
        <dsp:cNvPr id="8" name="五边形 7"/>
        <dsp:cNvSpPr/>
      </dsp:nvSpPr>
      <dsp:spPr bwMode="white">
        <a:xfrm rot="10800000">
          <a:off x="1747563" y="2955018"/>
          <a:ext cx="5764898" cy="1182007"/>
        </a:xfrm>
        <a:prstGeom prst="homePlate">
          <a:avLst/>
        </a:prstGeom>
      </dsp:spPr>
      <dsp:style>
        <a:lnRef idx="0">
          <a:schemeClr val="lt1"/>
        </a:lnRef>
        <a:fillRef idx="3">
          <a:schemeClr val="accent6">
            <a:alpha val="90000"/>
            <a:hueOff val="0"/>
            <a:satOff val="0"/>
            <a:lumOff val="0"/>
            <a:alpha val="50196"/>
          </a:schemeClr>
        </a:fillRef>
        <a:effectRef idx="3">
          <a:scrgbClr r="0" g="0" b="0"/>
        </a:effectRef>
        <a:fontRef idx="minor">
          <a:schemeClr val="lt1"/>
        </a:fontRef>
      </dsp:style>
      <dsp:txBody>
        <a:bodyPr rot="10800000" vert="horz" wrap="square" lIns="521232" tIns="91439" rIns="170688" bIns="91439"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gn="l">
            <a:lnSpc>
              <a:spcPct val="100000"/>
            </a:lnSpc>
            <a:spcBef>
              <a:spcPct val="0"/>
            </a:spcBef>
            <a:spcAft>
              <a:spcPct val="35000"/>
            </a:spcAft>
          </a:pPr>
          <a:r>
            <a:rPr lang="zh-CN" altLang="en-US" sz="2400"/>
            <a:t>网络与新媒体的编辑与运营一体化发展</a:t>
          </a:r>
          <a:endParaRPr lang="zh-CN" altLang="en-US" sz="2400"/>
        </a:p>
      </dsp:txBody>
      <dsp:txXfrm rot="10800000">
        <a:off x="1747563" y="2955018"/>
        <a:ext cx="5764898" cy="1182007"/>
      </dsp:txXfrm>
    </dsp:sp>
    <dsp:sp modelId="{69DE5637-6198-4292-ADFF-69DC2A063BC5}">
      <dsp:nvSpPr>
        <dsp:cNvPr id="7" name="椭圆 6"/>
        <dsp:cNvSpPr/>
      </dsp:nvSpPr>
      <dsp:spPr bwMode="white">
        <a:xfrm>
          <a:off x="1156559" y="2955018"/>
          <a:ext cx="1182007" cy="1182007"/>
        </a:xfrm>
        <a:prstGeom prst="ellipse">
          <a:avLst/>
        </a:prstGeom>
      </dsp:spPr>
      <dsp:style>
        <a:lnRef idx="0">
          <a:schemeClr val="lt1"/>
        </a:lnRef>
        <a:fillRef idx="1">
          <a:schemeClr val="accent6">
            <a:tint val="50000"/>
            <a:alpha val="90000"/>
            <a:hueOff val="240000"/>
            <a:satOff val="-4313"/>
            <a:lumOff val="12157"/>
            <a:alpha val="50196"/>
          </a:schemeClr>
        </a:fillRef>
        <a:effectRef idx="3">
          <a:scrgbClr r="0" g="0" b="0"/>
        </a:effectRef>
        <a:fontRef idx="minor"/>
      </dsp:style>
      <dsp:txXfrm>
        <a:off x="1156559" y="2955018"/>
        <a:ext cx="1182007" cy="1182007"/>
      </dsp:txXfrm>
    </dsp:sp>
  </dsp:spTree>
</dsp:drawing>
</file>

<file path=ppt/diagrams/drawing9.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29265" cy="2385695"/>
        <a:chOff x="0" y="0"/>
        <a:chExt cx="10629265" cy="2385695"/>
      </a:xfrm>
    </dsp:grpSpPr>
    <dsp:sp modelId="{8E4F30A2-E450-4441-8E45-11147C0B499F}">
      <dsp:nvSpPr>
        <dsp:cNvPr id="3" name="椭圆 2"/>
        <dsp:cNvSpPr/>
      </dsp:nvSpPr>
      <dsp:spPr bwMode="white">
        <a:xfrm>
          <a:off x="1258951" y="0"/>
          <a:ext cx="2385695" cy="2385695"/>
        </a:xfrm>
        <a:prstGeom prst="ellipse">
          <a:avLst/>
        </a:prstGeom>
      </dsp:spPr>
      <dsp:style>
        <a:lnRef idx="2">
          <a:schemeClr val="lt1"/>
        </a:lnRef>
        <a:fillRef idx="1">
          <a:schemeClr val="accent2">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题文分开</a:t>
          </a:r>
          <a:endParaRPr lang="zh-CN" altLang="en-US" sz="3200"/>
        </a:p>
      </dsp:txBody>
      <dsp:txXfrm>
        <a:off x="1258951" y="0"/>
        <a:ext cx="2385695" cy="2385695"/>
      </dsp:txXfrm>
    </dsp:sp>
    <dsp:sp modelId="{CC430880-FF16-4657-B783-1E97645B6A49}">
      <dsp:nvSpPr>
        <dsp:cNvPr id="4" name="椭圆 3"/>
        <dsp:cNvSpPr/>
      </dsp:nvSpPr>
      <dsp:spPr bwMode="white">
        <a:xfrm>
          <a:off x="3167507" y="0"/>
          <a:ext cx="2385695" cy="2385695"/>
        </a:xfrm>
        <a:prstGeom prst="ellipse">
          <a:avLst/>
        </a:prstGeom>
      </dsp:spPr>
      <dsp:style>
        <a:lnRef idx="2">
          <a:schemeClr val="lt1"/>
        </a:lnRef>
        <a:fillRef idx="1">
          <a:schemeClr val="accent3">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单行题多</a:t>
          </a:r>
          <a:endParaRPr lang="zh-CN" altLang="en-US" sz="3200"/>
        </a:p>
      </dsp:txBody>
      <dsp:txXfrm>
        <a:off x="3167507" y="0"/>
        <a:ext cx="2385695" cy="2385695"/>
      </dsp:txXfrm>
    </dsp:sp>
    <dsp:sp modelId="{9AA6D961-60F7-4B6F-9220-259600B8DE7B}">
      <dsp:nvSpPr>
        <dsp:cNvPr id="5" name="椭圆 4"/>
        <dsp:cNvSpPr/>
      </dsp:nvSpPr>
      <dsp:spPr bwMode="white">
        <a:xfrm>
          <a:off x="5076063" y="0"/>
          <a:ext cx="2385695" cy="2385695"/>
        </a:xfrm>
        <a:prstGeom prst="ellipse">
          <a:avLst/>
        </a:prstGeom>
      </dsp:spPr>
      <dsp:style>
        <a:lnRef idx="2">
          <a:schemeClr val="lt1"/>
        </a:lnRef>
        <a:fillRef idx="1">
          <a:schemeClr val="accent4">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实题为主</a:t>
          </a:r>
          <a:endParaRPr lang="zh-CN" altLang="en-US" sz="3200"/>
        </a:p>
      </dsp:txBody>
      <dsp:txXfrm>
        <a:off x="5076063" y="0"/>
        <a:ext cx="2385695" cy="2385695"/>
      </dsp:txXfrm>
    </dsp:sp>
    <dsp:sp modelId="{A851DDBB-9E67-4453-9DC1-1FE8A5A3825F}">
      <dsp:nvSpPr>
        <dsp:cNvPr id="6" name="椭圆 5"/>
        <dsp:cNvSpPr/>
      </dsp:nvSpPr>
      <dsp:spPr bwMode="white">
        <a:xfrm>
          <a:off x="6984619" y="0"/>
          <a:ext cx="2385695" cy="2385695"/>
        </a:xfrm>
        <a:prstGeom prst="ellipse">
          <a:avLst/>
        </a:prstGeom>
      </dsp:spPr>
      <dsp:style>
        <a:lnRef idx="2">
          <a:schemeClr val="lt1"/>
        </a:lnRef>
        <a:fillRef idx="1">
          <a:schemeClr val="accent5">
            <a:alpha val="50000"/>
          </a:schemeClr>
        </a:fillRef>
        <a:effectRef idx="0">
          <a:scrgbClr r="0" g="0" b="0"/>
        </a:effectRef>
        <a:fontRef idx="minor">
          <a:schemeClr val="tx1"/>
        </a:fontRef>
      </dsp:style>
      <dsp:txBody>
        <a:bodyPr vert="horz" wrap="square" lIns="131292" tIns="40640" rIns="131292" bIns="406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3200"/>
            <a:t>呈现灵活</a:t>
          </a:r>
          <a:endParaRPr lang="zh-CN" altLang="en-US" sz="3200"/>
        </a:p>
      </dsp:txBody>
      <dsp:txXfrm>
        <a:off x="6984619" y="0"/>
        <a:ext cx="2385695" cy="2385695"/>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rSet qsTypeId="urn:microsoft.com/office/officeart/2005/8/quickstyle/simple5"/>
        </dgm:pt>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rSet csTypeId="urn:microsoft.com/office/officeart/2005/8/colors/accent6_5"/>
        </dgm:pt>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linDir" val="fromR"/>
          <dgm:param type="fallback" val="2D"/>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HorzCh" val="ctr"/>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linDir" val="fromR"/>
          <dgm:param type="fallback" val="2D"/>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HorzCh" val="ctr"/>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rSet qsTypeId="urn:microsoft.com/office/officeart/2005/8/quickstyle/simple5"/>
        </dgm:pt>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rSet csTypeId="urn:microsoft.com/office/officeart/2005/8/colors/accent6_5"/>
        </dgm:pt>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bkpt" val="fixed"/>
          <dgm:param type="bkPtFixedVal" val="1"/>
          <dgm:param type="off" val="off"/>
          <dgm:param type="grDir" val="tL"/>
          <dgm:param type="flowDir" val="row"/>
        </dgm:alg>
      </dgm:if>
      <dgm:else name="Name2">
        <dgm:alg type="snake">
          <dgm:param type="bkpt" val="fixed"/>
          <dgm:param type="bkPtFixedVal" val="1"/>
          <dgm:param type="off" val="off"/>
          <dgm:param type="grDir" val="tR"/>
          <dgm:param type="flowDir" val="row"/>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type="bentUpArrow" r:blip="" rot="90">
                    <dgm:adjLst>
                      <dgm:adj idx="1" val="0.3284"/>
                      <dgm:adj idx="2" val="0.25"/>
                      <dgm:adj idx="3" val="0.3578"/>
                    </dgm:adjLst>
                  </dgm:shape>
                </dgm:if>
                <dgm:else name="Name13">
                  <dgm:shape xmlns:r="http://schemas.openxmlformats.org/officeDocument/2006/relationships" type="bentArrow" r:blip="" rot="180">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parTxLTRAlign" val="l"/>
                <dgm:param type="stBulletLvl" val="1"/>
                <dgm:param type="txAnchorVertCh" val="mid"/>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linDir" val="fromR"/>
          <dgm:param type="fallback" val="2D"/>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HorzCh" val="ctr"/>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rSet qsTypeId="urn:microsoft.com/office/officeart/2005/8/quickstyle/simple5"/>
        </dgm:pt>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rSet csTypeId="urn:microsoft.com/office/officeart/2005/8/colors/accent6_5"/>
        </dgm:pt>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linDir" val="fromR"/>
          <dgm:param type="fallback" val="2D"/>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HorzCh" val="ctr"/>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rSet qsTypeId="urn:microsoft.com/office/officeart/2005/8/quickstyle/simple5"/>
        </dgm:pt>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rSet csTypeId="urn:microsoft.com/office/officeart/2005/8/colors/accent6_5"/>
        </dgm:pt>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rSet csTypeId="urn:microsoft.com/office/officeart/2005/8/colors/accent6_5"/>
        </dgm:pt>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linDir" val="fromR"/>
          <dgm:param type="fallback" val="2D"/>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HorzCh" val="ctr"/>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3">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15EC3C-8D17-4B08-9911-469A479FCAD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00BB68-9BF7-4B63-914A-31A136D9196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1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_rels/notesSlide1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1.xml"/></Relationships>
</file>

<file path=ppt/notesSlides/_rels/notesSlide1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1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3.xml"/></Relationships>
</file>

<file path=ppt/notesSlides/_rels/notesSlide1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4.xml"/></Relationships>
</file>

<file path=ppt/notesSlides/_rels/notesSlide1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5.xml"/></Relationships>
</file>

<file path=ppt/notesSlides/_rels/notesSlide1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1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1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1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1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1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1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1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1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1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1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1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1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1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1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1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1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4.xml"/></Relationships>
</file>

<file path=ppt/notesSlides/_rels/notesSlide1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1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6.xml"/></Relationships>
</file>

<file path=ppt/notesSlides/_rels/notesSlide1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_rels/notesSlide1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8.xml"/></Relationships>
</file>

<file path=ppt/notesSlides/_rels/notesSlide1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0.xml"/></Relationships>
</file>

<file path=ppt/notesSlides/_rels/notesSlide1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1.xml"/></Relationships>
</file>

<file path=ppt/notesSlides/_rels/notesSlide1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2.xml"/></Relationships>
</file>

<file path=ppt/notesSlides/_rels/notesSlide1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1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1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1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1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1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1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2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1.xml"/></Relationships>
</file>

<file path=ppt/notesSlides/_rels/notesSlide2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2.xml"/></Relationships>
</file>

<file path=ppt/notesSlides/_rels/notesSlide2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2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2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2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2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2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8.xml"/></Relationships>
</file>

<file path=ppt/notesSlides/_rels/notesSlide2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0.xml"/></Relationships>
</file>

<file path=ppt/notesSlides/_rels/notesSlide2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2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2.xml"/></Relationships>
</file>

<file path=ppt/notesSlides/_rels/notesSlide2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3.xml"/></Relationships>
</file>

<file path=ppt/notesSlides/_rels/notesSlide2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D6B569D-5846-405D-B3A8-120868F6DA6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700BB68-9BF7-4B63-914A-31A136D9196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8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9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F29F936-F4C4-410D-A013-C89770C953F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5DCE1D3-7B03-4A38-B3AC-7F8964C329D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6" Type="http://schemas.openxmlformats.org/officeDocument/2006/relationships/theme" Target="../theme/theme1.xml"/><Relationship Id="rId35" Type="http://schemas.openxmlformats.org/officeDocument/2006/relationships/image" Target="../media/image1.png"/><Relationship Id="rId34" Type="http://schemas.openxmlformats.org/officeDocument/2006/relationships/slideLayout" Target="../slideLayouts/slideLayout34.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 Type="http://schemas.openxmlformats.org/officeDocument/2006/relationships/slideLayout" Target="../slideLayouts/slideLayout3.xml"/><Relationship Id="rId29" Type="http://schemas.openxmlformats.org/officeDocument/2006/relationships/slideLayout" Target="../slideLayouts/slideLayout29.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9F936-F4C4-410D-A013-C89770C953F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CE1D3-7B03-4A38-B3AC-7F8964C329D1}" type="slidenum">
              <a:rPr lang="zh-CN" altLang="en-US" smtClean="0"/>
            </a:fld>
            <a:endParaRPr lang="zh-CN" altLang="en-US"/>
          </a:p>
        </p:txBody>
      </p:sp>
      <p:pic>
        <p:nvPicPr>
          <p:cNvPr id="7" name="图片 6" descr="74df012e873e430aa57ad41128e82bba[1]"/>
          <p:cNvPicPr>
            <a:picLocks noChangeAspect="1"/>
          </p:cNvPicPr>
          <p:nvPr userDrawn="1"/>
        </p:nvPicPr>
        <p:blipFill>
          <a:blip r:embed="rId35"/>
          <a:stretch>
            <a:fillRect/>
          </a:stretch>
        </p:blipFill>
        <p:spPr>
          <a:xfrm>
            <a:off x="10427335" y="164465"/>
            <a:ext cx="1504950" cy="6946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Lst>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5.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image" Target="../media/image3.jpeg"/></Relationships>
</file>

<file path=ppt/slides/_rels/slide100.xml.rels><?xml version="1.0" encoding="UTF-8" standalone="yes"?>
<Relationships xmlns="http://schemas.openxmlformats.org/package/2006/relationships"><Relationship Id="rId8" Type="http://schemas.openxmlformats.org/officeDocument/2006/relationships/notesSlide" Target="../notesSlides/notesSlide100.xml"/><Relationship Id="rId7" Type="http://schemas.openxmlformats.org/officeDocument/2006/relationships/slideLayout" Target="../slideLayouts/slideLayout15.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image" Target="../media/image3.jpeg"/></Relationships>
</file>

<file path=ppt/slides/_rels/slide101.xml.rels><?xml version="1.0" encoding="UTF-8" standalone="yes"?>
<Relationships xmlns="http://schemas.openxmlformats.org/package/2006/relationships"><Relationship Id="rId8" Type="http://schemas.openxmlformats.org/officeDocument/2006/relationships/notesSlide" Target="../notesSlides/notesSlide101.xml"/><Relationship Id="rId7" Type="http://schemas.openxmlformats.org/officeDocument/2006/relationships/slideLayout" Target="../slideLayouts/slideLayout15.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image" Target="../media/image3.jpeg"/></Relationships>
</file>

<file path=ppt/slides/_rels/slide102.xml.rels><?xml version="1.0" encoding="UTF-8" standalone="yes"?>
<Relationships xmlns="http://schemas.openxmlformats.org/package/2006/relationships"><Relationship Id="rId8" Type="http://schemas.openxmlformats.org/officeDocument/2006/relationships/notesSlide" Target="../notesSlides/notesSlide102.xml"/><Relationship Id="rId7" Type="http://schemas.openxmlformats.org/officeDocument/2006/relationships/slideLayout" Target="../slideLayouts/slideLayout15.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image" Target="../media/image3.jpeg"/></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05.xml.rels><?xml version="1.0" encoding="UTF-8" standalone="yes"?>
<Relationships xmlns="http://schemas.openxmlformats.org/package/2006/relationships"><Relationship Id="rId3" Type="http://schemas.openxmlformats.org/officeDocument/2006/relationships/notesSlide" Target="../notesSlides/notesSlide105.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09.xml.rels><?xml version="1.0" encoding="UTF-8" standalone="yes"?>
<Relationships xmlns="http://schemas.openxmlformats.org/package/2006/relationships"><Relationship Id="rId3" Type="http://schemas.openxmlformats.org/officeDocument/2006/relationships/notesSlide" Target="../notesSlides/notesSlide10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5.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3.jpeg"/></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1.xml.rels><?xml version="1.0" encoding="UTF-8" standalone="yes"?>
<Relationships xmlns="http://schemas.openxmlformats.org/package/2006/relationships"><Relationship Id="rId8" Type="http://schemas.openxmlformats.org/officeDocument/2006/relationships/notesSlide" Target="../notesSlides/notesSlide111.xml"/><Relationship Id="rId7" Type="http://schemas.openxmlformats.org/officeDocument/2006/relationships/slideLayout" Target="../slideLayouts/slideLayout15.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image" Target="../media/image3.jpeg"/></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3.xml.rels><?xml version="1.0" encoding="UTF-8" standalone="yes"?>
<Relationships xmlns="http://schemas.openxmlformats.org/package/2006/relationships"><Relationship Id="rId8" Type="http://schemas.openxmlformats.org/officeDocument/2006/relationships/notesSlide" Target="../notesSlides/notesSlide113.xml"/><Relationship Id="rId7" Type="http://schemas.openxmlformats.org/officeDocument/2006/relationships/slideLayout" Target="../slideLayouts/slideLayout15.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image" Target="../media/image3.jpeg"/></Relationships>
</file>

<file path=ppt/slides/_rels/slide114.xml.rels><?xml version="1.0" encoding="UTF-8" standalone="yes"?>
<Relationships xmlns="http://schemas.openxmlformats.org/package/2006/relationships"><Relationship Id="rId3" Type="http://schemas.openxmlformats.org/officeDocument/2006/relationships/notesSlide" Target="../notesSlides/notesSlide11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1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18.xml.rels><?xml version="1.0" encoding="UTF-8" standalone="yes"?>
<Relationships xmlns="http://schemas.openxmlformats.org/package/2006/relationships"><Relationship Id="rId8" Type="http://schemas.openxmlformats.org/officeDocument/2006/relationships/notesSlide" Target="../notesSlides/notesSlide118.xml"/><Relationship Id="rId7" Type="http://schemas.openxmlformats.org/officeDocument/2006/relationships/slideLayout" Target="../slideLayouts/slideLayout15.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image" Target="../media/image3.jpeg"/></Relationships>
</file>

<file path=ppt/slides/_rels/slide119.xml.rels><?xml version="1.0" encoding="UTF-8" standalone="yes"?>
<Relationships xmlns="http://schemas.openxmlformats.org/package/2006/relationships"><Relationship Id="rId8" Type="http://schemas.openxmlformats.org/officeDocument/2006/relationships/notesSlide" Target="../notesSlides/notesSlide119.xml"/><Relationship Id="rId7" Type="http://schemas.openxmlformats.org/officeDocument/2006/relationships/slideLayout" Target="../slideLayouts/slideLayout15.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5.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3.jpeg"/></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2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12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3.xml.rels><?xml version="1.0" encoding="UTF-8" standalone="yes"?>
<Relationships xmlns="http://schemas.openxmlformats.org/package/2006/relationships"><Relationship Id="rId3" Type="http://schemas.openxmlformats.org/officeDocument/2006/relationships/notesSlide" Target="../notesSlides/notesSlide12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4.xml.rels><?xml version="1.0" encoding="UTF-8" standalone="yes"?>
<Relationships xmlns="http://schemas.openxmlformats.org/package/2006/relationships"><Relationship Id="rId3" Type="http://schemas.openxmlformats.org/officeDocument/2006/relationships/notesSlide" Target="../notesSlides/notesSlide12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12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2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12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5.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3.jpeg"/></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31.xml.rels><?xml version="1.0" encoding="UTF-8" standalone="yes"?>
<Relationships xmlns="http://schemas.openxmlformats.org/package/2006/relationships"><Relationship Id="rId8" Type="http://schemas.openxmlformats.org/officeDocument/2006/relationships/notesSlide" Target="../notesSlides/notesSlide131.xml"/><Relationship Id="rId7" Type="http://schemas.openxmlformats.org/officeDocument/2006/relationships/slideLayout" Target="../slideLayouts/slideLayout15.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image" Target="../media/image3.jpeg"/></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3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3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3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40.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4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2.xml.rels><?xml version="1.0" encoding="UTF-8" standalone="yes"?>
<Relationships xmlns="http://schemas.openxmlformats.org/package/2006/relationships"><Relationship Id="rId8" Type="http://schemas.openxmlformats.org/officeDocument/2006/relationships/notesSlide" Target="../notesSlides/notesSlide142.xml"/><Relationship Id="rId7" Type="http://schemas.openxmlformats.org/officeDocument/2006/relationships/slideLayout" Target="../slideLayouts/slideLayout15.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image" Target="../media/image3.jpeg"/></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14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14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14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14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7.xml.rels><?xml version="1.0" encoding="UTF-8" standalone="yes"?>
<Relationships xmlns="http://schemas.openxmlformats.org/package/2006/relationships"><Relationship Id="rId3" Type="http://schemas.openxmlformats.org/officeDocument/2006/relationships/notesSlide" Target="../notesSlides/notesSlide14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14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0.xml.rels><?xml version="1.0" encoding="UTF-8" standalone="yes"?>
<Relationships xmlns="http://schemas.openxmlformats.org/package/2006/relationships"><Relationship Id="rId4" Type="http://schemas.openxmlformats.org/officeDocument/2006/relationships/notesSlide" Target="../notesSlides/notesSlide150.xml"/><Relationship Id="rId3" Type="http://schemas.openxmlformats.org/officeDocument/2006/relationships/slideLayout" Target="../slideLayouts/slideLayout15.xml"/><Relationship Id="rId2" Type="http://schemas.openxmlformats.org/officeDocument/2006/relationships/image" Target="../media/image22.png"/><Relationship Id="rId1" Type="http://schemas.openxmlformats.org/officeDocument/2006/relationships/image" Target="../media/image3.jpeg"/></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54.xml.rels><?xml version="1.0" encoding="UTF-8" standalone="yes"?>
<Relationships xmlns="http://schemas.openxmlformats.org/package/2006/relationships"><Relationship Id="rId3" Type="http://schemas.openxmlformats.org/officeDocument/2006/relationships/notesSlide" Target="../notesSlides/notesSlide15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5.xml.rels><?xml version="1.0" encoding="UTF-8" standalone="yes"?>
<Relationships xmlns="http://schemas.openxmlformats.org/package/2006/relationships"><Relationship Id="rId3" Type="http://schemas.openxmlformats.org/officeDocument/2006/relationships/notesSlide" Target="../notesSlides/notesSlide15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15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7.xml.rels><?xml version="1.0" encoding="UTF-8" standalone="yes"?>
<Relationships xmlns="http://schemas.openxmlformats.org/package/2006/relationships"><Relationship Id="rId3" Type="http://schemas.openxmlformats.org/officeDocument/2006/relationships/notesSlide" Target="../notesSlides/notesSlide15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8.xml.rels><?xml version="1.0" encoding="UTF-8" standalone="yes"?>
<Relationships xmlns="http://schemas.openxmlformats.org/package/2006/relationships"><Relationship Id="rId3" Type="http://schemas.openxmlformats.org/officeDocument/2006/relationships/notesSlide" Target="../notesSlides/notesSlide15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15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16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2.xml.rels><?xml version="1.0" encoding="UTF-8" standalone="yes"?>
<Relationships xmlns="http://schemas.openxmlformats.org/package/2006/relationships"><Relationship Id="rId3" Type="http://schemas.openxmlformats.org/officeDocument/2006/relationships/notesSlide" Target="../notesSlides/notesSlide16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16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4.xml.rels><?xml version="1.0" encoding="UTF-8" standalone="yes"?>
<Relationships xmlns="http://schemas.openxmlformats.org/package/2006/relationships"><Relationship Id="rId3" Type="http://schemas.openxmlformats.org/officeDocument/2006/relationships/notesSlide" Target="../notesSlides/notesSlide16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5.xml.rels><?xml version="1.0" encoding="UTF-8" standalone="yes"?>
<Relationships xmlns="http://schemas.openxmlformats.org/package/2006/relationships"><Relationship Id="rId3" Type="http://schemas.openxmlformats.org/officeDocument/2006/relationships/notesSlide" Target="../notesSlides/notesSlide16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6.xml.rels><?xml version="1.0" encoding="UTF-8" standalone="yes"?>
<Relationships xmlns="http://schemas.openxmlformats.org/package/2006/relationships"><Relationship Id="rId3" Type="http://schemas.openxmlformats.org/officeDocument/2006/relationships/notesSlide" Target="../notesSlides/notesSlide16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16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16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69.xml.rels><?xml version="1.0" encoding="UTF-8" standalone="yes"?>
<Relationships xmlns="http://schemas.openxmlformats.org/package/2006/relationships"><Relationship Id="rId3" Type="http://schemas.openxmlformats.org/officeDocument/2006/relationships/notesSlide" Target="../notesSlides/notesSlide16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7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7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17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3.xml.rels><?xml version="1.0" encoding="UTF-8" standalone="yes"?>
<Relationships xmlns="http://schemas.openxmlformats.org/package/2006/relationships"><Relationship Id="rId3" Type="http://schemas.openxmlformats.org/officeDocument/2006/relationships/notesSlide" Target="../notesSlides/notesSlide17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4.xml.rels><?xml version="1.0" encoding="UTF-8" standalone="yes"?>
<Relationships xmlns="http://schemas.openxmlformats.org/package/2006/relationships"><Relationship Id="rId3" Type="http://schemas.openxmlformats.org/officeDocument/2006/relationships/notesSlide" Target="../notesSlides/notesSlide174.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75.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notesSlide" Target="../notesSlides/notesSlide175.xml"/><Relationship Id="rId11" Type="http://schemas.openxmlformats.org/officeDocument/2006/relationships/slideLayout" Target="../slideLayouts/slideLayout15.xml"/><Relationship Id="rId10" Type="http://schemas.openxmlformats.org/officeDocument/2006/relationships/tags" Target="../tags/tag34.xml"/><Relationship Id="rId1" Type="http://schemas.openxmlformats.org/officeDocument/2006/relationships/image" Target="../media/image3.jpeg"/></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17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17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8.xml.rels><?xml version="1.0" encoding="UTF-8" standalone="yes"?>
<Relationships xmlns="http://schemas.openxmlformats.org/package/2006/relationships"><Relationship Id="rId3" Type="http://schemas.openxmlformats.org/officeDocument/2006/relationships/notesSlide" Target="../notesSlides/notesSlide17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79.xml.rels><?xml version="1.0" encoding="UTF-8" standalone="yes"?>
<Relationships xmlns="http://schemas.openxmlformats.org/package/2006/relationships"><Relationship Id="rId3" Type="http://schemas.openxmlformats.org/officeDocument/2006/relationships/notesSlide" Target="../notesSlides/notesSlide17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0.xml.rels><?xml version="1.0" encoding="UTF-8" standalone="yes"?>
<Relationships xmlns="http://schemas.openxmlformats.org/package/2006/relationships"><Relationship Id="rId3" Type="http://schemas.openxmlformats.org/officeDocument/2006/relationships/notesSlide" Target="../notesSlides/notesSlide18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18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2.xml.rels><?xml version="1.0" encoding="UTF-8" standalone="yes"?>
<Relationships xmlns="http://schemas.openxmlformats.org/package/2006/relationships"><Relationship Id="rId3" Type="http://schemas.openxmlformats.org/officeDocument/2006/relationships/notesSlide" Target="../notesSlides/notesSlide18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3.xml.rels><?xml version="1.0" encoding="UTF-8" standalone="yes"?>
<Relationships xmlns="http://schemas.openxmlformats.org/package/2006/relationships"><Relationship Id="rId3" Type="http://schemas.openxmlformats.org/officeDocument/2006/relationships/notesSlide" Target="../notesSlides/notesSlide18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4.xml.rels><?xml version="1.0" encoding="UTF-8" standalone="yes"?>
<Relationships xmlns="http://schemas.openxmlformats.org/package/2006/relationships"><Relationship Id="rId3" Type="http://schemas.openxmlformats.org/officeDocument/2006/relationships/notesSlide" Target="../notesSlides/notesSlide18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5.xml.rels><?xml version="1.0" encoding="UTF-8" standalone="yes"?>
<Relationships xmlns="http://schemas.openxmlformats.org/package/2006/relationships"><Relationship Id="rId3" Type="http://schemas.openxmlformats.org/officeDocument/2006/relationships/notesSlide" Target="../notesSlides/notesSlide18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6.xml.rels><?xml version="1.0" encoding="UTF-8" standalone="yes"?>
<Relationships xmlns="http://schemas.openxmlformats.org/package/2006/relationships"><Relationship Id="rId3" Type="http://schemas.openxmlformats.org/officeDocument/2006/relationships/notesSlide" Target="../notesSlides/notesSlide18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7.xml.rels><?xml version="1.0" encoding="UTF-8" standalone="yes"?>
<Relationships xmlns="http://schemas.openxmlformats.org/package/2006/relationships"><Relationship Id="rId3" Type="http://schemas.openxmlformats.org/officeDocument/2006/relationships/notesSlide" Target="../notesSlides/notesSlide18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8.xml.rels><?xml version="1.0" encoding="UTF-8" standalone="yes"?>
<Relationships xmlns="http://schemas.openxmlformats.org/package/2006/relationships"><Relationship Id="rId3" Type="http://schemas.openxmlformats.org/officeDocument/2006/relationships/notesSlide" Target="../notesSlides/notesSlide18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89.xml.rels><?xml version="1.0" encoding="UTF-8" standalone="yes"?>
<Relationships xmlns="http://schemas.openxmlformats.org/package/2006/relationships"><Relationship Id="rId3" Type="http://schemas.openxmlformats.org/officeDocument/2006/relationships/notesSlide" Target="../notesSlides/notesSlide18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0.xml.rels><?xml version="1.0" encoding="UTF-8" standalone="yes"?>
<Relationships xmlns="http://schemas.openxmlformats.org/package/2006/relationships"><Relationship Id="rId3" Type="http://schemas.openxmlformats.org/officeDocument/2006/relationships/notesSlide" Target="../notesSlides/notesSlide19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1.xml.rels><?xml version="1.0" encoding="UTF-8" standalone="yes"?>
<Relationships xmlns="http://schemas.openxmlformats.org/package/2006/relationships"><Relationship Id="rId3" Type="http://schemas.openxmlformats.org/officeDocument/2006/relationships/notesSlide" Target="../notesSlides/notesSlide19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2.xml.rels><?xml version="1.0" encoding="UTF-8" standalone="yes"?>
<Relationships xmlns="http://schemas.openxmlformats.org/package/2006/relationships"><Relationship Id="rId3" Type="http://schemas.openxmlformats.org/officeDocument/2006/relationships/notesSlide" Target="../notesSlides/notesSlide19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19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4.xml.rels><?xml version="1.0" encoding="UTF-8" standalone="yes"?>
<Relationships xmlns="http://schemas.openxmlformats.org/package/2006/relationships"><Relationship Id="rId3" Type="http://schemas.openxmlformats.org/officeDocument/2006/relationships/notesSlide" Target="../notesSlides/notesSlide19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5.xml.rels><?xml version="1.0" encoding="UTF-8" standalone="yes"?>
<Relationships xmlns="http://schemas.openxmlformats.org/package/2006/relationships"><Relationship Id="rId3" Type="http://schemas.openxmlformats.org/officeDocument/2006/relationships/notesSlide" Target="../notesSlides/notesSlide19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196.xml.rels><?xml version="1.0" encoding="UTF-8" standalone="yes"?>
<Relationships xmlns="http://schemas.openxmlformats.org/package/2006/relationships"><Relationship Id="rId3" Type="http://schemas.openxmlformats.org/officeDocument/2006/relationships/notesSlide" Target="../notesSlides/notesSlide196.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197.xml.rels><?xml version="1.0" encoding="UTF-8" standalone="yes"?>
<Relationships xmlns="http://schemas.openxmlformats.org/package/2006/relationships"><Relationship Id="rId6" Type="http://schemas.openxmlformats.org/officeDocument/2006/relationships/notesSlide" Target="../notesSlides/notesSlide197.xml"/><Relationship Id="rId5" Type="http://schemas.openxmlformats.org/officeDocument/2006/relationships/slideLayout" Target="../slideLayouts/slideLayout15.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image" Target="../media/image3.jpeg"/></Relationships>
</file>

<file path=ppt/slides/_rels/slide198.xml.rels><?xml version="1.0" encoding="UTF-8" standalone="yes"?>
<Relationships xmlns="http://schemas.openxmlformats.org/package/2006/relationships"><Relationship Id="rId6" Type="http://schemas.openxmlformats.org/officeDocument/2006/relationships/notesSlide" Target="../notesSlides/notesSlide198.xml"/><Relationship Id="rId5" Type="http://schemas.openxmlformats.org/officeDocument/2006/relationships/slideLayout" Target="../slideLayouts/slideLayout15.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image" Target="../media/image3.jpeg"/></Relationships>
</file>

<file path=ppt/slides/_rels/slide199.xml.rels><?xml version="1.0" encoding="UTF-8" standalone="yes"?>
<Relationships xmlns="http://schemas.openxmlformats.org/package/2006/relationships"><Relationship Id="rId6" Type="http://schemas.openxmlformats.org/officeDocument/2006/relationships/notesSlide" Target="../notesSlides/notesSlide199.xml"/><Relationship Id="rId5" Type="http://schemas.openxmlformats.org/officeDocument/2006/relationships/slideLayout" Target="../slideLayouts/slideLayout15.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5.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3.jpeg"/></Relationships>
</file>

<file path=ppt/slides/_rels/slide200.xml.rels><?xml version="1.0" encoding="UTF-8" standalone="yes"?>
<Relationships xmlns="http://schemas.openxmlformats.org/package/2006/relationships"><Relationship Id="rId3" Type="http://schemas.openxmlformats.org/officeDocument/2006/relationships/notesSlide" Target="../notesSlides/notesSlide20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1.xml.rels><?xml version="1.0" encoding="UTF-8" standalone="yes"?>
<Relationships xmlns="http://schemas.openxmlformats.org/package/2006/relationships"><Relationship Id="rId3" Type="http://schemas.openxmlformats.org/officeDocument/2006/relationships/notesSlide" Target="../notesSlides/notesSlide20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20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20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4.xml.rels><?xml version="1.0" encoding="UTF-8" standalone="yes"?>
<Relationships xmlns="http://schemas.openxmlformats.org/package/2006/relationships"><Relationship Id="rId3" Type="http://schemas.openxmlformats.org/officeDocument/2006/relationships/notesSlide" Target="../notesSlides/notesSlide20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5.xml.rels><?xml version="1.0" encoding="UTF-8" standalone="yes"?>
<Relationships xmlns="http://schemas.openxmlformats.org/package/2006/relationships"><Relationship Id="rId3" Type="http://schemas.openxmlformats.org/officeDocument/2006/relationships/notesSlide" Target="../notesSlides/notesSlide20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6.xml.rels><?xml version="1.0" encoding="UTF-8" standalone="yes"?>
<Relationships xmlns="http://schemas.openxmlformats.org/package/2006/relationships"><Relationship Id="rId3" Type="http://schemas.openxmlformats.org/officeDocument/2006/relationships/notesSlide" Target="../notesSlides/notesSlide20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7.xml.rels><?xml version="1.0" encoding="UTF-8" standalone="yes"?>
<Relationships xmlns="http://schemas.openxmlformats.org/package/2006/relationships"><Relationship Id="rId3" Type="http://schemas.openxmlformats.org/officeDocument/2006/relationships/notesSlide" Target="../notesSlides/notesSlide20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08.xml.rels><?xml version="1.0" encoding="UTF-8" standalone="yes"?>
<Relationships xmlns="http://schemas.openxmlformats.org/package/2006/relationships"><Relationship Id="rId4" Type="http://schemas.openxmlformats.org/officeDocument/2006/relationships/notesSlide" Target="../notesSlides/notesSlide208.xml"/><Relationship Id="rId3" Type="http://schemas.openxmlformats.org/officeDocument/2006/relationships/slideLayout" Target="../slideLayouts/slideLayout15.xml"/><Relationship Id="rId2" Type="http://schemas.openxmlformats.org/officeDocument/2006/relationships/image" Target="../media/image23.png"/><Relationship Id="rId1" Type="http://schemas.openxmlformats.org/officeDocument/2006/relationships/image" Target="../media/image3.jpeg"/></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20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21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1.xml.rels><?xml version="1.0" encoding="UTF-8" standalone="yes"?>
<Relationships xmlns="http://schemas.openxmlformats.org/package/2006/relationships"><Relationship Id="rId3" Type="http://schemas.openxmlformats.org/officeDocument/2006/relationships/notesSlide" Target="../notesSlides/notesSlide21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2.xml.rels><?xml version="1.0" encoding="UTF-8" standalone="yes"?>
<Relationships xmlns="http://schemas.openxmlformats.org/package/2006/relationships"><Relationship Id="rId3" Type="http://schemas.openxmlformats.org/officeDocument/2006/relationships/notesSlide" Target="../notesSlides/notesSlide21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3.xml.rels><?xml version="1.0" encoding="UTF-8" standalone="yes"?>
<Relationships xmlns="http://schemas.openxmlformats.org/package/2006/relationships"><Relationship Id="rId3" Type="http://schemas.openxmlformats.org/officeDocument/2006/relationships/notesSlide" Target="../notesSlides/notesSlide21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14.xml.rels><?xml version="1.0" encoding="UTF-8" standalone="yes"?>
<Relationships xmlns="http://schemas.openxmlformats.org/package/2006/relationships"><Relationship Id="rId3" Type="http://schemas.openxmlformats.org/officeDocument/2006/relationships/notesSlide" Target="../notesSlides/notesSlide21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5.xml"/><Relationship Id="rId2" Type="http://schemas.openxmlformats.org/officeDocument/2006/relationships/image" Target="../media/image5.png"/><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5.xml"/><Relationship Id="rId2" Type="http://schemas.openxmlformats.org/officeDocument/2006/relationships/image" Target="../media/image6.png"/><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30.xml"/><Relationship Id="rId7"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openxmlformats.org/officeDocument/2006/relationships/notesSlide" Target="../notesSlides/notesSlide31.xml"/><Relationship Id="rId7" Type="http://schemas.openxmlformats.org/officeDocument/2006/relationships/slideLayout" Target="../slideLayouts/slideLayout1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33.xml.rels><?xml version="1.0" encoding="UTF-8" standalone="yes"?>
<Relationships xmlns="http://schemas.openxmlformats.org/package/2006/relationships"><Relationship Id="rId8" Type="http://schemas.openxmlformats.org/officeDocument/2006/relationships/notesSlide" Target="../notesSlides/notesSlide33.xml"/><Relationship Id="rId7" Type="http://schemas.openxmlformats.org/officeDocument/2006/relationships/slideLayout" Target="../slideLayouts/slideLayout1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5.xml"/><Relationship Id="rId2" Type="http://schemas.openxmlformats.org/officeDocument/2006/relationships/image" Target="../media/image7.png"/><Relationship Id="rId1" Type="http://schemas.openxmlformats.org/officeDocument/2006/relationships/image" Target="../media/image3.jpe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5.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3.jpe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5.xml"/><Relationship Id="rId2" Type="http://schemas.openxmlformats.org/officeDocument/2006/relationships/image" Target="../media/image10.png"/><Relationship Id="rId1" Type="http://schemas.openxmlformats.org/officeDocument/2006/relationships/image" Target="../media/image3.jpe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5.xml"/><Relationship Id="rId2" Type="http://schemas.openxmlformats.org/officeDocument/2006/relationships/image" Target="../media/image11.png"/><Relationship Id="rId1" Type="http://schemas.openxmlformats.org/officeDocument/2006/relationships/image" Target="../media/image3.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5.xml"/><Relationship Id="rId2" Type="http://schemas.openxmlformats.org/officeDocument/2006/relationships/image" Target="../media/image12.pn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5.xml"/><Relationship Id="rId2" Type="http://schemas.openxmlformats.org/officeDocument/2006/relationships/image" Target="../media/image13.png"/><Relationship Id="rId1" Type="http://schemas.openxmlformats.org/officeDocument/2006/relationships/image" Target="../media/image3.jpe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5.xml"/><Relationship Id="rId2" Type="http://schemas.openxmlformats.org/officeDocument/2006/relationships/image" Target="../media/image14.png"/><Relationship Id="rId1" Type="http://schemas.openxmlformats.org/officeDocument/2006/relationships/image" Target="../media/image3.jpe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5.xml"/><Relationship Id="rId2" Type="http://schemas.openxmlformats.org/officeDocument/2006/relationships/image" Target="../media/image15.png"/><Relationship Id="rId1" Type="http://schemas.openxmlformats.org/officeDocument/2006/relationships/image" Target="../media/image3.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5.xml"/><Relationship Id="rId2" Type="http://schemas.openxmlformats.org/officeDocument/2006/relationships/image" Target="../media/image16.png"/><Relationship Id="rId1" Type="http://schemas.openxmlformats.org/officeDocument/2006/relationships/image" Target="../media/image3.jpe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3.jpe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3.jpe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3.jpe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5.xml"/><Relationship Id="rId2" Type="http://schemas.openxmlformats.org/officeDocument/2006/relationships/image" Target="../media/image19.png"/><Relationship Id="rId1" Type="http://schemas.openxmlformats.org/officeDocument/2006/relationships/image" Target="../media/image3.jpe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3.jpe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5.xml"/><Relationship Id="rId2" Type="http://schemas.openxmlformats.org/officeDocument/2006/relationships/image" Target="../media/image21.pn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3.xml.rels><?xml version="1.0" encoding="UTF-8" standalone="yes"?>
<Relationships xmlns="http://schemas.openxmlformats.org/package/2006/relationships"><Relationship Id="rId8" Type="http://schemas.openxmlformats.org/officeDocument/2006/relationships/notesSlide" Target="../notesSlides/notesSlide53.xml"/><Relationship Id="rId7" Type="http://schemas.openxmlformats.org/officeDocument/2006/relationships/slideLayout" Target="../slideLayouts/slideLayout15.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image" Target="../media/image3.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57.xml.rels><?xml version="1.0" encoding="UTF-8" standalone="yes"?>
<Relationships xmlns="http://schemas.openxmlformats.org/package/2006/relationships"><Relationship Id="rId8" Type="http://schemas.openxmlformats.org/officeDocument/2006/relationships/notesSlide" Target="../notesSlides/notesSlide57.xml"/><Relationship Id="rId7" Type="http://schemas.openxmlformats.org/officeDocument/2006/relationships/slideLayout" Target="../slideLayouts/slideLayout1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6.xml"/><Relationship Id="rId10" Type="http://schemas.openxmlformats.org/officeDocument/2006/relationships/slideLayout" Target="../slideLayouts/slideLayout15.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3.xml.rels><?xml version="1.0" encoding="UTF-8" standalone="yes"?>
<Relationships xmlns="http://schemas.openxmlformats.org/package/2006/relationships"><Relationship Id="rId8" Type="http://schemas.openxmlformats.org/officeDocument/2006/relationships/notesSlide" Target="../notesSlides/notesSlide63.xml"/><Relationship Id="rId7" Type="http://schemas.openxmlformats.org/officeDocument/2006/relationships/slideLayout" Target="../slideLayouts/slideLayout1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2.xml.rels><?xml version="1.0" encoding="UTF-8" standalone="yes"?>
<Relationships xmlns="http://schemas.openxmlformats.org/package/2006/relationships"><Relationship Id="rId8" Type="http://schemas.openxmlformats.org/officeDocument/2006/relationships/notesSlide" Target="../notesSlides/notesSlide72.xml"/><Relationship Id="rId7" Type="http://schemas.openxmlformats.org/officeDocument/2006/relationships/slideLayout" Target="../slideLayouts/slideLayout1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image" Target="../media/image3.jpe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14.xml"/><Relationship Id="rId1" Type="http://schemas.openxmlformats.org/officeDocument/2006/relationships/image" Target="../media/image4.jpeg"/></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3.xml.rels><?xml version="1.0" encoding="UTF-8" standalone="yes"?>
<Relationships xmlns="http://schemas.openxmlformats.org/package/2006/relationships"><Relationship Id="rId8" Type="http://schemas.openxmlformats.org/officeDocument/2006/relationships/notesSlide" Target="../notesSlides/notesSlide93.xml"/><Relationship Id="rId7" Type="http://schemas.openxmlformats.org/officeDocument/2006/relationships/slideLayout" Target="../slideLayouts/slideLayout15.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image" Target="../media/image3.jpeg"/></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15.xml"/><Relationship Id="rId1" Type="http://schemas.openxmlformats.org/officeDocument/2006/relationships/image" Target="../media/image3.jpeg"/></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15.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5400000" flipV="1">
            <a:off x="-847607" y="594967"/>
            <a:ext cx="6883176" cy="5693242"/>
          </a:xfrm>
          <a:prstGeom prst="rect">
            <a:avLst/>
          </a:prstGeom>
        </p:spPr>
      </p:pic>
      <p:sp>
        <p:nvSpPr>
          <p:cNvPr id="11" name="TextBox 34"/>
          <p:cNvSpPr txBox="1"/>
          <p:nvPr/>
        </p:nvSpPr>
        <p:spPr>
          <a:xfrm>
            <a:off x="4293870" y="5974080"/>
            <a:ext cx="4434840" cy="368300"/>
          </a:xfrm>
          <a:prstGeom prst="rect">
            <a:avLst/>
          </a:prstGeom>
        </p:spPr>
        <p:txBody>
          <a:bodyPr wrap="square">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nSpc>
                <a:spcPct val="100000"/>
              </a:lnSpc>
            </a:pPr>
            <a:r>
              <a:rPr lang="zh-CN" altLang="en-US" sz="1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lt"/>
              </a:rPr>
              <a:t>中国传媒大学新闻学院</a:t>
            </a:r>
            <a:r>
              <a:rPr lang="en-US" altLang="zh-CN" sz="1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lt"/>
              </a:rPr>
              <a:t>  </a:t>
            </a:r>
            <a:r>
              <a:rPr lang="zh-CN" altLang="en-US" sz="1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lt"/>
              </a:rPr>
              <a:t>詹新惠</a:t>
            </a:r>
            <a:endParaRPr lang="zh-CN" altLang="en-US" sz="1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lt"/>
            </a:endParaRPr>
          </a:p>
        </p:txBody>
      </p:sp>
      <p:grpSp>
        <p:nvGrpSpPr>
          <p:cNvPr id="20" name="组合 19"/>
          <p:cNvGrpSpPr/>
          <p:nvPr/>
        </p:nvGrpSpPr>
        <p:grpSpPr>
          <a:xfrm>
            <a:off x="3607268" y="5861769"/>
            <a:ext cx="483378" cy="396725"/>
            <a:chOff x="-893604" y="1162050"/>
            <a:chExt cx="1164932" cy="956101"/>
          </a:xfrm>
          <a:solidFill>
            <a:schemeClr val="tx1">
              <a:lumMod val="75000"/>
              <a:lumOff val="25000"/>
            </a:schemeClr>
          </a:solidFill>
        </p:grpSpPr>
        <p:sp>
          <p:nvSpPr>
            <p:cNvPr id="21" name="椭圆 20"/>
            <p:cNvSpPr/>
            <p:nvPr/>
          </p:nvSpPr>
          <p:spPr>
            <a:xfrm>
              <a:off x="-590550" y="1162050"/>
              <a:ext cx="533400" cy="533400"/>
            </a:xfrm>
            <a:prstGeom prst="ellipse">
              <a:avLst/>
            </a:pr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2" name="任意多边形 21"/>
            <p:cNvSpPr/>
            <p:nvPr/>
          </p:nvSpPr>
          <p:spPr>
            <a:xfrm>
              <a:off x="-893604" y="1734909"/>
              <a:ext cx="1164932" cy="383242"/>
            </a:xfrm>
            <a:custGeom>
              <a:avLst/>
              <a:gdLst>
                <a:gd name="connsiteX0" fmla="*/ 582466 w 1164932"/>
                <a:gd name="connsiteY0" fmla="*/ 0 h 383242"/>
                <a:gd name="connsiteX1" fmla="*/ 1128199 w 1164932"/>
                <a:gd name="connsiteY1" fmla="*/ 310762 h 383242"/>
                <a:gd name="connsiteX2" fmla="*/ 1164932 w 1164932"/>
                <a:gd name="connsiteY2" fmla="*/ 383242 h 383242"/>
                <a:gd name="connsiteX3" fmla="*/ 0 w 1164932"/>
                <a:gd name="connsiteY3" fmla="*/ 383242 h 383242"/>
                <a:gd name="connsiteX4" fmla="*/ 36733 w 1164932"/>
                <a:gd name="connsiteY4" fmla="*/ 310762 h 383242"/>
                <a:gd name="connsiteX5" fmla="*/ 582466 w 1164932"/>
                <a:gd name="connsiteY5" fmla="*/ 0 h 383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4932" h="383242">
                  <a:moveTo>
                    <a:pt x="582466" y="0"/>
                  </a:moveTo>
                  <a:cubicBezTo>
                    <a:pt x="809639" y="0"/>
                    <a:pt x="1009928" y="123270"/>
                    <a:pt x="1128199" y="310762"/>
                  </a:cubicBezTo>
                  <a:lnTo>
                    <a:pt x="1164932" y="383242"/>
                  </a:lnTo>
                  <a:lnTo>
                    <a:pt x="0" y="383242"/>
                  </a:lnTo>
                  <a:lnTo>
                    <a:pt x="36733" y="310762"/>
                  </a:lnTo>
                  <a:cubicBezTo>
                    <a:pt x="155004" y="123270"/>
                    <a:pt x="355294" y="0"/>
                    <a:pt x="582466" y="0"/>
                  </a:cubicBezTo>
                  <a:close/>
                </a:path>
              </a:pathLst>
            </a:custGeom>
            <a:grp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cxnSp>
        <p:nvCxnSpPr>
          <p:cNvPr id="28" name="直接连接符 27"/>
          <p:cNvCxnSpPr/>
          <p:nvPr/>
        </p:nvCxnSpPr>
        <p:spPr>
          <a:xfrm flipV="1">
            <a:off x="9237688" y="5063013"/>
            <a:ext cx="0" cy="212837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687445" y="1464945"/>
            <a:ext cx="5401310" cy="2284095"/>
          </a:xfrm>
          <a:prstGeom prst="rect">
            <a:avLst/>
          </a:prstGeom>
          <a:noFill/>
        </p:spPr>
        <p:txBody>
          <a:bodyPr wrap="square" rtlCol="0">
            <a:spAutoFit/>
          </a:bodyPr>
          <a:p>
            <a:pPr fontAlgn="auto">
              <a:lnSpc>
                <a:spcPct val="125000"/>
              </a:lnSpc>
            </a:pPr>
            <a:r>
              <a:rPr lang="zh-CN" altLang="en-US" sz="5400" b="1" spc="500">
                <a:solidFill>
                  <a:schemeClr val="tx1"/>
                </a:solidFill>
                <a:uFillTx/>
                <a:latin typeface="宋体" panose="02010600030101010101" pitchFamily="2" charset="-122"/>
                <a:ea typeface="宋体" panose="02010600030101010101" pitchFamily="2" charset="-122"/>
              </a:rPr>
              <a:t>网络与新媒体</a:t>
            </a:r>
            <a:endParaRPr lang="zh-CN" altLang="en-US" sz="5400" b="1" spc="500">
              <a:solidFill>
                <a:schemeClr val="tx1"/>
              </a:solidFill>
              <a:uFillTx/>
              <a:latin typeface="宋体" panose="02010600030101010101" pitchFamily="2" charset="-122"/>
              <a:ea typeface="宋体" panose="02010600030101010101" pitchFamily="2" charset="-122"/>
            </a:endParaRPr>
          </a:p>
          <a:p>
            <a:pPr fontAlgn="auto">
              <a:lnSpc>
                <a:spcPct val="125000"/>
              </a:lnSpc>
            </a:pPr>
            <a:r>
              <a:rPr lang="zh-CN" altLang="en-US" sz="6000" b="1" spc="500">
                <a:solidFill>
                  <a:schemeClr val="tx1"/>
                </a:solidFill>
                <a:uFillTx/>
                <a:latin typeface="黑体" panose="02010609060101010101" charset="-122"/>
                <a:ea typeface="黑体" panose="02010609060101010101" charset="-122"/>
              </a:rPr>
              <a:t>编辑运营实务</a:t>
            </a:r>
            <a:endParaRPr lang="zh-CN" altLang="en-US" sz="6000" b="1" spc="500">
              <a:solidFill>
                <a:schemeClr val="tx1"/>
              </a:solidFill>
              <a:uFillTx/>
              <a:latin typeface="黑体" panose="02010609060101010101" charset="-122"/>
              <a:ea typeface="黑体" panose="02010609060101010101" charset="-122"/>
            </a:endParaRPr>
          </a:p>
        </p:txBody>
      </p:sp>
      <p:sp>
        <p:nvSpPr>
          <p:cNvPr id="13" name="文本框 12"/>
          <p:cNvSpPr txBox="1"/>
          <p:nvPr/>
        </p:nvSpPr>
        <p:spPr>
          <a:xfrm>
            <a:off x="3869055" y="3749040"/>
            <a:ext cx="6411595" cy="783590"/>
          </a:xfrm>
          <a:prstGeom prst="rect">
            <a:avLst/>
          </a:prstGeom>
          <a:noFill/>
        </p:spPr>
        <p:txBody>
          <a:bodyPr wrap="square" rtlCol="0">
            <a:spAutoFit/>
          </a:bodyPr>
          <a:p>
            <a:pPr fontAlgn="auto">
              <a:lnSpc>
                <a:spcPct val="125000"/>
              </a:lnSpc>
            </a:pPr>
            <a:r>
              <a:rPr lang="en-US" altLang="zh-CN" b="1">
                <a:solidFill>
                  <a:schemeClr val="tx1"/>
                </a:solidFill>
                <a:uFillTx/>
                <a:latin typeface="Times New Roman" panose="02020603050405020304" charset="0"/>
              </a:rPr>
              <a:t>NETWORK AND NEW MEDIA</a:t>
            </a:r>
            <a:endParaRPr lang="en-US" altLang="zh-CN" b="1">
              <a:solidFill>
                <a:schemeClr val="tx1"/>
              </a:solidFill>
              <a:uFillTx/>
              <a:latin typeface="Times New Roman" panose="02020603050405020304" charset="0"/>
            </a:endParaRPr>
          </a:p>
          <a:p>
            <a:pPr fontAlgn="auto">
              <a:lnSpc>
                <a:spcPct val="125000"/>
              </a:lnSpc>
            </a:pPr>
            <a:r>
              <a:rPr lang="en-US" altLang="zh-CN" b="1">
                <a:solidFill>
                  <a:schemeClr val="tx1"/>
                </a:solidFill>
                <a:uFillTx/>
                <a:latin typeface="Times New Roman" panose="02020603050405020304" charset="0"/>
              </a:rPr>
              <a:t>EDITING AND OPERATING PRACTICE</a:t>
            </a:r>
            <a:endParaRPr lang="en-US" altLang="zh-CN" b="1">
              <a:solidFill>
                <a:schemeClr val="tx1"/>
              </a:solidFill>
              <a:uFillTx/>
              <a:latin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4381500"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四、网络与新媒体的传播特征</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1896745"/>
            <a:ext cx="3773170" cy="368300"/>
          </a:xfrm>
          <a:prstGeom prst="rect">
            <a:avLst/>
          </a:prstGeom>
          <a:noFill/>
        </p:spPr>
        <p:txBody>
          <a:bodyPr wrap="square" rtlCol="0">
            <a:spAutoFit/>
          </a:bodyPr>
          <a:p>
            <a:r>
              <a:rPr lang="en-US" altLang="zh-CN" b="1">
                <a:latin typeface="黑体" panose="02010609060101010101" charset="-122"/>
                <a:ea typeface="黑体" panose="02010609060101010101" charset="-122"/>
                <a:cs typeface="黑体" panose="02010609060101010101" charset="-122"/>
              </a:rPr>
              <a:t>1</a:t>
            </a:r>
            <a:r>
              <a:rPr lang="zh-CN" altLang="en-US" b="1">
                <a:latin typeface="黑体" panose="02010609060101010101" charset="-122"/>
                <a:ea typeface="黑体" panose="02010609060101010101" charset="-122"/>
                <a:cs typeface="黑体" panose="02010609060101010101" charset="-122"/>
              </a:rPr>
              <a:t>、互联网的技术特性</a:t>
            </a:r>
            <a:endParaRPr lang="zh-CN" altLang="en-US" b="1">
              <a:latin typeface="黑体" panose="02010609060101010101" charset="-122"/>
              <a:ea typeface="黑体" panose="02010609060101010101" charset="-122"/>
              <a:cs typeface="黑体" panose="02010609060101010101" charset="-122"/>
            </a:endParaRPr>
          </a:p>
        </p:txBody>
      </p:sp>
      <p:sp>
        <p:nvSpPr>
          <p:cNvPr id="8" name="PA_椭圆 30"/>
          <p:cNvSpPr/>
          <p:nvPr>
            <p:custDataLst>
              <p:tags r:id="rId2"/>
            </p:custDataLst>
          </p:nvPr>
        </p:nvSpPr>
        <p:spPr>
          <a:xfrm>
            <a:off x="560705" y="255714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9" name="PA_椭圆 32"/>
          <p:cNvSpPr/>
          <p:nvPr>
            <p:custDataLst>
              <p:tags r:id="rId3"/>
            </p:custDataLst>
          </p:nvPr>
        </p:nvSpPr>
        <p:spPr>
          <a:xfrm>
            <a:off x="560705" y="3576320"/>
            <a:ext cx="1503045" cy="47942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662940" y="2613025"/>
            <a:ext cx="1298575" cy="368300"/>
          </a:xfrm>
          <a:prstGeom prst="rect">
            <a:avLst/>
          </a:prstGeom>
          <a:noFill/>
        </p:spPr>
        <p:txBody>
          <a:bodyPr wrap="square" rtlCol="0">
            <a:spAutoFit/>
          </a:bodyPr>
          <a:p>
            <a:pPr algn="ctr"/>
            <a:r>
              <a:rPr lang="zh-CN" altLang="en-US" b="1"/>
              <a:t>开放性</a:t>
            </a:r>
            <a:endParaRPr lang="zh-CN" altLang="en-US" b="1"/>
          </a:p>
        </p:txBody>
      </p:sp>
      <p:sp>
        <p:nvSpPr>
          <p:cNvPr id="14" name="文本框 13"/>
          <p:cNvSpPr txBox="1"/>
          <p:nvPr/>
        </p:nvSpPr>
        <p:spPr>
          <a:xfrm>
            <a:off x="723900" y="3631565"/>
            <a:ext cx="1176655" cy="368300"/>
          </a:xfrm>
          <a:prstGeom prst="rect">
            <a:avLst/>
          </a:prstGeom>
          <a:noFill/>
        </p:spPr>
        <p:txBody>
          <a:bodyPr wrap="square" rtlCol="0">
            <a:spAutoFit/>
          </a:bodyPr>
          <a:p>
            <a:pPr algn="ctr"/>
            <a:r>
              <a:rPr lang="zh-CN" altLang="en-US" b="1"/>
              <a:t>数字化</a:t>
            </a:r>
            <a:endParaRPr lang="zh-CN" altLang="en-US" b="1"/>
          </a:p>
        </p:txBody>
      </p:sp>
      <p:sp>
        <p:nvSpPr>
          <p:cNvPr id="16" name="文本框 15"/>
          <p:cNvSpPr txBox="1"/>
          <p:nvPr/>
        </p:nvSpPr>
        <p:spPr>
          <a:xfrm>
            <a:off x="2251075" y="2525395"/>
            <a:ext cx="7474585" cy="645160"/>
          </a:xfrm>
          <a:prstGeom prst="rect">
            <a:avLst/>
          </a:prstGeom>
          <a:noFill/>
        </p:spPr>
        <p:txBody>
          <a:bodyPr wrap="square" rtlCol="0">
            <a:spAutoFit/>
          </a:bodyPr>
          <a:p>
            <a:r>
              <a:rPr lang="zh-CN" altLang="en-US"/>
              <a:t>互联网最本质的特性，也是其他一切技术特性的基础。表现在系统开放、传播开放、用户开放三个层面。</a:t>
            </a:r>
            <a:endParaRPr lang="zh-CN" altLang="en-US"/>
          </a:p>
        </p:txBody>
      </p:sp>
      <p:sp>
        <p:nvSpPr>
          <p:cNvPr id="17" name="文本框 16"/>
          <p:cNvSpPr txBox="1"/>
          <p:nvPr/>
        </p:nvSpPr>
        <p:spPr>
          <a:xfrm>
            <a:off x="2251075" y="3467100"/>
            <a:ext cx="7313295" cy="922020"/>
          </a:xfrm>
          <a:prstGeom prst="rect">
            <a:avLst/>
          </a:prstGeom>
          <a:noFill/>
        </p:spPr>
        <p:txBody>
          <a:bodyPr wrap="square" rtlCol="0">
            <a:spAutoFit/>
          </a:bodyPr>
          <a:p>
            <a:r>
              <a:rPr lang="zh-CN" altLang="en-US"/>
              <a:t>互联网实现互联互通的前提。所有复杂多变的信息都能转变为可以计算的数字、数据，之后这些数字、数据为基础编写二进制代码、建立起数字化模型。</a:t>
            </a:r>
            <a:endParaRPr lang="zh-CN" altLang="en-US"/>
          </a:p>
        </p:txBody>
      </p:sp>
      <p:sp>
        <p:nvSpPr>
          <p:cNvPr id="19" name="PA_椭圆 30"/>
          <p:cNvSpPr/>
          <p:nvPr>
            <p:custDataLst>
              <p:tags r:id="rId4"/>
            </p:custDataLst>
          </p:nvPr>
        </p:nvSpPr>
        <p:spPr>
          <a:xfrm>
            <a:off x="560705" y="459422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21" name="PA_椭圆 32"/>
          <p:cNvSpPr/>
          <p:nvPr>
            <p:custDataLst>
              <p:tags r:id="rId5"/>
            </p:custDataLst>
          </p:nvPr>
        </p:nvSpPr>
        <p:spPr>
          <a:xfrm>
            <a:off x="560705" y="5596255"/>
            <a:ext cx="1503045" cy="47942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26" name="文本框 25"/>
          <p:cNvSpPr txBox="1"/>
          <p:nvPr/>
        </p:nvSpPr>
        <p:spPr>
          <a:xfrm>
            <a:off x="789940" y="4650105"/>
            <a:ext cx="986155" cy="368300"/>
          </a:xfrm>
          <a:prstGeom prst="rect">
            <a:avLst/>
          </a:prstGeom>
          <a:noFill/>
        </p:spPr>
        <p:txBody>
          <a:bodyPr wrap="square" rtlCol="0">
            <a:spAutoFit/>
          </a:bodyPr>
          <a:p>
            <a:pPr algn="ctr"/>
            <a:r>
              <a:rPr lang="zh-CN" altLang="en-US" b="1"/>
              <a:t>超时空</a:t>
            </a:r>
            <a:endParaRPr lang="zh-CN" altLang="en-US" b="1"/>
          </a:p>
        </p:txBody>
      </p:sp>
      <p:sp>
        <p:nvSpPr>
          <p:cNvPr id="27" name="文本框 26"/>
          <p:cNvSpPr txBox="1"/>
          <p:nvPr/>
        </p:nvSpPr>
        <p:spPr>
          <a:xfrm>
            <a:off x="2251075" y="4511675"/>
            <a:ext cx="7474585" cy="645160"/>
          </a:xfrm>
          <a:prstGeom prst="rect">
            <a:avLst/>
          </a:prstGeom>
          <a:noFill/>
        </p:spPr>
        <p:txBody>
          <a:bodyPr wrap="square" rtlCol="0">
            <a:spAutoFit/>
          </a:bodyPr>
          <a:p>
            <a:r>
              <a:rPr lang="zh-CN" altLang="en-US"/>
              <a:t>互联网不受时间和空间的限制，只要有一根网线、一台计算机，人们就可以在世界上任何一个角落，通过互联网接受和传播任何信息。</a:t>
            </a:r>
            <a:endParaRPr lang="zh-CN" altLang="en-US"/>
          </a:p>
        </p:txBody>
      </p:sp>
      <p:sp>
        <p:nvSpPr>
          <p:cNvPr id="28" name="文本框 27"/>
          <p:cNvSpPr txBox="1"/>
          <p:nvPr/>
        </p:nvSpPr>
        <p:spPr>
          <a:xfrm>
            <a:off x="819150" y="5651500"/>
            <a:ext cx="927735" cy="368300"/>
          </a:xfrm>
          <a:prstGeom prst="rect">
            <a:avLst/>
          </a:prstGeom>
          <a:noFill/>
        </p:spPr>
        <p:txBody>
          <a:bodyPr wrap="square" rtlCol="0">
            <a:spAutoFit/>
          </a:bodyPr>
          <a:p>
            <a:pPr algn="ctr"/>
            <a:r>
              <a:rPr lang="zh-CN" altLang="en-US" b="1"/>
              <a:t>超链接</a:t>
            </a:r>
            <a:endParaRPr lang="zh-CN" altLang="en-US" b="1"/>
          </a:p>
        </p:txBody>
      </p:sp>
      <p:sp>
        <p:nvSpPr>
          <p:cNvPr id="30" name="文本框 29"/>
          <p:cNvSpPr txBox="1"/>
          <p:nvPr/>
        </p:nvSpPr>
        <p:spPr>
          <a:xfrm>
            <a:off x="2251075" y="5513705"/>
            <a:ext cx="7120255" cy="645160"/>
          </a:xfrm>
          <a:prstGeom prst="rect">
            <a:avLst/>
          </a:prstGeom>
          <a:noFill/>
        </p:spPr>
        <p:txBody>
          <a:bodyPr wrap="square" rtlCol="0">
            <a:spAutoFit/>
          </a:bodyPr>
          <a:p>
            <a:r>
              <a:rPr lang="zh-CN" altLang="en-US"/>
              <a:t>超链接是网络与新媒体中两个元素、对象之间借助网络技术实现连接的一种最基础的技术。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bldLst>
      <p:bldP spid="24" grpId="0"/>
    </p:bld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基于互动的用户运营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一、认识用户运营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a:sym typeface="+mn-ea"/>
              </a:rPr>
              <a:t>用户是网络与新媒体生存与发展的基础，用户运营与产品运营、市场运营、活动运营、内容运营等共同构成网络与新媒体的运营。</a:t>
            </a:r>
            <a:endParaRPr lang="zh-CN" sz="2000">
              <a:sym typeface="+mn-ea"/>
            </a:endParaRPr>
          </a:p>
        </p:txBody>
      </p:sp>
      <p:sp>
        <p:nvSpPr>
          <p:cNvPr id="2" name="文本框 1"/>
          <p:cNvSpPr txBox="1"/>
          <p:nvPr/>
        </p:nvSpPr>
        <p:spPr>
          <a:xfrm>
            <a:off x="435610" y="3371850"/>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二、用户运营的基础手段和指标</a:t>
            </a:r>
            <a:endParaRPr lang="zh-CN" altLang="en-US" sz="2400" b="1">
              <a:latin typeface="黑体" panose="02010609060101010101" charset="-122"/>
              <a:ea typeface="黑体" panose="02010609060101010101" charset="-122"/>
              <a:sym typeface="+mn-ea"/>
            </a:endParaRPr>
          </a:p>
        </p:txBody>
      </p:sp>
      <p:sp>
        <p:nvSpPr>
          <p:cNvPr id="4" name="文本框 3"/>
          <p:cNvSpPr txBox="1"/>
          <p:nvPr/>
        </p:nvSpPr>
        <p:spPr>
          <a:xfrm>
            <a:off x="553720" y="4074160"/>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（一）运营的基础手段</a:t>
            </a:r>
            <a:endParaRPr lang="zh-CN" sz="2000" b="1">
              <a:sym typeface="+mn-ea"/>
            </a:endParaRPr>
          </a:p>
          <a:p>
            <a:pPr marL="342900" indent="-342900" fontAlgn="auto">
              <a:lnSpc>
                <a:spcPct val="150000"/>
              </a:lnSpc>
              <a:buFont typeface="Arial" panose="020B0604020202020204" pitchFamily="34" charset="0"/>
              <a:buChar char="•"/>
            </a:pPr>
            <a:endParaRPr lang="zh-CN" sz="2000">
              <a:sym typeface="+mn-ea"/>
            </a:endParaRPr>
          </a:p>
        </p:txBody>
      </p:sp>
      <p:graphicFrame>
        <p:nvGraphicFramePr>
          <p:cNvPr id="6" name="图示 5"/>
          <p:cNvGraphicFramePr/>
          <p:nvPr/>
        </p:nvGraphicFramePr>
        <p:xfrm>
          <a:off x="1585595" y="4890770"/>
          <a:ext cx="9020810" cy="1829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基于互动的用户运营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二、用户运营的基础手段和指标</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55308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（二）用户运营的基础指标</a:t>
            </a:r>
            <a:endParaRPr lang="zh-CN" sz="2000" b="1">
              <a:sym typeface="+mn-ea"/>
            </a:endParaRPr>
          </a:p>
        </p:txBody>
      </p:sp>
      <p:graphicFrame>
        <p:nvGraphicFramePr>
          <p:cNvPr id="7" name="图示 6"/>
          <p:cNvGraphicFramePr/>
          <p:nvPr/>
        </p:nvGraphicFramePr>
        <p:xfrm>
          <a:off x="2390775" y="2467610"/>
          <a:ext cx="7411085" cy="41281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基于互动的用户运营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三、运用互动拉入新用户</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55308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（二）用户运营的基础指标</a:t>
            </a:r>
            <a:endParaRPr lang="zh-CN" sz="2000" b="1">
              <a:sym typeface="+mn-ea"/>
            </a:endParaRPr>
          </a:p>
        </p:txBody>
      </p:sp>
      <p:graphicFrame>
        <p:nvGraphicFramePr>
          <p:cNvPr id="2" name="图示 1"/>
          <p:cNvGraphicFramePr/>
          <p:nvPr/>
        </p:nvGraphicFramePr>
        <p:xfrm>
          <a:off x="1840865" y="1793875"/>
          <a:ext cx="7891780" cy="499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基于互动的用户运营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四、运用互动留存用户</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32295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第一，个性化推送留存，</a:t>
            </a:r>
            <a:r>
              <a:rPr lang="zh-CN" sz="2000">
                <a:sym typeface="+mn-ea"/>
              </a:rPr>
              <a:t>即通过各种渠道和手段定期地、不间断地向已注册、已关注、已下载产品的用户推送信息或资讯，保持与用户的联系，让用户总能感觉到产品的存在。</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第二，反馈式互动留存，</a:t>
            </a:r>
            <a:r>
              <a:rPr lang="zh-CN" sz="2000">
                <a:sym typeface="+mn-ea"/>
              </a:rPr>
              <a:t>即通过各种渠道收集用户体验、用户反馈，在不断解决用户的各种问题的过程中让用户留存下来。</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第三，激励式互动留存，</a:t>
            </a:r>
            <a:r>
              <a:rPr lang="zh-CN" sz="2000">
                <a:sym typeface="+mn-ea"/>
              </a:rPr>
              <a:t>即通过完成任务的激励方式与用户保持长期的、持续的联系。</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第四，用户召回式留存，</a:t>
            </a:r>
            <a:r>
              <a:rPr lang="zh-CN" sz="2000">
                <a:sym typeface="+mn-ea"/>
              </a:rPr>
              <a:t>即通过短信、推送、公众号等渠道，用有吸引力的活动、人性化的内容召回流失的用户，唤醒沉睡的用户，从而提升留存率。</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基于互动的用户运营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五、运用互动活跃用户</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第一，常态互动促活用户。</a:t>
            </a:r>
            <a:r>
              <a:rPr lang="zh-CN" sz="2000">
                <a:sym typeface="+mn-ea"/>
              </a:rPr>
              <a:t>常态互动是指要经常地、长期地、有目的地、有策划地开展各种</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互动活动。</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第二，等级系统促活用户。</a:t>
            </a:r>
            <a:r>
              <a:rPr lang="zh-CN" sz="2000">
                <a:sym typeface="+mn-ea"/>
              </a:rPr>
              <a:t>用户运营的终极目标是不断增加活跃用户，并在此基础上实现营收。</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第三，满足需求促活用户。</a:t>
            </a:r>
            <a:r>
              <a:rPr lang="zh-CN" sz="2000">
                <a:sym typeface="+mn-ea"/>
              </a:rPr>
              <a:t>相比一般用户、普通用户，长期沉淀在某一网络与新媒体的用户的需求更多，达到满意度的要求更高，对用户体验也更严苛。</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第五章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日常新闻的在线编辑与运营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选稿编辑</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一、网络与新媒体进入内容多源时代</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一是传统媒体的新闻采写内容。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二是网络与新媒体的自采原创内容。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三是普通用户生产的内容，或称为网民原创。</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四是专业人士或自媒体生产的内容。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五是党政机关和社会机构提供的信息。</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六是行业及企业机构发布的资讯。</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选稿编辑</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二、选择稿件的原则</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以社会效果为根本原则：</a:t>
            </a:r>
            <a:r>
              <a:rPr lang="zh-CN" sz="2000">
                <a:sym typeface="+mn-ea"/>
              </a:rPr>
              <a:t>所有渠道和终端发布的稿件都需要以社会效果为根本原则，以 “不登载道听途说的新闻，不断章取义转载新闻，不恶意炒作新闻”为衡量标准。</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以多元化选稿为平衡原则：</a:t>
            </a:r>
            <a:r>
              <a:rPr lang="zh-CN" sz="2000">
                <a:sym typeface="+mn-ea"/>
              </a:rPr>
              <a:t>网络与新媒体坚</a:t>
            </a:r>
            <a:r>
              <a:rPr lang="en-US" altLang="zh-CN" sz="2000">
                <a:sym typeface="+mn-ea"/>
              </a:rPr>
              <a:t>持多元化选稿原则，是要在两者间寻求一种平衡，既不能让声音过于嘈杂，无衡量价值观和是非观的标准，又要保持一定的舆论活跃度，让更多的声音表达出来</a:t>
            </a:r>
            <a:r>
              <a:rPr lang="zh-CN" altLang="en-US" sz="2000">
                <a:sym typeface="+mn-ea"/>
              </a:rPr>
              <a:t>。</a:t>
            </a:r>
            <a:endParaRPr lang="zh-CN" altLang="en-US" sz="2000">
              <a:sym typeface="+mn-ea"/>
            </a:endParaRPr>
          </a:p>
          <a:p>
            <a:pPr marL="342900" indent="-342900" fontAlgn="auto">
              <a:lnSpc>
                <a:spcPct val="150000"/>
              </a:lnSpc>
              <a:buFont typeface="Arial" panose="020B0604020202020204" pitchFamily="34" charset="0"/>
              <a:buChar char="•"/>
            </a:pPr>
            <a:r>
              <a:rPr lang="zh-CN" altLang="en-US" sz="2000">
                <a:solidFill>
                  <a:srgbClr val="D5683F"/>
                </a:solidFill>
                <a:sym typeface="+mn-ea"/>
              </a:rPr>
              <a:t>以针对不同终端选稿为差异化原则：</a:t>
            </a:r>
            <a:r>
              <a:rPr lang="zh-CN" altLang="en-US" sz="2000">
                <a:sym typeface="+mn-ea"/>
              </a:rPr>
              <a:t>网络与新媒体要求用全渠道式编辑来应对多元传播的环境，因此就需要根据不同终端特性进行差异化的覆盖。</a:t>
            </a:r>
            <a:endParaRPr lang="zh-CN" altLang="en-US" sz="2000">
              <a:sym typeface="+mn-ea"/>
            </a:endParaRPr>
          </a:p>
          <a:p>
            <a:pPr marL="342900" indent="-342900" fontAlgn="auto">
              <a:lnSpc>
                <a:spcPct val="150000"/>
              </a:lnSpc>
              <a:buFont typeface="Arial" panose="020B0604020202020204" pitchFamily="34" charset="0"/>
              <a:buChar char="•"/>
            </a:pPr>
            <a:r>
              <a:rPr lang="zh-CN" altLang="en-US" sz="2000">
                <a:solidFill>
                  <a:srgbClr val="D5683F"/>
                </a:solidFill>
                <a:sym typeface="+mn-ea"/>
              </a:rPr>
              <a:t>以体现风格和态度选稿为特色原则：</a:t>
            </a:r>
            <a:r>
              <a:rPr lang="zh-CN" altLang="en-US" sz="2000">
                <a:sym typeface="+mn-ea"/>
              </a:rPr>
              <a:t>网络与新媒体除围绕热点、焦点、价值等要点进行常态选稿之外，还需要站在自我特色与风格的角度进行有针对性的选稿和编排。</a:t>
            </a:r>
            <a:endParaRPr lang="zh-CN" altLang="en-US"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的人工推荐</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一、人工推荐的价值与意义</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人工推荐之所以是选择稿件的主要方式，主要是因为其具有机动性、灵活性、经验性，在某种程度上是一种议程设置，决定着用户阅读和思考的议题 ，决定着网络舆论的走向。</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人工推荐还有一层意义和价值，即对推荐的稿件进行必要的编排和处理。准确把握推荐的内容、推荐的手法、推荐的数量、推荐的位置和推荐的时机，才能取得真正的议程设置的效果。</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的人工推荐</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二、人工推荐的技巧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从权威稿源推荐稿件：</a:t>
            </a:r>
            <a:r>
              <a:rPr lang="zh-CN" sz="2000">
                <a:sym typeface="+mn-ea"/>
              </a:rPr>
              <a:t>稿件质量有保证，内容有把关；</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从用户行为习惯和心理角度推荐稿件：</a:t>
            </a:r>
            <a:r>
              <a:rPr lang="zh-CN" sz="2000">
                <a:sym typeface="+mn-ea"/>
              </a:rPr>
              <a:t>可以根据网民的上网时间来选择稿件；可以根据网民心理特点来选择稿件；</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从接近性角度推荐稿件：</a:t>
            </a:r>
            <a:r>
              <a:rPr lang="zh-CN" sz="2000">
                <a:sym typeface="+mn-ea"/>
              </a:rPr>
              <a:t>接近性包括地理位置接近、心理接近、情感接近、价值观接近、认同接近等；</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从浏览数据角度推荐稿件：</a:t>
            </a:r>
            <a:r>
              <a:rPr lang="zh-CN" sz="2000">
                <a:sym typeface="+mn-ea"/>
              </a:rPr>
              <a:t>各类渠道的新闻排行榜、各类渠道的新闻评论数、微博的话题排行榜、微信的热文排行榜、微博中的点赞数和分享数、微信中的转发数和收藏数、搜索引擎的搜索指数 、问答中的提问热词等。</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4381500"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四、网络与新媒体的传播特征</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1896745"/>
            <a:ext cx="3773170" cy="368300"/>
          </a:xfrm>
          <a:prstGeom prst="rect">
            <a:avLst/>
          </a:prstGeom>
          <a:noFill/>
        </p:spPr>
        <p:txBody>
          <a:bodyPr wrap="square" rtlCol="0">
            <a:spAutoFit/>
          </a:bodyPr>
          <a:p>
            <a:r>
              <a:rPr lang="en-US" altLang="zh-CN" b="1">
                <a:latin typeface="黑体" panose="02010609060101010101" charset="-122"/>
                <a:ea typeface="黑体" panose="02010609060101010101" charset="-122"/>
                <a:cs typeface="黑体" panose="02010609060101010101" charset="-122"/>
              </a:rPr>
              <a:t>1</a:t>
            </a:r>
            <a:r>
              <a:rPr lang="zh-CN" altLang="en-US" b="1">
                <a:latin typeface="黑体" panose="02010609060101010101" charset="-122"/>
                <a:ea typeface="黑体" panose="02010609060101010101" charset="-122"/>
                <a:cs typeface="黑体" panose="02010609060101010101" charset="-122"/>
              </a:rPr>
              <a:t>、互联网的技术特性</a:t>
            </a:r>
            <a:endParaRPr lang="zh-CN" altLang="en-US" b="1">
              <a:latin typeface="黑体" panose="02010609060101010101" charset="-122"/>
              <a:ea typeface="黑体" panose="02010609060101010101" charset="-122"/>
              <a:cs typeface="黑体" panose="02010609060101010101" charset="-122"/>
            </a:endParaRPr>
          </a:p>
        </p:txBody>
      </p:sp>
      <p:sp>
        <p:nvSpPr>
          <p:cNvPr id="8" name="PA_椭圆 30"/>
          <p:cNvSpPr/>
          <p:nvPr>
            <p:custDataLst>
              <p:tags r:id="rId2"/>
            </p:custDataLst>
          </p:nvPr>
        </p:nvSpPr>
        <p:spPr>
          <a:xfrm>
            <a:off x="560705" y="255714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9" name="PA_椭圆 32"/>
          <p:cNvSpPr/>
          <p:nvPr>
            <p:custDataLst>
              <p:tags r:id="rId3"/>
            </p:custDataLst>
          </p:nvPr>
        </p:nvSpPr>
        <p:spPr>
          <a:xfrm>
            <a:off x="560705" y="3576320"/>
            <a:ext cx="1503045" cy="47942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662940" y="2612390"/>
            <a:ext cx="1298575" cy="368300"/>
          </a:xfrm>
          <a:prstGeom prst="rect">
            <a:avLst/>
          </a:prstGeom>
          <a:noFill/>
        </p:spPr>
        <p:txBody>
          <a:bodyPr wrap="square" rtlCol="0">
            <a:spAutoFit/>
          </a:bodyPr>
          <a:p>
            <a:pPr algn="ctr"/>
            <a:r>
              <a:rPr lang="zh-CN" altLang="en-US" b="1"/>
              <a:t>超文本</a:t>
            </a:r>
            <a:endParaRPr lang="zh-CN" altLang="en-US" b="1"/>
          </a:p>
        </p:txBody>
      </p:sp>
      <p:sp>
        <p:nvSpPr>
          <p:cNvPr id="14" name="文本框 13"/>
          <p:cNvSpPr txBox="1"/>
          <p:nvPr/>
        </p:nvSpPr>
        <p:spPr>
          <a:xfrm>
            <a:off x="723900" y="3631565"/>
            <a:ext cx="1176655" cy="368300"/>
          </a:xfrm>
          <a:prstGeom prst="rect">
            <a:avLst/>
          </a:prstGeom>
          <a:noFill/>
        </p:spPr>
        <p:txBody>
          <a:bodyPr wrap="square" rtlCol="0">
            <a:spAutoFit/>
          </a:bodyPr>
          <a:p>
            <a:pPr algn="ctr"/>
            <a:r>
              <a:rPr lang="zh-CN" altLang="en-US" b="1"/>
              <a:t>交互性</a:t>
            </a:r>
            <a:endParaRPr lang="zh-CN" altLang="en-US" b="1"/>
          </a:p>
        </p:txBody>
      </p:sp>
      <p:sp>
        <p:nvSpPr>
          <p:cNvPr id="16" name="文本框 15"/>
          <p:cNvSpPr txBox="1"/>
          <p:nvPr/>
        </p:nvSpPr>
        <p:spPr>
          <a:xfrm>
            <a:off x="2251075" y="2525395"/>
            <a:ext cx="7474585" cy="645160"/>
          </a:xfrm>
          <a:prstGeom prst="rect">
            <a:avLst/>
          </a:prstGeom>
          <a:noFill/>
        </p:spPr>
        <p:txBody>
          <a:bodyPr wrap="square" rtlCol="0">
            <a:spAutoFit/>
          </a:bodyPr>
          <a:p>
            <a:r>
              <a:rPr lang="zh-CN" altLang="en-US"/>
              <a:t>超文本是一种按照信息之间的关系，非线性地存储、组织、管理和浏览信息的计算机技术。</a:t>
            </a:r>
            <a:endParaRPr lang="zh-CN" altLang="en-US"/>
          </a:p>
        </p:txBody>
      </p:sp>
      <p:sp>
        <p:nvSpPr>
          <p:cNvPr id="17" name="文本框 16"/>
          <p:cNvSpPr txBox="1"/>
          <p:nvPr/>
        </p:nvSpPr>
        <p:spPr>
          <a:xfrm>
            <a:off x="2251075" y="3467100"/>
            <a:ext cx="7313295" cy="645160"/>
          </a:xfrm>
          <a:prstGeom prst="rect">
            <a:avLst/>
          </a:prstGeom>
          <a:noFill/>
        </p:spPr>
        <p:txBody>
          <a:bodyPr wrap="square" rtlCol="0">
            <a:spAutoFit/>
          </a:bodyPr>
          <a:p>
            <a:r>
              <a:rPr lang="zh-CN" altLang="en-US"/>
              <a:t>网络的交互性体现在两个方面：一方面是人与机器的互动，另一方面是人通过机器与他人交流互动。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的人工推荐</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三、人工推荐的编排处理</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同一时段重要稿件的推荐编排。</a:t>
            </a:r>
            <a:endParaRPr lang="zh-CN" sz="2000">
              <a:solidFill>
                <a:srgbClr val="D5683F"/>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热点、敏感稿件的推荐编排：</a:t>
            </a:r>
            <a:r>
              <a:rPr lang="zh-CN" sz="2000">
                <a:sym typeface="+mn-ea"/>
              </a:rPr>
              <a:t>要慎重考虑稿件推荐后的社会效果问题，处理好重点突出与新闻炒作的关系。</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相对时效稿件的推荐编排：</a:t>
            </a:r>
            <a:r>
              <a:rPr lang="zh-CN" sz="2000">
                <a:sym typeface="+mn-ea"/>
              </a:rPr>
              <a:t>绝对时效不是判断新闻价值的唯一维度，还要兼顾其他新闻价值，因此应用“相对时效</a:t>
            </a:r>
            <a:r>
              <a:rPr lang="en-US" altLang="zh-CN" sz="2000">
                <a:sym typeface="+mn-ea"/>
              </a:rPr>
              <a:t>”</a:t>
            </a:r>
            <a:r>
              <a:rPr lang="zh-CN" sz="2000">
                <a:sym typeface="+mn-ea"/>
              </a:rPr>
              <a:t>来代替“绝对时效</a:t>
            </a:r>
            <a:r>
              <a:rPr lang="en-US" altLang="zh-CN" sz="2000">
                <a:sym typeface="+mn-ea"/>
              </a:rPr>
              <a:t>”</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的智能推荐</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一、认识和理解智能推荐</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203009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智能推荐</a:t>
            </a:r>
            <a:r>
              <a:rPr lang="zh-CN" sz="2000">
                <a:sym typeface="+mn-ea"/>
              </a:rPr>
              <a:t>是“智能信息推拉技术”在新闻传播领域的应用。所 谓 “智能信息推拉技术”，是指用户在网络中获取信息的方式从过去的“拉取（pull) ”模式变为基于智能技术的“推送(push)”模式，用户在此类技术帮助下，可以高效、及时地获取更精准的信息，获得更有针对性和个性化的信息服务。</a:t>
            </a:r>
            <a:endParaRPr lang="zh-CN" sz="2000">
              <a:sym typeface="+mn-ea"/>
            </a:endParaRPr>
          </a:p>
        </p:txBody>
      </p:sp>
      <p:sp>
        <p:nvSpPr>
          <p:cNvPr id="2" name="文本框 1"/>
          <p:cNvSpPr txBox="1"/>
          <p:nvPr/>
        </p:nvSpPr>
        <p:spPr>
          <a:xfrm>
            <a:off x="435610" y="4074160"/>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二、智能推荐的特征</a:t>
            </a:r>
            <a:endParaRPr lang="zh-CN" altLang="en-US" sz="2400" b="1">
              <a:latin typeface="黑体" panose="02010609060101010101" charset="-122"/>
              <a:ea typeface="黑体" panose="02010609060101010101" charset="-122"/>
              <a:sym typeface="+mn-ea"/>
            </a:endParaRPr>
          </a:p>
        </p:txBody>
      </p:sp>
      <p:graphicFrame>
        <p:nvGraphicFramePr>
          <p:cNvPr id="6" name="图示 5"/>
          <p:cNvGraphicFramePr/>
          <p:nvPr/>
        </p:nvGraphicFramePr>
        <p:xfrm>
          <a:off x="1585595" y="4890770"/>
          <a:ext cx="9020810" cy="1829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的智能推荐</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三、智能推荐的编辑技巧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第一 ，智能推荐与人工推荐相结合，保证用户阅读的全面、均衡，避免窄化和狭隘。</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第二，设置订阅按钮，对用户进行初步分类和画像。</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第三，设置新闻的标签和关键词，为新闻归类。</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第四，对单条新闻进行深度编辑。</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的推送技巧</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一、认识与理解新闻推送</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156845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新闻推送</a:t>
            </a:r>
            <a:r>
              <a:rPr lang="zh-CN" sz="2000">
                <a:sym typeface="+mn-ea"/>
              </a:rPr>
              <a:t>是指编辑按照一定规则编发各种实时新闻、动态信息后，通过特定的渠道直接发布到用户使用的机器终端上，用户在不需要搜索、查询和打开其他软件的情况下自动接收的一种新闻传播路径。</a:t>
            </a:r>
            <a:endParaRPr lang="zh-CN" sz="2000">
              <a:sym typeface="+mn-ea"/>
            </a:endParaRPr>
          </a:p>
        </p:txBody>
      </p:sp>
      <p:sp>
        <p:nvSpPr>
          <p:cNvPr id="2" name="文本框 1"/>
          <p:cNvSpPr txBox="1"/>
          <p:nvPr/>
        </p:nvSpPr>
        <p:spPr>
          <a:xfrm>
            <a:off x="553720" y="3735070"/>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二、新闻推送的特征</a:t>
            </a:r>
            <a:endParaRPr lang="zh-CN" altLang="en-US" sz="2400" b="1">
              <a:latin typeface="黑体" panose="02010609060101010101" charset="-122"/>
              <a:ea typeface="黑体" panose="02010609060101010101" charset="-122"/>
              <a:sym typeface="+mn-ea"/>
            </a:endParaRPr>
          </a:p>
        </p:txBody>
      </p:sp>
      <p:graphicFrame>
        <p:nvGraphicFramePr>
          <p:cNvPr id="6" name="图示 5"/>
          <p:cNvGraphicFramePr/>
          <p:nvPr/>
        </p:nvGraphicFramePr>
        <p:xfrm>
          <a:off x="1585595" y="4718050"/>
          <a:ext cx="9020810" cy="18294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常新闻</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的推送技巧</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三、新闻推送的技巧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推送时间方面：</a:t>
            </a:r>
            <a:r>
              <a:rPr lang="zh-CN" sz="2000">
                <a:sym typeface="+mn-ea"/>
              </a:rPr>
              <a:t>第一，要掌握用户阅读时间和习惯，科学推送，避免新闻推送干扰用户。第二，要将推送时间和推送内容结合考虑，早晨以前一天的热点新闻和重点新闻为主，中午以社会新闻、阅读性强的热点内容为主，晚上以轻松愉快的、慢阅读的内容为主。第三，要针对一些特殊时间进行相应推送。</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推送内容方面：</a:t>
            </a:r>
            <a:r>
              <a:rPr lang="zh-CN" sz="2000">
                <a:sym typeface="+mn-ea"/>
              </a:rPr>
              <a:t>第一，从用户心理出发，做到科学均衡地推送新闻。第二，根据新闻内容，做到固定推送和临时推送结合。第三，从运营品牌出发 ，做到多推送独家原创新闻。</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推送运营方面：</a:t>
            </a:r>
            <a:r>
              <a:rPr lang="zh-CN" sz="2000">
                <a:sym typeface="+mn-ea"/>
              </a:rPr>
              <a:t>第一，尊重用户，把选择的主动权还给用户。第二，需要借助一些技术手段掌握各类数据。第三，明确推送的目的和原则，建立符合本机构的推送运营机制或守则。</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第五节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日常</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新闻在线编辑与运营的规范</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一、坚持正确舆论导向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日常新闻的在线编辑中，首先要规范的是稿件的政治思想，要摈弃谣言、传言和失实新闻，拒绝低俗、庸俗和媚俗内容。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判断稿件的准确性，及时核实和澄清谣言，坚持正确的网络舆论导向，这些都是网络与新媒体日常编辑运营需要完成的工作，也是守住政治思想要求的底线和红线的基本做法。</a:t>
            </a:r>
            <a:endParaRPr lang="zh-CN" sz="2000">
              <a:sym typeface="+mn-ea"/>
            </a:endParaRPr>
          </a:p>
        </p:txBody>
      </p:sp>
      <p:sp>
        <p:nvSpPr>
          <p:cNvPr id="2" name="文本框 1"/>
          <p:cNvSpPr txBox="1"/>
          <p:nvPr/>
        </p:nvSpPr>
        <p:spPr>
          <a:xfrm>
            <a:off x="553720" y="4074160"/>
            <a:ext cx="6480175" cy="1198880"/>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二、遵守法律规章制度</a:t>
            </a:r>
            <a:endParaRPr lang="zh-CN" altLang="en-US" sz="2400" b="1">
              <a:latin typeface="黑体" panose="02010609060101010101" charset="-122"/>
              <a:ea typeface="黑体" panose="02010609060101010101" charset="-122"/>
              <a:sym typeface="+mn-ea"/>
            </a:endParaRPr>
          </a:p>
          <a:p>
            <a:endParaRPr lang="zh-CN" altLang="en-US" sz="2400" b="1">
              <a:latin typeface="黑体" panose="02010609060101010101" charset="-122"/>
              <a:ea typeface="黑体" panose="02010609060101010101" charset="-122"/>
              <a:sym typeface="+mn-ea"/>
            </a:endParaRPr>
          </a:p>
          <a:p>
            <a:endParaRPr lang="zh-CN" altLang="en-US" sz="2400" b="1">
              <a:latin typeface="黑体" panose="02010609060101010101" charset="-122"/>
              <a:ea typeface="黑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第五节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日常</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新闻在线编辑与运营的规范</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三、遵循新闻真实性和新闻价值规律</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新闻真实性</a:t>
            </a:r>
            <a:r>
              <a:rPr lang="zh-CN" sz="2000">
                <a:sym typeface="+mn-ea"/>
              </a:rPr>
              <a:t>是指稿件要准确反映客观实际，基本事件及细节真实准确，稿件中无绝对化和片面性问题，没有通过虚构、添加、拼 凑 、夸张、导演等手段歪曲事实。</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新闻价值</a:t>
            </a:r>
            <a:r>
              <a:rPr lang="zh-CN" sz="2000">
                <a:sym typeface="+mn-ea"/>
              </a:rPr>
              <a:t>是选择和衡量新闻事实的客观标准，即事实本身所具有的足以构成新闻的要素的总和。新闻价值要求稿件要遵循新闻的时新性、重要性、显著性、接近性、趣味性等新闻价值规律。</a:t>
            </a:r>
            <a:endParaRPr lang="zh-CN" sz="2000">
              <a:sym typeface="+mn-ea"/>
            </a:endParaRPr>
          </a:p>
        </p:txBody>
      </p:sp>
      <p:sp>
        <p:nvSpPr>
          <p:cNvPr id="4" name="文本框 3"/>
          <p:cNvSpPr txBox="1"/>
          <p:nvPr/>
        </p:nvSpPr>
        <p:spPr>
          <a:xfrm>
            <a:off x="435610" y="4074160"/>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四、力求文字语言准确</a:t>
            </a:r>
            <a:endParaRPr lang="zh-CN" altLang="en-US" sz="2400" b="1">
              <a:latin typeface="黑体" panose="02010609060101010101" charset="-122"/>
              <a:ea typeface="黑体" panose="02010609060101010101" charset="-122"/>
              <a:sym typeface="+mn-ea"/>
            </a:endParaRPr>
          </a:p>
        </p:txBody>
      </p:sp>
      <p:sp>
        <p:nvSpPr>
          <p:cNvPr id="6" name="文本框 5"/>
          <p:cNvSpPr txBox="1"/>
          <p:nvPr/>
        </p:nvSpPr>
        <p:spPr>
          <a:xfrm>
            <a:off x="553720" y="4683125"/>
            <a:ext cx="11085195" cy="101473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文字语言准确包括用字、语法、逻辑 、修辞等清楚明了，地名、简称 、标点等符合规范，内容表述准确。</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第六章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突发新闻的在线编辑与运营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一、突发事件的特点</a:t>
            </a:r>
            <a:endParaRPr lang="zh-CN" altLang="en-US" sz="2400" b="1">
              <a:latin typeface="黑体" panose="02010609060101010101" charset="-122"/>
              <a:ea typeface="黑体" panose="02010609060101010101" charset="-122"/>
              <a:sym typeface="+mn-ea"/>
            </a:endParaRPr>
          </a:p>
        </p:txBody>
      </p:sp>
      <p:graphicFrame>
        <p:nvGraphicFramePr>
          <p:cNvPr id="4" name="图示 3"/>
          <p:cNvGraphicFramePr/>
          <p:nvPr/>
        </p:nvGraphicFramePr>
        <p:xfrm>
          <a:off x="-642620" y="2199005"/>
          <a:ext cx="6633210" cy="3964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5"/>
          <p:cNvSpPr txBox="1"/>
          <p:nvPr/>
        </p:nvSpPr>
        <p:spPr>
          <a:xfrm>
            <a:off x="1751965" y="2235200"/>
            <a:ext cx="9593580" cy="706755"/>
          </a:xfrm>
          <a:prstGeom prst="rect">
            <a:avLst/>
          </a:prstGeom>
          <a:noFill/>
        </p:spPr>
        <p:txBody>
          <a:bodyPr wrap="square" rtlCol="0">
            <a:spAutoFit/>
          </a:bodyPr>
          <a:p>
            <a:r>
              <a:rPr lang="zh-CN" altLang="en-US" sz="2000"/>
              <a:t>无论是自然因素造成的自然性突发事件还是人为因素导致的社会性突发事件，都是在人们无法预先知晓的情况下发生的。</a:t>
            </a:r>
            <a:endParaRPr lang="zh-CN" altLang="en-US" sz="2000"/>
          </a:p>
        </p:txBody>
      </p:sp>
      <p:sp>
        <p:nvSpPr>
          <p:cNvPr id="7" name="文本框 6"/>
          <p:cNvSpPr txBox="1"/>
          <p:nvPr/>
        </p:nvSpPr>
        <p:spPr>
          <a:xfrm>
            <a:off x="2855595" y="3201035"/>
            <a:ext cx="8857615" cy="1014730"/>
          </a:xfrm>
          <a:prstGeom prst="rect">
            <a:avLst/>
          </a:prstGeom>
          <a:noFill/>
        </p:spPr>
        <p:txBody>
          <a:bodyPr wrap="square" rtlCol="0">
            <a:spAutoFit/>
          </a:bodyPr>
          <a:p>
            <a:r>
              <a:rPr lang="zh-CN" altLang="en-US" sz="2000"/>
              <a:t>或者对公众的生命和财产安全造成威胁和危害，或者带给社会稳定和国家安全负面影响，或者对个人心理和社会心理造成冲击，或者直接危及相关公众群体的生存和生活。</a:t>
            </a:r>
            <a:endParaRPr lang="zh-CN" altLang="en-US" sz="2000"/>
          </a:p>
        </p:txBody>
      </p:sp>
      <p:sp>
        <p:nvSpPr>
          <p:cNvPr id="8" name="文本框 7"/>
          <p:cNvSpPr txBox="1"/>
          <p:nvPr/>
        </p:nvSpPr>
        <p:spPr>
          <a:xfrm>
            <a:off x="3787775" y="4343400"/>
            <a:ext cx="7011035" cy="706755"/>
          </a:xfrm>
          <a:prstGeom prst="rect">
            <a:avLst/>
          </a:prstGeom>
          <a:noFill/>
        </p:spPr>
        <p:txBody>
          <a:bodyPr wrap="square" rtlCol="0">
            <a:spAutoFit/>
          </a:bodyPr>
          <a:p>
            <a:r>
              <a:rPr lang="zh-CN" altLang="en-US" sz="2000"/>
              <a:t>突发事件一旦爆发，总会持续一段时间，经历从潜伏、爆发、高潮 、缓解到最后消退的过程。</a:t>
            </a:r>
            <a:endParaRPr lang="zh-CN" altLang="en-US" sz="2000"/>
          </a:p>
        </p:txBody>
      </p:sp>
      <p:sp>
        <p:nvSpPr>
          <p:cNvPr id="9" name="文本框 8"/>
          <p:cNvSpPr txBox="1"/>
          <p:nvPr/>
        </p:nvSpPr>
        <p:spPr>
          <a:xfrm>
            <a:off x="4815840" y="5359400"/>
            <a:ext cx="5638800" cy="706755"/>
          </a:xfrm>
          <a:prstGeom prst="rect">
            <a:avLst/>
          </a:prstGeom>
          <a:noFill/>
        </p:spPr>
        <p:txBody>
          <a:bodyPr wrap="square" rtlCol="0">
            <a:spAutoFit/>
          </a:bodyPr>
          <a:p>
            <a:r>
              <a:rPr lang="zh-CN" altLang="en-US" sz="2000"/>
              <a:t>尽管突发事件的发生具有突发性，但追根溯源还是能挖掘出多种原因。</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二、突发事件的在线传播特点</a:t>
            </a:r>
            <a:endParaRPr lang="zh-CN" altLang="en-US" sz="2400" b="1">
              <a:latin typeface="黑体" panose="02010609060101010101" charset="-122"/>
              <a:ea typeface="黑体" panose="02010609060101010101" charset="-122"/>
              <a:sym typeface="+mn-ea"/>
            </a:endParaRPr>
          </a:p>
        </p:txBody>
      </p:sp>
      <p:graphicFrame>
        <p:nvGraphicFramePr>
          <p:cNvPr id="17" name="图示 16"/>
          <p:cNvGraphicFramePr/>
          <p:nvPr/>
        </p:nvGraphicFramePr>
        <p:xfrm>
          <a:off x="1840865" y="1793875"/>
          <a:ext cx="7891780" cy="499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4381500"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四、网络与新媒体的传播特征</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1896745"/>
            <a:ext cx="3773170" cy="368300"/>
          </a:xfrm>
          <a:prstGeom prst="rect">
            <a:avLst/>
          </a:prstGeom>
          <a:noFill/>
        </p:spPr>
        <p:txBody>
          <a:bodyPr wrap="square" rtlCol="0">
            <a:spAutoFit/>
          </a:bodyPr>
          <a:p>
            <a:r>
              <a:rPr lang="en-US"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、互联网的多平台价值</a:t>
            </a:r>
            <a:endParaRPr lang="zh-CN" altLang="en-US" b="1">
              <a:latin typeface="黑体" panose="02010609060101010101" charset="-122"/>
              <a:ea typeface="黑体" panose="02010609060101010101" charset="-122"/>
              <a:cs typeface="黑体" panose="02010609060101010101" charset="-122"/>
            </a:endParaRPr>
          </a:p>
        </p:txBody>
      </p:sp>
      <p:sp>
        <p:nvSpPr>
          <p:cNvPr id="8" name="PA_椭圆 30"/>
          <p:cNvSpPr/>
          <p:nvPr>
            <p:custDataLst>
              <p:tags r:id="rId2"/>
            </p:custDataLst>
          </p:nvPr>
        </p:nvSpPr>
        <p:spPr>
          <a:xfrm>
            <a:off x="560705" y="255714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9" name="PA_椭圆 32"/>
          <p:cNvSpPr/>
          <p:nvPr>
            <p:custDataLst>
              <p:tags r:id="rId3"/>
            </p:custDataLst>
          </p:nvPr>
        </p:nvSpPr>
        <p:spPr>
          <a:xfrm>
            <a:off x="560705" y="3576320"/>
            <a:ext cx="1503045" cy="47942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662940" y="2613025"/>
            <a:ext cx="1298575" cy="368300"/>
          </a:xfrm>
          <a:prstGeom prst="rect">
            <a:avLst/>
          </a:prstGeom>
          <a:noFill/>
        </p:spPr>
        <p:txBody>
          <a:bodyPr wrap="square" rtlCol="0">
            <a:spAutoFit/>
          </a:bodyPr>
          <a:p>
            <a:pPr algn="ctr"/>
            <a:r>
              <a:rPr lang="zh-CN" altLang="en-US" b="1"/>
              <a:t>数据平台</a:t>
            </a:r>
            <a:endParaRPr lang="zh-CN" altLang="en-US" b="1"/>
          </a:p>
        </p:txBody>
      </p:sp>
      <p:sp>
        <p:nvSpPr>
          <p:cNvPr id="14" name="文本框 13"/>
          <p:cNvSpPr txBox="1"/>
          <p:nvPr/>
        </p:nvSpPr>
        <p:spPr>
          <a:xfrm>
            <a:off x="723900" y="3631565"/>
            <a:ext cx="1176655" cy="368300"/>
          </a:xfrm>
          <a:prstGeom prst="rect">
            <a:avLst/>
          </a:prstGeom>
          <a:noFill/>
        </p:spPr>
        <p:txBody>
          <a:bodyPr wrap="square" rtlCol="0">
            <a:spAutoFit/>
          </a:bodyPr>
          <a:p>
            <a:pPr algn="ctr"/>
            <a:r>
              <a:rPr lang="zh-CN" altLang="en-US" b="1"/>
              <a:t>交流平台</a:t>
            </a:r>
            <a:endParaRPr lang="zh-CN" altLang="en-US" b="1"/>
          </a:p>
        </p:txBody>
      </p:sp>
      <p:sp>
        <p:nvSpPr>
          <p:cNvPr id="16" name="文本框 15"/>
          <p:cNvSpPr txBox="1"/>
          <p:nvPr/>
        </p:nvSpPr>
        <p:spPr>
          <a:xfrm>
            <a:off x="2251075" y="2525395"/>
            <a:ext cx="7474585" cy="645160"/>
          </a:xfrm>
          <a:prstGeom prst="rect">
            <a:avLst/>
          </a:prstGeom>
          <a:noFill/>
        </p:spPr>
        <p:txBody>
          <a:bodyPr wrap="square" rtlCol="0">
            <a:spAutoFit/>
          </a:bodyPr>
          <a:p>
            <a:r>
              <a:rPr lang="zh-CN" altLang="en-US"/>
              <a:t>利用互联网的海量空间来满足用户浏览信息，查阅资料，存储各类文档，发布各类消息、作品等与数据相关的多方面的需求。</a:t>
            </a:r>
            <a:endParaRPr lang="zh-CN" altLang="en-US"/>
          </a:p>
        </p:txBody>
      </p:sp>
      <p:sp>
        <p:nvSpPr>
          <p:cNvPr id="17" name="文本框 16"/>
          <p:cNvSpPr txBox="1"/>
          <p:nvPr/>
        </p:nvSpPr>
        <p:spPr>
          <a:xfrm>
            <a:off x="2251075" y="3467100"/>
            <a:ext cx="7313295" cy="645160"/>
          </a:xfrm>
          <a:prstGeom prst="rect">
            <a:avLst/>
          </a:prstGeom>
          <a:noFill/>
        </p:spPr>
        <p:txBody>
          <a:bodyPr wrap="square" rtlCol="0">
            <a:spAutoFit/>
          </a:bodyPr>
          <a:p>
            <a:r>
              <a:rPr lang="zh-CN" altLang="en-US"/>
              <a:t>利用互联网的互动特性构建的个人与个人、个人与群体、群体与群体之间沟通、分享、传播信息的交流空间。</a:t>
            </a:r>
            <a:endParaRPr lang="zh-CN" altLang="en-US"/>
          </a:p>
        </p:txBody>
      </p:sp>
      <p:sp>
        <p:nvSpPr>
          <p:cNvPr id="19" name="PA_椭圆 30"/>
          <p:cNvSpPr/>
          <p:nvPr>
            <p:custDataLst>
              <p:tags r:id="rId4"/>
            </p:custDataLst>
          </p:nvPr>
        </p:nvSpPr>
        <p:spPr>
          <a:xfrm>
            <a:off x="560705" y="459422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26" name="文本框 25"/>
          <p:cNvSpPr txBox="1"/>
          <p:nvPr/>
        </p:nvSpPr>
        <p:spPr>
          <a:xfrm>
            <a:off x="757555" y="4649470"/>
            <a:ext cx="1109980" cy="368300"/>
          </a:xfrm>
          <a:prstGeom prst="rect">
            <a:avLst/>
          </a:prstGeom>
          <a:noFill/>
        </p:spPr>
        <p:txBody>
          <a:bodyPr wrap="square" rtlCol="0">
            <a:spAutoFit/>
          </a:bodyPr>
          <a:p>
            <a:pPr algn="ctr"/>
            <a:r>
              <a:rPr lang="zh-CN" altLang="en-US" b="1"/>
              <a:t>商务平台</a:t>
            </a:r>
            <a:endParaRPr lang="zh-CN" altLang="en-US" b="1"/>
          </a:p>
        </p:txBody>
      </p:sp>
      <p:sp>
        <p:nvSpPr>
          <p:cNvPr id="27" name="文本框 26"/>
          <p:cNvSpPr txBox="1"/>
          <p:nvPr/>
        </p:nvSpPr>
        <p:spPr>
          <a:xfrm>
            <a:off x="2251075" y="4511675"/>
            <a:ext cx="7474585" cy="1198880"/>
          </a:xfrm>
          <a:prstGeom prst="rect">
            <a:avLst/>
          </a:prstGeom>
          <a:noFill/>
        </p:spPr>
        <p:txBody>
          <a:bodyPr wrap="square" rtlCol="0">
            <a:spAutoFit/>
          </a:bodyPr>
          <a:p>
            <a:r>
              <a:rPr lang="zh-CN" altLang="en-US"/>
              <a:t>利用互联网开放、超时空的特性来实现个人与个人、个人与企业、企业与企业的在线异地交易、远程交易、网络营销等。</a:t>
            </a:r>
            <a:endParaRPr lang="zh-CN" altLang="en-US"/>
          </a:p>
          <a:p>
            <a:r>
              <a:rPr lang="zh-CN" altLang="en-US"/>
              <a:t>主要包括</a:t>
            </a:r>
            <a:r>
              <a:rPr lang="en-US" altLang="zh-CN"/>
              <a:t>B2B</a:t>
            </a:r>
            <a:r>
              <a:rPr lang="zh-CN" altLang="en-US"/>
              <a:t>、</a:t>
            </a:r>
            <a:r>
              <a:rPr lang="en-US" altLang="zh-CN"/>
              <a:t>C2C</a:t>
            </a:r>
            <a:r>
              <a:rPr lang="zh-CN" altLang="en-US"/>
              <a:t>、</a:t>
            </a:r>
            <a:r>
              <a:rPr lang="en-US" altLang="zh-CN"/>
              <a:t>B2C</a:t>
            </a:r>
            <a:r>
              <a:rPr lang="zh-CN" altLang="en-US"/>
              <a:t>、</a:t>
            </a:r>
            <a:r>
              <a:rPr lang="en-US" altLang="zh-CN"/>
              <a:t>O2O</a:t>
            </a:r>
            <a:r>
              <a:rPr lang="zh-CN" altLang="en-US"/>
              <a:t>、在线支付、网上和手机银行、在线招聘、订票、团购等平台。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一、突发事件的始发报道</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892300"/>
            <a:ext cx="11085195" cy="332295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报道首先要解决的是信源问题</a:t>
            </a:r>
            <a:r>
              <a:rPr lang="zh-CN" sz="2000">
                <a:sym typeface="+mn-ea"/>
              </a:rPr>
              <a:t>。有资质的网络与新媒体可以派出记者到现场，自主采集图文、视频；没有原创采集支持的网络与新媒体，就需要从各种渠道收集、挖掘出信源，包括从官方权威机构的网站、微博 、公众号里发现信源。</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快速 、及时、准确发布</a:t>
            </a:r>
            <a:r>
              <a:rPr lang="zh-CN" sz="2000">
                <a:sym typeface="+mn-ea"/>
              </a:rPr>
              <a:t>最新事实是网络与新媒体在突发事件报道上的重要原则。</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报道形式上，能有包含文字、图片、音频、视频、航拍的多媒体呈现当然最佳，但突发事件发生伊始，准确 、快速 、及时地传递出现场信息是第一位的，</a:t>
            </a:r>
            <a:r>
              <a:rPr lang="zh-CN" sz="2000">
                <a:solidFill>
                  <a:srgbClr val="D5683F"/>
                </a:solidFill>
                <a:sym typeface="+mn-ea"/>
              </a:rPr>
              <a:t>形式要服从于内容</a:t>
            </a:r>
            <a:r>
              <a:rPr lang="zh-CN" sz="2000">
                <a:sym typeface="+mn-ea"/>
              </a:rPr>
              <a:t>，不能为了追求形式而耽误了内容发布。</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二、突发事件的发布推送</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播报是为了到达。</a:t>
            </a:r>
            <a:r>
              <a:rPr lang="zh-CN" sz="2000">
                <a:sym typeface="+mn-ea"/>
              </a:rPr>
              <a:t>对于突发事件，不仅要快速发布，更要将相关内容快速送达用户。</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首先要判断突发事件的</a:t>
            </a:r>
            <a:r>
              <a:rPr lang="zh-CN" sz="2000">
                <a:solidFill>
                  <a:srgbClr val="D5683F"/>
                </a:solidFill>
                <a:sym typeface="+mn-ea"/>
              </a:rPr>
              <a:t>破坏等级、影响程度和可能产生的关注度</a:t>
            </a:r>
            <a:r>
              <a:rPr lang="zh-CN" sz="2000">
                <a:sym typeface="+mn-ea"/>
              </a:rPr>
              <a:t>，这是向多大范围推送、推送哪些内容以及确定后续推送频率的基础。</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早期的推送内容以经过核实的新闻信息和图片为主。面对突发事件不断产生的碎片化的新闻，</a:t>
            </a:r>
            <a:r>
              <a:rPr lang="zh-CN" sz="2000">
                <a:solidFill>
                  <a:srgbClr val="D5683F"/>
                </a:solidFill>
                <a:sym typeface="+mn-ea"/>
              </a:rPr>
              <a:t>推送的频率</a:t>
            </a:r>
            <a:r>
              <a:rPr lang="zh-CN" sz="2000">
                <a:sym typeface="+mn-ea"/>
              </a:rPr>
              <a:t>是需要权衡处理的问题。</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推送的同时还需要对相应的</a:t>
            </a:r>
            <a:r>
              <a:rPr lang="zh-CN" sz="2000">
                <a:solidFill>
                  <a:srgbClr val="D5683F"/>
                </a:solidFill>
                <a:sym typeface="+mn-ea"/>
              </a:rPr>
              <a:t>页面做更新调整</a:t>
            </a:r>
            <a:r>
              <a:rPr lang="zh-CN" sz="2000">
                <a:sym typeface="+mn-ea"/>
              </a:rPr>
              <a:t>。</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三、突发事件的深度追踪</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突发事件的深度追踪过去多是以</a:t>
            </a:r>
            <a:r>
              <a:rPr lang="zh-CN" sz="2000">
                <a:solidFill>
                  <a:srgbClr val="D5683F"/>
                </a:solidFill>
                <a:sym typeface="+mn-ea"/>
              </a:rPr>
              <a:t>记者采集报道</a:t>
            </a:r>
            <a:r>
              <a:rPr lang="zh-CN" sz="2000">
                <a:sym typeface="+mn-ea"/>
              </a:rPr>
              <a:t>为主，网络与新媒体出现后，可采取前方原创采访与后方深度编辑结合的方式跟进突发事件的后续报道。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突发事件发生后，编辑第一时间</a:t>
            </a:r>
            <a:r>
              <a:rPr lang="zh-CN" sz="2000" b="1">
                <a:sym typeface="+mn-ea"/>
              </a:rPr>
              <a:t>收集背景资料和过往报道、图片和视频，介绍相关专业知识和常识</a:t>
            </a:r>
            <a:r>
              <a:rPr lang="zh-CN" sz="2000">
                <a:sym typeface="+mn-ea"/>
              </a:rPr>
              <a:t>，是必备功课。</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制作专题</a:t>
            </a:r>
            <a:r>
              <a:rPr lang="zh-CN" sz="2000">
                <a:sym typeface="+mn-ea"/>
              </a:rPr>
              <a:t>是深度追踪在形式上的体现。</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互动</a:t>
            </a:r>
            <a:r>
              <a:rPr lang="zh-CN" sz="2000">
                <a:sym typeface="+mn-ea"/>
              </a:rPr>
              <a:t>是深度追踪必不可少的常用编辑手段，在线访谈和在线调查两种方式可以直接为深度追踪收集更多原创资源，同时直接了解用户态度、观察用户情绪、反映舆情发展。</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四、突发事件的编辑整合</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需要编辑对海量的碎片化内容进行</a:t>
            </a:r>
            <a:r>
              <a:rPr lang="zh-CN" sz="2000" b="1">
                <a:sym typeface="+mn-ea"/>
              </a:rPr>
              <a:t>有逻辑、有条理、有包装</a:t>
            </a:r>
            <a:r>
              <a:rPr lang="zh-CN" sz="2000">
                <a:sym typeface="+mn-ea"/>
              </a:rPr>
              <a:t>的整合，运用</a:t>
            </a:r>
            <a:r>
              <a:rPr lang="zh-CN" sz="2000">
                <a:solidFill>
                  <a:srgbClr val="D5683F"/>
                </a:solidFill>
                <a:sym typeface="+mn-ea"/>
              </a:rPr>
              <a:t>文本整合的各种手法</a:t>
            </a:r>
            <a:r>
              <a:rPr lang="zh-CN" sz="2000">
                <a:sym typeface="+mn-ea"/>
              </a:rPr>
              <a:t>，对突发事件进行归纳梳理 ，让零碎的、散乱的新闻、评论等内容结构化完整呈现，便于用户在线浏览和接收。</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整合不仅是服务于用户，更是服务于新闻报道本身</a:t>
            </a:r>
            <a:r>
              <a:rPr lang="zh-CN" sz="2000">
                <a:sym typeface="+mn-ea"/>
              </a:rPr>
              <a:t>。应在整合中深度挖掘，寻找各资源、要素之间的逻辑关联，进行有效配置，提炼出核心内容，通过协同作业将一些原本凑乱的、无价值的要素整合为有意义的整体，在整合中完成原创报道。</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五、突发事件的加工制作</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在突发新闻进入到发展阶段后，可以运用各种多媒体手段，如</a:t>
            </a:r>
            <a:r>
              <a:rPr lang="zh-CN" sz="2000">
                <a:solidFill>
                  <a:srgbClr val="D5683F"/>
                </a:solidFill>
                <a:sym typeface="+mn-ea"/>
              </a:rPr>
              <a:t>3D动新闻、图片 视频、可视化信息图、图解、沙画、H5、新闻游戏</a:t>
            </a:r>
            <a:r>
              <a:rPr lang="zh-CN" sz="2000">
                <a:sym typeface="+mn-ea"/>
              </a:rPr>
              <a:t>等，此时有充裕时间进行加工制作。</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在高密度、大容量的突发新闻报道中，加工制作属于在线编辑的精品生产流程，需要完成</a:t>
            </a:r>
            <a:r>
              <a:rPr lang="zh-CN" sz="2000">
                <a:solidFill>
                  <a:srgbClr val="D5683F"/>
                </a:solidFill>
                <a:sym typeface="+mn-ea"/>
              </a:rPr>
              <a:t>确定对象、选择主题、写作文案、设计包装、获得技术支持</a:t>
            </a:r>
            <a:r>
              <a:rPr lang="zh-CN" sz="2000">
                <a:sym typeface="+mn-ea"/>
              </a:rPr>
              <a:t>等一系列工作。</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加工制作的新闻数量不会太多，只有慎重选择将哪些材料或哪个主题做成精品，才能保证精品的质量，才能让精品有效传播。</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六、突发事件的修正错误</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对于重大突发事件中易于出现错误和问题的地方，应加强把关意识，尤其要注意</a:t>
            </a:r>
            <a:r>
              <a:rPr lang="zh-CN" sz="2000" b="1">
                <a:sym typeface="+mn-ea"/>
              </a:rPr>
              <a:t>数字、人名、地名、财产损失、出事主体、出事原因、责任等细节</a:t>
            </a:r>
            <a:r>
              <a:rPr lang="zh-CN" sz="2000">
                <a:sym typeface="+mn-ea"/>
              </a:rPr>
              <a:t>。此外，对UGC要慎重选用，对前方记者的报道也不要盲目相信，应及时核实各种信息，尽量避免错误出现。</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一旦需要修正错误， 一是要</a:t>
            </a:r>
            <a:r>
              <a:rPr lang="zh-CN" sz="2000">
                <a:solidFill>
                  <a:srgbClr val="D5683F"/>
                </a:solidFill>
                <a:sym typeface="+mn-ea"/>
              </a:rPr>
              <a:t>及时更新</a:t>
            </a:r>
            <a:r>
              <a:rPr lang="zh-CN" sz="2000">
                <a:sym typeface="+mn-ea"/>
              </a:rPr>
              <a:t>、修正发布在</a:t>
            </a:r>
            <a:r>
              <a:rPr lang="zh-CN" sz="2000">
                <a:solidFill>
                  <a:srgbClr val="D5683F"/>
                </a:solidFill>
                <a:sym typeface="+mn-ea"/>
              </a:rPr>
              <a:t>所有渠道和平台</a:t>
            </a:r>
            <a:r>
              <a:rPr lang="zh-CN" sz="2000">
                <a:sym typeface="+mn-ea"/>
              </a:rPr>
              <a:t>上的内容，一些重要的修正要放置在显著位置，便于用户看到；</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二是要</a:t>
            </a:r>
            <a:r>
              <a:rPr lang="zh-CN" sz="2000">
                <a:solidFill>
                  <a:srgbClr val="D5683F"/>
                </a:solidFill>
                <a:sym typeface="+mn-ea"/>
              </a:rPr>
              <a:t>第一时间</a:t>
            </a:r>
            <a:r>
              <a:rPr lang="zh-CN" sz="2000">
                <a:sym typeface="+mn-ea"/>
              </a:rPr>
              <a:t>通过各种推送方式</a:t>
            </a:r>
            <a:r>
              <a:rPr lang="zh-CN" sz="2000">
                <a:solidFill>
                  <a:srgbClr val="D5683F"/>
                </a:solidFill>
                <a:sym typeface="+mn-ea"/>
              </a:rPr>
              <a:t>告知用户</a:t>
            </a:r>
            <a:r>
              <a:rPr lang="zh-CN" sz="2000">
                <a:sym typeface="+mn-ea"/>
              </a:rPr>
              <a:t>，尽量缩小错误的传播范围；</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三是对于与事实完全不符的错误、谣言等，要从自己的</a:t>
            </a:r>
            <a:r>
              <a:rPr lang="zh-CN" sz="2000">
                <a:solidFill>
                  <a:srgbClr val="D5683F"/>
                </a:solidFill>
                <a:sym typeface="+mn-ea"/>
              </a:rPr>
              <a:t>服务器和搜索系统里</a:t>
            </a:r>
            <a:r>
              <a:rPr lang="zh-CN" sz="2000">
                <a:sym typeface="+mn-ea"/>
              </a:rPr>
              <a:t>彻底更正或删除；</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四是</a:t>
            </a:r>
            <a:r>
              <a:rPr lang="zh-CN" sz="2000">
                <a:solidFill>
                  <a:srgbClr val="D5683F"/>
                </a:solidFill>
                <a:sym typeface="+mn-ea"/>
              </a:rPr>
              <a:t>联系相关部门或机构</a:t>
            </a:r>
            <a:r>
              <a:rPr lang="zh-CN" sz="2000">
                <a:sym typeface="+mn-ea"/>
              </a:rPr>
              <a:t>，在整个互联网上修正可能引发严重社会危机的错误。</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七、突发事件的信息服务</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01473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在突发事件的在线编辑中，除快速发布推送报道、整合加工内容让用户了解事件发生原因和最新进展外，还应该提供必要的常识、信息和服务，让用户能得到实实在在的支持和帮助。</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一、在线运营突发事件的立足点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突发事件的突发性特点决定了</a:t>
            </a:r>
            <a:r>
              <a:rPr lang="zh-CN" sz="2000">
                <a:solidFill>
                  <a:srgbClr val="D5683F"/>
                </a:solidFill>
                <a:sym typeface="+mn-ea"/>
              </a:rPr>
              <a:t>无法提前策划在线运营</a:t>
            </a:r>
            <a:r>
              <a:rPr lang="zh-CN" sz="2000">
                <a:sym typeface="+mn-ea"/>
              </a:rPr>
              <a:t>，破坏性和复杂性的特点决定了</a:t>
            </a:r>
            <a:r>
              <a:rPr lang="zh-CN" sz="2000">
                <a:solidFill>
                  <a:srgbClr val="D5683F"/>
                </a:solidFill>
                <a:sym typeface="+mn-ea"/>
              </a:rPr>
              <a:t>不能过度消费突发事件</a:t>
            </a:r>
            <a:r>
              <a:rPr lang="zh-CN" sz="2000">
                <a:sym typeface="+mn-ea"/>
              </a:rPr>
              <a:t>，持续性的特点决定了</a:t>
            </a:r>
            <a:r>
              <a:rPr lang="zh-CN" sz="2000">
                <a:solidFill>
                  <a:srgbClr val="D5683F"/>
                </a:solidFill>
                <a:sym typeface="+mn-ea"/>
              </a:rPr>
              <a:t>内容运营需要恒久保持</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突发事件内容运营的</a:t>
            </a:r>
            <a:r>
              <a:rPr lang="zh-CN" sz="2000">
                <a:solidFill>
                  <a:srgbClr val="D5683F"/>
                </a:solidFill>
                <a:sym typeface="+mn-ea"/>
              </a:rPr>
              <a:t>最大风险是新闻存在是否真实与准确的问题</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海量的新闻、相似的内容、嘈杂的声音</a:t>
            </a:r>
            <a:r>
              <a:rPr lang="zh-CN" sz="2000">
                <a:sym typeface="+mn-ea"/>
              </a:rPr>
              <a:t>是突发事件发生后用户所面对的内容消费场景。</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满足需求</a:t>
            </a:r>
            <a:r>
              <a:rPr lang="zh-CN" sz="2000">
                <a:sym typeface="+mn-ea"/>
              </a:rPr>
              <a:t>是网络与新媒体运营的不二法则，突发事件的在线运营也不例外。</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二、在线运营突发事件的増值点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所谓增值点，即网络与新媒体在突发事件报道中通过何种方式来提升媒体</a:t>
            </a:r>
            <a:r>
              <a:rPr lang="zh-CN" sz="2000">
                <a:solidFill>
                  <a:srgbClr val="D5683F"/>
                </a:solidFill>
                <a:sym typeface="+mn-ea"/>
              </a:rPr>
              <a:t>公信力、影响力和'品牌价值</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任由信息泛滥、无序传播、谣言满天飞和严格把关、主动设置议程、引领网络舆论，是两种不同的运营态度，也必然产生不同的运营效果。越是在关键时刻挺身而出，越能收获</a:t>
            </a:r>
            <a:r>
              <a:rPr lang="zh-CN" sz="2000">
                <a:solidFill>
                  <a:srgbClr val="D5683F"/>
                </a:solidFill>
                <a:sym typeface="+mn-ea"/>
              </a:rPr>
              <a:t>口碑效果和几何量级的传播</a:t>
            </a:r>
            <a:r>
              <a:rPr lang="zh-CN" sz="2000">
                <a:sym typeface="+mn-ea"/>
              </a:rPr>
              <a:t>。</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突发新闻的在线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三、在线运营突发事件的基本保障</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在线运营突发事件的前提是拥有</a:t>
            </a:r>
            <a:r>
              <a:rPr lang="zh-CN" sz="2000">
                <a:solidFill>
                  <a:srgbClr val="D5683F"/>
                </a:solidFill>
                <a:sym typeface="+mn-ea"/>
              </a:rPr>
              <a:t>准确、及时、权威的高品质内容</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预案应对</a:t>
            </a:r>
            <a:r>
              <a:rPr lang="zh-CN" sz="2000">
                <a:solidFill>
                  <a:srgbClr val="D5683F"/>
                </a:solidFill>
                <a:sym typeface="+mn-ea"/>
              </a:rPr>
              <a:t>选题标准、报道原则、应急机制、响应程序和常规操作</a:t>
            </a:r>
            <a:r>
              <a:rPr lang="zh-CN" sz="2000">
                <a:sym typeface="+mn-ea"/>
              </a:rPr>
              <a:t>做出明确详细的规定，可操作性强。</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虽然媒体性质不同，所用机制不同，但针对突发事件的报道原则基本是一致的：</a:t>
            </a:r>
            <a:r>
              <a:rPr lang="zh-CN" sz="2000" b="1">
                <a:sym typeface="+mn-ea"/>
              </a:rPr>
              <a:t>坚守“准确 、及时、理性、客观 、中立”的报道原则，遵守媒体伦理，以尊重采访对象、不造成二次伤害、不煽动情绪、不渲染血腥恐怖画面等为报道准则</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突发事件等级不同，</a:t>
            </a:r>
            <a:r>
              <a:rPr lang="zh-CN" sz="2000">
                <a:solidFill>
                  <a:srgbClr val="D5683F"/>
                </a:solidFill>
                <a:sym typeface="+mn-ea"/>
              </a:rPr>
              <a:t>响应机制、参与人员、支持配合方式</a:t>
            </a:r>
            <a:r>
              <a:rPr lang="zh-CN" sz="2000">
                <a:sym typeface="+mn-ea"/>
              </a:rPr>
              <a:t>也要与之相对应。</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应建立必要的</a:t>
            </a:r>
            <a:r>
              <a:rPr lang="zh-CN" sz="2000">
                <a:solidFill>
                  <a:srgbClr val="D5683F"/>
                </a:solidFill>
                <a:sym typeface="+mn-ea"/>
              </a:rPr>
              <a:t>外部合作机制，输人和输出内容</a:t>
            </a:r>
            <a:r>
              <a:rPr lang="zh-CN" sz="2000">
                <a:sym typeface="+mn-ea"/>
              </a:rPr>
              <a:t>。突发事件的突发性、复杂性和持续性使得网络与新媒体需要与外部建立各种合作</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4381500"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四、网络与新媒体的传播特征</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1896745"/>
            <a:ext cx="3773170" cy="368300"/>
          </a:xfrm>
          <a:prstGeom prst="rect">
            <a:avLst/>
          </a:prstGeom>
          <a:noFill/>
        </p:spPr>
        <p:txBody>
          <a:bodyPr wrap="square" rtlCol="0">
            <a:spAutoFit/>
          </a:bodyPr>
          <a:p>
            <a:r>
              <a:rPr lang="en-US" b="1">
                <a:latin typeface="黑体" panose="02010609060101010101" charset="-122"/>
                <a:ea typeface="黑体" panose="02010609060101010101" charset="-122"/>
                <a:cs typeface="黑体" panose="02010609060101010101" charset="-122"/>
              </a:rPr>
              <a:t>2</a:t>
            </a:r>
            <a:r>
              <a:rPr lang="zh-CN" altLang="en-US" b="1">
                <a:latin typeface="黑体" panose="02010609060101010101" charset="-122"/>
                <a:ea typeface="黑体" panose="02010609060101010101" charset="-122"/>
                <a:cs typeface="黑体" panose="02010609060101010101" charset="-122"/>
              </a:rPr>
              <a:t>、互联网的多平台价值</a:t>
            </a:r>
            <a:endParaRPr lang="zh-CN" altLang="en-US" b="1">
              <a:latin typeface="黑体" panose="02010609060101010101" charset="-122"/>
              <a:ea typeface="黑体" panose="02010609060101010101" charset="-122"/>
              <a:cs typeface="黑体" panose="02010609060101010101" charset="-122"/>
            </a:endParaRPr>
          </a:p>
        </p:txBody>
      </p:sp>
      <p:grpSp>
        <p:nvGrpSpPr>
          <p:cNvPr id="2" name="组合 1"/>
          <p:cNvGrpSpPr/>
          <p:nvPr/>
        </p:nvGrpSpPr>
        <p:grpSpPr>
          <a:xfrm>
            <a:off x="560705" y="2557145"/>
            <a:ext cx="1502410" cy="1497965"/>
            <a:chOff x="883" y="4027"/>
            <a:chExt cx="2366" cy="2359"/>
          </a:xfrm>
        </p:grpSpPr>
        <p:sp>
          <p:nvSpPr>
            <p:cNvPr id="8" name="PA_椭圆 30"/>
            <p:cNvSpPr/>
            <p:nvPr>
              <p:custDataLst>
                <p:tags r:id="rId2"/>
              </p:custDataLst>
            </p:nvPr>
          </p:nvSpPr>
          <p:spPr>
            <a:xfrm>
              <a:off x="883" y="402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9" name="PA_椭圆 32"/>
            <p:cNvSpPr/>
            <p:nvPr>
              <p:custDataLst>
                <p:tags r:id="rId3"/>
              </p:custDataLst>
            </p:nvPr>
          </p:nvSpPr>
          <p:spPr>
            <a:xfrm>
              <a:off x="883" y="5632"/>
              <a:ext cx="2367" cy="75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1044" y="4115"/>
              <a:ext cx="2045" cy="580"/>
            </a:xfrm>
            <a:prstGeom prst="rect">
              <a:avLst/>
            </a:prstGeom>
            <a:noFill/>
          </p:spPr>
          <p:txBody>
            <a:bodyPr wrap="square" rtlCol="0">
              <a:spAutoFit/>
            </a:bodyPr>
            <a:p>
              <a:pPr algn="ctr"/>
              <a:r>
                <a:rPr lang="zh-CN" altLang="en-US" b="1"/>
                <a:t>娱乐平台</a:t>
              </a:r>
              <a:endParaRPr lang="zh-CN" altLang="en-US" b="1"/>
            </a:p>
          </p:txBody>
        </p:sp>
        <p:sp>
          <p:nvSpPr>
            <p:cNvPr id="14" name="文本框 13"/>
            <p:cNvSpPr txBox="1"/>
            <p:nvPr/>
          </p:nvSpPr>
          <p:spPr>
            <a:xfrm>
              <a:off x="1140" y="5719"/>
              <a:ext cx="1853" cy="580"/>
            </a:xfrm>
            <a:prstGeom prst="rect">
              <a:avLst/>
            </a:prstGeom>
            <a:noFill/>
          </p:spPr>
          <p:txBody>
            <a:bodyPr wrap="square" rtlCol="0">
              <a:spAutoFit/>
            </a:bodyPr>
            <a:p>
              <a:pPr algn="ctr"/>
              <a:r>
                <a:rPr lang="zh-CN" altLang="en-US" b="1"/>
                <a:t>工具平台</a:t>
              </a:r>
              <a:endParaRPr lang="zh-CN" altLang="en-US" b="1"/>
            </a:p>
          </p:txBody>
        </p:sp>
      </p:grpSp>
      <p:sp>
        <p:nvSpPr>
          <p:cNvPr id="16" name="文本框 15"/>
          <p:cNvSpPr txBox="1"/>
          <p:nvPr/>
        </p:nvSpPr>
        <p:spPr>
          <a:xfrm>
            <a:off x="2251075" y="2525395"/>
            <a:ext cx="7474585" cy="645160"/>
          </a:xfrm>
          <a:prstGeom prst="rect">
            <a:avLst/>
          </a:prstGeom>
          <a:noFill/>
        </p:spPr>
        <p:txBody>
          <a:bodyPr wrap="square" rtlCol="0">
            <a:spAutoFit/>
          </a:bodyPr>
          <a:p>
            <a:r>
              <a:rPr lang="zh-CN" altLang="en-US"/>
              <a:t>利用互联网的海量图特性、多媒体特性满足用户音乐、影视、游戏等方面的娱乐需求。</a:t>
            </a:r>
            <a:endParaRPr lang="zh-CN" altLang="en-US"/>
          </a:p>
        </p:txBody>
      </p:sp>
      <p:sp>
        <p:nvSpPr>
          <p:cNvPr id="17" name="文本框 16"/>
          <p:cNvSpPr txBox="1"/>
          <p:nvPr/>
        </p:nvSpPr>
        <p:spPr>
          <a:xfrm>
            <a:off x="2251075" y="3467100"/>
            <a:ext cx="7313295" cy="922020"/>
          </a:xfrm>
          <a:prstGeom prst="rect">
            <a:avLst/>
          </a:prstGeom>
          <a:noFill/>
        </p:spPr>
        <p:txBody>
          <a:bodyPr wrap="square" rtlCol="0">
            <a:spAutoFit/>
          </a:bodyPr>
          <a:p>
            <a:r>
              <a:rPr lang="zh-CN" altLang="en-US"/>
              <a:t>利用互联网的开放性提供各类软件、各种工具及相关网络服务，主要包括搜索引擎、</a:t>
            </a:r>
            <a:r>
              <a:rPr lang="en-US" altLang="zh-CN"/>
              <a:t>Tag</a:t>
            </a:r>
            <a:r>
              <a:rPr lang="zh-CN" altLang="en-US"/>
              <a:t>社会化标签、收藏、分享、</a:t>
            </a:r>
            <a:r>
              <a:rPr lang="en-US" altLang="zh-CN"/>
              <a:t>Widge</a:t>
            </a:r>
            <a:r>
              <a:rPr lang="zh-CN" altLang="en-US"/>
              <a:t>个性化定制、</a:t>
            </a:r>
            <a:r>
              <a:rPr lang="en-US" altLang="zh-CN"/>
              <a:t>BT</a:t>
            </a:r>
            <a:r>
              <a:rPr lang="zh-CN" altLang="en-US"/>
              <a:t>下载、</a:t>
            </a:r>
            <a:r>
              <a:rPr lang="en-US" altLang="zh-CN"/>
              <a:t>FTP</a:t>
            </a:r>
            <a:r>
              <a:rPr lang="zh-CN" altLang="en-US"/>
              <a:t>文件传输等。</a:t>
            </a:r>
            <a:endParaRPr lang="zh-CN" altLang="en-US"/>
          </a:p>
        </p:txBody>
      </p:sp>
      <p:sp>
        <p:nvSpPr>
          <p:cNvPr id="19" name="PA_椭圆 30"/>
          <p:cNvSpPr/>
          <p:nvPr>
            <p:custDataLst>
              <p:tags r:id="rId4"/>
            </p:custDataLst>
          </p:nvPr>
        </p:nvSpPr>
        <p:spPr>
          <a:xfrm>
            <a:off x="560705" y="4594225"/>
            <a:ext cx="1503045" cy="47942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26" name="文本框 25"/>
          <p:cNvSpPr txBox="1"/>
          <p:nvPr/>
        </p:nvSpPr>
        <p:spPr>
          <a:xfrm>
            <a:off x="757555" y="4649470"/>
            <a:ext cx="1109980" cy="368300"/>
          </a:xfrm>
          <a:prstGeom prst="rect">
            <a:avLst/>
          </a:prstGeom>
          <a:noFill/>
        </p:spPr>
        <p:txBody>
          <a:bodyPr wrap="square" rtlCol="0">
            <a:spAutoFit/>
          </a:bodyPr>
          <a:p>
            <a:pPr algn="ctr"/>
            <a:r>
              <a:rPr lang="zh-CN" altLang="en-US" b="1"/>
              <a:t>政务平台</a:t>
            </a:r>
            <a:endParaRPr lang="zh-CN" altLang="en-US" b="1"/>
          </a:p>
        </p:txBody>
      </p:sp>
      <p:sp>
        <p:nvSpPr>
          <p:cNvPr id="27" name="文本框 26"/>
          <p:cNvSpPr txBox="1"/>
          <p:nvPr/>
        </p:nvSpPr>
        <p:spPr>
          <a:xfrm>
            <a:off x="2251075" y="4511675"/>
            <a:ext cx="7474585" cy="645160"/>
          </a:xfrm>
          <a:prstGeom prst="rect">
            <a:avLst/>
          </a:prstGeom>
          <a:noFill/>
        </p:spPr>
        <p:txBody>
          <a:bodyPr wrap="square" rtlCol="0">
            <a:spAutoFit/>
          </a:bodyPr>
          <a:p>
            <a:r>
              <a:rPr lang="zh-CN" altLang="en-US"/>
              <a:t>利用互联网的交互性、信息海量性、超时空性为政府搭建的政务新闻发布、社会职能服务和政民沟通交互的网络空间。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第七章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社会热点新闻的在线编辑与运营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一、互联网时代社会热点的特征</a:t>
            </a:r>
            <a:endParaRPr lang="zh-CN" altLang="en-US" sz="2400" b="1">
              <a:latin typeface="黑体" panose="02010609060101010101" charset="-122"/>
              <a:ea typeface="黑体" panose="02010609060101010101" charset="-122"/>
              <a:sym typeface="+mn-ea"/>
            </a:endParaRPr>
          </a:p>
        </p:txBody>
      </p:sp>
      <p:graphicFrame>
        <p:nvGraphicFramePr>
          <p:cNvPr id="17" name="图示 16"/>
          <p:cNvGraphicFramePr/>
          <p:nvPr/>
        </p:nvGraphicFramePr>
        <p:xfrm>
          <a:off x="1840865" y="1793875"/>
          <a:ext cx="7891780" cy="499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二、社会热点新闻的在线传播特点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第一，社交媒体成为热点新闻传播的第一渠道。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第二，内容多元造成众声喧哗。</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第三，标签化传播使用户形成刻板印象。</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第四，去中心化的平等参与助推热点新闻传播。</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一、发现并辨析热点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b="1">
                <a:sym typeface="+mn-ea"/>
              </a:rPr>
              <a:t>发现热点有三条路径：</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一是</a:t>
            </a:r>
            <a:r>
              <a:rPr lang="zh-CN" sz="2000">
                <a:solidFill>
                  <a:srgbClr val="D5683F"/>
                </a:solidFill>
                <a:sym typeface="+mn-ea"/>
              </a:rPr>
              <a:t>依赖新闻从业者长期积累的经验和媒体人的敏锐素养</a:t>
            </a:r>
            <a:r>
              <a:rPr lang="zh-CN" sz="2000">
                <a:sym typeface="+mn-ea"/>
              </a:rPr>
              <a:t>，基于个人的价值观、新闻认知和知识去发现热点；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a:t>
            </a:r>
            <a:r>
              <a:rPr lang="zh-CN" sz="2000">
                <a:solidFill>
                  <a:srgbClr val="D5683F"/>
                </a:solidFill>
                <a:sym typeface="+mn-ea"/>
              </a:rPr>
              <a:t>观察社交媒体的议论焦点和话题变化</a:t>
            </a:r>
            <a:r>
              <a:rPr lang="zh-CN" sz="2000">
                <a:sym typeface="+mn-ea"/>
              </a:rPr>
              <a:t>，那些刷爆微信朋友圈的新闻，那些在微博上瞬间能获得数万转发的话题，都有可能成为社会热点；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三是</a:t>
            </a:r>
            <a:r>
              <a:rPr lang="zh-CN" sz="2000">
                <a:solidFill>
                  <a:srgbClr val="D5683F"/>
                </a:solidFill>
                <a:sym typeface="+mn-ea"/>
              </a:rPr>
              <a:t>借助数据模型分析判断热点</a:t>
            </a:r>
            <a:r>
              <a:rPr lang="zh-CN" sz="2000">
                <a:sym typeface="+mn-ea"/>
              </a:rPr>
              <a:t>，比如利用谷歌趋势（ Google Trend) 、百度指数、360指 数、微指数等，分析某个关键词的搜索规模有多大、一段时间内的涨跌态势以及相关的新闻舆论变化，关注搜索这些词的网民是什么样的、分布在哪里、同时还搜了哪些相关的词等。</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一、发现并辨析热点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辨析热点就是要正确把握热点问题的本质所在</a:t>
            </a:r>
            <a:r>
              <a:rPr lang="zh-CN" sz="2000">
                <a:sym typeface="+mn-ea"/>
              </a:rPr>
              <a:t>，对报道之后可能对实际工作与社会、民众产生的影响及效果作前瞻性的估量；</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对促成热点问题的诸多因素及其来龙去脉、发展趋势作深人了解；对热点问题与其他事物间的互相联系、互相依存、互相转化等方面作全方位研判；</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对用户关于某一热点问题的各种议论、意见、建议及锋芒所向作出正确的判断。</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二、追踪并编辑热点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（一）内容的组织、编辑和制作</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一是组织编辑单篇重点新闻报道。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二是整合相关评论内容。</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三是运用标签、热词、热搜榜、排行榜等为用户浏览热点新闻提供便利。</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四是适当、适度制作动漫形态的热点新闻。</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二、追踪并编辑热点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（二）运用互动手段深度追踪热点</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第一 ，通过</a:t>
            </a:r>
            <a:r>
              <a:rPr lang="zh-CN" sz="2000">
                <a:solidFill>
                  <a:schemeClr val="accent1">
                    <a:lumMod val="75000"/>
                  </a:schemeClr>
                </a:solidFill>
                <a:sym typeface="+mn-ea"/>
              </a:rPr>
              <a:t>调查</a:t>
            </a:r>
            <a:r>
              <a:rPr lang="zh-CN" sz="2000">
                <a:sym typeface="+mn-ea"/>
              </a:rPr>
              <a:t>了解用户的情绪和态度，为热点追踪提供思路和方向。</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第二，通过</a:t>
            </a:r>
            <a:r>
              <a:rPr lang="zh-CN" sz="2000">
                <a:solidFill>
                  <a:schemeClr val="accent1">
                    <a:lumMod val="75000"/>
                  </a:schemeClr>
                </a:solidFill>
                <a:sym typeface="+mn-ea"/>
              </a:rPr>
              <a:t>访谈、问答</a:t>
            </a:r>
            <a:r>
              <a:rPr lang="zh-CN" sz="2000">
                <a:sym typeface="+mn-ea"/>
              </a:rPr>
              <a:t>形式邀请相关人士对热点新闻进行解读。热点事件出现后相关媒体需要解疑释惑、理清脉络，邀请专业人士进行解读。</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第三，运用</a:t>
            </a:r>
            <a:r>
              <a:rPr lang="zh-CN" sz="2000">
                <a:solidFill>
                  <a:schemeClr val="accent1">
                    <a:lumMod val="75000"/>
                  </a:schemeClr>
                </a:solidFill>
                <a:sym typeface="+mn-ea"/>
              </a:rPr>
              <a:t>微博平台设置热点话题</a:t>
            </a:r>
            <a:r>
              <a:rPr lang="zh-CN" sz="2000">
                <a:sym typeface="+mn-ea"/>
              </a:rPr>
              <a:t>。微博作为弱关系、强互动的开放平台，易于用户交流和讨论热点事件,也易于扩散和传播热点事件。</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第四，运用</a:t>
            </a:r>
            <a:r>
              <a:rPr lang="zh-CN" sz="2000">
                <a:solidFill>
                  <a:schemeClr val="accent1">
                    <a:lumMod val="75000"/>
                  </a:schemeClr>
                </a:solidFill>
                <a:sym typeface="+mn-ea"/>
              </a:rPr>
              <a:t>搜索引擎、社交媒体账号</a:t>
            </a:r>
            <a:r>
              <a:rPr lang="zh-CN" sz="2000">
                <a:sym typeface="+mn-ea"/>
              </a:rPr>
              <a:t>来搜索、挖掘热点事件的背景、相关图片和视频。</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经营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一、客观看待网络热点和舆情问题</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网络与新媒体要面对互联网上此起彼伏的社会热点，</a:t>
            </a:r>
            <a:r>
              <a:rPr lang="zh-CN" sz="2000">
                <a:solidFill>
                  <a:srgbClr val="D5683F"/>
                </a:solidFill>
                <a:sym typeface="+mn-ea"/>
              </a:rPr>
              <a:t>删 、堵 、封都非长效的处理方式</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面对网络空间中的社会热点时，一方面不能回避，不能封杀，要发挥</a:t>
            </a:r>
            <a:r>
              <a:rPr lang="zh-CN" sz="2000">
                <a:solidFill>
                  <a:srgbClr val="D5683F"/>
                </a:solidFill>
                <a:sym typeface="+mn-ea"/>
              </a:rPr>
              <a:t>网络与新媒体的正面引导效能和编辑的主观能动性</a:t>
            </a:r>
            <a:r>
              <a:rPr lang="zh-CN" sz="2000">
                <a:sym typeface="+mn-ea"/>
              </a:rPr>
              <a:t>，尽可能地利用多种渠道和平台，在平时做好微博、微信账号的运营维护工作，与用户保持良好互动和沟通，</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此外，不仅要承认社会热点的普遍性和长期性，还要看到</a:t>
            </a:r>
            <a:r>
              <a:rPr lang="zh-CN" sz="2000">
                <a:solidFill>
                  <a:srgbClr val="D5683F"/>
                </a:solidFill>
                <a:sym typeface="+mn-ea"/>
              </a:rPr>
              <a:t>网络世界的复杂性</a:t>
            </a:r>
            <a:r>
              <a:rPr lang="zh-CN" sz="2000">
                <a:sym typeface="+mn-ea"/>
              </a:rPr>
              <a:t>，看到热点和舆情背后可能存在的“水军”炒 作 、恶意借势营销和过度消费热点，甚至借此造谣、传谣等污染正常的网络健康环境的行为。</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分析热点、研判舆情是在线运营社会热点的前提，是取得在线运营效果的基础。</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经营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二、在线运营热点新闻的思路与策略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创建话题设置议程：</a:t>
            </a:r>
            <a:r>
              <a:rPr lang="zh-CN" sz="2000">
                <a:sym typeface="+mn-ea"/>
              </a:rPr>
              <a:t>热点事件的在线运营是把双刃剑，创建话题之前要做好舆情研判，基于有价值的热点和有意义的追踪进行话题设置；</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编撰核心言论与述评：</a:t>
            </a:r>
            <a:r>
              <a:rPr lang="zh-CN" sz="2000">
                <a:sym typeface="+mn-ea"/>
              </a:rPr>
              <a:t>热点事件发生后可以从众多网络言论中选择一些理性表达、理智发声的文章作为核心内容 进行重点编排处理，也可以主动邀请相关领域的知名人士或专家学者原创评论文章，从而在各方观点和态度中发出主流的、掷地有声的声音。</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变负面报道为正面热点：</a:t>
            </a:r>
            <a:r>
              <a:rPr lang="zh-CN" sz="2000">
                <a:sym typeface="+mn-ea"/>
              </a:rPr>
              <a:t>每个社会热点事件都会有自身的特点，针对社会热点事件的舆论引导方式需要因“热”制宜，要充分了解事件的具体情况，创新或者选择已有的合适策略。</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平衡整体报道与评论</a:t>
            </a:r>
            <a:r>
              <a:rPr lang="zh-CN" sz="2000">
                <a:sym typeface="+mn-ea"/>
              </a:rPr>
              <a:t>：就社会热点新闻而言，该热的要热，该冷的要冷，该平衡的要平衡。</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社会热点新闻的在线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经营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三、在热点报道中留存用户</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如果将热点事件 比 喻 为 “产品”的话，那么这个“产品”天生具有吸引用户、聚焦用户的功能，属于能让用户“尖叫”的类型。</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在线运营热点新闻的思路和策略是赋予热点新闻更多让用户“尖叫”的内涵，让 其 “行走”在正确的道路上。</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4381500"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四、网络与新媒体的传播特征</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1896745"/>
            <a:ext cx="3773170" cy="368300"/>
          </a:xfrm>
          <a:prstGeom prst="rect">
            <a:avLst/>
          </a:prstGeom>
          <a:noFill/>
        </p:spPr>
        <p:txBody>
          <a:bodyPr wrap="square" rtlCol="0">
            <a:spAutoFit/>
          </a:bodyPr>
          <a:p>
            <a:r>
              <a:rPr lang="en-US" b="1">
                <a:latin typeface="黑体" panose="02010609060101010101" charset="-122"/>
                <a:ea typeface="黑体" panose="02010609060101010101" charset="-122"/>
                <a:cs typeface="黑体" panose="02010609060101010101" charset="-122"/>
              </a:rPr>
              <a:t>3</a:t>
            </a:r>
            <a:r>
              <a:rPr lang="zh-CN" altLang="en-US" b="1">
                <a:latin typeface="黑体" panose="02010609060101010101" charset="-122"/>
                <a:ea typeface="黑体" panose="02010609060101010101" charset="-122"/>
                <a:cs typeface="黑体" panose="02010609060101010101" charset="-122"/>
              </a:rPr>
              <a:t>、网络与新媒体的传播特性</a:t>
            </a:r>
            <a:endParaRPr lang="zh-CN" altLang="en-US" b="1">
              <a:latin typeface="黑体" panose="02010609060101010101" charset="-122"/>
              <a:ea typeface="黑体" panose="02010609060101010101" charset="-122"/>
              <a:cs typeface="黑体" panose="02010609060101010101" charset="-122"/>
            </a:endParaRPr>
          </a:p>
        </p:txBody>
      </p:sp>
      <p:grpSp>
        <p:nvGrpSpPr>
          <p:cNvPr id="41" name="组合 40"/>
          <p:cNvGrpSpPr/>
          <p:nvPr/>
        </p:nvGrpSpPr>
        <p:grpSpPr>
          <a:xfrm>
            <a:off x="1793875" y="2630170"/>
            <a:ext cx="7586980" cy="887730"/>
            <a:chOff x="4066" y="3071"/>
            <a:chExt cx="9888" cy="903"/>
          </a:xfrm>
        </p:grpSpPr>
        <p:sp>
          <p:nvSpPr>
            <p:cNvPr id="5" name="对角圆角矩形 3"/>
            <p:cNvSpPr/>
            <p:nvPr/>
          </p:nvSpPr>
          <p:spPr>
            <a:xfrm>
              <a:off x="4066" y="3071"/>
              <a:ext cx="2116" cy="903"/>
            </a:xfrm>
            <a:prstGeom prst="round2DiagRect">
              <a:avLst/>
            </a:prstGeom>
            <a:solidFill>
              <a:srgbClr val="A6C9E8"/>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快速及时</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同步传播</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18" name="对角圆角矩形 5"/>
            <p:cNvSpPr/>
            <p:nvPr/>
          </p:nvSpPr>
          <p:spPr>
            <a:xfrm>
              <a:off x="6643" y="3071"/>
              <a:ext cx="2119" cy="903"/>
            </a:xfrm>
            <a:prstGeom prst="round2DiagRect">
              <a:avLst/>
            </a:prstGeom>
            <a:solidFill>
              <a:srgbClr val="A6C9E8"/>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多元传播</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并存交融</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7" name="对角圆角矩形 6"/>
            <p:cNvSpPr/>
            <p:nvPr/>
          </p:nvSpPr>
          <p:spPr>
            <a:xfrm>
              <a:off x="9204" y="3071"/>
              <a:ext cx="2119" cy="903"/>
            </a:xfrm>
            <a:prstGeom prst="round2DiagRect">
              <a:avLst/>
            </a:prstGeom>
            <a:solidFill>
              <a:srgbClr val="A6C9E8"/>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多样手段</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多媒体化</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20" name="对角圆角矩形 7"/>
            <p:cNvSpPr/>
            <p:nvPr/>
          </p:nvSpPr>
          <p:spPr>
            <a:xfrm>
              <a:off x="11838" y="3071"/>
              <a:ext cx="2116" cy="903"/>
            </a:xfrm>
            <a:prstGeom prst="round2DiagRect">
              <a:avLst/>
            </a:prstGeom>
            <a:solidFill>
              <a:srgbClr val="A6C9E8"/>
            </a:solidFill>
            <a:ln w="25400" cap="flat" cmpd="sng" algn="ctr">
              <a:noFill/>
              <a:prstDash val="solid"/>
            </a:ln>
            <a:effectLst/>
          </p:spPr>
          <p:txBody>
            <a:bodyPr lIns="98581" tIns="49291" rIns="98581" bIns="49291"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交互性强</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参与度高</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grpSp>
      <p:grpSp>
        <p:nvGrpSpPr>
          <p:cNvPr id="68" name="组合 67"/>
          <p:cNvGrpSpPr/>
          <p:nvPr/>
        </p:nvGrpSpPr>
        <p:grpSpPr>
          <a:xfrm>
            <a:off x="1793875" y="4074160"/>
            <a:ext cx="3603202" cy="887730"/>
            <a:chOff x="4066" y="3071"/>
            <a:chExt cx="4696" cy="903"/>
          </a:xfrm>
        </p:grpSpPr>
        <p:sp>
          <p:nvSpPr>
            <p:cNvPr id="69" name="对角圆角矩形 3"/>
            <p:cNvSpPr/>
            <p:nvPr/>
          </p:nvSpPr>
          <p:spPr>
            <a:xfrm>
              <a:off x="4066" y="3071"/>
              <a:ext cx="2116" cy="903"/>
            </a:xfrm>
            <a:prstGeom prst="round2DiagRect">
              <a:avLst/>
            </a:prstGeom>
            <a:solidFill>
              <a:srgbClr val="A6C9E8"/>
            </a:solidFill>
            <a:ln w="25400" cap="flat" cmpd="sng" algn="ctr">
              <a:noFill/>
              <a:prstDash val="solid"/>
            </a:ln>
            <a:effectLst/>
          </p:spPr>
          <p:txBody>
            <a:bodyPr lIns="98581" tIns="49291" rIns="98581" bIns="49291"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大数据</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云存储</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70" name="对角圆角矩形 5"/>
            <p:cNvSpPr/>
            <p:nvPr/>
          </p:nvSpPr>
          <p:spPr>
            <a:xfrm>
              <a:off x="6643" y="3071"/>
              <a:ext cx="2119" cy="903"/>
            </a:xfrm>
            <a:prstGeom prst="round2DiagRect">
              <a:avLst/>
            </a:prstGeom>
            <a:solidFill>
              <a:srgbClr val="A6C9E8"/>
            </a:solidFill>
            <a:ln w="25400" cap="flat" cmpd="sng" algn="ctr">
              <a:noFill/>
              <a:prstDash val="solid"/>
            </a:ln>
            <a:effectLst/>
          </p:spPr>
          <p:txBody>
            <a:bodyPr lIns="98581" tIns="49291" rIns="98581" bIns="49291"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个性化</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rPr>
                <a:t>定制化</a:t>
              </a:r>
              <a:endParaRPr kumimoji="0" lang="zh-CN" altLang="en-US" sz="2000" b="1" i="0" u="none" strike="noStrike" kern="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第八章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重大主题新闻的在线编辑与运营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一、重大主题新闻的特征</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围绕政策，政治性强。</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围绕主题，正面报道。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集中报道，投人较大。</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提前预知，策划先行。</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同题报道，不易创新。</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重大主题新闻的在线传播特点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二、重大主题新闻的在线传播特点</a:t>
            </a:r>
            <a:endParaRPr lang="zh-CN" altLang="en-US" sz="2400" b="1">
              <a:latin typeface="黑体" panose="02010609060101010101" charset="-122"/>
              <a:ea typeface="黑体" panose="02010609060101010101" charset="-122"/>
              <a:sym typeface="+mn-ea"/>
            </a:endParaRPr>
          </a:p>
        </p:txBody>
      </p:sp>
      <p:graphicFrame>
        <p:nvGraphicFramePr>
          <p:cNvPr id="17" name="图示 16"/>
          <p:cNvGraphicFramePr/>
          <p:nvPr/>
        </p:nvGraphicFramePr>
        <p:xfrm>
          <a:off x="1840865" y="1793875"/>
          <a:ext cx="7891780" cy="499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一、筹划预热阶段的策划编辑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组织采集原创内容：</a:t>
            </a:r>
            <a:r>
              <a:rPr lang="zh-CN" sz="2000">
                <a:sym typeface="+mn-ea"/>
              </a:rPr>
              <a:t>线下，组建新闻采访报道团队，深人一线实地采集，推出重磅报道或系列报道；线上，围绕重大主题新闻设计、策划在线系列访谈，邀请各方专家、学者、相关人士与主持人或用户在线对话、畅聊，图文、视频、直播、微博访谈、客户端访谈等方式都可采用。</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挖掘、编辑资料与过往报道：</a:t>
            </a:r>
            <a:r>
              <a:rPr lang="zh-CN" sz="2000">
                <a:sym typeface="+mn-ea"/>
              </a:rPr>
              <a:t>网络与新媒体可以利用丰富的资料和往期报道，利用数据资源进行挖掘和分析，整合编辑出类原创的内容产品。</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制作重大主题新闻专题：</a:t>
            </a:r>
            <a:r>
              <a:rPr lang="zh-CN" sz="2000">
                <a:sym typeface="+mn-ea"/>
              </a:rPr>
              <a:t>预热阶段需要明确专题的创建思路，设计、制作出专题模板，确定专题的名称、栏目、规模 、结构和色调。专题里的栏目一般由三部分构成：导航条上的栏目、专题首页的辅助栏目和专题制作完成后因报道需要而新添加的栏目。</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一、筹划预热阶段的策划编辑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设计用户互动产品或活动：</a:t>
            </a:r>
            <a:r>
              <a:rPr lang="zh-CN" sz="2000">
                <a:sym typeface="+mn-ea"/>
              </a:rPr>
              <a:t>设计用户互动产品，要根据不同的主题进行有针对性的策划和制作，要紧密结合新闻事件和报道内容，做到贴近、易用和新颖，要进行多元化设计以满足不同年龄、不同兴趣、不同知识水平的人多样化的参与需求。</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组织矩阵产品集群：</a:t>
            </a:r>
            <a:r>
              <a:rPr lang="zh-CN" sz="2000">
                <a:sym typeface="+mn-ea"/>
              </a:rPr>
              <a:t>重大主题新闻的矩阵可以包括网络与新媒体机构内部各频道、各微信公众号、各微博账号、各语种的产品集群，也可以包括与外部媒体、互联网公司合作策划的栏目或产品。越是重大主题新闻，越能凸显组织产品矩阵的必要性。</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宣传推广主题报道：</a:t>
            </a:r>
            <a:r>
              <a:rPr lang="zh-CN" sz="2000">
                <a:sym typeface="+mn-ea"/>
              </a:rPr>
              <a:t>宣传推广的方式和渠道多种多样，不一而足。可以根据主题新闻的价值有选择地采用内部的各种广告推介、外部合作方的推广，以及传统媒体渠道的公益广告等。</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一、筹划预热阶段的策划编辑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对外合作、进行商务营销：</a:t>
            </a:r>
            <a:r>
              <a:rPr lang="zh-CN" sz="2000">
                <a:sym typeface="+mn-ea"/>
              </a:rPr>
              <a:t>一是内容和资源合作，与拥有优质资源的媒体机构或政府部门进行多方面的对接，资源互补。</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二是广告商务合作。重大主题是新闻报道的契机，也是广告商务活动的机会。越是重大主题新闻，越容易产生注意力经济，广告主也更愿意在这个时间段投放广告来宣传产品和品牌。</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二、正式报道阶段的议程编辑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（一）精选内容，重点推介</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基于新闻价值，基于编辑的经验判断，基于社交媒体的传播，基于相关数据，基于多方面判断的综合等。</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精选内容 、重点推介能起到一定的议程设置作用，但也可能引起用户的抗拒心理，所以精选的内容和对其的处理方式是关键。</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二、正式报道阶段的议程编辑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 ）实时更新专题，发挥专题优势</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在正式报道阶段，要实时更新专题，将与专题有关的、最新的新闻、资讯 、图片和音视频及时收录到专题中，保证专题内容的丰富和完整。</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前奏期：</a:t>
            </a:r>
            <a:r>
              <a:rPr lang="zh-CN" sz="2000">
                <a:sym typeface="+mn-ea"/>
              </a:rPr>
              <a:t>正式报道前的一个星期或更早的时间。新闻更新重点在于及时收录，不要将重要新闻遗漏在专题之外；难点是新闻量比较少，需要编辑花时间去搜集此类新闻。</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高潮期：</a:t>
            </a:r>
            <a:r>
              <a:rPr lang="zh-CN" sz="2000">
                <a:sym typeface="+mn-ea"/>
              </a:rPr>
              <a:t>事件发生前后的一个星期。要将专题更新作为重点，做到第一时间完整收录最新动态报道、图片和视频，确保专题成为用户浏览新闻的首选。</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衰退期：</a:t>
            </a:r>
            <a:r>
              <a:rPr lang="zh-CN" sz="2000">
                <a:sym typeface="+mn-ea"/>
              </a:rPr>
              <a:t>报道高潮过去之后。后期的新闻更新是反映整个事件过程的必不可少的一环，因此还是需要及时收录相关新闻。</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二、正式报道阶段的议程编辑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(三 ）微调页面与栏目</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随着重大主题新闻的推进，在正式报道阶段要根据报道进展，报道重点的变化、转移，或者宣传报道、设置议程 、引导舆论的要求，实时对首页、首屏、专题页和相关频道页面进行内容的替换和排序，推介重点新闻，更换图片和视频，改变新闻位置、字 体 、颜色等，用微调页面的方式达到设置议程的目的。</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三、全程报道的全媒体编辑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重大主题新闻的特征之一是形式重于内容，通 过 恰 当 的 “装帧”“修饰”和 “点缀”等手段进行全媒体编辑的重大主题新闻，更易被用户接受，用户也更愿意主动传播。</a:t>
            </a:r>
            <a:endParaRPr lang="zh-CN" sz="2000">
              <a:sym typeface="+mn-ea"/>
            </a:endParaRPr>
          </a:p>
          <a:p>
            <a:pPr marL="342900" indent="-342900" fontAlgn="auto">
              <a:lnSpc>
                <a:spcPct val="150000"/>
              </a:lnSpc>
              <a:buFont typeface="Arial" panose="020B0604020202020204" pitchFamily="34" charset="0"/>
              <a:buChar char="•"/>
            </a:pPr>
            <a:r>
              <a:rPr lang="en-US" altLang="zh-CN" sz="2000" b="1">
                <a:latin typeface="仿宋" panose="02010609060101010101" charset="-122"/>
                <a:ea typeface="仿宋" panose="02010609060101010101" charset="-122"/>
                <a:cs typeface="仿宋" panose="02010609060101010101" charset="-122"/>
                <a:sym typeface="+mn-ea"/>
              </a:rPr>
              <a:t>eg.</a:t>
            </a:r>
            <a:r>
              <a:rPr lang="en-US" altLang="zh-CN" sz="2000">
                <a:latin typeface="仿宋" panose="02010609060101010101" charset="-122"/>
                <a:ea typeface="仿宋" panose="02010609060101010101" charset="-122"/>
                <a:cs typeface="仿宋" panose="02010609060101010101" charset="-122"/>
                <a:sym typeface="+mn-ea"/>
              </a:rPr>
              <a:t>第二十六届中国新闻奖网络专题一等奖《千年大墓惊世挖掘——南昌海昏侯墓出土》;</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第二十五届中国新闻奖网络专题一等奖《祭•忆——南京大屠杀死难者公祭日》</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第二十四届中国新闻奖网络专题一等奖《制度创新——中国（上海）自由贸易试验区特别专题》</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第二十三届中国新闻奖网络专题一等奖《中国共产党第十八次全国代表大会》</a:t>
            </a:r>
            <a:endParaRPr lang="en-US" altLang="zh-CN" sz="2000">
              <a:latin typeface="仿宋" panose="02010609060101010101" charset="-122"/>
              <a:ea typeface="仿宋" panose="02010609060101010101" charset="-122"/>
              <a:cs typeface="仿宋"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89760"/>
            <a:ext cx="10115550" cy="295338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rgbClr val="CC4E3F"/>
                </a:solidFill>
              </a:rPr>
              <a:t>编辑的两层含义：</a:t>
            </a:r>
            <a:endParaRPr lang="zh-CN" altLang="en-US" sz="2000">
              <a:solidFill>
                <a:srgbClr val="CC4E3F"/>
              </a:solidFill>
            </a:endParaRPr>
          </a:p>
          <a:p>
            <a:pPr marL="285750" indent="-285750" fontAlgn="auto">
              <a:lnSpc>
                <a:spcPct val="150000"/>
              </a:lnSpc>
              <a:buFont typeface="Arial" panose="020B0604020202020204" pitchFamily="34" charset="0"/>
              <a:buChar char="•"/>
            </a:pPr>
            <a:r>
              <a:rPr lang="zh-CN" altLang="en-US" sz="2000">
                <a:solidFill>
                  <a:schemeClr val="tx1"/>
                </a:solidFill>
              </a:rPr>
              <a:t>一是指工作、活动，是</a:t>
            </a:r>
            <a:r>
              <a:rPr lang="en-US" altLang="zh-CN" sz="2000">
                <a:solidFill>
                  <a:schemeClr val="tx1"/>
                </a:solidFill>
              </a:rPr>
              <a:t>“</a:t>
            </a:r>
            <a:r>
              <a:rPr lang="zh-CN" altLang="en-US" sz="2000">
                <a:solidFill>
                  <a:schemeClr val="tx1"/>
                </a:solidFill>
              </a:rPr>
              <a:t>根据社会文化需要，按照指导方针，使用物质载体和技术手段，对精神产品进行组织、采集、鉴审、选择和编序加工，并缔构成一定的文化符号模式作为社会传播媒介的活动；</a:t>
            </a:r>
            <a:endParaRPr lang="zh-CN" altLang="en-US" sz="2000">
              <a:solidFill>
                <a:schemeClr val="tx1"/>
              </a:solidFill>
            </a:endParaRPr>
          </a:p>
          <a:p>
            <a:pPr marL="285750" indent="-285750" fontAlgn="auto">
              <a:lnSpc>
                <a:spcPct val="150000"/>
              </a:lnSpc>
              <a:buFont typeface="Arial" panose="020B0604020202020204" pitchFamily="34" charset="0"/>
              <a:buChar char="•"/>
            </a:pPr>
            <a:endParaRPr lang="zh-CN" altLang="en-US" sz="2000">
              <a:solidFill>
                <a:schemeClr val="tx1"/>
              </a:solidFill>
            </a:endParaRPr>
          </a:p>
          <a:p>
            <a:pPr marL="285750" indent="-285750" fontAlgn="auto">
              <a:lnSpc>
                <a:spcPct val="150000"/>
              </a:lnSpc>
              <a:buFont typeface="Arial" panose="020B0604020202020204" pitchFamily="34" charset="0"/>
              <a:buChar char="•"/>
            </a:pPr>
            <a:r>
              <a:rPr lang="zh-CN" altLang="en-US" sz="2000"/>
              <a:t>二是指从事网络与新媒体编辑工作的人员及与其相对应的岗位。</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一、重大主题新闻的在线运营模式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01473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重大主题新闻在线运营的目标是在完成高质量、高 标 准 的 “规定动作”后，既能使各方满意，有力引导社会舆论，也能叫好又叫座，获得社会效益、经济效益的双赢。</a:t>
            </a:r>
            <a:endParaRPr lang="zh-CN" sz="2000">
              <a:sym typeface="+mn-ea"/>
            </a:endParaRPr>
          </a:p>
        </p:txBody>
      </p:sp>
      <p:pic>
        <p:nvPicPr>
          <p:cNvPr id="2" name="图片 1"/>
          <p:cNvPicPr>
            <a:picLocks noChangeAspect="1"/>
          </p:cNvPicPr>
          <p:nvPr/>
        </p:nvPicPr>
        <p:blipFill>
          <a:blip r:embed="rId2"/>
          <a:stretch>
            <a:fillRect/>
          </a:stretch>
        </p:blipFill>
        <p:spPr>
          <a:xfrm>
            <a:off x="2592705" y="3112135"/>
            <a:ext cx="7005320" cy="3295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一、重大主题新闻的在线运营模式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重大主题新闻在线运营的主要模式是以策划、组织内容为基础，以高质量内容为核心竞争力，实现内容的变现。在此过程中，要处理好社会效益与经济效益的关系，要平衡规定动作与自选动作，优化资源配置，实现重大主题新闻价值的最大化。</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重大主题新闻的在线</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二、重大主题新闻的在线运营与舆论引导</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品牌价值的高低是决定网络与新媒体运营目标能否实现的</a:t>
            </a:r>
            <a:r>
              <a:rPr lang="zh-CN" sz="2000">
                <a:solidFill>
                  <a:srgbClr val="D5683F"/>
                </a:solidFill>
                <a:sym typeface="+mn-ea"/>
              </a:rPr>
              <a:t>根本性指标</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报道上</a:t>
            </a:r>
            <a:r>
              <a:rPr lang="zh-CN" sz="2000">
                <a:sym typeface="+mn-ea"/>
              </a:rPr>
              <a:t>主动策划，设置议程；在内容上生产易读、悦读的多样化、多形态新闻产品；</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传播上</a:t>
            </a:r>
            <a:r>
              <a:rPr lang="zh-CN" sz="2000">
                <a:sym typeface="+mn-ea"/>
              </a:rPr>
              <a:t>做到细分化、个性化、定制化分发；</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谣言、传言纷起时</a:t>
            </a:r>
            <a:r>
              <a:rPr lang="zh-CN" sz="2000">
                <a:sym typeface="+mn-ea"/>
              </a:rPr>
              <a:t>发出求真、求证的权威声音；</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互动上</a:t>
            </a:r>
            <a:r>
              <a:rPr lang="zh-CN" sz="2000">
                <a:sym typeface="+mn-ea"/>
              </a:rPr>
              <a:t>从用户体验出发，提供易参与、易分享、黏度高的交互产品；</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页面上</a:t>
            </a:r>
            <a:r>
              <a:rPr lang="zh-CN" sz="2000">
                <a:sym typeface="+mn-ea"/>
              </a:rPr>
              <a:t>给予内容呈现的数量、位置和时长等 “最好待遇”。</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第九章</a:t>
            </a:r>
            <a:endParaRPr lang="zh-CN" altLang="en-US" sz="5400" b="1">
              <a:latin typeface="黑体" panose="02010609060101010101" charset="-122"/>
              <a:ea typeface="黑体" panose="02010609060101010101" charset="-122"/>
            </a:endParaRPr>
          </a:p>
          <a:p>
            <a:pPr algn="ctr" fontAlgn="auto">
              <a:lnSpc>
                <a:spcPct val="150000"/>
              </a:lnSpc>
            </a:pPr>
            <a:r>
              <a:rPr lang="en-US" altLang="zh-CN" sz="5400" b="1">
                <a:latin typeface="黑体" panose="02010609060101010101" charset="-122"/>
                <a:ea typeface="黑体" panose="02010609060101010101" charset="-122"/>
              </a:rPr>
              <a:t>PC</a:t>
            </a:r>
            <a:r>
              <a:rPr lang="zh-CN" altLang="en-US" sz="5400" b="1">
                <a:latin typeface="黑体" panose="02010609060101010101" charset="-122"/>
                <a:ea typeface="黑体" panose="02010609060101010101" charset="-122"/>
              </a:rPr>
              <a:t>端新闻网的编辑与运营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PC端新闻网的编辑理念</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一、PC端新闻网的诞生与发展</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70789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b="1">
                <a:solidFill>
                  <a:srgbClr val="D5683F"/>
                </a:solidFill>
                <a:sym typeface="+mn-ea"/>
              </a:rPr>
              <a:t>1995-20</a:t>
            </a:r>
            <a:r>
              <a:rPr lang="en-US" altLang="zh-CN" sz="2000" b="1">
                <a:solidFill>
                  <a:srgbClr val="D5683F"/>
                </a:solidFill>
                <a:sym typeface="+mn-ea"/>
              </a:rPr>
              <a:t>0</a:t>
            </a:r>
            <a:r>
              <a:rPr lang="zh-CN" sz="2000" b="1">
                <a:solidFill>
                  <a:srgbClr val="D5683F"/>
                </a:solidFill>
                <a:sym typeface="+mn-ea"/>
              </a:rPr>
              <a:t>0年的电子版、网络版阶段</a:t>
            </a:r>
            <a:r>
              <a:rPr lang="zh-CN" altLang="en-US" sz="2000" b="1">
                <a:solidFill>
                  <a:srgbClr val="D5683F"/>
                </a:solidFill>
                <a:sym typeface="+mn-ea"/>
              </a:rPr>
              <a:t>：</a:t>
            </a:r>
            <a:r>
              <a:rPr lang="zh-CN" altLang="en-US" sz="2000">
                <a:sym typeface="+mn-ea"/>
              </a:rPr>
              <a:t>这一阶段的主要表现为传统媒体大规模上网，但上网内容简单，形式单一，只是把传统媒体内容复制、搬移到互联网上。</a:t>
            </a:r>
            <a:endParaRPr lang="zh-CN" altLang="en-US" sz="2000">
              <a:sym typeface="+mn-ea"/>
            </a:endParaRPr>
          </a:p>
          <a:p>
            <a:pPr marL="342900" indent="-342900" fontAlgn="auto">
              <a:lnSpc>
                <a:spcPct val="150000"/>
              </a:lnSpc>
              <a:buFont typeface="Arial" panose="020B0604020202020204" pitchFamily="34" charset="0"/>
              <a:buChar char="•"/>
            </a:pPr>
            <a:r>
              <a:rPr lang="zh-CN" altLang="en-US" sz="2000" b="1">
                <a:solidFill>
                  <a:srgbClr val="D5683F"/>
                </a:solidFill>
                <a:sym typeface="+mn-ea"/>
              </a:rPr>
              <a:t>2000—2006年的综合性新闻网阶段：</a:t>
            </a:r>
            <a:r>
              <a:rPr lang="zh-CN" altLang="en-US" sz="2000">
                <a:sym typeface="+mn-ea"/>
              </a:rPr>
              <a:t>不再做传统媒体的电子版和网络版，创设自己的logo、域名和口号；内容丰富庞杂，拥有几十个甚至上百个大大小小的频道；报道形式和手段多样化，向综合性新闻网站转变。</a:t>
            </a:r>
            <a:endParaRPr lang="zh-CN" altLang="en-US" sz="2000">
              <a:sym typeface="+mn-ea"/>
            </a:endParaRPr>
          </a:p>
          <a:p>
            <a:pPr marL="342900" indent="-342900" fontAlgn="auto">
              <a:lnSpc>
                <a:spcPct val="150000"/>
              </a:lnSpc>
              <a:buFont typeface="Arial" panose="020B0604020202020204" pitchFamily="34" charset="0"/>
              <a:buChar char="•"/>
            </a:pPr>
            <a:r>
              <a:rPr lang="zh-CN" altLang="en-US" sz="2000" b="1">
                <a:solidFill>
                  <a:srgbClr val="D5683F"/>
                </a:solidFill>
                <a:sym typeface="+mn-ea"/>
              </a:rPr>
              <a:t>2006— 2012年的 “Web2.0+新闻网”阶段：</a:t>
            </a:r>
            <a:r>
              <a:rPr lang="zh-CN" altLang="en-US" sz="2000">
                <a:sym typeface="+mn-ea"/>
              </a:rPr>
              <a:t>新闻网站接入Weh2</a:t>
            </a:r>
            <a:r>
              <a:rPr lang="en-US" altLang="zh-CN" sz="2000">
                <a:sym typeface="+mn-ea"/>
              </a:rPr>
              <a:t>.</a:t>
            </a:r>
            <a:r>
              <a:rPr lang="zh-CN" altLang="en-US" sz="2000">
                <a:sym typeface="+mn-ea"/>
              </a:rPr>
              <a:t>0技术，开始探索基于用户主导、满足用户体验的Web2.0产品，论坛、博客 、微博 ，留言、跟帖、评论等互动应用、方式与网络新闻报道有机结合,进一步提升了新闻网站的影响力和知名度。</a:t>
            </a:r>
            <a:endParaRPr lang="zh-CN" altLang="en-US" sz="2000">
              <a:sym typeface="+mn-ea"/>
            </a:endParaRPr>
          </a:p>
          <a:p>
            <a:pPr marL="342900" indent="-342900" fontAlgn="auto">
              <a:lnSpc>
                <a:spcPct val="150000"/>
              </a:lnSpc>
              <a:buFont typeface="Arial" panose="020B0604020202020204" pitchFamily="34" charset="0"/>
              <a:buChar char="•"/>
            </a:pPr>
            <a:r>
              <a:rPr lang="en-US" altLang="zh-CN" sz="2000" b="1">
                <a:solidFill>
                  <a:srgbClr val="D5683F"/>
                </a:solidFill>
                <a:sym typeface="+mn-ea"/>
              </a:rPr>
              <a:t>2012年至今的“新闻网+移动网”阶段</a:t>
            </a:r>
            <a:r>
              <a:rPr lang="zh-CN" altLang="en-US" sz="2000" b="1">
                <a:solidFill>
                  <a:srgbClr val="D5683F"/>
                </a:solidFill>
                <a:sym typeface="+mn-ea"/>
              </a:rPr>
              <a:t>：</a:t>
            </a:r>
            <a:r>
              <a:rPr lang="zh-CN" altLang="en-US" sz="2000">
                <a:sym typeface="+mn-ea"/>
              </a:rPr>
              <a:t>移动网技术的发展、智能手机的普及、移动端应用的研制和开发，推动互联网进入PC端与移动端并行的时代。</a:t>
            </a:r>
            <a:endParaRPr lang="zh-CN" altLang="en-US"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PC端新闻网的编辑理念</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一、PC端新闻网的诞生与发展</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a:sym typeface="+mn-ea"/>
              </a:rPr>
              <a:t>门户网站的发展阶段与新闻网站大体一致，但在发展资本、网站格局、社会影响和盈利效益上与新闻网站大相径庭。</a:t>
            </a:r>
            <a:endParaRPr sz="2000">
              <a:sym typeface="+mn-ea"/>
            </a:endParaRPr>
          </a:p>
          <a:p>
            <a:pPr marL="342900" indent="-342900" fontAlgn="auto">
              <a:lnSpc>
                <a:spcPct val="150000"/>
              </a:lnSpc>
              <a:buFont typeface="Arial" panose="020B0604020202020204" pitchFamily="34" charset="0"/>
              <a:buChar char="•"/>
            </a:pPr>
            <a:r>
              <a:rPr sz="2000">
                <a:sym typeface="+mn-ea"/>
              </a:rPr>
              <a:t>门户网站的格局不同于新闻网站。</a:t>
            </a:r>
            <a:endParaRPr sz="2000">
              <a:sym typeface="+mn-ea"/>
            </a:endParaRPr>
          </a:p>
          <a:p>
            <a:pPr marL="342900" indent="-342900" fontAlgn="auto">
              <a:lnSpc>
                <a:spcPct val="150000"/>
              </a:lnSpc>
              <a:buFont typeface="Arial" panose="020B0604020202020204" pitchFamily="34" charset="0"/>
              <a:buChar char="•"/>
            </a:pPr>
            <a:r>
              <a:rPr sz="2000">
                <a:sym typeface="+mn-ea"/>
              </a:rPr>
              <a:t>门户网站实力强大、业务覆盖范围广泛、用户量日益增长、社会影响力也与日俱增</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门户网站以庞大的用户基数为根本，探索出网络广告、网络游戏、数字出版收费阅读、增值服务、电子商务等多种盈利模式。</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以传统媒体为背景的新闻网站和生长在互联网土壤里的门户网站是PC端新闻网的两支力量，它们在PC端新闻网编辑与运营上的探路和实践，为网络与新媒体的全面发展奠定了基础 、提供了经验。</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PC端新闻网的编辑理念</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二、PC端新闻网的特点和优势</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a:sym typeface="+mn-ea"/>
              </a:rPr>
              <a:t>页面表现相对丰富多样,能够采用更多的形式来展示内容和广告。</a:t>
            </a:r>
            <a:endParaRPr sz="2000">
              <a:sym typeface="+mn-ea"/>
            </a:endParaRPr>
          </a:p>
          <a:p>
            <a:pPr marL="342900" indent="-342900" fontAlgn="auto">
              <a:lnSpc>
                <a:spcPct val="150000"/>
              </a:lnSpc>
              <a:buFont typeface="Arial" panose="020B0604020202020204" pitchFamily="34" charset="0"/>
              <a:buChar char="•"/>
            </a:pPr>
            <a:r>
              <a:rPr sz="2000">
                <a:sym typeface="+mn-ea"/>
              </a:rPr>
              <a:t>信息容量大，能够无限扩展内容，可以建设专题和数据库。</a:t>
            </a:r>
            <a:endParaRPr sz="2000">
              <a:sym typeface="+mn-ea"/>
            </a:endParaRPr>
          </a:p>
          <a:p>
            <a:pPr marL="342900" indent="-342900" fontAlgn="auto">
              <a:lnSpc>
                <a:spcPct val="150000"/>
              </a:lnSpc>
              <a:buFont typeface="Arial" panose="020B0604020202020204" pitchFamily="34" charset="0"/>
              <a:buChar char="•"/>
            </a:pPr>
            <a:r>
              <a:rPr sz="2000">
                <a:sym typeface="+mn-ea"/>
              </a:rPr>
              <a:t>大屏幕易于阅读和操作，能让用户长时间停留。</a:t>
            </a:r>
            <a:endParaRPr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PC端在用户工作过程中发挥着重要作用，它的大屏优势、高信息量的展示形式，对用户工作的辅助效果极好。</a:t>
            </a:r>
            <a:endParaRPr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PC端新闻网的编辑理念</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三、PC端新闻网的编辑理念</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sz="2000" b="1">
                <a:solidFill>
                  <a:schemeClr val="tx1"/>
                </a:solidFill>
                <a:sym typeface="+mn-ea"/>
              </a:rPr>
              <a:t>(一</a:t>
            </a:r>
            <a:r>
              <a:rPr lang="zh-CN" sz="2000" b="1">
                <a:solidFill>
                  <a:schemeClr val="tx1"/>
                </a:solidFill>
                <a:sym typeface="+mn-ea"/>
              </a:rPr>
              <a:t>）</a:t>
            </a:r>
            <a:r>
              <a:rPr sz="2000" b="1">
                <a:solidFill>
                  <a:schemeClr val="tx1"/>
                </a:solidFill>
                <a:sym typeface="+mn-ea"/>
              </a:rPr>
              <a:t>早期的PC端新闻网编辑理念</a:t>
            </a:r>
            <a:endParaRPr sz="2000" b="1">
              <a:solidFill>
                <a:schemeClr val="tx1"/>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网络媒体应充分发挥互联网有海量存储空间和页面可无限扩展的优势，集成各类媒体、各种形式的内容，走新闻整合之路，最终建成网络新闻的发布平台和各类信息的</a:t>
            </a:r>
            <a:r>
              <a:rPr sz="2000">
                <a:solidFill>
                  <a:srgbClr val="D5683F"/>
                </a:solidFill>
                <a:sym typeface="+mn-ea"/>
              </a:rPr>
              <a:t>集散地</a:t>
            </a:r>
            <a:r>
              <a:rPr lang="zh-CN" sz="2000">
                <a:solidFill>
                  <a:schemeClr val="tx1"/>
                </a:solidFill>
                <a:sym typeface="+mn-ea"/>
              </a:rPr>
              <a:t>。</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除新闻整合理念之外，早期网络新闻编辑的理念重点还在于</a:t>
            </a:r>
            <a:r>
              <a:rPr lang="zh-CN" sz="2000">
                <a:solidFill>
                  <a:srgbClr val="D5683F"/>
                </a:solidFill>
                <a:sym typeface="+mn-ea"/>
              </a:rPr>
              <a:t>快速</a:t>
            </a:r>
            <a:r>
              <a:rPr lang="zh-CN" sz="2000">
                <a:solidFill>
                  <a:schemeClr val="tx1"/>
                </a:solidFill>
                <a:sym typeface="+mn-ea"/>
              </a:rPr>
              <a:t>，即利用互联网超时空、无疆界的优势，抢发新闻，实现快速发布、快速传播。</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整合、快速</a:t>
            </a:r>
            <a:r>
              <a:rPr lang="zh-CN" sz="2000">
                <a:solidFill>
                  <a:schemeClr val="accent1">
                    <a:lumMod val="75000"/>
                  </a:schemeClr>
                </a:solidFill>
                <a:sym typeface="+mn-ea"/>
              </a:rPr>
              <a:t>既是网络新闻编辑早期的理念，也是网络媒体优于传统媒体的两个支点。</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网络媒体早期的发展理念中，缺少一个重要的理念一</a:t>
            </a:r>
            <a:r>
              <a:rPr lang="zh-CN" sz="2000">
                <a:solidFill>
                  <a:srgbClr val="D5683F"/>
                </a:solidFill>
                <a:sym typeface="+mn-ea"/>
              </a:rPr>
              <a:t>互动</a:t>
            </a:r>
            <a:r>
              <a:rPr lang="zh-CN" sz="2000">
                <a:solidFill>
                  <a:schemeClr val="accent1">
                    <a:lumMod val="75000"/>
                  </a:schemeClr>
                </a:solidFill>
                <a:sym typeface="+mn-ea"/>
              </a:rPr>
              <a:t>。</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PC端新闻网的编辑理念</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三、PC端新闻网的编辑理念</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olidFill>
                  <a:schemeClr val="tx1"/>
                </a:solidFill>
                <a:sym typeface="+mn-ea"/>
              </a:rPr>
              <a:t>(二 ）渐趋成熟的网络与新媒体编辑理念</a:t>
            </a:r>
            <a:endParaRPr sz="2000" b="1">
              <a:solidFill>
                <a:schemeClr val="tx1"/>
              </a:solidFill>
              <a:sym typeface="+mn-ea"/>
            </a:endParaRPr>
          </a:p>
          <a:p>
            <a:pPr marL="342900" indent="-342900" fontAlgn="auto">
              <a:lnSpc>
                <a:spcPct val="150000"/>
              </a:lnSpc>
              <a:buFont typeface="Arial" panose="020B0604020202020204" pitchFamily="34" charset="0"/>
              <a:buChar char="•"/>
            </a:pPr>
            <a:r>
              <a:rPr sz="2000">
                <a:sym typeface="+mn-ea"/>
              </a:rPr>
              <a:t>针对网络与新媒体的海量空间，PC端新闻网确立了精耕细作、简约精编的报道策略，为用户的浏览进行二次筛选和过滤，注重对新闻的解读和深度策划，在此过程中打造自身的特色和风格</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针对网络与新媒体的多样化表现手段，PC端新闻网确立了</a:t>
            </a:r>
            <a:r>
              <a:rPr lang="zh-CN" sz="2000">
                <a:solidFill>
                  <a:srgbClr val="D5683F"/>
                </a:solidFill>
                <a:sym typeface="+mn-ea"/>
              </a:rPr>
              <a:t>多媒体的编排思路和手法</a:t>
            </a:r>
            <a:r>
              <a:rPr lang="zh-CN" sz="2000">
                <a:sym typeface="+mn-ea"/>
              </a:rPr>
              <a:t>，合理 、科学地统筹使用互联网图片、图表、声音、视频、flash、3D动漫、专题、直播、访谈等手段，形成立体报道。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针对网络与新媒体的多重互动属性，PC端新闻网形成了主动策划、设置议程 、引领舆论的</a:t>
            </a:r>
            <a:r>
              <a:rPr lang="zh-CN" sz="2000">
                <a:solidFill>
                  <a:srgbClr val="D5683F"/>
                </a:solidFill>
                <a:sym typeface="+mn-ea"/>
              </a:rPr>
              <a:t>引导式编辑思路</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针对网络与新媒体的产品运营要求，PC端新闻网构建了编辑与运营一体化的</a:t>
            </a:r>
            <a:r>
              <a:rPr lang="zh-CN" sz="2000">
                <a:solidFill>
                  <a:srgbClr val="D5683F"/>
                </a:solidFill>
                <a:sym typeface="+mn-ea"/>
              </a:rPr>
              <a:t>统筹模式</a:t>
            </a:r>
            <a:r>
              <a:rPr lang="zh-CN" sz="2000">
                <a:sym typeface="+mn-ea"/>
              </a:rPr>
              <a:t>。</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一、PC端新闻网的页面特点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rgbClr val="D5683F"/>
                </a:solidFill>
                <a:sym typeface="+mn-ea"/>
              </a:rPr>
              <a:t>稳定性：</a:t>
            </a:r>
            <a:r>
              <a:rPr lang="zh-CN" sz="2000">
                <a:solidFill>
                  <a:schemeClr val="tx1"/>
                </a:solidFill>
                <a:sym typeface="+mn-ea"/>
              </a:rPr>
              <a:t>一 是网页页面一旦设计完成 ， 一般不会轻易改动整体架构；二是在设计完成的网页上，区域、位置、色彩、新闻条数都是相对固定的，一般也不会随时、随意变动。</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灵活性：</a:t>
            </a:r>
            <a:r>
              <a:rPr lang="zh-CN" sz="2000">
                <a:sym typeface="+mn-ea"/>
              </a:rPr>
              <a:t>一 是页面的长短可以改变。不同于报纸的固定尺寸，网页的可视页面以“屏”为基本单位，网页可以是一屏，也可以是多屏，网页的长度可依据内容的多少和网站的风格来确定；二是页面更新与内容发布具有灵活性。</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89760"/>
            <a:ext cx="10056495" cy="295338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rgbClr val="CC4E3F"/>
                </a:solidFill>
              </a:rPr>
              <a:t>网络与新媒体编辑的两层含义：</a:t>
            </a:r>
            <a:endParaRPr lang="zh-CN" altLang="en-US" sz="2000">
              <a:solidFill>
                <a:srgbClr val="CC4E3F"/>
              </a:solidFill>
            </a:endParaRPr>
          </a:p>
          <a:p>
            <a:pPr marL="285750" indent="-285750" fontAlgn="auto">
              <a:lnSpc>
                <a:spcPct val="150000"/>
              </a:lnSpc>
              <a:buFont typeface="Arial" panose="020B0604020202020204" pitchFamily="34" charset="0"/>
              <a:buChar char="•"/>
            </a:pPr>
            <a:r>
              <a:rPr lang="zh-CN" altLang="en-US" sz="2000">
                <a:solidFill>
                  <a:schemeClr val="tx1"/>
                </a:solidFill>
              </a:rPr>
              <a:t>一是指网络与新媒体机构云应用各种在线传播手段，对在线新闻报道和评论的内容、形式进行选择、鉴审、加工、制作、涉及、策划、组织，并通过各种在线传播渠道将其呈现出来的活动；</a:t>
            </a:r>
            <a:endParaRPr lang="zh-CN" altLang="en-US" sz="2000">
              <a:solidFill>
                <a:schemeClr val="tx1"/>
              </a:solidFill>
            </a:endParaRPr>
          </a:p>
          <a:p>
            <a:pPr marL="285750" indent="-285750" fontAlgn="auto">
              <a:lnSpc>
                <a:spcPct val="150000"/>
              </a:lnSpc>
              <a:buFont typeface="Arial" panose="020B0604020202020204" pitchFamily="34" charset="0"/>
              <a:buChar char="•"/>
            </a:pPr>
            <a:endParaRPr lang="zh-CN" altLang="en-US" sz="2000">
              <a:solidFill>
                <a:schemeClr val="tx1"/>
              </a:solidFill>
            </a:endParaRPr>
          </a:p>
          <a:p>
            <a:pPr marL="285750" indent="-285750" fontAlgn="auto">
              <a:lnSpc>
                <a:spcPct val="150000"/>
              </a:lnSpc>
              <a:buFont typeface="Arial" panose="020B0604020202020204" pitchFamily="34" charset="0"/>
              <a:buChar char="•"/>
            </a:pPr>
            <a:r>
              <a:rPr lang="zh-CN" sz="2000"/>
              <a:t>二是指从事网络与新媒体编辑工作的人员及与其对应的岗位。</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二、网页的意义表达手段</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网页的意义表达由内容和形式两部分构成。内容部分主要在于新闻的选择、标题的制作和多媒体的运用，形式部分主要在于位置、面积、色彩 、动静和字体。</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位置</a:t>
            </a:r>
            <a:r>
              <a:rPr lang="zh-CN" sz="2000">
                <a:sym typeface="+mn-ea"/>
              </a:rPr>
              <a:t>是表达网页意义的第一手段。</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网页设计</a:t>
            </a:r>
            <a:r>
              <a:rPr lang="zh-CN" sz="2000">
                <a:sym typeface="+mn-ea"/>
              </a:rPr>
              <a:t>的基本方式是“切割”页面、划分区域，区域面积是网页表达意义的又一手段。</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在网页构成元素里，</a:t>
            </a:r>
            <a:r>
              <a:rPr lang="zh-CN" sz="2000">
                <a:solidFill>
                  <a:srgbClr val="D5683F"/>
                </a:solidFill>
                <a:sym typeface="+mn-ea"/>
              </a:rPr>
              <a:t>色彩</a:t>
            </a:r>
            <a:r>
              <a:rPr lang="zh-CN" sz="2000">
                <a:sym typeface="+mn-ea"/>
              </a:rPr>
              <a:t>是最富有情感的一种元素，也是表达意义最直接的一种手段。</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字体</a:t>
            </a:r>
            <a:r>
              <a:rPr lang="zh-CN" sz="2000">
                <a:sym typeface="+mn-ea"/>
              </a:rPr>
              <a:t>也是影响意义表达的一种手段。宋体沉稳，楷体秀气，黑体庄重，隶书文雅，不同的字体表达着不同的思想和文化。</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位置、面积、色彩、动静和字体等表达页面意义的手段都不是孤立的，需要考虑它们的</a:t>
            </a:r>
            <a:r>
              <a:rPr lang="zh-CN" sz="2000">
                <a:solidFill>
                  <a:srgbClr val="D5683F"/>
                </a:solidFill>
                <a:sym typeface="+mn-ea"/>
              </a:rPr>
              <a:t>相互组合、相互影响、相互作用</a:t>
            </a:r>
            <a:r>
              <a:rPr lang="zh-CN" sz="2000">
                <a:sym typeface="+mn-ea"/>
              </a:rPr>
              <a:t>的问题。</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三、PC端新闻网的三层规划</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一个网站的规划分为三个层次：一是性质，包括整体定位、用途、功能、目标；二是构造，</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包括内容结构拓扑图、主体风格、颜色、logo设计等；三是技术，包括开发技术及语言、网站安全等</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000">
                <a:sym typeface="+mn-ea"/>
              </a:rPr>
              <a:t>性质方面，</a:t>
            </a:r>
            <a:r>
              <a:rPr lang="zh-CN" sz="2000">
                <a:solidFill>
                  <a:srgbClr val="D5683F"/>
                </a:solidFill>
                <a:sym typeface="+mn-ea"/>
              </a:rPr>
              <a:t>定位决定着用途、功能和目标</a:t>
            </a:r>
            <a:r>
              <a:rPr lang="zh-CN" sz="2000">
                <a:sym typeface="+mn-ea"/>
              </a:rPr>
              <a:t>：综合性门户网站、以新闻为主的^综合性网站、以专业、行业内容及资讯为主，或者以特定人群为对象的新闻网站。</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性质决定着网站的构造</a:t>
            </a:r>
            <a:r>
              <a:rPr lang="zh-CN" sz="2000">
                <a:sym typeface="+mn-ea"/>
              </a:rPr>
              <a:t>，决定着结构拓扑图、主体风格、颜色、logo设计等。</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在技术层面，开发技术及语言、网站安全设计、静态页、动态页、域名、数据库、服务器等都是在规划阶段需要考虑的基本内容。</a:t>
            </a:r>
            <a:endParaRPr lang="zh-CN" sz="2000">
              <a:sym typeface="+mn-ea"/>
            </a:endParaRPr>
          </a:p>
          <a:p>
            <a:pPr marL="342900" indent="-342900" fontAlgn="auto">
              <a:lnSpc>
                <a:spcPct val="150000"/>
              </a:lnSpc>
              <a:buFont typeface="Arial" panose="020B0604020202020204" pitchFamily="34" charset="0"/>
              <a:buChar char="•"/>
            </a:pP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四、PC端新闻网的扁平化架构</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扁平化架构，就是要减少页面的层级，缩短用户到达目标的路径，降低用户的能耗，提高效率、改善体验。</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首页层</a:t>
            </a:r>
            <a:r>
              <a:rPr lang="zh-CN" sz="2000">
                <a:solidFill>
                  <a:schemeClr val="tx1"/>
                </a:solidFill>
                <a:sym typeface="+mn-ea"/>
              </a:rPr>
              <a:t>过去以导航为主，重在对网站全部内容的导引和提示，现在从扁平化思路出发，核心内容和重点内容都集中在首页面上。</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PC端新闻网将首页层部分区域的内容显示</a:t>
            </a:r>
            <a:r>
              <a:rPr lang="zh-CN" sz="2000">
                <a:solidFill>
                  <a:srgbClr val="D5683F"/>
                </a:solidFill>
                <a:sym typeface="+mn-ea"/>
              </a:rPr>
              <a:t>操作权交给用户</a:t>
            </a:r>
            <a:r>
              <a:rPr lang="zh-CN" sz="2000">
                <a:solidFill>
                  <a:schemeClr val="tx1"/>
                </a:solidFill>
                <a:sym typeface="+mn-ea"/>
              </a:rPr>
              <a:t>，让用户通过定制的方式来决定自己的导航栏和区块。</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频道层</a:t>
            </a:r>
            <a:r>
              <a:rPr lang="zh-CN" sz="2000">
                <a:solidFill>
                  <a:schemeClr val="tx1"/>
                </a:solidFill>
                <a:sym typeface="+mn-ea"/>
              </a:rPr>
              <a:t>同样采用轮显、下拉菜单、切 换 、标签等网页技术来实现内容呈现的扁平化。</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五、PC端新闻网的设计技巧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olidFill>
                  <a:schemeClr val="tx1"/>
                </a:solidFill>
                <a:sym typeface="+mn-ea"/>
              </a:rPr>
              <a:t>(一）兼容不同浏览器，控制页面重量</a:t>
            </a:r>
            <a:endParaRPr lang="zh-CN" sz="2000" b="1">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页面文件的重量与页面传输、下载和显示之间有正相关性，页面重量越小，网页打开速度越快，反之则越慢。</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要控制页面文件，保证用户能在2— 5秒内看到网页的全部或部分内容。</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为提高页面的传输和显示效率，页面上的图片总量不宜过大。</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同时，单张图片的文件大小也不宜过大。</a:t>
            </a:r>
            <a:endParaRPr lang="zh-CN" sz="2000">
              <a:solidFill>
                <a:schemeClr val="tx1"/>
              </a:solidFill>
              <a:sym typeface="+mn-ea"/>
            </a:endParaRPr>
          </a:p>
          <a:p>
            <a:pPr marL="342900" indent="-342900" fontAlgn="auto">
              <a:lnSpc>
                <a:spcPct val="150000"/>
              </a:lnSpc>
              <a:buFont typeface="Arial" panose="020B0604020202020204" pitchFamily="34" charset="0"/>
              <a:buChar char="•"/>
            </a:pP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五、PC端新闻网的设计技巧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olidFill>
                  <a:schemeClr val="tx1"/>
                </a:solidFill>
                <a:sym typeface="+mn-ea"/>
              </a:rPr>
              <a:t>(二）分散元素，适当留白</a:t>
            </a:r>
            <a:endParaRPr lang="zh-CN" sz="2000" b="1">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网页设计有一个原则，即不在同一个页面上使用太多好看的元素，以免影响用户集中注意力。</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“留白”一词往往容易被误解为空白，在网页设计中较为准确的描述则是网页各个板块元素之间的空间范围。</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如果实在需要放置很多的内容，可以采用类似图片轮显的方式，尽量在最小的面积里传递更多的信息，而不是将空间占满。</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五、PC端新闻网的设计技巧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olidFill>
                  <a:schemeClr val="tx1"/>
                </a:solidFill>
                <a:sym typeface="+mn-ea"/>
              </a:rPr>
              <a:t>(三 ）善用白色和灰色</a:t>
            </a:r>
            <a:endParaRPr lang="zh-CN" sz="2000" b="1">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轻快的白色让人觉得轻盈，运用得当可以让其他浅颜色及亮颜色呈现出深度、明度和饱和度的不同，让亮色更加明快。</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用白色作为设计页面的主色调，要掌握一些小技巧，比如为了让链接更容易被识别，使用浅色或亮色；减少杂乱广告图片；不要使用过小的字体，避免页面看起来细碎等。</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使用浅灰色替代白色或者用暗灰色替代黑色，能够赋予网页与众不同的高雅之感。</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五、PC端新闻网的设计技巧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olidFill>
                  <a:schemeClr val="tx1"/>
                </a:solidFill>
                <a:sym typeface="+mn-ea"/>
              </a:rPr>
              <a:t>(四）从做加法到做减法，协调内容与广告的关系</a:t>
            </a:r>
            <a:endParaRPr lang="zh-CN" sz="2000" b="1">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是在一个网页设计将要完成之时，更需要考虑减法，反复考虑每一个元素的存在价值，使页面更趋于简约，画面更加通透大气，空间视觉元素不多不少但又显得丰富、美观。</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以广告为主营业务的网站在网页设计上挖空心思，既要考虑广告发布的数量、广告位的分配、发布形式的选择，又要考虑不能让广告因数量过多、形式复杂而与内容冲突，也不能因位置不当让浏览者产生认知混乱，分不清什么是新闻、什么是广告。</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PC端新闻网的架构与设计</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五、PC端新闻网的设计技巧</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93802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olidFill>
                  <a:schemeClr val="tx1"/>
                </a:solidFill>
                <a:sym typeface="+mn-ea"/>
              </a:rPr>
              <a:t>(五 ）注重细节，大胆创新</a:t>
            </a:r>
            <a:endParaRPr lang="zh-CN" sz="2000" b="1">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每一个细节都是网页设计成败的关键。</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设计者不应受到过多束缚，要融合传统印刷媒体和电子媒体的性能，探索 、设计不同风格、不同样式的网页。</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一、理解互联网商业运营模式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13817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免费模式。</a:t>
            </a:r>
            <a:r>
              <a:rPr lang="zh-CN" sz="2000">
                <a:solidFill>
                  <a:schemeClr val="tx1"/>
                </a:solidFill>
                <a:sym typeface="+mn-ea"/>
              </a:rPr>
              <a:t>这一模式以免费资源为基础，吸引大众注意力，获取流量，再以流量为基础构建商业模式，创造价值，实现盈利。</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长尾模式。</a:t>
            </a:r>
            <a:r>
              <a:rPr lang="zh-CN" sz="2000">
                <a:solidFill>
                  <a:schemeClr val="tx1"/>
                </a:solidFill>
                <a:sym typeface="+mn-ea"/>
              </a:rPr>
              <a:t>描述了企业从面向大量用户销售少数拳头产品，到面向多类型用户销售数量庞大的利基产品的转变。</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en-US" altLang="zh-CN" sz="2400">
                <a:solidFill>
                  <a:srgbClr val="D5683F"/>
                </a:solidFill>
                <a:sym typeface="+mn-ea"/>
              </a:rPr>
              <a:t>O</a:t>
            </a:r>
            <a:r>
              <a:rPr lang="zh-CN" sz="2400">
                <a:solidFill>
                  <a:srgbClr val="D5683F"/>
                </a:solidFill>
                <a:sym typeface="+mn-ea"/>
              </a:rPr>
              <a:t>2</a:t>
            </a:r>
            <a:r>
              <a:rPr lang="en-US" altLang="zh-CN" sz="2400">
                <a:solidFill>
                  <a:srgbClr val="D5683F"/>
                </a:solidFill>
                <a:sym typeface="+mn-ea"/>
              </a:rPr>
              <a:t>O</a:t>
            </a:r>
            <a:r>
              <a:rPr lang="zh-CN" sz="2400">
                <a:solidFill>
                  <a:srgbClr val="D5683F"/>
                </a:solidFill>
                <a:sym typeface="+mn-ea"/>
              </a:rPr>
              <a:t>模式。</a:t>
            </a:r>
            <a:r>
              <a:rPr lang="zh-CN" sz="2000">
                <a:solidFill>
                  <a:schemeClr val="tx1"/>
                </a:solidFill>
                <a:sym typeface="+mn-ea"/>
              </a:rPr>
              <a:t>这一模式充分利用线上与线下渠道的优势，让顾客享受到全渠道消费。线上的价值在于方便、用户可随时随地浏览，且商品品类丰富，不受时间、空间和货架的限制。</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一、理解互联网商业运营模式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59981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社群模式，亦可被称为关系模式。</a:t>
            </a:r>
            <a:r>
              <a:rPr lang="zh-CN" sz="2000">
                <a:solidFill>
                  <a:schemeClr val="tx1"/>
                </a:solidFill>
                <a:sym typeface="+mn-ea"/>
              </a:rPr>
              <a:t>运营人员可挖掘同质性的消费社群的痛点，进而提供相应的工具和服务，巩固社群的关系和黏度，再开发以社群为基础的电商应用。</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平台模式。</a:t>
            </a:r>
            <a:r>
              <a:rPr lang="zh-CN" sz="2000">
                <a:solidFill>
                  <a:schemeClr val="tx1"/>
                </a:solidFill>
                <a:sym typeface="+mn-ea"/>
              </a:rPr>
              <a:t>首先要有被众多公司应用的基础技术或者产品(也可以是服务)；其次要有将众多参与方(市场参与者)汇集在一起的一个共同的目的；最后是通过更多用户、更多补充的产品和服务使平台价值以几何级数增长。</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sz="2400">
                <a:solidFill>
                  <a:srgbClr val="D5683F"/>
                </a:solidFill>
                <a:sym typeface="+mn-ea"/>
              </a:rPr>
              <a:t>跨界模式。</a:t>
            </a:r>
            <a:r>
              <a:rPr lang="zh-CN" sz="2000">
                <a:solidFill>
                  <a:schemeClr val="tx1"/>
                </a:solidFill>
                <a:sym typeface="+mn-ea"/>
              </a:rPr>
              <a:t>只要拥有庞大的用户群，掌握了几何级的用户数据，不论是水平扩展还是垂直整合，都能够进行跨界竞争。</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65630"/>
            <a:ext cx="9105265" cy="64516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chemeClr val="tx1"/>
                </a:solidFill>
              </a:rPr>
              <a:t>网络与新媒体编辑工作的内涵</a:t>
            </a:r>
            <a:r>
              <a:rPr lang="en-US" altLang="zh-CN" sz="2400">
                <a:solidFill>
                  <a:schemeClr val="tx1"/>
                </a:solidFill>
              </a:rPr>
              <a:t>——</a:t>
            </a:r>
            <a:r>
              <a:rPr lang="zh-CN" altLang="en-US" sz="2400">
                <a:solidFill>
                  <a:srgbClr val="CC4E3F"/>
                </a:solidFill>
              </a:rPr>
              <a:t>三个层次</a:t>
            </a:r>
            <a:endParaRPr lang="zh-CN" sz="2000"/>
          </a:p>
        </p:txBody>
      </p:sp>
      <p:grpSp>
        <p:nvGrpSpPr>
          <p:cNvPr id="14" name="组合 13"/>
          <p:cNvGrpSpPr/>
          <p:nvPr/>
        </p:nvGrpSpPr>
        <p:grpSpPr>
          <a:xfrm>
            <a:off x="2745105" y="2897505"/>
            <a:ext cx="6322695" cy="3415665"/>
            <a:chOff x="5152" y="3047"/>
            <a:chExt cx="9957" cy="5379"/>
          </a:xfrm>
        </p:grpSpPr>
        <p:sp>
          <p:nvSpPr>
            <p:cNvPr id="32" name="椭圆 31"/>
            <p:cNvSpPr/>
            <p:nvPr/>
          </p:nvSpPr>
          <p:spPr>
            <a:xfrm>
              <a:off x="5152" y="3047"/>
              <a:ext cx="2474" cy="2464"/>
            </a:xfrm>
            <a:prstGeom prst="ellipse">
              <a:avLst/>
            </a:prstGeom>
            <a:solidFill>
              <a:schemeClr val="bg1"/>
            </a:solidFill>
            <a:ln w="104775" cap="flat" cmpd="sng" algn="ctr">
              <a:solidFill>
                <a:srgbClr val="605BEE"/>
              </a:solidFill>
              <a:prstDash val="solid"/>
            </a:ln>
            <a:effectLst/>
            <a:scene3d>
              <a:camera prst="orthographicFront"/>
              <a:lightRig rig="threePt" dir="t"/>
            </a:scene3d>
            <a:sp3d>
              <a:bevelT w="241300" h="6350" prst="coolSlant"/>
            </a:sp3d>
          </p:spPr>
          <p:txBody>
            <a:bodyPr lIns="0" tIns="510257" rIns="0" bIns="0" anchor="b"/>
            <a:p>
              <a:pPr algn="ctr">
                <a:lnSpc>
                  <a:spcPct val="120000"/>
                </a:lnSpc>
                <a:defRPr/>
              </a:pPr>
              <a:endParaRPr lang="en-US" altLang="zh-CN" sz="1300" kern="0" dirty="0">
                <a:solidFill>
                  <a:schemeClr val="bg1">
                    <a:lumMod val="50000"/>
                  </a:schemeClr>
                </a:solidFill>
                <a:latin typeface="幼圆" panose="02010509060101010101" charset="-122"/>
                <a:ea typeface="幼圆" panose="02010509060101010101" charset="-122"/>
              </a:endParaRPr>
            </a:p>
          </p:txBody>
        </p:sp>
        <p:grpSp>
          <p:nvGrpSpPr>
            <p:cNvPr id="5" name="组合 4"/>
            <p:cNvGrpSpPr/>
            <p:nvPr/>
          </p:nvGrpSpPr>
          <p:grpSpPr>
            <a:xfrm>
              <a:off x="9922" y="5900"/>
              <a:ext cx="353" cy="572"/>
              <a:chOff x="4446740" y="2969431"/>
              <a:chExt cx="223521" cy="363010"/>
            </a:xfrm>
            <a:solidFill>
              <a:srgbClr val="605BEE"/>
            </a:solidFill>
          </p:grpSpPr>
          <p:sp>
            <p:nvSpPr>
              <p:cNvPr id="38" name="燕尾形 10"/>
              <p:cNvSpPr/>
              <p:nvPr/>
            </p:nvSpPr>
            <p:spPr>
              <a:xfrm rot="5400000">
                <a:off x="4499999" y="2916172"/>
                <a:ext cx="117003" cy="223521"/>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39" name="燕尾形 11"/>
              <p:cNvSpPr/>
              <p:nvPr/>
            </p:nvSpPr>
            <p:spPr>
              <a:xfrm rot="5400000">
                <a:off x="4499999" y="3039176"/>
                <a:ext cx="117003" cy="223521"/>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40" name="燕尾形 12"/>
              <p:cNvSpPr/>
              <p:nvPr/>
            </p:nvSpPr>
            <p:spPr>
              <a:xfrm rot="5400000">
                <a:off x="4499249" y="3161428"/>
                <a:ext cx="118504" cy="223521"/>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grpSp>
        <p:sp>
          <p:nvSpPr>
            <p:cNvPr id="41" name="椭圆 40"/>
            <p:cNvSpPr/>
            <p:nvPr/>
          </p:nvSpPr>
          <p:spPr>
            <a:xfrm>
              <a:off x="8894" y="3047"/>
              <a:ext cx="2474" cy="2464"/>
            </a:xfrm>
            <a:prstGeom prst="ellipse">
              <a:avLst/>
            </a:prstGeom>
            <a:solidFill>
              <a:schemeClr val="bg1"/>
            </a:solidFill>
            <a:ln w="104775" cap="flat" cmpd="sng" algn="ctr">
              <a:solidFill>
                <a:srgbClr val="605BEE"/>
              </a:solidFill>
              <a:prstDash val="solid"/>
            </a:ln>
            <a:effectLst/>
            <a:scene3d>
              <a:camera prst="orthographicFront"/>
              <a:lightRig rig="threePt" dir="t"/>
            </a:scene3d>
            <a:sp3d>
              <a:bevelT w="241300" h="6350" prst="coolSlant"/>
            </a:sp3d>
          </p:spPr>
          <p:txBody>
            <a:bodyPr lIns="0" tIns="510257" rIns="0" bIns="0" anchor="b"/>
            <a:p>
              <a:pPr algn="ctr">
                <a:lnSpc>
                  <a:spcPct val="120000"/>
                </a:lnSpc>
                <a:defRPr/>
              </a:pPr>
              <a:endParaRPr lang="zh-CN" altLang="en-US" sz="1300" kern="0" dirty="0">
                <a:solidFill>
                  <a:schemeClr val="bg1">
                    <a:lumMod val="50000"/>
                  </a:schemeClr>
                </a:solidFill>
                <a:latin typeface="幼圆" panose="02010509060101010101" charset="-122"/>
                <a:ea typeface="幼圆" panose="02010509060101010101" charset="-122"/>
              </a:endParaRPr>
            </a:p>
          </p:txBody>
        </p:sp>
        <p:grpSp>
          <p:nvGrpSpPr>
            <p:cNvPr id="42" name="组合 41"/>
            <p:cNvGrpSpPr/>
            <p:nvPr/>
          </p:nvGrpSpPr>
          <p:grpSpPr>
            <a:xfrm>
              <a:off x="13007" y="5947"/>
              <a:ext cx="478" cy="605"/>
              <a:chOff x="6405913" y="2999432"/>
              <a:chExt cx="303027" cy="384010"/>
            </a:xfrm>
            <a:solidFill>
              <a:srgbClr val="605BEE"/>
            </a:solidFill>
          </p:grpSpPr>
          <p:sp>
            <p:nvSpPr>
              <p:cNvPr id="43" name="燕尾形 15"/>
              <p:cNvSpPr/>
              <p:nvPr/>
            </p:nvSpPr>
            <p:spPr>
              <a:xfrm rot="8357800">
                <a:off x="6591930" y="2999432"/>
                <a:ext cx="117010" cy="225006"/>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44" name="燕尾形 16"/>
              <p:cNvSpPr/>
              <p:nvPr/>
            </p:nvSpPr>
            <p:spPr>
              <a:xfrm rot="8357800">
                <a:off x="6498922" y="3078934"/>
                <a:ext cx="117010" cy="225006"/>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45" name="燕尾形 17"/>
              <p:cNvSpPr/>
              <p:nvPr/>
            </p:nvSpPr>
            <p:spPr>
              <a:xfrm rot="8357800">
                <a:off x="6405913" y="3159935"/>
                <a:ext cx="117010" cy="223507"/>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grpSp>
        <p:sp>
          <p:nvSpPr>
            <p:cNvPr id="46" name="椭圆 45"/>
            <p:cNvSpPr/>
            <p:nvPr/>
          </p:nvSpPr>
          <p:spPr>
            <a:xfrm>
              <a:off x="12635" y="3047"/>
              <a:ext cx="2474" cy="2464"/>
            </a:xfrm>
            <a:prstGeom prst="ellipse">
              <a:avLst/>
            </a:prstGeom>
            <a:solidFill>
              <a:schemeClr val="bg1"/>
            </a:solidFill>
            <a:ln w="104775" cap="flat" cmpd="sng" algn="ctr">
              <a:solidFill>
                <a:srgbClr val="605BEE"/>
              </a:solidFill>
              <a:prstDash val="solid"/>
            </a:ln>
            <a:effectLst/>
            <a:scene3d>
              <a:camera prst="orthographicFront"/>
              <a:lightRig rig="threePt" dir="t"/>
            </a:scene3d>
            <a:sp3d>
              <a:bevelT w="241300" h="6350" prst="coolSlant"/>
            </a:sp3d>
          </p:spPr>
          <p:txBody>
            <a:bodyPr lIns="0" tIns="510257" rIns="0" bIns="0" anchor="b"/>
            <a:p>
              <a:pPr algn="ctr">
                <a:lnSpc>
                  <a:spcPct val="120000"/>
                </a:lnSpc>
                <a:defRPr/>
              </a:pPr>
              <a:endParaRPr lang="zh-CN" altLang="en-US" sz="1300" kern="0" dirty="0">
                <a:solidFill>
                  <a:schemeClr val="bg1">
                    <a:lumMod val="50000"/>
                  </a:schemeClr>
                </a:solidFill>
                <a:latin typeface="幼圆" panose="02010509060101010101" charset="-122"/>
                <a:ea typeface="幼圆" panose="02010509060101010101" charset="-122"/>
              </a:endParaRPr>
            </a:p>
          </p:txBody>
        </p:sp>
        <p:sp>
          <p:nvSpPr>
            <p:cNvPr id="48" name="矩形 47"/>
            <p:cNvSpPr/>
            <p:nvPr/>
          </p:nvSpPr>
          <p:spPr>
            <a:xfrm>
              <a:off x="5297" y="3378"/>
              <a:ext cx="2216" cy="1131"/>
            </a:xfrm>
            <a:prstGeom prst="rect">
              <a:avLst/>
            </a:prstGeom>
          </p:spPr>
          <p:txBody>
            <a:bodyPr wrap="square">
              <a:spAutoFit/>
            </a:bodyPr>
            <a:p>
              <a:pPr lvl="0" algn="ctr">
                <a:lnSpc>
                  <a:spcPct val="120000"/>
                </a:lnSpc>
                <a:defRPr/>
              </a:pPr>
              <a:r>
                <a:rPr lang="zh-CN" b="1" kern="0" dirty="0">
                  <a:solidFill>
                    <a:srgbClr val="605BEE"/>
                  </a:solidFill>
                  <a:latin typeface="微软雅黑" panose="020B0503020204020204" pitchFamily="34" charset="-122"/>
                  <a:ea typeface="微软雅黑" panose="020B0503020204020204" pitchFamily="34" charset="-122"/>
                </a:rPr>
                <a:t>基础层</a:t>
              </a:r>
              <a:endParaRPr lang="zh-CN" b="1" kern="0" dirty="0">
                <a:solidFill>
                  <a:srgbClr val="605BEE"/>
                </a:solidFill>
                <a:latin typeface="微软雅黑" panose="020B0503020204020204" pitchFamily="34" charset="-122"/>
                <a:ea typeface="微软雅黑" panose="020B0503020204020204" pitchFamily="34" charset="-122"/>
              </a:endParaRPr>
            </a:p>
            <a:p>
              <a:pPr lvl="0" algn="ctr">
                <a:lnSpc>
                  <a:spcPct val="120000"/>
                </a:lnSpc>
                <a:defRPr/>
              </a:pPr>
              <a:r>
                <a:rPr lang="zh-CN" altLang="en-US" sz="1600" b="1" kern="0" dirty="0">
                  <a:solidFill>
                    <a:schemeClr val="tx1">
                      <a:lumMod val="85000"/>
                      <a:lumOff val="15000"/>
                    </a:schemeClr>
                  </a:solidFill>
                  <a:latin typeface="黑体" panose="02010609060101010101" charset="-122"/>
                  <a:ea typeface="黑体" panose="02010609060101010101" charset="-122"/>
                </a:rPr>
                <a:t>选择鉴审</a:t>
              </a:r>
              <a:endParaRPr lang="zh-CN" altLang="en-US" sz="1600" b="1" kern="0" dirty="0">
                <a:solidFill>
                  <a:schemeClr val="tx1">
                    <a:lumMod val="85000"/>
                    <a:lumOff val="15000"/>
                  </a:schemeClr>
                </a:solidFill>
                <a:latin typeface="黑体" panose="02010609060101010101" charset="-122"/>
                <a:ea typeface="黑体" panose="02010609060101010101" charset="-122"/>
              </a:endParaRPr>
            </a:p>
          </p:txBody>
        </p:sp>
        <p:sp>
          <p:nvSpPr>
            <p:cNvPr id="49" name="矩形 48"/>
            <p:cNvSpPr/>
            <p:nvPr/>
          </p:nvSpPr>
          <p:spPr>
            <a:xfrm>
              <a:off x="9033" y="3413"/>
              <a:ext cx="2216" cy="1131"/>
            </a:xfrm>
            <a:prstGeom prst="rect">
              <a:avLst/>
            </a:prstGeom>
          </p:spPr>
          <p:txBody>
            <a:bodyPr wrap="square">
              <a:spAutoFit/>
            </a:bodyPr>
            <a:p>
              <a:pPr lvl="0" algn="ctr">
                <a:lnSpc>
                  <a:spcPct val="120000"/>
                </a:lnSpc>
                <a:defRPr/>
              </a:pPr>
              <a:r>
                <a:rPr lang="zh-CN" sz="1800" b="1" kern="0" dirty="0">
                  <a:solidFill>
                    <a:srgbClr val="605BEE"/>
                  </a:solidFill>
                  <a:latin typeface="微软雅黑" panose="020B0503020204020204" pitchFamily="34" charset="-122"/>
                  <a:ea typeface="微软雅黑" panose="020B0503020204020204" pitchFamily="34" charset="-122"/>
                </a:rPr>
                <a:t>重点层</a:t>
              </a:r>
              <a:endParaRPr lang="zh-CN" altLang="en-US" sz="1300" kern="0" dirty="0">
                <a:solidFill>
                  <a:schemeClr val="tx1">
                    <a:lumMod val="85000"/>
                    <a:lumOff val="15000"/>
                  </a:schemeClr>
                </a:solidFill>
                <a:latin typeface="微软雅黑" panose="020B0503020204020204" pitchFamily="34" charset="-122"/>
                <a:ea typeface="微软雅黑" panose="020B0503020204020204" pitchFamily="34" charset="-122"/>
              </a:endParaRPr>
            </a:p>
            <a:p>
              <a:pPr lvl="0" algn="ctr">
                <a:lnSpc>
                  <a:spcPct val="120000"/>
                </a:lnSpc>
                <a:buClrTx/>
                <a:buSzTx/>
                <a:buFontTx/>
                <a:defRPr/>
              </a:pPr>
              <a:r>
                <a:rPr lang="zh-CN" altLang="en-US" sz="1600" b="1" kern="0" dirty="0">
                  <a:solidFill>
                    <a:schemeClr val="tx1">
                      <a:lumMod val="85000"/>
                      <a:lumOff val="15000"/>
                    </a:schemeClr>
                  </a:solidFill>
                  <a:latin typeface="黑体" panose="02010609060101010101" charset="-122"/>
                  <a:ea typeface="黑体" panose="02010609060101010101" charset="-122"/>
                </a:rPr>
                <a:t>加工制作</a:t>
              </a:r>
              <a:endParaRPr lang="zh-CN" altLang="en-US" sz="1600" b="1" kern="0" dirty="0">
                <a:solidFill>
                  <a:schemeClr val="tx1">
                    <a:lumMod val="85000"/>
                    <a:lumOff val="15000"/>
                  </a:schemeClr>
                </a:solidFill>
                <a:latin typeface="黑体" panose="02010609060101010101" charset="-122"/>
                <a:ea typeface="黑体" panose="02010609060101010101" charset="-122"/>
              </a:endParaRPr>
            </a:p>
          </p:txBody>
        </p:sp>
        <p:sp>
          <p:nvSpPr>
            <p:cNvPr id="50" name="矩形 49"/>
            <p:cNvSpPr/>
            <p:nvPr/>
          </p:nvSpPr>
          <p:spPr>
            <a:xfrm>
              <a:off x="12765" y="3413"/>
              <a:ext cx="2216" cy="1131"/>
            </a:xfrm>
            <a:prstGeom prst="rect">
              <a:avLst/>
            </a:prstGeom>
          </p:spPr>
          <p:txBody>
            <a:bodyPr wrap="square">
              <a:spAutoFit/>
            </a:bodyPr>
            <a:p>
              <a:pPr lvl="0" algn="ctr">
                <a:lnSpc>
                  <a:spcPct val="120000"/>
                </a:lnSpc>
                <a:defRPr/>
              </a:pPr>
              <a:r>
                <a:rPr lang="zh-CN" altLang="en-US" b="1" kern="0" dirty="0">
                  <a:solidFill>
                    <a:srgbClr val="605BEE"/>
                  </a:solidFill>
                  <a:latin typeface="微软雅黑" panose="020B0503020204020204" pitchFamily="34" charset="-122"/>
                  <a:ea typeface="微软雅黑" panose="020B0503020204020204" pitchFamily="34" charset="-122"/>
                </a:rPr>
                <a:t>核心层</a:t>
              </a:r>
              <a:endParaRPr lang="en-US" altLang="zh-CN" b="1" kern="0" dirty="0">
                <a:solidFill>
                  <a:srgbClr val="605BEE"/>
                </a:solidFill>
                <a:latin typeface="微软雅黑" panose="020B0503020204020204" pitchFamily="34" charset="-122"/>
                <a:ea typeface="微软雅黑" panose="020B0503020204020204" pitchFamily="34" charset="-122"/>
              </a:endParaRPr>
            </a:p>
            <a:p>
              <a:pPr lvl="0" algn="ctr">
                <a:lnSpc>
                  <a:spcPct val="120000"/>
                </a:lnSpc>
                <a:buClrTx/>
                <a:buSzTx/>
                <a:buFontTx/>
                <a:defRPr/>
              </a:pPr>
              <a:r>
                <a:rPr lang="zh-CN" altLang="en-US" sz="1600" b="1" kern="0" dirty="0">
                  <a:solidFill>
                    <a:schemeClr val="tx1">
                      <a:lumMod val="85000"/>
                      <a:lumOff val="15000"/>
                    </a:schemeClr>
                  </a:solidFill>
                  <a:latin typeface="黑体" panose="02010609060101010101" charset="-122"/>
                  <a:ea typeface="黑体" panose="02010609060101010101" charset="-122"/>
                </a:rPr>
                <a:t>策划组织</a:t>
              </a:r>
              <a:endParaRPr lang="zh-CN" altLang="en-US" sz="1600" b="1" kern="0" dirty="0">
                <a:solidFill>
                  <a:schemeClr val="tx1">
                    <a:lumMod val="85000"/>
                    <a:lumOff val="15000"/>
                  </a:schemeClr>
                </a:solidFill>
                <a:latin typeface="黑体" panose="02010609060101010101" charset="-122"/>
                <a:ea typeface="黑体" panose="02010609060101010101" charset="-122"/>
              </a:endParaRPr>
            </a:p>
          </p:txBody>
        </p:sp>
        <p:grpSp>
          <p:nvGrpSpPr>
            <p:cNvPr id="6" name="组合 5"/>
            <p:cNvGrpSpPr/>
            <p:nvPr/>
          </p:nvGrpSpPr>
          <p:grpSpPr>
            <a:xfrm>
              <a:off x="6774" y="5931"/>
              <a:ext cx="505" cy="572"/>
              <a:chOff x="2466566" y="3003932"/>
              <a:chExt cx="319529" cy="363010"/>
            </a:xfrm>
            <a:solidFill>
              <a:srgbClr val="605BEE"/>
            </a:solidFill>
          </p:grpSpPr>
          <p:sp>
            <p:nvSpPr>
              <p:cNvPr id="10" name="燕尾形 6"/>
              <p:cNvSpPr/>
              <p:nvPr/>
            </p:nvSpPr>
            <p:spPr>
              <a:xfrm rot="2072166">
                <a:off x="2466566" y="3003932"/>
                <a:ext cx="118511" cy="225006"/>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11" name="燕尾形 7"/>
              <p:cNvSpPr/>
              <p:nvPr/>
            </p:nvSpPr>
            <p:spPr>
              <a:xfrm rot="2072166">
                <a:off x="2568575" y="3074434"/>
                <a:ext cx="117010" cy="223506"/>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sp>
            <p:nvSpPr>
              <p:cNvPr id="12" name="燕尾形 8"/>
              <p:cNvSpPr/>
              <p:nvPr/>
            </p:nvSpPr>
            <p:spPr>
              <a:xfrm rot="2072166">
                <a:off x="2669085" y="3143436"/>
                <a:ext cx="117010" cy="223506"/>
              </a:xfrm>
              <a:prstGeom prst="chevron">
                <a:avLst/>
              </a:prstGeom>
              <a:grpFill/>
              <a:ln w="25400" cap="flat" cmpd="sng" algn="ctr">
                <a:noFill/>
                <a:prstDash val="solid"/>
              </a:ln>
              <a:effectLst/>
            </p:spPr>
            <p:txBody>
              <a:bodyPr lIns="86404" tIns="43202" rIns="86404" bIns="43202" anchor="ctr"/>
              <a:p>
                <a:pPr algn="ctr">
                  <a:defRPr/>
                </a:pPr>
                <a:endParaRPr lang="en-US" kern="0" dirty="0">
                  <a:solidFill>
                    <a:sysClr val="windowText" lastClr="000000"/>
                  </a:solidFill>
                  <a:latin typeface="Calibri" panose="020F0502020204030204"/>
                  <a:ea typeface="+mn-ea"/>
                </a:endParaRPr>
              </a:p>
            </p:txBody>
          </p:sp>
        </p:grpSp>
        <p:sp>
          <p:nvSpPr>
            <p:cNvPr id="13" name="圆角矩形 19"/>
            <p:cNvSpPr/>
            <p:nvPr/>
          </p:nvSpPr>
          <p:spPr>
            <a:xfrm>
              <a:off x="6084" y="7065"/>
              <a:ext cx="8032" cy="1361"/>
            </a:xfrm>
            <a:prstGeom prst="roundRect">
              <a:avLst/>
            </a:prstGeom>
            <a:solidFill>
              <a:srgbClr val="605BEE"/>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p>
              <a:pPr algn="ctr">
                <a:defRPr/>
              </a:pPr>
              <a:r>
                <a:rPr lang="zh-CN" altLang="en-US" sz="2300" b="1" dirty="0">
                  <a:solidFill>
                    <a:schemeClr val="bg1"/>
                  </a:solidFill>
                  <a:latin typeface="黑体" panose="02010609060101010101" charset="-122"/>
                  <a:ea typeface="黑体" panose="02010609060101010101" charset="-122"/>
                </a:rPr>
                <a:t>三个层次</a:t>
              </a:r>
              <a:endParaRPr lang="en-US" altLang="zh-CN" sz="2300" b="1" dirty="0">
                <a:solidFill>
                  <a:schemeClr val="bg1"/>
                </a:solidFill>
                <a:latin typeface="黑体" panose="02010609060101010101" charset="-122"/>
                <a:ea typeface="黑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二、PC端新闻网基于内容资讯的运营模式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41503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无论是依托传统媒体的新闻网站还是依靠风险投资起步的门户网站，内容资讯都是它们的主要业务,也是它们的核心竞争力。</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广告运营：</a:t>
            </a:r>
            <a:r>
              <a:rPr lang="zh-CN" sz="2000">
                <a:solidFill>
                  <a:srgbClr val="D5683F"/>
                </a:solidFill>
                <a:sym typeface="+mn-ea"/>
              </a:rPr>
              <a:t>流量</a:t>
            </a:r>
            <a:r>
              <a:rPr lang="en-US" altLang="zh-CN" sz="2000">
                <a:solidFill>
                  <a:srgbClr val="D5683F"/>
                </a:solidFill>
                <a:sym typeface="+mn-ea"/>
              </a:rPr>
              <a:t>----</a:t>
            </a:r>
            <a:r>
              <a:rPr lang="zh-CN" sz="2000">
                <a:solidFill>
                  <a:srgbClr val="D5683F"/>
                </a:solidFill>
                <a:sym typeface="+mn-ea"/>
              </a:rPr>
              <a:t>注意力</a:t>
            </a:r>
            <a:r>
              <a:rPr lang="en-US" altLang="zh-CN" sz="2000">
                <a:solidFill>
                  <a:srgbClr val="D5683F"/>
                </a:solidFill>
                <a:sym typeface="+mn-ea"/>
              </a:rPr>
              <a:t>----</a:t>
            </a:r>
            <a:r>
              <a:rPr lang="zh-CN" sz="2000">
                <a:solidFill>
                  <a:srgbClr val="D5683F"/>
                </a:solidFill>
                <a:sym typeface="+mn-ea"/>
              </a:rPr>
              <a:t>广告</a:t>
            </a:r>
            <a:r>
              <a:rPr lang="zh-CN" sz="2000">
                <a:sym typeface="+mn-ea"/>
              </a:rPr>
              <a:t>的模式，是传统媒体的营销模式，但也同样适用于PC端新闻网，而且这一模式无论在PC时代还是移动互联网时代，都在产生着价值和效益。</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广告运营的基础是</a:t>
            </a:r>
            <a:r>
              <a:rPr lang="zh-CN" sz="2000">
                <a:solidFill>
                  <a:srgbClr val="D5683F"/>
                </a:solidFill>
                <a:sym typeface="+mn-ea"/>
              </a:rPr>
              <a:t>流量和用户</a:t>
            </a:r>
            <a:r>
              <a:rPr lang="zh-CN" sz="2000">
                <a:sym typeface="+mn-ea"/>
              </a:rPr>
              <a:t>，获得流量和用户的基础自然是</a:t>
            </a:r>
            <a:r>
              <a:rPr lang="zh-CN" sz="2000">
                <a:solidFill>
                  <a:schemeClr val="accent1">
                    <a:lumMod val="75000"/>
                  </a:schemeClr>
                </a:solidFill>
                <a:sym typeface="+mn-ea"/>
              </a:rPr>
              <a:t>内容及其传播</a:t>
            </a:r>
            <a:r>
              <a:rPr lang="zh-CN" sz="2000">
                <a:sym typeface="+mn-ea"/>
              </a:rPr>
              <a:t>，因此，提供免费的高品质内容，将内容送达更广泛的用户群体，是广告运营的</a:t>
            </a:r>
            <a:r>
              <a:rPr lang="zh-CN" sz="2000">
                <a:solidFill>
                  <a:schemeClr val="accent1">
                    <a:lumMod val="75000"/>
                  </a:schemeClr>
                </a:solidFill>
                <a:sym typeface="+mn-ea"/>
              </a:rPr>
              <a:t>本质和关键</a:t>
            </a:r>
            <a:r>
              <a:rPr lang="zh-CN" sz="2000">
                <a:sym typeface="+mn-ea"/>
              </a:rPr>
              <a:t>，也是PC端新闻网运营的基础和前提。</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二、PC端新闻网基于内容资讯的运营模式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50774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增值服务收费：</a:t>
            </a:r>
            <a:r>
              <a:rPr sz="2000">
                <a:sym typeface="+mn-ea"/>
              </a:rPr>
              <a:t>能够基于内容、资讯直接或间接收费，主要在于</a:t>
            </a:r>
            <a:r>
              <a:rPr lang="zh-CN" sz="2000">
                <a:sym typeface="+mn-ea"/>
              </a:rPr>
              <a:t>某</a:t>
            </a:r>
            <a:r>
              <a:rPr sz="2000">
                <a:sym typeface="+mn-ea"/>
              </a:rPr>
              <a:t>些PC端新闻网一方面承继了</a:t>
            </a:r>
            <a:r>
              <a:rPr sz="2000">
                <a:solidFill>
                  <a:schemeClr val="accent1">
                    <a:lumMod val="75000"/>
                  </a:schemeClr>
                </a:solidFill>
                <a:sym typeface="+mn-ea"/>
              </a:rPr>
              <a:t>纸质</a:t>
            </a:r>
            <a:r>
              <a:rPr lang="zh-CN" sz="2000">
                <a:solidFill>
                  <a:schemeClr val="accent1">
                    <a:lumMod val="75000"/>
                  </a:schemeClr>
                </a:solidFill>
                <a:sym typeface="+mn-ea"/>
              </a:rPr>
              <a:t>媒体</a:t>
            </a:r>
            <a:r>
              <a:rPr sz="2000">
                <a:solidFill>
                  <a:schemeClr val="accent1">
                    <a:lumMod val="75000"/>
                  </a:schemeClr>
                </a:solidFill>
                <a:sym typeface="+mn-ea"/>
              </a:rPr>
              <a:t>的品牌优势</a:t>
            </a:r>
            <a:r>
              <a:rPr sz="2000">
                <a:sym typeface="+mn-ea"/>
              </a:rPr>
              <a:t>，在用户中享有一定的知名度和美誉度，另一方面又</a:t>
            </a:r>
            <a:r>
              <a:rPr sz="2000">
                <a:solidFill>
                  <a:schemeClr val="accent1">
                    <a:lumMod val="75000"/>
                  </a:schemeClr>
                </a:solidFill>
                <a:sym typeface="+mn-ea"/>
              </a:rPr>
              <a:t>占据新闻、资讯的制高点</a:t>
            </a:r>
            <a:r>
              <a:rPr sz="2000">
                <a:sym typeface="+mn-ea"/>
              </a:rPr>
              <a:t>，将传统媒体高品质、专业化、权威性的新闻资源与互联网及时、快 速 、丰富、易检索等特点结合。</a:t>
            </a:r>
            <a:endParaRPr sz="2000">
              <a:sym typeface="+mn-ea"/>
            </a:endParaRPr>
          </a:p>
          <a:p>
            <a:pPr marL="342900" indent="-342900" fontAlgn="auto">
              <a:lnSpc>
                <a:spcPct val="150000"/>
              </a:lnSpc>
              <a:buFont typeface="Arial" panose="020B0604020202020204" pitchFamily="34" charset="0"/>
              <a:buChar char="•"/>
            </a:pPr>
            <a:r>
              <a:rPr sz="2400">
                <a:solidFill>
                  <a:srgbClr val="D5683F"/>
                </a:solidFill>
                <a:sym typeface="+mn-ea"/>
              </a:rPr>
              <a:t>产品付费</a:t>
            </a:r>
            <a:r>
              <a:rPr lang="zh-CN" sz="2400">
                <a:solidFill>
                  <a:srgbClr val="D5683F"/>
                </a:solidFill>
                <a:sym typeface="+mn-ea"/>
              </a:rPr>
              <a:t>：</a:t>
            </a:r>
            <a:r>
              <a:rPr lang="zh-CN" sz="2000">
                <a:sym typeface="+mn-ea"/>
              </a:rPr>
              <a:t>内容产品</a:t>
            </a:r>
            <a:r>
              <a:rPr lang="zh-CN" sz="2000">
                <a:solidFill>
                  <a:schemeClr val="accent1">
                    <a:lumMod val="75000"/>
                  </a:schemeClr>
                </a:solidFill>
                <a:sym typeface="+mn-ea"/>
              </a:rPr>
              <a:t>以市场和用户为导向</a:t>
            </a:r>
            <a:r>
              <a:rPr lang="zh-CN" sz="2000">
                <a:sym typeface="+mn-ea"/>
              </a:rPr>
              <a:t>，以用户需求为出发点，基于市场反馈和用户对于产品核心价值的需求来进行产品的设计、研发、销售；除提供基本内容、外在形式、产品附加值和潜在价值外，还要提供相应的售后服务、互动、支持。</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三、PC端新闻网基于娱乐视频的运营模式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49174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视频广告运营：</a:t>
            </a:r>
            <a:r>
              <a:rPr lang="zh-CN" sz="2000">
                <a:solidFill>
                  <a:schemeClr val="tx1"/>
                </a:solidFill>
                <a:sym typeface="+mn-ea"/>
              </a:rPr>
              <a:t>在视频广告形态中，除常规的前后贴片广告、播中暂停广告、PC端角标广告外，还有多种结合视频内容的原生广告、插人广告、植人广告、电商广告、场景广告、增强现实广告等。</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增强现实技术也将成为视频广告运营的新契机，运营者可以借助增强现实技术实现视频 、场景和广告的三位一体。</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PC端新闻网的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商业运营模式</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三、PC端新闻网基于娱乐视频的运营模式</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58445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视频增值模式：</a:t>
            </a:r>
            <a:r>
              <a:rPr lang="zh-CN" sz="2000">
                <a:solidFill>
                  <a:schemeClr val="tx1"/>
                </a:solidFill>
                <a:sym typeface="+mn-ea"/>
              </a:rPr>
              <a:t>前期以内容点播收费为主，目前主要是会员套餐收费。目前，PC端新闻网、视频网采用买断独家内容、优质内容资源和版权的办法，提高对用户的吸引力，吸引用户注册并点播、购买或升级为付费会员用户。</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视频产品模式：</a:t>
            </a:r>
            <a:r>
              <a:rPr lang="zh-CN" sz="2000">
                <a:solidFill>
                  <a:schemeClr val="tx1"/>
                </a:solidFill>
                <a:sym typeface="+mn-ea"/>
              </a:rPr>
              <a:t>视频内容产品模式以生产自制剧为重点，打造自有IP，再以IP为核心，横向或纵向延伸产业链，生产多元化的外部产品。</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第十章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手机新闻客户端的编辑与运营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手机新闻客户端的类型与特点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一、认识手机新闻客户端</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a:solidFill>
                  <a:schemeClr val="accent1">
                    <a:lumMod val="75000"/>
                  </a:schemeClr>
                </a:solidFill>
                <a:sym typeface="+mn-ea"/>
              </a:rPr>
              <a:t>手机客户端是基于手机</a:t>
            </a:r>
            <a:r>
              <a:rPr lang="en-US" altLang="zh-CN" sz="2000">
                <a:solidFill>
                  <a:schemeClr val="accent1">
                    <a:lumMod val="75000"/>
                  </a:schemeClr>
                </a:solidFill>
                <a:sym typeface="+mn-ea"/>
              </a:rPr>
              <a:t>iOS</a:t>
            </a:r>
            <a:r>
              <a:rPr lang="zh-CN" sz="2000">
                <a:solidFill>
                  <a:schemeClr val="accent1">
                    <a:lumMod val="75000"/>
                  </a:schemeClr>
                </a:solidFill>
                <a:sym typeface="+mn-ea"/>
              </a:rPr>
              <a:t>、Android或其他操作系统，为智能手机用户量身打造的各类应用程序，覆盖新闻、教育、游戏 、工具、社交、旅行、健康 、商业等领域。</a:t>
            </a:r>
            <a:endParaRPr lang="zh-CN" sz="2000">
              <a:solidFill>
                <a:schemeClr val="accent1">
                  <a:lumMod val="75000"/>
                </a:schemeClr>
              </a:solidFill>
              <a:sym typeface="+mn-ea"/>
            </a:endParaRPr>
          </a:p>
        </p:txBody>
      </p:sp>
      <p:grpSp>
        <p:nvGrpSpPr>
          <p:cNvPr id="59" name="组合 58"/>
          <p:cNvGrpSpPr/>
          <p:nvPr/>
        </p:nvGrpSpPr>
        <p:grpSpPr>
          <a:xfrm>
            <a:off x="0" y="4150360"/>
            <a:ext cx="12192000" cy="1189990"/>
            <a:chOff x="16" y="6290"/>
            <a:chExt cx="19200" cy="1874"/>
          </a:xfrm>
        </p:grpSpPr>
        <p:cxnSp>
          <p:nvCxnSpPr>
            <p:cNvPr id="11" name="MH_Other_2"/>
            <p:cNvCxnSpPr/>
            <p:nvPr>
              <p:custDataLst>
                <p:tags r:id="rId2"/>
              </p:custDataLst>
            </p:nvPr>
          </p:nvCxnSpPr>
          <p:spPr>
            <a:xfrm>
              <a:off x="16" y="7210"/>
              <a:ext cx="19200" cy="0"/>
            </a:xfrm>
            <a:prstGeom prst="line">
              <a:avLst/>
            </a:prstGeom>
            <a:noFill/>
            <a:ln w="28575" cap="flat" cmpd="sng" algn="ctr">
              <a:solidFill>
                <a:srgbClr val="58A6DA"/>
              </a:solidFill>
              <a:prstDash val="solid"/>
              <a:miter lim="800000"/>
            </a:ln>
            <a:effectLst/>
          </p:spPr>
        </p:cxnSp>
        <p:grpSp>
          <p:nvGrpSpPr>
            <p:cNvPr id="58" name="组合 57"/>
            <p:cNvGrpSpPr/>
            <p:nvPr/>
          </p:nvGrpSpPr>
          <p:grpSpPr>
            <a:xfrm>
              <a:off x="2103" y="6290"/>
              <a:ext cx="13212" cy="1875"/>
              <a:chOff x="2103" y="6290"/>
              <a:chExt cx="13212" cy="1875"/>
            </a:xfrm>
          </p:grpSpPr>
          <p:sp>
            <p:nvSpPr>
              <p:cNvPr id="13" name="MH_Other_11"/>
              <p:cNvSpPr/>
              <p:nvPr>
                <p:custDataLst>
                  <p:tags r:id="rId3"/>
                </p:custDataLst>
              </p:nvPr>
            </p:nvSpPr>
            <p:spPr>
              <a:xfrm flipV="1">
                <a:off x="6064" y="7053"/>
                <a:ext cx="343" cy="350"/>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cxnSp>
            <p:nvCxnSpPr>
              <p:cNvPr id="14" name="MH_Other_12"/>
              <p:cNvCxnSpPr>
                <a:stCxn id="13" idx="0"/>
              </p:cNvCxnSpPr>
              <p:nvPr>
                <p:custDataLst>
                  <p:tags r:id="rId4"/>
                </p:custDataLst>
              </p:nvPr>
            </p:nvCxnSpPr>
            <p:spPr>
              <a:xfrm flipH="1">
                <a:off x="6236" y="7403"/>
                <a:ext cx="0" cy="763"/>
              </a:xfrm>
              <a:prstGeom prst="straightConnector1">
                <a:avLst/>
              </a:prstGeom>
              <a:noFill/>
              <a:ln w="6350" cap="flat" cmpd="sng" algn="ctr">
                <a:solidFill>
                  <a:srgbClr val="4472C4"/>
                </a:solidFill>
                <a:prstDash val="solid"/>
                <a:miter lim="800000"/>
                <a:tailEnd type="triangle"/>
              </a:ln>
              <a:effectLst/>
            </p:spPr>
          </p:cxnSp>
          <p:sp>
            <p:nvSpPr>
              <p:cNvPr id="19" name="MH_Other_7"/>
              <p:cNvSpPr/>
              <p:nvPr>
                <p:custDataLst>
                  <p:tags r:id="rId5"/>
                </p:custDataLst>
              </p:nvPr>
            </p:nvSpPr>
            <p:spPr>
              <a:xfrm>
                <a:off x="11198" y="7056"/>
                <a:ext cx="347" cy="347"/>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sp>
            <p:nvSpPr>
              <p:cNvPr id="42" name="MH_Other_3"/>
              <p:cNvSpPr/>
              <p:nvPr>
                <p:custDataLst>
                  <p:tags r:id="rId6"/>
                </p:custDataLst>
              </p:nvPr>
            </p:nvSpPr>
            <p:spPr>
              <a:xfrm>
                <a:off x="2103" y="7053"/>
                <a:ext cx="343" cy="347"/>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cxnSp>
            <p:nvCxnSpPr>
              <p:cNvPr id="43" name="MH_Other_4"/>
              <p:cNvCxnSpPr>
                <a:stCxn id="42" idx="0"/>
              </p:cNvCxnSpPr>
              <p:nvPr>
                <p:custDataLst>
                  <p:tags r:id="rId7"/>
                </p:custDataLst>
              </p:nvPr>
            </p:nvCxnSpPr>
            <p:spPr>
              <a:xfrm flipH="1" flipV="1">
                <a:off x="2275" y="6290"/>
                <a:ext cx="0" cy="763"/>
              </a:xfrm>
              <a:prstGeom prst="straightConnector1">
                <a:avLst/>
              </a:prstGeom>
              <a:noFill/>
              <a:ln w="6350" cap="flat" cmpd="sng" algn="ctr">
                <a:solidFill>
                  <a:srgbClr val="4472C4"/>
                </a:solidFill>
                <a:prstDash val="solid"/>
                <a:miter lim="800000"/>
                <a:tailEnd type="triangle"/>
              </a:ln>
              <a:effectLst/>
            </p:spPr>
          </p:cxnSp>
          <p:sp>
            <p:nvSpPr>
              <p:cNvPr id="47" name="MH_Other_11"/>
              <p:cNvSpPr/>
              <p:nvPr>
                <p:custDataLst>
                  <p:tags r:id="rId8"/>
                </p:custDataLst>
              </p:nvPr>
            </p:nvSpPr>
            <p:spPr>
              <a:xfrm flipV="1">
                <a:off x="14973" y="7056"/>
                <a:ext cx="343" cy="350"/>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grpSp>
      </p:grpSp>
      <p:sp>
        <p:nvSpPr>
          <p:cNvPr id="52" name="文本框 51"/>
          <p:cNvSpPr txBox="1"/>
          <p:nvPr/>
        </p:nvSpPr>
        <p:spPr>
          <a:xfrm>
            <a:off x="778510" y="4957445"/>
            <a:ext cx="1311910" cy="645160"/>
          </a:xfrm>
          <a:prstGeom prst="rect">
            <a:avLst/>
          </a:prstGeom>
          <a:noFill/>
        </p:spPr>
        <p:txBody>
          <a:bodyPr wrap="square">
            <a:spAutoFit/>
          </a:bodyPr>
          <a:p>
            <a:pPr algn="ctr" defTabSz="914400">
              <a:defRPr/>
            </a:pPr>
            <a:r>
              <a:rPr lang="en-US" b="1" dirty="0">
                <a:solidFill>
                  <a:prstClr val="black"/>
                </a:solidFill>
                <a:latin typeface="Calibri" panose="020F0502020204030204"/>
              </a:rPr>
              <a:t>2008</a:t>
            </a:r>
            <a:r>
              <a:rPr lang="zh-CN" altLang="en-US" b="1" dirty="0">
                <a:solidFill>
                  <a:prstClr val="black"/>
                </a:solidFill>
                <a:latin typeface="Calibri" panose="020F0502020204030204"/>
              </a:rPr>
              <a:t>年前后</a:t>
            </a:r>
            <a:endParaRPr lang="zh-CN" altLang="en-US" b="1" dirty="0">
              <a:solidFill>
                <a:prstClr val="black"/>
              </a:solidFill>
              <a:latin typeface="Calibri" panose="020F0502020204030204"/>
            </a:endParaRPr>
          </a:p>
        </p:txBody>
      </p:sp>
      <p:sp>
        <p:nvSpPr>
          <p:cNvPr id="55" name="文本框 54"/>
          <p:cNvSpPr txBox="1"/>
          <p:nvPr/>
        </p:nvSpPr>
        <p:spPr>
          <a:xfrm>
            <a:off x="6337935" y="4957445"/>
            <a:ext cx="1745615" cy="368300"/>
          </a:xfrm>
          <a:prstGeom prst="rect">
            <a:avLst/>
          </a:prstGeom>
          <a:noFill/>
        </p:spPr>
        <p:txBody>
          <a:bodyPr wrap="square">
            <a:spAutoFit/>
          </a:bodyPr>
          <a:p>
            <a:pPr algn="ctr" defTabSz="914400">
              <a:defRPr/>
            </a:pPr>
            <a:r>
              <a:rPr lang="zh-CN" altLang="en-US" b="1" dirty="0">
                <a:solidFill>
                  <a:prstClr val="black"/>
                </a:solidFill>
                <a:latin typeface="Calibri" panose="020F0502020204030204"/>
              </a:rPr>
              <a:t>成长期</a:t>
            </a:r>
            <a:endParaRPr lang="zh-CN" altLang="en-US" b="1" dirty="0">
              <a:solidFill>
                <a:prstClr val="black"/>
              </a:solidFill>
              <a:latin typeface="Calibri" panose="020F0502020204030204"/>
            </a:endParaRPr>
          </a:p>
        </p:txBody>
      </p:sp>
      <p:sp>
        <p:nvSpPr>
          <p:cNvPr id="56" name="文本框 55"/>
          <p:cNvSpPr txBox="1"/>
          <p:nvPr/>
        </p:nvSpPr>
        <p:spPr>
          <a:xfrm>
            <a:off x="3155950" y="3913505"/>
            <a:ext cx="1821815" cy="368300"/>
          </a:xfrm>
          <a:prstGeom prst="rect">
            <a:avLst/>
          </a:prstGeom>
          <a:noFill/>
        </p:spPr>
        <p:txBody>
          <a:bodyPr wrap="square">
            <a:spAutoFit/>
          </a:bodyPr>
          <a:p>
            <a:pPr algn="ctr" defTabSz="914400">
              <a:defRPr/>
            </a:pPr>
            <a:r>
              <a:rPr b="1" dirty="0">
                <a:solidFill>
                  <a:prstClr val="black"/>
                </a:solidFill>
                <a:latin typeface="Calibri" panose="020F0502020204030204"/>
              </a:rPr>
              <a:t>爆发期</a:t>
            </a:r>
            <a:endParaRPr b="1" dirty="0">
              <a:solidFill>
                <a:prstClr val="black"/>
              </a:solidFill>
              <a:latin typeface="Calibri" panose="020F0502020204030204"/>
            </a:endParaRPr>
          </a:p>
        </p:txBody>
      </p:sp>
      <p:sp>
        <p:nvSpPr>
          <p:cNvPr id="57" name="文本框 56"/>
          <p:cNvSpPr txBox="1"/>
          <p:nvPr/>
        </p:nvSpPr>
        <p:spPr>
          <a:xfrm>
            <a:off x="8879840" y="3989705"/>
            <a:ext cx="1454150" cy="645160"/>
          </a:xfrm>
          <a:prstGeom prst="rect">
            <a:avLst/>
          </a:prstGeom>
          <a:noFill/>
        </p:spPr>
        <p:txBody>
          <a:bodyPr wrap="square">
            <a:spAutoFit/>
          </a:bodyPr>
          <a:p>
            <a:pPr algn="ctr" defTabSz="914400">
              <a:defRPr/>
            </a:pPr>
            <a:r>
              <a:rPr lang="zh-CN" altLang="en-US" b="1" dirty="0">
                <a:solidFill>
                  <a:prstClr val="black"/>
                </a:solidFill>
                <a:latin typeface="Calibri" panose="020F0502020204030204"/>
              </a:rPr>
              <a:t>精细化运营期</a:t>
            </a:r>
            <a:endParaRPr lang="zh-CN" altLang="en-US" b="1" dirty="0">
              <a:solidFill>
                <a:prstClr val="black"/>
              </a:solidFill>
              <a:latin typeface="Calibri" panose="020F0502020204030204"/>
            </a:endParaRPr>
          </a:p>
        </p:txBody>
      </p:sp>
      <p:sp>
        <p:nvSpPr>
          <p:cNvPr id="60" name="文本框 59"/>
          <p:cNvSpPr txBox="1"/>
          <p:nvPr/>
        </p:nvSpPr>
        <p:spPr>
          <a:xfrm>
            <a:off x="353695" y="3164205"/>
            <a:ext cx="2402840" cy="1076325"/>
          </a:xfrm>
          <a:prstGeom prst="rect">
            <a:avLst/>
          </a:prstGeom>
          <a:noFill/>
        </p:spPr>
        <p:txBody>
          <a:bodyPr wrap="square" rtlCol="0">
            <a:spAutoFit/>
          </a:bodyPr>
          <a:p>
            <a:pPr marL="285750" indent="-285750">
              <a:buFont typeface="Arial" panose="020B0604020202020204" pitchFamily="34" charset="0"/>
              <a:buChar char="•"/>
            </a:pPr>
            <a:r>
              <a:rPr lang="zh-CN" altLang="en-US" sz="1600"/>
              <a:t>智能手机带动客户端雏形出现；</a:t>
            </a:r>
            <a:endParaRPr lang="zh-CN" altLang="en-US" sz="1600"/>
          </a:p>
          <a:p>
            <a:pPr marL="285750" indent="-285750">
              <a:buFont typeface="Arial" panose="020B0604020202020204" pitchFamily="34" charset="0"/>
              <a:buChar char="•"/>
            </a:pPr>
            <a:r>
              <a:rPr lang="zh-CN" altLang="en-US" sz="1600"/>
              <a:t>少数网站开始研发新闻类客户端。</a:t>
            </a:r>
            <a:endParaRPr lang="zh-CN" altLang="en-US" sz="1600"/>
          </a:p>
        </p:txBody>
      </p:sp>
      <p:sp>
        <p:nvSpPr>
          <p:cNvPr id="61" name="文本框 60"/>
          <p:cNvSpPr txBox="1"/>
          <p:nvPr/>
        </p:nvSpPr>
        <p:spPr>
          <a:xfrm>
            <a:off x="2498090" y="5448935"/>
            <a:ext cx="3404235" cy="1322070"/>
          </a:xfrm>
          <a:prstGeom prst="rect">
            <a:avLst/>
          </a:prstGeom>
          <a:noFill/>
        </p:spPr>
        <p:txBody>
          <a:bodyPr wrap="square" rtlCol="0">
            <a:spAutoFit/>
          </a:bodyPr>
          <a:p>
            <a:pPr marL="285750" indent="-285750">
              <a:buFont typeface="Arial" panose="020B0604020202020204" pitchFamily="34" charset="0"/>
              <a:buChar char="•"/>
            </a:pPr>
            <a:r>
              <a:rPr lang="zh-CN" altLang="en-US" sz="1600"/>
              <a:t>门户网站全面推出手机新闻客户端并大力进行市场推广；</a:t>
            </a:r>
            <a:endParaRPr lang="zh-CN" altLang="en-US" sz="1600"/>
          </a:p>
          <a:p>
            <a:pPr marL="285750" indent="-285750">
              <a:buFont typeface="Arial" panose="020B0604020202020204" pitchFamily="34" charset="0"/>
              <a:buChar char="•"/>
            </a:pPr>
            <a:r>
              <a:rPr lang="zh-CN" altLang="en-US" sz="1600"/>
              <a:t>综合类、垂直类、聚合类、单一类等各种类型的手机新闻客户端相继出现。</a:t>
            </a:r>
            <a:endParaRPr lang="zh-CN" altLang="en-US" sz="1600"/>
          </a:p>
        </p:txBody>
      </p:sp>
      <p:sp>
        <p:nvSpPr>
          <p:cNvPr id="62" name="文本框 61"/>
          <p:cNvSpPr txBox="1"/>
          <p:nvPr/>
        </p:nvSpPr>
        <p:spPr>
          <a:xfrm>
            <a:off x="5902325" y="2890520"/>
            <a:ext cx="2762885" cy="1322070"/>
          </a:xfrm>
          <a:prstGeom prst="rect">
            <a:avLst/>
          </a:prstGeom>
          <a:noFill/>
        </p:spPr>
        <p:txBody>
          <a:bodyPr wrap="square" rtlCol="0">
            <a:spAutoFit/>
          </a:bodyPr>
          <a:p>
            <a:pPr marL="285750" indent="-285750">
              <a:buFont typeface="Arial" panose="020B0604020202020204" pitchFamily="34" charset="0"/>
              <a:buChar char="•"/>
            </a:pPr>
            <a:r>
              <a:rPr sz="1600" dirty="0">
                <a:solidFill>
                  <a:prstClr val="black"/>
                </a:solidFill>
                <a:latin typeface="Calibri" panose="020F0502020204030204"/>
                <a:sym typeface="+mn-ea"/>
              </a:rPr>
              <a:t>手机新闻客户端开始探索运营和盈利模式</a:t>
            </a:r>
            <a:r>
              <a:rPr lang="zh-CN" sz="1600" dirty="0">
                <a:solidFill>
                  <a:prstClr val="black"/>
                </a:solidFill>
                <a:latin typeface="Calibri" panose="020F0502020204030204"/>
                <a:sym typeface="+mn-ea"/>
              </a:rPr>
              <a:t>；</a:t>
            </a:r>
            <a:endParaRPr sz="1600" dirty="0">
              <a:solidFill>
                <a:prstClr val="black"/>
              </a:solidFill>
              <a:latin typeface="Calibri" panose="020F0502020204030204"/>
              <a:sym typeface="+mn-ea"/>
            </a:endParaRPr>
          </a:p>
          <a:p>
            <a:pPr marL="285750" indent="-285750">
              <a:buFont typeface="Arial" panose="020B0604020202020204" pitchFamily="34" charset="0"/>
              <a:buChar char="•"/>
            </a:pPr>
            <a:r>
              <a:rPr sz="1600" dirty="0">
                <a:solidFill>
                  <a:prstClr val="black"/>
                </a:solidFill>
                <a:latin typeface="Calibri" panose="020F0502020204030204"/>
                <a:sym typeface="+mn-ea"/>
              </a:rPr>
              <a:t>传统媒体也从媒体融合层面出发，于手机新闻客户端发力</a:t>
            </a:r>
            <a:r>
              <a:rPr lang="zh-CN" sz="1600" dirty="0">
                <a:solidFill>
                  <a:prstClr val="black"/>
                </a:solidFill>
                <a:latin typeface="Calibri" panose="020F0502020204030204"/>
                <a:sym typeface="+mn-ea"/>
              </a:rPr>
              <a:t>。</a:t>
            </a:r>
            <a:endParaRPr lang="zh-CN" sz="1600" dirty="0">
              <a:solidFill>
                <a:prstClr val="black"/>
              </a:solidFill>
              <a:latin typeface="Calibri" panose="020F0502020204030204"/>
              <a:sym typeface="+mn-ea"/>
            </a:endParaRPr>
          </a:p>
        </p:txBody>
      </p:sp>
      <p:sp>
        <p:nvSpPr>
          <p:cNvPr id="63" name="文本框 62"/>
          <p:cNvSpPr txBox="1"/>
          <p:nvPr/>
        </p:nvSpPr>
        <p:spPr>
          <a:xfrm>
            <a:off x="7962900" y="5448935"/>
            <a:ext cx="2731770" cy="1076325"/>
          </a:xfrm>
          <a:prstGeom prst="rect">
            <a:avLst/>
          </a:prstGeom>
          <a:noFill/>
        </p:spPr>
        <p:txBody>
          <a:bodyPr wrap="square" rtlCol="0">
            <a:spAutoFit/>
          </a:bodyPr>
          <a:p>
            <a:pPr marL="285750" indent="-285750">
              <a:buFont typeface="Arial" panose="020B0604020202020204" pitchFamily="34" charset="0"/>
              <a:buChar char="•"/>
            </a:pPr>
            <a:r>
              <a:rPr lang="zh-CN" altLang="en-US" sz="1600"/>
              <a:t>人工推荐 +算法推送成为精细化运营的前提和基础；</a:t>
            </a:r>
            <a:endParaRPr lang="zh-CN" altLang="en-US" sz="1600"/>
          </a:p>
          <a:p>
            <a:pPr marL="285750" indent="-285750">
              <a:buFont typeface="Arial" panose="020B0604020202020204" pitchFamily="34" charset="0"/>
              <a:buChar char="•"/>
            </a:pPr>
            <a:r>
              <a:rPr lang="zh-CN" altLang="en-US" sz="1600"/>
              <a:t>留住用户成为手机新闻客户端展开 运营的根本。</a:t>
            </a:r>
            <a:endParaRPr lang="zh-CN" altLang="en-US" sz="1600"/>
          </a:p>
        </p:txBody>
      </p:sp>
      <p:cxnSp>
        <p:nvCxnSpPr>
          <p:cNvPr id="2" name="MH_Other_4"/>
          <p:cNvCxnSpPr/>
          <p:nvPr>
            <p:custDataLst>
              <p:tags r:id="rId9"/>
            </p:custDataLst>
          </p:nvPr>
        </p:nvCxnSpPr>
        <p:spPr>
          <a:xfrm flipH="1" flipV="1">
            <a:off x="7210425" y="4150360"/>
            <a:ext cx="0" cy="484505"/>
          </a:xfrm>
          <a:prstGeom prst="straightConnector1">
            <a:avLst/>
          </a:prstGeom>
          <a:noFill/>
          <a:ln w="6350" cap="flat" cmpd="sng" algn="ctr">
            <a:solidFill>
              <a:srgbClr val="4472C4"/>
            </a:solidFill>
            <a:prstDash val="solid"/>
            <a:miter lim="800000"/>
            <a:tailEnd type="triangle"/>
          </a:ln>
          <a:effectLst/>
        </p:spPr>
      </p:cxnSp>
      <p:cxnSp>
        <p:nvCxnSpPr>
          <p:cNvPr id="4" name="MH_Other_12"/>
          <p:cNvCxnSpPr/>
          <p:nvPr>
            <p:custDataLst>
              <p:tags r:id="rId10"/>
            </p:custDataLst>
          </p:nvPr>
        </p:nvCxnSpPr>
        <p:spPr>
          <a:xfrm flipH="1">
            <a:off x="9606915" y="4841240"/>
            <a:ext cx="0" cy="484505"/>
          </a:xfrm>
          <a:prstGeom prst="straightConnector1">
            <a:avLst/>
          </a:prstGeom>
          <a:noFill/>
          <a:ln w="6350" cap="flat" cmpd="sng" algn="ctr">
            <a:solidFill>
              <a:srgbClr val="4472C4"/>
            </a:solidFill>
            <a:prstDash val="solid"/>
            <a:miter lim="800000"/>
            <a:tailEnd type="triangle"/>
          </a:ln>
          <a:effectLst/>
        </p:spPr>
      </p:cxn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手机新闻客户端的类型与特点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二、手机新闻客户端的类型</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a:solidFill>
                  <a:schemeClr val="tx1"/>
                </a:solidFill>
                <a:sym typeface="+mn-ea"/>
              </a:rPr>
              <a:t>根据</a:t>
            </a:r>
            <a:r>
              <a:rPr sz="2000">
                <a:solidFill>
                  <a:srgbClr val="D5683F"/>
                </a:solidFill>
                <a:sym typeface="+mn-ea"/>
              </a:rPr>
              <a:t>运营主体</a:t>
            </a:r>
            <a:r>
              <a:rPr sz="2000">
                <a:solidFill>
                  <a:schemeClr val="tx1"/>
                </a:solidFill>
                <a:sym typeface="+mn-ea"/>
              </a:rPr>
              <a:t>不同，可分为传统媒体机构与互联网公司研发运营的手机新闻客户端。</a:t>
            </a:r>
            <a:endParaRPr sz="2000">
              <a:solidFill>
                <a:schemeClr val="tx1"/>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根据</a:t>
            </a:r>
            <a:r>
              <a:rPr sz="2000">
                <a:solidFill>
                  <a:srgbClr val="D5683F"/>
                </a:solidFill>
                <a:sym typeface="+mn-ea"/>
              </a:rPr>
              <a:t>内容分发方式</a:t>
            </a:r>
            <a:r>
              <a:rPr sz="2000">
                <a:solidFill>
                  <a:schemeClr val="tx1"/>
                </a:solidFill>
                <a:sym typeface="+mn-ea"/>
              </a:rPr>
              <a:t>不同，可分为人工推荐主导、算法技术主导和人工推荐和算法技术混合的手机新闻客户端</a:t>
            </a:r>
            <a:r>
              <a:rPr lang="zh-CN" sz="2000">
                <a:solidFill>
                  <a:schemeClr val="tx1"/>
                </a:solidFill>
                <a:sym typeface="+mn-ea"/>
              </a:rPr>
              <a:t>。</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根据</a:t>
            </a:r>
            <a:r>
              <a:rPr lang="zh-CN" sz="2000">
                <a:solidFill>
                  <a:srgbClr val="D5683F"/>
                </a:solidFill>
                <a:sym typeface="+mn-ea"/>
              </a:rPr>
              <a:t>内容生产源头</a:t>
            </a:r>
            <a:r>
              <a:rPr lang="zh-CN" sz="2000">
                <a:solidFill>
                  <a:schemeClr val="tx1"/>
                </a:solidFill>
                <a:sym typeface="+mn-ea"/>
              </a:rPr>
              <a:t>不同，可分为原创新闻客户端、门户新闻客户端和聚合新闻客户端。</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根据</a:t>
            </a:r>
            <a:r>
              <a:rPr lang="zh-CN" sz="2000">
                <a:solidFill>
                  <a:srgbClr val="D5683F"/>
                </a:solidFill>
                <a:sym typeface="+mn-ea"/>
              </a:rPr>
              <a:t>内容性质</a:t>
            </a:r>
            <a:r>
              <a:rPr lang="zh-CN" sz="2000">
                <a:solidFill>
                  <a:schemeClr val="tx1"/>
                </a:solidFill>
                <a:sym typeface="+mn-ea"/>
              </a:rPr>
              <a:t>不同，可分为综合类新闻客户端、垂直类新闻客户端和单一类新闻客户端。</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手机新闻客户端的类型与特点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三、手机新闻客户端的特点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a:t>
            </a:r>
            <a:r>
              <a:rPr sz="2000" b="1">
                <a:sym typeface="+mn-ea"/>
              </a:rPr>
              <a:t>内容全面综合，精挑细选</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首先体现在新闻客户端的整体内容构建上；其次体现在单条新闻上。</a:t>
            </a:r>
            <a:endParaRPr lang="zh-CN" sz="2000">
              <a:sym typeface="+mn-ea"/>
            </a:endParaRPr>
          </a:p>
          <a:p>
            <a:pPr indent="0" fontAlgn="auto">
              <a:lnSpc>
                <a:spcPct val="150000"/>
              </a:lnSpc>
              <a:buFont typeface="Arial" panose="020B0604020202020204" pitchFamily="34" charset="0"/>
              <a:buNone/>
            </a:pPr>
            <a:r>
              <a:rPr lang="zh-CN" sz="2000" b="1">
                <a:sym typeface="+mn-ea"/>
              </a:rPr>
              <a:t>（二）新闻实时更新，即时推送</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手机新闻客户端必须满足用户随时随地接收新闻、阅读资讯的需求，快速及时更新、实时推送新闻成为手机新闻客户端在传播速度上的特点和要求。</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 一方面，在手机新闻客户端上实时抓取、即时更新。</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另一方面，手机新闻客户端都可以将有新闻价值或用户订阅的新闻第一时间推送到用户手机屏夢上，用户可以根据新闻内容，简单浏览推送的简讯，或触屏进人客户端浏览详细内容。</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手机新闻客户端的类型与特点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三、手机新闻客户端的特点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en-US" sz="2000" b="1">
                <a:sym typeface="+mn-ea"/>
              </a:rPr>
              <a:t>  </a:t>
            </a:r>
            <a:r>
              <a:rPr sz="2000" b="1">
                <a:sym typeface="+mn-ea"/>
              </a:rPr>
              <a:t>(三）互动纷繁多样，实时分享</a:t>
            </a:r>
            <a:endParaRPr sz="2000" b="1">
              <a:sym typeface="+mn-ea"/>
            </a:endParaRPr>
          </a:p>
          <a:p>
            <a:pPr marL="342900" indent="-342900" fontAlgn="auto">
              <a:lnSpc>
                <a:spcPct val="150000"/>
              </a:lnSpc>
              <a:buFont typeface="Arial" panose="020B0604020202020204" pitchFamily="34" charset="0"/>
              <a:buChar char="•"/>
            </a:pPr>
            <a:r>
              <a:rPr lang="zh-CN" sz="2000">
                <a:sym typeface="+mn-ea"/>
              </a:rPr>
              <a:t>现有手机新闻客户端的互动设置中，有与内容关联的直接互动，如点赞、在线投票、参与调査、评论跟帖、参与微博热议等；</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一 些手机新闻客户端里还提供热点话题讨论、问吧、问政等互动，为用户的实时评论提供方便。</a:t>
            </a:r>
            <a:endParaRPr lang="zh-CN" sz="2000">
              <a:sym typeface="+mn-ea"/>
            </a:endParaRPr>
          </a:p>
          <a:p>
            <a:pPr indent="0" fontAlgn="auto">
              <a:lnSpc>
                <a:spcPct val="150000"/>
              </a:lnSpc>
              <a:buFont typeface="Arial" panose="020B0604020202020204" pitchFamily="34" charset="0"/>
              <a:buNone/>
            </a:pPr>
            <a:r>
              <a:rPr lang="en-US" altLang="zh-CN" sz="2000" b="1">
                <a:sym typeface="+mn-ea"/>
              </a:rPr>
              <a:t>  </a:t>
            </a:r>
            <a:r>
              <a:rPr lang="zh-CN" sz="2000" b="1">
                <a:sym typeface="+mn-ea"/>
              </a:rPr>
              <a:t>(四）界面简洁明了，操作方便</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无论是采用从上至下的板块式布局，还是采用从左至右的抽屉式编排，手机新闻客户端的UI设计都以提供灵活、方便的良好用户体验为原则，以易于用户简单、便利地操作为方向</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手机新闻客户端的类型与特点</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三、手机新闻客户端的特点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lang="en-US" sz="2000" b="1">
                <a:sym typeface="+mn-ea"/>
              </a:rPr>
              <a:t>  </a:t>
            </a:r>
            <a:r>
              <a:rPr sz="2000" b="1">
                <a:sym typeface="+mn-ea"/>
              </a:rPr>
              <a:t>(</a:t>
            </a:r>
            <a:r>
              <a:rPr lang="zh-CN" sz="2000" b="1">
                <a:sym typeface="+mn-ea"/>
              </a:rPr>
              <a:t>五）</a:t>
            </a:r>
            <a:r>
              <a:rPr sz="2000" b="1">
                <a:sym typeface="+mn-ea"/>
              </a:rPr>
              <a:t>满足个性化需求，定制阅读</a:t>
            </a:r>
            <a:endParaRPr sz="2000" b="1">
              <a:sym typeface="+mn-ea"/>
            </a:endParaRPr>
          </a:p>
          <a:p>
            <a:pPr marL="342900" indent="-342900" fontAlgn="auto">
              <a:lnSpc>
                <a:spcPct val="150000"/>
              </a:lnSpc>
              <a:buFont typeface="Arial" panose="020B0604020202020204" pitchFamily="34" charset="0"/>
              <a:buChar char="•"/>
            </a:pPr>
            <a:r>
              <a:rPr lang="zh-CN" sz="2000">
                <a:sym typeface="+mn-ea"/>
              </a:rPr>
              <a:t>手机新闻客户端目前提供的定制化功能包括：订阅频道，享受个性化新闻资讯；提交位信息，享受本地化新闻服务；自由选择在线或离线阅读；根据不同终端和网速状况在图片模式 、文字模式和体验模式之间进行切换等。</a:t>
            </a:r>
            <a:endParaRPr lang="zh-CN" sz="2000">
              <a:sym typeface="+mn-ea"/>
            </a:endParaRPr>
          </a:p>
          <a:p>
            <a:pPr marL="342900" indent="-342900" fontAlgn="auto">
              <a:lnSpc>
                <a:spcPct val="150000"/>
              </a:lnSpc>
              <a:buFont typeface="Arial" panose="020B0604020202020204" pitchFamily="34" charset="0"/>
              <a:buNone/>
            </a:pPr>
            <a:r>
              <a:rPr lang="en-US" altLang="zh-CN" sz="2000" b="1">
                <a:sym typeface="+mn-ea"/>
              </a:rPr>
              <a:t>  </a:t>
            </a:r>
            <a:r>
              <a:rPr lang="zh-CN" sz="2000" b="1">
                <a:sym typeface="+mn-ea"/>
              </a:rPr>
              <a:t>(六）兴趣图谱产生，智能推荐、精准营销</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个性化推荐一方面通过用户主动定制与选择生成，另一方面基于智能推荐而不断筛选、自动生成。</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手机新闻客户端可以根据用户画像进行智能推送，并且根据用户的一次次阅读行为产生 的数据描绘出精准的用户画像。</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50390"/>
            <a:ext cx="9105265" cy="110680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chemeClr val="tx1"/>
                </a:solidFill>
              </a:rPr>
              <a:t>网络与新媒体编辑工作的内涵</a:t>
            </a:r>
            <a:r>
              <a:rPr lang="en-US" altLang="zh-CN" sz="2400">
                <a:solidFill>
                  <a:schemeClr val="tx1"/>
                </a:solidFill>
              </a:rPr>
              <a:t>——</a:t>
            </a:r>
            <a:r>
              <a:rPr lang="zh-CN" altLang="en-US" sz="2400">
                <a:solidFill>
                  <a:srgbClr val="CC4E3F"/>
                </a:solidFill>
              </a:rPr>
              <a:t>十个方面</a:t>
            </a:r>
            <a:endParaRPr lang="zh-CN" altLang="en-US" sz="2000">
              <a:solidFill>
                <a:srgbClr val="CC4E3F"/>
              </a:solidFill>
            </a:endParaRPr>
          </a:p>
          <a:p>
            <a:pPr indent="0" fontAlgn="auto">
              <a:lnSpc>
                <a:spcPct val="150000"/>
              </a:lnSpc>
              <a:buFont typeface="Arial" panose="020B0604020202020204" pitchFamily="34" charset="0"/>
              <a:buNone/>
            </a:pPr>
            <a:endParaRPr lang="zh-CN" sz="2000"/>
          </a:p>
        </p:txBody>
      </p:sp>
      <p:sp>
        <p:nvSpPr>
          <p:cNvPr id="238" name="Freeform 399"/>
          <p:cNvSpPr>
            <a:spLocks noEditPoints="1"/>
          </p:cNvSpPr>
          <p:nvPr/>
        </p:nvSpPr>
        <p:spPr bwMode="auto">
          <a:xfrm>
            <a:off x="3260427" y="2428441"/>
            <a:ext cx="308769" cy="308769"/>
          </a:xfrm>
          <a:custGeom>
            <a:avLst/>
            <a:gdLst>
              <a:gd name="T0" fmla="*/ 128 w 128"/>
              <a:gd name="T1" fmla="*/ 31 h 128"/>
              <a:gd name="T2" fmla="*/ 97 w 128"/>
              <a:gd name="T3" fmla="*/ 0 h 128"/>
              <a:gd name="T4" fmla="*/ 15 w 128"/>
              <a:gd name="T5" fmla="*/ 83 h 128"/>
              <a:gd name="T6" fmla="*/ 15 w 128"/>
              <a:gd name="T7" fmla="*/ 83 h 128"/>
              <a:gd name="T8" fmla="*/ 15 w 128"/>
              <a:gd name="T9" fmla="*/ 83 h 128"/>
              <a:gd name="T10" fmla="*/ 15 w 128"/>
              <a:gd name="T11" fmla="*/ 83 h 128"/>
              <a:gd name="T12" fmla="*/ 15 w 128"/>
              <a:gd name="T13" fmla="*/ 83 h 128"/>
              <a:gd name="T14" fmla="*/ 0 w 128"/>
              <a:gd name="T15" fmla="*/ 128 h 128"/>
              <a:gd name="T16" fmla="*/ 45 w 128"/>
              <a:gd name="T17" fmla="*/ 114 h 128"/>
              <a:gd name="T18" fmla="*/ 45 w 128"/>
              <a:gd name="T19" fmla="*/ 114 h 128"/>
              <a:gd name="T20" fmla="*/ 45 w 128"/>
              <a:gd name="T21" fmla="*/ 114 h 128"/>
              <a:gd name="T22" fmla="*/ 45 w 128"/>
              <a:gd name="T23" fmla="*/ 114 h 128"/>
              <a:gd name="T24" fmla="*/ 128 w 128"/>
              <a:gd name="T25" fmla="*/ 31 h 128"/>
              <a:gd name="T26" fmla="*/ 11 w 128"/>
              <a:gd name="T27" fmla="*/ 117 h 128"/>
              <a:gd name="T28" fmla="*/ 21 w 128"/>
              <a:gd name="T29" fmla="*/ 86 h 128"/>
              <a:gd name="T30" fmla="*/ 41 w 128"/>
              <a:gd name="T31" fmla="*/ 107 h 128"/>
              <a:gd name="T32" fmla="*/ 11 w 128"/>
              <a:gd name="T33"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128" y="31"/>
                </a:moveTo>
                <a:lnTo>
                  <a:pt x="97" y="0"/>
                </a:lnTo>
                <a:lnTo>
                  <a:pt x="15" y="83"/>
                </a:lnTo>
                <a:lnTo>
                  <a:pt x="15" y="83"/>
                </a:lnTo>
                <a:lnTo>
                  <a:pt x="15" y="83"/>
                </a:lnTo>
                <a:lnTo>
                  <a:pt x="15" y="83"/>
                </a:lnTo>
                <a:lnTo>
                  <a:pt x="15" y="83"/>
                </a:lnTo>
                <a:lnTo>
                  <a:pt x="0" y="128"/>
                </a:lnTo>
                <a:lnTo>
                  <a:pt x="45" y="114"/>
                </a:lnTo>
                <a:lnTo>
                  <a:pt x="45" y="114"/>
                </a:lnTo>
                <a:lnTo>
                  <a:pt x="45" y="114"/>
                </a:lnTo>
                <a:lnTo>
                  <a:pt x="45" y="114"/>
                </a:lnTo>
                <a:lnTo>
                  <a:pt x="128" y="31"/>
                </a:lnTo>
                <a:close/>
                <a:moveTo>
                  <a:pt x="11" y="117"/>
                </a:moveTo>
                <a:lnTo>
                  <a:pt x="21" y="86"/>
                </a:lnTo>
                <a:lnTo>
                  <a:pt x="41" y="107"/>
                </a:lnTo>
                <a:lnTo>
                  <a:pt x="11" y="117"/>
                </a:ln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sp>
        <p:nvSpPr>
          <p:cNvPr id="244" name="Freeform 122"/>
          <p:cNvSpPr/>
          <p:nvPr/>
        </p:nvSpPr>
        <p:spPr bwMode="auto">
          <a:xfrm>
            <a:off x="5412285" y="2460317"/>
            <a:ext cx="297942" cy="297942"/>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sp>
        <p:nvSpPr>
          <p:cNvPr id="256" name="Freeform 112"/>
          <p:cNvSpPr>
            <a:spLocks noEditPoints="1"/>
          </p:cNvSpPr>
          <p:nvPr/>
        </p:nvSpPr>
        <p:spPr bwMode="auto">
          <a:xfrm>
            <a:off x="9676308" y="2379228"/>
            <a:ext cx="325647" cy="327644"/>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grpSp>
        <p:nvGrpSpPr>
          <p:cNvPr id="275" name="组合 274"/>
          <p:cNvGrpSpPr/>
          <p:nvPr/>
        </p:nvGrpSpPr>
        <p:grpSpPr>
          <a:xfrm>
            <a:off x="448447" y="2758130"/>
            <a:ext cx="8282307" cy="2266741"/>
            <a:chOff x="3911" y="4913"/>
            <a:chExt cx="13043" cy="3570"/>
          </a:xfrm>
        </p:grpSpPr>
        <p:sp>
          <p:nvSpPr>
            <p:cNvPr id="242" name="矩形 241"/>
            <p:cNvSpPr/>
            <p:nvPr/>
          </p:nvSpPr>
          <p:spPr>
            <a:xfrm>
              <a:off x="7278" y="4913"/>
              <a:ext cx="2947" cy="3568"/>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45" name="组合 244"/>
            <p:cNvGrpSpPr/>
            <p:nvPr/>
          </p:nvGrpSpPr>
          <p:grpSpPr>
            <a:xfrm>
              <a:off x="7624" y="5017"/>
              <a:ext cx="2256" cy="3334"/>
              <a:chOff x="3830333" y="4642884"/>
              <a:chExt cx="1432851" cy="2117134"/>
            </a:xfrm>
          </p:grpSpPr>
          <p:sp>
            <p:nvSpPr>
              <p:cNvPr id="246" name="文本框 245"/>
              <p:cNvSpPr txBox="1"/>
              <p:nvPr/>
            </p:nvSpPr>
            <p:spPr>
              <a:xfrm>
                <a:off x="3830333" y="4991380"/>
                <a:ext cx="1432851" cy="1768638"/>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在判断稿件的基础上，针对不同渠道、不同终端、不同平台进行有目的的稿件选择及推送。</a:t>
                </a:r>
                <a:endParaRPr lang="zh-CN" altLang="en-US" sz="1400" dirty="0">
                  <a:solidFill>
                    <a:prstClr val="black"/>
                  </a:solidFill>
                  <a:latin typeface="黑体" panose="02010609060101010101" charset="-122"/>
                  <a:ea typeface="黑体" panose="02010609060101010101" charset="-122"/>
                </a:endParaRPr>
              </a:p>
            </p:txBody>
          </p:sp>
          <p:sp>
            <p:nvSpPr>
              <p:cNvPr id="247" name="文本框 246"/>
              <p:cNvSpPr txBox="1"/>
              <p:nvPr/>
            </p:nvSpPr>
            <p:spPr>
              <a:xfrm>
                <a:off x="3997058" y="4642884"/>
                <a:ext cx="1090665" cy="337216"/>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选退稿件</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48" name="矩形 247"/>
            <p:cNvSpPr/>
            <p:nvPr/>
          </p:nvSpPr>
          <p:spPr>
            <a:xfrm>
              <a:off x="10646" y="4913"/>
              <a:ext cx="2947" cy="3568"/>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51" name="组合 250"/>
            <p:cNvGrpSpPr/>
            <p:nvPr/>
          </p:nvGrpSpPr>
          <p:grpSpPr>
            <a:xfrm>
              <a:off x="10991" y="5021"/>
              <a:ext cx="2256" cy="3334"/>
              <a:chOff x="3830333" y="4642884"/>
              <a:chExt cx="1432851" cy="2117134"/>
            </a:xfrm>
          </p:grpSpPr>
          <p:sp>
            <p:nvSpPr>
              <p:cNvPr id="252" name="文本框 251"/>
              <p:cNvSpPr txBox="1"/>
              <p:nvPr/>
            </p:nvSpPr>
            <p:spPr>
              <a:xfrm>
                <a:off x="3830333" y="4991380"/>
                <a:ext cx="1432851" cy="1768638"/>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这是编辑加工制作的第一环，包括修改错别字、语法错误、知识性错误、标点错误、事实性错误。</a:t>
                </a:r>
                <a:endParaRPr lang="zh-CN" altLang="en-US" sz="1400" dirty="0">
                  <a:solidFill>
                    <a:prstClr val="black"/>
                  </a:solidFill>
                  <a:latin typeface="黑体" panose="02010609060101010101" charset="-122"/>
                  <a:ea typeface="黑体" panose="02010609060101010101" charset="-122"/>
                </a:endParaRPr>
              </a:p>
            </p:txBody>
          </p:sp>
          <p:sp>
            <p:nvSpPr>
              <p:cNvPr id="253" name="文本框 252"/>
              <p:cNvSpPr txBox="1"/>
              <p:nvPr/>
            </p:nvSpPr>
            <p:spPr>
              <a:xfrm>
                <a:off x="3997058" y="4642884"/>
                <a:ext cx="1090665" cy="337216"/>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修改稿件</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54" name="矩形 253"/>
            <p:cNvSpPr/>
            <p:nvPr/>
          </p:nvSpPr>
          <p:spPr>
            <a:xfrm>
              <a:off x="14007" y="4913"/>
              <a:ext cx="2947" cy="3568"/>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57" name="组合 256"/>
            <p:cNvGrpSpPr/>
            <p:nvPr/>
          </p:nvGrpSpPr>
          <p:grpSpPr>
            <a:xfrm>
              <a:off x="14359" y="5017"/>
              <a:ext cx="2256" cy="2894"/>
              <a:chOff x="3830333" y="4642884"/>
              <a:chExt cx="1432851" cy="1837708"/>
            </a:xfrm>
          </p:grpSpPr>
          <p:sp>
            <p:nvSpPr>
              <p:cNvPr id="258" name="文本框 257"/>
              <p:cNvSpPr txBox="1"/>
              <p:nvPr/>
            </p:nvSpPr>
            <p:spPr>
              <a:xfrm>
                <a:off x="3830333" y="4991380"/>
                <a:ext cx="1432851" cy="1489212"/>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这里的标题主要是指那些需求发布在以新闻列表为呈现形式的网页上的标题。</a:t>
                </a:r>
                <a:endParaRPr lang="zh-CN" altLang="en-US" sz="1400" dirty="0">
                  <a:solidFill>
                    <a:prstClr val="black"/>
                  </a:solidFill>
                  <a:latin typeface="黑体" panose="02010609060101010101" charset="-122"/>
                  <a:ea typeface="黑体" panose="02010609060101010101" charset="-122"/>
                </a:endParaRPr>
              </a:p>
            </p:txBody>
          </p:sp>
          <p:sp>
            <p:nvSpPr>
              <p:cNvPr id="259" name="文本框 258"/>
              <p:cNvSpPr txBox="1"/>
              <p:nvPr/>
            </p:nvSpPr>
            <p:spPr>
              <a:xfrm>
                <a:off x="3997058" y="4642884"/>
                <a:ext cx="1090665" cy="337216"/>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制作标题</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70" name="矩形 269"/>
            <p:cNvSpPr/>
            <p:nvPr/>
          </p:nvSpPr>
          <p:spPr>
            <a:xfrm>
              <a:off x="3911" y="4913"/>
              <a:ext cx="2947" cy="3570"/>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72" name="组合 271"/>
            <p:cNvGrpSpPr/>
            <p:nvPr/>
          </p:nvGrpSpPr>
          <p:grpSpPr>
            <a:xfrm>
              <a:off x="4257" y="5020"/>
              <a:ext cx="2256" cy="2894"/>
              <a:chOff x="3830333" y="4642884"/>
              <a:chExt cx="1432851" cy="1837708"/>
            </a:xfrm>
          </p:grpSpPr>
          <p:sp>
            <p:nvSpPr>
              <p:cNvPr id="273" name="文本框 272"/>
              <p:cNvSpPr txBox="1"/>
              <p:nvPr/>
            </p:nvSpPr>
            <p:spPr>
              <a:xfrm>
                <a:off x="3830333" y="4991380"/>
                <a:ext cx="1432851" cy="1489212"/>
              </a:xfrm>
              <a:prstGeom prst="rect">
                <a:avLst/>
              </a:prstGeom>
              <a:noFill/>
            </p:spPr>
            <p:txBody>
              <a:bodyPr wrap="square" rtlCol="0">
                <a:spAutoFit/>
              </a:bodyPr>
              <a:p>
                <a:pPr algn="ctr">
                  <a:lnSpc>
                    <a:spcPct val="130000"/>
                  </a:lnSpc>
                </a:pPr>
                <a:r>
                  <a:rPr lang="zh-CN" altLang="en-US" sz="1400" dirty="0">
                    <a:solidFill>
                      <a:prstClr val="black"/>
                    </a:solidFill>
                    <a:latin typeface="黑体" panose="02010609060101010101" charset="-122"/>
                    <a:ea typeface="黑体" panose="02010609060101010101" charset="-122"/>
                  </a:rPr>
                  <a:t>当机器自动抓取稿件后，编辑对稿件价值进行判断进行判断是推选稿件的前提。</a:t>
                </a:r>
                <a:endParaRPr lang="zh-CN" altLang="en-US" sz="1400" dirty="0">
                  <a:solidFill>
                    <a:prstClr val="black"/>
                  </a:solidFill>
                  <a:latin typeface="黑体" panose="02010609060101010101" charset="-122"/>
                  <a:ea typeface="黑体" panose="02010609060101010101" charset="-122"/>
                </a:endParaRPr>
              </a:p>
            </p:txBody>
          </p:sp>
          <p:sp>
            <p:nvSpPr>
              <p:cNvPr id="274" name="文本框 273"/>
              <p:cNvSpPr txBox="1"/>
              <p:nvPr/>
            </p:nvSpPr>
            <p:spPr>
              <a:xfrm>
                <a:off x="3997338" y="4642884"/>
                <a:ext cx="1145540" cy="368334"/>
              </a:xfrm>
              <a:prstGeom prst="rect">
                <a:avLst/>
              </a:prstGeom>
              <a:noFill/>
            </p:spPr>
            <p:txBody>
              <a:bodyPr wrap="square" rtlCol="0">
                <a:spAutoFit/>
              </a:bodyPr>
              <a:p>
                <a:pPr algn="ctr"/>
                <a:r>
                  <a:rPr lang="zh-CN" altLang="en-US" b="1" dirty="0">
                    <a:solidFill>
                      <a:prstClr val="black"/>
                    </a:solidFill>
                    <a:latin typeface="黑体" panose="02010609060101010101" charset="-122"/>
                    <a:ea typeface="黑体" panose="02010609060101010101" charset="-122"/>
                  </a:rPr>
                  <a:t>判断稿件</a:t>
                </a:r>
                <a:endParaRPr lang="zh-CN" altLang="en-US" b="1" dirty="0">
                  <a:solidFill>
                    <a:prstClr val="black"/>
                  </a:solidFill>
                  <a:latin typeface="黑体" panose="02010609060101010101" charset="-122"/>
                  <a:ea typeface="黑体" panose="02010609060101010101" charset="-122"/>
                </a:endParaRPr>
              </a:p>
            </p:txBody>
          </p:sp>
        </p:grpSp>
      </p:grpSp>
      <p:sp>
        <p:nvSpPr>
          <p:cNvPr id="293" name="矩形 292"/>
          <p:cNvSpPr/>
          <p:nvPr/>
        </p:nvSpPr>
        <p:spPr>
          <a:xfrm>
            <a:off x="9090164" y="2758765"/>
            <a:ext cx="1871345" cy="2265471"/>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94" name="文本框 293"/>
          <p:cNvSpPr txBox="1"/>
          <p:nvPr/>
        </p:nvSpPr>
        <p:spPr>
          <a:xfrm>
            <a:off x="9480283" y="2833574"/>
            <a:ext cx="1090665" cy="337185"/>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加工正文</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sp>
        <p:nvSpPr>
          <p:cNvPr id="295" name="文本框 294"/>
          <p:cNvSpPr txBox="1"/>
          <p:nvPr/>
        </p:nvSpPr>
        <p:spPr>
          <a:xfrm>
            <a:off x="9309113" y="3246808"/>
            <a:ext cx="1432851" cy="929640"/>
          </a:xfrm>
          <a:prstGeom prst="rect">
            <a:avLst/>
          </a:prstGeom>
          <a:noFill/>
        </p:spPr>
        <p:txBody>
          <a:bodyPr wrap="square" rtlCol="0">
            <a:spAutoFit/>
          </a:bodyPr>
          <a:p>
            <a:pPr algn="ctr">
              <a:lnSpc>
                <a:spcPct val="130000"/>
              </a:lnSpc>
            </a:pPr>
            <a:r>
              <a:rPr lang="zh-CN" altLang="en-US" sz="1400" dirty="0">
                <a:solidFill>
                  <a:prstClr val="black"/>
                </a:solidFill>
                <a:latin typeface="黑体" panose="02010609060101010101" charset="-122"/>
                <a:ea typeface="黑体" panose="02010609060101010101" charset="-122"/>
              </a:rPr>
              <a:t>指对新闻文本进行删减、增加和改写。</a:t>
            </a:r>
            <a:endParaRPr lang="zh-CN" altLang="en-US" sz="12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fade">
                                          <p:cBhvr>
                                            <p:cTn id="11" dur="1000"/>
                                            <p:tgtEl>
                                              <p:spTgt spid="238"/>
                                            </p:tgtEl>
                                          </p:cBhvr>
                                        </p:animEffect>
                                        <p:anim calcmode="lin" valueType="num">
                                          <p:cBhvr>
                                            <p:cTn id="12" dur="1000" fill="hold"/>
                                            <p:tgtEl>
                                              <p:spTgt spid="238"/>
                                            </p:tgtEl>
                                            <p:attrNameLst>
                                              <p:attrName>ppt_x</p:attrName>
                                            </p:attrNameLst>
                                          </p:cBhvr>
                                          <p:tavLst>
                                            <p:tav tm="0">
                                              <p:val>
                                                <p:strVal val="#ppt_x"/>
                                              </p:val>
                                            </p:tav>
                                            <p:tav tm="100000">
                                              <p:val>
                                                <p:strVal val="#ppt_x"/>
                                              </p:val>
                                            </p:tav>
                                          </p:tavLst>
                                        </p:anim>
                                        <p:anim calcmode="lin" valueType="num">
                                          <p:cBhvr>
                                            <p:cTn id="13" dur="1000" fill="hold"/>
                                            <p:tgtEl>
                                              <p:spTgt spid="238"/>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44"/>
                                            </p:tgtEl>
                                            <p:attrNameLst>
                                              <p:attrName>style.visibility</p:attrName>
                                            </p:attrNameLst>
                                          </p:cBhvr>
                                          <p:to>
                                            <p:strVal val="visible"/>
                                          </p:to>
                                        </p:set>
                                        <p:animEffect transition="in" filter="fade">
                                          <p:cBhvr>
                                            <p:cTn id="16" dur="1000"/>
                                            <p:tgtEl>
                                              <p:spTgt spid="244"/>
                                            </p:tgtEl>
                                          </p:cBhvr>
                                        </p:animEffect>
                                        <p:anim calcmode="lin" valueType="num">
                                          <p:cBhvr>
                                            <p:cTn id="17" dur="1000" fill="hold"/>
                                            <p:tgtEl>
                                              <p:spTgt spid="244"/>
                                            </p:tgtEl>
                                            <p:attrNameLst>
                                              <p:attrName>ppt_x</p:attrName>
                                            </p:attrNameLst>
                                          </p:cBhvr>
                                          <p:tavLst>
                                            <p:tav tm="0">
                                              <p:val>
                                                <p:strVal val="#ppt_x"/>
                                              </p:val>
                                            </p:tav>
                                            <p:tav tm="100000">
                                              <p:val>
                                                <p:strVal val="#ppt_x"/>
                                              </p:val>
                                            </p:tav>
                                          </p:tavLst>
                                        </p:anim>
                                        <p:anim calcmode="lin" valueType="num">
                                          <p:cBhvr>
                                            <p:cTn id="18" dur="1000" fill="hold"/>
                                            <p:tgtEl>
                                              <p:spTgt spid="24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56"/>
                                            </p:tgtEl>
                                            <p:attrNameLst>
                                              <p:attrName>style.visibility</p:attrName>
                                            </p:attrNameLst>
                                          </p:cBhvr>
                                          <p:to>
                                            <p:strVal val="visible"/>
                                          </p:to>
                                        </p:set>
                                        <p:animEffect transition="in" filter="fade">
                                          <p:cBhvr>
                                            <p:cTn id="21" dur="1000"/>
                                            <p:tgtEl>
                                              <p:spTgt spid="256"/>
                                            </p:tgtEl>
                                          </p:cBhvr>
                                        </p:animEffect>
                                        <p:anim calcmode="lin" valueType="num">
                                          <p:cBhvr>
                                            <p:cTn id="22" dur="1000" fill="hold"/>
                                            <p:tgtEl>
                                              <p:spTgt spid="256"/>
                                            </p:tgtEl>
                                            <p:attrNameLst>
                                              <p:attrName>ppt_x</p:attrName>
                                            </p:attrNameLst>
                                          </p:cBhvr>
                                          <p:tavLst>
                                            <p:tav tm="0">
                                              <p:val>
                                                <p:strVal val="#ppt_x"/>
                                              </p:val>
                                            </p:tav>
                                            <p:tav tm="100000">
                                              <p:val>
                                                <p:strVal val="#ppt_x"/>
                                              </p:val>
                                            </p:tav>
                                          </p:tavLst>
                                        </p:anim>
                                        <p:anim calcmode="lin" valueType="num">
                                          <p:cBhvr>
                                            <p:cTn id="23" dur="1000" fill="hold"/>
                                            <p:tgtEl>
                                              <p:spTgt spid="2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8" grpId="0" bldLvl="0" animBg="1"/>
          <p:bldP spid="244" grpId="0" bldLvl="0" animBg="1"/>
          <p:bldP spid="256" grpId="0" bldLvl="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fade">
                                          <p:cBhvr>
                                            <p:cTn id="11" dur="1000"/>
                                            <p:tgtEl>
                                              <p:spTgt spid="238"/>
                                            </p:tgtEl>
                                          </p:cBhvr>
                                        </p:animEffect>
                                        <p:anim calcmode="lin" valueType="num">
                                          <p:cBhvr>
                                            <p:cTn id="12" dur="1000" fill="hold"/>
                                            <p:tgtEl>
                                              <p:spTgt spid="238"/>
                                            </p:tgtEl>
                                            <p:attrNameLst>
                                              <p:attrName>ppt_x</p:attrName>
                                            </p:attrNameLst>
                                          </p:cBhvr>
                                          <p:tavLst>
                                            <p:tav tm="0">
                                              <p:val>
                                                <p:strVal val="#ppt_x"/>
                                              </p:val>
                                            </p:tav>
                                            <p:tav tm="100000">
                                              <p:val>
                                                <p:strVal val="#ppt_x"/>
                                              </p:val>
                                            </p:tav>
                                          </p:tavLst>
                                        </p:anim>
                                        <p:anim calcmode="lin" valueType="num">
                                          <p:cBhvr>
                                            <p:cTn id="13" dur="1000" fill="hold"/>
                                            <p:tgtEl>
                                              <p:spTgt spid="238"/>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44"/>
                                            </p:tgtEl>
                                            <p:attrNameLst>
                                              <p:attrName>style.visibility</p:attrName>
                                            </p:attrNameLst>
                                          </p:cBhvr>
                                          <p:to>
                                            <p:strVal val="visible"/>
                                          </p:to>
                                        </p:set>
                                        <p:animEffect transition="in" filter="fade">
                                          <p:cBhvr>
                                            <p:cTn id="16" dur="1000"/>
                                            <p:tgtEl>
                                              <p:spTgt spid="244"/>
                                            </p:tgtEl>
                                          </p:cBhvr>
                                        </p:animEffect>
                                        <p:anim calcmode="lin" valueType="num">
                                          <p:cBhvr>
                                            <p:cTn id="17" dur="1000" fill="hold"/>
                                            <p:tgtEl>
                                              <p:spTgt spid="244"/>
                                            </p:tgtEl>
                                            <p:attrNameLst>
                                              <p:attrName>ppt_x</p:attrName>
                                            </p:attrNameLst>
                                          </p:cBhvr>
                                          <p:tavLst>
                                            <p:tav tm="0">
                                              <p:val>
                                                <p:strVal val="#ppt_x"/>
                                              </p:val>
                                            </p:tav>
                                            <p:tav tm="100000">
                                              <p:val>
                                                <p:strVal val="#ppt_x"/>
                                              </p:val>
                                            </p:tav>
                                          </p:tavLst>
                                        </p:anim>
                                        <p:anim calcmode="lin" valueType="num">
                                          <p:cBhvr>
                                            <p:cTn id="18" dur="1000" fill="hold"/>
                                            <p:tgtEl>
                                              <p:spTgt spid="24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56"/>
                                            </p:tgtEl>
                                            <p:attrNameLst>
                                              <p:attrName>style.visibility</p:attrName>
                                            </p:attrNameLst>
                                          </p:cBhvr>
                                          <p:to>
                                            <p:strVal val="visible"/>
                                          </p:to>
                                        </p:set>
                                        <p:animEffect transition="in" filter="fade">
                                          <p:cBhvr>
                                            <p:cTn id="21" dur="1000"/>
                                            <p:tgtEl>
                                              <p:spTgt spid="256"/>
                                            </p:tgtEl>
                                          </p:cBhvr>
                                        </p:animEffect>
                                        <p:anim calcmode="lin" valueType="num">
                                          <p:cBhvr>
                                            <p:cTn id="22" dur="1000" fill="hold"/>
                                            <p:tgtEl>
                                              <p:spTgt spid="256"/>
                                            </p:tgtEl>
                                            <p:attrNameLst>
                                              <p:attrName>ppt_x</p:attrName>
                                            </p:attrNameLst>
                                          </p:cBhvr>
                                          <p:tavLst>
                                            <p:tav tm="0">
                                              <p:val>
                                                <p:strVal val="#ppt_x"/>
                                              </p:val>
                                            </p:tav>
                                            <p:tav tm="100000">
                                              <p:val>
                                                <p:strVal val="#ppt_x"/>
                                              </p:val>
                                            </p:tav>
                                          </p:tavLst>
                                        </p:anim>
                                        <p:anim calcmode="lin" valueType="num">
                                          <p:cBhvr>
                                            <p:cTn id="23" dur="1000" fill="hold"/>
                                            <p:tgtEl>
                                              <p:spTgt spid="2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8" grpId="0" bldLvl="0" animBg="1"/>
          <p:bldP spid="244" grpId="0" bldLvl="0" animBg="1"/>
          <p:bldP spid="256" grpId="0" bldLvl="0" animBg="1"/>
        </p:bldLst>
      </p:timing>
    </mc:Fallback>
  </mc:AlternateContent>
</p:sld>
</file>

<file path=ppt/slides/slide1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一、手机新闻客户端的编辑理念</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理念之一，基于碎片化思维，强调碎片与全面兼顾。</a:t>
            </a:r>
            <a:endParaRPr sz="2000" b="1">
              <a:sym typeface="+mn-ea"/>
            </a:endParaRPr>
          </a:p>
          <a:p>
            <a:pPr marL="342900" indent="-342900" fontAlgn="auto">
              <a:lnSpc>
                <a:spcPct val="150000"/>
              </a:lnSpc>
              <a:buFont typeface="Arial" panose="020B0604020202020204" pitchFamily="34" charset="0"/>
              <a:buChar char="•"/>
            </a:pPr>
            <a:r>
              <a:rPr sz="2000" b="1">
                <a:sym typeface="+mn-ea"/>
              </a:rPr>
              <a:t>理念之二，基于快速思维，实现速度与深度并重。</a:t>
            </a:r>
            <a:endParaRPr sz="2000" b="1">
              <a:sym typeface="+mn-ea"/>
            </a:endParaRPr>
          </a:p>
          <a:p>
            <a:pPr marL="342900" indent="-342900" fontAlgn="auto">
              <a:lnSpc>
                <a:spcPct val="150000"/>
              </a:lnSpc>
              <a:buFont typeface="Arial" panose="020B0604020202020204" pitchFamily="34" charset="0"/>
              <a:buChar char="•"/>
            </a:pPr>
            <a:r>
              <a:rPr sz="2000" b="1">
                <a:sym typeface="+mn-ea"/>
              </a:rPr>
              <a:t>理念之三，基于产品思维编辑生产优质、特色内容产品。</a:t>
            </a:r>
            <a:endParaRPr sz="2000" b="1">
              <a:sym typeface="+mn-ea"/>
            </a:endParaRPr>
          </a:p>
          <a:p>
            <a:pPr marL="342900" indent="-342900" fontAlgn="auto">
              <a:lnSpc>
                <a:spcPct val="150000"/>
              </a:lnSpc>
              <a:buFont typeface="Arial" panose="020B0604020202020204" pitchFamily="34" charset="0"/>
              <a:buChar char="•"/>
            </a:pPr>
            <a:r>
              <a:rPr sz="2000" b="1">
                <a:sym typeface="+mn-ea"/>
              </a:rPr>
              <a:t>理念之四，基于社会化思维建立多维互动渠道、建构新型关系。</a:t>
            </a:r>
            <a:endParaRPr sz="2000" b="1">
              <a:sym typeface="+mn-ea"/>
            </a:endParaRPr>
          </a:p>
          <a:p>
            <a:pPr marL="342900" indent="-342900" fontAlgn="auto">
              <a:lnSpc>
                <a:spcPct val="150000"/>
              </a:lnSpc>
              <a:buFont typeface="Arial" panose="020B0604020202020204" pitchFamily="34" charset="0"/>
              <a:buChar char="•"/>
            </a:pPr>
            <a:r>
              <a:rPr sz="2000" b="1">
                <a:sym typeface="+mn-ea"/>
              </a:rPr>
              <a:t>理念之五，基于平台思维提供跨界内容和多元化服务。</a:t>
            </a:r>
            <a:endParaRPr sz="2000" b="1">
              <a:sym typeface="+mn-ea"/>
            </a:endParaRPr>
          </a:p>
          <a:p>
            <a:pPr marL="342900" indent="-342900" fontAlgn="auto">
              <a:lnSpc>
                <a:spcPct val="150000"/>
              </a:lnSpc>
              <a:buFont typeface="Arial" panose="020B0604020202020204" pitchFamily="34" charset="0"/>
              <a:buChar char="•"/>
            </a:pPr>
            <a:r>
              <a:rPr sz="2000" b="1">
                <a:sym typeface="+mn-ea"/>
              </a:rPr>
              <a:t>理念之六，基于用户思维提供个性化空间和智能服务。</a:t>
            </a:r>
            <a:endParaRPr sz="2000" b="1">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二、手机新闻客户端的创建设计</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(一）手机新闻客户端的构成</a:t>
            </a:r>
            <a:endParaRPr sz="2000" b="1">
              <a:sym typeface="+mn-ea"/>
            </a:endParaRPr>
          </a:p>
          <a:p>
            <a:pPr marL="342900" indent="-342900" fontAlgn="auto">
              <a:lnSpc>
                <a:spcPct val="150000"/>
              </a:lnSpc>
              <a:buFont typeface="Arial" panose="020B0604020202020204" pitchFamily="34" charset="0"/>
              <a:buChar char="•"/>
            </a:pPr>
            <a:r>
              <a:rPr sz="2000">
                <a:sym typeface="+mn-ea"/>
              </a:rPr>
              <a:t>一个规范的手机新闻客户端由三部分构成：新闻资讯板块、互动分享板块和辅助性（工具性）功能板块。</a:t>
            </a:r>
            <a:endParaRPr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新闻资讯板块</a:t>
            </a:r>
            <a:r>
              <a:rPr sz="2000">
                <a:sym typeface="+mn-ea"/>
              </a:rPr>
              <a:t>涉及栏目、新闻、专题和话题等，新闻里又包括新闻列表、新闻正文、图片、视频和新闻榜；</a:t>
            </a:r>
            <a:endParaRPr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互动分享板块</a:t>
            </a:r>
            <a:r>
              <a:rPr sz="2000">
                <a:sym typeface="+mn-ea"/>
              </a:rPr>
              <a:t>涉及评论跟帖、调查投票、分享到社会化媒体等</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辅助性功能板块</a:t>
            </a:r>
            <a:r>
              <a:rPr sz="2000">
                <a:sym typeface="+mn-ea"/>
              </a:rPr>
              <a:t>涉及栏目订阅（又叫定制）、内容收藏、离线下载、新闻推送和阅读模式选择等</a:t>
            </a:r>
            <a:endParaRPr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二、手机新闻客户端的创建设计</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a:t>
            </a:r>
            <a:r>
              <a:rPr lang="zh-CN" sz="2000" b="1">
                <a:sym typeface="+mn-ea"/>
              </a:rPr>
              <a:t>二</a:t>
            </a:r>
            <a:r>
              <a:rPr sz="2000" b="1">
                <a:sym typeface="+mn-ea"/>
              </a:rPr>
              <a:t>）手机新闻客户端的设计流程</a:t>
            </a:r>
            <a:endParaRPr sz="2000" b="1">
              <a:sym typeface="+mn-ea"/>
            </a:endParaRPr>
          </a:p>
          <a:p>
            <a:pPr marL="342900" indent="-342900" fontAlgn="auto">
              <a:lnSpc>
                <a:spcPct val="150000"/>
              </a:lnSpc>
              <a:buFont typeface="Arial" panose="020B0604020202020204" pitchFamily="34" charset="0"/>
              <a:buChar char="•"/>
            </a:pPr>
            <a:r>
              <a:rPr sz="2000">
                <a:sym typeface="+mn-ea"/>
              </a:rPr>
              <a:t>第一要</a:t>
            </a:r>
            <a:r>
              <a:rPr sz="2000">
                <a:solidFill>
                  <a:srgbClr val="D5683F"/>
                </a:solidFill>
                <a:sym typeface="+mn-ea"/>
              </a:rPr>
              <a:t>明确拟建成哪种类型的客户端</a:t>
            </a:r>
            <a:r>
              <a:rPr sz="2000">
                <a:sym typeface="+mn-ea"/>
              </a:rPr>
              <a:t>：是综合类还是垂直类，是以原创内容为主还是以整合平台为核心，是使用基于算法分发的技术架构还是使用依赖人工编辑的推荐模式。</a:t>
            </a:r>
            <a:endParaRPr sz="2000">
              <a:sym typeface="+mn-ea"/>
            </a:endParaRPr>
          </a:p>
          <a:p>
            <a:pPr marL="342900" indent="-342900" fontAlgn="auto">
              <a:lnSpc>
                <a:spcPct val="150000"/>
              </a:lnSpc>
              <a:buFont typeface="Arial" panose="020B0604020202020204" pitchFamily="34" charset="0"/>
              <a:buChar char="•"/>
            </a:pPr>
            <a:r>
              <a:rPr sz="2000">
                <a:sym typeface="+mn-ea"/>
              </a:rPr>
              <a:t>第二是</a:t>
            </a:r>
            <a:r>
              <a:rPr sz="2000">
                <a:solidFill>
                  <a:srgbClr val="D5683F"/>
                </a:solidFill>
                <a:sym typeface="+mn-ea"/>
              </a:rPr>
              <a:t>新闻资讯部分的频道、栏目设置和文本页设计</a:t>
            </a:r>
            <a:r>
              <a:rPr sz="2000">
                <a:sym typeface="+mn-ea"/>
              </a:rPr>
              <a:t>。</a:t>
            </a:r>
            <a:endParaRPr sz="2000">
              <a:sym typeface="+mn-ea"/>
            </a:endParaRPr>
          </a:p>
          <a:p>
            <a:pPr marL="342900" indent="-342900" fontAlgn="auto">
              <a:lnSpc>
                <a:spcPct val="150000"/>
              </a:lnSpc>
              <a:buFont typeface="Arial" panose="020B0604020202020204" pitchFamily="34" charset="0"/>
              <a:buChar char="•"/>
            </a:pPr>
            <a:r>
              <a:rPr sz="2000">
                <a:sym typeface="+mn-ea"/>
              </a:rPr>
              <a:t>第三是</a:t>
            </a:r>
            <a:r>
              <a:rPr sz="2000">
                <a:solidFill>
                  <a:srgbClr val="D5683F"/>
                </a:solidFill>
                <a:sym typeface="+mn-ea"/>
              </a:rPr>
              <a:t>互动设计</a:t>
            </a:r>
            <a:r>
              <a:rPr sz="2000">
                <a:sym typeface="+mn-ea"/>
              </a:rPr>
              <a:t>。开放所有的互动接口，接入多类社会化媒体，提供充分、便利的交流、分享功能，是手机新闻客户端互动设计的基本原则和要求。</a:t>
            </a:r>
            <a:endParaRPr sz="2000">
              <a:sym typeface="+mn-ea"/>
            </a:endParaRPr>
          </a:p>
          <a:p>
            <a:pPr marL="342900" indent="-342900" fontAlgn="auto">
              <a:lnSpc>
                <a:spcPct val="150000"/>
              </a:lnSpc>
              <a:buFont typeface="Arial" panose="020B0604020202020204" pitchFamily="34" charset="0"/>
              <a:buChar char="•"/>
            </a:pPr>
            <a:r>
              <a:rPr sz="2000">
                <a:sym typeface="+mn-ea"/>
              </a:rPr>
              <a:t>第四是</a:t>
            </a:r>
            <a:r>
              <a:rPr sz="2000">
                <a:solidFill>
                  <a:srgbClr val="D5683F"/>
                </a:solidFill>
                <a:sym typeface="+mn-ea"/>
              </a:rPr>
              <a:t>用户界面设计</a:t>
            </a:r>
            <a:r>
              <a:rPr sz="2000">
                <a:sym typeface="+mn-ea"/>
              </a:rPr>
              <a:t>。手机新闻客户端在界面、版式设计上有两个难题：一是手机屏幕比台式机和平板电脑的屏幕要小，很难进行复杂的版式设计；二是手机终端多样，屏幕大小不一，需要在编排版式时考虑各种手机的适配问题。</a:t>
            </a:r>
            <a:endParaRPr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三、日常内容的获取、编辑与分发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a:t>
            </a:r>
            <a:r>
              <a:rPr lang="zh-CN" sz="2000" b="1">
                <a:sym typeface="+mn-ea"/>
              </a:rPr>
              <a:t>一</a:t>
            </a:r>
            <a:r>
              <a:rPr sz="2000" b="1">
                <a:sym typeface="+mn-ea"/>
              </a:rPr>
              <a:t>）</a:t>
            </a:r>
            <a:r>
              <a:rPr lang="zh-CN" sz="2000" b="1">
                <a:sym typeface="+mn-ea"/>
              </a:rPr>
              <a:t>日常内容的获取</a:t>
            </a:r>
            <a:endParaRPr sz="2000" b="1">
              <a:sym typeface="+mn-ea"/>
            </a:endParaRPr>
          </a:p>
          <a:p>
            <a:pPr marL="342900" indent="-342900" fontAlgn="auto">
              <a:lnSpc>
                <a:spcPct val="150000"/>
              </a:lnSpc>
              <a:buFont typeface="Arial" panose="020B0604020202020204" pitchFamily="34" charset="0"/>
              <a:buChar char="•"/>
            </a:pPr>
            <a:r>
              <a:rPr lang="zh-CN" sz="2000">
                <a:sym typeface="+mn-ea"/>
              </a:rPr>
              <a:t>日</a:t>
            </a:r>
            <a:r>
              <a:rPr sz="2000">
                <a:sym typeface="+mn-ea"/>
              </a:rPr>
              <a:t>常内容的获取</a:t>
            </a:r>
            <a:r>
              <a:rPr sz="2000">
                <a:solidFill>
                  <a:srgbClr val="D5683F"/>
                </a:solidFill>
                <a:sym typeface="+mn-ea"/>
              </a:rPr>
              <a:t>取决于手机新闻客户端的“出身”</a:t>
            </a:r>
            <a:r>
              <a:rPr lang="zh-CN" sz="2000">
                <a:sym typeface="+mn-ea"/>
              </a:rPr>
              <a:t>：</a:t>
            </a:r>
            <a:r>
              <a:rPr lang="zh-CN" sz="2000">
                <a:sym typeface="+mn-ea"/>
              </a:rPr>
              <a:t>媒体系手机新闻客户端以自有、原创内容为主，门户系新闻客户端以原创加人工整合内容为主要模式，原生系手机新闻客户端以机器抓取有版权内容与组织自媒体原创内容为主体。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进人移动互联网时代，内容的生产扩张至</a:t>
            </a:r>
            <a:r>
              <a:rPr lang="zh-CN" sz="2000">
                <a:solidFill>
                  <a:srgbClr val="D5683F"/>
                </a:solidFill>
                <a:sym typeface="+mn-ea"/>
              </a:rPr>
              <a:t>自媒体自发的、自愿的、无组织的内容生产</a:t>
            </a:r>
            <a:r>
              <a:rPr lang="zh-CN" sz="2000">
                <a:sym typeface="+mn-ea"/>
              </a:rPr>
              <a:t>，内容数据和信息进人一个爆发期。</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目前，部分手机新闻客户端</a:t>
            </a:r>
            <a:r>
              <a:rPr lang="zh-CN" sz="2000">
                <a:solidFill>
                  <a:srgbClr val="D5683F"/>
                </a:solidFill>
                <a:sym typeface="+mn-ea"/>
              </a:rPr>
              <a:t>搭建了第三方内容平台</a:t>
            </a:r>
            <a:r>
              <a:rPr lang="zh-CN" sz="2000">
                <a:sym typeface="+mn-ea"/>
              </a:rPr>
              <a:t>，比如今日头条的“头条号”、一点资 讯 的 “一点号”、网易新闻的“网易号”。</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此外，手机新闻客户端还与一些垂直内容供应商合作，构建</a:t>
            </a:r>
            <a:r>
              <a:rPr lang="zh-CN" sz="2000">
                <a:solidFill>
                  <a:srgbClr val="D5683F"/>
                </a:solidFill>
                <a:sym typeface="+mn-ea"/>
              </a:rPr>
              <a:t>内容生态矩阵</a:t>
            </a:r>
            <a:r>
              <a:rPr lang="zh-CN" sz="2000">
                <a:sym typeface="+mn-ea"/>
              </a:rPr>
              <a:t>。</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三、日常内容的获取、编辑与分发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a:t>
            </a:r>
            <a:r>
              <a:rPr lang="zh-CN" sz="2000" b="1">
                <a:sym typeface="+mn-ea"/>
              </a:rPr>
              <a:t>二</a:t>
            </a:r>
            <a:r>
              <a:rPr sz="2000" b="1">
                <a:sym typeface="+mn-ea"/>
              </a:rPr>
              <a:t>）</a:t>
            </a:r>
            <a:r>
              <a:rPr lang="zh-CN" sz="2000" b="1">
                <a:sym typeface="+mn-ea"/>
              </a:rPr>
              <a:t>曰常内容的编辑</a:t>
            </a:r>
            <a:endParaRPr lang="zh-CN" sz="2000" b="1">
              <a:sym typeface="+mn-ea"/>
            </a:endParaRPr>
          </a:p>
          <a:p>
            <a:pPr marL="342900" indent="-342900" fontAlgn="auto">
              <a:lnSpc>
                <a:spcPct val="150000"/>
              </a:lnSpc>
              <a:buFont typeface="Arial" panose="020B0604020202020204" pitchFamily="34" charset="0"/>
              <a:buChar char="•"/>
            </a:pPr>
            <a:r>
              <a:rPr sz="2000">
                <a:sym typeface="+mn-ea"/>
              </a:rPr>
              <a:t>客户端的编辑对象分为三种:</a:t>
            </a:r>
            <a:r>
              <a:rPr sz="2000">
                <a:solidFill>
                  <a:srgbClr val="D5683F"/>
                </a:solidFill>
                <a:sym typeface="+mn-ea"/>
              </a:rPr>
              <a:t>首页、栏目频道页和文本页</a:t>
            </a:r>
            <a:r>
              <a:rPr sz="2000">
                <a:sym typeface="+mn-ea"/>
              </a:rPr>
              <a:t>，</a:t>
            </a:r>
            <a:r>
              <a:rPr sz="2000">
                <a:solidFill>
                  <a:srgbClr val="D5683F"/>
                </a:solidFill>
                <a:sym typeface="+mn-ea"/>
              </a:rPr>
              <a:t>重点在于首页新闻的编辑</a:t>
            </a:r>
            <a:r>
              <a:rPr sz="2000">
                <a:sym typeface="+mn-ea"/>
              </a:rPr>
              <a:t>。在编辑时需要处理好五个方面的问题：新闻的选择及排序，新闻的更新时间和更新频次，新闻的呈现形式，新闻的标题和首页的题图。</a:t>
            </a:r>
            <a:endParaRPr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新闻的选择及排序</a:t>
            </a:r>
            <a:r>
              <a:rPr lang="zh-CN" sz="2000">
                <a:solidFill>
                  <a:schemeClr val="accent1">
                    <a:lumMod val="75000"/>
                  </a:schemeClr>
                </a:solidFill>
                <a:sym typeface="+mn-ea"/>
              </a:rPr>
              <a:t>：</a:t>
            </a:r>
            <a:r>
              <a:rPr lang="zh-CN" sz="2000">
                <a:sym typeface="+mn-ea"/>
              </a:rPr>
              <a:t>需要从时效性、重要性、均衡性三方面考虑；</a:t>
            </a:r>
            <a:endParaRPr lang="zh-CN"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新闻的更新时间和更新频次</a:t>
            </a:r>
            <a:r>
              <a:rPr lang="zh-CN" sz="2000">
                <a:solidFill>
                  <a:schemeClr val="accent1">
                    <a:lumMod val="75000"/>
                  </a:schemeClr>
                </a:solidFill>
                <a:sym typeface="+mn-ea"/>
              </a:rPr>
              <a:t>：</a:t>
            </a:r>
            <a:r>
              <a:rPr lang="zh-CN" sz="2000">
                <a:sym typeface="+mn-ea"/>
              </a:rPr>
              <a:t>既要依据用户在移动互联网端的一般行为习惯，又要考虑所运营客户端的性质与目标对象的特殊性；</a:t>
            </a:r>
            <a:endParaRPr lang="zh-CN"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新闻的呈现形式</a:t>
            </a:r>
            <a:r>
              <a:rPr lang="zh-CN" sz="2000">
                <a:solidFill>
                  <a:schemeClr val="accent1">
                    <a:lumMod val="75000"/>
                  </a:schemeClr>
                </a:solidFill>
                <a:sym typeface="+mn-ea"/>
              </a:rPr>
              <a:t>：</a:t>
            </a:r>
            <a:r>
              <a:rPr lang="zh-CN" sz="2000">
                <a:sym typeface="+mn-ea"/>
              </a:rPr>
              <a:t>传统的图片和文字模式依然被大多数用户青睐，短视频已占有三成用户市场，其他载体形式有H5 、直播、长视频。</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三、日常内容的获取、编辑与分发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a:t>
            </a:r>
            <a:r>
              <a:rPr lang="zh-CN" sz="2000" b="1">
                <a:sym typeface="+mn-ea"/>
              </a:rPr>
              <a:t>二</a:t>
            </a:r>
            <a:r>
              <a:rPr sz="2000" b="1">
                <a:sym typeface="+mn-ea"/>
              </a:rPr>
              <a:t>）</a:t>
            </a:r>
            <a:r>
              <a:rPr lang="zh-CN" sz="2000" b="1">
                <a:sym typeface="+mn-ea"/>
              </a:rPr>
              <a:t>曰常内容的编辑</a:t>
            </a:r>
            <a:endParaRPr lang="zh-CN" sz="2000" b="1">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新闻的标题</a:t>
            </a:r>
            <a:r>
              <a:rPr lang="zh-CN" sz="2000">
                <a:solidFill>
                  <a:schemeClr val="accent1">
                    <a:lumMod val="75000"/>
                  </a:schemeClr>
                </a:solidFill>
                <a:sym typeface="+mn-ea"/>
              </a:rPr>
              <a:t>：</a:t>
            </a:r>
            <a:r>
              <a:rPr lang="zh-CN" sz="2000">
                <a:sym typeface="+mn-ea"/>
              </a:rPr>
              <a:t>手机新闻客户端对标题的要求更高，好的标题带来的影响更大。标题字数一</a:t>
            </a:r>
            <a:r>
              <a:rPr sz="2000">
                <a:sym typeface="+mn-ea"/>
              </a:rPr>
              <a:t>般要求控制在15个字以内，简明扼要，易于抓住用户眼球，新闻要素不一定齐全，体现新闻中最有价值的一点即可，同时要兼顾吸引力和引导性。</a:t>
            </a:r>
            <a:endParaRPr sz="2000">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首页的题图</a:t>
            </a:r>
            <a:r>
              <a:rPr lang="zh-CN" sz="2000">
                <a:solidFill>
                  <a:schemeClr val="accent1">
                    <a:lumMod val="75000"/>
                  </a:schemeClr>
                </a:solidFill>
                <a:sym typeface="+mn-ea"/>
              </a:rPr>
              <a:t>：</a:t>
            </a:r>
            <a:r>
              <a:rPr lang="zh-CN" sz="2000">
                <a:sym typeface="+mn-ea"/>
              </a:rPr>
              <a:t>一种是大图，可作为首页题图，采用多张图片滑动轮显的方式</a:t>
            </a:r>
            <a:r>
              <a:rPr sz="2000">
                <a:sym typeface="+mn-ea"/>
              </a:rPr>
              <a:t>进行呈现，或者作为页面分割图，内容可以是新闻，也可以是广告；二是小图，可配合单篇文章左右布局出现，或者是多张小图并列，作为图片新闻出现。</a:t>
            </a:r>
            <a:endParaRPr sz="2000">
              <a:sym typeface="+mn-ea"/>
            </a:endParaRPr>
          </a:p>
          <a:p>
            <a:pPr marL="342900" indent="-342900" fontAlgn="auto">
              <a:lnSpc>
                <a:spcPct val="150000"/>
              </a:lnSpc>
              <a:buFont typeface="Arial" panose="020B0604020202020204" pitchFamily="34" charset="0"/>
              <a:buChar char="•"/>
            </a:pP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三、日常内容的获取、编辑与分发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70789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b="1">
                <a:sym typeface="+mn-ea"/>
              </a:rPr>
              <a:t>(</a:t>
            </a:r>
            <a:r>
              <a:rPr lang="zh-CN" sz="2000" b="1">
                <a:sym typeface="+mn-ea"/>
              </a:rPr>
              <a:t>三</a:t>
            </a:r>
            <a:r>
              <a:rPr sz="2000" b="1">
                <a:sym typeface="+mn-ea"/>
              </a:rPr>
              <a:t>）</a:t>
            </a:r>
            <a:r>
              <a:rPr lang="zh-CN" sz="2000" b="1">
                <a:sym typeface="+mn-ea"/>
              </a:rPr>
              <a:t>曰常新闻的分发</a:t>
            </a:r>
            <a:endParaRPr lang="zh-CN" sz="2000" b="1">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编辑人工推荐：</a:t>
            </a:r>
            <a:r>
              <a:rPr lang="zh-CN" sz="2000">
                <a:solidFill>
                  <a:schemeClr val="tx1"/>
                </a:solidFill>
                <a:sym typeface="+mn-ea"/>
              </a:rPr>
              <a:t>荐会保证更高程度的内容真实性、时效性和阅读连续性，有利于设置议程、传</a:t>
            </a:r>
            <a:r>
              <a:rPr lang="zh-CN" sz="2000">
                <a:sym typeface="+mn-ea"/>
              </a:rPr>
              <a:t>播重点内容、推荐重要信息。</a:t>
            </a:r>
            <a:endParaRPr lang="zh-CN" sz="2000">
              <a:sym typeface="+mn-ea"/>
            </a:endParaRPr>
          </a:p>
          <a:p>
            <a:pPr indent="0" fontAlgn="auto">
              <a:lnSpc>
                <a:spcPct val="150000"/>
              </a:lnSpc>
              <a:buFont typeface="Arial" panose="020B0604020202020204" pitchFamily="34" charset="0"/>
              <a:buNone/>
            </a:pPr>
            <a:r>
              <a:rPr lang="en-US" altLang="zh-CN" sz="2000">
                <a:sym typeface="+mn-ea"/>
              </a:rPr>
              <a:t>     </a:t>
            </a:r>
            <a:r>
              <a:rPr lang="zh-CN" sz="2000">
                <a:sym typeface="+mn-ea"/>
              </a:rPr>
              <a:t>推荐模式会造成新闻内容同质化，从而减弱用户阅读的主动性及用户对客户端的黏性。</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技术驱动的个性化阅读推荐：</a:t>
            </a:r>
            <a:r>
              <a:rPr lang="zh-CN" sz="2000">
                <a:sym typeface="+mn-ea"/>
              </a:rPr>
              <a:t>且随着用户阅读数据 积累和算法优化，内容推荐会更为精准,用户阅读的时间成本会降低。</a:t>
            </a:r>
            <a:endParaRPr lang="zh-CN" sz="2000">
              <a:sym typeface="+mn-ea"/>
            </a:endParaRPr>
          </a:p>
          <a:p>
            <a:pPr indent="0" fontAlgn="auto">
              <a:lnSpc>
                <a:spcPct val="150000"/>
              </a:lnSpc>
              <a:buFont typeface="Arial" panose="020B0604020202020204" pitchFamily="34" charset="0"/>
              <a:buNone/>
            </a:pPr>
            <a:r>
              <a:rPr lang="en-US" altLang="zh-CN" sz="2000">
                <a:sym typeface="+mn-ea"/>
              </a:rPr>
              <a:t>    </a:t>
            </a:r>
            <a:r>
              <a:rPr lang="zh-CN" sz="2000">
                <a:sym typeface="+mn-ea"/>
              </a:rPr>
              <a:t>会形成一种“回声室效应”，用户将只阅读到自己希望或者喜欢看到的片面信息，并且沉浸其中，而接收不到关于这个世界的真实或者完整的内容。</a:t>
            </a:r>
            <a:endParaRPr lang="zh-CN" sz="2000">
              <a:sym typeface="+mn-ea"/>
            </a:endParaRPr>
          </a:p>
          <a:p>
            <a:pPr indent="0" fontAlgn="auto">
              <a:lnSpc>
                <a:spcPct val="150000"/>
              </a:lnSpc>
              <a:buFont typeface="Arial" panose="020B0604020202020204" pitchFamily="34" charset="0"/>
              <a:buNone/>
            </a:pPr>
            <a:r>
              <a:rPr lang="en-US" altLang="zh-CN" sz="2000">
                <a:solidFill>
                  <a:srgbClr val="D5683F"/>
                </a:solidFill>
                <a:sym typeface="+mn-ea"/>
              </a:rPr>
              <a:t>     </a:t>
            </a:r>
            <a:r>
              <a:rPr lang="zh-CN" sz="2000">
                <a:solidFill>
                  <a:srgbClr val="D5683F"/>
                </a:solidFill>
                <a:sym typeface="+mn-ea"/>
              </a:rPr>
              <a:t>有必要将人工推荐和智能算法结合，形成内容和技术、重大新闻与时效新闻、高质量内容与用户个性化内容需求平衡的一种推荐模式。</a:t>
            </a:r>
            <a:endParaRPr lang="zh-CN" sz="2000">
              <a:solidFill>
                <a:srgbClr val="D5683F"/>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手机新闻客户端的编辑理念与方法</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四、基于手机新闻客户端的产品编辑与制作</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a:sym typeface="+mn-ea"/>
              </a:rPr>
              <a:t>基于手机新闻客户端的产品有内容产品和互动产品。内容产品主要有新闻专题、H5产品、可视化数据新闻和直播；互动产品有基于新闻热点、重大新闻设计的互动产品和基于市场推广设计的互动产品。</a:t>
            </a:r>
            <a:endParaRPr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一、手机新闻客户端的战略运营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(一）手机新闻客户端运营的外部环境</a:t>
            </a:r>
            <a:endParaRPr sz="2000" b="1">
              <a:sym typeface="+mn-ea"/>
            </a:endParaRPr>
          </a:p>
          <a:p>
            <a:pPr marL="342900" indent="-342900" fontAlgn="auto">
              <a:lnSpc>
                <a:spcPct val="150000"/>
              </a:lnSpc>
              <a:buFont typeface="Arial" panose="020B0604020202020204" pitchFamily="34" charset="0"/>
              <a:buChar char="•"/>
            </a:pPr>
            <a:r>
              <a:rPr sz="2000" b="1">
                <a:solidFill>
                  <a:srgbClr val="D5683F"/>
                </a:solidFill>
                <a:sym typeface="+mn-ea"/>
              </a:rPr>
              <a:t>政策环境</a:t>
            </a:r>
            <a:r>
              <a:rPr lang="zh-CN" sz="2000" b="1">
                <a:solidFill>
                  <a:srgbClr val="D5683F"/>
                </a:solidFill>
                <a:sym typeface="+mn-ea"/>
              </a:rPr>
              <a:t>：</a:t>
            </a:r>
            <a:r>
              <a:rPr lang="zh-CN" sz="2000">
                <a:sym typeface="+mn-ea"/>
              </a:rPr>
              <a:t>政策环境包括国家出台的与移动互联网相关的各种法律、法规 、条例，部委或地方政府出台的部门或地方法规，也包括一些互联网平台或公司出台的约束性规章制度。</a:t>
            </a:r>
            <a:endParaRPr lang="zh-CN" sz="2000">
              <a:sym typeface="+mn-ea"/>
            </a:endParaRPr>
          </a:p>
          <a:p>
            <a:pPr marL="342900" indent="-342900" fontAlgn="auto">
              <a:lnSpc>
                <a:spcPct val="150000"/>
              </a:lnSpc>
              <a:buFont typeface="Arial" panose="020B0604020202020204" pitchFamily="34" charset="0"/>
              <a:buChar char="•"/>
            </a:pPr>
            <a:r>
              <a:rPr lang="zh-CN" sz="2000" b="1">
                <a:solidFill>
                  <a:srgbClr val="D5683F"/>
                </a:solidFill>
                <a:sym typeface="+mn-ea"/>
              </a:rPr>
              <a:t>技术环境：</a:t>
            </a:r>
            <a:r>
              <a:rPr lang="zh-CN" sz="2000">
                <a:sym typeface="+mn-ea"/>
              </a:rPr>
              <a:t>技术环境包括移动基站建设、Wi-Fi覆盖范围、网络速度、用户使用的终端设备 、客户端开发技术等软硬件因素。</a:t>
            </a:r>
            <a:endParaRPr lang="zh-CN" sz="2000">
              <a:sym typeface="+mn-ea"/>
            </a:endParaRPr>
          </a:p>
          <a:p>
            <a:pPr marL="342900" indent="-342900" fontAlgn="auto">
              <a:lnSpc>
                <a:spcPct val="150000"/>
              </a:lnSpc>
              <a:buFont typeface="Arial" panose="020B0604020202020204" pitchFamily="34" charset="0"/>
              <a:buChar char="•"/>
            </a:pPr>
            <a:r>
              <a:rPr lang="zh-CN" sz="2000" b="1">
                <a:solidFill>
                  <a:srgbClr val="D5683F"/>
                </a:solidFill>
                <a:sym typeface="+mn-ea"/>
              </a:rPr>
              <a:t>市场环境：</a:t>
            </a:r>
            <a:r>
              <a:rPr lang="zh-CN" sz="2000">
                <a:sym typeface="+mn-ea"/>
              </a:rPr>
              <a:t>当前，以搭建平台模式和原创模式运营的客户端正进行对决。市场上的竞品层出不穷，运营手段千变万化，复杂、多变的市场环境也是影响运营的直接因素。</a:t>
            </a:r>
            <a:endParaRPr lang="zh-CN" sz="2000">
              <a:sym typeface="+mn-ea"/>
            </a:endParaRPr>
          </a:p>
          <a:p>
            <a:pPr marL="342900" indent="-342900" fontAlgn="auto">
              <a:lnSpc>
                <a:spcPct val="150000"/>
              </a:lnSpc>
              <a:buFont typeface="Arial" panose="020B0604020202020204" pitchFamily="34" charset="0"/>
              <a:buChar char="•"/>
            </a:pPr>
            <a:r>
              <a:rPr lang="zh-CN" sz="2000" b="1">
                <a:solidFill>
                  <a:srgbClr val="D5683F"/>
                </a:solidFill>
                <a:sym typeface="+mn-ea"/>
              </a:rPr>
              <a:t>移动端用户状况：</a:t>
            </a:r>
            <a:r>
              <a:rPr lang="zh-CN" sz="2000">
                <a:sym typeface="+mn-ea"/>
              </a:rPr>
              <a:t>其包括用户数量、规模 、单个用户客户端装载数、打开率、活跃度、黏性指数、使用习惯、满意度、用户体验等。</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一、手机新闻客户端的战略运营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a:t>
            </a:r>
            <a:r>
              <a:rPr sz="2000" b="1">
                <a:sym typeface="+mn-ea"/>
              </a:rPr>
              <a:t>）手机新闻客户端的性质与定位</a:t>
            </a:r>
            <a:endParaRPr sz="2000" b="1">
              <a:sym typeface="+mn-ea"/>
            </a:endParaRPr>
          </a:p>
          <a:p>
            <a:pPr marL="342900" indent="-342900" fontAlgn="auto">
              <a:lnSpc>
                <a:spcPct val="150000"/>
              </a:lnSpc>
              <a:buFont typeface="Arial" panose="020B0604020202020204" pitchFamily="34" charset="0"/>
              <a:buChar char="•"/>
            </a:pPr>
            <a:r>
              <a:rPr sz="2000">
                <a:sym typeface="+mn-ea"/>
              </a:rPr>
              <a:t>性质和定位决定着运营方向和运营模式，也决定着运营成效。“出身”不同的手机新闻</a:t>
            </a:r>
            <a:r>
              <a:rPr lang="zh-CN" sz="2000">
                <a:sym typeface="+mn-ea"/>
              </a:rPr>
              <a:t>客</a:t>
            </a:r>
            <a:r>
              <a:rPr sz="2000">
                <a:sym typeface="+mn-ea"/>
              </a:rPr>
              <a:t>户端，其性质、定位显然会有所不同，而因目标对象不同、优势资源不同，也会有针对性地确定自己的性质和位置</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en-US" altLang="zh-CN" sz="2000" b="1">
                <a:latin typeface="仿宋" panose="02010609060101010101" charset="-122"/>
                <a:ea typeface="仿宋" panose="02010609060101010101" charset="-122"/>
                <a:cs typeface="仿宋" panose="02010609060101010101" charset="-122"/>
                <a:sym typeface="+mn-ea"/>
              </a:rPr>
              <a:t>eg.</a:t>
            </a:r>
            <a:r>
              <a:rPr lang="en-US" altLang="zh-CN" sz="2000">
                <a:latin typeface="仿宋" panose="02010609060101010101" charset="-122"/>
                <a:ea typeface="仿宋" panose="02010609060101010101" charset="-122"/>
                <a:cs typeface="仿宋" panose="02010609060101010101" charset="-122"/>
                <a:sym typeface="+mn-ea"/>
              </a:rPr>
              <a:t>传统媒体创建的客户端一般以内容为王、以原创新闻为核心，这是基于传统媒体的自身优势资源、品牌知名度、社会公信力而确定的性质和定位。</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solidFill>
                  <a:schemeClr val="accent1">
                    <a:lumMod val="75000"/>
                  </a:schemeClr>
                </a:solidFill>
                <a:sym typeface="+mn-ea"/>
              </a:rPr>
              <a:t>手机新闻客户端的性质和定位是战略运营的</a:t>
            </a:r>
            <a:r>
              <a:rPr lang="en-US" altLang="zh-CN" sz="2000">
                <a:solidFill>
                  <a:srgbClr val="D5683F"/>
                </a:solidFill>
                <a:sym typeface="+mn-ea"/>
              </a:rPr>
              <a:t>核心</a:t>
            </a:r>
            <a:r>
              <a:rPr lang="en-US" altLang="zh-CN" sz="2000">
                <a:solidFill>
                  <a:schemeClr val="accent1">
                    <a:lumMod val="75000"/>
                  </a:schemeClr>
                </a:solidFill>
                <a:sym typeface="+mn-ea"/>
              </a:rPr>
              <a:t>，在一定程度上会决定运营成效和目标的实现，也直接影响到微观运营战术的制定和运营模式的设计</a:t>
            </a:r>
            <a:r>
              <a:rPr lang="zh-CN" altLang="en-US" sz="2000">
                <a:solidFill>
                  <a:schemeClr val="accent1">
                    <a:lumMod val="75000"/>
                  </a:schemeClr>
                </a:solidFill>
                <a:sym typeface="+mn-ea"/>
              </a:rPr>
              <a:t>。</a:t>
            </a:r>
            <a:endParaRPr lang="zh-CN" altLang="en-US"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50390"/>
            <a:ext cx="9105265" cy="110680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chemeClr val="tx1"/>
                </a:solidFill>
              </a:rPr>
              <a:t>网络与新媒体编辑工作的内涵</a:t>
            </a:r>
            <a:r>
              <a:rPr lang="en-US" altLang="zh-CN" sz="2400">
                <a:solidFill>
                  <a:schemeClr val="tx1"/>
                </a:solidFill>
              </a:rPr>
              <a:t>——</a:t>
            </a:r>
            <a:r>
              <a:rPr lang="zh-CN" altLang="en-US" sz="2400">
                <a:solidFill>
                  <a:srgbClr val="CC4E3F"/>
                </a:solidFill>
              </a:rPr>
              <a:t>十个方面</a:t>
            </a:r>
            <a:endParaRPr lang="zh-CN" altLang="en-US" sz="2000">
              <a:solidFill>
                <a:srgbClr val="CC4E3F"/>
              </a:solidFill>
            </a:endParaRPr>
          </a:p>
          <a:p>
            <a:pPr indent="0" fontAlgn="auto">
              <a:lnSpc>
                <a:spcPct val="150000"/>
              </a:lnSpc>
              <a:buFont typeface="Arial" panose="020B0604020202020204" pitchFamily="34" charset="0"/>
              <a:buNone/>
            </a:pPr>
            <a:endParaRPr lang="zh-CN" sz="2000"/>
          </a:p>
        </p:txBody>
      </p:sp>
      <p:sp>
        <p:nvSpPr>
          <p:cNvPr id="238" name="Freeform 399"/>
          <p:cNvSpPr>
            <a:spLocks noEditPoints="1"/>
          </p:cNvSpPr>
          <p:nvPr/>
        </p:nvSpPr>
        <p:spPr bwMode="auto">
          <a:xfrm>
            <a:off x="3260427" y="2428441"/>
            <a:ext cx="308769" cy="308769"/>
          </a:xfrm>
          <a:custGeom>
            <a:avLst/>
            <a:gdLst>
              <a:gd name="T0" fmla="*/ 128 w 128"/>
              <a:gd name="T1" fmla="*/ 31 h 128"/>
              <a:gd name="T2" fmla="*/ 97 w 128"/>
              <a:gd name="T3" fmla="*/ 0 h 128"/>
              <a:gd name="T4" fmla="*/ 15 w 128"/>
              <a:gd name="T5" fmla="*/ 83 h 128"/>
              <a:gd name="T6" fmla="*/ 15 w 128"/>
              <a:gd name="T7" fmla="*/ 83 h 128"/>
              <a:gd name="T8" fmla="*/ 15 w 128"/>
              <a:gd name="T9" fmla="*/ 83 h 128"/>
              <a:gd name="T10" fmla="*/ 15 w 128"/>
              <a:gd name="T11" fmla="*/ 83 h 128"/>
              <a:gd name="T12" fmla="*/ 15 w 128"/>
              <a:gd name="T13" fmla="*/ 83 h 128"/>
              <a:gd name="T14" fmla="*/ 0 w 128"/>
              <a:gd name="T15" fmla="*/ 128 h 128"/>
              <a:gd name="T16" fmla="*/ 45 w 128"/>
              <a:gd name="T17" fmla="*/ 114 h 128"/>
              <a:gd name="T18" fmla="*/ 45 w 128"/>
              <a:gd name="T19" fmla="*/ 114 h 128"/>
              <a:gd name="T20" fmla="*/ 45 w 128"/>
              <a:gd name="T21" fmla="*/ 114 h 128"/>
              <a:gd name="T22" fmla="*/ 45 w 128"/>
              <a:gd name="T23" fmla="*/ 114 h 128"/>
              <a:gd name="T24" fmla="*/ 128 w 128"/>
              <a:gd name="T25" fmla="*/ 31 h 128"/>
              <a:gd name="T26" fmla="*/ 11 w 128"/>
              <a:gd name="T27" fmla="*/ 117 h 128"/>
              <a:gd name="T28" fmla="*/ 21 w 128"/>
              <a:gd name="T29" fmla="*/ 86 h 128"/>
              <a:gd name="T30" fmla="*/ 41 w 128"/>
              <a:gd name="T31" fmla="*/ 107 h 128"/>
              <a:gd name="T32" fmla="*/ 11 w 128"/>
              <a:gd name="T33" fmla="*/ 11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128" y="31"/>
                </a:moveTo>
                <a:lnTo>
                  <a:pt x="97" y="0"/>
                </a:lnTo>
                <a:lnTo>
                  <a:pt x="15" y="83"/>
                </a:lnTo>
                <a:lnTo>
                  <a:pt x="15" y="83"/>
                </a:lnTo>
                <a:lnTo>
                  <a:pt x="15" y="83"/>
                </a:lnTo>
                <a:lnTo>
                  <a:pt x="15" y="83"/>
                </a:lnTo>
                <a:lnTo>
                  <a:pt x="15" y="83"/>
                </a:lnTo>
                <a:lnTo>
                  <a:pt x="0" y="128"/>
                </a:lnTo>
                <a:lnTo>
                  <a:pt x="45" y="114"/>
                </a:lnTo>
                <a:lnTo>
                  <a:pt x="45" y="114"/>
                </a:lnTo>
                <a:lnTo>
                  <a:pt x="45" y="114"/>
                </a:lnTo>
                <a:lnTo>
                  <a:pt x="45" y="114"/>
                </a:lnTo>
                <a:lnTo>
                  <a:pt x="128" y="31"/>
                </a:lnTo>
                <a:close/>
                <a:moveTo>
                  <a:pt x="11" y="117"/>
                </a:moveTo>
                <a:lnTo>
                  <a:pt x="21" y="86"/>
                </a:lnTo>
                <a:lnTo>
                  <a:pt x="41" y="107"/>
                </a:lnTo>
                <a:lnTo>
                  <a:pt x="11" y="117"/>
                </a:ln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sp>
        <p:nvSpPr>
          <p:cNvPr id="244" name="Freeform 122"/>
          <p:cNvSpPr/>
          <p:nvPr/>
        </p:nvSpPr>
        <p:spPr bwMode="auto">
          <a:xfrm>
            <a:off x="5412285" y="2460317"/>
            <a:ext cx="297942" cy="297942"/>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sp>
        <p:nvSpPr>
          <p:cNvPr id="256" name="Freeform 112"/>
          <p:cNvSpPr>
            <a:spLocks noEditPoints="1"/>
          </p:cNvSpPr>
          <p:nvPr/>
        </p:nvSpPr>
        <p:spPr bwMode="auto">
          <a:xfrm>
            <a:off x="9676308" y="2379228"/>
            <a:ext cx="325647" cy="327644"/>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ysClr val="window" lastClr="FFFFFF"/>
          </a:solidFill>
          <a:ln>
            <a:noFill/>
          </a:ln>
        </p:spPr>
        <p:txBody>
          <a:bodyPr vert="horz" wrap="square" lIns="91440" tIns="45720" rIns="91440" bIns="45720" numCol="1" anchor="t" anchorCtr="0" compatLnSpc="1"/>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Calibri" panose="020F0502020204030204"/>
              <a:ea typeface="宋体" panose="02010600030101010101" pitchFamily="2" charset="-122"/>
            </a:endParaRPr>
          </a:p>
        </p:txBody>
      </p:sp>
      <p:grpSp>
        <p:nvGrpSpPr>
          <p:cNvPr id="275" name="组合 274"/>
          <p:cNvGrpSpPr/>
          <p:nvPr/>
        </p:nvGrpSpPr>
        <p:grpSpPr>
          <a:xfrm>
            <a:off x="448310" y="2737485"/>
            <a:ext cx="8355965" cy="2794562"/>
            <a:chOff x="3911" y="4913"/>
            <a:chExt cx="13043" cy="3941"/>
          </a:xfrm>
        </p:grpSpPr>
        <p:sp>
          <p:nvSpPr>
            <p:cNvPr id="242" name="矩形 241"/>
            <p:cNvSpPr/>
            <p:nvPr/>
          </p:nvSpPr>
          <p:spPr>
            <a:xfrm>
              <a:off x="7361" y="4913"/>
              <a:ext cx="2864" cy="3941"/>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45" name="组合 244"/>
            <p:cNvGrpSpPr/>
            <p:nvPr/>
          </p:nvGrpSpPr>
          <p:grpSpPr>
            <a:xfrm>
              <a:off x="7624" y="5017"/>
              <a:ext cx="2256" cy="3437"/>
              <a:chOff x="3830333" y="4642884"/>
              <a:chExt cx="1432851" cy="2182410"/>
            </a:xfrm>
          </p:grpSpPr>
          <p:sp>
            <p:nvSpPr>
              <p:cNvPr id="246" name="文本框 245"/>
              <p:cNvSpPr txBox="1"/>
              <p:nvPr/>
            </p:nvSpPr>
            <p:spPr>
              <a:xfrm>
                <a:off x="3830333" y="4991380"/>
                <a:ext cx="1432851" cy="1833914"/>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包括设计互动环节、组织与用户互动的活动、监测与编辑用户分享的互动内容、制定互动管理规章管理等。</a:t>
                </a:r>
                <a:endParaRPr lang="zh-CN" altLang="en-US" sz="1400" dirty="0">
                  <a:solidFill>
                    <a:prstClr val="black"/>
                  </a:solidFill>
                  <a:latin typeface="黑体" panose="02010609060101010101" charset="-122"/>
                  <a:ea typeface="黑体" panose="02010609060101010101" charset="-122"/>
                </a:endParaRPr>
              </a:p>
            </p:txBody>
          </p:sp>
          <p:sp>
            <p:nvSpPr>
              <p:cNvPr id="247" name="文本框 246"/>
              <p:cNvSpPr txBox="1"/>
              <p:nvPr/>
            </p:nvSpPr>
            <p:spPr>
              <a:xfrm>
                <a:off x="3830333" y="4642884"/>
                <a:ext cx="1432811" cy="301956"/>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组织管理互动</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48" name="矩形 247"/>
            <p:cNvSpPr/>
            <p:nvPr/>
          </p:nvSpPr>
          <p:spPr>
            <a:xfrm>
              <a:off x="10646" y="4913"/>
              <a:ext cx="2947" cy="3940"/>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51" name="组合 250"/>
            <p:cNvGrpSpPr/>
            <p:nvPr/>
          </p:nvGrpSpPr>
          <p:grpSpPr>
            <a:xfrm>
              <a:off x="10829" y="5021"/>
              <a:ext cx="2763" cy="3801"/>
              <a:chOff x="3727720" y="4642884"/>
              <a:chExt cx="1755130" cy="2413374"/>
            </a:xfrm>
          </p:grpSpPr>
          <p:sp>
            <p:nvSpPr>
              <p:cNvPr id="252" name="文本框 251"/>
              <p:cNvSpPr txBox="1"/>
              <p:nvPr/>
            </p:nvSpPr>
            <p:spPr>
              <a:xfrm>
                <a:off x="3727720" y="4971567"/>
                <a:ext cx="1755130" cy="2084691"/>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针对已发生或未发生的新闻事件，进行设计与规划，</a:t>
                </a:r>
                <a:r>
                  <a:rPr lang="en-US" altLang="zh-CN" sz="1400" dirty="0">
                    <a:solidFill>
                      <a:prstClr val="black"/>
                    </a:solidFill>
                    <a:latin typeface="黑体" panose="02010609060101010101" charset="-122"/>
                    <a:ea typeface="黑体" panose="02010609060101010101" charset="-122"/>
                  </a:rPr>
                  <a:t> </a:t>
                </a:r>
                <a:r>
                  <a:rPr lang="zh-CN" altLang="en-US" sz="1400" dirty="0">
                    <a:solidFill>
                      <a:prstClr val="black"/>
                    </a:solidFill>
                    <a:latin typeface="黑体" panose="02010609060101010101" charset="-122"/>
                    <a:ea typeface="黑体" panose="02010609060101010101" charset="-122"/>
                  </a:rPr>
                  <a:t>并利用网络与新媒体体的各种表现手段更好地将其呈现、发布出来，以达到设置议程的目的。</a:t>
                </a:r>
                <a:endParaRPr lang="zh-CN" altLang="en-US" sz="1400" dirty="0">
                  <a:solidFill>
                    <a:prstClr val="black"/>
                  </a:solidFill>
                  <a:latin typeface="黑体" panose="02010609060101010101" charset="-122"/>
                  <a:ea typeface="黑体" panose="02010609060101010101" charset="-122"/>
                </a:endParaRPr>
              </a:p>
            </p:txBody>
          </p:sp>
          <p:sp>
            <p:nvSpPr>
              <p:cNvPr id="253" name="文本框 252"/>
              <p:cNvSpPr txBox="1"/>
              <p:nvPr/>
            </p:nvSpPr>
            <p:spPr>
              <a:xfrm>
                <a:off x="3830333" y="4642884"/>
                <a:ext cx="1432181" cy="301956"/>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策划报道活动</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54" name="矩形 253"/>
            <p:cNvSpPr/>
            <p:nvPr/>
          </p:nvSpPr>
          <p:spPr>
            <a:xfrm>
              <a:off x="14007" y="4913"/>
              <a:ext cx="2947" cy="3940"/>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57" name="组合 256"/>
            <p:cNvGrpSpPr/>
            <p:nvPr/>
          </p:nvGrpSpPr>
          <p:grpSpPr>
            <a:xfrm>
              <a:off x="14188" y="5017"/>
              <a:ext cx="2586" cy="3832"/>
              <a:chOff x="3721424" y="4642884"/>
              <a:chExt cx="1642444" cy="2433164"/>
            </a:xfrm>
          </p:grpSpPr>
          <p:sp>
            <p:nvSpPr>
              <p:cNvPr id="258" name="文本框 257"/>
              <p:cNvSpPr txBox="1"/>
              <p:nvPr/>
            </p:nvSpPr>
            <p:spPr>
              <a:xfrm>
                <a:off x="3830333" y="4991380"/>
                <a:ext cx="1432851" cy="2084668"/>
              </a:xfrm>
              <a:prstGeom prst="rect">
                <a:avLst/>
              </a:prstGeom>
              <a:noFill/>
            </p:spPr>
            <p:txBody>
              <a:bodyPr wrap="square" rtlCol="0">
                <a:spAutoFit/>
              </a:bodyPr>
              <a:p>
                <a:pPr algn="ctr">
                  <a:lnSpc>
                    <a:spcPct val="130000"/>
                  </a:lnSpc>
                  <a:buClrTx/>
                  <a:buSzTx/>
                  <a:buFontTx/>
                </a:pPr>
                <a:r>
                  <a:rPr lang="zh-CN" altLang="en-US" sz="1400" dirty="0">
                    <a:solidFill>
                      <a:prstClr val="black"/>
                    </a:solidFill>
                    <a:latin typeface="黑体" panose="02010609060101010101" charset="-122"/>
                    <a:ea typeface="黑体" panose="02010609060101010101" charset="-122"/>
                  </a:rPr>
                  <a:t>包括PC端的网站规划创建、页面设计编排、后台系统设计、网络技术支持，移动端的产品研发、频道栏目架构、页面编排布局等。</a:t>
                </a:r>
                <a:endParaRPr lang="zh-CN" altLang="en-US" sz="1400" dirty="0">
                  <a:solidFill>
                    <a:prstClr val="black"/>
                  </a:solidFill>
                  <a:latin typeface="黑体" panose="02010609060101010101" charset="-122"/>
                  <a:ea typeface="黑体" panose="02010609060101010101" charset="-122"/>
                </a:endParaRPr>
              </a:p>
            </p:txBody>
          </p:sp>
          <p:sp>
            <p:nvSpPr>
              <p:cNvPr id="259" name="文本框 258"/>
              <p:cNvSpPr txBox="1"/>
              <p:nvPr/>
            </p:nvSpPr>
            <p:spPr>
              <a:xfrm>
                <a:off x="3721424" y="4642884"/>
                <a:ext cx="1642444" cy="301953"/>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规划创设产品</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grpSp>
        <p:sp>
          <p:nvSpPr>
            <p:cNvPr id="270" name="矩形 269"/>
            <p:cNvSpPr/>
            <p:nvPr/>
          </p:nvSpPr>
          <p:spPr>
            <a:xfrm>
              <a:off x="3911" y="4913"/>
              <a:ext cx="3028" cy="3940"/>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272" name="组合 271"/>
            <p:cNvGrpSpPr/>
            <p:nvPr/>
          </p:nvGrpSpPr>
          <p:grpSpPr>
            <a:xfrm>
              <a:off x="4257" y="5020"/>
              <a:ext cx="2229" cy="3076"/>
              <a:chOff x="3830333" y="4642884"/>
              <a:chExt cx="1415813" cy="1953584"/>
            </a:xfrm>
          </p:grpSpPr>
          <p:sp>
            <p:nvSpPr>
              <p:cNvPr id="273" name="文本框 272"/>
              <p:cNvSpPr txBox="1"/>
              <p:nvPr/>
            </p:nvSpPr>
            <p:spPr>
              <a:xfrm>
                <a:off x="3830333" y="4991466"/>
                <a:ext cx="1415813" cy="1605002"/>
              </a:xfrm>
              <a:prstGeom prst="rect">
                <a:avLst/>
              </a:prstGeom>
              <a:noFill/>
            </p:spPr>
            <p:txBody>
              <a:bodyPr wrap="square" rtlCol="0">
                <a:spAutoFit/>
              </a:bodyPr>
              <a:p>
                <a:pPr algn="ctr">
                  <a:lnSpc>
                    <a:spcPct val="130000"/>
                  </a:lnSpc>
                </a:pPr>
                <a:r>
                  <a:rPr lang="zh-CN" altLang="en-US" sz="1400" dirty="0">
                    <a:solidFill>
                      <a:prstClr val="black"/>
                    </a:solidFill>
                    <a:latin typeface="黑体" panose="02010609060101010101" charset="-122"/>
                    <a:ea typeface="黑体" panose="02010609060101010101" charset="-122"/>
                  </a:rPr>
                  <a:t>对过剩的、碎片化的、意义价值有限的内容，通过有创意、有策划、有思想的整合编写来获得整体的增值效果。</a:t>
                </a:r>
                <a:endParaRPr lang="zh-CN" altLang="en-US" sz="1400" dirty="0">
                  <a:solidFill>
                    <a:prstClr val="black"/>
                  </a:solidFill>
                  <a:latin typeface="黑体" panose="02010609060101010101" charset="-122"/>
                  <a:ea typeface="黑体" panose="02010609060101010101" charset="-122"/>
                </a:endParaRPr>
              </a:p>
            </p:txBody>
          </p:sp>
          <p:sp>
            <p:nvSpPr>
              <p:cNvPr id="274" name="文本框 273"/>
              <p:cNvSpPr txBox="1"/>
              <p:nvPr/>
            </p:nvSpPr>
            <p:spPr>
              <a:xfrm>
                <a:off x="3997338" y="4642884"/>
                <a:ext cx="1145540" cy="329817"/>
              </a:xfrm>
              <a:prstGeom prst="rect">
                <a:avLst/>
              </a:prstGeom>
              <a:noFill/>
            </p:spPr>
            <p:txBody>
              <a:bodyPr wrap="square" rtlCol="0">
                <a:spAutoFit/>
              </a:bodyPr>
              <a:p>
                <a:pPr algn="ctr"/>
                <a:r>
                  <a:rPr lang="zh-CN" altLang="en-US" b="1" dirty="0">
                    <a:solidFill>
                      <a:prstClr val="black"/>
                    </a:solidFill>
                    <a:latin typeface="黑体" panose="02010609060101010101" charset="-122"/>
                    <a:ea typeface="黑体" panose="02010609060101010101" charset="-122"/>
                  </a:rPr>
                  <a:t>整合编写</a:t>
                </a:r>
                <a:endParaRPr lang="zh-CN" altLang="en-US" b="1" dirty="0">
                  <a:solidFill>
                    <a:prstClr val="black"/>
                  </a:solidFill>
                  <a:latin typeface="黑体" panose="02010609060101010101" charset="-122"/>
                  <a:ea typeface="黑体" panose="02010609060101010101" charset="-122"/>
                </a:endParaRPr>
              </a:p>
            </p:txBody>
          </p:sp>
        </p:grpSp>
      </p:grpSp>
      <p:sp>
        <p:nvSpPr>
          <p:cNvPr id="293" name="矩形 292"/>
          <p:cNvSpPr/>
          <p:nvPr/>
        </p:nvSpPr>
        <p:spPr>
          <a:xfrm>
            <a:off x="9089390" y="2737485"/>
            <a:ext cx="1871345" cy="2814955"/>
          </a:xfrm>
          <a:prstGeom prst="rect">
            <a:avLst/>
          </a:prstGeom>
          <a:noFill/>
          <a:ln w="12700" cap="flat" cmpd="sng" algn="ctr">
            <a:solidFill>
              <a:srgbClr val="F58291"/>
            </a:solidFill>
            <a:prstDash val="solid"/>
            <a:miter lim="800000"/>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94" name="文本框 293"/>
          <p:cNvSpPr txBox="1"/>
          <p:nvPr/>
        </p:nvSpPr>
        <p:spPr>
          <a:xfrm>
            <a:off x="9308465" y="2833370"/>
            <a:ext cx="1433195" cy="337185"/>
          </a:xfrm>
          <a:prstGeom prst="rect">
            <a:avLst/>
          </a:prstGeom>
          <a:noFill/>
        </p:spPr>
        <p:txBody>
          <a:bodyPr wrap="square" rtlCol="0">
            <a:spAutoFit/>
          </a:bodyPr>
          <a:p>
            <a:pPr algn="ctr"/>
            <a:r>
              <a:rPr lang="zh-CN" altLang="en-US" sz="1600" b="1" dirty="0">
                <a:solidFill>
                  <a:prstClr val="black"/>
                </a:solidFill>
                <a:latin typeface="微软雅黑" panose="020B0503020204020204" pitchFamily="34" charset="-122"/>
                <a:ea typeface="微软雅黑" panose="020B0503020204020204" pitchFamily="34" charset="-122"/>
              </a:rPr>
              <a:t>编辑运营融合</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sp>
        <p:nvSpPr>
          <p:cNvPr id="295" name="文本框 294"/>
          <p:cNvSpPr txBox="1"/>
          <p:nvPr/>
        </p:nvSpPr>
        <p:spPr>
          <a:xfrm>
            <a:off x="9309113" y="3246808"/>
            <a:ext cx="1432851" cy="1209675"/>
          </a:xfrm>
          <a:prstGeom prst="rect">
            <a:avLst/>
          </a:prstGeom>
          <a:noFill/>
        </p:spPr>
        <p:txBody>
          <a:bodyPr wrap="square" rtlCol="0">
            <a:spAutoFit/>
          </a:bodyPr>
          <a:p>
            <a:pPr algn="ctr">
              <a:lnSpc>
                <a:spcPct val="130000"/>
              </a:lnSpc>
            </a:pPr>
            <a:r>
              <a:rPr lang="zh-CN" altLang="en-US" sz="1400" dirty="0">
                <a:solidFill>
                  <a:prstClr val="black"/>
                </a:solidFill>
                <a:latin typeface="黑体" panose="02010609060101010101" charset="-122"/>
                <a:ea typeface="黑体" panose="02010609060101010101" charset="-122"/>
              </a:rPr>
              <a:t>将编辑作为运营的重要一环，在编辑的过程中融人运营的理念。</a:t>
            </a:r>
            <a:endParaRPr lang="zh-CN" altLang="en-US" sz="1400" dirty="0">
              <a:solidFill>
                <a:prstClr val="black"/>
              </a:solidFill>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fade">
                                          <p:cBhvr>
                                            <p:cTn id="11" dur="1000"/>
                                            <p:tgtEl>
                                              <p:spTgt spid="238"/>
                                            </p:tgtEl>
                                          </p:cBhvr>
                                        </p:animEffect>
                                        <p:anim calcmode="lin" valueType="num">
                                          <p:cBhvr>
                                            <p:cTn id="12" dur="1000" fill="hold"/>
                                            <p:tgtEl>
                                              <p:spTgt spid="238"/>
                                            </p:tgtEl>
                                            <p:attrNameLst>
                                              <p:attrName>ppt_x</p:attrName>
                                            </p:attrNameLst>
                                          </p:cBhvr>
                                          <p:tavLst>
                                            <p:tav tm="0">
                                              <p:val>
                                                <p:strVal val="#ppt_x"/>
                                              </p:val>
                                            </p:tav>
                                            <p:tav tm="100000">
                                              <p:val>
                                                <p:strVal val="#ppt_x"/>
                                              </p:val>
                                            </p:tav>
                                          </p:tavLst>
                                        </p:anim>
                                        <p:anim calcmode="lin" valueType="num">
                                          <p:cBhvr>
                                            <p:cTn id="13" dur="1000" fill="hold"/>
                                            <p:tgtEl>
                                              <p:spTgt spid="238"/>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44"/>
                                            </p:tgtEl>
                                            <p:attrNameLst>
                                              <p:attrName>style.visibility</p:attrName>
                                            </p:attrNameLst>
                                          </p:cBhvr>
                                          <p:to>
                                            <p:strVal val="visible"/>
                                          </p:to>
                                        </p:set>
                                        <p:animEffect transition="in" filter="fade">
                                          <p:cBhvr>
                                            <p:cTn id="16" dur="1000"/>
                                            <p:tgtEl>
                                              <p:spTgt spid="244"/>
                                            </p:tgtEl>
                                          </p:cBhvr>
                                        </p:animEffect>
                                        <p:anim calcmode="lin" valueType="num">
                                          <p:cBhvr>
                                            <p:cTn id="17" dur="1000" fill="hold"/>
                                            <p:tgtEl>
                                              <p:spTgt spid="244"/>
                                            </p:tgtEl>
                                            <p:attrNameLst>
                                              <p:attrName>ppt_x</p:attrName>
                                            </p:attrNameLst>
                                          </p:cBhvr>
                                          <p:tavLst>
                                            <p:tav tm="0">
                                              <p:val>
                                                <p:strVal val="#ppt_x"/>
                                              </p:val>
                                            </p:tav>
                                            <p:tav tm="100000">
                                              <p:val>
                                                <p:strVal val="#ppt_x"/>
                                              </p:val>
                                            </p:tav>
                                          </p:tavLst>
                                        </p:anim>
                                        <p:anim calcmode="lin" valueType="num">
                                          <p:cBhvr>
                                            <p:cTn id="18" dur="1000" fill="hold"/>
                                            <p:tgtEl>
                                              <p:spTgt spid="24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56"/>
                                            </p:tgtEl>
                                            <p:attrNameLst>
                                              <p:attrName>style.visibility</p:attrName>
                                            </p:attrNameLst>
                                          </p:cBhvr>
                                          <p:to>
                                            <p:strVal val="visible"/>
                                          </p:to>
                                        </p:set>
                                        <p:animEffect transition="in" filter="fade">
                                          <p:cBhvr>
                                            <p:cTn id="21" dur="1000"/>
                                            <p:tgtEl>
                                              <p:spTgt spid="256"/>
                                            </p:tgtEl>
                                          </p:cBhvr>
                                        </p:animEffect>
                                        <p:anim calcmode="lin" valueType="num">
                                          <p:cBhvr>
                                            <p:cTn id="22" dur="1000" fill="hold"/>
                                            <p:tgtEl>
                                              <p:spTgt spid="256"/>
                                            </p:tgtEl>
                                            <p:attrNameLst>
                                              <p:attrName>ppt_x</p:attrName>
                                            </p:attrNameLst>
                                          </p:cBhvr>
                                          <p:tavLst>
                                            <p:tav tm="0">
                                              <p:val>
                                                <p:strVal val="#ppt_x"/>
                                              </p:val>
                                            </p:tav>
                                            <p:tav tm="100000">
                                              <p:val>
                                                <p:strVal val="#ppt_x"/>
                                              </p:val>
                                            </p:tav>
                                          </p:tavLst>
                                        </p:anim>
                                        <p:anim calcmode="lin" valueType="num">
                                          <p:cBhvr>
                                            <p:cTn id="23" dur="1000" fill="hold"/>
                                            <p:tgtEl>
                                              <p:spTgt spid="2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8" grpId="0" bldLvl="0" animBg="1"/>
          <p:bldP spid="244" grpId="0" bldLvl="0" animBg="1"/>
          <p:bldP spid="256" grpId="0" bldLvl="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47" presetClass="entr" presetSubtype="0" fill="hold" grpId="0" nodeType="withEffect">
                                      <p:stCondLst>
                                        <p:cond delay="0"/>
                                      </p:stCondLst>
                                      <p:childTnLst>
                                        <p:set>
                                          <p:cBhvr>
                                            <p:cTn id="10" dur="1" fill="hold">
                                              <p:stCondLst>
                                                <p:cond delay="0"/>
                                              </p:stCondLst>
                                            </p:cTn>
                                            <p:tgtEl>
                                              <p:spTgt spid="238"/>
                                            </p:tgtEl>
                                            <p:attrNameLst>
                                              <p:attrName>style.visibility</p:attrName>
                                            </p:attrNameLst>
                                          </p:cBhvr>
                                          <p:to>
                                            <p:strVal val="visible"/>
                                          </p:to>
                                        </p:set>
                                        <p:animEffect transition="in" filter="fade">
                                          <p:cBhvr>
                                            <p:cTn id="11" dur="1000"/>
                                            <p:tgtEl>
                                              <p:spTgt spid="238"/>
                                            </p:tgtEl>
                                          </p:cBhvr>
                                        </p:animEffect>
                                        <p:anim calcmode="lin" valueType="num">
                                          <p:cBhvr>
                                            <p:cTn id="12" dur="1000" fill="hold"/>
                                            <p:tgtEl>
                                              <p:spTgt spid="238"/>
                                            </p:tgtEl>
                                            <p:attrNameLst>
                                              <p:attrName>ppt_x</p:attrName>
                                            </p:attrNameLst>
                                          </p:cBhvr>
                                          <p:tavLst>
                                            <p:tav tm="0">
                                              <p:val>
                                                <p:strVal val="#ppt_x"/>
                                              </p:val>
                                            </p:tav>
                                            <p:tav tm="100000">
                                              <p:val>
                                                <p:strVal val="#ppt_x"/>
                                              </p:val>
                                            </p:tav>
                                          </p:tavLst>
                                        </p:anim>
                                        <p:anim calcmode="lin" valueType="num">
                                          <p:cBhvr>
                                            <p:cTn id="13" dur="1000" fill="hold"/>
                                            <p:tgtEl>
                                              <p:spTgt spid="238"/>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244"/>
                                            </p:tgtEl>
                                            <p:attrNameLst>
                                              <p:attrName>style.visibility</p:attrName>
                                            </p:attrNameLst>
                                          </p:cBhvr>
                                          <p:to>
                                            <p:strVal val="visible"/>
                                          </p:to>
                                        </p:set>
                                        <p:animEffect transition="in" filter="fade">
                                          <p:cBhvr>
                                            <p:cTn id="16" dur="1000"/>
                                            <p:tgtEl>
                                              <p:spTgt spid="244"/>
                                            </p:tgtEl>
                                          </p:cBhvr>
                                        </p:animEffect>
                                        <p:anim calcmode="lin" valueType="num">
                                          <p:cBhvr>
                                            <p:cTn id="17" dur="1000" fill="hold"/>
                                            <p:tgtEl>
                                              <p:spTgt spid="244"/>
                                            </p:tgtEl>
                                            <p:attrNameLst>
                                              <p:attrName>ppt_x</p:attrName>
                                            </p:attrNameLst>
                                          </p:cBhvr>
                                          <p:tavLst>
                                            <p:tav tm="0">
                                              <p:val>
                                                <p:strVal val="#ppt_x"/>
                                              </p:val>
                                            </p:tav>
                                            <p:tav tm="100000">
                                              <p:val>
                                                <p:strVal val="#ppt_x"/>
                                              </p:val>
                                            </p:tav>
                                          </p:tavLst>
                                        </p:anim>
                                        <p:anim calcmode="lin" valueType="num">
                                          <p:cBhvr>
                                            <p:cTn id="18" dur="1000" fill="hold"/>
                                            <p:tgtEl>
                                              <p:spTgt spid="244"/>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256"/>
                                            </p:tgtEl>
                                            <p:attrNameLst>
                                              <p:attrName>style.visibility</p:attrName>
                                            </p:attrNameLst>
                                          </p:cBhvr>
                                          <p:to>
                                            <p:strVal val="visible"/>
                                          </p:to>
                                        </p:set>
                                        <p:animEffect transition="in" filter="fade">
                                          <p:cBhvr>
                                            <p:cTn id="21" dur="1000"/>
                                            <p:tgtEl>
                                              <p:spTgt spid="256"/>
                                            </p:tgtEl>
                                          </p:cBhvr>
                                        </p:animEffect>
                                        <p:anim calcmode="lin" valueType="num">
                                          <p:cBhvr>
                                            <p:cTn id="22" dur="1000" fill="hold"/>
                                            <p:tgtEl>
                                              <p:spTgt spid="256"/>
                                            </p:tgtEl>
                                            <p:attrNameLst>
                                              <p:attrName>ppt_x</p:attrName>
                                            </p:attrNameLst>
                                          </p:cBhvr>
                                          <p:tavLst>
                                            <p:tav tm="0">
                                              <p:val>
                                                <p:strVal val="#ppt_x"/>
                                              </p:val>
                                            </p:tav>
                                            <p:tav tm="100000">
                                              <p:val>
                                                <p:strVal val="#ppt_x"/>
                                              </p:val>
                                            </p:tav>
                                          </p:tavLst>
                                        </p:anim>
                                        <p:anim calcmode="lin" valueType="num">
                                          <p:cBhvr>
                                            <p:cTn id="23" dur="1000" fill="hold"/>
                                            <p:tgtEl>
                                              <p:spTgt spid="2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8" grpId="0" bldLvl="0" animBg="1"/>
          <p:bldP spid="244" grpId="0" bldLvl="0" animBg="1"/>
          <p:bldP spid="256" grpId="0" bldLvl="0" animBg="1"/>
        </p:bldLst>
      </p:timing>
    </mc:Fallback>
  </mc:AlternateContent>
</p:sld>
</file>

<file path=ppt/slides/slide1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一、手机新闻客户端的战略运营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70789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三</a:t>
            </a:r>
            <a:r>
              <a:rPr sz="2000" b="1">
                <a:sym typeface="+mn-ea"/>
              </a:rPr>
              <a:t>）手机新闻客户端的总体目标与阶段性目标</a:t>
            </a:r>
            <a:endParaRPr sz="2000" b="1">
              <a:sym typeface="+mn-ea"/>
            </a:endParaRPr>
          </a:p>
          <a:p>
            <a:pPr marL="342900" indent="-342900" fontAlgn="auto">
              <a:lnSpc>
                <a:spcPct val="150000"/>
              </a:lnSpc>
              <a:buFont typeface="Arial" panose="020B0604020202020204" pitchFamily="34" charset="0"/>
              <a:buChar char="•"/>
            </a:pPr>
            <a:r>
              <a:rPr sz="2000">
                <a:sym typeface="+mn-ea"/>
              </a:rPr>
              <a:t>一般情况下，手机新闻客户端的总体目标都比较空泛、模糊 、虚化，不会提出具体的数据 、指标。为了达成总体目标，就需要把目标分解，制定阶段性目标和策略</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en-US" altLang="zh-CN" sz="2000" b="1">
                <a:latin typeface="仿宋" panose="02010609060101010101" charset="-122"/>
                <a:ea typeface="仿宋" panose="02010609060101010101" charset="-122"/>
                <a:sym typeface="+mn-ea"/>
              </a:rPr>
              <a:t>eg.</a:t>
            </a:r>
            <a:r>
              <a:rPr lang="en-US" altLang="zh-CN" sz="2000" b="1">
                <a:latin typeface="仿宋" panose="02010609060101010101" charset="-122"/>
                <a:ea typeface="仿宋" panose="02010609060101010101" charset="-122"/>
                <a:cs typeface="仿宋" panose="02010609060101010101" charset="-122"/>
                <a:sym typeface="+mn-ea"/>
              </a:rPr>
              <a:t>凤凰新闻客户端自上线以来，经历了五次大的升级更新：</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1.0版致力于移动布局，开启从PC端到移动端的新媒体多屏时代；</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2.0版增加垂直内容频道，通过内容细分达到“一端在手，尽知天下事”的阶段性目标；</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3.0版进人新闻定制时代，增加订阅功能，用户自主管理频道，实 现 “我的新闻我做主”；</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4.0版引人推荐算法，根据用户浏览习惯推荐新闻。同时，基于移动端进人视频时代，在客户端内容上全面引人凤凰卫视的独家电视节目等内容资源；</a:t>
            </a:r>
            <a:endParaRPr lang="en-US" altLang="zh-CN"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en-US" altLang="zh-CN" sz="2000">
                <a:latin typeface="仿宋" panose="02010609060101010101" charset="-122"/>
                <a:ea typeface="仿宋" panose="02010609060101010101" charset="-122"/>
                <a:cs typeface="仿宋" panose="02010609060101010101" charset="-122"/>
                <a:sym typeface="+mn-ea"/>
              </a:rPr>
              <a:t>5.0版将智能算法与人工编辑结合,个性化推荐更为精准。</a:t>
            </a:r>
            <a:endParaRPr lang="en-US" altLang="zh-CN" sz="2000">
              <a:latin typeface="仿宋" panose="02010609060101010101" charset="-122"/>
              <a:ea typeface="仿宋" panose="02010609060101010101" charset="-122"/>
              <a:cs typeface="仿宋"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二、手机新闻客户端的战术运营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(一）让用户知道并下载</a:t>
            </a:r>
            <a:endParaRPr sz="2000" b="1">
              <a:sym typeface="+mn-ea"/>
            </a:endParaRPr>
          </a:p>
          <a:p>
            <a:pPr marL="342900" indent="-342900" fontAlgn="auto">
              <a:lnSpc>
                <a:spcPct val="150000"/>
              </a:lnSpc>
              <a:buFont typeface="Arial" panose="020B0604020202020204" pitchFamily="34" charset="0"/>
              <a:buChar char="•"/>
            </a:pPr>
            <a:r>
              <a:rPr sz="2000">
                <a:sym typeface="+mn-ea"/>
              </a:rPr>
              <a:t>手机预装</a:t>
            </a:r>
            <a:endParaRPr sz="2000">
              <a:sym typeface="+mn-ea"/>
            </a:endParaRPr>
          </a:p>
          <a:p>
            <a:pPr marL="342900" indent="-342900" fontAlgn="auto">
              <a:lnSpc>
                <a:spcPct val="150000"/>
              </a:lnSpc>
              <a:buFont typeface="Arial" panose="020B0604020202020204" pitchFamily="34" charset="0"/>
              <a:buChar char="•"/>
            </a:pPr>
            <a:r>
              <a:rPr sz="2000">
                <a:sym typeface="+mn-ea"/>
              </a:rPr>
              <a:t>应用商店优化（ASO, App Search Optimization)</a:t>
            </a:r>
            <a:endParaRPr sz="2000">
              <a:sym typeface="+mn-ea"/>
            </a:endParaRPr>
          </a:p>
          <a:p>
            <a:pPr marL="342900" indent="-342900" fontAlgn="auto">
              <a:lnSpc>
                <a:spcPct val="150000"/>
              </a:lnSpc>
              <a:buFont typeface="Arial" panose="020B0604020202020204" pitchFamily="34" charset="0"/>
              <a:buChar char="•"/>
            </a:pPr>
            <a:r>
              <a:rPr sz="2000">
                <a:sym typeface="+mn-ea"/>
              </a:rPr>
              <a:t>线上软文推广</a:t>
            </a:r>
            <a:endParaRPr sz="2000">
              <a:sym typeface="+mn-ea"/>
            </a:endParaRPr>
          </a:p>
          <a:p>
            <a:pPr marL="342900" indent="-342900" fontAlgn="auto">
              <a:lnSpc>
                <a:spcPct val="150000"/>
              </a:lnSpc>
              <a:buFont typeface="Arial" panose="020B0604020202020204" pitchFamily="34" charset="0"/>
              <a:buChar char="•"/>
            </a:pPr>
            <a:r>
              <a:rPr sz="2000">
                <a:sym typeface="+mn-ea"/>
              </a:rPr>
              <a:t>借力热门应用 </a:t>
            </a:r>
            <a:endParaRPr sz="2000">
              <a:sym typeface="+mn-ea"/>
            </a:endParaRPr>
          </a:p>
          <a:p>
            <a:pPr marL="342900" indent="-342900" fontAlgn="auto">
              <a:lnSpc>
                <a:spcPct val="150000"/>
              </a:lnSpc>
              <a:buFont typeface="Arial" panose="020B0604020202020204" pitchFamily="34" charset="0"/>
              <a:buChar char="•"/>
            </a:pPr>
            <a:r>
              <a:rPr sz="2000">
                <a:sym typeface="+mn-ea"/>
              </a:rPr>
              <a:t>捆绑自身优势资源</a:t>
            </a:r>
            <a:endParaRPr sz="2000">
              <a:sym typeface="+mn-ea"/>
            </a:endParaRPr>
          </a:p>
          <a:p>
            <a:pPr marL="342900" indent="-342900" fontAlgn="auto">
              <a:lnSpc>
                <a:spcPct val="150000"/>
              </a:lnSpc>
              <a:buFont typeface="Arial" panose="020B0604020202020204" pitchFamily="34" charset="0"/>
              <a:buChar char="•"/>
            </a:pPr>
            <a:r>
              <a:rPr sz="2000">
                <a:sym typeface="+mn-ea"/>
              </a:rPr>
              <a:t>线上线下活动</a:t>
            </a:r>
            <a:endParaRPr sz="2000">
              <a:sym typeface="+mn-ea"/>
            </a:endParaRPr>
          </a:p>
          <a:p>
            <a:pPr marL="342900" indent="-342900" fontAlgn="auto">
              <a:lnSpc>
                <a:spcPct val="150000"/>
              </a:lnSpc>
              <a:buFont typeface="Arial" panose="020B0604020202020204" pitchFamily="34" charset="0"/>
              <a:buChar char="•"/>
            </a:pPr>
            <a:r>
              <a:rPr lang="zh-CN" sz="2000">
                <a:sym typeface="+mn-ea"/>
              </a:rPr>
              <a:t>社群产品互推。微 博 、微信、朋友圈、微 信 群 、SNS社区等，都是手机客户端推广的有效环境</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二、手机新闻客户端的战术运营</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085" y="1892300"/>
            <a:ext cx="11085195" cy="193802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a:t>
            </a:r>
            <a:r>
              <a:rPr sz="2000" b="1">
                <a:sym typeface="+mn-ea"/>
              </a:rPr>
              <a:t>）让用户使用并留下</a:t>
            </a:r>
            <a:endParaRPr sz="2000" b="1">
              <a:sym typeface="+mn-ea"/>
            </a:endParaRPr>
          </a:p>
          <a:p>
            <a:pPr marL="342900" indent="-342900" fontAlgn="auto">
              <a:lnSpc>
                <a:spcPct val="150000"/>
              </a:lnSpc>
              <a:buFont typeface="Arial" panose="020B0604020202020204" pitchFamily="34" charset="0"/>
              <a:buChar char="•"/>
            </a:pPr>
            <a:r>
              <a:rPr sz="2000">
                <a:solidFill>
                  <a:srgbClr val="D5683F"/>
                </a:solidFill>
                <a:sym typeface="+mn-ea"/>
              </a:rPr>
              <a:t>性能和界面是基础</a:t>
            </a:r>
            <a:r>
              <a:rPr sz="2000">
                <a:sym typeface="+mn-ea"/>
              </a:rPr>
              <a:t>，包括响应速度、频道和菜单的合理设计、页面的清洁干净、内容的科学编排、广告的无干扰、视频和多媒体的穿插交错等，都直接影响到用户的使用。</a:t>
            </a:r>
            <a:endParaRPr sz="2000">
              <a:sym typeface="+mn-ea"/>
            </a:endParaRPr>
          </a:p>
          <a:p>
            <a:pPr marL="342900" indent="-342900" fontAlgn="auto">
              <a:lnSpc>
                <a:spcPct val="150000"/>
              </a:lnSpc>
              <a:buFont typeface="Arial" panose="020B0604020202020204" pitchFamily="34" charset="0"/>
              <a:buChar char="•"/>
            </a:pPr>
            <a:r>
              <a:rPr sz="2000">
                <a:sym typeface="+mn-ea"/>
              </a:rPr>
              <a:t>手机新闻客户端的</a:t>
            </a:r>
            <a:r>
              <a:rPr sz="2000">
                <a:solidFill>
                  <a:srgbClr val="D5683F"/>
                </a:solidFill>
                <a:sym typeface="+mn-ea"/>
              </a:rPr>
              <a:t>品牌、内容和运维</a:t>
            </a:r>
            <a:r>
              <a:rPr sz="2000">
                <a:sym typeface="+mn-ea"/>
              </a:rPr>
              <a:t>是影响用户是否使用的主要因素</a:t>
            </a:r>
            <a:r>
              <a:rPr lang="zh-CN" sz="2000">
                <a:sym typeface="+mn-ea"/>
              </a:rPr>
              <a:t>。</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二、手机新闻客户端的战术运营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720" y="194437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三</a:t>
            </a:r>
            <a:r>
              <a:rPr sz="2000" b="1">
                <a:sym typeface="+mn-ea"/>
              </a:rPr>
              <a:t>）让用户常驻并活跃</a:t>
            </a:r>
            <a:endParaRPr sz="2000" b="1">
              <a:sym typeface="+mn-ea"/>
            </a:endParaRPr>
          </a:p>
          <a:p>
            <a:pPr marL="342900" indent="-342900" fontAlgn="auto">
              <a:lnSpc>
                <a:spcPct val="150000"/>
              </a:lnSpc>
              <a:buFont typeface="Arial" panose="020B0604020202020204" pitchFamily="34" charset="0"/>
              <a:buChar char="•"/>
            </a:pPr>
            <a:r>
              <a:rPr sz="2000">
                <a:solidFill>
                  <a:srgbClr val="D5683F"/>
                </a:solidFill>
                <a:sym typeface="+mn-ea"/>
              </a:rPr>
              <a:t>日活跃用户数（DAU) 、周活跃用户数（WAU) 、月活跃用户数（MAU)</a:t>
            </a:r>
            <a:r>
              <a:rPr sz="2000">
                <a:sym typeface="+mn-ea"/>
              </a:rPr>
              <a:t>是衡量用户活跃度的3个关键指标。</a:t>
            </a:r>
            <a:endParaRPr sz="2000">
              <a:sym typeface="+mn-ea"/>
            </a:endParaRPr>
          </a:p>
          <a:p>
            <a:pPr marL="342900" indent="-342900" fontAlgn="auto">
              <a:lnSpc>
                <a:spcPct val="150000"/>
              </a:lnSpc>
              <a:buFont typeface="Arial" panose="020B0604020202020204" pitchFamily="34" charset="0"/>
              <a:buChar char="•"/>
            </a:pPr>
            <a:r>
              <a:rPr sz="2000">
                <a:sym typeface="+mn-ea"/>
              </a:rPr>
              <a:t>维持用户的常驻并促其活跃，主要从</a:t>
            </a:r>
            <a:r>
              <a:rPr sz="2000">
                <a:solidFill>
                  <a:srgbClr val="D5683F"/>
                </a:solidFill>
                <a:sym typeface="+mn-ea"/>
              </a:rPr>
              <a:t>互动</a:t>
            </a:r>
            <a:r>
              <a:rPr lang="zh-CN" sz="2000">
                <a:sym typeface="+mn-ea"/>
              </a:rPr>
              <a:t>入手：合理利用手机新闻客户端的消息推送，让手机新闻客户端不断触达用户；</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经常性地设置话题让用户参与讨论；</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设置签到打卡，让用户每日打开手机新闻客户端；</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建立用户成长激励体系，让不同等级用户享受不同的福利；</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开发新颖的功能、游戏吸引用户参与。</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三、手机新闻客户端的盈利模式</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720" y="1944370"/>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一</a:t>
            </a:r>
            <a:r>
              <a:rPr sz="2000" b="1">
                <a:sym typeface="+mn-ea"/>
              </a:rPr>
              <a:t>）移动广告模式</a:t>
            </a:r>
            <a:endParaRPr sz="2000" b="1">
              <a:sym typeface="+mn-ea"/>
            </a:endParaRPr>
          </a:p>
          <a:p>
            <a:pPr marL="342900" indent="-342900" fontAlgn="auto">
              <a:lnSpc>
                <a:spcPct val="150000"/>
              </a:lnSpc>
              <a:buFont typeface="Arial" panose="020B0604020202020204" pitchFamily="34" charset="0"/>
              <a:buChar char="•"/>
            </a:pPr>
            <a:r>
              <a:rPr sz="2000">
                <a:sym typeface="+mn-ea"/>
              </a:rPr>
              <a:t>主要有客户端启动页广告、焦点图广告、文本页文字链广告、插屏广告、新闻视频广告、应用推荐广告、信息通知广告等</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无论是启动页广告、焦点图广告还是信息流广告，一般都设计为</a:t>
            </a:r>
            <a:r>
              <a:rPr lang="zh-CN" sz="2000">
                <a:solidFill>
                  <a:srgbClr val="D5683F"/>
                </a:solidFill>
                <a:sym typeface="+mn-ea"/>
              </a:rPr>
              <a:t>跳转模式</a:t>
            </a:r>
            <a:r>
              <a:rPr lang="zh-CN" sz="2000">
                <a:sym typeface="+mn-ea"/>
              </a:rPr>
              <a:t>，可以跳转到品牌宣传的内链，可以跳转至推广软文，可以跳转至产品特性、功能等基本属性的介绍，也可以跳转到H5文件，还可以跳转至产品销售页面，直接为产品导购。除此之外，还可以跳转到互动内容，如品牌调查、添加公众号、参与活动等。</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大数据时代，手机新闻客户端的</a:t>
            </a:r>
            <a:r>
              <a:rPr lang="zh-CN" sz="2000">
                <a:solidFill>
                  <a:srgbClr val="D5683F"/>
                </a:solidFill>
                <a:sym typeface="+mn-ea"/>
              </a:rPr>
              <a:t>广告投放形式、跳转方向和内外链内容</a:t>
            </a:r>
            <a:r>
              <a:rPr lang="zh-CN" sz="2000">
                <a:sym typeface="+mn-ea"/>
              </a:rPr>
              <a:t>实现了智能化、高匹配、精细化。</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手机新闻客户端的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运营</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三、手机新闻客户端的盈利模式</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720" y="1944370"/>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a:t>
            </a:r>
            <a:r>
              <a:rPr sz="2000" b="1">
                <a:sym typeface="+mn-ea"/>
              </a:rPr>
              <a:t>）付费订阅模式</a:t>
            </a:r>
            <a:endParaRPr sz="2000" b="1">
              <a:sym typeface="+mn-ea"/>
            </a:endParaRPr>
          </a:p>
          <a:p>
            <a:pPr marL="342900" indent="-342900" fontAlgn="auto">
              <a:lnSpc>
                <a:spcPct val="150000"/>
              </a:lnSpc>
              <a:buFont typeface="Arial" panose="020B0604020202020204" pitchFamily="34" charset="0"/>
              <a:buChar char="•"/>
            </a:pPr>
            <a:r>
              <a:rPr sz="2000">
                <a:sym typeface="+mn-ea"/>
              </a:rPr>
              <a:t>手机新闻客户端的付费订阅模式有三种：一是</a:t>
            </a:r>
            <a:r>
              <a:rPr sz="2000">
                <a:solidFill>
                  <a:srgbClr val="D5683F"/>
                </a:solidFill>
                <a:sym typeface="+mn-ea"/>
              </a:rPr>
              <a:t>下载应用付费</a:t>
            </a:r>
            <a:r>
              <a:rPr lang="zh-CN" sz="2000">
                <a:sym typeface="+mn-ea"/>
              </a:rPr>
              <a:t>；二是</a:t>
            </a:r>
            <a:r>
              <a:rPr lang="zh-CN" sz="2000">
                <a:solidFill>
                  <a:srgbClr val="D5683F"/>
                </a:solidFill>
                <a:sym typeface="+mn-ea"/>
              </a:rPr>
              <a:t>内容阅读付费</a:t>
            </a:r>
            <a:r>
              <a:rPr lang="zh-CN" sz="2000">
                <a:sym typeface="+mn-ea"/>
              </a:rPr>
              <a:t>；三是</a:t>
            </a:r>
            <a:r>
              <a:rPr lang="zh-CN" sz="2000">
                <a:solidFill>
                  <a:srgbClr val="D5683F"/>
                </a:solidFill>
                <a:sym typeface="+mn-ea"/>
              </a:rPr>
              <a:t>内容打赏</a:t>
            </a:r>
            <a:r>
              <a:rPr lang="zh-CN" sz="2000">
                <a:sym typeface="+mn-ea"/>
              </a:rPr>
              <a:t>，这种方式属于阅读后付费模式，不算是严格意义上的付费订阅。</a:t>
            </a:r>
            <a:endParaRPr lang="zh-CN" sz="2000">
              <a:sym typeface="+mn-ea"/>
            </a:endParaRPr>
          </a:p>
          <a:p>
            <a:pPr indent="0" fontAlgn="auto">
              <a:lnSpc>
                <a:spcPct val="150000"/>
              </a:lnSpc>
              <a:buFont typeface="Arial" panose="020B0604020202020204" pitchFamily="34" charset="0"/>
              <a:buNone/>
            </a:pPr>
            <a:r>
              <a:rPr sz="2000" b="1">
                <a:sym typeface="+mn-ea"/>
              </a:rPr>
              <a:t>(</a:t>
            </a:r>
            <a:r>
              <a:rPr lang="zh-CN" sz="2000" b="1">
                <a:sym typeface="+mn-ea"/>
              </a:rPr>
              <a:t>三</a:t>
            </a:r>
            <a:r>
              <a:rPr sz="2000" b="1">
                <a:sym typeface="+mn-ea"/>
              </a:rPr>
              <a:t>）与电商结合的</a:t>
            </a:r>
            <a:r>
              <a:rPr lang="en-US" sz="2000" b="1">
                <a:sym typeface="+mn-ea"/>
              </a:rPr>
              <a:t>O</a:t>
            </a:r>
            <a:r>
              <a:rPr sz="2000" b="1">
                <a:sym typeface="+mn-ea"/>
              </a:rPr>
              <a:t>2</a:t>
            </a:r>
            <a:r>
              <a:rPr lang="en-US" sz="2000" b="1">
                <a:sym typeface="+mn-ea"/>
              </a:rPr>
              <a:t>O</a:t>
            </a:r>
            <a:r>
              <a:rPr sz="2000" b="1">
                <a:sym typeface="+mn-ea"/>
              </a:rPr>
              <a:t> 服务增值模式</a:t>
            </a:r>
            <a:endParaRPr sz="2000" b="1">
              <a:sym typeface="+mn-ea"/>
            </a:endParaRPr>
          </a:p>
          <a:p>
            <a:pPr marL="342900" indent="-342900" fontAlgn="auto">
              <a:lnSpc>
                <a:spcPct val="150000"/>
              </a:lnSpc>
              <a:buFont typeface="Arial" panose="020B0604020202020204" pitchFamily="34" charset="0"/>
              <a:buChar char="•"/>
            </a:pPr>
            <a:r>
              <a:rPr lang="zh-CN" sz="2000">
                <a:sym typeface="+mn-ea"/>
              </a:rPr>
              <a:t>对于区域性手机新闻客户端而言，与电商结合，向生活化、社区化、社交化发展是盈利模式的一种探索，一方面可以增强用户黏性和活跃度，另一方面也能带来直接的经济收益。</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将内容营销与移动支付打通，形成一个闭环的“新闻+电商”模式，正在成为手机新闻客户端探索的一个方向。</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第十一章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第三方平台的内容编辑与运营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一、微博的传播特点</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一</a:t>
            </a:r>
            <a:r>
              <a:rPr sz="2000" b="1">
                <a:sym typeface="+mn-ea"/>
              </a:rPr>
              <a:t>）微博传播主体的特点</a:t>
            </a:r>
            <a:endParaRPr sz="2000" b="1">
              <a:sym typeface="+mn-ea"/>
            </a:endParaRPr>
          </a:p>
          <a:p>
            <a:pPr indent="0" fontAlgn="auto">
              <a:lnSpc>
                <a:spcPct val="150000"/>
              </a:lnSpc>
              <a:buNone/>
            </a:pPr>
            <a:r>
              <a:rPr lang="en-US" altLang="zh-CN" sz="2000">
                <a:sym typeface="+mn-ea"/>
              </a:rPr>
              <a:t>                                                 </a:t>
            </a:r>
            <a:endParaRPr lang="zh-CN" sz="2000">
              <a:sym typeface="+mn-ea"/>
            </a:endParaRPr>
          </a:p>
        </p:txBody>
      </p:sp>
      <p:grpSp>
        <p:nvGrpSpPr>
          <p:cNvPr id="5" name="组合 4"/>
          <p:cNvGrpSpPr/>
          <p:nvPr/>
        </p:nvGrpSpPr>
        <p:grpSpPr>
          <a:xfrm>
            <a:off x="614680" y="4419600"/>
            <a:ext cx="1503045" cy="479425"/>
            <a:chOff x="872" y="5662"/>
            <a:chExt cx="2367" cy="755"/>
          </a:xfrm>
        </p:grpSpPr>
        <p:sp>
          <p:nvSpPr>
            <p:cNvPr id="9" name="PA_椭圆 32"/>
            <p:cNvSpPr/>
            <p:nvPr>
              <p:custDataLst>
                <p:tags r:id="rId2"/>
              </p:custDataLst>
            </p:nvPr>
          </p:nvSpPr>
          <p:spPr>
            <a:xfrm>
              <a:off x="872" y="5662"/>
              <a:ext cx="2367" cy="75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4" name="文本框 13"/>
            <p:cNvSpPr txBox="1"/>
            <p:nvPr/>
          </p:nvSpPr>
          <p:spPr>
            <a:xfrm>
              <a:off x="1129" y="5749"/>
              <a:ext cx="1853" cy="580"/>
            </a:xfrm>
            <a:prstGeom prst="rect">
              <a:avLst/>
            </a:prstGeom>
            <a:noFill/>
          </p:spPr>
          <p:txBody>
            <a:bodyPr wrap="square" rtlCol="0">
              <a:spAutoFit/>
            </a:bodyPr>
            <a:p>
              <a:pPr algn="ctr"/>
              <a:r>
                <a:rPr lang="zh-CN" altLang="en-US" b="1"/>
                <a:t>自主性</a:t>
              </a:r>
              <a:endParaRPr lang="zh-CN" altLang="en-US" b="1"/>
            </a:p>
          </p:txBody>
        </p:sp>
      </p:grpSp>
      <p:grpSp>
        <p:nvGrpSpPr>
          <p:cNvPr id="6" name="组合 5"/>
          <p:cNvGrpSpPr/>
          <p:nvPr/>
        </p:nvGrpSpPr>
        <p:grpSpPr>
          <a:xfrm>
            <a:off x="614680" y="2957195"/>
            <a:ext cx="1503045" cy="479425"/>
            <a:chOff x="872" y="4057"/>
            <a:chExt cx="2367" cy="755"/>
          </a:xfrm>
        </p:grpSpPr>
        <p:sp>
          <p:nvSpPr>
            <p:cNvPr id="8" name="PA_椭圆 30"/>
            <p:cNvSpPr/>
            <p:nvPr>
              <p:custDataLst>
                <p:tags r:id="rId3"/>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1033" y="4145"/>
              <a:ext cx="2045" cy="580"/>
            </a:xfrm>
            <a:prstGeom prst="rect">
              <a:avLst/>
            </a:prstGeom>
            <a:noFill/>
          </p:spPr>
          <p:txBody>
            <a:bodyPr wrap="square" rtlCol="0">
              <a:spAutoFit/>
            </a:bodyPr>
            <a:p>
              <a:pPr algn="ctr"/>
              <a:r>
                <a:rPr lang="zh-CN" altLang="en-US" b="1"/>
                <a:t>多样性</a:t>
              </a:r>
              <a:endParaRPr lang="zh-CN" altLang="en-US" b="1"/>
            </a:p>
          </p:txBody>
        </p:sp>
      </p:grpSp>
      <p:sp>
        <p:nvSpPr>
          <p:cNvPr id="10" name="文本框 9"/>
          <p:cNvSpPr txBox="1"/>
          <p:nvPr/>
        </p:nvSpPr>
        <p:spPr>
          <a:xfrm>
            <a:off x="2348865" y="2665730"/>
            <a:ext cx="8893810" cy="1322070"/>
          </a:xfrm>
          <a:prstGeom prst="rect">
            <a:avLst/>
          </a:prstGeom>
          <a:noFill/>
        </p:spPr>
        <p:txBody>
          <a:bodyPr wrap="square" rtlCol="0">
            <a:spAutoFit/>
          </a:bodyPr>
          <a:p>
            <a:pPr indent="0" fontAlgn="auto">
              <a:lnSpc>
                <a:spcPct val="150000"/>
              </a:lnSpc>
              <a:buNone/>
            </a:pPr>
            <a:r>
              <a:rPr lang="zh-CN" sz="2000">
                <a:sym typeface="+mn-ea"/>
              </a:rPr>
              <a:t>体现在用户构成复杂上。微博用户中既有有效用户、活跃用户、V字k 证用户，也有围观用户、“僵尸”类无效用户；既有个人用户，也有机构用户。</a:t>
            </a:r>
            <a:endParaRPr lang="zh-CN" sz="2000">
              <a:sym typeface="+mn-ea"/>
            </a:endParaRPr>
          </a:p>
          <a:p>
            <a:endParaRPr lang="zh-CN" altLang="en-US" sz="2000">
              <a:sym typeface="+mn-ea"/>
            </a:endParaRPr>
          </a:p>
        </p:txBody>
      </p:sp>
      <p:grpSp>
        <p:nvGrpSpPr>
          <p:cNvPr id="11" name="组合 10"/>
          <p:cNvGrpSpPr/>
          <p:nvPr/>
        </p:nvGrpSpPr>
        <p:grpSpPr>
          <a:xfrm>
            <a:off x="614680" y="5783580"/>
            <a:ext cx="1503045" cy="479425"/>
            <a:chOff x="872" y="4057"/>
            <a:chExt cx="2367" cy="755"/>
          </a:xfrm>
        </p:grpSpPr>
        <p:sp>
          <p:nvSpPr>
            <p:cNvPr id="12" name="PA_椭圆 30"/>
            <p:cNvSpPr/>
            <p:nvPr>
              <p:custDataLst>
                <p:tags r:id="rId4"/>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5" name="文本框 14"/>
            <p:cNvSpPr txBox="1"/>
            <p:nvPr/>
          </p:nvSpPr>
          <p:spPr>
            <a:xfrm>
              <a:off x="1033" y="4145"/>
              <a:ext cx="2045" cy="580"/>
            </a:xfrm>
            <a:prstGeom prst="rect">
              <a:avLst/>
            </a:prstGeom>
            <a:noFill/>
          </p:spPr>
          <p:txBody>
            <a:bodyPr wrap="square" rtlCol="0">
              <a:spAutoFit/>
            </a:bodyPr>
            <a:p>
              <a:pPr algn="ctr"/>
              <a:r>
                <a:rPr lang="zh-CN" altLang="en-US" b="1"/>
                <a:t>圈群化</a:t>
              </a:r>
              <a:endParaRPr lang="zh-CN" altLang="en-US" b="1"/>
            </a:p>
          </p:txBody>
        </p:sp>
      </p:grpSp>
      <p:sp>
        <p:nvSpPr>
          <p:cNvPr id="16" name="文本框 15"/>
          <p:cNvSpPr txBox="1"/>
          <p:nvPr/>
        </p:nvSpPr>
        <p:spPr>
          <a:xfrm>
            <a:off x="2351405" y="5564505"/>
            <a:ext cx="8638540" cy="1322070"/>
          </a:xfrm>
          <a:prstGeom prst="rect">
            <a:avLst/>
          </a:prstGeom>
          <a:noFill/>
        </p:spPr>
        <p:txBody>
          <a:bodyPr wrap="square" rtlCol="0">
            <a:spAutoFit/>
          </a:bodyPr>
          <a:p>
            <a:pPr fontAlgn="auto">
              <a:lnSpc>
                <a:spcPct val="150000"/>
              </a:lnSpc>
            </a:pPr>
            <a:r>
              <a:rPr lang="zh-CN" sz="2000">
                <a:sym typeface="+mn-ea"/>
              </a:rPr>
              <a:t>圈群化的特点有利于微博主体建立相对稳定的交流环境，增强用户间的黏度及其对平台的附着度。</a:t>
            </a:r>
            <a:endParaRPr lang="zh-CN" sz="2000">
              <a:sym typeface="+mn-ea"/>
            </a:endParaRPr>
          </a:p>
          <a:p>
            <a:endParaRPr lang="zh-CN" altLang="en-US" sz="2000">
              <a:sym typeface="+mn-ea"/>
            </a:endParaRPr>
          </a:p>
        </p:txBody>
      </p:sp>
      <p:sp>
        <p:nvSpPr>
          <p:cNvPr id="17" name="文本框 16"/>
          <p:cNvSpPr txBox="1"/>
          <p:nvPr/>
        </p:nvSpPr>
        <p:spPr>
          <a:xfrm>
            <a:off x="2351405" y="3921125"/>
            <a:ext cx="8891270" cy="1476375"/>
          </a:xfrm>
          <a:prstGeom prst="rect">
            <a:avLst/>
          </a:prstGeom>
          <a:noFill/>
        </p:spPr>
        <p:txBody>
          <a:bodyPr wrap="square" rtlCol="0">
            <a:spAutoFit/>
          </a:bodyPr>
          <a:p>
            <a:pPr fontAlgn="auto">
              <a:lnSpc>
                <a:spcPct val="150000"/>
              </a:lnSpc>
            </a:pPr>
            <a:r>
              <a:rPr lang="zh-CN" sz="2000">
                <a:sym typeface="+mn-ea"/>
              </a:rPr>
              <a:t>用户无论是撰写原创性内容，还是转发分享、回复评论等，都可以自主操作，简单方便地一键完成。同时,微博运营商还提供了多种设置功能，如对关注者分组、对内容分类、建立密友圈、创建新组别等。</a:t>
            </a:r>
            <a:endParaRPr lang="zh-CN" altLang="en-US"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一、微博的传播特点</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a:t>
            </a:r>
            <a:r>
              <a:rPr sz="2000" b="1">
                <a:sym typeface="+mn-ea"/>
              </a:rPr>
              <a:t>）微博</a:t>
            </a:r>
            <a:r>
              <a:rPr lang="zh-CN" sz="2000" b="1">
                <a:sym typeface="+mn-ea"/>
              </a:rPr>
              <a:t>内容</a:t>
            </a:r>
            <a:r>
              <a:rPr sz="2000" b="1">
                <a:sym typeface="+mn-ea"/>
              </a:rPr>
              <a:t>的特点</a:t>
            </a:r>
            <a:endParaRPr sz="2000" b="1">
              <a:sym typeface="+mn-ea"/>
            </a:endParaRPr>
          </a:p>
          <a:p>
            <a:pPr indent="0" fontAlgn="auto">
              <a:lnSpc>
                <a:spcPct val="150000"/>
              </a:lnSpc>
              <a:buNone/>
            </a:pPr>
            <a:r>
              <a:rPr lang="en-US" altLang="zh-CN" sz="2000">
                <a:sym typeface="+mn-ea"/>
              </a:rPr>
              <a:t>                                                 </a:t>
            </a:r>
            <a:endParaRPr lang="zh-CN" sz="2000">
              <a:sym typeface="+mn-ea"/>
            </a:endParaRPr>
          </a:p>
        </p:txBody>
      </p:sp>
      <p:grpSp>
        <p:nvGrpSpPr>
          <p:cNvPr id="5" name="组合 4"/>
          <p:cNvGrpSpPr/>
          <p:nvPr/>
        </p:nvGrpSpPr>
        <p:grpSpPr>
          <a:xfrm>
            <a:off x="614680" y="4142105"/>
            <a:ext cx="1503045" cy="479425"/>
            <a:chOff x="872" y="5662"/>
            <a:chExt cx="2367" cy="755"/>
          </a:xfrm>
        </p:grpSpPr>
        <p:sp>
          <p:nvSpPr>
            <p:cNvPr id="9" name="PA_椭圆 32"/>
            <p:cNvSpPr/>
            <p:nvPr>
              <p:custDataLst>
                <p:tags r:id="rId2"/>
              </p:custDataLst>
            </p:nvPr>
          </p:nvSpPr>
          <p:spPr>
            <a:xfrm>
              <a:off x="872" y="5662"/>
              <a:ext cx="2367" cy="75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4" name="文本框 13"/>
            <p:cNvSpPr txBox="1"/>
            <p:nvPr/>
          </p:nvSpPr>
          <p:spPr>
            <a:xfrm>
              <a:off x="1129" y="5749"/>
              <a:ext cx="1853" cy="580"/>
            </a:xfrm>
            <a:prstGeom prst="rect">
              <a:avLst/>
            </a:prstGeom>
            <a:noFill/>
          </p:spPr>
          <p:txBody>
            <a:bodyPr wrap="square" rtlCol="0">
              <a:spAutoFit/>
            </a:bodyPr>
            <a:p>
              <a:pPr algn="ctr"/>
              <a:r>
                <a:rPr lang="zh-CN" altLang="en-US" b="1"/>
                <a:t>多媒体化</a:t>
              </a:r>
              <a:endParaRPr lang="zh-CN" altLang="en-US" b="1"/>
            </a:p>
          </p:txBody>
        </p:sp>
      </p:grpSp>
      <p:grpSp>
        <p:nvGrpSpPr>
          <p:cNvPr id="6" name="组合 5"/>
          <p:cNvGrpSpPr/>
          <p:nvPr/>
        </p:nvGrpSpPr>
        <p:grpSpPr>
          <a:xfrm>
            <a:off x="614680" y="2957195"/>
            <a:ext cx="1503045" cy="479425"/>
            <a:chOff x="872" y="4057"/>
            <a:chExt cx="2367" cy="755"/>
          </a:xfrm>
        </p:grpSpPr>
        <p:sp>
          <p:nvSpPr>
            <p:cNvPr id="8" name="PA_椭圆 30"/>
            <p:cNvSpPr/>
            <p:nvPr>
              <p:custDataLst>
                <p:tags r:id="rId3"/>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1033" y="4145"/>
              <a:ext cx="2045" cy="580"/>
            </a:xfrm>
            <a:prstGeom prst="rect">
              <a:avLst/>
            </a:prstGeom>
            <a:noFill/>
          </p:spPr>
          <p:txBody>
            <a:bodyPr wrap="square" rtlCol="0">
              <a:spAutoFit/>
            </a:bodyPr>
            <a:p>
              <a:pPr algn="ctr"/>
              <a:r>
                <a:rPr lang="zh-CN" altLang="en-US" b="1"/>
                <a:t>碎片化</a:t>
              </a:r>
              <a:endParaRPr lang="zh-CN" altLang="en-US" b="1"/>
            </a:p>
          </p:txBody>
        </p:sp>
      </p:grpSp>
      <p:sp>
        <p:nvSpPr>
          <p:cNvPr id="10" name="文本框 9"/>
          <p:cNvSpPr txBox="1"/>
          <p:nvPr/>
        </p:nvSpPr>
        <p:spPr>
          <a:xfrm>
            <a:off x="2348865" y="2665730"/>
            <a:ext cx="8893810" cy="1322070"/>
          </a:xfrm>
          <a:prstGeom prst="rect">
            <a:avLst/>
          </a:prstGeom>
          <a:noFill/>
        </p:spPr>
        <p:txBody>
          <a:bodyPr wrap="square" rtlCol="0">
            <a:spAutoFit/>
          </a:bodyPr>
          <a:p>
            <a:pPr indent="0" fontAlgn="auto">
              <a:lnSpc>
                <a:spcPct val="150000"/>
              </a:lnSpc>
              <a:buNone/>
            </a:pPr>
            <a:r>
              <a:rPr lang="zh-CN" sz="2000">
                <a:sym typeface="+mn-ea"/>
              </a:rPr>
              <a:t>或者是完成的信息被分割成小块，或者是零碎地发布观点或评论，或者是只言</a:t>
            </a:r>
            <a:endParaRPr lang="zh-CN" sz="2000">
              <a:sym typeface="+mn-ea"/>
            </a:endParaRPr>
          </a:p>
          <a:p>
            <a:pPr indent="0" fontAlgn="auto">
              <a:lnSpc>
                <a:spcPct val="150000"/>
              </a:lnSpc>
              <a:buNone/>
            </a:pPr>
            <a:r>
              <a:rPr lang="zh-CN" sz="2000">
                <a:sym typeface="+mn-ea"/>
              </a:rPr>
              <a:t>片语地简单描述、突出亮点。</a:t>
            </a:r>
            <a:endParaRPr lang="zh-CN" sz="2000">
              <a:sym typeface="+mn-ea"/>
            </a:endParaRPr>
          </a:p>
          <a:p>
            <a:endParaRPr lang="zh-CN" altLang="en-US" sz="2000">
              <a:sym typeface="+mn-ea"/>
            </a:endParaRPr>
          </a:p>
        </p:txBody>
      </p:sp>
      <p:grpSp>
        <p:nvGrpSpPr>
          <p:cNvPr id="11" name="组合 10"/>
          <p:cNvGrpSpPr/>
          <p:nvPr/>
        </p:nvGrpSpPr>
        <p:grpSpPr>
          <a:xfrm>
            <a:off x="614680" y="5396230"/>
            <a:ext cx="1503045" cy="479425"/>
            <a:chOff x="872" y="4057"/>
            <a:chExt cx="2367" cy="755"/>
          </a:xfrm>
        </p:grpSpPr>
        <p:sp>
          <p:nvSpPr>
            <p:cNvPr id="12" name="PA_椭圆 30"/>
            <p:cNvSpPr/>
            <p:nvPr>
              <p:custDataLst>
                <p:tags r:id="rId4"/>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5" name="文本框 14"/>
            <p:cNvSpPr txBox="1"/>
            <p:nvPr/>
          </p:nvSpPr>
          <p:spPr>
            <a:xfrm>
              <a:off x="1033" y="4145"/>
              <a:ext cx="2045" cy="580"/>
            </a:xfrm>
            <a:prstGeom prst="rect">
              <a:avLst/>
            </a:prstGeom>
            <a:noFill/>
          </p:spPr>
          <p:txBody>
            <a:bodyPr wrap="square" rtlCol="0">
              <a:spAutoFit/>
            </a:bodyPr>
            <a:p>
              <a:pPr algn="ctr"/>
              <a:r>
                <a:rPr lang="zh-CN" altLang="en-US" b="1"/>
                <a:t>标签化</a:t>
              </a:r>
              <a:endParaRPr lang="zh-CN" altLang="en-US" b="1"/>
            </a:p>
          </p:txBody>
        </p:sp>
      </p:grpSp>
      <p:sp>
        <p:nvSpPr>
          <p:cNvPr id="16" name="文本框 15"/>
          <p:cNvSpPr txBox="1"/>
          <p:nvPr/>
        </p:nvSpPr>
        <p:spPr>
          <a:xfrm>
            <a:off x="2351405" y="5128895"/>
            <a:ext cx="8638540" cy="1014730"/>
          </a:xfrm>
          <a:prstGeom prst="rect">
            <a:avLst/>
          </a:prstGeom>
          <a:noFill/>
        </p:spPr>
        <p:txBody>
          <a:bodyPr wrap="square" rtlCol="0">
            <a:spAutoFit/>
          </a:bodyPr>
          <a:p>
            <a:pPr fontAlgn="auto">
              <a:lnSpc>
                <a:spcPct val="150000"/>
              </a:lnSpc>
            </a:pPr>
            <a:r>
              <a:rPr lang="zh-CN" sz="2000">
                <a:sym typeface="+mn-ea"/>
              </a:rPr>
              <a:t>微博创作者一般会在撰写内容时添加“话题”标签，创建 “自定义话题”或选择已建立话题，用户可以依据标签阅读到一个话题下集纳的新闻。</a:t>
            </a:r>
            <a:endParaRPr lang="zh-CN" sz="2000">
              <a:sym typeface="+mn-ea"/>
            </a:endParaRPr>
          </a:p>
        </p:txBody>
      </p:sp>
      <p:sp>
        <p:nvSpPr>
          <p:cNvPr id="17" name="文本框 16"/>
          <p:cNvSpPr txBox="1"/>
          <p:nvPr/>
        </p:nvSpPr>
        <p:spPr>
          <a:xfrm>
            <a:off x="2351405" y="3874770"/>
            <a:ext cx="8891270" cy="1014730"/>
          </a:xfrm>
          <a:prstGeom prst="rect">
            <a:avLst/>
          </a:prstGeom>
          <a:noFill/>
        </p:spPr>
        <p:txBody>
          <a:bodyPr wrap="square" rtlCol="0">
            <a:spAutoFit/>
          </a:bodyPr>
          <a:p>
            <a:pPr fontAlgn="auto">
              <a:lnSpc>
                <a:spcPct val="150000"/>
              </a:lnSpc>
            </a:pPr>
            <a:r>
              <a:rPr lang="zh-CN" sz="2000">
                <a:sym typeface="+mn-ea"/>
              </a:rPr>
              <a:t>不仅被运用于网络与新媒体的内容编辑，也同样被运用于微博的写作和报道，多媒体化成为微博内容传播的特点。</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一、微博的传播特点</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三</a:t>
            </a:r>
            <a:r>
              <a:rPr sz="2000" b="1">
                <a:sym typeface="+mn-ea"/>
              </a:rPr>
              <a:t>）微博</a:t>
            </a:r>
            <a:r>
              <a:rPr lang="zh-CN" sz="2000" b="1">
                <a:sym typeface="+mn-ea"/>
              </a:rPr>
              <a:t>传播方式</a:t>
            </a:r>
            <a:r>
              <a:rPr sz="2000" b="1">
                <a:sym typeface="+mn-ea"/>
              </a:rPr>
              <a:t>的特点</a:t>
            </a:r>
            <a:endParaRPr sz="2000" b="1">
              <a:sym typeface="+mn-ea"/>
            </a:endParaRPr>
          </a:p>
          <a:p>
            <a:pPr indent="0" fontAlgn="auto">
              <a:lnSpc>
                <a:spcPct val="150000"/>
              </a:lnSpc>
              <a:buNone/>
            </a:pPr>
            <a:r>
              <a:rPr lang="en-US" altLang="zh-CN" sz="2000">
                <a:sym typeface="+mn-ea"/>
              </a:rPr>
              <a:t>                                                 </a:t>
            </a:r>
            <a:endParaRPr lang="zh-CN" sz="2000">
              <a:sym typeface="+mn-ea"/>
            </a:endParaRPr>
          </a:p>
        </p:txBody>
      </p:sp>
      <p:grpSp>
        <p:nvGrpSpPr>
          <p:cNvPr id="5" name="组合 4"/>
          <p:cNvGrpSpPr/>
          <p:nvPr/>
        </p:nvGrpSpPr>
        <p:grpSpPr>
          <a:xfrm>
            <a:off x="614680" y="4332605"/>
            <a:ext cx="1503045" cy="479425"/>
            <a:chOff x="872" y="5662"/>
            <a:chExt cx="2367" cy="755"/>
          </a:xfrm>
        </p:grpSpPr>
        <p:sp>
          <p:nvSpPr>
            <p:cNvPr id="9" name="PA_椭圆 32"/>
            <p:cNvSpPr/>
            <p:nvPr>
              <p:custDataLst>
                <p:tags r:id="rId2"/>
              </p:custDataLst>
            </p:nvPr>
          </p:nvSpPr>
          <p:spPr>
            <a:xfrm>
              <a:off x="872" y="5662"/>
              <a:ext cx="2367" cy="755"/>
            </a:xfrm>
            <a:prstGeom prst="ellipse">
              <a:avLst/>
            </a:prstGeom>
            <a:solidFill>
              <a:srgbClr val="C3A9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4" name="文本框 13"/>
            <p:cNvSpPr txBox="1"/>
            <p:nvPr/>
          </p:nvSpPr>
          <p:spPr>
            <a:xfrm>
              <a:off x="1129" y="5749"/>
              <a:ext cx="1853" cy="580"/>
            </a:xfrm>
            <a:prstGeom prst="rect">
              <a:avLst/>
            </a:prstGeom>
            <a:noFill/>
          </p:spPr>
          <p:txBody>
            <a:bodyPr wrap="square" rtlCol="0">
              <a:spAutoFit/>
            </a:bodyPr>
            <a:p>
              <a:pPr algn="ctr"/>
              <a:r>
                <a:rPr lang="zh-CN" altLang="en-US" b="1"/>
                <a:t>立体化</a:t>
              </a:r>
              <a:endParaRPr lang="zh-CN" altLang="en-US" b="1"/>
            </a:p>
          </p:txBody>
        </p:sp>
      </p:grpSp>
      <p:grpSp>
        <p:nvGrpSpPr>
          <p:cNvPr id="6" name="组合 5"/>
          <p:cNvGrpSpPr/>
          <p:nvPr/>
        </p:nvGrpSpPr>
        <p:grpSpPr>
          <a:xfrm>
            <a:off x="614680" y="2957195"/>
            <a:ext cx="1503045" cy="479425"/>
            <a:chOff x="872" y="4057"/>
            <a:chExt cx="2367" cy="755"/>
          </a:xfrm>
        </p:grpSpPr>
        <p:sp>
          <p:nvSpPr>
            <p:cNvPr id="8" name="PA_椭圆 30"/>
            <p:cNvSpPr/>
            <p:nvPr>
              <p:custDataLst>
                <p:tags r:id="rId3"/>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3" name="文本框 12"/>
            <p:cNvSpPr txBox="1"/>
            <p:nvPr/>
          </p:nvSpPr>
          <p:spPr>
            <a:xfrm>
              <a:off x="1033" y="4145"/>
              <a:ext cx="2045" cy="580"/>
            </a:xfrm>
            <a:prstGeom prst="rect">
              <a:avLst/>
            </a:prstGeom>
            <a:noFill/>
          </p:spPr>
          <p:txBody>
            <a:bodyPr wrap="square" rtlCol="0">
              <a:spAutoFit/>
            </a:bodyPr>
            <a:p>
              <a:pPr algn="ctr"/>
              <a:r>
                <a:rPr lang="zh-CN" altLang="en-US" b="1"/>
                <a:t>实时性</a:t>
              </a:r>
              <a:endParaRPr lang="zh-CN" altLang="en-US" b="1"/>
            </a:p>
          </p:txBody>
        </p:sp>
      </p:grpSp>
      <p:sp>
        <p:nvSpPr>
          <p:cNvPr id="10" name="文本框 9"/>
          <p:cNvSpPr txBox="1"/>
          <p:nvPr/>
        </p:nvSpPr>
        <p:spPr>
          <a:xfrm>
            <a:off x="2348865" y="2665730"/>
            <a:ext cx="8893810" cy="1014730"/>
          </a:xfrm>
          <a:prstGeom prst="rect">
            <a:avLst/>
          </a:prstGeom>
          <a:noFill/>
        </p:spPr>
        <p:txBody>
          <a:bodyPr wrap="square" rtlCol="0">
            <a:spAutoFit/>
          </a:bodyPr>
          <a:p>
            <a:pPr indent="0" fontAlgn="auto">
              <a:lnSpc>
                <a:spcPct val="150000"/>
              </a:lnSpc>
              <a:buNone/>
            </a:pPr>
            <a:r>
              <a:rPr lang="zh-CN" sz="2000">
                <a:sym typeface="+mn-ea"/>
              </a:rPr>
              <a:t>或者是完成的信息被分割成小块，或者是零碎地发布观点或评论，或者是只言</a:t>
            </a:r>
            <a:endParaRPr lang="zh-CN" sz="2000">
              <a:sym typeface="+mn-ea"/>
            </a:endParaRPr>
          </a:p>
          <a:p>
            <a:pPr indent="0" fontAlgn="auto">
              <a:lnSpc>
                <a:spcPct val="150000"/>
              </a:lnSpc>
              <a:buNone/>
            </a:pPr>
            <a:r>
              <a:rPr lang="zh-CN" sz="2000">
                <a:sym typeface="+mn-ea"/>
              </a:rPr>
              <a:t>片语地简单描述、突出亮点。</a:t>
            </a:r>
            <a:endParaRPr lang="zh-CN" altLang="en-US" sz="2000">
              <a:sym typeface="+mn-ea"/>
            </a:endParaRPr>
          </a:p>
        </p:txBody>
      </p:sp>
      <p:grpSp>
        <p:nvGrpSpPr>
          <p:cNvPr id="11" name="组合 10"/>
          <p:cNvGrpSpPr/>
          <p:nvPr/>
        </p:nvGrpSpPr>
        <p:grpSpPr>
          <a:xfrm>
            <a:off x="614680" y="5731510"/>
            <a:ext cx="1503045" cy="479425"/>
            <a:chOff x="872" y="4057"/>
            <a:chExt cx="2367" cy="755"/>
          </a:xfrm>
        </p:grpSpPr>
        <p:sp>
          <p:nvSpPr>
            <p:cNvPr id="12" name="PA_椭圆 30"/>
            <p:cNvSpPr/>
            <p:nvPr>
              <p:custDataLst>
                <p:tags r:id="rId4"/>
              </p:custDataLst>
            </p:nvPr>
          </p:nvSpPr>
          <p:spPr>
            <a:xfrm>
              <a:off x="872" y="4057"/>
              <a:ext cx="2367" cy="755"/>
            </a:xfrm>
            <a:prstGeom prst="ellipse">
              <a:avLst/>
            </a:prstGeom>
            <a:solidFill>
              <a:srgbClr val="FDECA0"/>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dirty="0">
                  <a:solidFill>
                    <a:schemeClr val="bg1"/>
                  </a:solidFill>
                  <a:latin typeface="FontAwesome" pitchFamily="2" charset="0"/>
                </a:rPr>
                <a:t></a:t>
              </a:r>
              <a:endParaRPr lang="en-US" dirty="0">
                <a:solidFill>
                  <a:schemeClr val="bg1"/>
                </a:solidFill>
              </a:endParaRPr>
            </a:p>
          </p:txBody>
        </p:sp>
        <p:sp>
          <p:nvSpPr>
            <p:cNvPr id="15" name="文本框 14"/>
            <p:cNvSpPr txBox="1"/>
            <p:nvPr/>
          </p:nvSpPr>
          <p:spPr>
            <a:xfrm>
              <a:off x="1033" y="4145"/>
              <a:ext cx="2045" cy="580"/>
            </a:xfrm>
            <a:prstGeom prst="rect">
              <a:avLst/>
            </a:prstGeom>
            <a:noFill/>
          </p:spPr>
          <p:txBody>
            <a:bodyPr wrap="square" rtlCol="0">
              <a:spAutoFit/>
            </a:bodyPr>
            <a:p>
              <a:pPr algn="ctr"/>
              <a:r>
                <a:rPr lang="zh-CN" altLang="en-US" b="1"/>
                <a:t>裂变式</a:t>
              </a:r>
              <a:endParaRPr lang="zh-CN" altLang="en-US" b="1"/>
            </a:p>
          </p:txBody>
        </p:sp>
      </p:grpSp>
      <p:sp>
        <p:nvSpPr>
          <p:cNvPr id="16" name="文本框 15"/>
          <p:cNvSpPr txBox="1"/>
          <p:nvPr/>
        </p:nvSpPr>
        <p:spPr>
          <a:xfrm>
            <a:off x="2348865" y="5464175"/>
            <a:ext cx="8638540" cy="1014730"/>
          </a:xfrm>
          <a:prstGeom prst="rect">
            <a:avLst/>
          </a:prstGeom>
          <a:noFill/>
        </p:spPr>
        <p:txBody>
          <a:bodyPr wrap="square" rtlCol="0">
            <a:spAutoFit/>
          </a:bodyPr>
          <a:p>
            <a:pPr fontAlgn="auto">
              <a:lnSpc>
                <a:spcPct val="150000"/>
              </a:lnSpc>
            </a:pPr>
            <a:r>
              <a:rPr lang="zh-CN" sz="2000">
                <a:sym typeface="+mn-ea"/>
              </a:rPr>
              <a:t>用户发表的微博可以被众多粉丝或非粉丝转发，进而层层推进，产生快速蔓延的“蝴蝶效应”。</a:t>
            </a:r>
            <a:endParaRPr lang="zh-CN" sz="2000">
              <a:sym typeface="+mn-ea"/>
            </a:endParaRPr>
          </a:p>
        </p:txBody>
      </p:sp>
      <p:sp>
        <p:nvSpPr>
          <p:cNvPr id="17" name="文本框 16"/>
          <p:cNvSpPr txBox="1"/>
          <p:nvPr/>
        </p:nvSpPr>
        <p:spPr>
          <a:xfrm>
            <a:off x="2351405" y="3834130"/>
            <a:ext cx="8891270" cy="1476375"/>
          </a:xfrm>
          <a:prstGeom prst="rect">
            <a:avLst/>
          </a:prstGeom>
          <a:noFill/>
        </p:spPr>
        <p:txBody>
          <a:bodyPr wrap="square" rtlCol="0">
            <a:spAutoFit/>
          </a:bodyPr>
          <a:p>
            <a:pPr fontAlgn="auto">
              <a:lnSpc>
                <a:spcPct val="150000"/>
              </a:lnSpc>
            </a:pPr>
            <a:r>
              <a:rPr lang="zh-CN" sz="2000">
                <a:sym typeface="+mn-ea"/>
              </a:rPr>
              <a:t>微博传播能够兼容人际传播、群体传播、组织传播和大众传播，可运用单一传播方式，或并用多种传播方式，形成一对一、一对多和多对多的双向互动及多向互动。</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4495" y="130"/>
            <a:ext cx="6012121" cy="8585493"/>
          </a:xfrm>
          <a:prstGeom prst="rect">
            <a:avLst/>
          </a:prstGeom>
        </p:spPr>
      </p:pic>
      <p:grpSp>
        <p:nvGrpSpPr>
          <p:cNvPr id="19" name="组合 18"/>
          <p:cNvGrpSpPr/>
          <p:nvPr/>
        </p:nvGrpSpPr>
        <p:grpSpPr>
          <a:xfrm rot="0">
            <a:off x="5662295" y="1819275"/>
            <a:ext cx="209550" cy="3839210"/>
            <a:chOff x="6032873" y="1880798"/>
            <a:chExt cx="180975" cy="3200849"/>
          </a:xfrm>
          <a:solidFill>
            <a:schemeClr val="bg1">
              <a:lumMod val="85000"/>
            </a:schemeClr>
          </a:solidFill>
        </p:grpSpPr>
        <p:sp>
          <p:nvSpPr>
            <p:cNvPr id="20" name="直接连接符 14"/>
            <p:cNvSpPr>
              <a:spLocks noChangeShapeType="1"/>
            </p:cNvSpPr>
            <p:nvPr/>
          </p:nvSpPr>
          <p:spPr bwMode="auto">
            <a:xfrm>
              <a:off x="6123362" y="1897848"/>
              <a:ext cx="0" cy="3075679"/>
            </a:xfrm>
            <a:prstGeom prst="lin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22" name="椭圆 7"/>
            <p:cNvSpPr>
              <a:spLocks noChangeArrowheads="1"/>
            </p:cNvSpPr>
            <p:nvPr/>
          </p:nvSpPr>
          <p:spPr bwMode="auto">
            <a:xfrm>
              <a:off x="6032873" y="1880798"/>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3" name="椭圆 8"/>
            <p:cNvSpPr>
              <a:spLocks noChangeArrowheads="1"/>
            </p:cNvSpPr>
            <p:nvPr/>
          </p:nvSpPr>
          <p:spPr bwMode="auto">
            <a:xfrm>
              <a:off x="6032873" y="2519794"/>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5" name="椭圆 9"/>
            <p:cNvSpPr>
              <a:spLocks noChangeArrowheads="1"/>
            </p:cNvSpPr>
            <p:nvPr/>
          </p:nvSpPr>
          <p:spPr bwMode="auto">
            <a:xfrm>
              <a:off x="6032873" y="3097830"/>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6" name="椭圆 10"/>
            <p:cNvSpPr>
              <a:spLocks noChangeArrowheads="1"/>
            </p:cNvSpPr>
            <p:nvPr/>
          </p:nvSpPr>
          <p:spPr bwMode="auto">
            <a:xfrm>
              <a:off x="6032873" y="3706347"/>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7" name="椭圆 11"/>
            <p:cNvSpPr>
              <a:spLocks noChangeArrowheads="1"/>
            </p:cNvSpPr>
            <p:nvPr/>
          </p:nvSpPr>
          <p:spPr bwMode="auto">
            <a:xfrm>
              <a:off x="6032873" y="4266191"/>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8" name="椭圆 11"/>
            <p:cNvSpPr>
              <a:spLocks noChangeArrowheads="1"/>
            </p:cNvSpPr>
            <p:nvPr/>
          </p:nvSpPr>
          <p:spPr bwMode="auto">
            <a:xfrm>
              <a:off x="6032873" y="4901603"/>
              <a:ext cx="180975" cy="180044"/>
            </a:xfrm>
            <a:prstGeom prst="ellipse">
              <a:avLst/>
            </a:prstGeom>
            <a:grp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grpSp>
      <p:grpSp>
        <p:nvGrpSpPr>
          <p:cNvPr id="2" name="组合 1"/>
          <p:cNvGrpSpPr/>
          <p:nvPr/>
        </p:nvGrpSpPr>
        <p:grpSpPr>
          <a:xfrm>
            <a:off x="-327660" y="2462530"/>
            <a:ext cx="2120900" cy="2115820"/>
            <a:chOff x="838" y="2958"/>
            <a:chExt cx="3340" cy="3332"/>
          </a:xfrm>
        </p:grpSpPr>
        <p:sp>
          <p:nvSpPr>
            <p:cNvPr id="5" name="TextBox 29"/>
            <p:cNvSpPr txBox="1"/>
            <p:nvPr/>
          </p:nvSpPr>
          <p:spPr>
            <a:xfrm>
              <a:off x="838" y="3885"/>
              <a:ext cx="3341" cy="1161"/>
            </a:xfrm>
            <a:prstGeom prst="rect">
              <a:avLst/>
            </a:prstGeom>
            <a:noFill/>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r"/>
              <a:r>
                <a:rPr lang="en-US" altLang="zh-CN" sz="2800" spc="600" dirty="0">
                  <a:solidFill>
                    <a:schemeClr val="tx1"/>
                  </a:solidFill>
                  <a:uFillTx/>
                  <a:latin typeface="Times New Roman" panose="02020603050405020304" charset="0"/>
                  <a:ea typeface="黑体" panose="02010609060101010101" charset="-122"/>
                  <a:cs typeface="+mn-ea"/>
                  <a:sym typeface="+mn-lt"/>
                </a:rPr>
                <a:t>Content</a:t>
              </a:r>
              <a:endParaRPr lang="en-US" altLang="zh-CN" sz="2800" spc="600" dirty="0">
                <a:solidFill>
                  <a:schemeClr val="tx1"/>
                </a:solidFill>
                <a:uFillTx/>
                <a:latin typeface="Times New Roman" panose="02020603050405020304" charset="0"/>
                <a:ea typeface="黑体" panose="02010609060101010101" charset="-122"/>
                <a:cs typeface="+mn-ea"/>
                <a:sym typeface="+mn-lt"/>
              </a:endParaRPr>
            </a:p>
          </p:txBody>
        </p:sp>
        <p:sp>
          <p:nvSpPr>
            <p:cNvPr id="4" name="文本框 3"/>
            <p:cNvSpPr txBox="1"/>
            <p:nvPr/>
          </p:nvSpPr>
          <p:spPr>
            <a:xfrm>
              <a:off x="2770" y="2958"/>
              <a:ext cx="1204" cy="1307"/>
            </a:xfrm>
            <a:prstGeom prst="rect">
              <a:avLst/>
            </a:prstGeom>
            <a:noFill/>
          </p:spPr>
          <p:txBody>
            <a:bodyPr vert="horz" wrap="square" rtlCol="0">
              <a:spAutoFit/>
            </a:bodyPr>
            <a:lstStyle/>
            <a:p>
              <a:r>
                <a:rPr lang="zh-CN" altLang="en-US" sz="4800" b="1" dirty="0">
                  <a:latin typeface="宋体" panose="02010600030101010101" pitchFamily="2" charset="-122"/>
                  <a:ea typeface="宋体" panose="02010600030101010101" pitchFamily="2" charset="-122"/>
                  <a:cs typeface="+mn-ea"/>
                  <a:sym typeface="+mn-lt"/>
                </a:rPr>
                <a:t>目</a:t>
              </a:r>
              <a:endParaRPr lang="zh-CN" altLang="en-US" sz="4800" b="1" dirty="0">
                <a:latin typeface="宋体" panose="02010600030101010101" pitchFamily="2" charset="-122"/>
                <a:ea typeface="宋体" panose="02010600030101010101" pitchFamily="2" charset="-122"/>
                <a:cs typeface="+mn-ea"/>
                <a:sym typeface="+mn-lt"/>
              </a:endParaRPr>
            </a:p>
          </p:txBody>
        </p:sp>
        <p:sp>
          <p:nvSpPr>
            <p:cNvPr id="29" name="文本框 28"/>
            <p:cNvSpPr txBox="1"/>
            <p:nvPr/>
          </p:nvSpPr>
          <p:spPr>
            <a:xfrm>
              <a:off x="2770" y="4984"/>
              <a:ext cx="1252" cy="1307"/>
            </a:xfrm>
            <a:prstGeom prst="rect">
              <a:avLst/>
            </a:prstGeom>
            <a:noFill/>
          </p:spPr>
          <p:txBody>
            <a:bodyPr vert="horz" wrap="none" rtlCol="0">
              <a:spAutoFit/>
            </a:bodyPr>
            <a:lstStyle/>
            <a:p>
              <a:r>
                <a:rPr lang="zh-CN" altLang="en-US" sz="4800" b="1" dirty="0">
                  <a:latin typeface="宋体" panose="02010600030101010101" pitchFamily="2" charset="-122"/>
                  <a:ea typeface="宋体" panose="02010600030101010101" pitchFamily="2" charset="-122"/>
                  <a:cs typeface="+mn-ea"/>
                  <a:sym typeface="+mn-lt"/>
                </a:rPr>
                <a:t>录</a:t>
              </a:r>
              <a:endParaRPr lang="zh-CN" altLang="en-US" sz="4800" b="1" dirty="0">
                <a:latin typeface="宋体" panose="02010600030101010101" pitchFamily="2" charset="-122"/>
                <a:ea typeface="宋体" panose="02010600030101010101" pitchFamily="2" charset="-122"/>
                <a:cs typeface="+mn-ea"/>
                <a:sym typeface="+mn-lt"/>
              </a:endParaRPr>
            </a:p>
          </p:txBody>
        </p:sp>
      </p:grpSp>
      <p:sp>
        <p:nvSpPr>
          <p:cNvPr id="3" name="文本框 2"/>
          <p:cNvSpPr txBox="1"/>
          <p:nvPr/>
        </p:nvSpPr>
        <p:spPr>
          <a:xfrm>
            <a:off x="6268085" y="1675765"/>
            <a:ext cx="6165850" cy="4154170"/>
          </a:xfrm>
          <a:prstGeom prst="rect">
            <a:avLst/>
          </a:prstGeom>
          <a:noFill/>
        </p:spPr>
        <p:txBody>
          <a:bodyPr wrap="square" rtlCol="0">
            <a:spAutoFit/>
          </a:bodyPr>
          <a:p>
            <a:r>
              <a:rPr lang="zh-CN" altLang="en-US" sz="2400" b="1">
                <a:solidFill>
                  <a:srgbClr val="CC4E3F"/>
                </a:solidFill>
              </a:rPr>
              <a:t>第一章</a:t>
            </a:r>
            <a:r>
              <a:rPr lang="en-US" altLang="zh-CN" sz="2400" b="1">
                <a:solidFill>
                  <a:srgbClr val="CC4E3F"/>
                </a:solidFill>
              </a:rPr>
              <a:t> </a:t>
            </a:r>
            <a:r>
              <a:rPr lang="en-US" altLang="zh-CN" sz="2400" b="1"/>
              <a:t> </a:t>
            </a:r>
            <a:r>
              <a:rPr lang="zh-CN" altLang="en-US" sz="2400" b="1"/>
              <a:t>认识网络与新媒体的编辑与运营</a:t>
            </a:r>
            <a:endParaRPr lang="zh-CN" altLang="en-US" sz="2400" b="1"/>
          </a:p>
          <a:p>
            <a:endParaRPr lang="zh-CN" altLang="en-US" sz="2400" b="1"/>
          </a:p>
          <a:p>
            <a:r>
              <a:rPr lang="zh-CN" altLang="en-US" sz="2400" b="1">
                <a:solidFill>
                  <a:srgbClr val="CC4E3F"/>
                </a:solidFill>
              </a:rPr>
              <a:t>第二章 </a:t>
            </a:r>
            <a:r>
              <a:rPr lang="en-US" altLang="zh-CN" sz="2400" b="1"/>
              <a:t> </a:t>
            </a:r>
            <a:r>
              <a:rPr lang="zh-CN" altLang="en-US" sz="2400" b="1"/>
              <a:t>文本新闻的编辑与运营</a:t>
            </a:r>
            <a:endParaRPr lang="zh-CN" altLang="en-US" sz="2400" b="1"/>
          </a:p>
          <a:p>
            <a:endParaRPr lang="zh-CN" altLang="en-US" sz="2400" b="1"/>
          </a:p>
          <a:p>
            <a:r>
              <a:rPr lang="zh-CN" altLang="en-US" sz="2400" b="1">
                <a:solidFill>
                  <a:srgbClr val="CC4E3F"/>
                </a:solidFill>
              </a:rPr>
              <a:t>第三章 </a:t>
            </a:r>
            <a:r>
              <a:rPr lang="en-US" altLang="zh-CN" sz="2400" b="1"/>
              <a:t> </a:t>
            </a:r>
            <a:r>
              <a:rPr lang="zh-CN" altLang="en-US" sz="2400" b="1"/>
              <a:t>多媒体新闻的编辑与运营</a:t>
            </a:r>
            <a:endParaRPr lang="zh-CN" altLang="en-US" sz="2400" b="1"/>
          </a:p>
          <a:p>
            <a:endParaRPr lang="zh-CN" altLang="en-US" sz="2400" b="1"/>
          </a:p>
          <a:p>
            <a:r>
              <a:rPr lang="zh-CN" altLang="en-US" sz="2400" b="1">
                <a:solidFill>
                  <a:srgbClr val="CC4E3F"/>
                </a:solidFill>
              </a:rPr>
              <a:t>第四章</a:t>
            </a:r>
            <a:r>
              <a:rPr lang="en-US" altLang="zh-CN" sz="2400" b="1"/>
              <a:t>  </a:t>
            </a:r>
            <a:r>
              <a:rPr lang="zh-CN" altLang="en-US" sz="2400" b="1"/>
              <a:t>互动新闻的编辑与运营</a:t>
            </a:r>
            <a:endParaRPr lang="zh-CN" altLang="en-US" sz="2400" b="1"/>
          </a:p>
          <a:p>
            <a:endParaRPr lang="zh-CN" altLang="en-US" sz="2400" b="1"/>
          </a:p>
          <a:p>
            <a:r>
              <a:rPr lang="zh-CN" altLang="en-US" sz="2400" b="1">
                <a:solidFill>
                  <a:srgbClr val="CC4E3F"/>
                </a:solidFill>
              </a:rPr>
              <a:t>第五章 </a:t>
            </a:r>
            <a:r>
              <a:rPr lang="en-US" altLang="zh-CN" sz="2400" b="1"/>
              <a:t> </a:t>
            </a:r>
            <a:r>
              <a:rPr lang="zh-CN" altLang="en-US" sz="2400" b="1"/>
              <a:t>日常新闻的在线编辑与运营</a:t>
            </a:r>
            <a:endParaRPr lang="zh-CN" altLang="en-US" sz="2400" b="1"/>
          </a:p>
          <a:p>
            <a:endParaRPr lang="zh-CN" altLang="en-US" sz="2400" b="1"/>
          </a:p>
          <a:p>
            <a:r>
              <a:rPr lang="zh-CN" altLang="en-US" sz="2400" b="1">
                <a:solidFill>
                  <a:srgbClr val="CC4E3F"/>
                </a:solidFill>
              </a:rPr>
              <a:t>第六章  </a:t>
            </a:r>
            <a:r>
              <a:rPr lang="zh-CN" altLang="en-US" sz="2400" b="1"/>
              <a:t>突发新闻的在线编辑与运营</a:t>
            </a:r>
            <a:endParaRPr lang="zh-CN" altLang="en-US" sz="2400" b="1"/>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一、网络与新媒体编辑的内涵与外延</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35785"/>
            <a:ext cx="9105265" cy="64516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chemeClr val="tx1"/>
                </a:solidFill>
              </a:rPr>
              <a:t>网络与新媒体编辑工作的外延</a:t>
            </a:r>
            <a:r>
              <a:rPr lang="en-US" altLang="zh-CN" sz="2400">
                <a:solidFill>
                  <a:schemeClr val="tx1"/>
                </a:solidFill>
              </a:rPr>
              <a:t>——</a:t>
            </a:r>
            <a:r>
              <a:rPr lang="zh-CN" altLang="en-US" sz="2400">
                <a:solidFill>
                  <a:srgbClr val="CC4E3F"/>
                </a:solidFill>
              </a:rPr>
              <a:t>分类认识</a:t>
            </a:r>
            <a:endParaRPr lang="zh-CN" altLang="en-US" sz="2400">
              <a:solidFill>
                <a:srgbClr val="CC4E3F"/>
              </a:solidFill>
            </a:endParaRPr>
          </a:p>
        </p:txBody>
      </p:sp>
      <p:grpSp>
        <p:nvGrpSpPr>
          <p:cNvPr id="20" name="组合 19"/>
          <p:cNvGrpSpPr/>
          <p:nvPr/>
        </p:nvGrpSpPr>
        <p:grpSpPr>
          <a:xfrm>
            <a:off x="665480" y="2607945"/>
            <a:ext cx="1630680" cy="3129983"/>
            <a:chOff x="718" y="3954"/>
            <a:chExt cx="9055" cy="6775"/>
          </a:xfrm>
        </p:grpSpPr>
        <p:sp>
          <p:nvSpPr>
            <p:cNvPr id="2" name="PA_任意多边形 5"/>
            <p:cNvSpPr/>
            <p:nvPr>
              <p:custDataLst>
                <p:tags r:id="rId2"/>
              </p:custDataLst>
            </p:nvPr>
          </p:nvSpPr>
          <p:spPr bwMode="auto">
            <a:xfrm rot="5400000">
              <a:off x="4312" y="359"/>
              <a:ext cx="1862" cy="9051"/>
            </a:xfrm>
            <a:custGeom>
              <a:avLst/>
              <a:gdLst>
                <a:gd name="T0" fmla="*/ 0 w 2480"/>
                <a:gd name="T1" fmla="*/ 237 h 876"/>
                <a:gd name="T2" fmla="*/ 0 w 2480"/>
                <a:gd name="T3" fmla="*/ 876 h 876"/>
                <a:gd name="T4" fmla="*/ 2480 w 2480"/>
                <a:gd name="T5" fmla="*/ 876 h 876"/>
                <a:gd name="T6" fmla="*/ 2480 w 2480"/>
                <a:gd name="T7" fmla="*/ 237 h 876"/>
                <a:gd name="T8" fmla="*/ 1226 w 2480"/>
                <a:gd name="T9" fmla="*/ 0 h 876"/>
                <a:gd name="T10" fmla="*/ 0 w 2480"/>
                <a:gd name="T11" fmla="*/ 237 h 876"/>
              </a:gdLst>
              <a:ahLst/>
              <a:cxnLst>
                <a:cxn ang="0">
                  <a:pos x="T0" y="T1"/>
                </a:cxn>
                <a:cxn ang="0">
                  <a:pos x="T2" y="T3"/>
                </a:cxn>
                <a:cxn ang="0">
                  <a:pos x="T4" y="T5"/>
                </a:cxn>
                <a:cxn ang="0">
                  <a:pos x="T6" y="T7"/>
                </a:cxn>
                <a:cxn ang="0">
                  <a:pos x="T8" y="T9"/>
                </a:cxn>
                <a:cxn ang="0">
                  <a:pos x="T10" y="T11"/>
                </a:cxn>
              </a:cxnLst>
              <a:rect l="0" t="0" r="r" b="b"/>
              <a:pathLst>
                <a:path w="2480" h="876">
                  <a:moveTo>
                    <a:pt x="0" y="237"/>
                  </a:moveTo>
                  <a:lnTo>
                    <a:pt x="0" y="876"/>
                  </a:lnTo>
                  <a:lnTo>
                    <a:pt x="2480" y="876"/>
                  </a:lnTo>
                  <a:lnTo>
                    <a:pt x="2480" y="237"/>
                  </a:lnTo>
                  <a:lnTo>
                    <a:pt x="1226" y="0"/>
                  </a:lnTo>
                  <a:lnTo>
                    <a:pt x="0" y="237"/>
                  </a:lnTo>
                  <a:close/>
                </a:path>
              </a:pathLst>
            </a:custGeom>
            <a:solidFill>
              <a:srgbClr val="C9B2AA"/>
            </a:solidFill>
            <a:ln>
              <a:noFill/>
            </a:ln>
          </p:spPr>
          <p:txBody>
            <a:bodyPr vert="horz" wrap="square" lIns="121920" tIns="60960" rIns="121920" bIns="60960" numCol="1" anchor="t" anchorCtr="0" compatLnSpc="1"/>
            <a:p>
              <a:pPr defTabSz="1219200" eaLnBrk="0" fontAlgn="base" hangingPunct="0">
                <a:spcBef>
                  <a:spcPct val="0"/>
                </a:spcBef>
                <a:spcAft>
                  <a:spcPct val="0"/>
                </a:spcAft>
              </a:pPr>
              <a:endParaRPr lang="zh-CN" altLang="en-US" sz="2400">
                <a:solidFill>
                  <a:schemeClr val="bg1"/>
                </a:solidFill>
              </a:endParaRPr>
            </a:p>
          </p:txBody>
        </p:sp>
        <p:sp>
          <p:nvSpPr>
            <p:cNvPr id="7" name="PA_任意多边形 6"/>
            <p:cNvSpPr/>
            <p:nvPr>
              <p:custDataLst>
                <p:tags r:id="rId3"/>
              </p:custDataLst>
            </p:nvPr>
          </p:nvSpPr>
          <p:spPr bwMode="auto">
            <a:xfrm rot="5400000">
              <a:off x="4304" y="2012"/>
              <a:ext cx="1862" cy="9021"/>
            </a:xfrm>
            <a:custGeom>
              <a:avLst/>
              <a:gdLst>
                <a:gd name="T0" fmla="*/ 0 w 2480"/>
                <a:gd name="T1" fmla="*/ 234 h 873"/>
                <a:gd name="T2" fmla="*/ 0 w 2480"/>
                <a:gd name="T3" fmla="*/ 873 h 873"/>
                <a:gd name="T4" fmla="*/ 2480 w 2480"/>
                <a:gd name="T5" fmla="*/ 873 h 873"/>
                <a:gd name="T6" fmla="*/ 2480 w 2480"/>
                <a:gd name="T7" fmla="*/ 234 h 873"/>
                <a:gd name="T8" fmla="*/ 1226 w 2480"/>
                <a:gd name="T9" fmla="*/ 0 h 873"/>
                <a:gd name="T10" fmla="*/ 0 w 2480"/>
                <a:gd name="T11" fmla="*/ 234 h 873"/>
              </a:gdLst>
              <a:ahLst/>
              <a:cxnLst>
                <a:cxn ang="0">
                  <a:pos x="T0" y="T1"/>
                </a:cxn>
                <a:cxn ang="0">
                  <a:pos x="T2" y="T3"/>
                </a:cxn>
                <a:cxn ang="0">
                  <a:pos x="T4" y="T5"/>
                </a:cxn>
                <a:cxn ang="0">
                  <a:pos x="T6" y="T7"/>
                </a:cxn>
                <a:cxn ang="0">
                  <a:pos x="T8" y="T9"/>
                </a:cxn>
                <a:cxn ang="0">
                  <a:pos x="T10" y="T11"/>
                </a:cxn>
              </a:cxnLst>
              <a:rect l="0" t="0" r="r" b="b"/>
              <a:pathLst>
                <a:path w="2480" h="873">
                  <a:moveTo>
                    <a:pt x="0" y="234"/>
                  </a:moveTo>
                  <a:lnTo>
                    <a:pt x="0" y="873"/>
                  </a:lnTo>
                  <a:lnTo>
                    <a:pt x="2480" y="873"/>
                  </a:lnTo>
                  <a:lnTo>
                    <a:pt x="2480" y="234"/>
                  </a:lnTo>
                  <a:lnTo>
                    <a:pt x="1226" y="0"/>
                  </a:lnTo>
                  <a:lnTo>
                    <a:pt x="0" y="234"/>
                  </a:lnTo>
                  <a:close/>
                </a:path>
              </a:pathLst>
            </a:custGeom>
            <a:solidFill>
              <a:srgbClr val="FDECA0"/>
            </a:solidFill>
            <a:ln>
              <a:noFill/>
            </a:ln>
          </p:spPr>
          <p:txBody>
            <a:bodyPr vert="horz" wrap="square" lIns="121920" tIns="60960" rIns="121920" bIns="60960" numCol="1" anchor="t" anchorCtr="0" compatLnSpc="1"/>
            <a:p>
              <a:pPr defTabSz="1219200" eaLnBrk="0" fontAlgn="base" hangingPunct="0">
                <a:spcBef>
                  <a:spcPct val="0"/>
                </a:spcBef>
                <a:spcAft>
                  <a:spcPct val="0"/>
                </a:spcAft>
              </a:pPr>
              <a:endParaRPr lang="zh-CN" altLang="en-US" sz="2400">
                <a:solidFill>
                  <a:schemeClr val="bg1"/>
                </a:solidFill>
              </a:endParaRPr>
            </a:p>
          </p:txBody>
        </p:sp>
        <p:sp>
          <p:nvSpPr>
            <p:cNvPr id="8" name="PA_任意多边形 7"/>
            <p:cNvSpPr/>
            <p:nvPr>
              <p:custDataLst>
                <p:tags r:id="rId4"/>
              </p:custDataLst>
            </p:nvPr>
          </p:nvSpPr>
          <p:spPr bwMode="auto">
            <a:xfrm rot="5400000">
              <a:off x="4316" y="3634"/>
              <a:ext cx="1862" cy="9051"/>
            </a:xfrm>
            <a:custGeom>
              <a:avLst/>
              <a:gdLst>
                <a:gd name="T0" fmla="*/ 0 w 2480"/>
                <a:gd name="T1" fmla="*/ 237 h 876"/>
                <a:gd name="T2" fmla="*/ 0 w 2480"/>
                <a:gd name="T3" fmla="*/ 876 h 876"/>
                <a:gd name="T4" fmla="*/ 2480 w 2480"/>
                <a:gd name="T5" fmla="*/ 876 h 876"/>
                <a:gd name="T6" fmla="*/ 2480 w 2480"/>
                <a:gd name="T7" fmla="*/ 237 h 876"/>
                <a:gd name="T8" fmla="*/ 1226 w 2480"/>
                <a:gd name="T9" fmla="*/ 0 h 876"/>
                <a:gd name="T10" fmla="*/ 0 w 2480"/>
                <a:gd name="T11" fmla="*/ 237 h 876"/>
              </a:gdLst>
              <a:ahLst/>
              <a:cxnLst>
                <a:cxn ang="0">
                  <a:pos x="T0" y="T1"/>
                </a:cxn>
                <a:cxn ang="0">
                  <a:pos x="T2" y="T3"/>
                </a:cxn>
                <a:cxn ang="0">
                  <a:pos x="T4" y="T5"/>
                </a:cxn>
                <a:cxn ang="0">
                  <a:pos x="T6" y="T7"/>
                </a:cxn>
                <a:cxn ang="0">
                  <a:pos x="T8" y="T9"/>
                </a:cxn>
                <a:cxn ang="0">
                  <a:pos x="T10" y="T11"/>
                </a:cxn>
              </a:cxnLst>
              <a:rect l="0" t="0" r="r" b="b"/>
              <a:pathLst>
                <a:path w="2480" h="876">
                  <a:moveTo>
                    <a:pt x="0" y="237"/>
                  </a:moveTo>
                  <a:lnTo>
                    <a:pt x="0" y="876"/>
                  </a:lnTo>
                  <a:lnTo>
                    <a:pt x="2480" y="876"/>
                  </a:lnTo>
                  <a:lnTo>
                    <a:pt x="2480" y="237"/>
                  </a:lnTo>
                  <a:lnTo>
                    <a:pt x="1226" y="0"/>
                  </a:lnTo>
                  <a:lnTo>
                    <a:pt x="0" y="237"/>
                  </a:lnTo>
                  <a:close/>
                </a:path>
              </a:pathLst>
            </a:custGeom>
            <a:solidFill>
              <a:srgbClr val="C3A9A0"/>
            </a:solidFill>
            <a:ln>
              <a:noFill/>
            </a:ln>
          </p:spPr>
          <p:txBody>
            <a:bodyPr vert="horz" wrap="square" lIns="121920" tIns="60960" rIns="121920" bIns="60960" numCol="1" anchor="t" anchorCtr="0" compatLnSpc="1"/>
            <a:p>
              <a:pPr defTabSz="1219200" eaLnBrk="0" fontAlgn="base" hangingPunct="0">
                <a:spcBef>
                  <a:spcPct val="0"/>
                </a:spcBef>
                <a:spcAft>
                  <a:spcPct val="0"/>
                </a:spcAft>
              </a:pPr>
              <a:endParaRPr lang="zh-CN" altLang="en-US" sz="2400">
                <a:solidFill>
                  <a:schemeClr val="bg1"/>
                </a:solidFill>
              </a:endParaRPr>
            </a:p>
          </p:txBody>
        </p:sp>
        <p:sp>
          <p:nvSpPr>
            <p:cNvPr id="9" name="PA_任意多边形 8"/>
            <p:cNvSpPr/>
            <p:nvPr>
              <p:custDataLst>
                <p:tags r:id="rId5"/>
              </p:custDataLst>
            </p:nvPr>
          </p:nvSpPr>
          <p:spPr bwMode="auto">
            <a:xfrm rot="5400000">
              <a:off x="4312" y="5272"/>
              <a:ext cx="1862" cy="9051"/>
            </a:xfrm>
            <a:custGeom>
              <a:avLst/>
              <a:gdLst>
                <a:gd name="T0" fmla="*/ 0 w 2480"/>
                <a:gd name="T1" fmla="*/ 237 h 876"/>
                <a:gd name="T2" fmla="*/ 0 w 2480"/>
                <a:gd name="T3" fmla="*/ 876 h 876"/>
                <a:gd name="T4" fmla="*/ 2480 w 2480"/>
                <a:gd name="T5" fmla="*/ 876 h 876"/>
                <a:gd name="T6" fmla="*/ 2480 w 2480"/>
                <a:gd name="T7" fmla="*/ 237 h 876"/>
                <a:gd name="T8" fmla="*/ 1226 w 2480"/>
                <a:gd name="T9" fmla="*/ 0 h 876"/>
                <a:gd name="T10" fmla="*/ 0 w 2480"/>
                <a:gd name="T11" fmla="*/ 237 h 876"/>
              </a:gdLst>
              <a:ahLst/>
              <a:cxnLst>
                <a:cxn ang="0">
                  <a:pos x="T0" y="T1"/>
                </a:cxn>
                <a:cxn ang="0">
                  <a:pos x="T2" y="T3"/>
                </a:cxn>
                <a:cxn ang="0">
                  <a:pos x="T4" y="T5"/>
                </a:cxn>
                <a:cxn ang="0">
                  <a:pos x="T6" y="T7"/>
                </a:cxn>
                <a:cxn ang="0">
                  <a:pos x="T8" y="T9"/>
                </a:cxn>
                <a:cxn ang="0">
                  <a:pos x="T10" y="T11"/>
                </a:cxn>
              </a:cxnLst>
              <a:rect l="0" t="0" r="r" b="b"/>
              <a:pathLst>
                <a:path w="2480" h="876">
                  <a:moveTo>
                    <a:pt x="0" y="237"/>
                  </a:moveTo>
                  <a:lnTo>
                    <a:pt x="0" y="876"/>
                  </a:lnTo>
                  <a:lnTo>
                    <a:pt x="2480" y="876"/>
                  </a:lnTo>
                  <a:lnTo>
                    <a:pt x="2480" y="237"/>
                  </a:lnTo>
                  <a:lnTo>
                    <a:pt x="1226" y="0"/>
                  </a:lnTo>
                  <a:lnTo>
                    <a:pt x="0" y="237"/>
                  </a:lnTo>
                  <a:close/>
                </a:path>
              </a:pathLst>
            </a:custGeom>
            <a:solidFill>
              <a:srgbClr val="FDECA0"/>
            </a:solidFill>
            <a:ln>
              <a:noFill/>
            </a:ln>
          </p:spPr>
          <p:txBody>
            <a:bodyPr vert="horz" wrap="square" lIns="121920" tIns="60960" rIns="121920" bIns="60960" numCol="1" anchor="t" anchorCtr="0" compatLnSpc="1"/>
            <a:p>
              <a:pPr defTabSz="1219200" eaLnBrk="0" fontAlgn="base" hangingPunct="0">
                <a:spcBef>
                  <a:spcPct val="0"/>
                </a:spcBef>
                <a:spcAft>
                  <a:spcPct val="0"/>
                </a:spcAft>
              </a:pPr>
              <a:endParaRPr lang="zh-CN" altLang="en-US" sz="2400">
                <a:solidFill>
                  <a:schemeClr val="bg1"/>
                </a:solidFill>
              </a:endParaRPr>
            </a:p>
          </p:txBody>
        </p:sp>
      </p:grpSp>
      <p:sp>
        <p:nvSpPr>
          <p:cNvPr id="21" name="文本框 20"/>
          <p:cNvSpPr txBox="1"/>
          <p:nvPr/>
        </p:nvSpPr>
        <p:spPr>
          <a:xfrm>
            <a:off x="666750" y="2835910"/>
            <a:ext cx="10956290" cy="368300"/>
          </a:xfrm>
          <a:prstGeom prst="rect">
            <a:avLst/>
          </a:prstGeom>
          <a:noFill/>
        </p:spPr>
        <p:txBody>
          <a:bodyPr wrap="square" rtlCol="0">
            <a:spAutoFit/>
          </a:bodyPr>
          <a:p>
            <a:r>
              <a:rPr lang="zh-CN" altLang="en-US"/>
              <a:t>按编辑终端分：</a:t>
            </a:r>
            <a:r>
              <a:rPr lang="en-US" altLang="zh-CN"/>
              <a:t>  </a:t>
            </a:r>
            <a:r>
              <a:rPr lang="zh-CN" altLang="en-US"/>
              <a:t>有文字编辑、图片编辑、</a:t>
            </a:r>
            <a:r>
              <a:rPr lang="en-US" altLang="zh-CN"/>
              <a:t>音视频编辑、3D编辑、H5编辑、数据新闻编辑、互动编辑。  </a:t>
            </a:r>
            <a:endParaRPr lang="en-US" altLang="zh-CN"/>
          </a:p>
        </p:txBody>
      </p:sp>
      <p:sp>
        <p:nvSpPr>
          <p:cNvPr id="5" name="文本框 4"/>
          <p:cNvSpPr txBox="1"/>
          <p:nvPr/>
        </p:nvSpPr>
        <p:spPr>
          <a:xfrm>
            <a:off x="665480" y="3610610"/>
            <a:ext cx="10275570" cy="368300"/>
          </a:xfrm>
          <a:prstGeom prst="rect">
            <a:avLst/>
          </a:prstGeom>
          <a:noFill/>
        </p:spPr>
        <p:txBody>
          <a:bodyPr wrap="square" rtlCol="0">
            <a:spAutoFit/>
          </a:bodyPr>
          <a:p>
            <a:r>
              <a:rPr lang="zh-CN" altLang="en-US"/>
              <a:t>按编辑对象分：</a:t>
            </a:r>
            <a:r>
              <a:rPr lang="en-US" altLang="zh-CN"/>
              <a:t>  </a:t>
            </a:r>
            <a:r>
              <a:rPr lang="zh-CN" altLang="en-US"/>
              <a:t>有主页编辑、频道编辑、栏目编辑、专题编辑。</a:t>
            </a:r>
            <a:endParaRPr lang="zh-CN" altLang="en-US"/>
          </a:p>
        </p:txBody>
      </p:sp>
      <p:sp>
        <p:nvSpPr>
          <p:cNvPr id="6" name="文本框 5"/>
          <p:cNvSpPr txBox="1"/>
          <p:nvPr/>
        </p:nvSpPr>
        <p:spPr>
          <a:xfrm>
            <a:off x="832485" y="4366260"/>
            <a:ext cx="7218680" cy="368300"/>
          </a:xfrm>
          <a:prstGeom prst="rect">
            <a:avLst/>
          </a:prstGeom>
          <a:noFill/>
        </p:spPr>
        <p:txBody>
          <a:bodyPr wrap="square" rtlCol="0">
            <a:spAutoFit/>
          </a:bodyPr>
          <a:p>
            <a:r>
              <a:rPr lang="zh-CN" altLang="en-US"/>
              <a:t>按语种分：</a:t>
            </a:r>
            <a:r>
              <a:rPr lang="en-US" altLang="zh-CN"/>
              <a:t>       </a:t>
            </a:r>
            <a:r>
              <a:rPr lang="zh-CN" altLang="en-US"/>
              <a:t>有中文编辑、外文编辑、少数民族语编辑。</a:t>
            </a:r>
            <a:endParaRPr lang="zh-CN" altLang="en-US"/>
          </a:p>
        </p:txBody>
      </p:sp>
      <p:sp>
        <p:nvSpPr>
          <p:cNvPr id="10" name="文本框 9"/>
          <p:cNvSpPr txBox="1"/>
          <p:nvPr/>
        </p:nvSpPr>
        <p:spPr>
          <a:xfrm>
            <a:off x="832485" y="5092700"/>
            <a:ext cx="10656570" cy="645160"/>
          </a:xfrm>
          <a:prstGeom prst="rect">
            <a:avLst/>
          </a:prstGeom>
          <a:noFill/>
        </p:spPr>
        <p:txBody>
          <a:bodyPr wrap="square" rtlCol="0">
            <a:spAutoFit/>
          </a:bodyPr>
          <a:p>
            <a:r>
              <a:rPr lang="zh-CN" altLang="en-US"/>
              <a:t>按类型分：</a:t>
            </a:r>
            <a:r>
              <a:rPr lang="en-US" altLang="zh-CN"/>
              <a:t>       </a:t>
            </a:r>
            <a:r>
              <a:rPr lang="zh-CN" altLang="en-US"/>
              <a:t>有新闻网站编辑、门户网站编辑、电子商务网站编辑、政务网站编辑、企业网</a:t>
            </a:r>
            <a:endParaRPr lang="zh-CN" altLang="en-US"/>
          </a:p>
          <a:p>
            <a:r>
              <a:rPr lang="en-US" altLang="zh-CN"/>
              <a:t>                         </a:t>
            </a:r>
            <a:r>
              <a:rPr lang="zh-CN" altLang="en-US"/>
              <a:t>站编辑、校园网站编辑等。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二、微博的内容编辑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一）单条微博的内容生产—— 微博帖文编写</a:t>
            </a:r>
            <a:endParaRPr lang="zh-CN" sz="2000" b="1">
              <a:sym typeface="+mn-ea"/>
            </a:endParaRPr>
          </a:p>
          <a:p>
            <a:pPr marL="342900" indent="-342900" fontAlgn="auto">
              <a:lnSpc>
                <a:spcPct val="150000"/>
              </a:lnSpc>
              <a:buFont typeface="Arial" panose="020B0604020202020204" pitchFamily="34" charset="0"/>
              <a:buChar char="•"/>
            </a:pPr>
            <a:r>
              <a:rPr lang="en-US" altLang="zh-CN" sz="2000">
                <a:solidFill>
                  <a:srgbClr val="D5683F"/>
                </a:solidFill>
                <a:sym typeface="+mn-ea"/>
              </a:rPr>
              <a:t>主题</a:t>
            </a:r>
            <a:r>
              <a:rPr lang="zh-CN" altLang="en-US" sz="2000">
                <a:solidFill>
                  <a:srgbClr val="D5683F"/>
                </a:solidFill>
                <a:sym typeface="+mn-ea"/>
              </a:rPr>
              <a:t>：</a:t>
            </a:r>
            <a:r>
              <a:rPr lang="en-US" altLang="zh-CN" sz="2000">
                <a:solidFill>
                  <a:srgbClr val="D5683F"/>
                </a:solidFill>
                <a:sym typeface="+mn-ea"/>
              </a:rPr>
              <a:t> </a:t>
            </a:r>
            <a:r>
              <a:rPr lang="en-US" altLang="zh-CN" sz="2000">
                <a:sym typeface="+mn-ea"/>
              </a:rPr>
              <a:t>单一、明晰，重点突出</a:t>
            </a:r>
            <a:r>
              <a:rPr lang="zh-CN" altLang="en-US" sz="2000">
                <a:sym typeface="+mn-ea"/>
              </a:rPr>
              <a:t>。</a:t>
            </a:r>
            <a:endParaRPr lang="en-US" alt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写作方式：</a:t>
            </a:r>
            <a:r>
              <a:rPr lang="zh-CN" sz="2000">
                <a:sym typeface="+mn-ea"/>
              </a:rPr>
              <a:t>有导语式写作、核心内容式写作、摘要式写作、悬念式写作、多媒体式写作、</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语言：</a:t>
            </a:r>
            <a:r>
              <a:rPr lang="zh-CN" sz="2000">
                <a:sym typeface="+mn-ea"/>
              </a:rPr>
              <a:t>简练精要，言简意赅。</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制作编排：</a:t>
            </a:r>
            <a:r>
              <a:rPr lang="zh-CN" sz="2000">
                <a:sym typeface="+mn-ea"/>
              </a:rPr>
              <a:t>运用标签、符号、表情包，进行富媒体制作。</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分享转发：</a:t>
            </a:r>
            <a:r>
              <a:rPr lang="zh-CN" sz="2000">
                <a:sym typeface="+mn-ea"/>
              </a:rPr>
              <a:t>这是对原创微博的一种补充和协作，是以协同写作的方式强化内容或话 题 ，获得某种强势传播的效果。</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二、微博的内容编辑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4246245"/>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a:t>
            </a:r>
            <a:r>
              <a:rPr lang="zh-CN" sz="2000" b="1">
                <a:sym typeface="+mn-ea"/>
              </a:rPr>
              <a:t>）微博帖文的利用</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第一，微博主体具有多样性，发布的内容自然是多元化的，无论是在新闻报道中融入新闻内容还是评论内容，都可以让新闻报道更加准确、客观、独立和平衡。</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第二，利用微博内容，还可以将微博与新闻事件直接对接，如在新闻专题或文本页中嵌人与新闻事件关联的微博话题。</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第三，榜单是指按照某一标准或方向对同类事物进行排名、排行而形成的清单，能反映出这类事务或相关领域的现状或问题。</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第四，微博平台被看作具有媒体属性的大广场，用户发言活跃，观点、立场、态度多元化，一些媒体机构的热门博文下会有大量的用户评论。</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二、微博的内容编辑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三</a:t>
            </a:r>
            <a:r>
              <a:rPr lang="zh-CN" sz="2000" b="1">
                <a:sym typeface="+mn-ea"/>
              </a:rPr>
              <a:t>）微博平台的运用</a:t>
            </a:r>
            <a:endParaRPr lang="zh-CN" sz="2000" b="1">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微直播：</a:t>
            </a:r>
            <a:r>
              <a:rPr lang="zh-CN" sz="2000">
                <a:sym typeface="+mn-ea"/>
              </a:rPr>
              <a:t> 利用微博开放平台完成的新闻直播活动，具有快捷性、现场性与互动性的特点。</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微话题：</a:t>
            </a:r>
            <a:r>
              <a:rPr lang="zh-CN" sz="2000">
                <a:sym typeface="+mn-ea"/>
              </a:rPr>
              <a:t>微博作为互动性强的开放平台，因关注与被关注对象的广泛性和层次性，具肴了一定的议程设置功能。</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微活动：</a:t>
            </a:r>
            <a:r>
              <a:rPr lang="zh-CN" sz="2000">
                <a:sym typeface="+mn-ea"/>
              </a:rPr>
              <a:t>指利用微博平台用户量大、覆盖面广、圈群化的特点，以及微博传播的互动、裂变的特征，开展各种各样的活动，以达到组织用户、宣传推广、展示形象、提高影响力的多重目的。</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三、微博账号的运营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一</a:t>
            </a:r>
            <a:r>
              <a:rPr lang="zh-CN" sz="2000" b="1">
                <a:sym typeface="+mn-ea"/>
              </a:rPr>
              <a:t>）微博账号的基础运营</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微博名称</a:t>
            </a:r>
            <a:r>
              <a:rPr lang="zh-CN" sz="2000">
                <a:sym typeface="+mn-ea"/>
              </a:rPr>
              <a:t>的设计上，要求简洁、明了，与所在机构关联度高。</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a:t>
            </a:r>
            <a:r>
              <a:rPr lang="zh-CN" sz="2000">
                <a:solidFill>
                  <a:srgbClr val="D5683F"/>
                </a:solidFill>
                <a:sym typeface="+mn-ea"/>
              </a:rPr>
              <a:t>微博的简介</a:t>
            </a:r>
            <a:r>
              <a:rPr lang="zh-CN" sz="2000">
                <a:sym typeface="+mn-ea"/>
              </a:rPr>
              <a:t>上，要求内容明确、介绍要点、突出特色，风格平易亲和、语言朴实、通俗易懂 ，字数一般控制在50— 80字。</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每一个</a:t>
            </a:r>
            <a:r>
              <a:rPr lang="zh-CN" sz="2000">
                <a:solidFill>
                  <a:srgbClr val="D5683F"/>
                </a:solidFill>
                <a:sym typeface="+mn-ea"/>
              </a:rPr>
              <a:t>微博账户的页面</a:t>
            </a:r>
            <a:r>
              <a:rPr lang="zh-CN" sz="2000">
                <a:sym typeface="+mn-ea"/>
              </a:rPr>
              <a:t>总体上都是采用平台提供的统一模板，但还是可以在题图、页面背景上做些设计，以体现出微博账户的风格和特色。</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三、微博账号的运营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二）微博账号的内容运营</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内容运营的首要工作是</a:t>
            </a:r>
            <a:r>
              <a:rPr lang="zh-CN" sz="2000">
                <a:solidFill>
                  <a:srgbClr val="D5683F"/>
                </a:solidFill>
                <a:sym typeface="+mn-ea"/>
              </a:rPr>
              <a:t>建立规章制度和原则</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内容运营中，要针对不同的报道对象建立</a:t>
            </a:r>
            <a:r>
              <a:rPr lang="zh-CN" sz="2000">
                <a:solidFill>
                  <a:srgbClr val="D5683F"/>
                </a:solidFill>
                <a:sym typeface="+mn-ea"/>
              </a:rPr>
              <a:t>发布流程和审核机制</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内容运营中，新闻内容要</a:t>
            </a:r>
            <a:r>
              <a:rPr lang="zh-CN" sz="2000">
                <a:solidFill>
                  <a:srgbClr val="D5683F"/>
                </a:solidFill>
                <a:sym typeface="+mn-ea"/>
              </a:rPr>
              <a:t>与信息服务、知识传播等结合</a:t>
            </a:r>
            <a:r>
              <a:rPr lang="zh-CN" sz="2000">
                <a:sym typeface="+mn-ea"/>
              </a:rPr>
              <a:t>,需确定不同内容的占比和权重，并交叉发布。</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内容运营中，特别需要</a:t>
            </a:r>
            <a:r>
              <a:rPr lang="zh-CN" sz="2000">
                <a:solidFill>
                  <a:srgbClr val="D5683F"/>
                </a:solidFill>
                <a:sym typeface="+mn-ea"/>
              </a:rPr>
              <a:t>借助数据</a:t>
            </a:r>
            <a:r>
              <a:rPr lang="zh-CN" sz="2000">
                <a:sym typeface="+mn-ea"/>
              </a:rPr>
              <a:t>来确定运营方向，调整运营内容。确定内容占比时，要依据微博相关数据进行科学论证，从微指数中洞察用户的浏览兴趣和偏好，从用户的点赞、评论和分享中确定不同内容的权重。</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一</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微博的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编辑</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三、微博账号的运营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938020"/>
          </a:xfrm>
          <a:prstGeom prst="rect">
            <a:avLst/>
          </a:prstGeom>
          <a:noFill/>
        </p:spPr>
        <p:txBody>
          <a:bodyPr wrap="square" rtlCol="0">
            <a:spAutoFit/>
          </a:bodyPr>
          <a:p>
            <a:pPr indent="0" fontAlgn="auto">
              <a:lnSpc>
                <a:spcPct val="150000"/>
              </a:lnSpc>
              <a:buFont typeface="Arial" panose="020B0604020202020204" pitchFamily="34" charset="0"/>
              <a:buNone/>
            </a:pPr>
            <a:r>
              <a:rPr sz="2000" b="1">
                <a:sym typeface="+mn-ea"/>
              </a:rPr>
              <a:t>(</a:t>
            </a:r>
            <a:r>
              <a:rPr lang="zh-CN" sz="2000" b="1">
                <a:sym typeface="+mn-ea"/>
              </a:rPr>
              <a:t>三</a:t>
            </a:r>
            <a:r>
              <a:rPr lang="zh-CN" sz="2000" b="1">
                <a:sym typeface="+mn-ea"/>
              </a:rPr>
              <a:t>）微博账号的用户运营</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一是利用微博平台的用户服务管理功能，与用户进行对话与交流；</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二是抓住重大、突发和热点新闻，主动设置话题和议题吸引用户参与；</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三是在微博账号下策划开展各种活动，频繁与用户连接，达到活跃用户的目的。</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一、微信平台与公众号构架</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41503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400">
                <a:solidFill>
                  <a:srgbClr val="D5683F"/>
                </a:solidFill>
                <a:sym typeface="+mn-ea"/>
              </a:rPr>
              <a:t>微信</a:t>
            </a:r>
            <a:r>
              <a:rPr sz="2000">
                <a:sym typeface="+mn-ea"/>
              </a:rPr>
              <a:t>，是互联网公司腾讯于2011年开发的一款基于智能终端的即时通讯服务应用，提供朋友圈、微信群、消息推送等基本功能和“摇一摇”、“漂流瓶”、“看一看”、“搜一搜”、“扫 一扫”、语音记事本、收藏、钱包等服务插件。目前微信已从移动端拓展到PC端。</a:t>
            </a:r>
            <a:endParaRPr sz="2000">
              <a:sym typeface="+mn-ea"/>
            </a:endParaRPr>
          </a:p>
          <a:p>
            <a:pPr marL="342900" indent="-342900" fontAlgn="auto">
              <a:lnSpc>
                <a:spcPct val="150000"/>
              </a:lnSpc>
              <a:buFont typeface="Arial" panose="020B0604020202020204" pitchFamily="34" charset="0"/>
              <a:buChar char="•"/>
            </a:pPr>
            <a:r>
              <a:rPr sz="2000">
                <a:sym typeface="+mn-ea"/>
              </a:rPr>
              <a:t>随着腾讯将微信定位为“连接器”，微信也将公众号分为三大类型：</a:t>
            </a:r>
            <a:r>
              <a:rPr sz="2000">
                <a:solidFill>
                  <a:srgbClr val="D5683F"/>
                </a:solidFill>
                <a:sym typeface="+mn-ea"/>
              </a:rPr>
              <a:t>订阅号、服务号和企业号</a:t>
            </a:r>
            <a:r>
              <a:rPr sz="2000">
                <a:sym typeface="+mn-ea"/>
              </a:rPr>
              <a:t>。三者分工明确，侧重点不同：订阅号将人与信息连接，服务号将人与商品、服务连接，企业号将人与企业、组织连接。相辅相成、互为补充的三大类公众号构建起了微信作为连接器的一个体系。</a:t>
            </a:r>
            <a:endParaRPr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二、微信的传播特点</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sz="2000">
                <a:sym typeface="+mn-ea"/>
              </a:rPr>
              <a:t>第一，以</a:t>
            </a:r>
            <a:r>
              <a:rPr sz="2000">
                <a:solidFill>
                  <a:srgbClr val="D5683F"/>
                </a:solidFill>
                <a:sym typeface="+mn-ea"/>
              </a:rPr>
              <a:t>语音</a:t>
            </a:r>
            <a:r>
              <a:rPr sz="2000">
                <a:sym typeface="+mn-ea"/>
              </a:rPr>
              <a:t>为特色的多媒体传播。</a:t>
            </a:r>
            <a:endParaRPr sz="2000">
              <a:sym typeface="+mn-ea"/>
            </a:endParaRPr>
          </a:p>
          <a:p>
            <a:pPr marL="342900" indent="-342900" fontAlgn="auto">
              <a:lnSpc>
                <a:spcPct val="150000"/>
              </a:lnSpc>
              <a:buFont typeface="Arial" panose="020B0604020202020204" pitchFamily="34" charset="0"/>
              <a:buChar char="•"/>
            </a:pPr>
            <a:r>
              <a:rPr sz="2000">
                <a:sym typeface="+mn-ea"/>
              </a:rPr>
              <a:t>第二，以</a:t>
            </a:r>
            <a:r>
              <a:rPr sz="2000">
                <a:solidFill>
                  <a:srgbClr val="D5683F"/>
                </a:solidFill>
                <a:sym typeface="+mn-ea"/>
              </a:rPr>
              <a:t>圈群</a:t>
            </a:r>
            <a:r>
              <a:rPr sz="2000">
                <a:sym typeface="+mn-ea"/>
              </a:rPr>
              <a:t>为对象的病毒式传播。</a:t>
            </a:r>
            <a:endParaRPr sz="2000">
              <a:sym typeface="+mn-ea"/>
            </a:endParaRPr>
          </a:p>
          <a:p>
            <a:pPr marL="342900" indent="-342900" fontAlgn="auto">
              <a:lnSpc>
                <a:spcPct val="150000"/>
              </a:lnSpc>
              <a:buFont typeface="Arial" panose="020B0604020202020204" pitchFamily="34" charset="0"/>
              <a:buChar char="•"/>
            </a:pPr>
            <a:r>
              <a:rPr sz="2000">
                <a:sym typeface="+mn-ea"/>
              </a:rPr>
              <a:t>第三，以</a:t>
            </a:r>
            <a:r>
              <a:rPr sz="2000">
                <a:solidFill>
                  <a:srgbClr val="D5683F"/>
                </a:solidFill>
                <a:sym typeface="+mn-ea"/>
              </a:rPr>
              <a:t>推送</a:t>
            </a:r>
            <a:r>
              <a:rPr sz="2000">
                <a:sym typeface="+mn-ea"/>
              </a:rPr>
              <a:t>为特征的精准传播。</a:t>
            </a:r>
            <a:endParaRPr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三、微信内容的编辑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101473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a:t>
            </a:r>
            <a:r>
              <a:rPr sz="2000" b="1">
                <a:sym typeface="+mn-ea"/>
              </a:rPr>
              <a:t>创建订阅号</a:t>
            </a:r>
            <a:endParaRPr sz="2000" b="1">
              <a:sym typeface="+mn-ea"/>
            </a:endParaRPr>
          </a:p>
          <a:p>
            <a:pPr marL="342900" indent="-342900" fontAlgn="auto">
              <a:lnSpc>
                <a:spcPct val="150000"/>
              </a:lnSpc>
              <a:buFont typeface="Arial" panose="020B0604020202020204" pitchFamily="34" charset="0"/>
              <a:buChar char="•"/>
            </a:pPr>
            <a:endParaRPr sz="2000" b="1">
              <a:sym typeface="+mn-ea"/>
            </a:endParaRPr>
          </a:p>
        </p:txBody>
      </p:sp>
      <p:pic>
        <p:nvPicPr>
          <p:cNvPr id="4" name="图片 3"/>
          <p:cNvPicPr>
            <a:picLocks noChangeAspect="1"/>
          </p:cNvPicPr>
          <p:nvPr/>
        </p:nvPicPr>
        <p:blipFill>
          <a:blip r:embed="rId2"/>
          <a:stretch>
            <a:fillRect/>
          </a:stretch>
        </p:blipFill>
        <p:spPr>
          <a:xfrm>
            <a:off x="852170" y="2588895"/>
            <a:ext cx="10291445" cy="35445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三、微信内容的编辑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a:t>
            </a:r>
            <a:r>
              <a:rPr sz="2000" b="1">
                <a:sym typeface="+mn-ea"/>
              </a:rPr>
              <a:t>日常新闻发布</a:t>
            </a:r>
            <a:endParaRPr sz="2000" b="1">
              <a:sym typeface="+mn-ea"/>
            </a:endParaRPr>
          </a:p>
          <a:p>
            <a:pPr marL="342900" indent="-342900" fontAlgn="auto">
              <a:lnSpc>
                <a:spcPct val="150000"/>
              </a:lnSpc>
              <a:buFont typeface="Arial" panose="020B0604020202020204" pitchFamily="34" charset="0"/>
              <a:buChar char="•"/>
            </a:pPr>
            <a:r>
              <a:rPr sz="2000">
                <a:sym typeface="+mn-ea"/>
              </a:rPr>
              <a:t>微信推送的新闻资讯分为图文消息、图片库、语音和视频四类</a:t>
            </a:r>
            <a:r>
              <a:rPr lang="zh-CN" sz="2000">
                <a:sym typeface="+mn-ea"/>
              </a:rPr>
              <a:t>。</a:t>
            </a:r>
            <a:endParaRPr lang="zh-CN" sz="2000">
              <a:sym typeface="+mn-ea"/>
            </a:endParaRPr>
          </a:p>
          <a:p>
            <a:pPr marL="342900" indent="-342900" fontAlgn="auto">
              <a:lnSpc>
                <a:spcPct val="150000"/>
              </a:lnSpc>
              <a:buFont typeface="Arial" panose="020B0604020202020204" pitchFamily="34" charset="0"/>
              <a:buChar char="•"/>
            </a:pPr>
            <a:endParaRPr lang="zh-CN" sz="2000">
              <a:sym typeface="+mn-ea"/>
            </a:endParaRPr>
          </a:p>
          <a:p>
            <a:pPr indent="0" fontAlgn="auto">
              <a:lnSpc>
                <a:spcPct val="150000"/>
              </a:lnSpc>
              <a:buFont typeface="Arial" panose="020B0604020202020204" pitchFamily="34" charset="0"/>
              <a:buNone/>
            </a:pPr>
            <a:r>
              <a:rPr lang="zh-CN" sz="2000" b="1">
                <a:sym typeface="+mn-ea"/>
              </a:rPr>
              <a:t>（三）订阅号栏目设计</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微信后台系统提供了自定义菜单，这是运营者的一个“机动武器”，运营者可以自由设置栏目，链接小程序、客户端或微店，放置精彩内容，提供互动等。</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菜单内容一般设计为三种类型：即时实时内容、重点推荐内容和用户互动。</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二、网络与新媒体编辑的发展演变</a:t>
            </a:r>
            <a:endParaRPr lang="en-US" altLang="zh-CN" sz="2400" b="1">
              <a:latin typeface="黑体" panose="02010609060101010101" charset="-122"/>
              <a:ea typeface="黑体" panose="02010609060101010101" charset="-122"/>
            </a:endParaRPr>
          </a:p>
        </p:txBody>
      </p:sp>
      <p:sp>
        <p:nvSpPr>
          <p:cNvPr id="4" name="文本框 3"/>
          <p:cNvSpPr txBox="1"/>
          <p:nvPr/>
        </p:nvSpPr>
        <p:spPr>
          <a:xfrm>
            <a:off x="435610" y="1889760"/>
            <a:ext cx="10486390" cy="378460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000">
                <a:solidFill>
                  <a:schemeClr val="accent1">
                    <a:lumMod val="75000"/>
                  </a:schemeClr>
                </a:solidFill>
              </a:rPr>
              <a:t>第一阶段</a:t>
            </a:r>
            <a:r>
              <a:rPr lang="zh-CN" sz="2000"/>
              <a:t>的背景是网络与新媒体上的网站数量有限，内容稀缺，用户稀少，编辑的工作比较简单，就是将非数字化、非网络化的内容搬移到网上，由此出现了大量刊登传统报纸电子版内容的网站。</a:t>
            </a:r>
            <a:endParaRPr lang="zh-CN" sz="2000"/>
          </a:p>
          <a:p>
            <a:pPr marL="285750" indent="-285750" fontAlgn="auto">
              <a:lnSpc>
                <a:spcPct val="150000"/>
              </a:lnSpc>
              <a:buFont typeface="Arial" panose="020B0604020202020204" pitchFamily="34" charset="0"/>
              <a:buChar char="•"/>
            </a:pPr>
            <a:r>
              <a:rPr lang="zh-CN" sz="2000">
                <a:solidFill>
                  <a:schemeClr val="accent1">
                    <a:lumMod val="75000"/>
                  </a:schemeClr>
                </a:solidFill>
              </a:rPr>
              <a:t>第二阶段</a:t>
            </a:r>
            <a:r>
              <a:rPr lang="zh-CN" sz="2000"/>
              <a:t>的背景是网络与新媒体上的网站数量众多，内容逐渐丰富，Weh2.0技术降低了用户创造内容的门槛。</a:t>
            </a:r>
            <a:endParaRPr lang="zh-CN" sz="2000"/>
          </a:p>
          <a:p>
            <a:pPr marL="285750" indent="-285750" fontAlgn="auto">
              <a:lnSpc>
                <a:spcPct val="150000"/>
              </a:lnSpc>
              <a:buFont typeface="Arial" panose="020B0604020202020204" pitchFamily="34" charset="0"/>
              <a:buChar char="•"/>
            </a:pPr>
            <a:r>
              <a:rPr lang="zh-CN" sz="2000">
                <a:solidFill>
                  <a:schemeClr val="accent1">
                    <a:lumMod val="75000"/>
                  </a:schemeClr>
                </a:solidFill>
              </a:rPr>
              <a:t>第三阶段</a:t>
            </a:r>
            <a:r>
              <a:rPr lang="zh-CN" sz="2000"/>
              <a:t>的背景是网络与新媒体的影响力提升，政府、社会日渐关注并重视网络与新媒体的发展。</a:t>
            </a:r>
            <a:endParaRPr lang="zh-CN" sz="2000"/>
          </a:p>
          <a:p>
            <a:pPr marL="285750" indent="-285750" fontAlgn="auto">
              <a:lnSpc>
                <a:spcPct val="150000"/>
              </a:lnSpc>
              <a:buFont typeface="Arial" panose="020B0604020202020204" pitchFamily="34" charset="0"/>
              <a:buChar char="•"/>
            </a:pPr>
            <a:r>
              <a:rPr lang="zh-CN" sz="2000">
                <a:solidFill>
                  <a:schemeClr val="accent1">
                    <a:lumMod val="75000"/>
                  </a:schemeClr>
                </a:solidFill>
              </a:rPr>
              <a:t>第四阶段</a:t>
            </a:r>
            <a:r>
              <a:rPr lang="zh-CN" sz="2000"/>
              <a:t>的背景是进入移动与大数据时代，用户的个性化需求凸显。</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三、微信内容的编辑</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（四）</a:t>
            </a:r>
            <a:r>
              <a:rPr sz="2000" b="1">
                <a:sym typeface="+mn-ea"/>
              </a:rPr>
              <a:t>互动内容与互动活动</a:t>
            </a:r>
            <a:endParaRPr sz="2000" b="1">
              <a:sym typeface="+mn-ea"/>
            </a:endParaRPr>
          </a:p>
          <a:p>
            <a:pPr marL="342900" indent="-342900" fontAlgn="auto">
              <a:lnSpc>
                <a:spcPct val="150000"/>
              </a:lnSpc>
              <a:buFont typeface="Arial" panose="020B0604020202020204" pitchFamily="34" charset="0"/>
              <a:buChar char="•"/>
            </a:pPr>
            <a:r>
              <a:rPr lang="zh-CN" sz="2000">
                <a:sym typeface="+mn-ea"/>
              </a:rPr>
              <a:t>可以从两方面进行这项工作：一是运用微信后台系统里的“自动回复”模块，二是借助自定义菜案单独设置。</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自动回复包括三个“回复”项 ：关键词回复、收到消息回复、被关注回复。</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此外，还可以利用自定义菜单设置互动内容和活动，或者是运营者邀请用户线上线下参与其策划的各种活动。</a:t>
            </a:r>
            <a:endParaRPr lang="zh-CN" sz="2000">
              <a:sym typeface="+mn-ea"/>
            </a:endParaRPr>
          </a:p>
          <a:p>
            <a:pPr marL="342900" indent="-342900" fontAlgn="auto">
              <a:lnSpc>
                <a:spcPct val="150000"/>
              </a:lnSpc>
              <a:buFont typeface="Arial" panose="020B0604020202020204" pitchFamily="34" charset="0"/>
              <a:buChar char="•"/>
            </a:pP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四、微信订阅号的运营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a:t>
            </a:r>
            <a:r>
              <a:rPr sz="2000" b="1">
                <a:sym typeface="+mn-ea"/>
              </a:rPr>
              <a:t>打造优质内容</a:t>
            </a:r>
            <a:endParaRPr sz="2000" b="1">
              <a:sym typeface="+mn-ea"/>
            </a:endParaRPr>
          </a:p>
          <a:p>
            <a:pPr marL="342900" indent="-342900" fontAlgn="auto">
              <a:lnSpc>
                <a:spcPct val="150000"/>
              </a:lnSpc>
              <a:buFont typeface="Arial" panose="020B0604020202020204" pitchFamily="34" charset="0"/>
              <a:buChar char="•"/>
            </a:pPr>
            <a:r>
              <a:rPr lang="en-US" altLang="zh-CN" sz="2000">
                <a:solidFill>
                  <a:schemeClr val="accent1">
                    <a:lumMod val="75000"/>
                  </a:schemeClr>
                </a:solidFill>
                <a:sym typeface="+mn-ea"/>
              </a:rPr>
              <a:t>“</a:t>
            </a:r>
            <a:r>
              <a:rPr lang="zh-CN" sz="2000">
                <a:solidFill>
                  <a:schemeClr val="accent1">
                    <a:lumMod val="75000"/>
                  </a:schemeClr>
                </a:solidFill>
                <a:sym typeface="+mn-ea"/>
              </a:rPr>
              <a:t>优质内容</a:t>
            </a:r>
            <a:r>
              <a:rPr lang="en-US" altLang="zh-CN" sz="2000">
                <a:solidFill>
                  <a:schemeClr val="accent1">
                    <a:lumMod val="75000"/>
                  </a:schemeClr>
                </a:solidFill>
                <a:sym typeface="+mn-ea"/>
              </a:rPr>
              <a:t>”</a:t>
            </a:r>
            <a:r>
              <a:rPr lang="zh-CN" sz="2000">
                <a:solidFill>
                  <a:schemeClr val="accent1">
                    <a:lumMod val="75000"/>
                  </a:schemeClr>
                </a:solidFill>
                <a:sym typeface="+mn-ea"/>
              </a:rPr>
              <a:t>，既包括内容本身的选题价值、新闻价值、标题制作、题材运用、篇章结构、表达形式和文字词藻，还包括内容的版式设置、编排技巧和互动设计。</a:t>
            </a:r>
            <a:endParaRPr lang="zh-CN"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lang="en-US" altLang="zh-CN" sz="2000">
                <a:solidFill>
                  <a:srgbClr val="D5683F"/>
                </a:solidFill>
                <a:sym typeface="+mn-ea"/>
              </a:rPr>
              <a:t>“</a:t>
            </a:r>
            <a:r>
              <a:rPr lang="zh-CN" sz="2000">
                <a:solidFill>
                  <a:srgbClr val="D5683F"/>
                </a:solidFill>
                <a:sym typeface="+mn-ea"/>
              </a:rPr>
              <a:t>蹭热点</a:t>
            </a:r>
            <a:r>
              <a:rPr lang="en-US" altLang="zh-CN" sz="2000">
                <a:solidFill>
                  <a:srgbClr val="D5683F"/>
                </a:solidFill>
                <a:sym typeface="+mn-ea"/>
              </a:rPr>
              <a:t>”</a:t>
            </a:r>
            <a:r>
              <a:rPr lang="zh-CN" sz="2000">
                <a:sym typeface="+mn-ea"/>
              </a:rPr>
              <a:t>是一柄双刃剑，技巧高超的</a:t>
            </a:r>
            <a:r>
              <a:rPr lang="en-US" altLang="zh-CN" sz="2000">
                <a:sym typeface="+mn-ea"/>
              </a:rPr>
              <a:t>“</a:t>
            </a:r>
            <a:r>
              <a:rPr lang="zh-CN" sz="2000">
                <a:sym typeface="+mn-ea"/>
              </a:rPr>
              <a:t>蹭</a:t>
            </a:r>
            <a:r>
              <a:rPr lang="en-US" altLang="zh-CN" sz="2000">
                <a:sym typeface="+mn-ea"/>
              </a:rPr>
              <a:t>”</a:t>
            </a:r>
            <a:r>
              <a:rPr lang="zh-CN" sz="2000">
                <a:sym typeface="+mn-ea"/>
              </a:rPr>
              <a:t>能带来事半功倍的营销效果，僵化捆绑式的</a:t>
            </a:r>
            <a:r>
              <a:rPr lang="en-US" altLang="zh-CN" sz="2000">
                <a:sym typeface="+mn-ea"/>
              </a:rPr>
              <a:t>“</a:t>
            </a:r>
            <a:r>
              <a:rPr lang="zh-CN" sz="2000">
                <a:sym typeface="+mn-ea"/>
              </a:rPr>
              <a:t>蹭</a:t>
            </a:r>
            <a:r>
              <a:rPr lang="en-US" altLang="zh-CN" sz="2000">
                <a:sym typeface="+mn-ea"/>
              </a:rPr>
              <a:t>”</a:t>
            </a:r>
            <a:r>
              <a:rPr lang="zh-CN" sz="2000">
                <a:sym typeface="+mn-ea"/>
              </a:rPr>
              <a:t>不</a:t>
            </a:r>
            <a:r>
              <a:rPr lang="zh-CN" sz="2000">
                <a:sym typeface="+mn-ea"/>
              </a:rPr>
              <a:t>但无效 、无益，还可能适得其反，产生负面效应。</a:t>
            </a:r>
            <a:endParaRPr lang="zh-CN" sz="2000">
              <a:sym typeface="+mn-ea"/>
            </a:endParaRPr>
          </a:p>
          <a:p>
            <a:pPr marL="342900" indent="-342900" fontAlgn="auto">
              <a:lnSpc>
                <a:spcPct val="150000"/>
              </a:lnSpc>
              <a:buFont typeface="Arial" panose="020B0604020202020204" pitchFamily="34" charset="0"/>
              <a:buChar char="•"/>
            </a:pPr>
            <a:r>
              <a:rPr lang="zh-CN" sz="2000">
                <a:solidFill>
                  <a:srgbClr val="D5683F"/>
                </a:solidFill>
                <a:sym typeface="+mn-ea"/>
              </a:rPr>
              <a:t>标题制作</a:t>
            </a:r>
            <a:r>
              <a:rPr lang="zh-CN" sz="2000">
                <a:sym typeface="+mn-ea"/>
              </a:rPr>
              <a:t>是打造优质内容的一个横断面，要求贴合用户阅读习惯和移动端阅读的特点，进行有针对性的制作。</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基于用户体验的</a:t>
            </a:r>
            <a:r>
              <a:rPr lang="zh-CN" sz="2000">
                <a:solidFill>
                  <a:srgbClr val="D5683F"/>
                </a:solidFill>
                <a:sym typeface="+mn-ea"/>
              </a:rPr>
              <a:t>版式设计和编排</a:t>
            </a:r>
            <a:r>
              <a:rPr lang="zh-CN" sz="2000">
                <a:sym typeface="+mn-ea"/>
              </a:rPr>
              <a:t>是打造优质内容不可或缺的重要一环。</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四、微信订阅号的运营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a:t>
            </a:r>
            <a:r>
              <a:rPr sz="2000" b="1">
                <a:sym typeface="+mn-ea"/>
              </a:rPr>
              <a:t>吸引用户关注</a:t>
            </a:r>
            <a:endParaRPr sz="2000" b="1">
              <a:sym typeface="+mn-ea"/>
            </a:endParaRPr>
          </a:p>
          <a:p>
            <a:pPr marL="342900" indent="-342900" fontAlgn="auto">
              <a:lnSpc>
                <a:spcPct val="150000"/>
              </a:lnSpc>
              <a:buFont typeface="Arial" panose="020B0604020202020204" pitchFamily="34" charset="0"/>
              <a:buChar char="•"/>
            </a:pPr>
            <a:r>
              <a:rPr lang="zh-CN" sz="2000">
                <a:sym typeface="+mn-ea"/>
              </a:rPr>
              <a:t>第一要做好</a:t>
            </a:r>
            <a:r>
              <a:rPr lang="zh-CN" sz="2000">
                <a:solidFill>
                  <a:srgbClr val="D5683F"/>
                </a:solidFill>
                <a:sym typeface="+mn-ea"/>
              </a:rPr>
              <a:t>订阅号的管理</a:t>
            </a:r>
            <a:r>
              <a:rPr lang="zh-CN" sz="2000">
                <a:sym typeface="+mn-ea"/>
              </a:rPr>
              <a:t>，包括定位、</a:t>
            </a:r>
            <a:r>
              <a:rPr lang="en-US" altLang="zh-CN" sz="2000">
                <a:sym typeface="+mn-ea"/>
              </a:rPr>
              <a:t>UI</a:t>
            </a:r>
            <a:r>
              <a:rPr lang="zh-CN" sz="2000">
                <a:sym typeface="+mn-ea"/>
              </a:rPr>
              <a:t>设 计 、栏目设置 、功能插件、回复反馈等“基础设施”的配置。</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第二要做好</a:t>
            </a:r>
            <a:r>
              <a:rPr lang="zh-CN" sz="2000">
                <a:solidFill>
                  <a:srgbClr val="D5683F"/>
                </a:solidFill>
                <a:sym typeface="+mn-ea"/>
              </a:rPr>
              <a:t>日常运维更新</a:t>
            </a:r>
            <a:r>
              <a:rPr lang="zh-CN" sz="2000">
                <a:sym typeface="+mn-ea"/>
              </a:rPr>
              <a:t>，包括固定更新时间、频率 、方式 、形式和交互，统计分析用户的行为数据。</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第三要</a:t>
            </a:r>
            <a:r>
              <a:rPr lang="zh-CN" sz="2000">
                <a:solidFill>
                  <a:srgbClr val="D5683F"/>
                </a:solidFill>
                <a:sym typeface="+mn-ea"/>
              </a:rPr>
              <a:t>运用一定的推送技巧</a:t>
            </a:r>
            <a:r>
              <a:rPr lang="zh-CN" sz="2000">
                <a:sym typeface="+mn-ea"/>
              </a:rPr>
              <a:t>，比如研究合理的推送时间以及相应的推送内容。</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四、微信订阅号的运营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（三）</a:t>
            </a:r>
            <a:r>
              <a:rPr sz="2000" b="1">
                <a:sym typeface="+mn-ea"/>
              </a:rPr>
              <a:t>建构运营模式，获得双赢</a:t>
            </a:r>
            <a:endParaRPr sz="2000" b="1">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运营模式大多围绕内容而展开，包括广告、用户付费、会员收费、电商导流、产品售卖、与第三方应用合作等。</a:t>
            </a:r>
            <a:endParaRPr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微信订阅号的广告模式分为直接广告、间接广告和原生内容广告。</a:t>
            </a:r>
            <a:endParaRPr sz="2000">
              <a:solidFill>
                <a:schemeClr val="tx1"/>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用户付费和会员收费都是建立在拥有一定数量的忠诚用户和拥有独家、优质内容的基础之上</a:t>
            </a:r>
            <a:r>
              <a:rPr lang="zh-CN" sz="2000">
                <a:solidFill>
                  <a:schemeClr val="tx1"/>
                </a:solidFill>
                <a:sym typeface="+mn-ea"/>
              </a:rPr>
              <a:t>。</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电商导流和第三方应用合作需要以订阅号的高流量为前提。</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广告、用户、电商、产品都离不开流量基础。</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58775"/>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微信</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订阅号的编辑与运营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四、微信订阅号的运营</a:t>
            </a:r>
            <a:endParaRPr lang="zh-CN" altLang="en-US" sz="2400" b="1">
              <a:latin typeface="黑体" panose="02010609060101010101" charset="-122"/>
              <a:ea typeface="黑体" panose="02010609060101010101" charset="-122"/>
              <a:sym typeface="+mn-ea"/>
            </a:endParaRPr>
          </a:p>
        </p:txBody>
      </p:sp>
      <p:sp>
        <p:nvSpPr>
          <p:cNvPr id="2" name="文本框 1"/>
          <p:cNvSpPr txBox="1"/>
          <p:nvPr/>
        </p:nvSpPr>
        <p:spPr>
          <a:xfrm>
            <a:off x="553085" y="194246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（三）</a:t>
            </a:r>
            <a:r>
              <a:rPr sz="2000" b="1">
                <a:sym typeface="+mn-ea"/>
              </a:rPr>
              <a:t>建构运营模式，获得双赢</a:t>
            </a:r>
            <a:endParaRPr sz="2000" b="1">
              <a:sym typeface="+mn-ea"/>
            </a:endParaRPr>
          </a:p>
          <a:p>
            <a:pPr marL="342900" indent="-342900" fontAlgn="auto">
              <a:lnSpc>
                <a:spcPct val="150000"/>
              </a:lnSpc>
              <a:buFont typeface="Arial" panose="020B0604020202020204" pitchFamily="34" charset="0"/>
              <a:buChar char="•"/>
            </a:pPr>
            <a:r>
              <a:rPr sz="2000">
                <a:solidFill>
                  <a:schemeClr val="accent1">
                    <a:lumMod val="75000"/>
                  </a:schemeClr>
                </a:solidFill>
                <a:sym typeface="+mn-ea"/>
              </a:rPr>
              <a:t>运营模式大多围绕内容而展开，包括广告、用户付费、会员收费、电商导流、产品售卖、与第三方应用合作等。</a:t>
            </a:r>
            <a:endParaRPr sz="2000">
              <a:solidFill>
                <a:schemeClr val="accent1">
                  <a:lumMod val="75000"/>
                </a:schemeClr>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微信订阅号的广告模式分为直接广告、间接广告和原生内容广告。</a:t>
            </a:r>
            <a:endParaRPr sz="2000">
              <a:solidFill>
                <a:schemeClr val="tx1"/>
              </a:solidFill>
              <a:sym typeface="+mn-ea"/>
            </a:endParaRPr>
          </a:p>
          <a:p>
            <a:pPr marL="342900" indent="-342900" fontAlgn="auto">
              <a:lnSpc>
                <a:spcPct val="150000"/>
              </a:lnSpc>
              <a:buFont typeface="Arial" panose="020B0604020202020204" pitchFamily="34" charset="0"/>
              <a:buChar char="•"/>
            </a:pPr>
            <a:r>
              <a:rPr sz="2000">
                <a:solidFill>
                  <a:schemeClr val="tx1"/>
                </a:solidFill>
                <a:sym typeface="+mn-ea"/>
              </a:rPr>
              <a:t>用户付费和会员收费都是建立在拥有一定数量的忠诚用户和拥有独家、优质内容的基础之上</a:t>
            </a:r>
            <a:r>
              <a:rPr lang="zh-CN" sz="2000">
                <a:solidFill>
                  <a:schemeClr val="tx1"/>
                </a:solidFill>
                <a:sym typeface="+mn-ea"/>
              </a:rPr>
              <a:t>。</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tx1"/>
                </a:solidFill>
                <a:sym typeface="+mn-ea"/>
              </a:rPr>
              <a:t>电商导流和第三方应用合作需要以订阅号的高流量为前提。</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广告、用户、电商、产品都离不开流量基础。</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认识网络与新媒体编辑</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三、网络与新媒体编辑的价值与作用</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11195050" cy="230695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000"/>
              <a:t>在</a:t>
            </a:r>
            <a:r>
              <a:rPr lang="zh-CN" altLang="en-US" sz="2400">
                <a:solidFill>
                  <a:srgbClr val="CC4E3F"/>
                </a:solidFill>
              </a:rPr>
              <a:t>内容层面</a:t>
            </a:r>
            <a:r>
              <a:rPr lang="zh-CN" sz="2000"/>
              <a:t>，编辑是一个发现、筛选、过滤和梳理的过程。</a:t>
            </a:r>
            <a:endParaRPr lang="zh-CN" sz="2000"/>
          </a:p>
          <a:p>
            <a:pPr marL="285750" indent="-285750" fontAlgn="auto">
              <a:lnSpc>
                <a:spcPct val="150000"/>
              </a:lnSpc>
              <a:buFont typeface="Arial" panose="020B0604020202020204" pitchFamily="34" charset="0"/>
              <a:buChar char="•"/>
            </a:pPr>
            <a:r>
              <a:rPr lang="zh-CN" sz="2000"/>
              <a:t>在</a:t>
            </a:r>
            <a:r>
              <a:rPr lang="zh-CN" altLang="en-US" sz="2400">
                <a:solidFill>
                  <a:srgbClr val="CC4E3F"/>
                </a:solidFill>
              </a:rPr>
              <a:t>形式层面</a:t>
            </a:r>
            <a:r>
              <a:rPr lang="zh-CN" sz="2000"/>
              <a:t>，编辑是一个设计、修饰 、装扮和包装的过程。</a:t>
            </a:r>
            <a:endParaRPr lang="zh-CN" sz="2000"/>
          </a:p>
          <a:p>
            <a:pPr marL="285750" indent="-285750" fontAlgn="auto">
              <a:lnSpc>
                <a:spcPct val="150000"/>
              </a:lnSpc>
              <a:buFont typeface="Arial" panose="020B0604020202020204" pitchFamily="34" charset="0"/>
              <a:buChar char="•"/>
            </a:pPr>
            <a:r>
              <a:rPr lang="zh-CN" sz="2000"/>
              <a:t>在</a:t>
            </a:r>
            <a:r>
              <a:rPr lang="zh-CN" altLang="en-US" sz="2400">
                <a:solidFill>
                  <a:srgbClr val="CC4E3F"/>
                </a:solidFill>
              </a:rPr>
              <a:t>议题层面</a:t>
            </a:r>
            <a:r>
              <a:rPr lang="zh-CN" sz="2000"/>
              <a:t>，编辑是一个组织、强化、设置和引领的过程 。</a:t>
            </a:r>
            <a:endParaRPr lang="zh-CN" sz="2000"/>
          </a:p>
          <a:p>
            <a:pPr marL="285750" indent="-285750" fontAlgn="auto">
              <a:lnSpc>
                <a:spcPct val="150000"/>
              </a:lnSpc>
              <a:buFont typeface="Arial" panose="020B0604020202020204" pitchFamily="34" charset="0"/>
              <a:buChar char="•"/>
            </a:pPr>
            <a:r>
              <a:rPr lang="zh-CN" sz="2000"/>
              <a:t>在</a:t>
            </a:r>
            <a:r>
              <a:rPr lang="zh-CN" altLang="en-US" sz="2400">
                <a:solidFill>
                  <a:srgbClr val="CC4E3F"/>
                </a:solidFill>
              </a:rPr>
              <a:t>营销层面</a:t>
            </a:r>
            <a:r>
              <a:rPr lang="zh-CN" sz="2000"/>
              <a:t>，编辑是一个策划、渗透、运营与增值的过程。</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一、网络与新媒体运营的内涵与外延</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11195050" cy="203009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rgbClr val="CC4E3F"/>
                </a:solidFill>
              </a:rPr>
              <a:t>网络与新媒体的运营</a:t>
            </a:r>
            <a:r>
              <a:rPr lang="zh-CN" sz="2000"/>
              <a:t>也是对网络与新媒体的内容、产品、用户、市场等所有工作的统称，它以PC、手机 、平板电脑等不同终端为营销平台或产品本身，通过对网络与新媒体资源的配置、优化和组合，进行网络与新媒体规划、前后期策划、运行、推广和管理，达到推介产品和获取用户的目标。</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一、网络与新媒体运营的内涵与外延</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11195050" cy="203009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000"/>
              <a:t>网络与新媒体的运营包括两个阶段。</a:t>
            </a:r>
            <a:endParaRPr lang="zh-CN" sz="2000"/>
          </a:p>
          <a:p>
            <a:pPr marL="285750" indent="-285750" fontAlgn="auto">
              <a:lnSpc>
                <a:spcPct val="150000"/>
              </a:lnSpc>
              <a:buFont typeface="Arial" panose="020B0604020202020204" pitchFamily="34" charset="0"/>
              <a:buChar char="•"/>
            </a:pPr>
            <a:r>
              <a:rPr lang="zh-CN" sz="2000"/>
              <a:t>第一阶段为</a:t>
            </a:r>
            <a:r>
              <a:rPr lang="zh-CN" altLang="en-US" sz="2400">
                <a:solidFill>
                  <a:srgbClr val="CC4E3F"/>
                </a:solidFill>
              </a:rPr>
              <a:t>规划与创建阶段</a:t>
            </a:r>
            <a:r>
              <a:rPr lang="zh-CN" sz="2000"/>
              <a:t>，即完成网络与新媒体的网站或产品设计、规划和初步建设，具体工作包括：从市场竞品、发展前景、市场规模、资源 优势等方面进行前期调研，从内容策划、技术架构、页面设计等方面进行全面规划，从建设资金、网络技术、人员团队等方面进行筹备：</a:t>
            </a:r>
            <a:endParaRPr lang="zh-CN" sz="2000"/>
          </a:p>
        </p:txBody>
      </p:sp>
      <p:pic>
        <p:nvPicPr>
          <p:cNvPr id="2" name="图片 1"/>
          <p:cNvPicPr>
            <a:picLocks noChangeAspect="1"/>
          </p:cNvPicPr>
          <p:nvPr/>
        </p:nvPicPr>
        <p:blipFill>
          <a:blip r:embed="rId2"/>
          <a:stretch>
            <a:fillRect/>
          </a:stretch>
        </p:blipFill>
        <p:spPr>
          <a:xfrm>
            <a:off x="3724910" y="4074160"/>
            <a:ext cx="4742815" cy="22244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一、网络与新媒体运营的内涵与外延</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11195050" cy="203009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000"/>
              <a:t>第二阶段为</a:t>
            </a:r>
            <a:r>
              <a:rPr lang="zh-CN" altLang="en-US" sz="2400">
                <a:solidFill>
                  <a:srgbClr val="CC4E3F"/>
                </a:solidFill>
              </a:rPr>
              <a:t>运营执行</a:t>
            </a:r>
            <a:r>
              <a:rPr lang="zh-CN" sz="2000"/>
              <a:t>阶段，即网络与新媒体网站或产品完成后的运行、推广、经营、管理阶段。具体工作包括：从内容获取、内容规划、内容编排、内容输出等方面进行内容运营，从产品目标、研发设计、迭代优化、产品推广等方面进行产品运营，从网络硬广、社群推广、合作推广、活动公关等方面进行市场运营，从用户调研、用户获取、用户转化、用户数据等方面进行用户运营。</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一、网络与新媒体运营的内涵与外延</a:t>
            </a:r>
            <a:endParaRPr lang="zh-CN" altLang="en-US" sz="2400" b="1">
              <a:latin typeface="黑体" panose="02010609060101010101" charset="-122"/>
              <a:ea typeface="黑体" panose="02010609060101010101" charset="-122"/>
            </a:endParaRPr>
          </a:p>
        </p:txBody>
      </p:sp>
      <p:pic>
        <p:nvPicPr>
          <p:cNvPr id="2" name="图片 1"/>
          <p:cNvPicPr>
            <a:picLocks noChangeAspect="1"/>
          </p:cNvPicPr>
          <p:nvPr/>
        </p:nvPicPr>
        <p:blipFill>
          <a:blip r:embed="rId2"/>
          <a:stretch>
            <a:fillRect/>
          </a:stretch>
        </p:blipFill>
        <p:spPr>
          <a:xfrm>
            <a:off x="3649345" y="1708150"/>
            <a:ext cx="4893310" cy="48755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一、网络与新媒体运营的内涵与外延</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707390" y="2064385"/>
            <a:ext cx="9497695" cy="3599815"/>
          </a:xfrm>
          <a:prstGeom prst="rect">
            <a:avLst/>
          </a:prstGeom>
          <a:noFill/>
        </p:spPr>
        <p:txBody>
          <a:bodyPr wrap="square" rtlCol="0">
            <a:spAutoFit/>
          </a:bodyPr>
          <a:p>
            <a:r>
              <a:rPr lang="zh-CN" altLang="en-US" sz="2400"/>
              <a:t>外延：</a:t>
            </a:r>
            <a:endParaRPr lang="zh-CN" altLang="en-US" sz="2400"/>
          </a:p>
          <a:p>
            <a:endParaRPr lang="zh-CN" altLang="en-US" sz="2400"/>
          </a:p>
          <a:p>
            <a:r>
              <a:rPr lang="zh-CN" sz="2000"/>
              <a:t>从</a:t>
            </a:r>
            <a:r>
              <a:rPr lang="zh-CN" altLang="en-US" sz="2400">
                <a:solidFill>
                  <a:srgbClr val="CC4E3F"/>
                </a:solidFill>
              </a:rPr>
              <a:t>网络属性</a:t>
            </a:r>
            <a:r>
              <a:rPr lang="zh-CN" sz="2000"/>
              <a:t>看，有基于PC的桌面互联网运营和基于手机的移动互联网运营；</a:t>
            </a:r>
            <a:endParaRPr lang="zh-CN" sz="2000"/>
          </a:p>
          <a:p>
            <a:r>
              <a:rPr lang="zh-CN" sz="2000"/>
              <a:t>从</a:t>
            </a:r>
            <a:r>
              <a:rPr lang="zh-CN" altLang="en-US" sz="2400">
                <a:solidFill>
                  <a:srgbClr val="CC4E3F"/>
                </a:solidFill>
              </a:rPr>
              <a:t>运营对象</a:t>
            </a:r>
            <a:r>
              <a:rPr lang="zh-CN" sz="2000"/>
              <a:t>看，有媒体运营、产品运营、内容运营、电商运营、资本运营、用户运营、活动运营等；</a:t>
            </a:r>
            <a:endParaRPr lang="zh-CN" sz="2000"/>
          </a:p>
          <a:p>
            <a:r>
              <a:rPr lang="zh-CN" sz="2000"/>
              <a:t>从</a:t>
            </a:r>
            <a:r>
              <a:rPr lang="zh-CN" altLang="en-US" sz="2400">
                <a:solidFill>
                  <a:srgbClr val="CC4E3F"/>
                </a:solidFill>
              </a:rPr>
              <a:t>运营级别</a:t>
            </a:r>
            <a:r>
              <a:rPr lang="zh-CN" sz="2000"/>
              <a:t>看，有初级运营、中级运营、高级运营；</a:t>
            </a:r>
            <a:endParaRPr lang="zh-CN" sz="2000"/>
          </a:p>
          <a:p>
            <a:r>
              <a:rPr lang="zh-CN" sz="2000"/>
              <a:t>从</a:t>
            </a:r>
            <a:r>
              <a:rPr lang="zh-CN" altLang="en-US" sz="2400">
                <a:solidFill>
                  <a:srgbClr val="CC4E3F"/>
                </a:solidFill>
              </a:rPr>
              <a:t>运营平台</a:t>
            </a:r>
            <a:r>
              <a:rPr lang="zh-CN" sz="2000"/>
              <a:t>看，有Web网运营、手机网运营、社交网络运营、客户端运营、微博平台运营、微信平台运营等；</a:t>
            </a:r>
            <a:endParaRPr lang="zh-CN" sz="2000"/>
          </a:p>
          <a:p>
            <a:r>
              <a:rPr lang="zh-CN" sz="2000"/>
              <a:t>从</a:t>
            </a:r>
            <a:r>
              <a:rPr lang="zh-CN" altLang="en-US" sz="2400">
                <a:solidFill>
                  <a:srgbClr val="CC4E3F"/>
                </a:solidFill>
              </a:rPr>
              <a:t>运营产品</a:t>
            </a:r>
            <a:r>
              <a:rPr lang="zh-CN" sz="2000"/>
              <a:t>看，有内容产品运营、游戏产品运营、搜索引擎运营、社区产品运营、自媒体产品运营、数据产品运营等。</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二、网络与新媒体运营的发展演变</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707390" y="2064385"/>
            <a:ext cx="9497695" cy="829945"/>
          </a:xfrm>
          <a:prstGeom prst="rect">
            <a:avLst/>
          </a:prstGeom>
          <a:noFill/>
        </p:spPr>
        <p:txBody>
          <a:bodyPr wrap="square" rtlCol="0">
            <a:spAutoFit/>
          </a:bodyPr>
          <a:p>
            <a:r>
              <a:rPr lang="zh-CN"/>
              <a:t>随着网络与新媒体技术和市场的发展变化，运营从</a:t>
            </a:r>
            <a:r>
              <a:rPr lang="zh-CN" altLang="en-US" sz="2400">
                <a:solidFill>
                  <a:srgbClr val="CC4E3F"/>
                </a:solidFill>
              </a:rPr>
              <a:t>简单走向繁杂</a:t>
            </a:r>
            <a:r>
              <a:rPr lang="zh-CN" sz="2000"/>
              <a:t>，从</a:t>
            </a:r>
            <a:r>
              <a:rPr lang="zh-CN" altLang="en-US" sz="2400">
                <a:solidFill>
                  <a:srgbClr val="CC4E3F"/>
                </a:solidFill>
              </a:rPr>
              <a:t>单一维度走向多元维度</a:t>
            </a:r>
            <a:r>
              <a:rPr lang="zh-CN" sz="2000"/>
              <a:t>，从</a:t>
            </a:r>
            <a:r>
              <a:rPr lang="zh-CN" altLang="en-US" sz="2400">
                <a:solidFill>
                  <a:srgbClr val="CC4E3F"/>
                </a:solidFill>
              </a:rPr>
              <a:t>内容产品走向跨平台应用</a:t>
            </a:r>
            <a:r>
              <a:rPr lang="zh-CN" sz="2000"/>
              <a:t>。</a:t>
            </a:r>
            <a:endParaRPr lang="zh-CN" sz="2000"/>
          </a:p>
        </p:txBody>
      </p:sp>
      <p:sp>
        <p:nvSpPr>
          <p:cNvPr id="35" name="文本框 7"/>
          <p:cNvSpPr txBox="1">
            <a:spLocks noChangeArrowheads="1"/>
          </p:cNvSpPr>
          <p:nvPr/>
        </p:nvSpPr>
        <p:spPr bwMode="auto">
          <a:xfrm>
            <a:off x="1537705" y="3734036"/>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lnSpc>
                <a:spcPct val="150000"/>
              </a:lnSpc>
            </a:pPr>
            <a:r>
              <a:rPr lang="zh-CN" altLang="en-US" sz="1400" dirty="0">
                <a:solidFill>
                  <a:schemeClr val="tx1">
                    <a:lumMod val="85000"/>
                    <a:lumOff val="15000"/>
                  </a:schemeClr>
                </a:solidFill>
                <a:latin typeface="微软雅黑" panose="020B0503020204020204" pitchFamily="34" charset="-122"/>
              </a:rPr>
              <a:t>互联网上内容稀缺，运营主要围绕</a:t>
            </a:r>
            <a:r>
              <a:rPr lang="zh-CN" altLang="en-US" sz="1400" b="1" dirty="0">
                <a:solidFill>
                  <a:srgbClr val="D5683F"/>
                </a:solidFill>
                <a:latin typeface="微软雅黑" panose="020B0503020204020204" pitchFamily="34" charset="-122"/>
              </a:rPr>
              <a:t>内容</a:t>
            </a:r>
            <a:r>
              <a:rPr lang="zh-CN" altLang="en-US" sz="1400" dirty="0">
                <a:solidFill>
                  <a:schemeClr val="tx1">
                    <a:lumMod val="85000"/>
                    <a:lumOff val="15000"/>
                  </a:schemeClr>
                </a:solidFill>
                <a:latin typeface="微软雅黑" panose="020B0503020204020204" pitchFamily="34" charset="-122"/>
              </a:rPr>
              <a:t>展开</a:t>
            </a:r>
            <a:endParaRPr lang="zh-CN" altLang="en-US" sz="1400" dirty="0">
              <a:solidFill>
                <a:schemeClr val="tx1">
                  <a:lumMod val="85000"/>
                  <a:lumOff val="15000"/>
                </a:schemeClr>
              </a:solidFill>
              <a:latin typeface="微软雅黑" panose="020B0503020204020204" pitchFamily="34" charset="-122"/>
            </a:endParaRPr>
          </a:p>
        </p:txBody>
      </p:sp>
      <p:grpSp>
        <p:nvGrpSpPr>
          <p:cNvPr id="6" name="组合 5"/>
          <p:cNvGrpSpPr/>
          <p:nvPr/>
        </p:nvGrpSpPr>
        <p:grpSpPr>
          <a:xfrm>
            <a:off x="2087245" y="3446008"/>
            <a:ext cx="7607878" cy="2932535"/>
            <a:chOff x="4918" y="3626"/>
            <a:chExt cx="9433" cy="3894"/>
          </a:xfrm>
        </p:grpSpPr>
        <p:sp>
          <p:nvSpPr>
            <p:cNvPr id="28" name="六边形 27"/>
            <p:cNvSpPr/>
            <p:nvPr/>
          </p:nvSpPr>
          <p:spPr>
            <a:xfrm rot="16200000">
              <a:off x="4785" y="5724"/>
              <a:ext cx="1928" cy="1662"/>
            </a:xfrm>
            <a:prstGeom prst="hexagon">
              <a:avLst/>
            </a:prstGeom>
            <a:noFill/>
            <a:ln>
              <a:solidFill>
                <a:srgbClr val="F58B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9" name="六边形 28"/>
            <p:cNvSpPr/>
            <p:nvPr/>
          </p:nvSpPr>
          <p:spPr>
            <a:xfrm rot="16200000">
              <a:off x="8036" y="3759"/>
              <a:ext cx="1928" cy="1662"/>
            </a:xfrm>
            <a:prstGeom prst="hexagon">
              <a:avLst/>
            </a:prstGeom>
            <a:noFill/>
            <a:ln>
              <a:solidFill>
                <a:srgbClr val="F58B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六边形 29"/>
            <p:cNvSpPr/>
            <p:nvPr/>
          </p:nvSpPr>
          <p:spPr>
            <a:xfrm rot="16200000">
              <a:off x="11262" y="5725"/>
              <a:ext cx="1928" cy="1662"/>
            </a:xfrm>
            <a:prstGeom prst="hexagon">
              <a:avLst/>
            </a:prstGeom>
            <a:noFill/>
            <a:ln>
              <a:solidFill>
                <a:srgbClr val="F58B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32" name="直接连接符 31"/>
            <p:cNvCxnSpPr>
              <a:stCxn id="28" idx="1"/>
              <a:endCxn id="29" idx="4"/>
            </p:cNvCxnSpPr>
            <p:nvPr/>
          </p:nvCxnSpPr>
          <p:spPr>
            <a:xfrm flipV="1">
              <a:off x="6580" y="5138"/>
              <a:ext cx="1589" cy="869"/>
            </a:xfrm>
            <a:prstGeom prst="line">
              <a:avLst/>
            </a:prstGeom>
            <a:ln>
              <a:solidFill>
                <a:srgbClr val="F58B9C"/>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29" idx="2"/>
              <a:endCxn id="30" idx="5"/>
            </p:cNvCxnSpPr>
            <p:nvPr/>
          </p:nvCxnSpPr>
          <p:spPr>
            <a:xfrm>
              <a:off x="9831" y="5109"/>
              <a:ext cx="1564" cy="928"/>
            </a:xfrm>
            <a:prstGeom prst="line">
              <a:avLst/>
            </a:prstGeom>
            <a:ln>
              <a:solidFill>
                <a:srgbClr val="F58B9C"/>
              </a:solidFill>
            </a:ln>
          </p:spPr>
          <p:style>
            <a:lnRef idx="1">
              <a:schemeClr val="accent1"/>
            </a:lnRef>
            <a:fillRef idx="0">
              <a:schemeClr val="accent1"/>
            </a:fillRef>
            <a:effectRef idx="0">
              <a:schemeClr val="accent1"/>
            </a:effectRef>
            <a:fontRef idx="minor">
              <a:schemeClr val="tx1"/>
            </a:fontRef>
          </p:style>
        </p:cxnSp>
        <p:sp>
          <p:nvSpPr>
            <p:cNvPr id="36" name="文本框 7"/>
            <p:cNvSpPr txBox="1">
              <a:spLocks noChangeArrowheads="1"/>
            </p:cNvSpPr>
            <p:nvPr/>
          </p:nvSpPr>
          <p:spPr bwMode="auto">
            <a:xfrm>
              <a:off x="7175" y="5554"/>
              <a:ext cx="3842" cy="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50000"/>
                </a:lnSpc>
                <a:buClrTx/>
                <a:buSzTx/>
                <a:buFontTx/>
              </a:pPr>
              <a:r>
                <a:rPr lang="zh-CN" altLang="en-US" sz="1400" dirty="0">
                  <a:solidFill>
                    <a:schemeClr val="tx1">
                      <a:lumMod val="85000"/>
                      <a:lumOff val="15000"/>
                    </a:schemeClr>
                  </a:solidFill>
                  <a:latin typeface="微软雅黑" panose="020B0503020204020204" pitchFamily="34" charset="-122"/>
                </a:rPr>
                <a:t>随着互联网进入Web2.0时代，运营主要围绕</a:t>
              </a:r>
              <a:r>
                <a:rPr lang="zh-CN" altLang="en-US" sz="1400" b="1" dirty="0">
                  <a:solidFill>
                    <a:srgbClr val="D5683F"/>
                  </a:solidFill>
                  <a:latin typeface="微软雅黑" panose="020B0503020204020204" pitchFamily="34" charset="-122"/>
                </a:rPr>
                <a:t>用户</a:t>
              </a:r>
              <a:r>
                <a:rPr lang="zh-CN" altLang="en-US" sz="1400" dirty="0">
                  <a:solidFill>
                    <a:schemeClr val="tx1">
                      <a:lumMod val="85000"/>
                      <a:lumOff val="15000"/>
                    </a:schemeClr>
                  </a:solidFill>
                  <a:latin typeface="微软雅黑" panose="020B0503020204020204" pitchFamily="34" charset="-122"/>
                </a:rPr>
                <a:t>展开</a:t>
              </a:r>
              <a:endParaRPr lang="zh-CN" altLang="en-US" sz="1400" dirty="0">
                <a:solidFill>
                  <a:schemeClr val="tx1">
                    <a:lumMod val="85000"/>
                    <a:lumOff val="15000"/>
                  </a:schemeClr>
                </a:solidFill>
                <a:latin typeface="微软雅黑" panose="020B0503020204020204" pitchFamily="34" charset="-122"/>
              </a:endParaRPr>
            </a:p>
          </p:txBody>
        </p:sp>
        <p:sp>
          <p:nvSpPr>
            <p:cNvPr id="5" name="文本框 7"/>
            <p:cNvSpPr txBox="1">
              <a:spLocks noChangeArrowheads="1"/>
            </p:cNvSpPr>
            <p:nvPr/>
          </p:nvSpPr>
          <p:spPr bwMode="auto">
            <a:xfrm>
              <a:off x="10509" y="3836"/>
              <a:ext cx="3842" cy="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dirty="0">
                  <a:solidFill>
                    <a:schemeClr val="tx1">
                      <a:lumMod val="85000"/>
                      <a:lumOff val="15000"/>
                    </a:schemeClr>
                  </a:solidFill>
                  <a:latin typeface="微软雅黑" panose="020B0503020204020204" pitchFamily="34" charset="-122"/>
                </a:rPr>
                <a:t>进人移动互联网和智能时代，运营模式变得多维度、多元化，内容、市场、用户、平台、资本等运营要素既</a:t>
              </a:r>
              <a:r>
                <a:rPr lang="zh-CN" altLang="en-US" sz="1400" b="1" dirty="0">
                  <a:solidFill>
                    <a:srgbClr val="D5683F"/>
                  </a:solidFill>
                  <a:latin typeface="微软雅黑" panose="020B0503020204020204" pitchFamily="34" charset="-122"/>
                </a:rPr>
                <a:t>协同合作又相互制约</a:t>
              </a:r>
              <a:endParaRPr lang="zh-CN" altLang="en-US" sz="1400" b="1" dirty="0">
                <a:solidFill>
                  <a:srgbClr val="D5683F"/>
                </a:solidFill>
                <a:latin typeface="微软雅黑" panose="020B0503020204020204" pitchFamily="34" charset="-122"/>
              </a:endParaRPr>
            </a:p>
          </p:txBody>
        </p:sp>
      </p:grpSp>
      <p:sp>
        <p:nvSpPr>
          <p:cNvPr id="9" name="文本框 8"/>
          <p:cNvSpPr txBox="1"/>
          <p:nvPr/>
        </p:nvSpPr>
        <p:spPr>
          <a:xfrm>
            <a:off x="2377440" y="5467985"/>
            <a:ext cx="760730" cy="368300"/>
          </a:xfrm>
          <a:prstGeom prst="rect">
            <a:avLst/>
          </a:prstGeom>
          <a:noFill/>
        </p:spPr>
        <p:txBody>
          <a:bodyPr wrap="square" rtlCol="0">
            <a:spAutoFit/>
          </a:bodyPr>
          <a:p>
            <a:r>
              <a:rPr lang="zh-CN" altLang="en-US" b="1"/>
              <a:t>早期</a:t>
            </a:r>
            <a:endParaRPr lang="zh-CN" altLang="en-US" b="1"/>
          </a:p>
        </p:txBody>
      </p:sp>
      <p:sp>
        <p:nvSpPr>
          <p:cNvPr id="13" name="文本框 12"/>
          <p:cNvSpPr txBox="1"/>
          <p:nvPr/>
        </p:nvSpPr>
        <p:spPr>
          <a:xfrm>
            <a:off x="4957445" y="3923665"/>
            <a:ext cx="844550" cy="368300"/>
          </a:xfrm>
          <a:prstGeom prst="rect">
            <a:avLst/>
          </a:prstGeom>
          <a:noFill/>
        </p:spPr>
        <p:txBody>
          <a:bodyPr wrap="square" rtlCol="0">
            <a:spAutoFit/>
          </a:bodyPr>
          <a:p>
            <a:pPr algn="ctr"/>
            <a:r>
              <a:rPr lang="zh-CN" altLang="en-US" b="1"/>
              <a:t>中期</a:t>
            </a:r>
            <a:endParaRPr lang="zh-CN" altLang="en-US" b="1"/>
          </a:p>
        </p:txBody>
      </p:sp>
      <p:sp>
        <p:nvSpPr>
          <p:cNvPr id="14" name="文本框 13"/>
          <p:cNvSpPr txBox="1"/>
          <p:nvPr/>
        </p:nvSpPr>
        <p:spPr>
          <a:xfrm>
            <a:off x="7658100" y="5467985"/>
            <a:ext cx="647065" cy="368300"/>
          </a:xfrm>
          <a:prstGeom prst="rect">
            <a:avLst/>
          </a:prstGeom>
          <a:noFill/>
        </p:spPr>
        <p:txBody>
          <a:bodyPr wrap="square" rtlCol="0">
            <a:spAutoFit/>
          </a:bodyPr>
          <a:p>
            <a:r>
              <a:rPr lang="zh-CN" altLang="en-US" b="1"/>
              <a:t>当前</a:t>
            </a:r>
            <a:endParaRPr lang="zh-CN" altLang="en-US" b="1"/>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down)">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三、网络与新媒体运营的价值与作用</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707390" y="2064385"/>
            <a:ext cx="949769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t>在 “战略”层面上，运营是互联网公司生存与发展的基石，是对战略方向和定位的践行、检验。</a:t>
            </a:r>
            <a:endParaRPr lang="zh-CN" sz="2000"/>
          </a:p>
          <a:p>
            <a:pPr marL="342900" indent="-342900" fontAlgn="auto">
              <a:lnSpc>
                <a:spcPct val="150000"/>
              </a:lnSpc>
              <a:buFont typeface="Arial" panose="020B0604020202020204" pitchFamily="34" charset="0"/>
              <a:buChar char="•"/>
            </a:pPr>
            <a:r>
              <a:rPr lang="zh-CN" sz="2000"/>
              <a:t>在 “战术”层面上，运营是互联网公司为推介产品、引爆市场、留存用户、获取盈利而实施的各种策略与方法。</a:t>
            </a:r>
            <a:endParaRPr lang="zh-CN" sz="2000"/>
          </a:p>
          <a:p>
            <a:pPr marL="342900" indent="-342900" fontAlgn="auto">
              <a:lnSpc>
                <a:spcPct val="150000"/>
              </a:lnSpc>
              <a:buFont typeface="Arial" panose="020B0604020202020204" pitchFamily="34" charset="0"/>
              <a:buChar char="•"/>
            </a:pPr>
            <a:r>
              <a:rPr lang="zh-CN" sz="2000"/>
              <a:t>在 “战役”层面上，运营是互联网公司内外部资源优化、匹配和组合的全面展示，是每一个产品、每一次报道成功以及赢得每一个用户的前提，是互联网公司执行力的完整体现。</a:t>
            </a:r>
            <a:endParaRPr lang="zh-CN" sz="2000"/>
          </a:p>
          <a:p>
            <a:pPr marL="342900" indent="-342900" fontAlgn="auto">
              <a:lnSpc>
                <a:spcPct val="150000"/>
              </a:lnSpc>
              <a:buFont typeface="Arial" panose="020B0604020202020204" pitchFamily="34" charset="0"/>
              <a:buChar char="•"/>
            </a:pPr>
            <a:r>
              <a:rPr lang="zh-CN" sz="2000"/>
              <a:t>总之，网络与新媒体运营的价值和作用</a:t>
            </a:r>
            <a:r>
              <a:rPr lang="zh-CN" sz="2000">
                <a:solidFill>
                  <a:srgbClr val="D5683F"/>
                </a:solidFill>
              </a:rPr>
              <a:t>在</a:t>
            </a:r>
            <a:r>
              <a:rPr lang="zh-CN" sz="2000">
                <a:solidFill>
                  <a:schemeClr val="accent1">
                    <a:lumMod val="75000"/>
                  </a:schemeClr>
                </a:solidFill>
              </a:rPr>
              <a:t>“战略”</a:t>
            </a:r>
            <a:r>
              <a:rPr lang="zh-CN" sz="2000">
                <a:solidFill>
                  <a:srgbClr val="D5683F"/>
                </a:solidFill>
              </a:rPr>
              <a:t>层面上体现为方向正确，在 </a:t>
            </a:r>
            <a:r>
              <a:rPr lang="zh-CN" sz="2000">
                <a:solidFill>
                  <a:schemeClr val="accent1">
                    <a:lumMod val="75000"/>
                  </a:schemeClr>
                </a:solidFill>
              </a:rPr>
              <a:t>“战术”</a:t>
            </a:r>
            <a:r>
              <a:rPr lang="zh-CN" sz="2000">
                <a:solidFill>
                  <a:srgbClr val="D5683F"/>
                </a:solidFill>
              </a:rPr>
              <a:t>层面上体现为方法有效，在 </a:t>
            </a:r>
            <a:r>
              <a:rPr lang="zh-CN" sz="2000">
                <a:solidFill>
                  <a:schemeClr val="accent1">
                    <a:lumMod val="75000"/>
                  </a:schemeClr>
                </a:solidFill>
              </a:rPr>
              <a:t>“战役”</a:t>
            </a:r>
            <a:r>
              <a:rPr lang="zh-CN" sz="2000">
                <a:solidFill>
                  <a:srgbClr val="D5683F"/>
                </a:solidFill>
              </a:rPr>
              <a:t>层面上体现为执行有力。</a:t>
            </a:r>
            <a:endParaRPr lang="zh-CN" sz="2000">
              <a:solidFill>
                <a:srgbClr val="D5683F"/>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4495" y="130"/>
            <a:ext cx="6012121" cy="8585493"/>
          </a:xfrm>
          <a:prstGeom prst="rect">
            <a:avLst/>
          </a:prstGeom>
        </p:spPr>
      </p:pic>
      <p:grpSp>
        <p:nvGrpSpPr>
          <p:cNvPr id="6" name="组合 5"/>
          <p:cNvGrpSpPr/>
          <p:nvPr/>
        </p:nvGrpSpPr>
        <p:grpSpPr>
          <a:xfrm>
            <a:off x="5662295" y="1819275"/>
            <a:ext cx="209550" cy="3187700"/>
            <a:chOff x="8917" y="2865"/>
            <a:chExt cx="330" cy="4846"/>
          </a:xfrm>
        </p:grpSpPr>
        <p:sp>
          <p:nvSpPr>
            <p:cNvPr id="20" name="直接连接符 14"/>
            <p:cNvSpPr>
              <a:spLocks noChangeShapeType="1"/>
            </p:cNvSpPr>
            <p:nvPr/>
          </p:nvSpPr>
          <p:spPr bwMode="auto">
            <a:xfrm>
              <a:off x="9066" y="2897"/>
              <a:ext cx="33" cy="4474"/>
            </a:xfrm>
            <a:prstGeom prst="lin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cs typeface="+mn-ea"/>
                <a:sym typeface="+mn-lt"/>
              </a:endParaRPr>
            </a:p>
          </p:txBody>
        </p:sp>
        <p:sp>
          <p:nvSpPr>
            <p:cNvPr id="22" name="椭圆 7"/>
            <p:cNvSpPr>
              <a:spLocks noChangeArrowheads="1"/>
            </p:cNvSpPr>
            <p:nvPr/>
          </p:nvSpPr>
          <p:spPr bwMode="auto">
            <a:xfrm>
              <a:off x="8917" y="2865"/>
              <a:ext cx="330" cy="340"/>
            </a:xfrm>
            <a:prstGeom prst="ellips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3" name="椭圆 8"/>
            <p:cNvSpPr>
              <a:spLocks noChangeArrowheads="1"/>
            </p:cNvSpPr>
            <p:nvPr/>
          </p:nvSpPr>
          <p:spPr bwMode="auto">
            <a:xfrm>
              <a:off x="8917" y="4072"/>
              <a:ext cx="330" cy="340"/>
            </a:xfrm>
            <a:prstGeom prst="ellips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5" name="椭圆 9"/>
            <p:cNvSpPr>
              <a:spLocks noChangeArrowheads="1"/>
            </p:cNvSpPr>
            <p:nvPr/>
          </p:nvSpPr>
          <p:spPr bwMode="auto">
            <a:xfrm>
              <a:off x="8917" y="5164"/>
              <a:ext cx="330" cy="340"/>
            </a:xfrm>
            <a:prstGeom prst="ellips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6" name="椭圆 10"/>
            <p:cNvSpPr>
              <a:spLocks noChangeArrowheads="1"/>
            </p:cNvSpPr>
            <p:nvPr/>
          </p:nvSpPr>
          <p:spPr bwMode="auto">
            <a:xfrm>
              <a:off x="8917" y="6313"/>
              <a:ext cx="330" cy="340"/>
            </a:xfrm>
            <a:prstGeom prst="ellips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sp>
          <p:nvSpPr>
            <p:cNvPr id="27" name="椭圆 11"/>
            <p:cNvSpPr>
              <a:spLocks noChangeArrowheads="1"/>
            </p:cNvSpPr>
            <p:nvPr/>
          </p:nvSpPr>
          <p:spPr bwMode="auto">
            <a:xfrm>
              <a:off x="8917" y="7371"/>
              <a:ext cx="330" cy="340"/>
            </a:xfrm>
            <a:prstGeom prst="ellipse">
              <a:avLst/>
            </a:prstGeom>
            <a:solidFill>
              <a:schemeClr val="bg1">
                <a:lumMod val="85000"/>
              </a:schemeClr>
            </a:solidFill>
            <a:ln w="19050" cap="flat" cmpd="sng">
              <a:solidFill>
                <a:schemeClr val="bg1">
                  <a:lumMod val="50000"/>
                </a:schemeClr>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eaLnBrk="0" hangingPunct="0"/>
              <a:endParaRPr lang="zh-CN" altLang="zh-CN">
                <a:solidFill>
                  <a:srgbClr val="FFFFFF"/>
                </a:solidFill>
                <a:cs typeface="+mn-ea"/>
                <a:sym typeface="+mn-lt"/>
              </a:endParaRPr>
            </a:p>
          </p:txBody>
        </p:sp>
      </p:grpSp>
      <p:grpSp>
        <p:nvGrpSpPr>
          <p:cNvPr id="2" name="组合 1"/>
          <p:cNvGrpSpPr/>
          <p:nvPr/>
        </p:nvGrpSpPr>
        <p:grpSpPr>
          <a:xfrm>
            <a:off x="-327660" y="2462530"/>
            <a:ext cx="2120900" cy="2115820"/>
            <a:chOff x="838" y="2958"/>
            <a:chExt cx="3340" cy="3332"/>
          </a:xfrm>
        </p:grpSpPr>
        <p:sp>
          <p:nvSpPr>
            <p:cNvPr id="5" name="TextBox 29"/>
            <p:cNvSpPr txBox="1"/>
            <p:nvPr/>
          </p:nvSpPr>
          <p:spPr>
            <a:xfrm>
              <a:off x="838" y="3885"/>
              <a:ext cx="3341" cy="1161"/>
            </a:xfrm>
            <a:prstGeom prst="rect">
              <a:avLst/>
            </a:prstGeom>
            <a:noFill/>
          </p:spPr>
          <p:txBody>
            <a:bodyPr wrap="square" anchor="ctr">
              <a:spAutoFit/>
            </a:bodyPr>
            <a:lstStyle>
              <a:defPPr>
                <a:defRPr lang="zh-CN"/>
              </a:defPPr>
              <a:lvl1pPr>
                <a:lnSpc>
                  <a:spcPct val="150000"/>
                </a:lnSpc>
                <a:defRPr sz="4000" b="0">
                  <a:solidFill>
                    <a:schemeClr val="bg1">
                      <a:lumMod val="50000"/>
                    </a:schemeClr>
                  </a:solidFill>
                  <a:latin typeface="微软雅黑" panose="020B0503020204020204" pitchFamily="34" charset="-122"/>
                  <a:ea typeface="微软雅黑" panose="020B0503020204020204" pitchFamily="34" charset="-122"/>
                </a:defRPr>
              </a:lvl1pPr>
            </a:lstStyle>
            <a:p>
              <a:pPr algn="r"/>
              <a:r>
                <a:rPr lang="en-US" altLang="zh-CN" sz="2800" spc="600" dirty="0">
                  <a:solidFill>
                    <a:schemeClr val="tx1"/>
                  </a:solidFill>
                  <a:uFillTx/>
                  <a:latin typeface="Times New Roman" panose="02020603050405020304" charset="0"/>
                  <a:ea typeface="黑体" panose="02010609060101010101" charset="-122"/>
                  <a:cs typeface="+mn-ea"/>
                  <a:sym typeface="+mn-lt"/>
                </a:rPr>
                <a:t>Content</a:t>
              </a:r>
              <a:endParaRPr lang="en-US" altLang="zh-CN" sz="2800" spc="600" dirty="0">
                <a:solidFill>
                  <a:schemeClr val="tx1"/>
                </a:solidFill>
                <a:uFillTx/>
                <a:latin typeface="Times New Roman" panose="02020603050405020304" charset="0"/>
                <a:ea typeface="黑体" panose="02010609060101010101" charset="-122"/>
                <a:cs typeface="+mn-ea"/>
                <a:sym typeface="+mn-lt"/>
              </a:endParaRPr>
            </a:p>
          </p:txBody>
        </p:sp>
        <p:sp>
          <p:nvSpPr>
            <p:cNvPr id="4" name="文本框 3"/>
            <p:cNvSpPr txBox="1"/>
            <p:nvPr/>
          </p:nvSpPr>
          <p:spPr>
            <a:xfrm>
              <a:off x="2770" y="2958"/>
              <a:ext cx="1204" cy="1307"/>
            </a:xfrm>
            <a:prstGeom prst="rect">
              <a:avLst/>
            </a:prstGeom>
            <a:noFill/>
          </p:spPr>
          <p:txBody>
            <a:bodyPr vert="horz" wrap="square" rtlCol="0">
              <a:spAutoFit/>
            </a:bodyPr>
            <a:lstStyle/>
            <a:p>
              <a:r>
                <a:rPr lang="zh-CN" altLang="en-US" sz="4800" b="1" dirty="0">
                  <a:latin typeface="宋体" panose="02010600030101010101" pitchFamily="2" charset="-122"/>
                  <a:ea typeface="宋体" panose="02010600030101010101" pitchFamily="2" charset="-122"/>
                  <a:cs typeface="+mn-ea"/>
                  <a:sym typeface="+mn-lt"/>
                </a:rPr>
                <a:t>目</a:t>
              </a:r>
              <a:endParaRPr lang="zh-CN" altLang="en-US" sz="4800" b="1" dirty="0">
                <a:latin typeface="宋体" panose="02010600030101010101" pitchFamily="2" charset="-122"/>
                <a:ea typeface="宋体" panose="02010600030101010101" pitchFamily="2" charset="-122"/>
                <a:cs typeface="+mn-ea"/>
                <a:sym typeface="+mn-lt"/>
              </a:endParaRPr>
            </a:p>
          </p:txBody>
        </p:sp>
        <p:sp>
          <p:nvSpPr>
            <p:cNvPr id="29" name="文本框 28"/>
            <p:cNvSpPr txBox="1"/>
            <p:nvPr/>
          </p:nvSpPr>
          <p:spPr>
            <a:xfrm>
              <a:off x="2770" y="4984"/>
              <a:ext cx="1252" cy="1307"/>
            </a:xfrm>
            <a:prstGeom prst="rect">
              <a:avLst/>
            </a:prstGeom>
            <a:noFill/>
          </p:spPr>
          <p:txBody>
            <a:bodyPr vert="horz" wrap="none" rtlCol="0">
              <a:spAutoFit/>
            </a:bodyPr>
            <a:lstStyle/>
            <a:p>
              <a:r>
                <a:rPr lang="zh-CN" altLang="en-US" sz="4800" b="1" dirty="0">
                  <a:latin typeface="宋体" panose="02010600030101010101" pitchFamily="2" charset="-122"/>
                  <a:ea typeface="宋体" panose="02010600030101010101" pitchFamily="2" charset="-122"/>
                  <a:cs typeface="+mn-ea"/>
                  <a:sym typeface="+mn-lt"/>
                </a:rPr>
                <a:t>录</a:t>
              </a:r>
              <a:endParaRPr lang="zh-CN" altLang="en-US" sz="4800" b="1" dirty="0">
                <a:latin typeface="宋体" panose="02010600030101010101" pitchFamily="2" charset="-122"/>
                <a:ea typeface="宋体" panose="02010600030101010101" pitchFamily="2" charset="-122"/>
                <a:cs typeface="+mn-ea"/>
                <a:sym typeface="+mn-lt"/>
              </a:endParaRPr>
            </a:p>
          </p:txBody>
        </p:sp>
      </p:grpSp>
      <p:sp>
        <p:nvSpPr>
          <p:cNvPr id="3" name="文本框 2"/>
          <p:cNvSpPr txBox="1"/>
          <p:nvPr/>
        </p:nvSpPr>
        <p:spPr>
          <a:xfrm>
            <a:off x="6268085" y="1675765"/>
            <a:ext cx="6165850" cy="3784600"/>
          </a:xfrm>
          <a:prstGeom prst="rect">
            <a:avLst/>
          </a:prstGeom>
          <a:noFill/>
        </p:spPr>
        <p:txBody>
          <a:bodyPr wrap="square" rtlCol="0">
            <a:spAutoFit/>
          </a:bodyPr>
          <a:p>
            <a:r>
              <a:rPr lang="zh-CN" altLang="en-US" sz="2400" b="1">
                <a:solidFill>
                  <a:srgbClr val="CC4E3F"/>
                </a:solidFill>
              </a:rPr>
              <a:t>第七章</a:t>
            </a:r>
            <a:r>
              <a:rPr lang="en-US" altLang="zh-CN" sz="2400" b="1">
                <a:solidFill>
                  <a:srgbClr val="CC4E3F"/>
                </a:solidFill>
              </a:rPr>
              <a:t> </a:t>
            </a:r>
            <a:r>
              <a:rPr lang="en-US" altLang="zh-CN" sz="2400" b="1"/>
              <a:t> </a:t>
            </a:r>
            <a:r>
              <a:rPr lang="zh-CN" altLang="en-US" sz="2400" b="1"/>
              <a:t>社会热点新闻</a:t>
            </a:r>
            <a:r>
              <a:rPr lang="zh-CN" altLang="en-US" sz="2400" b="1"/>
              <a:t>的在线编辑与运营</a:t>
            </a:r>
            <a:endParaRPr lang="zh-CN" altLang="en-US" sz="2400" b="1"/>
          </a:p>
          <a:p>
            <a:endParaRPr lang="zh-CN" altLang="en-US" sz="2400" b="1"/>
          </a:p>
          <a:p>
            <a:r>
              <a:rPr lang="zh-CN" altLang="en-US" sz="2400" b="1">
                <a:solidFill>
                  <a:srgbClr val="CC4E3F"/>
                </a:solidFill>
              </a:rPr>
              <a:t>第八章 </a:t>
            </a:r>
            <a:r>
              <a:rPr lang="en-US" altLang="zh-CN" sz="2400" b="1"/>
              <a:t> </a:t>
            </a:r>
            <a:r>
              <a:rPr lang="zh-CN" altLang="en-US" sz="2400" b="1"/>
              <a:t>重大主题新闻</a:t>
            </a:r>
            <a:r>
              <a:rPr lang="zh-CN" altLang="en-US" sz="2400" b="1"/>
              <a:t>的在线编辑与运营</a:t>
            </a:r>
            <a:endParaRPr lang="zh-CN" altLang="en-US" sz="2400" b="1"/>
          </a:p>
          <a:p>
            <a:endParaRPr lang="zh-CN" altLang="en-US" sz="2400" b="1"/>
          </a:p>
          <a:p>
            <a:r>
              <a:rPr lang="zh-CN" altLang="en-US" sz="2400" b="1">
                <a:solidFill>
                  <a:srgbClr val="CC4E3F"/>
                </a:solidFill>
              </a:rPr>
              <a:t>第九章 </a:t>
            </a:r>
            <a:r>
              <a:rPr lang="en-US" altLang="zh-CN" sz="2400" b="1"/>
              <a:t> PC</a:t>
            </a:r>
            <a:r>
              <a:rPr lang="zh-CN" altLang="en-US" sz="2400" b="1"/>
              <a:t>端新闻网的编辑与运营</a:t>
            </a:r>
            <a:endParaRPr lang="zh-CN" altLang="en-US" sz="2400" b="1"/>
          </a:p>
          <a:p>
            <a:endParaRPr lang="zh-CN" altLang="en-US" sz="2400" b="1"/>
          </a:p>
          <a:p>
            <a:r>
              <a:rPr lang="zh-CN" altLang="en-US" sz="2400" b="1">
                <a:solidFill>
                  <a:srgbClr val="CC4E3F"/>
                </a:solidFill>
              </a:rPr>
              <a:t>第十章</a:t>
            </a:r>
            <a:r>
              <a:rPr lang="en-US" altLang="zh-CN" sz="2400" b="1"/>
              <a:t>  </a:t>
            </a:r>
            <a:r>
              <a:rPr lang="zh-CN" altLang="en-US" sz="2400" b="1"/>
              <a:t>手机新闻客户端</a:t>
            </a:r>
            <a:r>
              <a:rPr lang="zh-CN" altLang="en-US" sz="2400" b="1"/>
              <a:t>的编辑与运营</a:t>
            </a:r>
            <a:endParaRPr lang="zh-CN" altLang="en-US" sz="2400" b="1"/>
          </a:p>
          <a:p>
            <a:endParaRPr lang="zh-CN" altLang="en-US" sz="2400" b="1"/>
          </a:p>
          <a:p>
            <a:r>
              <a:rPr lang="zh-CN" altLang="en-US" sz="2400" b="1">
                <a:solidFill>
                  <a:srgbClr val="CC4E3F"/>
                </a:solidFill>
              </a:rPr>
              <a:t>第十一章 </a:t>
            </a:r>
            <a:r>
              <a:rPr lang="en-US" altLang="zh-CN" sz="2400" b="1"/>
              <a:t> </a:t>
            </a:r>
            <a:r>
              <a:rPr lang="zh-CN" altLang="en-US" sz="2400" b="1"/>
              <a:t>第三方平台</a:t>
            </a:r>
            <a:r>
              <a:rPr lang="zh-CN" altLang="en-US" sz="2400" b="1"/>
              <a:t>的内容编辑与运营</a:t>
            </a:r>
            <a:endParaRPr lang="zh-CN" altLang="en-US" sz="2400" b="1"/>
          </a:p>
          <a:p>
            <a:endParaRPr lang="zh-CN" altLang="en-US" sz="2400" b="1"/>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四、影响网络与新媒体运营的外部因素</a:t>
            </a:r>
            <a:endParaRPr lang="zh-CN" altLang="en-US" sz="2400" b="1">
              <a:latin typeface="黑体" panose="02010609060101010101" charset="-122"/>
              <a:ea typeface="黑体" panose="02010609060101010101" charset="-122"/>
            </a:endParaRPr>
          </a:p>
        </p:txBody>
      </p:sp>
      <p:graphicFrame>
        <p:nvGraphicFramePr>
          <p:cNvPr id="6" name="图示 5"/>
          <p:cNvGraphicFramePr/>
          <p:nvPr/>
        </p:nvGraphicFramePr>
        <p:xfrm>
          <a:off x="906780" y="1957705"/>
          <a:ext cx="10563225" cy="3910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24" name="文本框 23"/>
          <p:cNvSpPr txBox="1"/>
          <p:nvPr/>
        </p:nvSpPr>
        <p:spPr>
          <a:xfrm>
            <a:off x="258445" y="341630"/>
            <a:ext cx="748030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第四节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网络与新媒体编辑与运营的关系</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aphicFrame>
        <p:nvGraphicFramePr>
          <p:cNvPr id="4" name="图示 3"/>
          <p:cNvGraphicFramePr/>
          <p:nvPr/>
        </p:nvGraphicFramePr>
        <p:xfrm>
          <a:off x="1319530" y="1548130"/>
          <a:ext cx="8669020" cy="4137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第二章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文本新闻的编辑与运营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一、网络与新媒体标题的特点</a:t>
            </a:r>
            <a:endParaRPr lang="zh-CN" altLang="en-US" sz="2400" b="1">
              <a:latin typeface="黑体" panose="02010609060101010101" charset="-122"/>
              <a:ea typeface="黑体" panose="02010609060101010101" charset="-122"/>
            </a:endParaRPr>
          </a:p>
        </p:txBody>
      </p:sp>
      <p:graphicFrame>
        <p:nvGraphicFramePr>
          <p:cNvPr id="2" name="图示 1"/>
          <p:cNvGraphicFramePr/>
          <p:nvPr/>
        </p:nvGraphicFramePr>
        <p:xfrm>
          <a:off x="707390" y="2064385"/>
          <a:ext cx="10629265" cy="23856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二、标题在运营中的价值与作用</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95630" y="1945005"/>
            <a:ext cx="10813415" cy="1938020"/>
          </a:xfrm>
          <a:prstGeom prst="rect">
            <a:avLst/>
          </a:prstGeom>
          <a:noFill/>
        </p:spPr>
        <p:txBody>
          <a:bodyPr wrap="square" rtlCol="0">
            <a:spAutoFit/>
          </a:bodyPr>
          <a:p>
            <a:pPr fontAlgn="auto">
              <a:lnSpc>
                <a:spcPct val="150000"/>
              </a:lnSpc>
            </a:pPr>
            <a:r>
              <a:rPr lang="zh-CN" altLang="en-US" sz="2000"/>
              <a:t>第一，标题关乎用户的点击和进入。</a:t>
            </a:r>
            <a:endParaRPr lang="zh-CN" altLang="en-US" sz="2000"/>
          </a:p>
          <a:p>
            <a:pPr fontAlgn="auto">
              <a:lnSpc>
                <a:spcPct val="150000"/>
              </a:lnSpc>
            </a:pPr>
            <a:r>
              <a:rPr lang="zh-CN" altLang="en-US" sz="2000"/>
              <a:t>第二，标题关乎用户的停留时长。</a:t>
            </a:r>
            <a:endParaRPr lang="zh-CN" altLang="en-US" sz="2000"/>
          </a:p>
          <a:p>
            <a:pPr fontAlgn="auto">
              <a:lnSpc>
                <a:spcPct val="150000"/>
              </a:lnSpc>
            </a:pPr>
            <a:r>
              <a:rPr lang="zh-CN" altLang="en-US" sz="2000"/>
              <a:t>第三，标题关乎新闻的扩散与覆盖。</a:t>
            </a:r>
            <a:endParaRPr lang="zh-CN" altLang="en-US" sz="2000"/>
          </a:p>
          <a:p>
            <a:pPr fontAlgn="auto">
              <a:lnSpc>
                <a:spcPct val="150000"/>
              </a:lnSpc>
            </a:pPr>
            <a:r>
              <a:rPr lang="zh-CN" altLang="en-US" sz="2000"/>
              <a:t>第四，标题关乎流量与广告效益。</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三、基于运营的标题编辑制作规则</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1</a:t>
            </a:r>
            <a:r>
              <a:rPr lang="zh-CN" altLang="en-US" sz="2000" b="1">
                <a:latin typeface="黑体" panose="02010609060101010101" charset="-122"/>
                <a:ea typeface="黑体" panose="02010609060101010101" charset="-122"/>
                <a:cs typeface="黑体" panose="02010609060101010101" charset="-122"/>
              </a:rPr>
              <a:t>、题文一致</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标题编辑的第一原则包括：事实一致，标题中所标出的事实与正文中的事实吻合；细节一</a:t>
            </a:r>
            <a:endParaRPr lang="zh-CN" altLang="en-US" sz="2000"/>
          </a:p>
          <a:p>
            <a:pPr fontAlgn="auto">
              <a:lnSpc>
                <a:spcPct val="150000"/>
              </a:lnSpc>
            </a:pPr>
            <a:r>
              <a:rPr lang="zh-CN" altLang="en-US" sz="2000"/>
              <a:t>致，如人名、单位名、时间、地点、数量、概念、措词等与正文相同；逻辑一致，即标题所作的陈述 、判断、推理能从正文中找到对应的依据。</a:t>
            </a:r>
            <a:endParaRPr lang="zh-CN" altLang="en-US" sz="2000"/>
          </a:p>
        </p:txBody>
      </p:sp>
      <p:pic>
        <p:nvPicPr>
          <p:cNvPr id="2" name="图片 1"/>
          <p:cNvPicPr>
            <a:picLocks noChangeAspect="1"/>
          </p:cNvPicPr>
          <p:nvPr/>
        </p:nvPicPr>
        <p:blipFill>
          <a:blip r:embed="rId2"/>
          <a:stretch>
            <a:fillRect/>
          </a:stretch>
        </p:blipFill>
        <p:spPr>
          <a:xfrm>
            <a:off x="536575" y="3646170"/>
            <a:ext cx="8632825" cy="28422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三、基于运营的标题编辑制作规则</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2</a:t>
            </a:r>
            <a:r>
              <a:rPr lang="zh-CN" altLang="en-US" sz="2000" b="1">
                <a:latin typeface="黑体" panose="02010609060101010101" charset="-122"/>
                <a:ea typeface="黑体" panose="02010609060101010101" charset="-122"/>
                <a:cs typeface="黑体" panose="02010609060101010101" charset="-122"/>
              </a:rPr>
              <a:t>、客观准确</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该准则要求概括新闻事实、展现新闻五要素、在新闻评述和用词用语上保持客观态度，准确表述，不为提高新闻点击率而拟制一些以偏概全、偷梁换柱、耸人听闻甚至无中生有的新</a:t>
            </a:r>
            <a:endParaRPr lang="zh-CN" altLang="en-US" sz="2000"/>
          </a:p>
          <a:p>
            <a:pPr fontAlgn="auto">
              <a:lnSpc>
                <a:spcPct val="150000"/>
              </a:lnSpc>
            </a:pPr>
            <a:r>
              <a:rPr lang="zh-CN" altLang="en-US" sz="2000"/>
              <a:t>闻标题。</a:t>
            </a:r>
            <a:endParaRPr lang="zh-CN" altLang="en-US" sz="2000"/>
          </a:p>
        </p:txBody>
      </p:sp>
      <p:pic>
        <p:nvPicPr>
          <p:cNvPr id="5" name="图片 4"/>
          <p:cNvPicPr>
            <a:picLocks noChangeAspect="1"/>
          </p:cNvPicPr>
          <p:nvPr/>
        </p:nvPicPr>
        <p:blipFill>
          <a:blip r:embed="rId2"/>
          <a:stretch>
            <a:fillRect/>
          </a:stretch>
        </p:blipFill>
        <p:spPr>
          <a:xfrm>
            <a:off x="536575" y="3840480"/>
            <a:ext cx="6977380" cy="1113790"/>
          </a:xfrm>
          <a:prstGeom prst="rect">
            <a:avLst/>
          </a:prstGeom>
        </p:spPr>
      </p:pic>
      <p:pic>
        <p:nvPicPr>
          <p:cNvPr id="6" name="图片 5"/>
          <p:cNvPicPr>
            <a:picLocks noChangeAspect="1"/>
          </p:cNvPicPr>
          <p:nvPr/>
        </p:nvPicPr>
        <p:blipFill>
          <a:blip r:embed="rId3"/>
          <a:stretch>
            <a:fillRect/>
          </a:stretch>
        </p:blipFill>
        <p:spPr>
          <a:xfrm>
            <a:off x="698500" y="5148580"/>
            <a:ext cx="5530215" cy="990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三、基于运营的标题编辑制作规则</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476375"/>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3</a:t>
            </a:r>
            <a:r>
              <a:rPr lang="zh-CN" altLang="en-US" sz="2000" b="1">
                <a:latin typeface="黑体" panose="02010609060101010101" charset="-122"/>
                <a:ea typeface="黑体" panose="02010609060101010101" charset="-122"/>
                <a:cs typeface="黑体" panose="02010609060101010101" charset="-122"/>
              </a:rPr>
              <a:t>、重点突出</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这一准则要求在标题中突出稿件中最有价值的新闻要素，最重要、最新鲜、最生动、最有趣</a:t>
            </a:r>
            <a:endParaRPr lang="zh-CN" altLang="en-US" sz="2000"/>
          </a:p>
          <a:p>
            <a:pPr fontAlgn="auto">
              <a:lnSpc>
                <a:spcPct val="150000"/>
              </a:lnSpc>
            </a:pPr>
            <a:r>
              <a:rPr lang="zh-CN" altLang="en-US" sz="2000"/>
              <a:t>的事实或观点，让用户通过阅读标题即可了解文章的重点、亮点。</a:t>
            </a:r>
            <a:endParaRPr lang="zh-CN" altLang="en-US" sz="2000"/>
          </a:p>
        </p:txBody>
      </p:sp>
      <p:pic>
        <p:nvPicPr>
          <p:cNvPr id="2" name="图片 1"/>
          <p:cNvPicPr>
            <a:picLocks noChangeAspect="1"/>
          </p:cNvPicPr>
          <p:nvPr/>
        </p:nvPicPr>
        <p:blipFill>
          <a:blip r:embed="rId2"/>
          <a:stretch>
            <a:fillRect/>
          </a:stretch>
        </p:blipFill>
        <p:spPr>
          <a:xfrm>
            <a:off x="698500" y="3568065"/>
            <a:ext cx="10455910" cy="17665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三、基于运营的标题编辑制作规则</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4</a:t>
            </a:r>
            <a:r>
              <a:rPr lang="zh-CN" altLang="en-US" sz="2000" b="1">
                <a:latin typeface="黑体" panose="02010609060101010101" charset="-122"/>
                <a:ea typeface="黑体" panose="02010609060101010101" charset="-122"/>
                <a:cs typeface="黑体" panose="02010609060101010101" charset="-122"/>
              </a:rPr>
              <a:t>、简练精彩</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为了满足运营的需要，必须控制标题字数，尽量做到言简意赅，在用词 用语上字斟句酌，尽量去掉多余的字词，删除重复的词语，用最为精练的词语表达出准确、丰富、完整的新闻内容。可以适当采用简称，巧用数字、符号等表现手法，以美化标题，吸引用户阅读。</a:t>
            </a:r>
            <a:endParaRPr lang="zh-CN" altLang="en-US" sz="2000"/>
          </a:p>
        </p:txBody>
      </p:sp>
      <p:pic>
        <p:nvPicPr>
          <p:cNvPr id="5" name="图片 4"/>
          <p:cNvPicPr>
            <a:picLocks noChangeAspect="1"/>
          </p:cNvPicPr>
          <p:nvPr/>
        </p:nvPicPr>
        <p:blipFill>
          <a:blip r:embed="rId2"/>
          <a:stretch>
            <a:fillRect/>
          </a:stretch>
        </p:blipFill>
        <p:spPr>
          <a:xfrm>
            <a:off x="536575" y="3863340"/>
            <a:ext cx="9436100" cy="2558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1</a:t>
            </a:r>
            <a:r>
              <a:rPr lang="zh-CN" altLang="en-US" sz="2000" b="1">
                <a:latin typeface="黑体" panose="02010609060101010101" charset="-122"/>
                <a:ea typeface="黑体" panose="02010609060101010101" charset="-122"/>
                <a:cs typeface="黑体" panose="02010609060101010101" charset="-122"/>
              </a:rPr>
              <a:t>、要素导读型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要素导读型标题会尽可能展现多种新闻要素，通过在标题中明示内容达到引导阅读的目的，类似新闻导语的模式。标题包含的要素越多，明示的内容自然就越全面、丰富，其导读的价值也就越大。要素导读型标题适用于时政、国际类新闻。</a:t>
            </a:r>
            <a:endParaRPr lang="zh-CN" altLang="en-US" sz="2000"/>
          </a:p>
        </p:txBody>
      </p:sp>
      <p:pic>
        <p:nvPicPr>
          <p:cNvPr id="2" name="图片 1"/>
          <p:cNvPicPr>
            <a:picLocks noChangeAspect="1"/>
          </p:cNvPicPr>
          <p:nvPr/>
        </p:nvPicPr>
        <p:blipFill>
          <a:blip r:embed="rId2"/>
          <a:stretch>
            <a:fillRect/>
          </a:stretch>
        </p:blipFill>
        <p:spPr>
          <a:xfrm>
            <a:off x="536575" y="3865245"/>
            <a:ext cx="8659495" cy="18465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第一章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认识网络与新媒体的编辑与运营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476375"/>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2</a:t>
            </a:r>
            <a:r>
              <a:rPr lang="zh-CN" altLang="en-US" sz="2000" b="1">
                <a:latin typeface="黑体" panose="02010609060101010101" charset="-122"/>
                <a:ea typeface="黑体" panose="02010609060101010101" charset="-122"/>
                <a:cs typeface="黑体" panose="02010609060101010101" charset="-122"/>
              </a:rPr>
              <a:t>、贴近、接近型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新闻与受众在时间、地理、心理、利益、兴趣爱好上距离越近，就越容易受到关注，因此，在标题中突出接近性是吸引网民注意力的有效方法。</a:t>
            </a:r>
            <a:endParaRPr lang="zh-CN" altLang="en-US" sz="2000"/>
          </a:p>
        </p:txBody>
      </p:sp>
      <p:pic>
        <p:nvPicPr>
          <p:cNvPr id="5" name="图片 4"/>
          <p:cNvPicPr>
            <a:picLocks noChangeAspect="1"/>
          </p:cNvPicPr>
          <p:nvPr/>
        </p:nvPicPr>
        <p:blipFill>
          <a:blip r:embed="rId2"/>
          <a:stretch>
            <a:fillRect/>
          </a:stretch>
        </p:blipFill>
        <p:spPr>
          <a:xfrm>
            <a:off x="536575" y="3454400"/>
            <a:ext cx="9497060" cy="22009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3</a:t>
            </a:r>
            <a:r>
              <a:rPr lang="zh-CN" altLang="en-US" sz="2000" b="1">
                <a:latin typeface="黑体" panose="02010609060101010101" charset="-122"/>
                <a:ea typeface="黑体" panose="02010609060101010101" charset="-122"/>
                <a:cs typeface="黑体" panose="02010609060101010101" charset="-122"/>
              </a:rPr>
              <a:t>、数字、数据型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尽量用数字、数据说话，用数字、数据展现核心内容，或解释、说明、评议新闻事实。相比文字更易被记忆，也便于口头传播。同时，因为标题字数的限制 ，用数字说话比用长文字表达更好。适用于财经新闻、社会新闻、灾难新闻和科技新闻。</a:t>
            </a:r>
            <a:endParaRPr lang="zh-CN" altLang="en-US" sz="2000"/>
          </a:p>
        </p:txBody>
      </p:sp>
      <p:pic>
        <p:nvPicPr>
          <p:cNvPr id="2" name="图片 1"/>
          <p:cNvPicPr>
            <a:picLocks noChangeAspect="1"/>
          </p:cNvPicPr>
          <p:nvPr/>
        </p:nvPicPr>
        <p:blipFill>
          <a:blip r:embed="rId2"/>
          <a:stretch>
            <a:fillRect/>
          </a:stretch>
        </p:blipFill>
        <p:spPr>
          <a:xfrm>
            <a:off x="536575" y="3969385"/>
            <a:ext cx="7103745" cy="13398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4</a:t>
            </a:r>
            <a:r>
              <a:rPr lang="zh-CN" altLang="en-US" sz="2000" b="1">
                <a:latin typeface="黑体" panose="02010609060101010101" charset="-122"/>
                <a:ea typeface="黑体" panose="02010609060101010101" charset="-122"/>
                <a:cs typeface="黑体" panose="02010609060101010101" charset="-122"/>
              </a:rPr>
              <a:t>、情节、细节型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展现新闻的具体情节或细节，调动用户的情绪，激发用户的阅读欲望。新闻性事件本身就有新闻价值点，只要标题中呈现出新闻要素就能起到导读的作用。</a:t>
            </a:r>
            <a:endParaRPr lang="zh-CN" altLang="en-US" sz="2000"/>
          </a:p>
          <a:p>
            <a:pPr fontAlgn="auto">
              <a:lnSpc>
                <a:spcPct val="150000"/>
              </a:lnSpc>
            </a:pPr>
            <a:r>
              <a:rPr lang="zh-CN" altLang="en-US" sz="2000"/>
              <a:t>细节型标题适用于社会新闻、民生新闻。</a:t>
            </a:r>
            <a:endParaRPr lang="zh-CN" altLang="en-US" sz="2000"/>
          </a:p>
        </p:txBody>
      </p:sp>
      <p:pic>
        <p:nvPicPr>
          <p:cNvPr id="5" name="图片 4"/>
          <p:cNvPicPr>
            <a:picLocks noChangeAspect="1"/>
          </p:cNvPicPr>
          <p:nvPr/>
        </p:nvPicPr>
        <p:blipFill>
          <a:blip r:embed="rId2"/>
          <a:stretch>
            <a:fillRect/>
          </a:stretch>
        </p:blipFill>
        <p:spPr>
          <a:xfrm>
            <a:off x="536575" y="4074160"/>
            <a:ext cx="6571615" cy="1561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5</a:t>
            </a:r>
            <a:r>
              <a:rPr lang="zh-CN" altLang="en-US" sz="2000" b="1">
                <a:latin typeface="黑体" panose="02010609060101010101" charset="-122"/>
                <a:ea typeface="黑体" panose="02010609060101010101" charset="-122"/>
                <a:cs typeface="黑体" panose="02010609060101010101" charset="-122"/>
              </a:rPr>
              <a:t>、悬念反问型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题指运用设置悬念的思维，采用反问的句式制作出的新闻标题。</a:t>
            </a:r>
            <a:endParaRPr lang="zh-CN" altLang="en-US" sz="2000"/>
          </a:p>
          <a:p>
            <a:pPr fontAlgn="auto">
              <a:lnSpc>
                <a:spcPct val="150000"/>
              </a:lnSpc>
            </a:pPr>
            <a:r>
              <a:rPr lang="zh-CN" altLang="en-US" sz="2000"/>
              <a:t>需要注意的是，设置悬念不等于哗众取宠、耸人听闻，也不等于无中生有、随意篡改，要注意区别悬念与猎奇、煽情，不能一味追求效果而忽视网络新闻标题准确、题文一致的基本原则。</a:t>
            </a:r>
            <a:endParaRPr lang="zh-CN" altLang="en-US" sz="2000"/>
          </a:p>
        </p:txBody>
      </p:sp>
      <p:pic>
        <p:nvPicPr>
          <p:cNvPr id="2" name="图片 1"/>
          <p:cNvPicPr>
            <a:picLocks noChangeAspect="1"/>
          </p:cNvPicPr>
          <p:nvPr/>
        </p:nvPicPr>
        <p:blipFill>
          <a:blip r:embed="rId2"/>
          <a:stretch>
            <a:fillRect/>
          </a:stretch>
        </p:blipFill>
        <p:spPr>
          <a:xfrm>
            <a:off x="536575" y="3843020"/>
            <a:ext cx="8111490" cy="22707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6</a:t>
            </a:r>
            <a:r>
              <a:rPr lang="zh-CN" altLang="en-US" sz="2000" b="1">
                <a:latin typeface="黑体" panose="02010609060101010101" charset="-122"/>
                <a:ea typeface="黑体" panose="02010609060101010101" charset="-122"/>
                <a:cs typeface="黑体" panose="02010609060101010101" charset="-122"/>
              </a:rPr>
              <a:t>、解密揭秘型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解密揭秘型标题会直接把问题和答案都呈现出来，重点在解密、揭开答案。解密揭秘型与悬念反问型较为相似，也是从用户的好奇心和求知欲出发，用设置悬念的方式引发用户的关注，但其会在标题中尽可能呈现答案，用答案引导用户进一步点击浏览。</a:t>
            </a:r>
            <a:endParaRPr lang="zh-CN" altLang="en-US" sz="2000"/>
          </a:p>
        </p:txBody>
      </p:sp>
      <p:pic>
        <p:nvPicPr>
          <p:cNvPr id="5" name="图片 4"/>
          <p:cNvPicPr>
            <a:picLocks noChangeAspect="1"/>
          </p:cNvPicPr>
          <p:nvPr/>
        </p:nvPicPr>
        <p:blipFill>
          <a:blip r:embed="rId2"/>
          <a:stretch>
            <a:fillRect/>
          </a:stretch>
        </p:blipFill>
        <p:spPr>
          <a:xfrm>
            <a:off x="536575" y="3957320"/>
            <a:ext cx="7653020" cy="1923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6</a:t>
            </a:r>
            <a:r>
              <a:rPr lang="zh-CN" altLang="en-US" sz="2000" b="1">
                <a:latin typeface="黑体" panose="02010609060101010101" charset="-122"/>
                <a:ea typeface="黑体" panose="02010609060101010101" charset="-122"/>
                <a:cs typeface="黑体" panose="02010609060101010101" charset="-122"/>
              </a:rPr>
              <a:t>、解密揭秘型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解密揭秘型标题会直接把问题和答案都呈现出来，重点在解密、揭开答案。解密揭秘型与悬念反问型较为相似，也是从用户的好奇心和求知欲出发，用设置悬念的方式引发用户的关注，但其会在标题中尽可能呈现答案，用答案引导用户进一步点击浏览。</a:t>
            </a:r>
            <a:endParaRPr lang="zh-CN" altLang="en-US" sz="2000"/>
          </a:p>
        </p:txBody>
      </p:sp>
      <p:pic>
        <p:nvPicPr>
          <p:cNvPr id="5" name="图片 4"/>
          <p:cNvPicPr>
            <a:picLocks noChangeAspect="1"/>
          </p:cNvPicPr>
          <p:nvPr/>
        </p:nvPicPr>
        <p:blipFill>
          <a:blip r:embed="rId2"/>
          <a:stretch>
            <a:fillRect/>
          </a:stretch>
        </p:blipFill>
        <p:spPr>
          <a:xfrm>
            <a:off x="536575" y="3957320"/>
            <a:ext cx="7653020" cy="1923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476375"/>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7</a:t>
            </a:r>
            <a:r>
              <a:rPr lang="zh-CN" altLang="en-US" sz="2000" b="1">
                <a:latin typeface="黑体" panose="02010609060101010101" charset="-122"/>
                <a:ea typeface="黑体" panose="02010609060101010101" charset="-122"/>
                <a:cs typeface="黑体" panose="02010609060101010101" charset="-122"/>
              </a:rPr>
              <a:t>、趣味反常型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趣味反常型标题会增加趣味性要素和反常理的内容。</a:t>
            </a:r>
            <a:endParaRPr lang="zh-CN" altLang="en-US" sz="2000"/>
          </a:p>
          <a:p>
            <a:pPr fontAlgn="auto">
              <a:lnSpc>
                <a:spcPct val="150000"/>
              </a:lnSpc>
            </a:pPr>
            <a:r>
              <a:rPr lang="zh-CN" altLang="en-US" sz="2000"/>
              <a:t>趣味反常型标题较多用于生活、健康、科技类新闻。</a:t>
            </a:r>
            <a:endParaRPr lang="zh-CN" altLang="en-US" sz="2000"/>
          </a:p>
        </p:txBody>
      </p:sp>
      <p:pic>
        <p:nvPicPr>
          <p:cNvPr id="2" name="图片 1"/>
          <p:cNvPicPr>
            <a:picLocks noChangeAspect="1"/>
          </p:cNvPicPr>
          <p:nvPr/>
        </p:nvPicPr>
        <p:blipFill>
          <a:blip r:embed="rId2"/>
          <a:stretch>
            <a:fillRect/>
          </a:stretch>
        </p:blipFill>
        <p:spPr>
          <a:xfrm>
            <a:off x="536575" y="3791585"/>
            <a:ext cx="7462520" cy="18973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8</a:t>
            </a:r>
            <a:r>
              <a:rPr lang="zh-CN" altLang="en-US" sz="2000" b="1">
                <a:latin typeface="黑体" panose="02010609060101010101" charset="-122"/>
                <a:ea typeface="黑体" panose="02010609060101010101" charset="-122"/>
                <a:cs typeface="黑体" panose="02010609060101010101" charset="-122"/>
              </a:rPr>
              <a:t>、情感共鸣型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情感共鸣型标题多利用同理心，把用户与标题内容关联起来，利用情感上的共鸣达到引</a:t>
            </a:r>
            <a:endParaRPr lang="zh-CN" altLang="en-US" sz="2000"/>
          </a:p>
          <a:p>
            <a:pPr fontAlgn="auto">
              <a:lnSpc>
                <a:spcPct val="150000"/>
              </a:lnSpc>
            </a:pPr>
            <a:r>
              <a:rPr lang="zh-CN" altLang="en-US" sz="2000"/>
              <a:t>导阅读的目的。</a:t>
            </a:r>
            <a:endParaRPr lang="zh-CN" altLang="en-US" sz="2000"/>
          </a:p>
          <a:p>
            <a:pPr fontAlgn="auto">
              <a:lnSpc>
                <a:spcPct val="150000"/>
              </a:lnSpc>
            </a:pPr>
            <a:r>
              <a:rPr lang="zh-CN" altLang="en-US" sz="2000"/>
              <a:t>情感上的共鸣会带动相关的阅读行动,包括主动转发、分享、评论等。</a:t>
            </a:r>
            <a:endParaRPr lang="zh-CN" altLang="en-US" sz="2000"/>
          </a:p>
        </p:txBody>
      </p:sp>
      <p:pic>
        <p:nvPicPr>
          <p:cNvPr id="5" name="图片 4"/>
          <p:cNvPicPr>
            <a:picLocks noChangeAspect="1"/>
          </p:cNvPicPr>
          <p:nvPr/>
        </p:nvPicPr>
        <p:blipFill>
          <a:blip r:embed="rId2"/>
          <a:stretch>
            <a:fillRect/>
          </a:stretch>
        </p:blipFill>
        <p:spPr>
          <a:xfrm>
            <a:off x="536575" y="4074160"/>
            <a:ext cx="7712075" cy="16941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四、基于内容的标题编辑方法与技巧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938020"/>
          </a:xfrm>
          <a:prstGeom prst="rect">
            <a:avLst/>
          </a:prstGeom>
          <a:noFill/>
        </p:spPr>
        <p:txBody>
          <a:bodyPr wrap="square" rtlCol="0">
            <a:spAutoFit/>
          </a:bodyPr>
          <a:p>
            <a:pPr fontAlgn="auto">
              <a:lnSpc>
                <a:spcPct val="150000"/>
              </a:lnSpc>
            </a:pPr>
            <a:r>
              <a:rPr lang="en-US" altLang="zh-CN" sz="2000" b="1">
                <a:latin typeface="黑体" panose="02010609060101010101" charset="-122"/>
                <a:ea typeface="黑体" panose="02010609060101010101" charset="-122"/>
                <a:cs typeface="黑体" panose="02010609060101010101" charset="-122"/>
              </a:rPr>
              <a:t>9</a:t>
            </a:r>
            <a:r>
              <a:rPr lang="zh-CN" altLang="en-US" sz="2000" b="1">
                <a:latin typeface="黑体" panose="02010609060101010101" charset="-122"/>
                <a:ea typeface="黑体" panose="02010609060101010101" charset="-122"/>
                <a:cs typeface="黑体" panose="02010609060101010101" charset="-122"/>
              </a:rPr>
              <a:t>、实用服务型</a:t>
            </a:r>
            <a:endParaRPr lang="zh-CN" altLang="en-US" sz="2000" b="1">
              <a:latin typeface="黑体" panose="02010609060101010101" charset="-122"/>
              <a:ea typeface="黑体" panose="02010609060101010101" charset="-122"/>
              <a:cs typeface="黑体" panose="02010609060101010101" charset="-122"/>
            </a:endParaRPr>
          </a:p>
          <a:p>
            <a:pPr fontAlgn="auto">
              <a:lnSpc>
                <a:spcPct val="150000"/>
              </a:lnSpc>
            </a:pPr>
            <a:r>
              <a:rPr lang="zh-CN" altLang="en-US" sz="2000"/>
              <a:t>实用服务型标题会将新闻中最具实用价值的内容挑选出来，用简洁、直白、平实的语言做到标题中。最简便、最有效的方法就是以服务为理念，呈现最有用的内容，如知识性内容、生活常识、意见建议、推荐介绍等。</a:t>
            </a:r>
            <a:endParaRPr lang="zh-CN" altLang="en-US" sz="2000"/>
          </a:p>
        </p:txBody>
      </p:sp>
      <p:pic>
        <p:nvPicPr>
          <p:cNvPr id="2" name="图片 1"/>
          <p:cNvPicPr>
            <a:picLocks noChangeAspect="1"/>
          </p:cNvPicPr>
          <p:nvPr/>
        </p:nvPicPr>
        <p:blipFill>
          <a:blip r:embed="rId2"/>
          <a:stretch>
            <a:fillRect/>
          </a:stretch>
        </p:blipFill>
        <p:spPr>
          <a:xfrm>
            <a:off x="536575" y="3964940"/>
            <a:ext cx="8081010" cy="1626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五、基于形式的标题编辑方法与技巧</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b="1">
                <a:latin typeface="黑体" panose="02010609060101010101" charset="-122"/>
                <a:ea typeface="黑体" panose="02010609060101010101" charset="-122"/>
                <a:cs typeface="黑体" panose="02010609060101010101" charset="-122"/>
              </a:rPr>
              <a:t>运用符号编辑新闻标题</a:t>
            </a:r>
            <a:endParaRPr lang="zh-CN" altLang="en-US" sz="2000" b="1">
              <a:latin typeface="黑体" panose="02010609060101010101" charset="-122"/>
              <a:ea typeface="黑体" panose="02010609060101010101" charset="-122"/>
              <a:cs typeface="黑体" panose="02010609060101010101" charset="-122"/>
            </a:endParaRPr>
          </a:p>
          <a:p>
            <a:pPr marL="342900" indent="-342900" fontAlgn="auto">
              <a:lnSpc>
                <a:spcPct val="150000"/>
              </a:lnSpc>
              <a:buFont typeface="Arial" panose="020B0604020202020204" pitchFamily="34" charset="0"/>
              <a:buChar char="•"/>
            </a:pPr>
            <a:r>
              <a:rPr lang="zh-CN" altLang="en-US" sz="2000" b="1">
                <a:latin typeface="黑体" panose="02010609060101010101" charset="-122"/>
                <a:ea typeface="黑体" panose="02010609060101010101" charset="-122"/>
                <a:cs typeface="黑体" panose="02010609060101010101" charset="-122"/>
              </a:rPr>
              <a:t>运用标签编辑新闻标题</a:t>
            </a:r>
            <a:endParaRPr lang="zh-CN" altLang="en-US" sz="2000" b="1">
              <a:latin typeface="黑体" panose="02010609060101010101" charset="-122"/>
              <a:ea typeface="黑体" panose="02010609060101010101" charset="-122"/>
              <a:cs typeface="黑体" panose="02010609060101010101" charset="-122"/>
            </a:endParaRPr>
          </a:p>
          <a:p>
            <a:pPr marL="342900" indent="-342900" fontAlgn="auto">
              <a:lnSpc>
                <a:spcPct val="150000"/>
              </a:lnSpc>
              <a:buFont typeface="Arial" panose="020B0604020202020204" pitchFamily="34" charset="0"/>
              <a:buChar char="•"/>
            </a:pPr>
            <a:r>
              <a:rPr lang="zh-CN" altLang="en-US" sz="2000" b="1">
                <a:latin typeface="黑体" panose="02010609060101010101" charset="-122"/>
                <a:ea typeface="黑体" panose="02010609060101010101" charset="-122"/>
                <a:cs typeface="黑体" panose="02010609060101010101" charset="-122"/>
              </a:rPr>
              <a:t>运用组合编辑新闻标题</a:t>
            </a:r>
            <a:endParaRPr lang="zh-CN" altLang="en-US" sz="2000" b="1">
              <a:latin typeface="黑体" panose="02010609060101010101" charset="-122"/>
              <a:ea typeface="黑体" panose="02010609060101010101" charset="-122"/>
              <a:cs typeface="黑体" panose="02010609060101010101" charset="-122"/>
            </a:endParaRPr>
          </a:p>
        </p:txBody>
      </p:sp>
      <p:pic>
        <p:nvPicPr>
          <p:cNvPr id="5" name="图片 4"/>
          <p:cNvPicPr>
            <a:picLocks noChangeAspect="1"/>
          </p:cNvPicPr>
          <p:nvPr/>
        </p:nvPicPr>
        <p:blipFill>
          <a:blip r:embed="rId2"/>
          <a:stretch>
            <a:fillRect/>
          </a:stretch>
        </p:blipFill>
        <p:spPr>
          <a:xfrm>
            <a:off x="1919605" y="3080385"/>
            <a:ext cx="6700520" cy="37287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348932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一、关于网络</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8368030" cy="443103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400">
                <a:solidFill>
                  <a:srgbClr val="CC4E3F"/>
                </a:solidFill>
              </a:rPr>
              <a:t>网络（network）</a:t>
            </a:r>
            <a:r>
              <a:rPr lang="zh-CN" altLang="en-US" sz="2000"/>
              <a:t>是指由节点和连线构成，使各类孤立的机器或个体相互关联，可传输、接收并共享的一种系统样态。</a:t>
            </a:r>
            <a:endParaRPr lang="zh-CN" altLang="en-US" sz="2000"/>
          </a:p>
          <a:p>
            <a:pPr marL="285750" indent="-285750" fontAlgn="auto">
              <a:lnSpc>
                <a:spcPct val="150000"/>
              </a:lnSpc>
              <a:buFont typeface="Arial" panose="020B0604020202020204" pitchFamily="34" charset="0"/>
              <a:buChar char="•"/>
            </a:pPr>
            <a:endParaRPr lang="zh-CN" altLang="en-US" sz="2000"/>
          </a:p>
          <a:p>
            <a:pPr marL="285750" indent="-285750" fontAlgn="auto">
              <a:lnSpc>
                <a:spcPct val="150000"/>
              </a:lnSpc>
              <a:buFont typeface="Arial" panose="020B0604020202020204" pitchFamily="34" charset="0"/>
              <a:buChar char="•"/>
            </a:pPr>
            <a:r>
              <a:rPr lang="zh-CN" altLang="en-US" sz="2400">
                <a:solidFill>
                  <a:srgbClr val="CC4E3F"/>
                </a:solidFill>
              </a:rPr>
              <a:t>计算机网络</a:t>
            </a:r>
            <a:r>
              <a:rPr lang="zh-CN" altLang="en-US" sz="2000"/>
              <a:t>是用通信显露和通信设备将分布在不同地点的多台计算机连接起来，按照共同的网络协议，实现互联互通、软硬件资源共享的系统。</a:t>
            </a:r>
            <a:endParaRPr lang="zh-CN" altLang="en-US" sz="2000"/>
          </a:p>
          <a:p>
            <a:pPr marL="285750" indent="-285750" fontAlgn="auto">
              <a:lnSpc>
                <a:spcPct val="150000"/>
              </a:lnSpc>
              <a:buFont typeface="Arial" panose="020B0604020202020204" pitchFamily="34" charset="0"/>
              <a:buChar char="•"/>
            </a:pPr>
            <a:r>
              <a:rPr lang="en-US" altLang="zh-CN" sz="2000"/>
              <a:t>1969</a:t>
            </a:r>
            <a:r>
              <a:rPr lang="zh-CN" altLang="en-US" sz="2000"/>
              <a:t>年，美国高级研究计划署（</a:t>
            </a:r>
            <a:r>
              <a:rPr lang="en-US" altLang="zh-CN" sz="2000"/>
              <a:t>ARPA</a:t>
            </a:r>
            <a:r>
              <a:rPr lang="zh-CN" altLang="en-US" sz="2000"/>
              <a:t>）开始建设一个名为</a:t>
            </a:r>
            <a:r>
              <a:rPr lang="en-US" altLang="zh-CN" sz="2000"/>
              <a:t>ARPANET</a:t>
            </a:r>
            <a:r>
              <a:rPr lang="zh-CN" altLang="en-US" sz="2000"/>
              <a:t>的网络，把美国几个用于军事及科研的电脑主机连接起来，以备战争军事之需。</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bldLst>
      <p:bldP spid="24" grpId="0"/>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新闻标题的编辑与运营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六、编辑标题时的注意事项</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424624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a:t>两国或多国首脑会晤， 一 般将中国国家领导人名字放到其他国家领导人之前。</a:t>
            </a:r>
            <a:endParaRPr lang="zh-CN" altLang="en-US" sz="2000"/>
          </a:p>
          <a:p>
            <a:pPr marL="342900" indent="-342900" fontAlgn="auto">
              <a:lnSpc>
                <a:spcPct val="150000"/>
              </a:lnSpc>
              <a:buFont typeface="Arial" panose="020B0604020202020204" pitchFamily="34" charset="0"/>
              <a:buChar char="•"/>
            </a:pPr>
            <a:r>
              <a:rPr lang="zh-CN" altLang="en-US" sz="2000"/>
              <a:t>涉及基本政治制度、国家主权、领土问题、民族宗教问题时，尽量不改转载文章的标题。</a:t>
            </a:r>
            <a:endParaRPr lang="zh-CN" altLang="en-US" sz="2000"/>
          </a:p>
          <a:p>
            <a:pPr marL="342900" indent="-342900" fontAlgn="auto">
              <a:lnSpc>
                <a:spcPct val="150000"/>
              </a:lnSpc>
              <a:buFont typeface="Arial" panose="020B0604020202020204" pitchFamily="34" charset="0"/>
              <a:buChar char="•"/>
            </a:pPr>
            <a:r>
              <a:rPr lang="zh-CN" altLang="en-US" sz="2000"/>
              <a:t>涉及敏感人物、敏感事件时，尽量不改转载文章的标题。</a:t>
            </a:r>
            <a:endParaRPr lang="zh-CN" altLang="en-US" sz="2000"/>
          </a:p>
          <a:p>
            <a:pPr marL="342900" indent="-342900" fontAlgn="auto">
              <a:lnSpc>
                <a:spcPct val="150000"/>
              </a:lnSpc>
              <a:buFont typeface="Arial" panose="020B0604020202020204" pitchFamily="34" charset="0"/>
              <a:buChar char="•"/>
            </a:pPr>
            <a:r>
              <a:rPr lang="zh-CN" altLang="en-US" sz="2000"/>
              <a:t>涉及群体性事件、疫情及其他可能引起公众恐慌的事件时，尽量不改转载文章的标题。</a:t>
            </a:r>
            <a:endParaRPr lang="zh-CN" altLang="en-US" sz="2000"/>
          </a:p>
          <a:p>
            <a:pPr marL="342900" indent="-342900" fontAlgn="auto">
              <a:lnSpc>
                <a:spcPct val="150000"/>
              </a:lnSpc>
              <a:buFont typeface="Arial" panose="020B0604020202020204" pitchFamily="34" charset="0"/>
              <a:buChar char="•"/>
            </a:pPr>
            <a:r>
              <a:rPr lang="zh-CN" altLang="en-US" sz="2000"/>
              <a:t>重要节日、重要会议(党代会、全国两会等)前后及其期间，标题中避免出现不和谐音符。</a:t>
            </a:r>
            <a:endParaRPr lang="zh-CN" altLang="en-US" sz="2000"/>
          </a:p>
          <a:p>
            <a:pPr marL="342900" indent="-342900" fontAlgn="auto">
              <a:lnSpc>
                <a:spcPct val="150000"/>
              </a:lnSpc>
              <a:buFont typeface="Arial" panose="020B0604020202020204" pitchFamily="34" charset="0"/>
              <a:buChar char="•"/>
            </a:pPr>
            <a:r>
              <a:rPr lang="zh-CN" altLang="en-US" sz="2000"/>
              <a:t>涉及台湾当局机构的名称或官员的称谓,需要加引号。</a:t>
            </a:r>
            <a:endParaRPr lang="zh-CN" altLang="en-US" sz="2000"/>
          </a:p>
          <a:p>
            <a:pPr marL="342900" indent="-342900" fontAlgn="auto">
              <a:lnSpc>
                <a:spcPct val="150000"/>
              </a:lnSpc>
              <a:buFont typeface="Arial" panose="020B0604020202020204" pitchFamily="34" charset="0"/>
              <a:buChar char="•"/>
            </a:pPr>
            <a:r>
              <a:rPr lang="zh-CN" altLang="en-US" sz="2000"/>
              <a:t>标题中的人名、地名或者事件名称出现两种或两种以上说法时，参考权威媒体如新华社或 《人民日报》最新文章的用法。</a:t>
            </a:r>
            <a:endParaRPr lang="zh-CN" altLang="en-US" sz="2000"/>
          </a:p>
          <a:p>
            <a:pPr indent="0" fontAlgn="auto">
              <a:lnSpc>
                <a:spcPct val="150000"/>
              </a:lnSpc>
              <a:buFont typeface="Arial" panose="020B0604020202020204" pitchFamily="34" charset="0"/>
              <a:buNone/>
            </a:pPr>
            <a:r>
              <a:rPr lang="en-US" altLang="zh-CN" sz="2000"/>
              <a:t>    </a:t>
            </a:r>
            <a:r>
              <a:rPr lang="en-US" sz="2000"/>
              <a:t>…………</a:t>
            </a:r>
            <a:endParaRPr 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新闻正文的编辑与运营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一、网络与新媒体文本页的特点</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536575" y="1708150"/>
            <a:ext cx="1081341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en-US" sz="2000"/>
              <a:t>相对的灵活性</a:t>
            </a:r>
            <a:endParaRPr lang="en-US" sz="2000"/>
          </a:p>
          <a:p>
            <a:pPr marL="342900" indent="-342900" fontAlgn="auto">
              <a:lnSpc>
                <a:spcPct val="150000"/>
              </a:lnSpc>
              <a:buFont typeface="Arial" panose="020B0604020202020204" pitchFamily="34" charset="0"/>
              <a:buChar char="•"/>
            </a:pPr>
            <a:r>
              <a:rPr lang="en-US" sz="2000"/>
              <a:t>构成的多媒体性</a:t>
            </a:r>
            <a:endParaRPr lang="en-US" sz="2000"/>
          </a:p>
          <a:p>
            <a:pPr marL="342900" indent="-342900" fontAlgn="auto">
              <a:lnSpc>
                <a:spcPct val="150000"/>
              </a:lnSpc>
              <a:buFont typeface="Arial" panose="020B0604020202020204" pitchFamily="34" charset="0"/>
              <a:buChar char="•"/>
            </a:pPr>
            <a:r>
              <a:rPr lang="en-US" sz="2000"/>
              <a:t>广泛的连接性</a:t>
            </a:r>
            <a:endParaRPr lang="en-US" sz="2000"/>
          </a:p>
        </p:txBody>
      </p:sp>
      <p:sp>
        <p:nvSpPr>
          <p:cNvPr id="2" name="文本框 1"/>
          <p:cNvSpPr txBox="1"/>
          <p:nvPr/>
        </p:nvSpPr>
        <p:spPr>
          <a:xfrm>
            <a:off x="435610" y="338645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二、新闻正文在运营中的价值与作用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6575" y="3981450"/>
            <a:ext cx="1081341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en-US" sz="2000"/>
              <a:t>新闻正文能延长用户停留的时间</a:t>
            </a:r>
            <a:endParaRPr lang="en-US" sz="2000"/>
          </a:p>
          <a:p>
            <a:pPr marL="342900" indent="-342900" fontAlgn="auto">
              <a:lnSpc>
                <a:spcPct val="150000"/>
              </a:lnSpc>
              <a:buFont typeface="Arial" panose="020B0604020202020204" pitchFamily="34" charset="0"/>
              <a:buChar char="•"/>
            </a:pPr>
            <a:r>
              <a:rPr lang="en-US" sz="2000"/>
              <a:t>新闻正文能获得用户的信任和忠诚度</a:t>
            </a:r>
            <a:endParaRPr lang="en-US" sz="2000"/>
          </a:p>
          <a:p>
            <a:pPr marL="342900" indent="-342900" fontAlgn="auto">
              <a:lnSpc>
                <a:spcPct val="150000"/>
              </a:lnSpc>
              <a:buFont typeface="Arial" panose="020B0604020202020204" pitchFamily="34" charset="0"/>
              <a:buChar char="•"/>
            </a:pPr>
            <a:r>
              <a:rPr lang="en-US" sz="2000"/>
              <a:t>新闻正文能提升用户的活跃度</a:t>
            </a:r>
            <a:endParaRPr lang="en-US" sz="2000"/>
          </a:p>
          <a:p>
            <a:pPr marL="342900" indent="-342900" fontAlgn="auto">
              <a:lnSpc>
                <a:spcPct val="150000"/>
              </a:lnSpc>
              <a:buFont typeface="Arial" panose="020B0604020202020204" pitchFamily="34" charset="0"/>
              <a:buChar char="•"/>
            </a:pPr>
            <a:r>
              <a:rPr lang="en-US" sz="2000"/>
              <a:t>新闻正文能挖掘创造新的用户需求</a:t>
            </a:r>
            <a:endParaRPr lang="en-US" sz="2000"/>
          </a:p>
          <a:p>
            <a:pPr marL="342900" indent="-342900" fontAlgn="auto">
              <a:lnSpc>
                <a:spcPct val="150000"/>
              </a:lnSpc>
              <a:buFont typeface="Arial" panose="020B0604020202020204" pitchFamily="34" charset="0"/>
              <a:buChar char="•"/>
            </a:pPr>
            <a:r>
              <a:rPr lang="en-US" sz="2000"/>
              <a:t>新闻正文能直接引导用户订阅与付费</a:t>
            </a:r>
            <a:endParaRPr 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新闻正文的编辑与运营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三、强化基础编辑，提升内容品质</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18160" y="1854835"/>
            <a:ext cx="11327130" cy="101473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一是运用修正编辑手段来保证内容的准确度</a:t>
            </a:r>
            <a:endParaRPr lang="zh-CN" altLang="en-US" sz="2000"/>
          </a:p>
          <a:p>
            <a:pPr marL="285750" indent="-285750" fontAlgn="auto">
              <a:lnSpc>
                <a:spcPct val="150000"/>
              </a:lnSpc>
              <a:buFont typeface="Arial" panose="020B0604020202020204" pitchFamily="34" charset="0"/>
              <a:buChar char="•"/>
            </a:pPr>
            <a:r>
              <a:rPr lang="zh-CN" altLang="en-US" sz="2000"/>
              <a:t>二是运用基本技术手段来增强正文阅读的便易性。</a:t>
            </a:r>
            <a:endParaRPr lang="zh-CN" altLang="en-US" sz="2000"/>
          </a:p>
        </p:txBody>
      </p:sp>
      <p:sp>
        <p:nvSpPr>
          <p:cNvPr id="4" name="文本框 3"/>
          <p:cNvSpPr txBox="1"/>
          <p:nvPr/>
        </p:nvSpPr>
        <p:spPr>
          <a:xfrm>
            <a:off x="435610" y="319849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四、运用整合编辑增加内容附加值</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18160" y="3727450"/>
            <a:ext cx="11327130" cy="224536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整合编辑的手段和方式，从</a:t>
            </a:r>
            <a:r>
              <a:rPr lang="zh-CN" altLang="en-US" sz="2000">
                <a:solidFill>
                  <a:srgbClr val="D5683F"/>
                </a:solidFill>
              </a:rPr>
              <a:t>题材角度</a:t>
            </a:r>
            <a:r>
              <a:rPr lang="zh-CN" altLang="en-US" sz="2000"/>
              <a:t>看，有新闻消息的整合、观点评论的整合、资料材料的整合；</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表现形式</a:t>
            </a:r>
            <a:r>
              <a:rPr lang="zh-CN" altLang="en-US" sz="2000"/>
              <a:t>看，有图片整合、视频整合、互动整合和多媒体整合；</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内容性质</a:t>
            </a:r>
            <a:r>
              <a:rPr lang="zh-CN" altLang="en-US" sz="2000"/>
              <a:t>看，有事件进展整合、事件逻辑整合、同题类比整合、观点提炼整合、常识指南服务整合。</a:t>
            </a:r>
            <a:endParaRPr lang="zh-CN" altLang="en-US" sz="2000"/>
          </a:p>
          <a:p>
            <a:pPr marL="285750" indent="-285750">
              <a:buFont typeface="Arial" panose="020B0604020202020204" pitchFamily="34" charset="0"/>
              <a:buChar char="•"/>
            </a:pP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新闻正文的编辑与运营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五、添加互动编辑，提升内容传播力</a:t>
            </a:r>
            <a:endParaRPr lang="zh-CN" altLang="en-US" sz="2400" b="1">
              <a:latin typeface="黑体" panose="02010609060101010101" charset="-122"/>
              <a:ea typeface="黑体" panose="02010609060101010101" charset="-122"/>
            </a:endParaRPr>
          </a:p>
        </p:txBody>
      </p:sp>
      <p:graphicFrame>
        <p:nvGraphicFramePr>
          <p:cNvPr id="2" name="图示 1"/>
          <p:cNvGraphicFramePr/>
          <p:nvPr/>
        </p:nvGraphicFramePr>
        <p:xfrm>
          <a:off x="1840865" y="1793875"/>
          <a:ext cx="7891780" cy="4991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本页的编辑与运营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一、文本页的内容构成</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771650"/>
            <a:ext cx="10912475" cy="101473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网络与新媒体的文本页从上往下是三大区域：导航区、新闻区和底部推广区；</a:t>
            </a:r>
            <a:endParaRPr lang="zh-CN" altLang="en-US" sz="2000"/>
          </a:p>
          <a:p>
            <a:pPr marL="285750" indent="-285750" fontAlgn="auto">
              <a:lnSpc>
                <a:spcPct val="150000"/>
              </a:lnSpc>
              <a:buFont typeface="Arial" panose="020B0604020202020204" pitchFamily="34" charset="0"/>
              <a:buChar char="•"/>
            </a:pPr>
            <a:r>
              <a:rPr lang="zh-CN" altLang="en-US" sz="2000"/>
              <a:t>从左往右是两大区域：新闻区和侧栏推广区。</a:t>
            </a:r>
            <a:endParaRPr lang="zh-CN" altLang="en-US" sz="2000"/>
          </a:p>
        </p:txBody>
      </p:sp>
      <p:sp>
        <p:nvSpPr>
          <p:cNvPr id="5" name="文本框 4"/>
          <p:cNvSpPr txBox="1"/>
          <p:nvPr/>
        </p:nvSpPr>
        <p:spPr>
          <a:xfrm>
            <a:off x="435610" y="3176270"/>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二、推广区域的内容设计</a:t>
            </a:r>
            <a:endParaRPr lang="zh-CN" altLang="en-US" sz="2400" b="1">
              <a:latin typeface="黑体" panose="02010609060101010101" charset="-122"/>
              <a:ea typeface="黑体" panose="02010609060101010101" charset="-122"/>
            </a:endParaRPr>
          </a:p>
        </p:txBody>
      </p:sp>
      <p:sp>
        <p:nvSpPr>
          <p:cNvPr id="6" name="文本框 5"/>
          <p:cNvSpPr txBox="1"/>
          <p:nvPr/>
        </p:nvSpPr>
        <p:spPr>
          <a:xfrm>
            <a:off x="435610" y="3632200"/>
            <a:ext cx="10912475" cy="239966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推广区域的内容主要有三类：推荐新闻、硬广告和推介广告。</a:t>
            </a:r>
            <a:endParaRPr lang="zh-CN" altLang="en-US" sz="2000"/>
          </a:p>
          <a:p>
            <a:pPr marL="285750" indent="-285750" fontAlgn="auto">
              <a:lnSpc>
                <a:spcPct val="150000"/>
              </a:lnSpc>
              <a:buFont typeface="Arial" panose="020B0604020202020204" pitchFamily="34" charset="0"/>
              <a:buChar char="•"/>
            </a:pPr>
            <a:r>
              <a:rPr lang="zh-CN" altLang="en-US" sz="2000"/>
              <a:t>推荐新闻能直接提高访问流量，能延长用户停留时间，在一定程度上黏住用户；</a:t>
            </a:r>
            <a:endParaRPr lang="zh-CN" altLang="en-US" sz="2000"/>
          </a:p>
          <a:p>
            <a:pPr marL="285750" indent="-285750" fontAlgn="auto">
              <a:lnSpc>
                <a:spcPct val="150000"/>
              </a:lnSpc>
              <a:buFont typeface="Arial" panose="020B0604020202020204" pitchFamily="34" charset="0"/>
              <a:buChar char="•"/>
            </a:pPr>
            <a:r>
              <a:rPr lang="zh-CN" altLang="en-US" sz="2000"/>
              <a:t>硬广告能直接产生经济效益，特别是智能推荐的广告，</a:t>
            </a:r>
            <a:endParaRPr lang="zh-CN" altLang="en-US" sz="2000"/>
          </a:p>
          <a:p>
            <a:pPr marL="285750" indent="-285750" fontAlgn="auto">
              <a:lnSpc>
                <a:spcPct val="150000"/>
              </a:lnSpc>
              <a:buFont typeface="Arial" panose="020B0604020202020204" pitchFamily="34" charset="0"/>
              <a:buChar char="•"/>
            </a:pPr>
            <a:r>
              <a:rPr lang="zh-CN" altLang="en-US" sz="2000"/>
              <a:t>能针对用户进行有效的“广而告之”；推介广告能带动用户深度进人网络与新媒体，培育用户的活跃度与忠诚度。</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第三节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本页的编辑与运营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三、科学合理地编排推广区域</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771650"/>
            <a:ext cx="10912475" cy="64516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推广区域的布局、编排没有模式化的设计，网络媒体可以依据具体情况</a:t>
            </a:r>
            <a:r>
              <a:rPr lang="zh-CN" altLang="en-US" sz="2400">
                <a:solidFill>
                  <a:srgbClr val="D5683F"/>
                </a:solidFill>
              </a:rPr>
              <a:t>“量体裁衣”</a:t>
            </a:r>
            <a:r>
              <a:rPr lang="zh-CN" altLang="en-US" sz="2000"/>
              <a:t>。</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第三章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多媒体新闻的编辑与运营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图片新闻</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一、图片新闻的特点与类型</a:t>
            </a:r>
            <a:endParaRPr lang="zh-CN" altLang="en-US" sz="2400" b="1">
              <a:latin typeface="黑体" panose="02010609060101010101" charset="-122"/>
              <a:ea typeface="黑体" panose="02010609060101010101" charset="-122"/>
            </a:endParaRPr>
          </a:p>
        </p:txBody>
      </p:sp>
      <p:graphicFrame>
        <p:nvGraphicFramePr>
          <p:cNvPr id="6" name="图示 5"/>
          <p:cNvGraphicFramePr/>
          <p:nvPr/>
        </p:nvGraphicFramePr>
        <p:xfrm>
          <a:off x="906780" y="1957705"/>
          <a:ext cx="10563225" cy="3910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图片新闻</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一、图片新闻的特点与类型</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332295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数量上</a:t>
            </a:r>
            <a:r>
              <a:rPr lang="zh-CN" altLang="en-US" sz="2000"/>
              <a:t>看，有单幅图、多幅图、组图、图集和由图片专题构成的图片新闻。</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活动状态上</a:t>
            </a:r>
            <a:r>
              <a:rPr lang="zh-CN" altLang="en-US" sz="2000"/>
              <a:t>看，有静态的单图、高清图和全屏图，有动静结合的多图、幻灯图，有动态的360度全景图片、亿像素图片、GIF图。</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制作上</a:t>
            </a:r>
            <a:r>
              <a:rPr lang="zh-CN" altLang="en-US" sz="2000"/>
              <a:t>看，有示意图、自制地图、演绎图、合成图、拼接图、表情包等。</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表现力上</a:t>
            </a:r>
            <a:r>
              <a:rPr lang="zh-CN" altLang="en-US" sz="2000"/>
              <a:t>看，有用图片合成的视频、有图片嵌入的动漫、用图片制作的H5作品等。</a:t>
            </a:r>
            <a:endParaRPr lang="zh-CN" altLang="en-US" sz="2000"/>
          </a:p>
          <a:p>
            <a:pPr marL="285750" indent="-285750" fontAlgn="auto">
              <a:lnSpc>
                <a:spcPct val="150000"/>
              </a:lnSpc>
              <a:buFont typeface="Arial" panose="020B0604020202020204" pitchFamily="34" charset="0"/>
              <a:buChar char="•"/>
            </a:pPr>
            <a:r>
              <a:rPr lang="zh-CN" altLang="en-US" sz="2000"/>
              <a:t>从</a:t>
            </a:r>
            <a:r>
              <a:rPr lang="zh-CN" altLang="en-US" sz="2000">
                <a:solidFill>
                  <a:srgbClr val="D5683F"/>
                </a:solidFill>
              </a:rPr>
              <a:t>内容上</a:t>
            </a:r>
            <a:r>
              <a:rPr lang="zh-CN" altLang="en-US" sz="2000"/>
              <a:t>看，有图片新闻、图解新闻、图表新闻、图片故事、图片系列报道、图片策划报</a:t>
            </a:r>
            <a:endParaRPr lang="zh-CN" altLang="en-US" sz="2000"/>
          </a:p>
          <a:p>
            <a:pPr marL="285750" indent="-285750" fontAlgn="auto">
              <a:lnSpc>
                <a:spcPct val="150000"/>
              </a:lnSpc>
              <a:buFont typeface="Arial" panose="020B0604020202020204" pitchFamily="34" charset="0"/>
              <a:buChar char="•"/>
            </a:pPr>
            <a:r>
              <a:rPr lang="zh-CN" altLang="en-US" sz="2000"/>
              <a:t>道等。</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图片新闻</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二、图片新闻的编辑制作</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147637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solidFill>
                  <a:srgbClr val="D5683F"/>
                </a:solidFill>
              </a:rPr>
              <a:t>技术处理：</a:t>
            </a:r>
            <a:r>
              <a:rPr lang="zh-CN" altLang="en-US" sz="2000"/>
              <a:t>选择格式、裁剪图片、压缩图片、修正图片和拼合图片；</a:t>
            </a: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内容处理：</a:t>
            </a:r>
            <a:r>
              <a:rPr lang="zh-CN" altLang="en-US" sz="2000"/>
              <a:t>一是针对单幅图片进行的基础编辑；二是针对新闻报道选择合适的图片表现形式；三是主动策划以图片为主体的新闻故事或图刊、视图等；</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3" name="文本框 2"/>
          <p:cNvSpPr txBox="1"/>
          <p:nvPr/>
        </p:nvSpPr>
        <p:spPr>
          <a:xfrm>
            <a:off x="435610" y="1243330"/>
            <a:ext cx="348932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一、关于网络</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2021840"/>
            <a:ext cx="8368030" cy="55308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从硬件技术层面看，网络的发展经历了四个阶段：</a:t>
            </a:r>
            <a:endParaRPr lang="zh-CN" altLang="en-US" sz="2000"/>
          </a:p>
        </p:txBody>
      </p:sp>
      <p:cxnSp>
        <p:nvCxnSpPr>
          <p:cNvPr id="23" name="MH_Other_8"/>
          <p:cNvCxnSpPr>
            <a:stCxn id="19" idx="0"/>
          </p:cNvCxnSpPr>
          <p:nvPr>
            <p:custDataLst>
              <p:tags r:id="rId1"/>
            </p:custDataLst>
          </p:nvPr>
        </p:nvCxnSpPr>
        <p:spPr>
          <a:xfrm flipV="1">
            <a:off x="7210848" y="4152265"/>
            <a:ext cx="0" cy="484717"/>
          </a:xfrm>
          <a:prstGeom prst="straightConnector1">
            <a:avLst/>
          </a:prstGeom>
          <a:noFill/>
          <a:ln w="6350" cap="flat" cmpd="sng" algn="ctr">
            <a:solidFill>
              <a:srgbClr val="4472C4"/>
            </a:solidFill>
            <a:prstDash val="solid"/>
            <a:miter lim="800000"/>
            <a:tailEnd type="triangle"/>
          </a:ln>
          <a:effectLst/>
        </p:spPr>
      </p:cxnSp>
      <p:grpSp>
        <p:nvGrpSpPr>
          <p:cNvPr id="59" name="组合 58"/>
          <p:cNvGrpSpPr/>
          <p:nvPr/>
        </p:nvGrpSpPr>
        <p:grpSpPr>
          <a:xfrm>
            <a:off x="0" y="4150360"/>
            <a:ext cx="12192000" cy="1189990"/>
            <a:chOff x="16" y="6290"/>
            <a:chExt cx="19200" cy="1874"/>
          </a:xfrm>
        </p:grpSpPr>
        <p:cxnSp>
          <p:nvCxnSpPr>
            <p:cNvPr id="11" name="MH_Other_2"/>
            <p:cNvCxnSpPr/>
            <p:nvPr>
              <p:custDataLst>
                <p:tags r:id="rId2"/>
              </p:custDataLst>
            </p:nvPr>
          </p:nvCxnSpPr>
          <p:spPr>
            <a:xfrm>
              <a:off x="16" y="7210"/>
              <a:ext cx="19200" cy="0"/>
            </a:xfrm>
            <a:prstGeom prst="line">
              <a:avLst/>
            </a:prstGeom>
            <a:noFill/>
            <a:ln w="28575" cap="flat" cmpd="sng" algn="ctr">
              <a:solidFill>
                <a:srgbClr val="58A6DA"/>
              </a:solidFill>
              <a:prstDash val="solid"/>
              <a:miter lim="800000"/>
            </a:ln>
            <a:effectLst/>
          </p:spPr>
        </p:cxnSp>
        <p:grpSp>
          <p:nvGrpSpPr>
            <p:cNvPr id="58" name="组合 57"/>
            <p:cNvGrpSpPr/>
            <p:nvPr/>
          </p:nvGrpSpPr>
          <p:grpSpPr>
            <a:xfrm>
              <a:off x="2103" y="6290"/>
              <a:ext cx="13212" cy="1875"/>
              <a:chOff x="2103" y="6290"/>
              <a:chExt cx="13212" cy="1875"/>
            </a:xfrm>
          </p:grpSpPr>
          <p:sp>
            <p:nvSpPr>
              <p:cNvPr id="13" name="MH_Other_11"/>
              <p:cNvSpPr/>
              <p:nvPr>
                <p:custDataLst>
                  <p:tags r:id="rId3"/>
                </p:custDataLst>
              </p:nvPr>
            </p:nvSpPr>
            <p:spPr>
              <a:xfrm flipV="1">
                <a:off x="6064" y="7053"/>
                <a:ext cx="343" cy="350"/>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cxnSp>
            <p:nvCxnSpPr>
              <p:cNvPr id="14" name="MH_Other_12"/>
              <p:cNvCxnSpPr>
                <a:stCxn id="13" idx="0"/>
              </p:cNvCxnSpPr>
              <p:nvPr>
                <p:custDataLst>
                  <p:tags r:id="rId4"/>
                </p:custDataLst>
              </p:nvPr>
            </p:nvCxnSpPr>
            <p:spPr>
              <a:xfrm flipH="1">
                <a:off x="6236" y="7403"/>
                <a:ext cx="0" cy="763"/>
              </a:xfrm>
              <a:prstGeom prst="straightConnector1">
                <a:avLst/>
              </a:prstGeom>
              <a:noFill/>
              <a:ln w="6350" cap="flat" cmpd="sng" algn="ctr">
                <a:solidFill>
                  <a:srgbClr val="4472C4"/>
                </a:solidFill>
                <a:prstDash val="solid"/>
                <a:miter lim="800000"/>
                <a:tailEnd type="triangle"/>
              </a:ln>
              <a:effectLst/>
            </p:spPr>
          </p:cxnSp>
          <p:sp>
            <p:nvSpPr>
              <p:cNvPr id="19" name="MH_Other_7"/>
              <p:cNvSpPr/>
              <p:nvPr>
                <p:custDataLst>
                  <p:tags r:id="rId5"/>
                </p:custDataLst>
              </p:nvPr>
            </p:nvSpPr>
            <p:spPr>
              <a:xfrm>
                <a:off x="11198" y="7056"/>
                <a:ext cx="347" cy="347"/>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sp>
            <p:nvSpPr>
              <p:cNvPr id="42" name="MH_Other_3"/>
              <p:cNvSpPr/>
              <p:nvPr>
                <p:custDataLst>
                  <p:tags r:id="rId6"/>
                </p:custDataLst>
              </p:nvPr>
            </p:nvSpPr>
            <p:spPr>
              <a:xfrm>
                <a:off x="2103" y="7053"/>
                <a:ext cx="343" cy="347"/>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cxnSp>
            <p:nvCxnSpPr>
              <p:cNvPr id="43" name="MH_Other_4"/>
              <p:cNvCxnSpPr>
                <a:stCxn id="42" idx="0"/>
              </p:cNvCxnSpPr>
              <p:nvPr>
                <p:custDataLst>
                  <p:tags r:id="rId7"/>
                </p:custDataLst>
              </p:nvPr>
            </p:nvCxnSpPr>
            <p:spPr>
              <a:xfrm flipH="1" flipV="1">
                <a:off x="2275" y="6290"/>
                <a:ext cx="0" cy="763"/>
              </a:xfrm>
              <a:prstGeom prst="straightConnector1">
                <a:avLst/>
              </a:prstGeom>
              <a:noFill/>
              <a:ln w="6350" cap="flat" cmpd="sng" algn="ctr">
                <a:solidFill>
                  <a:srgbClr val="4472C4"/>
                </a:solidFill>
                <a:prstDash val="solid"/>
                <a:miter lim="800000"/>
                <a:tailEnd type="triangle"/>
              </a:ln>
              <a:effectLst/>
            </p:spPr>
          </p:cxnSp>
          <p:sp>
            <p:nvSpPr>
              <p:cNvPr id="47" name="MH_Other_11"/>
              <p:cNvSpPr/>
              <p:nvPr>
                <p:custDataLst>
                  <p:tags r:id="rId8"/>
                </p:custDataLst>
              </p:nvPr>
            </p:nvSpPr>
            <p:spPr>
              <a:xfrm flipV="1">
                <a:off x="14973" y="7056"/>
                <a:ext cx="343" cy="350"/>
              </a:xfrm>
              <a:prstGeom prst="ellipse">
                <a:avLst/>
              </a:prstGeom>
              <a:solidFill>
                <a:srgbClr val="58A6DA"/>
              </a:solidFill>
              <a:ln w="12700" cap="flat" cmpd="sng" algn="ctr">
                <a:solidFill>
                  <a:srgbClr val="58A6DA"/>
                </a:solidFill>
                <a:prstDash val="solid"/>
                <a:miter lim="800000"/>
              </a:ln>
              <a:effectLst/>
            </p:spPr>
            <p:txBody>
              <a:bodyPr anchor="ctr">
                <a:normAutofit fontScale="400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50" b="0" i="0" u="none" strike="noStrike" kern="0" cap="none" spc="0" normalizeH="0" baseline="0" noProof="0">
                  <a:ln>
                    <a:noFill/>
                  </a:ln>
                  <a:solidFill>
                    <a:prstClr val="white"/>
                  </a:solidFill>
                  <a:effectLst/>
                  <a:uLnTx/>
                  <a:uFillTx/>
                  <a:latin typeface="Calibri" panose="020F0502020204030204"/>
                  <a:ea typeface="等线" panose="02010600030101010101" charset="-122"/>
                  <a:cs typeface="+mn-cs"/>
                </a:endParaRPr>
              </a:p>
            </p:txBody>
          </p:sp>
        </p:grpSp>
      </p:grpSp>
      <p:cxnSp>
        <p:nvCxnSpPr>
          <p:cNvPr id="48" name="MH_Other_12"/>
          <p:cNvCxnSpPr/>
          <p:nvPr>
            <p:custDataLst>
              <p:tags r:id="rId9"/>
            </p:custDataLst>
          </p:nvPr>
        </p:nvCxnSpPr>
        <p:spPr>
          <a:xfrm flipH="1">
            <a:off x="9606915" y="4841453"/>
            <a:ext cx="0" cy="484716"/>
          </a:xfrm>
          <a:prstGeom prst="straightConnector1">
            <a:avLst/>
          </a:prstGeom>
          <a:noFill/>
          <a:ln w="6350" cap="flat" cmpd="sng" algn="ctr">
            <a:solidFill>
              <a:srgbClr val="4472C4"/>
            </a:solidFill>
            <a:prstDash val="solid"/>
            <a:miter lim="800000"/>
            <a:tailEnd type="triangle"/>
          </a:ln>
          <a:effectLst/>
        </p:spPr>
      </p:cxnSp>
      <p:sp>
        <p:nvSpPr>
          <p:cNvPr id="52" name="文本框 51"/>
          <p:cNvSpPr txBox="1"/>
          <p:nvPr/>
        </p:nvSpPr>
        <p:spPr>
          <a:xfrm>
            <a:off x="778510" y="4957445"/>
            <a:ext cx="1311910" cy="645160"/>
          </a:xfrm>
          <a:prstGeom prst="rect">
            <a:avLst/>
          </a:prstGeom>
          <a:noFill/>
        </p:spPr>
        <p:txBody>
          <a:bodyPr wrap="square">
            <a:spAutoFit/>
          </a:bodyPr>
          <a:lstStyle/>
          <a:p>
            <a:pPr algn="ctr" defTabSz="914400">
              <a:defRPr/>
            </a:pPr>
            <a:r>
              <a:rPr lang="en-US" altLang="zh-CN" b="1" dirty="0">
                <a:solidFill>
                  <a:prstClr val="black"/>
                </a:solidFill>
                <a:latin typeface="Calibri" panose="020F0502020204030204"/>
              </a:rPr>
              <a:t>20</a:t>
            </a:r>
            <a:r>
              <a:rPr lang="zh-CN" altLang="en-US" b="1" dirty="0">
                <a:solidFill>
                  <a:prstClr val="black"/>
                </a:solidFill>
                <a:latin typeface="Calibri" panose="020F0502020204030204"/>
              </a:rPr>
              <a:t>世纪</a:t>
            </a:r>
            <a:r>
              <a:rPr lang="en-US" altLang="zh-CN" b="1" dirty="0">
                <a:solidFill>
                  <a:prstClr val="black"/>
                </a:solidFill>
                <a:latin typeface="Calibri" panose="020F0502020204030204"/>
              </a:rPr>
              <a:t>60</a:t>
            </a:r>
            <a:r>
              <a:rPr lang="zh-CN" altLang="en-US" b="1" dirty="0">
                <a:solidFill>
                  <a:prstClr val="black"/>
                </a:solidFill>
                <a:latin typeface="Calibri" panose="020F0502020204030204"/>
              </a:rPr>
              <a:t>年代早期</a:t>
            </a:r>
            <a:endParaRPr lang="zh-CN" altLang="en-US" b="1" dirty="0">
              <a:solidFill>
                <a:prstClr val="black"/>
              </a:solidFill>
              <a:latin typeface="Calibri" panose="020F0502020204030204"/>
            </a:endParaRPr>
          </a:p>
        </p:txBody>
      </p:sp>
      <p:sp>
        <p:nvSpPr>
          <p:cNvPr id="55" name="文本框 54"/>
          <p:cNvSpPr txBox="1"/>
          <p:nvPr/>
        </p:nvSpPr>
        <p:spPr>
          <a:xfrm>
            <a:off x="6337935" y="4957445"/>
            <a:ext cx="1745615" cy="368300"/>
          </a:xfrm>
          <a:prstGeom prst="rect">
            <a:avLst/>
          </a:prstGeom>
          <a:noFill/>
        </p:spPr>
        <p:txBody>
          <a:bodyPr wrap="square">
            <a:spAutoFit/>
          </a:bodyPr>
          <a:lstStyle/>
          <a:p>
            <a:pPr algn="ctr" defTabSz="914400">
              <a:defRPr/>
            </a:pPr>
            <a:r>
              <a:rPr lang="zh-CN" altLang="en-US" b="1" dirty="0">
                <a:solidFill>
                  <a:prstClr val="black"/>
                </a:solidFill>
                <a:latin typeface="Calibri" panose="020F0502020204030204"/>
              </a:rPr>
              <a:t>广域网阶段</a:t>
            </a:r>
            <a:endParaRPr lang="zh-CN" altLang="en-US" b="1" dirty="0">
              <a:solidFill>
                <a:prstClr val="black"/>
              </a:solidFill>
              <a:latin typeface="Calibri" panose="020F0502020204030204"/>
            </a:endParaRPr>
          </a:p>
        </p:txBody>
      </p:sp>
      <p:sp>
        <p:nvSpPr>
          <p:cNvPr id="56" name="文本框 55"/>
          <p:cNvSpPr txBox="1"/>
          <p:nvPr/>
        </p:nvSpPr>
        <p:spPr>
          <a:xfrm>
            <a:off x="3155950" y="3913505"/>
            <a:ext cx="1821815" cy="645160"/>
          </a:xfrm>
          <a:prstGeom prst="rect">
            <a:avLst/>
          </a:prstGeom>
          <a:noFill/>
        </p:spPr>
        <p:txBody>
          <a:bodyPr wrap="square">
            <a:spAutoFit/>
          </a:bodyPr>
          <a:lstStyle/>
          <a:p>
            <a:pPr algn="ctr" defTabSz="914400">
              <a:defRPr/>
            </a:pPr>
            <a:r>
              <a:rPr lang="en-US" altLang="zh-CN" b="1" dirty="0">
                <a:solidFill>
                  <a:prstClr val="black"/>
                </a:solidFill>
                <a:latin typeface="Calibri" panose="020F0502020204030204"/>
              </a:rPr>
              <a:t>20</a:t>
            </a:r>
            <a:r>
              <a:rPr lang="zh-CN" altLang="en-US" b="1" dirty="0">
                <a:solidFill>
                  <a:prstClr val="black"/>
                </a:solidFill>
                <a:latin typeface="Calibri" panose="020F0502020204030204"/>
              </a:rPr>
              <a:t>世纪</a:t>
            </a:r>
            <a:r>
              <a:rPr lang="en-US" altLang="zh-CN" b="1" dirty="0">
                <a:solidFill>
                  <a:prstClr val="black"/>
                </a:solidFill>
                <a:latin typeface="Calibri" panose="020F0502020204030204"/>
              </a:rPr>
              <a:t>60</a:t>
            </a:r>
            <a:r>
              <a:rPr lang="zh-CN" altLang="en-US" b="1" dirty="0">
                <a:solidFill>
                  <a:prstClr val="black"/>
                </a:solidFill>
                <a:latin typeface="Calibri" panose="020F0502020204030204"/>
              </a:rPr>
              <a:t>年代中期：局域网阶段</a:t>
            </a:r>
            <a:endParaRPr lang="zh-CN" altLang="en-US" b="1" dirty="0">
              <a:solidFill>
                <a:prstClr val="black"/>
              </a:solidFill>
              <a:latin typeface="Calibri" panose="020F0502020204030204"/>
            </a:endParaRPr>
          </a:p>
        </p:txBody>
      </p:sp>
      <p:sp>
        <p:nvSpPr>
          <p:cNvPr id="57" name="文本框 56"/>
          <p:cNvSpPr txBox="1"/>
          <p:nvPr/>
        </p:nvSpPr>
        <p:spPr>
          <a:xfrm>
            <a:off x="8879840" y="3989705"/>
            <a:ext cx="1454150" cy="645160"/>
          </a:xfrm>
          <a:prstGeom prst="rect">
            <a:avLst/>
          </a:prstGeom>
          <a:noFill/>
        </p:spPr>
        <p:txBody>
          <a:bodyPr wrap="square">
            <a:spAutoFit/>
          </a:bodyPr>
          <a:lstStyle/>
          <a:p>
            <a:pPr algn="ctr" defTabSz="914400">
              <a:defRPr/>
            </a:pPr>
            <a:r>
              <a:rPr lang="zh-CN" altLang="en-US" b="1" dirty="0">
                <a:solidFill>
                  <a:prstClr val="black"/>
                </a:solidFill>
                <a:latin typeface="Calibri" panose="020F0502020204030204"/>
              </a:rPr>
              <a:t>高速互联网时代</a:t>
            </a:r>
            <a:endParaRPr lang="zh-CN" altLang="en-US" b="1" dirty="0">
              <a:solidFill>
                <a:prstClr val="black"/>
              </a:solidFill>
              <a:latin typeface="Calibri" panose="020F0502020204030204"/>
            </a:endParaRPr>
          </a:p>
        </p:txBody>
      </p:sp>
      <p:sp>
        <p:nvSpPr>
          <p:cNvPr id="60" name="文本框 59"/>
          <p:cNvSpPr txBox="1"/>
          <p:nvPr/>
        </p:nvSpPr>
        <p:spPr>
          <a:xfrm>
            <a:off x="353695" y="3164205"/>
            <a:ext cx="2402840" cy="829945"/>
          </a:xfrm>
          <a:prstGeom prst="rect">
            <a:avLst/>
          </a:prstGeom>
          <a:noFill/>
        </p:spPr>
        <p:txBody>
          <a:bodyPr wrap="square" rtlCol="0">
            <a:spAutoFit/>
          </a:bodyPr>
          <a:p>
            <a:pPr marL="285750" indent="-285750">
              <a:buFont typeface="Arial" panose="020B0604020202020204" pitchFamily="34" charset="0"/>
              <a:buChar char="•"/>
            </a:pPr>
            <a:r>
              <a:rPr lang="zh-CN" altLang="en-US" sz="1600"/>
              <a:t>第一代远程网络</a:t>
            </a:r>
            <a:endParaRPr lang="zh-CN" altLang="en-US" sz="1600"/>
          </a:p>
          <a:p>
            <a:pPr marL="285750" indent="-285750">
              <a:buFont typeface="Arial" panose="020B0604020202020204" pitchFamily="34" charset="0"/>
              <a:buChar char="•"/>
            </a:pPr>
            <a:r>
              <a:rPr lang="zh-CN" altLang="en-US" sz="1600"/>
              <a:t>只能连接终端与主机</a:t>
            </a:r>
            <a:endParaRPr lang="zh-CN" altLang="en-US" sz="1600"/>
          </a:p>
          <a:p>
            <a:pPr marL="285750" indent="-285750">
              <a:buFont typeface="Arial" panose="020B0604020202020204" pitchFamily="34" charset="0"/>
              <a:buChar char="•"/>
            </a:pPr>
            <a:r>
              <a:rPr lang="zh-CN" altLang="en-US" sz="1600"/>
              <a:t>终端之间无法通信</a:t>
            </a:r>
            <a:endParaRPr lang="zh-CN" altLang="en-US" sz="1600"/>
          </a:p>
        </p:txBody>
      </p:sp>
      <p:sp>
        <p:nvSpPr>
          <p:cNvPr id="61" name="文本框 60"/>
          <p:cNvSpPr txBox="1"/>
          <p:nvPr/>
        </p:nvSpPr>
        <p:spPr>
          <a:xfrm>
            <a:off x="2756535" y="5448935"/>
            <a:ext cx="2402840" cy="829945"/>
          </a:xfrm>
          <a:prstGeom prst="rect">
            <a:avLst/>
          </a:prstGeom>
          <a:noFill/>
        </p:spPr>
        <p:txBody>
          <a:bodyPr wrap="square" rtlCol="0">
            <a:spAutoFit/>
          </a:bodyPr>
          <a:p>
            <a:pPr marL="285750" indent="-285750">
              <a:buFont typeface="Arial" panose="020B0604020202020204" pitchFamily="34" charset="0"/>
              <a:buChar char="•"/>
            </a:pPr>
            <a:r>
              <a:rPr lang="zh-CN" altLang="en-US" sz="1600"/>
              <a:t>电路交换和分组交换已实现</a:t>
            </a:r>
            <a:endParaRPr lang="zh-CN" altLang="en-US" sz="1600"/>
          </a:p>
          <a:p>
            <a:pPr marL="285750" indent="-285750">
              <a:buFont typeface="Arial" panose="020B0604020202020204" pitchFamily="34" charset="0"/>
              <a:buChar char="•"/>
            </a:pPr>
            <a:r>
              <a:rPr lang="zh-CN" altLang="en-US" sz="1600"/>
              <a:t>终端之间可以通信</a:t>
            </a:r>
            <a:endParaRPr lang="zh-CN" altLang="en-US" sz="1600"/>
          </a:p>
        </p:txBody>
      </p:sp>
      <p:sp>
        <p:nvSpPr>
          <p:cNvPr id="62" name="文本框 61"/>
          <p:cNvSpPr txBox="1"/>
          <p:nvPr/>
        </p:nvSpPr>
        <p:spPr>
          <a:xfrm>
            <a:off x="6009640" y="2890520"/>
            <a:ext cx="2402840" cy="1322070"/>
          </a:xfrm>
          <a:prstGeom prst="rect">
            <a:avLst/>
          </a:prstGeom>
          <a:noFill/>
        </p:spPr>
        <p:txBody>
          <a:bodyPr wrap="square" rtlCol="0">
            <a:spAutoFit/>
          </a:bodyPr>
          <a:p>
            <a:pPr marL="285750" indent="-285750">
              <a:buFont typeface="Arial" panose="020B0604020202020204" pitchFamily="34" charset="0"/>
              <a:buChar char="•"/>
            </a:pPr>
            <a:r>
              <a:rPr lang="zh-CN" altLang="en-US" sz="1600" dirty="0">
                <a:solidFill>
                  <a:prstClr val="black"/>
                </a:solidFill>
                <a:latin typeface="Calibri" panose="020F0502020204030204"/>
                <a:sym typeface="+mn-ea"/>
              </a:rPr>
              <a:t>万维网、</a:t>
            </a:r>
            <a:r>
              <a:rPr lang="en-US" altLang="zh-CN" sz="1600" dirty="0">
                <a:solidFill>
                  <a:prstClr val="black"/>
                </a:solidFill>
                <a:latin typeface="Calibri" panose="020F0502020204030204"/>
                <a:sym typeface="+mn-ea"/>
              </a:rPr>
              <a:t>TCP/IP</a:t>
            </a:r>
            <a:r>
              <a:rPr lang="zh-CN" altLang="en-US" sz="1600" dirty="0">
                <a:solidFill>
                  <a:prstClr val="black"/>
                </a:solidFill>
                <a:latin typeface="Calibri" panose="020F0502020204030204"/>
                <a:sym typeface="+mn-ea"/>
              </a:rPr>
              <a:t>协议诞生</a:t>
            </a:r>
            <a:endParaRPr lang="zh-CN" altLang="en-US" sz="1600" dirty="0">
              <a:solidFill>
                <a:prstClr val="black"/>
              </a:solidFill>
              <a:latin typeface="Calibri" panose="020F0502020204030204"/>
              <a:sym typeface="+mn-ea"/>
            </a:endParaRPr>
          </a:p>
          <a:p>
            <a:pPr marL="285750" indent="-285750">
              <a:buFont typeface="Arial" panose="020B0604020202020204" pitchFamily="34" charset="0"/>
              <a:buChar char="•"/>
            </a:pPr>
            <a:r>
              <a:rPr lang="zh-CN" altLang="en-US" sz="1600"/>
              <a:t>各计算机可以连接为一个整体，进行通信和信息交换与共享</a:t>
            </a:r>
            <a:endParaRPr lang="zh-CN" altLang="en-US" sz="1600"/>
          </a:p>
        </p:txBody>
      </p:sp>
      <p:sp>
        <p:nvSpPr>
          <p:cNvPr id="63" name="文本框 62"/>
          <p:cNvSpPr txBox="1"/>
          <p:nvPr/>
        </p:nvSpPr>
        <p:spPr>
          <a:xfrm>
            <a:off x="8562340" y="5448935"/>
            <a:ext cx="2402840" cy="1322070"/>
          </a:xfrm>
          <a:prstGeom prst="rect">
            <a:avLst/>
          </a:prstGeom>
          <a:noFill/>
        </p:spPr>
        <p:txBody>
          <a:bodyPr wrap="square" rtlCol="0">
            <a:spAutoFit/>
          </a:bodyPr>
          <a:p>
            <a:pPr marL="285750" indent="-285750">
              <a:buFont typeface="Arial" panose="020B0604020202020204" pitchFamily="34" charset="0"/>
              <a:buChar char="•"/>
            </a:pPr>
            <a:r>
              <a:rPr lang="zh-CN" altLang="en-US" sz="1600"/>
              <a:t>高速、多业务、大数据量为核心</a:t>
            </a:r>
            <a:endParaRPr lang="zh-CN" altLang="en-US" sz="1600"/>
          </a:p>
          <a:p>
            <a:pPr marL="285750" indent="-285750">
              <a:buFont typeface="Arial" panose="020B0604020202020204" pitchFamily="34" charset="0"/>
              <a:buChar char="•"/>
            </a:pPr>
            <a:r>
              <a:rPr lang="zh-CN" altLang="en-US" sz="1600"/>
              <a:t>物联网出现</a:t>
            </a:r>
            <a:endParaRPr lang="zh-CN" altLang="en-US" sz="1600"/>
          </a:p>
          <a:p>
            <a:pPr marL="285750" indent="-285750">
              <a:buFont typeface="Arial" panose="020B0604020202020204" pitchFamily="34" charset="0"/>
              <a:buChar char="•"/>
            </a:pPr>
            <a:r>
              <a:rPr lang="zh-CN" altLang="en-US" sz="1600"/>
              <a:t>车联网、语义网、智能互联网等正在发展</a:t>
            </a:r>
            <a:endParaRPr lang="zh-CN" altLang="en-US" sz="16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bldLst>
      <p:bldP spid="24" grpId="0"/>
      <p:bldP spid="52" grpId="0"/>
      <p:bldP spid="55" grpId="0"/>
      <p:bldP spid="56" grpId="0"/>
      <p:bldP spid="57"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图片新闻</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的编辑与运营</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 、立足运营的图片新闻编辑规范</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286131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第一，从用户情感体验与信任体验出发，处理好图片真实性与视觉效果之间的关系。</a:t>
            </a:r>
            <a:endParaRPr lang="zh-CN" altLang="en-US" sz="2000"/>
          </a:p>
          <a:p>
            <a:pPr marL="285750" indent="-285750" fontAlgn="auto">
              <a:lnSpc>
                <a:spcPct val="150000"/>
              </a:lnSpc>
              <a:buFont typeface="Arial" panose="020B0604020202020204" pitchFamily="34" charset="0"/>
              <a:buChar char="•"/>
            </a:pPr>
            <a:r>
              <a:rPr lang="zh-CN" altLang="en-US" sz="2000"/>
              <a:t>第二，从用户访问量出发，处理好图片内容与图片质量之间的关系。</a:t>
            </a:r>
            <a:endParaRPr lang="zh-CN" altLang="en-US" sz="2000"/>
          </a:p>
          <a:p>
            <a:pPr marL="285750" indent="-285750" fontAlgn="auto">
              <a:lnSpc>
                <a:spcPct val="150000"/>
              </a:lnSpc>
              <a:buFont typeface="Arial" panose="020B0604020202020204" pitchFamily="34" charset="0"/>
              <a:buChar char="•"/>
            </a:pPr>
            <a:r>
              <a:rPr lang="zh-CN" altLang="en-US" sz="2000"/>
              <a:t>第三，从用户关注度出发，处理好图片内容与新闻伦理的关系。</a:t>
            </a:r>
            <a:endParaRPr lang="zh-CN" altLang="en-US" sz="2000"/>
          </a:p>
          <a:p>
            <a:pPr marL="285750" indent="-285750" fontAlgn="auto">
              <a:lnSpc>
                <a:spcPct val="150000"/>
              </a:lnSpc>
              <a:buFont typeface="Arial" panose="020B0604020202020204" pitchFamily="34" charset="0"/>
              <a:buChar char="•"/>
            </a:pPr>
            <a:r>
              <a:rPr lang="zh-CN" altLang="en-US" sz="2000"/>
              <a:t>第四，从用户浏览体验出发，处理好版权保护与扩大传播范围的关系。</a:t>
            </a:r>
            <a:endParaRPr lang="zh-CN" altLang="en-US" sz="2000"/>
          </a:p>
          <a:p>
            <a:pPr marL="285750" indent="-285750" fontAlgn="auto">
              <a:lnSpc>
                <a:spcPct val="150000"/>
              </a:lnSpc>
              <a:buFont typeface="Arial" panose="020B0604020202020204" pitchFamily="34" charset="0"/>
              <a:buChar char="•"/>
            </a:pPr>
            <a:r>
              <a:rPr lang="zh-CN" altLang="en-US" sz="2000"/>
              <a:t>第五，从用户体验的友好性出发，处理好图片形式与访问响应速度的关系。</a:t>
            </a:r>
            <a:endParaRPr lang="zh-CN" altLang="en-US" sz="2000"/>
          </a:p>
          <a:p>
            <a:pPr marL="285750" indent="-285750" fontAlgn="auto">
              <a:lnSpc>
                <a:spcPct val="150000"/>
              </a:lnSpc>
              <a:buFont typeface="Arial" panose="020B0604020202020204" pitchFamily="34" charset="0"/>
              <a:buChar char="•"/>
            </a:pPr>
            <a:r>
              <a:rPr lang="zh-CN" altLang="en-US" sz="2000"/>
              <a:t>第六，从用户体验的易用性出发，处理好图片选用与网络空间的关系。</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视频新闻的编辑与运营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一、视频新闻的特点与类型</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424624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solidFill>
                  <a:srgbClr val="D5683F"/>
                </a:solidFill>
              </a:rPr>
              <a:t>视频新闻的特点：</a:t>
            </a:r>
            <a:r>
              <a:rPr lang="zh-CN" altLang="en-US" sz="2000"/>
              <a:t>来源多样、内容多元、易于存储、播放可控、整合编排、实时参与、环境依赖；</a:t>
            </a: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视频新闻的类型：</a:t>
            </a:r>
            <a:r>
              <a:rPr lang="zh-CN" altLang="en-US" sz="2000"/>
              <a:t>从播出时间看，有超长视频、长视频、短视频、微视频； 从内容播出方式看，有单条视频、视频专辑、联播视频、系列视频、整合类视频；</a:t>
            </a:r>
            <a:endParaRPr lang="zh-CN" altLang="en-US" sz="2000"/>
          </a:p>
          <a:p>
            <a:pPr marL="285750" indent="-285750" fontAlgn="auto">
              <a:lnSpc>
                <a:spcPct val="150000"/>
              </a:lnSpc>
              <a:buFont typeface="Arial" panose="020B0604020202020204" pitchFamily="34" charset="0"/>
              <a:buChar char="•"/>
            </a:pPr>
            <a:r>
              <a:rPr lang="en-US" altLang="zh-CN" sz="2000"/>
              <a:t>从工艺上看，有原生态实拍类视频、后期剪辑制作类视频、原创策划类视频、全程直播类视频；</a:t>
            </a:r>
            <a:endParaRPr lang="en-US" altLang="zh-CN" sz="2000"/>
          </a:p>
          <a:p>
            <a:pPr marL="285750" indent="-285750" fontAlgn="auto">
              <a:lnSpc>
                <a:spcPct val="150000"/>
              </a:lnSpc>
              <a:buFont typeface="Arial" panose="020B0604020202020204" pitchFamily="34" charset="0"/>
              <a:buChar char="•"/>
            </a:pPr>
            <a:r>
              <a:rPr lang="en-US" altLang="zh-CN" sz="2000"/>
              <a:t>从表现力上看，有视频、图视、动新闻、动画/动漫视频、3D视 频 、全景视频、航拍视频、VR视频</a:t>
            </a:r>
            <a:endParaRPr lang="en-US" altLang="zh-CN" sz="2000"/>
          </a:p>
          <a:p>
            <a:pPr marL="285750" indent="-285750" fontAlgn="auto">
              <a:lnSpc>
                <a:spcPct val="150000"/>
              </a:lnSpc>
              <a:buFont typeface="Arial" panose="020B0604020202020204" pitchFamily="34" charset="0"/>
              <a:buChar char="•"/>
            </a:pPr>
            <a:r>
              <a:rPr lang="zh-CN" altLang="en-US" sz="2000">
                <a:solidFill>
                  <a:srgbClr val="D5683F"/>
                </a:solidFill>
                <a:sym typeface="+mn-ea"/>
              </a:rPr>
              <a:t>短视频新闻的特点：</a:t>
            </a:r>
            <a:r>
              <a:rPr lang="zh-CN" altLang="en-US" sz="2000">
                <a:sym typeface="+mn-ea"/>
              </a:rPr>
              <a:t>视频长度较短，传播速度更快；生产流程简单化，制作门槛更低；易于参与和互动，社交媒体属性增强。</a:t>
            </a:r>
            <a:endParaRPr lang="en-US" alt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视频新闻的编辑与运营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二、视频新闯的制作与编辑</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53085" y="1708150"/>
            <a:ext cx="11085195" cy="4338320"/>
          </a:xfrm>
          <a:prstGeom prst="rect">
            <a:avLst/>
          </a:prstGeom>
          <a:noFill/>
        </p:spPr>
        <p:txBody>
          <a:bodyPr wrap="square" rtlCol="0">
            <a:spAutoFit/>
          </a:bodyPr>
          <a:p>
            <a:pPr indent="0" fontAlgn="auto">
              <a:lnSpc>
                <a:spcPct val="150000"/>
              </a:lnSpc>
              <a:buFont typeface="Arial" panose="020B0604020202020204" pitchFamily="34" charset="0"/>
              <a:buNone/>
            </a:pPr>
            <a:r>
              <a:rPr lang="en-US" altLang="zh-CN" sz="2400" b="1"/>
              <a:t>视频新闻的制作</a:t>
            </a:r>
            <a:endParaRPr lang="en-US" altLang="zh-CN" sz="2400" b="1"/>
          </a:p>
          <a:p>
            <a:pPr marL="285750" indent="-285750" fontAlgn="auto">
              <a:lnSpc>
                <a:spcPct val="150000"/>
              </a:lnSpc>
              <a:buFont typeface="Arial" panose="020B0604020202020204" pitchFamily="34" charset="0"/>
              <a:buChar char="•"/>
            </a:pPr>
            <a:r>
              <a:rPr lang="en-US" altLang="zh-CN" sz="2000">
                <a:solidFill>
                  <a:srgbClr val="D5683F"/>
                </a:solidFill>
              </a:rPr>
              <a:t>策划选题</a:t>
            </a:r>
            <a:r>
              <a:rPr lang="en-US" altLang="zh-CN" sz="2000"/>
              <a:t>有三个方向：一是根据已有的数据或新闻线索确定选题；二是根据用户可能感兴趣的热点话题收集相关材料来确定选题；三是策划系列选题、长线选题、特殊时间节点的选题。</a:t>
            </a:r>
            <a:endParaRPr lang="en-US" altLang="zh-CN" sz="2000"/>
          </a:p>
          <a:p>
            <a:pPr marL="285750" indent="-285750" fontAlgn="auto">
              <a:lnSpc>
                <a:spcPct val="150000"/>
              </a:lnSpc>
              <a:buFont typeface="Arial" panose="020B0604020202020204" pitchFamily="34" charset="0"/>
              <a:buChar char="•"/>
            </a:pPr>
            <a:r>
              <a:rPr lang="en-US" altLang="zh-CN" sz="2000">
                <a:solidFill>
                  <a:srgbClr val="D5683F"/>
                </a:solidFill>
              </a:rPr>
              <a:t>材料准备</a:t>
            </a:r>
            <a:r>
              <a:rPr lang="en-US" altLang="zh-CN" sz="2000"/>
              <a:t>方面，要做到数量多、全方位、多样化。数量多是为了挑选和整合</a:t>
            </a:r>
            <a:r>
              <a:rPr lang="zh-CN" altLang="en-US" sz="2000"/>
              <a:t>。</a:t>
            </a: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脚本撰写</a:t>
            </a:r>
            <a:r>
              <a:rPr lang="zh-CN" altLang="en-US" sz="2000"/>
              <a:t>就是写出整个创意的剧本文稿，设计台词、人物造型和场景，确定需要哪些照片、文字、视频、卡通图像、素材、音乐、声响。</a:t>
            </a: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材料剪辑编辑或制作动画</a:t>
            </a:r>
            <a:r>
              <a:rPr lang="zh-CN" altLang="en-US" sz="2000"/>
              <a:t>，需要专业人员运用专业技术工具来完成，这是视频新闻制作的核心环节。</a:t>
            </a: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合成发布</a:t>
            </a:r>
            <a:r>
              <a:rPr lang="zh-CN" altLang="en-US" sz="2000"/>
              <a:t>是对视频新闻做最后的修整、调试与测试，并以一定的格式将视频发布出去。</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视频新闻的编辑与运营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二、视频新闯的制作与编辑</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53085" y="1708150"/>
            <a:ext cx="11085195" cy="1106805"/>
          </a:xfrm>
          <a:prstGeom prst="rect">
            <a:avLst/>
          </a:prstGeom>
          <a:noFill/>
        </p:spPr>
        <p:txBody>
          <a:bodyPr wrap="square" rtlCol="0">
            <a:spAutoFit/>
          </a:bodyPr>
          <a:p>
            <a:pPr indent="0" fontAlgn="auto">
              <a:lnSpc>
                <a:spcPct val="150000"/>
              </a:lnSpc>
              <a:buFont typeface="Arial" panose="020B0604020202020204" pitchFamily="34" charset="0"/>
              <a:buNone/>
            </a:pPr>
            <a:r>
              <a:rPr lang="en-US" altLang="zh-CN" sz="2400" b="1"/>
              <a:t>视频新闻的</a:t>
            </a:r>
            <a:r>
              <a:rPr lang="zh-CN" altLang="en-US" sz="2400" b="1"/>
              <a:t>编辑</a:t>
            </a:r>
            <a:endParaRPr lang="en-US" altLang="zh-CN" sz="2400" b="1"/>
          </a:p>
          <a:p>
            <a:pPr marL="285750" indent="-285750" fontAlgn="auto">
              <a:lnSpc>
                <a:spcPct val="150000"/>
              </a:lnSpc>
              <a:buFont typeface="Arial" panose="020B0604020202020204" pitchFamily="34" charset="0"/>
              <a:buChar char="•"/>
            </a:pPr>
            <a:endParaRPr lang="zh-CN" altLang="en-US" sz="2000" b="1"/>
          </a:p>
        </p:txBody>
      </p:sp>
      <p:graphicFrame>
        <p:nvGraphicFramePr>
          <p:cNvPr id="4" name="图示 3"/>
          <p:cNvGraphicFramePr/>
          <p:nvPr/>
        </p:nvGraphicFramePr>
        <p:xfrm>
          <a:off x="553085" y="2814955"/>
          <a:ext cx="10629265" cy="23856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视频新闻的编辑与运营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三、立足运营的视频新闻编辑策略</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239966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en-US" altLang="zh-CN" sz="2000"/>
              <a:t>第一，要审慎处理单条视频的时长，太长或太短都会影响用户体验。</a:t>
            </a:r>
            <a:endParaRPr lang="en-US" altLang="zh-CN" sz="2000"/>
          </a:p>
          <a:p>
            <a:pPr marL="285750" indent="-285750" fontAlgn="auto">
              <a:lnSpc>
                <a:spcPct val="150000"/>
              </a:lnSpc>
              <a:buFont typeface="Arial" panose="020B0604020202020204" pitchFamily="34" charset="0"/>
              <a:buChar char="•"/>
            </a:pPr>
            <a:r>
              <a:rPr lang="en-US" altLang="zh-CN" sz="2000"/>
              <a:t>第二 ，要处理好内容时长与广告时长的关系</a:t>
            </a:r>
            <a:r>
              <a:rPr lang="zh-CN" altLang="en-US" sz="2000"/>
              <a:t>。</a:t>
            </a:r>
            <a:endParaRPr lang="zh-CN" altLang="en-US" sz="2000"/>
          </a:p>
          <a:p>
            <a:pPr marL="285750" indent="-285750" fontAlgn="auto">
              <a:lnSpc>
                <a:spcPct val="150000"/>
              </a:lnSpc>
              <a:buFont typeface="Arial" panose="020B0604020202020204" pitchFamily="34" charset="0"/>
              <a:buChar char="•"/>
            </a:pPr>
            <a:r>
              <a:rPr lang="zh-CN" altLang="en-US" sz="2000"/>
              <a:t>第三，处理好视频是否自动播放问题。</a:t>
            </a:r>
            <a:endParaRPr lang="zh-CN" altLang="en-US" sz="2000"/>
          </a:p>
          <a:p>
            <a:pPr marL="285750" indent="-285750" fontAlgn="auto">
              <a:lnSpc>
                <a:spcPct val="150000"/>
              </a:lnSpc>
              <a:buFont typeface="Arial" panose="020B0604020202020204" pitchFamily="34" charset="0"/>
              <a:buChar char="•"/>
            </a:pPr>
            <a:r>
              <a:rPr lang="zh-CN" altLang="en-US" sz="2000"/>
              <a:t>第四，要编辑好视频新闻标题、导视和文字摘要。</a:t>
            </a:r>
            <a:endParaRPr lang="zh-CN" altLang="en-US" sz="2000"/>
          </a:p>
          <a:p>
            <a:pPr marL="285750" indent="-285750" fontAlgn="auto">
              <a:lnSpc>
                <a:spcPct val="150000"/>
              </a:lnSpc>
              <a:buFont typeface="Arial" panose="020B0604020202020204" pitchFamily="34" charset="0"/>
              <a:buChar char="•"/>
            </a:pPr>
            <a:r>
              <a:rPr lang="zh-CN" altLang="en-US" sz="2000"/>
              <a:t>第五，要平衡技术与内容的关系。</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一、认识数据新闻</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424624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en-US" altLang="zh-CN" sz="2000"/>
              <a:t>数据可以是数据新闻的来源，也可以是讲述新闻故事的工具，还可以两者兼具。</a:t>
            </a:r>
            <a:endParaRPr lang="en-US" altLang="zh-CN" sz="2000"/>
          </a:p>
          <a:p>
            <a:pPr marL="285750" indent="-285750" fontAlgn="auto">
              <a:lnSpc>
                <a:spcPct val="150000"/>
              </a:lnSpc>
              <a:buFont typeface="Arial" panose="020B0604020202020204" pitchFamily="34" charset="0"/>
              <a:buChar char="•"/>
            </a:pPr>
            <a:r>
              <a:rPr lang="en-US" altLang="zh-CN" sz="2000"/>
              <a:t>作为一种运用于新闻叙事的工具、技巧与方法，数据新闻使得记者的工作核心由追求最先报道新闻向讲述某一事态变化背后的真正意义及如何讲述转变，</a:t>
            </a:r>
            <a:r>
              <a:rPr lang="zh-CN" altLang="en-US" sz="2000"/>
              <a:t>数据</a:t>
            </a:r>
            <a:r>
              <a:rPr lang="en-US" altLang="zh-CN" sz="2000"/>
              <a:t>新闻 “开辟了全媒体、互动性、游戏化、移动式的新闻叙事道路，完成了对传统新闻一元叙事的革新</a:t>
            </a:r>
            <a:r>
              <a:rPr lang="zh-CN" altLang="en-US" sz="2000"/>
              <a:t>。</a:t>
            </a:r>
            <a:endParaRPr lang="zh-CN" altLang="en-US" sz="2000"/>
          </a:p>
          <a:p>
            <a:pPr marL="285750" indent="-285750" fontAlgn="auto">
              <a:lnSpc>
                <a:spcPct val="150000"/>
              </a:lnSpc>
              <a:buFont typeface="Arial" panose="020B0604020202020204" pitchFamily="34" charset="0"/>
              <a:buChar char="•"/>
            </a:pPr>
            <a:r>
              <a:rPr lang="zh-CN" altLang="en-US" sz="2000"/>
              <a:t>大数据是数据新闻线索的来源，可视化呈现是数据新闻的传播手段之一，数据新闻的制作重点在于如何更加精彩地讲述数据背后的故事。</a:t>
            </a:r>
            <a:endParaRPr lang="zh-CN" altLang="en-US" sz="2000"/>
          </a:p>
          <a:p>
            <a:pPr indent="0" fontAlgn="auto">
              <a:lnSpc>
                <a:spcPct val="150000"/>
              </a:lnSpc>
              <a:buFont typeface="Arial" panose="020B0604020202020204" pitchFamily="34" charset="0"/>
              <a:buNone/>
            </a:pPr>
            <a:r>
              <a:rPr lang="en-US" altLang="zh-CN" sz="2000">
                <a:solidFill>
                  <a:schemeClr val="accent1">
                    <a:lumMod val="75000"/>
                  </a:schemeClr>
                </a:solidFill>
              </a:rPr>
              <a:t>    </a:t>
            </a:r>
            <a:r>
              <a:rPr lang="zh-CN" altLang="en-US" sz="2000">
                <a:solidFill>
                  <a:schemeClr val="accent1">
                    <a:lumMod val="75000"/>
                  </a:schemeClr>
                </a:solidFill>
              </a:rPr>
              <a:t>开放的、准确的大数据是数据新闻编辑制作的前提，可协作的、由多种人员构成的数据新闻团队是基础，分析数据和展现数据是数据新闻的一体两翼，三方面结合才能成功地完成一个数据新闻作品。</a:t>
            </a:r>
            <a:endParaRPr lang="zh-CN" altLang="en-US" sz="200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二、数据新闻的三种样态</a:t>
            </a:r>
            <a:endParaRPr lang="zh-CN" altLang="en-US" sz="2400" b="1">
              <a:latin typeface="黑体" panose="02010609060101010101" charset="-122"/>
              <a:ea typeface="黑体" panose="02010609060101010101" charset="-122"/>
            </a:endParaRPr>
          </a:p>
        </p:txBody>
      </p:sp>
      <p:sp>
        <p:nvSpPr>
          <p:cNvPr id="2" name="文本框 1"/>
          <p:cNvSpPr txBox="1"/>
          <p:nvPr/>
        </p:nvSpPr>
        <p:spPr>
          <a:xfrm>
            <a:off x="535305" y="2009775"/>
            <a:ext cx="11085195" cy="313817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en-US" altLang="zh-CN" sz="2400">
                <a:solidFill>
                  <a:srgbClr val="D5683F"/>
                </a:solidFill>
              </a:rPr>
              <a:t>可视化新闻信息图</a:t>
            </a:r>
            <a:r>
              <a:rPr lang="zh-CN" altLang="en-US" sz="2400">
                <a:solidFill>
                  <a:srgbClr val="D5683F"/>
                </a:solidFill>
              </a:rPr>
              <a:t>：</a:t>
            </a:r>
            <a:r>
              <a:rPr lang="zh-CN" altLang="en-US" sz="2000"/>
              <a:t>是</a:t>
            </a:r>
            <a:r>
              <a:rPr lang="en-US" altLang="zh-CN" sz="2000"/>
              <a:t>数据可视化在新闻报道领域的应用成果</a:t>
            </a:r>
            <a:r>
              <a:rPr lang="zh-CN" altLang="en-US" sz="2000"/>
              <a:t>。</a:t>
            </a:r>
            <a:endParaRPr lang="zh-CN" altLang="en-US" sz="2000"/>
          </a:p>
          <a:p>
            <a:pPr marL="285750" indent="-285750" fontAlgn="auto">
              <a:lnSpc>
                <a:spcPct val="150000"/>
              </a:lnSpc>
              <a:buFont typeface="Arial" panose="020B0604020202020204" pitchFamily="34" charset="0"/>
              <a:buChar char="•"/>
            </a:pPr>
            <a:r>
              <a:rPr lang="en-US" altLang="zh-CN" sz="2400">
                <a:solidFill>
                  <a:srgbClr val="D5683F"/>
                </a:solidFill>
              </a:rPr>
              <a:t>基于数据集或数据库建构的数据新闻</a:t>
            </a:r>
            <a:r>
              <a:rPr lang="zh-CN" altLang="en-US" sz="2400">
                <a:solidFill>
                  <a:srgbClr val="D5683F"/>
                </a:solidFill>
              </a:rPr>
              <a:t>：</a:t>
            </a:r>
            <a:r>
              <a:rPr lang="zh-CN" altLang="en-US" sz="2000"/>
              <a:t>强调的是改变传统新闻内容的叙事模式，获得的是改善专业新闻的“阐释”效果。</a:t>
            </a:r>
            <a:endParaRPr lang="zh-CN" altLang="en-US" sz="2000"/>
          </a:p>
          <a:p>
            <a:pPr marL="285750" indent="-285750" fontAlgn="auto">
              <a:lnSpc>
                <a:spcPct val="150000"/>
              </a:lnSpc>
              <a:buFont typeface="Arial" panose="020B0604020202020204" pitchFamily="34" charset="0"/>
              <a:buChar char="•"/>
            </a:pPr>
            <a:r>
              <a:rPr lang="zh-CN" altLang="en-US" sz="2400">
                <a:solidFill>
                  <a:srgbClr val="D5683F"/>
                </a:solidFill>
              </a:rPr>
              <a:t>数据驱动的新闻报道：</a:t>
            </a:r>
            <a:r>
              <a:rPr lang="zh-CN" altLang="en-US" sz="2000"/>
              <a:t>意味着生产的数据新闻不是停留在数据可视化信息图或简单呈现的数据 层面，而是要通过对公开、海量的数据进行挖掘、分析，发现一个新现象，得出一个新的思考角度或新评价，预测一个新的可能或趋势。</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三、数据新闻的编辑制作</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sz="2000" b="1">
                <a:solidFill>
                  <a:schemeClr val="tx1"/>
                </a:solidFill>
              </a:rPr>
              <a:t>（一）数据收集</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第一，用户发布到网上的碎片化数据—— 评论、留言、弹幕、视频、音频 、点赞量、转发分享数等，社会化平台上的UGC内容是了解用户态度与立场的重要数据源。</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第二，新闻媒体机构登载、刊发、播出的内容，不只是单条新闻，还有同类相关内容或不同时期的同题内容整合、比较后的新闻，它们都可以作为制作数据新闻的“原料”。</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第三，政府、企业、行业、社会团体等发布的公开数据。</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第四，物联网、传感器 、用户行为痕迹等数据，有的不完全对外公开，但意义和价值非常大。</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第五，网络上其他所有公开的数据。</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第二节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三、数据新闻的编辑制作</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1938020"/>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sz="2000" b="1">
                <a:solidFill>
                  <a:schemeClr val="tx1"/>
                </a:solidFill>
              </a:rPr>
              <a:t>（二）数据处理</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第一，建立数据集或数据库。</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第二，挖掘数据之间的关系，从对比的角度处理数据。</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第三，根据内容的性质，从时间 、空间或时空结合的维度处理数据。</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三、数据新闻的编辑制作</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784600"/>
          </a:xfrm>
          <a:prstGeom prst="rect">
            <a:avLst/>
          </a:prstGeom>
          <a:noFill/>
        </p:spPr>
        <p:txBody>
          <a:bodyPr wrap="square" rtlCol="0">
            <a:spAutoFit/>
          </a:bodyPr>
          <a:p>
            <a:pPr indent="0" fontAlgn="auto">
              <a:lnSpc>
                <a:spcPct val="150000"/>
              </a:lnSpc>
              <a:buFont typeface="Arial" panose="020B0604020202020204" pitchFamily="34" charset="0"/>
              <a:buNone/>
            </a:pPr>
            <a:r>
              <a:rPr lang="zh-CN" altLang="en-US" sz="2000" b="1">
                <a:solidFill>
                  <a:schemeClr val="tx1"/>
                </a:solidFill>
              </a:rPr>
              <a:t>（三）数据呈现</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视觉化工具</a:t>
            </a:r>
            <a:r>
              <a:rPr lang="zh-CN" altLang="en-US" sz="2000">
                <a:solidFill>
                  <a:schemeClr val="tx1"/>
                </a:solidFill>
              </a:rPr>
              <a:t>的信息图表包括：图表、图解、图形、表格、地图和列表等。</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可视化呈现</a:t>
            </a:r>
            <a:r>
              <a:rPr lang="zh-CN" altLang="en-US" sz="2000">
                <a:solidFill>
                  <a:schemeClr val="tx1"/>
                </a:solidFill>
              </a:rPr>
              <a:t>的图形有：饼图、条形图、柱状图、堆积柱状图、堆积条形图、曲线图（折</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线图）、散点图、气泡图、K线图 、雷达图、流程图、热点图、关系图、漏斗图、象形柱图、桑基图、平行坐标等。</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可视化表达</a:t>
            </a:r>
            <a:r>
              <a:rPr lang="zh-CN" altLang="en-US" sz="2000">
                <a:solidFill>
                  <a:schemeClr val="tx1"/>
                </a:solidFill>
              </a:rPr>
              <a:t>的</a:t>
            </a:r>
            <a:r>
              <a:rPr lang="zh-CN" altLang="en-US" sz="2000">
                <a:solidFill>
                  <a:schemeClr val="accent1">
                    <a:lumMod val="75000"/>
                  </a:schemeClr>
                </a:solidFill>
              </a:rPr>
              <a:t>设计元素</a:t>
            </a:r>
            <a:r>
              <a:rPr lang="zh-CN" altLang="en-US" sz="2000">
                <a:solidFill>
                  <a:schemeClr val="tx1"/>
                </a:solidFill>
              </a:rPr>
              <a:t>有：面积的大小、尺寸的长短、条柱的高低、不同的颜色及颜色的深浅、不同的字体及字号的变化、带动效的滑动方式等。</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可视化表达</a:t>
            </a:r>
            <a:r>
              <a:rPr lang="zh-CN" altLang="en-US" sz="2000">
                <a:solidFill>
                  <a:schemeClr val="tx1"/>
                </a:solidFill>
              </a:rPr>
              <a:t>的</a:t>
            </a:r>
            <a:r>
              <a:rPr lang="zh-CN" altLang="en-US" sz="2000">
                <a:solidFill>
                  <a:schemeClr val="accent1">
                    <a:lumMod val="75000"/>
                  </a:schemeClr>
                </a:solidFill>
              </a:rPr>
              <a:t>内容</a:t>
            </a:r>
            <a:r>
              <a:rPr lang="zh-CN" altLang="en-US" sz="2000">
                <a:solidFill>
                  <a:schemeClr val="tx1"/>
                </a:solidFill>
              </a:rPr>
              <a:t>有：数字、比例、比率、百分比、极简文字、素材图等。</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348932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二、关于新媒体</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8368030" cy="4246245"/>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en-US" altLang="zh-CN" sz="2000"/>
              <a:t>“</a:t>
            </a:r>
            <a:r>
              <a:rPr lang="zh-CN" altLang="en-US" sz="2000"/>
              <a:t>新媒体是一个相对的概念，是在报刊、广播、电视等传统媒体以后发展起来的新的媒体样态</a:t>
            </a:r>
            <a:r>
              <a:rPr lang="en-US" altLang="zh-CN" sz="2000"/>
              <a:t>……</a:t>
            </a:r>
            <a:r>
              <a:rPr lang="zh-CN" altLang="en-US" sz="2000"/>
              <a:t>新媒体亦是一个宽泛的概念，是利用数字技术、网络技术，通过互联网、宽带局域网、无线通信网、卫星等渠道，以及电脑、手机、数字电视机等终端，向用户提供信息和娱乐服务的传播形态。</a:t>
            </a:r>
            <a:r>
              <a:rPr lang="zh-CN" altLang="en-US" sz="2000">
                <a:solidFill>
                  <a:srgbClr val="D5683F"/>
                </a:solidFill>
              </a:rPr>
              <a:t>严格的说，新媒体应该被称为数字化新媒体。</a:t>
            </a:r>
            <a:r>
              <a:rPr lang="en-US" altLang="zh-CN" sz="2000"/>
              <a:t>”</a:t>
            </a:r>
            <a:endParaRPr lang="zh-CN" altLang="en-US" sz="2000"/>
          </a:p>
          <a:p>
            <a:pPr marL="285750" indent="-285750" fontAlgn="auto">
              <a:lnSpc>
                <a:spcPct val="150000"/>
              </a:lnSpc>
              <a:buFont typeface="Arial" panose="020B0604020202020204" pitchFamily="34" charset="0"/>
              <a:buChar char="•"/>
            </a:pPr>
            <a:r>
              <a:rPr lang="zh-CN" altLang="en-US" sz="2000"/>
              <a:t>美国《连线》杂志对新媒体定义为：</a:t>
            </a:r>
            <a:r>
              <a:rPr lang="en-US" altLang="zh-CN" sz="2000"/>
              <a:t>“</a:t>
            </a:r>
            <a:r>
              <a:rPr lang="zh-CN" altLang="en-US" sz="2000">
                <a:solidFill>
                  <a:srgbClr val="D5683F"/>
                </a:solidFill>
              </a:rPr>
              <a:t>所有人对所有人的传播。</a:t>
            </a:r>
            <a:r>
              <a:rPr lang="en-US" altLang="zh-CN" sz="2000"/>
              <a:t>”</a:t>
            </a:r>
            <a:endParaRPr lang="en-US" altLang="zh-CN" sz="2000"/>
          </a:p>
          <a:p>
            <a:pPr marL="285750" indent="-285750" fontAlgn="auto">
              <a:lnSpc>
                <a:spcPct val="150000"/>
              </a:lnSpc>
              <a:buFont typeface="Arial" panose="020B0604020202020204" pitchFamily="34" charset="0"/>
              <a:buChar char="•"/>
            </a:pPr>
            <a:r>
              <a:rPr lang="zh-CN" altLang="en-US" sz="2000"/>
              <a:t>联合国教科文组织对新媒体定义为：</a:t>
            </a:r>
            <a:r>
              <a:rPr lang="en-US" altLang="zh-CN" sz="2000"/>
              <a:t>“</a:t>
            </a:r>
            <a:r>
              <a:rPr lang="zh-CN" altLang="en-US" sz="2000">
                <a:solidFill>
                  <a:srgbClr val="D5683F"/>
                </a:solidFill>
              </a:rPr>
              <a:t>以数字技术为基础，以网络为载体进行信息传播的媒介。</a:t>
            </a:r>
            <a:r>
              <a:rPr lang="en-US" altLang="zh-CN" sz="2000"/>
              <a:t>”</a:t>
            </a:r>
            <a:endParaRPr lang="en-US" altLang="zh-CN" sz="2000"/>
          </a:p>
          <a:p>
            <a:pPr marL="285750" indent="-285750" fontAlgn="auto">
              <a:lnSpc>
                <a:spcPct val="150000"/>
              </a:lnSpc>
              <a:buFont typeface="Arial" panose="020B0604020202020204" pitchFamily="34" charset="0"/>
              <a:buChar char="•"/>
            </a:pPr>
            <a:r>
              <a:rPr lang="zh-CN" altLang="en-US" sz="2000"/>
              <a:t>关于新媒体的</a:t>
            </a:r>
            <a:r>
              <a:rPr lang="en-US" altLang="zh-CN" sz="2000"/>
              <a:t>“</a:t>
            </a:r>
            <a:r>
              <a:rPr lang="zh-CN" altLang="en-US" sz="2000"/>
              <a:t>论</a:t>
            </a:r>
            <a:r>
              <a:rPr lang="en-US" altLang="zh-CN" sz="2000"/>
              <a:t>”</a:t>
            </a:r>
            <a:r>
              <a:rPr lang="zh-CN" altLang="en-US" sz="2000"/>
              <a:t>说：功能论、应用论、数字论等。</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bldLst>
      <p:bldP spid="24" grpId="0"/>
    </p:bld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四、立足运营的数据新闻编辑策略</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193802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b="1">
                <a:solidFill>
                  <a:schemeClr val="tx1"/>
                </a:solidFill>
              </a:rPr>
              <a:t>策略之一，组建专业团队</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b="1">
                <a:solidFill>
                  <a:schemeClr val="tx1"/>
                </a:solidFill>
              </a:rPr>
              <a:t>策略之二 ，建设自有数据库</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b="1">
                <a:solidFill>
                  <a:schemeClr val="tx1"/>
                </a:solidFill>
              </a:rPr>
              <a:t>策略之三，建立品牌</a:t>
            </a:r>
            <a:endParaRPr lang="zh-CN" altLang="en-US" sz="2000" b="1">
              <a:solidFill>
                <a:schemeClr val="tx1"/>
              </a:solidFill>
            </a:endParaRPr>
          </a:p>
          <a:p>
            <a:pPr marL="342900" indent="-342900" fontAlgn="auto">
              <a:lnSpc>
                <a:spcPct val="150000"/>
              </a:lnSpc>
              <a:buFont typeface="Arial" panose="020B0604020202020204" pitchFamily="34" charset="0"/>
              <a:buChar char="•"/>
            </a:pPr>
            <a:r>
              <a:rPr lang="zh-CN" altLang="en-US" sz="2000" b="1">
                <a:solidFill>
                  <a:schemeClr val="tx1"/>
                </a:solidFill>
              </a:rPr>
              <a:t>策略之四，建立大传播通道</a:t>
            </a:r>
            <a:endParaRPr lang="zh-CN" altLang="en-US" sz="2000" b="1">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数据</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五、常用的数据新闻制作工具</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互动图表</a:t>
            </a:r>
            <a:r>
              <a:rPr lang="zh-CN" altLang="en-US" sz="2000">
                <a:solidFill>
                  <a:schemeClr val="tx1"/>
                </a:solidFill>
              </a:rPr>
              <a:t>的</a:t>
            </a:r>
            <a:r>
              <a:rPr lang="zh-CN" altLang="en-US" sz="2000" b="1">
                <a:solidFill>
                  <a:schemeClr val="tx1"/>
                </a:solidFill>
              </a:rPr>
              <a:t>Google Chart、 Google Map、 IBM Many Eyes、Tableau、Spotfire</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基于时间顺序的时间线类作品</a:t>
            </a:r>
            <a:r>
              <a:rPr lang="zh-CN" altLang="en-US" sz="2000">
                <a:solidFill>
                  <a:schemeClr val="tx1"/>
                </a:solidFill>
              </a:rPr>
              <a:t>的</a:t>
            </a:r>
            <a:r>
              <a:rPr lang="zh-CN" altLang="en-US" sz="2000" b="1">
                <a:solidFill>
                  <a:schemeClr val="tx1"/>
                </a:solidFill>
              </a:rPr>
              <a:t>Dipity、Timetoast、Xtimeline、Timeslide</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基于地理信息</a:t>
            </a:r>
            <a:r>
              <a:rPr lang="zh-CN" altLang="en-US" sz="2000">
                <a:solidFill>
                  <a:schemeClr val="tx1"/>
                </a:solidFill>
              </a:rPr>
              <a:t>的</a:t>
            </a:r>
            <a:r>
              <a:rPr lang="zh-CN" altLang="en-US" sz="2000" b="1">
                <a:solidFill>
                  <a:schemeClr val="tx1"/>
                </a:solidFill>
              </a:rPr>
              <a:t>Google Earth、 Quanum GIS</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网络分析</a:t>
            </a:r>
            <a:r>
              <a:rPr lang="zh-CN" altLang="en-US" sz="2000">
                <a:solidFill>
                  <a:schemeClr val="tx1"/>
                </a:solidFill>
              </a:rPr>
              <a:t>的</a:t>
            </a:r>
            <a:r>
              <a:rPr lang="zh-CN" altLang="en-US" sz="2000" b="1">
                <a:solidFill>
                  <a:schemeClr val="tx1"/>
                </a:solidFill>
              </a:rPr>
              <a:t>Spicynodes、VIDI、NodeXL</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社交媒体可视化</a:t>
            </a:r>
            <a:r>
              <a:rPr lang="zh-CN" altLang="en-US" sz="2000">
                <a:solidFill>
                  <a:schemeClr val="tx1"/>
                </a:solidFill>
              </a:rPr>
              <a:t>的</a:t>
            </a:r>
            <a:r>
              <a:rPr lang="zh-CN" altLang="en-US" sz="2000" b="1">
                <a:solidFill>
                  <a:schemeClr val="tx1"/>
                </a:solidFill>
              </a:rPr>
              <a:t>Storify</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用于</a:t>
            </a:r>
            <a:r>
              <a:rPr lang="zh-CN" altLang="en-US" sz="2000">
                <a:solidFill>
                  <a:schemeClr val="accent1">
                    <a:lumMod val="75000"/>
                  </a:schemeClr>
                </a:solidFill>
              </a:rPr>
              <a:t>文本可视化即标签云</a:t>
            </a:r>
            <a:r>
              <a:rPr lang="zh-CN" altLang="en-US" sz="2000">
                <a:solidFill>
                  <a:schemeClr val="tx1"/>
                </a:solidFill>
              </a:rPr>
              <a:t>的</a:t>
            </a:r>
            <a:r>
              <a:rPr lang="zh-CN" altLang="en-US" sz="2000" b="1">
                <a:solidFill>
                  <a:schemeClr val="tx1"/>
                </a:solidFill>
              </a:rPr>
              <a:t>Wordle、Tagxedo</a:t>
            </a:r>
            <a:r>
              <a:rPr lang="zh-CN" altLang="en-US" sz="2000">
                <a:solidFill>
                  <a:schemeClr val="tx1"/>
                </a:solidFill>
              </a:rPr>
              <a:t>等。</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 H5产品的特点</a:t>
            </a:r>
            <a:endParaRPr lang="zh-CN" altLang="en-US" sz="2400" b="1">
              <a:latin typeface="黑体" panose="02010609060101010101" charset="-122"/>
              <a:ea typeface="黑体" panose="02010609060101010101" charset="-122"/>
            </a:endParaRPr>
          </a:p>
        </p:txBody>
      </p:sp>
      <p:graphicFrame>
        <p:nvGraphicFramePr>
          <p:cNvPr id="2" name="图示 1"/>
          <p:cNvGraphicFramePr/>
          <p:nvPr/>
        </p:nvGraphicFramePr>
        <p:xfrm>
          <a:off x="2559685" y="1708150"/>
          <a:ext cx="7072630" cy="4429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 H5产品的应用领域和基本样式</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147637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b="1">
                <a:solidFill>
                  <a:schemeClr val="tx1"/>
                </a:solidFill>
              </a:rPr>
              <a:t>应用领域：</a:t>
            </a:r>
            <a:r>
              <a:rPr lang="zh-CN" altLang="en-US" sz="2000">
                <a:solidFill>
                  <a:schemeClr val="tx1"/>
                </a:solidFill>
              </a:rPr>
              <a:t>主要应用在商务营销、生活娱乐、新闻报道三大领域。</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b="1">
                <a:solidFill>
                  <a:schemeClr val="tx1"/>
                </a:solidFill>
              </a:rPr>
              <a:t>基本样式：</a:t>
            </a:r>
            <a:r>
              <a:rPr lang="zh-CN" altLang="en-US" sz="2000">
                <a:solidFill>
                  <a:schemeClr val="tx1"/>
                </a:solidFill>
              </a:rPr>
              <a:t>图文型、交互型、游戏型、视频型、模拟型；</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000">
                <a:solidFill>
                  <a:schemeClr val="tx1"/>
                </a:solidFill>
              </a:rPr>
              <a:t>除了这些基本表现样式，H5产品现在还有快闪、画中画、双屏互动、全景三维等多新型样式。</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三、H5技术在新闻领域的应用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13817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400">
                <a:solidFill>
                  <a:srgbClr val="D5683F"/>
                </a:solidFill>
              </a:rPr>
              <a:t>应用于新闻可视化：</a:t>
            </a:r>
            <a:r>
              <a:rPr lang="zh-CN" altLang="en-US" sz="2000">
                <a:solidFill>
                  <a:schemeClr val="tx1"/>
                </a:solidFill>
              </a:rPr>
              <a:t>可以在一定程度上改变传统新闻的叙事方式，类似图解新闻、数据可视化那样，让新闻更直观、更形象、更易读。</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应用于互动传播：</a:t>
            </a:r>
            <a:r>
              <a:rPr lang="zh-CN" altLang="en-US" sz="2000">
                <a:solidFill>
                  <a:schemeClr val="tx1"/>
                </a:solidFill>
              </a:rPr>
              <a:t>将H5技术的交互性特征与新闻报道相结合并进行互动传播，已成为网络与新媒体创意、设计H5新闻产品的主要意图和方向。</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应用于解读新闻：</a:t>
            </a:r>
            <a:r>
              <a:rPr lang="zh-CN" altLang="en-US" sz="2000">
                <a:solidFill>
                  <a:schemeClr val="tx1"/>
                </a:solidFill>
              </a:rPr>
              <a:t>运用H5技术 ，将事件的重要新闻点和有冲击力的图片、视频挑选出来，制作成一个图文型或视频类的H5新闻，能软化新闻的硬度，让新闻更好看、更耐看。</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三、H5技术在新闻领域的应用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50774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400">
                <a:solidFill>
                  <a:srgbClr val="D5683F"/>
                </a:solidFill>
              </a:rPr>
              <a:t>应用于整合资料：</a:t>
            </a:r>
            <a:r>
              <a:rPr lang="zh-CN" altLang="en-US" sz="2000">
                <a:solidFill>
                  <a:schemeClr val="tx1"/>
                </a:solidFill>
              </a:rPr>
              <a:t>将H5技术应用于资料整合,不仅能将梳理后的资料有逻辑地展现出来，而且能让用户在阅读精致的页面时获得视觉美感，在动效中沉浸于内容，从而使资料的价值得到提升，传播的效果也将相应提高。</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应用于专题报道：.</a:t>
            </a:r>
            <a:r>
              <a:rPr lang="zh-CN" altLang="en-US" sz="2000">
                <a:solidFill>
                  <a:schemeClr val="tx1"/>
                </a:solidFill>
              </a:rPr>
              <a:t>H5技术为移动端专题报道提供了两条新的路径：一是高度整合，运用切换、弹出、滑屏等技术将新闻报道的核心内容汇聚到一个H5新闻产品之中；二是化整为零，将大专题切割为一个个用H5新闻产品来表现的小专 题 、微专题，形成专题矩阵。</a:t>
            </a:r>
            <a:endParaRPr lang="zh-CN" altLang="en-US" sz="2000">
              <a:solidFill>
                <a:schemeClr val="tx1"/>
              </a:solidFill>
            </a:endParaRPr>
          </a:p>
          <a:p>
            <a:pPr marL="342900" indent="-342900" fontAlgn="auto">
              <a:lnSpc>
                <a:spcPct val="150000"/>
              </a:lnSpc>
              <a:buNone/>
            </a:pP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三、H5技术在新闻领域的应用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50774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400">
                <a:solidFill>
                  <a:srgbClr val="D5683F"/>
                </a:solidFill>
              </a:rPr>
              <a:t>应用于整合资料：</a:t>
            </a:r>
            <a:r>
              <a:rPr lang="zh-CN" altLang="en-US" sz="2000">
                <a:solidFill>
                  <a:schemeClr val="tx1"/>
                </a:solidFill>
              </a:rPr>
              <a:t>将H5技术应用于资料整合,不仅能将梳理后的资料有逻辑地展现出来，而且能让用户在阅读精致的页面时获得视觉美感，在动效中沉浸于内容，从而使资料的价值得到提升，传播的效果也将相应提高。</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应用于专题报道：.</a:t>
            </a:r>
            <a:r>
              <a:rPr lang="zh-CN" altLang="en-US" sz="2000">
                <a:solidFill>
                  <a:schemeClr val="tx1"/>
                </a:solidFill>
              </a:rPr>
              <a:t>H5技术为移动端专题报道提供了两条新的路径：一是高度整合，运用切换、弹出、滑屏等技术将新闻报道的核心内容汇聚到一个H5新闻产品之中；二是化整为零，将大专题切割为一个个用H5新闻产品来表现的小专 题 、微专题，形成专题矩阵。</a:t>
            </a:r>
            <a:endParaRPr lang="zh-CN" altLang="en-US" sz="2000">
              <a:solidFill>
                <a:schemeClr val="tx1"/>
              </a:solidFill>
            </a:endParaRPr>
          </a:p>
          <a:p>
            <a:pPr marL="342900" indent="-342900" fontAlgn="auto">
              <a:lnSpc>
                <a:spcPct val="150000"/>
              </a:lnSpc>
              <a:buNone/>
            </a:pP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四、H5新闻的编辑制作流程</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415417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400">
                <a:solidFill>
                  <a:srgbClr val="D5683F"/>
                </a:solidFill>
              </a:rPr>
              <a:t>前期策划</a:t>
            </a:r>
            <a:r>
              <a:rPr lang="zh-CN" altLang="en-US" sz="2000">
                <a:solidFill>
                  <a:schemeClr val="tx1"/>
                </a:solidFill>
              </a:rPr>
              <a:t>需要考虑三方面问题：确定选题、定位功能和完成总体架构。</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收集材料</a:t>
            </a:r>
            <a:r>
              <a:rPr lang="zh-CN" altLang="en-US" sz="2000">
                <a:solidFill>
                  <a:schemeClr val="tx1"/>
                </a:solidFill>
              </a:rPr>
              <a:t>的原则是数量多、全方位、多样化。数量多是为了后期挑选和整合更从容，全方位是指要全面收集新闻材料、动漫素材、音视频素材、音乐、特效等，多样化是指包括文字、照片、视频、图表、GIF图等多种形式的内容。</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设计交互和视觉界面</a:t>
            </a:r>
            <a:r>
              <a:rPr lang="zh-CN" altLang="en-US" sz="2000">
                <a:solidFill>
                  <a:schemeClr val="tx1"/>
                </a:solidFill>
              </a:rPr>
              <a:t>。</a:t>
            </a:r>
            <a:endParaRPr lang="zh-CN" altLang="en-US" sz="2000">
              <a:solidFill>
                <a:schemeClr val="tx1"/>
              </a:solidFill>
            </a:endParaRPr>
          </a:p>
          <a:p>
            <a:pPr marL="342900" indent="-342900" fontAlgn="auto">
              <a:lnSpc>
                <a:spcPct val="150000"/>
              </a:lnSpc>
              <a:buFont typeface="Arial" panose="020B0604020202020204" pitchFamily="34" charset="0"/>
              <a:buChar char="•"/>
            </a:pPr>
            <a:r>
              <a:rPr lang="zh-CN" altLang="en-US" sz="2400">
                <a:solidFill>
                  <a:srgbClr val="D5683F"/>
                </a:solidFill>
              </a:rPr>
              <a:t>上线测试运营</a:t>
            </a:r>
            <a:r>
              <a:rPr lang="zh-CN" altLang="en-US" sz="2000">
                <a:solidFill>
                  <a:schemeClr val="tx1"/>
                </a:solidFill>
              </a:rPr>
              <a:t>，观察效果，修饰、调整细节，以使整个H5新闻图文适度、画面流畅、动效适宜、主题鲜明。在发布之前，还要进行播放效果的测试，检查是否存在问题。运营的重点在于选择哪个平台输出，还要考虑不同终端的适配问题，确保用户在多个渠道都能正常浏览。</a:t>
            </a:r>
            <a:endParaRPr lang="zh-CN" altLang="en-US" sz="20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6141720"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四</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H5</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新闻的编辑与运营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552894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五、基于H5新闻产品运营的编辑策略</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000"/>
              <a:t>其一，无论H5新闻有着怎样的“外衣”，其内核依然是内容，专注于内容，梳 理 、提 炼 、整合和润色出有特色的内容，是保持H5新闻平衡的前提。</a:t>
            </a:r>
            <a:endParaRPr lang="zh-CN" altLang="en-US" sz="2000"/>
          </a:p>
          <a:p>
            <a:pPr marL="342900" indent="-342900" fontAlgn="auto">
              <a:lnSpc>
                <a:spcPct val="150000"/>
              </a:lnSpc>
              <a:buFont typeface="Arial" panose="020B0604020202020204" pitchFamily="34" charset="0"/>
              <a:buChar char="•"/>
            </a:pPr>
            <a:r>
              <a:rPr lang="zh-CN" altLang="en-US" sz="2000"/>
              <a:t>其二，H5新闻产品制作相对专业、复杂，会耗费一定的时间，不可能时时推出，也不可能事事制作。</a:t>
            </a:r>
            <a:endParaRPr lang="zh-CN" altLang="en-US" sz="2000"/>
          </a:p>
          <a:p>
            <a:pPr marL="342900" indent="-342900" fontAlgn="auto">
              <a:lnSpc>
                <a:spcPct val="150000"/>
              </a:lnSpc>
              <a:buFont typeface="Arial" panose="020B0604020202020204" pitchFamily="34" charset="0"/>
              <a:buChar char="•"/>
            </a:pPr>
            <a:r>
              <a:rPr lang="zh-CN" altLang="en-US" sz="2000"/>
              <a:t>其三，把握用户的心理，用更多的设计刺激用户分享H5新闻产品。</a:t>
            </a:r>
            <a:endParaRPr lang="zh-CN" altLang="en-US" sz="2000"/>
          </a:p>
          <a:p>
            <a:pPr marL="342900" indent="-342900" fontAlgn="auto">
              <a:lnSpc>
                <a:spcPct val="150000"/>
              </a:lnSpc>
              <a:buFont typeface="Arial" panose="020B0604020202020204" pitchFamily="34" charset="0"/>
              <a:buChar char="•"/>
            </a:pPr>
            <a:r>
              <a:rPr lang="zh-CN" altLang="en-US" sz="2000"/>
              <a:t>其四，控制好H5新闻产品的整体效果。</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第五节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VR/AR新闻的应用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场</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景与编辑运营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一、认识VR/AR技术和VR/AR新闻</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96938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altLang="en-US" sz="2400">
                <a:solidFill>
                  <a:srgbClr val="D5683F"/>
                </a:solidFill>
              </a:rPr>
              <a:t>VR，英文Virtual </a:t>
            </a:r>
            <a:r>
              <a:rPr lang="en-US" altLang="zh-CN" sz="2400">
                <a:solidFill>
                  <a:srgbClr val="D5683F"/>
                </a:solidFill>
              </a:rPr>
              <a:t>R</a:t>
            </a:r>
            <a:r>
              <a:rPr lang="zh-CN" altLang="en-US" sz="2400">
                <a:solidFill>
                  <a:srgbClr val="D5683F"/>
                </a:solidFill>
              </a:rPr>
              <a:t>eality 的简称 ，中文译名为虚拟现实</a:t>
            </a:r>
            <a:r>
              <a:rPr lang="zh-CN" altLang="en-US" sz="2000">
                <a:solidFill>
                  <a:srgbClr val="D5683F"/>
                </a:solidFill>
              </a:rPr>
              <a:t> ，</a:t>
            </a:r>
            <a:r>
              <a:rPr lang="zh-CN" altLang="en-US" sz="2000"/>
              <a:t>是利用计算机生成 一 种模拟环境 ，创建出 一个虚拟世界 ，用户可以沉浸到这种多源信息融合、交互的三维动态环境中进行体验的计算机仿真系统。其技术的核心特征可以归纳为“31”，即沉浸(Immersion) 、互动（Interaction) 和 想象（Imagination)。</a:t>
            </a:r>
            <a:endParaRPr lang="zh-CN" altLang="en-US" sz="2000"/>
          </a:p>
          <a:p>
            <a:pPr marL="342900" indent="-342900" fontAlgn="auto">
              <a:lnSpc>
                <a:spcPct val="150000"/>
              </a:lnSpc>
              <a:buFont typeface="Arial" panose="020B0604020202020204" pitchFamily="34" charset="0"/>
              <a:buChar char="•"/>
            </a:pPr>
            <a:r>
              <a:rPr lang="zh-CN" altLang="en-US" sz="2400">
                <a:solidFill>
                  <a:srgbClr val="D5683F"/>
                </a:solidFill>
              </a:rPr>
              <a:t>AR，英文Augmented Reality的简称，中文译名为增强现实，</a:t>
            </a:r>
            <a:r>
              <a:rPr lang="zh-CN" altLang="en-US" sz="2000"/>
              <a:t>它可以把原本在现实世界的一定时间、空间内很难体验到的实体信息，通过计算机技术等科学技术，模拟仿真后再叠加，使真实的环境与虚拟的物体同处一个画面或空间，实现真实世界和虚拟世界的“无 缝 ”融合。</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348932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二、关于新媒体</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89760"/>
            <a:ext cx="8368030" cy="378460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altLang="en-US" sz="2000"/>
              <a:t>对新媒体这一概念众说纷纭，业界和学界各执一词，尚未给出一个标准的定义。</a:t>
            </a:r>
            <a:endParaRPr lang="zh-CN" altLang="en-US" sz="2000"/>
          </a:p>
          <a:p>
            <a:pPr marL="285750" indent="-285750" fontAlgn="auto">
              <a:lnSpc>
                <a:spcPct val="150000"/>
              </a:lnSpc>
              <a:buFont typeface="Arial" panose="020B0604020202020204" pitchFamily="34" charset="0"/>
              <a:buChar char="•"/>
            </a:pPr>
            <a:endParaRPr lang="zh-CN" altLang="en-US" sz="2000"/>
          </a:p>
          <a:p>
            <a:pPr marL="285750" indent="-285750" fontAlgn="auto">
              <a:lnSpc>
                <a:spcPct val="150000"/>
              </a:lnSpc>
              <a:buFont typeface="Arial" panose="020B0604020202020204" pitchFamily="34" charset="0"/>
              <a:buChar char="•"/>
            </a:pPr>
            <a:r>
              <a:rPr lang="zh-CN" altLang="en-US" sz="2000">
                <a:solidFill>
                  <a:srgbClr val="D5683F"/>
                </a:solidFill>
              </a:rPr>
              <a:t>一个基本共识：</a:t>
            </a:r>
            <a:endParaRPr lang="zh-CN" altLang="en-US" sz="2000">
              <a:solidFill>
                <a:srgbClr val="D5683F"/>
              </a:solidFill>
            </a:endParaRPr>
          </a:p>
          <a:p>
            <a:pPr indent="0" fontAlgn="auto">
              <a:lnSpc>
                <a:spcPct val="150000"/>
              </a:lnSpc>
              <a:buFont typeface="Arial" panose="020B0604020202020204" pitchFamily="34" charset="0"/>
              <a:buNone/>
            </a:pPr>
            <a:r>
              <a:rPr lang="en-US" altLang="zh-CN" sz="2000">
                <a:solidFill>
                  <a:srgbClr val="D5683F"/>
                </a:solidFill>
              </a:rPr>
              <a:t>1</a:t>
            </a:r>
            <a:r>
              <a:rPr lang="zh-CN" altLang="en-US" sz="2000">
                <a:solidFill>
                  <a:srgbClr val="D5683F"/>
                </a:solidFill>
              </a:rPr>
              <a:t>、技术特征：</a:t>
            </a:r>
            <a:r>
              <a:rPr lang="zh-CN" altLang="en-US" sz="2000"/>
              <a:t>网络技术、数字技术、移动技术、云计算技术、智能技术等已出现或未来会出现的技术。</a:t>
            </a:r>
            <a:endParaRPr lang="zh-CN" altLang="en-US" sz="2000"/>
          </a:p>
          <a:p>
            <a:pPr indent="0" fontAlgn="auto">
              <a:lnSpc>
                <a:spcPct val="150000"/>
              </a:lnSpc>
              <a:buFont typeface="Arial" panose="020B0604020202020204" pitchFamily="34" charset="0"/>
              <a:buNone/>
            </a:pPr>
            <a:r>
              <a:rPr lang="en-US" altLang="zh-CN" sz="2000">
                <a:solidFill>
                  <a:srgbClr val="D5683F"/>
                </a:solidFill>
              </a:rPr>
              <a:t>2</a:t>
            </a:r>
            <a:r>
              <a:rPr lang="zh-CN" altLang="en-US" sz="2000">
                <a:solidFill>
                  <a:srgbClr val="D5683F"/>
                </a:solidFill>
              </a:rPr>
              <a:t>、媒体属性：</a:t>
            </a:r>
            <a:r>
              <a:rPr lang="zh-CN" altLang="en-US" sz="2000"/>
              <a:t>无论是网站、客户端还是其他应用，都必须具备媒体的功能、价值、传播链和传播效果等。</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第五节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VR/AR新闻的应用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场</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景与编辑运营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二、VR/AR新闻的应用场景</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470789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sz="2000" b="1"/>
              <a:t>应用于娱乐和新闻直播</a:t>
            </a:r>
            <a:r>
              <a:rPr lang="zh-CN" sz="2000" b="1"/>
              <a:t>：</a:t>
            </a:r>
            <a:r>
              <a:rPr lang="zh-CN" sz="2000"/>
              <a:t>VR直播最先应用于大型综艺晚会、演唱会、体育赛事、娱乐节目，后被一些企业运用于产品发布会、大型活动等，发挥出不同于普通直播的独特价值。</a:t>
            </a:r>
            <a:endParaRPr lang="zh-CN" sz="2000"/>
          </a:p>
          <a:p>
            <a:pPr marL="285750" indent="-285750" fontAlgn="auto">
              <a:lnSpc>
                <a:spcPct val="150000"/>
              </a:lnSpc>
              <a:buFont typeface="Arial" panose="020B0604020202020204" pitchFamily="34" charset="0"/>
              <a:buChar char="•"/>
            </a:pPr>
            <a:r>
              <a:rPr lang="zh-CN" sz="2000" b="1"/>
              <a:t>应用于重大活动报道和突发事件报道：</a:t>
            </a:r>
            <a:r>
              <a:rPr lang="zh-CN" sz="2000"/>
              <a:t>在重大活动中运用VR/AR技 术 ，丰富了新闻报道手段，开启了新闻报道的新视角和新闻叙事的新方式。</a:t>
            </a:r>
            <a:endParaRPr lang="zh-CN" sz="2000"/>
          </a:p>
          <a:p>
            <a:pPr marL="285750" indent="-285750" fontAlgn="auto">
              <a:lnSpc>
                <a:spcPct val="150000"/>
              </a:lnSpc>
              <a:buFont typeface="Arial" panose="020B0604020202020204" pitchFamily="34" charset="0"/>
              <a:buChar char="•"/>
            </a:pPr>
            <a:r>
              <a:rPr lang="zh-CN" sz="2000" b="1"/>
              <a:t>应用于科技类新闻报道：</a:t>
            </a:r>
            <a:r>
              <a:rPr lang="zh-CN" sz="2000"/>
              <a:t>其应用于科技类报道时就能真正提供三维模拟环境和具备交互体验的虚拟产品。</a:t>
            </a:r>
            <a:endParaRPr lang="zh-CN" sz="2000"/>
          </a:p>
          <a:p>
            <a:pPr marL="285750" indent="-285750" fontAlgn="auto">
              <a:lnSpc>
                <a:spcPct val="150000"/>
              </a:lnSpc>
              <a:buFont typeface="Arial" panose="020B0604020202020204" pitchFamily="34" charset="0"/>
              <a:buChar char="•"/>
            </a:pPr>
            <a:r>
              <a:rPr lang="zh-CN" sz="2000" b="1"/>
              <a:t>应用于新闻纪录片和纪实专题片：</a:t>
            </a:r>
            <a:r>
              <a:rPr lang="zh-CN" sz="2000"/>
              <a:t>VR技术能完整还原纪录片的真实场景，用户不再受到记者的影响，也不需要自己想象，而是 “亲临现场”感受环境的细节和氛围，理解和体会纪录片反映的事实和真相。AR新闻能在传统新闻纪录片上叠加更多信息、材料、图片和史实，让纪录片信息丰富而有深度、内容全面而具立体感。</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第五节 </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VR/AR新闻的应用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场</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景与编辑运营</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三、VR/AR新闻的编辑运营挑战</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415417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400">
                <a:solidFill>
                  <a:srgbClr val="D5683F"/>
                </a:solidFill>
              </a:rPr>
              <a:t>首先是内容制作。</a:t>
            </a:r>
            <a:r>
              <a:rPr lang="zh-CN" sz="2000"/>
              <a:t>无论是哪种类型的应用，从前期策划、拍摄到后期制作，都非常考验人力和财力。</a:t>
            </a:r>
            <a:endParaRPr lang="zh-CN" sz="2000"/>
          </a:p>
          <a:p>
            <a:pPr marL="285750" indent="-285750" fontAlgn="auto">
              <a:lnSpc>
                <a:spcPct val="150000"/>
              </a:lnSpc>
              <a:buFont typeface="Arial" panose="020B0604020202020204" pitchFamily="34" charset="0"/>
              <a:buChar char="•"/>
            </a:pPr>
            <a:r>
              <a:rPr lang="zh-CN" sz="2400">
                <a:solidFill>
                  <a:srgbClr val="D5683F"/>
                </a:solidFill>
              </a:rPr>
              <a:t>其次是终端设备问题。</a:t>
            </a:r>
            <a:r>
              <a:rPr lang="zh-CN" sz="2000"/>
              <a:t>市场上低品质的VR设备价格虽低，但质量粗糙，分辨率、显示频率、跟踪精度等方面的技术指标还不够高，用户长期使用此类设备观看VR视频会产生眩晕感 ；高品质的VR设备价格昂贵，难以普及。</a:t>
            </a:r>
            <a:endParaRPr lang="zh-CN" sz="2000"/>
          </a:p>
          <a:p>
            <a:pPr marL="285750" indent="-285750" fontAlgn="auto">
              <a:lnSpc>
                <a:spcPct val="150000"/>
              </a:lnSpc>
              <a:buFont typeface="Arial" panose="020B0604020202020204" pitchFamily="34" charset="0"/>
              <a:buChar char="•"/>
            </a:pPr>
            <a:r>
              <a:rPr lang="zh-CN" sz="2400">
                <a:solidFill>
                  <a:srgbClr val="D5683F"/>
                </a:solidFill>
              </a:rPr>
              <a:t>再次是VR/AR新闻内容与技术的关系。</a:t>
            </a:r>
            <a:r>
              <a:rPr lang="zh-CN" sz="2000"/>
              <a:t>要让新闻价值借助新技术更好地体现，而不是被新技术掩盖，才是制作VR/AR新闻的宗旨和目的。</a:t>
            </a:r>
            <a:endParaRPr lang="zh-CN" sz="2000"/>
          </a:p>
          <a:p>
            <a:pPr marL="285750" indent="-285750" fontAlgn="auto">
              <a:lnSpc>
                <a:spcPct val="150000"/>
              </a:lnSpc>
              <a:buFont typeface="Arial" panose="020B0604020202020204" pitchFamily="34" charset="0"/>
              <a:buChar char="•"/>
            </a:pPr>
            <a:r>
              <a:rPr lang="zh-CN" sz="2400">
                <a:solidFill>
                  <a:srgbClr val="D5683F"/>
                </a:solidFill>
              </a:rPr>
              <a:t>最后是VR/AR新闻面临新闻伦理考验。</a:t>
            </a:r>
            <a:endParaRPr lang="zh-CN" sz="2400">
              <a:solidFill>
                <a:srgbClr val="D5683F"/>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 name="图片 21"/>
          <p:cNvPicPr>
            <a:picLocks noChangeAspect="1"/>
          </p:cNvPicPr>
          <p:nvPr/>
        </p:nvPicPr>
        <p:blipFill>
          <a:blip r:embed="rId1">
            <a:duotone>
              <a:prstClr val="black"/>
              <a:schemeClr val="bg1">
                <a:tint val="45000"/>
                <a:satMod val="400000"/>
              </a:schemeClr>
            </a:duotone>
            <a:extLst>
              <a:ext uri="{28A0092B-C50C-407E-A947-70E740481C1C}">
                <a14:useLocalDpi xmlns:a14="http://schemas.microsoft.com/office/drawing/2010/main" val="0"/>
              </a:ext>
            </a:extLst>
          </a:blip>
          <a:stretch>
            <a:fillRect/>
          </a:stretch>
        </p:blipFill>
        <p:spPr>
          <a:xfrm rot="10800000">
            <a:off x="7728585" y="29790"/>
            <a:ext cx="4787900" cy="6828200"/>
          </a:xfrm>
          <a:prstGeom prst="rect">
            <a:avLst/>
          </a:prstGeom>
        </p:spPr>
      </p:pic>
      <p:sp>
        <p:nvSpPr>
          <p:cNvPr id="12" name="文本框 11"/>
          <p:cNvSpPr txBox="1"/>
          <p:nvPr/>
        </p:nvSpPr>
        <p:spPr>
          <a:xfrm>
            <a:off x="1223645" y="1866265"/>
            <a:ext cx="9877425" cy="2584450"/>
          </a:xfrm>
          <a:prstGeom prst="rect">
            <a:avLst/>
          </a:prstGeom>
          <a:noFill/>
        </p:spPr>
        <p:txBody>
          <a:bodyPr wrap="square" rtlCol="0">
            <a:spAutoFit/>
          </a:bodyPr>
          <a:p>
            <a:pPr algn="ctr" fontAlgn="auto">
              <a:lnSpc>
                <a:spcPct val="150000"/>
              </a:lnSpc>
            </a:pPr>
            <a:r>
              <a:rPr lang="zh-CN" altLang="en-US" sz="5400" b="1">
                <a:latin typeface="黑体" panose="02010609060101010101" charset="-122"/>
                <a:ea typeface="黑体" panose="02010609060101010101" charset="-122"/>
              </a:rPr>
              <a:t>第四章</a:t>
            </a:r>
            <a:endParaRPr lang="zh-CN" altLang="en-US" sz="5400" b="1">
              <a:latin typeface="黑体" panose="02010609060101010101" charset="-122"/>
              <a:ea typeface="黑体" panose="02010609060101010101" charset="-122"/>
            </a:endParaRPr>
          </a:p>
          <a:p>
            <a:pPr algn="ctr" fontAlgn="auto">
              <a:lnSpc>
                <a:spcPct val="150000"/>
              </a:lnSpc>
            </a:pPr>
            <a:r>
              <a:rPr lang="zh-CN" altLang="en-US" sz="5400" b="1">
                <a:latin typeface="黑体" panose="02010609060101010101" charset="-122"/>
                <a:ea typeface="黑体" panose="02010609060101010101" charset="-122"/>
              </a:rPr>
              <a:t>互动新闻的编辑与运营</a:t>
            </a:r>
            <a:endParaRPr lang="zh-CN" altLang="en-US" sz="5400" b="1">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互动的价值</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一、认识网络与新媒体的互动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35305" y="2009775"/>
            <a:ext cx="11085195" cy="332295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a:t>网络与新媒体的互动是传受双方之间以平等为基础、互为牵制和导引的双向甚至多向互动，两者在互动的</a:t>
            </a:r>
            <a:r>
              <a:rPr lang="zh-CN" sz="2000">
                <a:solidFill>
                  <a:srgbClr val="D5683F"/>
                </a:solidFill>
              </a:rPr>
              <a:t>方向与路径、扩展范围、表现形式和行为特征</a:t>
            </a:r>
            <a:r>
              <a:rPr lang="zh-CN" sz="2000"/>
              <a:t>方面有着显著的差别。</a:t>
            </a:r>
            <a:endParaRPr lang="zh-CN" sz="2000"/>
          </a:p>
          <a:p>
            <a:pPr marL="342900" indent="-342900" fontAlgn="auto">
              <a:lnSpc>
                <a:spcPct val="150000"/>
              </a:lnSpc>
              <a:buFont typeface="Arial" panose="020B0604020202020204" pitchFamily="34" charset="0"/>
              <a:buChar char="•"/>
            </a:pPr>
            <a:r>
              <a:rPr lang="zh-CN" sz="2000" b="1"/>
              <a:t>方向与路径上：</a:t>
            </a:r>
            <a:r>
              <a:rPr lang="zh-CN" sz="2000"/>
              <a:t>网络与新媒体互动则打破了传播者与受传者之间的界限，传受双方无主次、无先后、无主动与被动，信息流向任意方向，互动也发生在任意方向，整体呈现出无中心的状态。</a:t>
            </a:r>
            <a:endParaRPr lang="zh-CN" sz="2000"/>
          </a:p>
          <a:p>
            <a:pPr marL="342900" indent="-342900" fontAlgn="auto">
              <a:lnSpc>
                <a:spcPct val="150000"/>
              </a:lnSpc>
              <a:buFont typeface="Arial" panose="020B0604020202020204" pitchFamily="34" charset="0"/>
              <a:buChar char="•"/>
            </a:pPr>
            <a:r>
              <a:rPr lang="zh-CN" sz="2000" b="1"/>
              <a:t>扩展范围上：</a:t>
            </a:r>
            <a:r>
              <a:rPr lang="zh-CN" sz="2000"/>
              <a:t>网络与新媒体互动包括个人对个人的同步或异步互动、多人对多人的同步或异步互动、个人对多人的同步或异步互动，以及多人对个人的同步或异步互动。整个网络与新媒体互动呈现出多层面、多形式、共同参与的特点。</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互动的价值</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一、认识网络与新媒体的互动</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53720" y="2026920"/>
            <a:ext cx="11085195" cy="239966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b="1"/>
              <a:t>表现形式上：</a:t>
            </a:r>
            <a:r>
              <a:rPr lang="zh-CN" sz="2000"/>
              <a:t>网络与新媒体互动的信息组织方式和表现手段丰富而多样，文字、表格、声音、图形、图像等多媒体信息可以超文本形式融为一体，通过互联网的高度链接性实现自由的互动。</a:t>
            </a:r>
            <a:endParaRPr lang="zh-CN" sz="2000"/>
          </a:p>
          <a:p>
            <a:pPr marL="342900" indent="-342900" fontAlgn="auto">
              <a:lnSpc>
                <a:spcPct val="150000"/>
              </a:lnSpc>
              <a:buFont typeface="Arial" panose="020B0604020202020204" pitchFamily="34" charset="0"/>
              <a:buChar char="•"/>
            </a:pPr>
            <a:r>
              <a:rPr lang="zh-CN" sz="2000" b="1"/>
              <a:t>行为特征上：</a:t>
            </a:r>
            <a:r>
              <a:rPr lang="zh-CN" sz="2000"/>
              <a:t>网络互动赖以生存的环境是一种虚拟的、以符号为中介的行为方式，网络论坛、微博 、微信、社区等都不具有现实互动中的实体性结构，一切信息的形态都是数字化 、符号化的，因此网络与新媒体互动具有虚拟性、多层次和多维度等特点。</a:t>
            </a:r>
            <a:endParaRPr 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互动的价值</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二、互动的本体价值</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53720" y="2026920"/>
            <a:ext cx="11085195" cy="378460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对组织互动的网络与新媒体机构的需求的满足。组织者可以通过互动达到利用、影响和引导的目的。</a:t>
            </a:r>
            <a:endParaRPr lang="zh-CN" sz="2000">
              <a:sym typeface="+mn-ea"/>
            </a:endParaRPr>
          </a:p>
          <a:p>
            <a:pPr marL="342900" indent="-342900" fontAlgn="auto">
              <a:lnSpc>
                <a:spcPct val="150000"/>
              </a:lnSpc>
              <a:buFont typeface="Arial" panose="020B0604020202020204" pitchFamily="34" charset="0"/>
              <a:buChar char="•"/>
            </a:pPr>
            <a:r>
              <a:rPr lang="en-US" altLang="zh-CN" sz="2000" b="1">
                <a:latin typeface="仿宋" panose="02010609060101010101" charset="-122"/>
                <a:ea typeface="仿宋" panose="02010609060101010101" charset="-122"/>
                <a:cs typeface="仿宋" panose="02010609060101010101" charset="-122"/>
                <a:sym typeface="+mn-ea"/>
              </a:rPr>
              <a:t>eg.</a:t>
            </a:r>
            <a:r>
              <a:rPr lang="zh-CN" altLang="en-US" sz="2000" b="1">
                <a:latin typeface="仿宋" panose="02010609060101010101" charset="-122"/>
                <a:ea typeface="仿宋" panose="02010609060101010101" charset="-122"/>
                <a:cs typeface="仿宋" panose="02010609060101010101" charset="-122"/>
                <a:sym typeface="+mn-ea"/>
              </a:rPr>
              <a:t>新浪微博：</a:t>
            </a:r>
            <a:r>
              <a:rPr lang="zh-CN" altLang="en-US" sz="2000">
                <a:latin typeface="仿宋" panose="02010609060101010101" charset="-122"/>
                <a:ea typeface="仿宋" panose="02010609060101010101" charset="-122"/>
                <a:cs typeface="仿宋" panose="02010609060101010101" charset="-122"/>
                <a:sym typeface="+mn-ea"/>
              </a:rPr>
              <a:t>整个微博是一个开放、分 享 、互动的平台，每一个微博账号都可以利用这个平台与用户个体进行一对一的沟通、交流，获得用户的反馈、评论、建议，网络与新媒体机构还可以对用户的发帖、留言进行数据挖掘和分析，寻找新闻线索、发掘新闻资源。</a:t>
            </a:r>
            <a:endParaRPr lang="zh-CN" altLang="en-US" sz="2000">
              <a:latin typeface="仿宋" panose="02010609060101010101" charset="-122"/>
              <a:ea typeface="仿宋" panose="02010609060101010101" charset="-122"/>
              <a:cs typeface="仿宋" panose="02010609060101010101" charset="-122"/>
              <a:sym typeface="+mn-ea"/>
            </a:endParaRPr>
          </a:p>
          <a:p>
            <a:pPr marL="342900" indent="-342900" fontAlgn="auto">
              <a:lnSpc>
                <a:spcPct val="150000"/>
              </a:lnSpc>
              <a:buFont typeface="Arial" panose="020B0604020202020204" pitchFamily="34" charset="0"/>
              <a:buChar char="•"/>
            </a:pPr>
            <a:r>
              <a:rPr lang="zh-CN" altLang="en-US" sz="2000">
                <a:latin typeface="仿宋" panose="02010609060101010101" charset="-122"/>
                <a:ea typeface="仿宋" panose="02010609060101010101" charset="-122"/>
                <a:cs typeface="仿宋" panose="02010609060101010101" charset="-122"/>
                <a:sym typeface="+mn-ea"/>
              </a:rPr>
              <a:t>新浪微博还经常设置热门话题，组织用户参与讨论。其在互动讨论中设置议程，左右网民的认识，驱动他们的传受行为，影响他们的信息诉求，也可以通过对互动过程的观察把握受众的“脉搏”，调整自己的传播内容与传播策略，实现网络与新媒体引导舆论的目标。</a:t>
            </a:r>
            <a:endParaRPr lang="zh-CN" altLang="en-US" sz="2000">
              <a:latin typeface="仿宋" panose="02010609060101010101" charset="-122"/>
              <a:ea typeface="仿宋" panose="02010609060101010101" charset="-122"/>
              <a:cs typeface="仿宋"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互动的价值</a:t>
            </a:r>
            <a:endPar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三、互动的现实价值</a:t>
            </a:r>
            <a:endParaRPr lang="zh-CN" altLang="en-US" sz="2400" b="1">
              <a:latin typeface="黑体" panose="02010609060101010101" charset="-122"/>
              <a:ea typeface="黑体" panose="02010609060101010101" charset="-122"/>
            </a:endParaRPr>
          </a:p>
        </p:txBody>
      </p:sp>
      <p:sp>
        <p:nvSpPr>
          <p:cNvPr id="5" name="文本框 4"/>
          <p:cNvSpPr txBox="1"/>
          <p:nvPr/>
        </p:nvSpPr>
        <p:spPr>
          <a:xfrm>
            <a:off x="553720" y="2026920"/>
            <a:ext cx="11085195" cy="461581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互动产生内容：</a:t>
            </a:r>
            <a:r>
              <a:rPr lang="zh-CN" sz="2000">
                <a:sym typeface="+mn-ea"/>
              </a:rPr>
              <a:t>准确地说，是参与互动的用户每时每刻都在生产内容。</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互动扩散传播：</a:t>
            </a:r>
            <a:r>
              <a:rPr lang="zh-CN" sz="2000">
                <a:sym typeface="+mn-ea"/>
              </a:rPr>
              <a:t>众多周知，互动平台中的用户既是生产者又是传播者，用户能随时随地上传内容，也更易于随时随地转发、分享内容。</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互动聚集用户：</a:t>
            </a:r>
            <a:r>
              <a:rPr lang="zh-CN" sz="2000">
                <a:sym typeface="+mn-ea"/>
              </a:rPr>
              <a:t>互动天然具有聚集用户的功效，无论是个人对个人的点对点互动、个人对多人的点对面互动，还是多人对多人的群体互动，都必须有个体或群体的参与。用户的集聚既是互动的结果，也是互动的条件。</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互动搭建桥梁：</a:t>
            </a:r>
            <a:r>
              <a:rPr lang="zh-CN" sz="2000">
                <a:sym typeface="+mn-ea"/>
              </a:rPr>
              <a:t>网络与新媒体的互动技术和多样化互动产品从根本上解决了媒体与用户之间的互动障碍，实时、多样化的一键式互动不仅可以让媒体与用户无缝对接，而且可在突发事件、新闻直播中直接融人互动内容、加人互动声音，第一时间获得双向互动响应。</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运用</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一、互动的方式与用户的行为</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59981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400">
                <a:solidFill>
                  <a:srgbClr val="D5683F"/>
                </a:solidFill>
                <a:sym typeface="+mn-ea"/>
              </a:rPr>
              <a:t>以一对一为主的互动方式有：</a:t>
            </a:r>
            <a:r>
              <a:rPr lang="zh-CN" sz="2000">
                <a:sym typeface="+mn-ea"/>
              </a:rPr>
              <a:t>电子邮件、即时通信、个人博客、微博和论坛账号的私信、问答平台的答问、个人收藏、@指定对象的转发和分享、内容打赏、VR/AR的沉浸式体验、个性化定制频道等。</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以一对多为主的互动方式有：</a:t>
            </a:r>
            <a:r>
              <a:rPr lang="zh-CN" sz="2000">
                <a:sym typeface="+mn-ea"/>
              </a:rPr>
              <a:t>个人和机构的博客、微 博 、微信账号，网络_ 新媒体中的访谈 、调査、投票、意见征集、跟帖留言、弹幕、社交类直播等。</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以多对多为主的互动方式有：</a:t>
            </a:r>
            <a:r>
              <a:rPr lang="zh-CN" sz="2000">
                <a:sym typeface="+mn-ea"/>
              </a:rPr>
              <a:t>BBS论坛、知识问答、SNS社 群 、微博好友圈、微信朋友圈、微信自建群、贴吧等。</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运用</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一、互动的方式与用户的行为</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ym typeface="+mn-ea"/>
              </a:rPr>
              <a:t>第一层级—— 转发、分享 、点赞、扫一扫、摇一摇 、打赏。</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第二层级一一留言、跟帖、评论、上传内容、自媒体发布。</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第三层级—— 参与话题讨论、参与互动活动。</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第四层级—— 主动设置话题、主动生产制作内容、主动引导舆论。</a:t>
            </a:r>
            <a:endParaRPr lang="zh-CN" sz="2000">
              <a:sym typeface="+mn-ea"/>
            </a:endParaRPr>
          </a:p>
          <a:p>
            <a:pPr indent="0" fontAlgn="auto">
              <a:lnSpc>
                <a:spcPct val="150000"/>
              </a:lnSpc>
              <a:buFont typeface="Arial" panose="020B0604020202020204" pitchFamily="34" charset="0"/>
              <a:buNone/>
            </a:pPr>
            <a:r>
              <a:rPr lang="zh-CN" sz="2000">
                <a:solidFill>
                  <a:schemeClr val="accent1">
                    <a:lumMod val="75000"/>
                  </a:schemeClr>
                </a:solidFill>
                <a:sym typeface="+mn-ea"/>
              </a:rPr>
              <a:t>掌握多样化的互动方式是科学、有效运用好互动的前提和基础，而了解用户对不同互动方式的使用心态和投入状况，才能更好地设计出互动产品和活动，真正发挥出互动效果。</a:t>
            </a:r>
            <a:endParaRPr lang="zh-CN" sz="2000">
              <a:solidFill>
                <a:schemeClr val="accent1">
                  <a:lumMod val="75000"/>
                </a:schemeClr>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运用</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二、常用的互动方式及应用场景</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286131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跟帖/ 留言/ 弹幕：</a:t>
            </a:r>
            <a:r>
              <a:rPr lang="zh-CN" sz="2000">
                <a:solidFill>
                  <a:schemeClr val="tx1"/>
                </a:solidFill>
                <a:sym typeface="+mn-ea"/>
              </a:rPr>
              <a:t>最传统的互动方式，最早应用于新闻报道中， 一 般在文末设置留言板供用户留言 “吐槽”，随后广泛应用于所有能发帖的领域，如单篇博客、微博文下的评论，微信朋友圈文章下的评论。</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在线访谈：</a:t>
            </a:r>
            <a:r>
              <a:rPr lang="zh-CN" sz="2000">
                <a:solidFill>
                  <a:schemeClr val="tx1"/>
                </a:solidFill>
                <a:sym typeface="+mn-ea"/>
              </a:rPr>
              <a:t>网络与新媒体平台会主动开展以嘉宾访谈为主的半开放式交流，包括在突发事件、热点事件发生时约请专家、学者或相关人员与网民交流和探讨，在重要政策、举措出台时请相关权威人士或知情人员向用户解读和释疑，在政府制定法规、条例或规章时向民众征询意见。</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5386705" cy="583565"/>
          </a:xfrm>
          <a:prstGeom prst="rect">
            <a:avLst/>
          </a:prstGeom>
          <a:noFill/>
        </p:spPr>
        <p:txBody>
          <a:bodyPr wrap="square" rtlCol="0">
            <a:spAutoFit/>
          </a:bodyPr>
          <a:lstStyle/>
          <a:p>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第一节</a:t>
            </a:r>
            <a:r>
              <a:rPr lang="en-US" alt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认识网络与新媒体</a:t>
            </a:r>
            <a:endParaRPr lang="zh-CN" alt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348932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rPr>
              <a:t>三、关于网络与新媒体</a:t>
            </a:r>
            <a:endParaRPr lang="zh-CN" altLang="en-US" sz="2400" b="1">
              <a:latin typeface="黑体" panose="02010609060101010101" charset="-122"/>
              <a:ea typeface="黑体" panose="02010609060101010101" charset="-122"/>
            </a:endParaRPr>
          </a:p>
        </p:txBody>
      </p:sp>
      <p:sp>
        <p:nvSpPr>
          <p:cNvPr id="4" name="文本框 3"/>
          <p:cNvSpPr txBox="1"/>
          <p:nvPr/>
        </p:nvSpPr>
        <p:spPr>
          <a:xfrm>
            <a:off x="435610" y="1859280"/>
            <a:ext cx="8368030" cy="3784600"/>
          </a:xfrm>
          <a:prstGeom prst="rect">
            <a:avLst/>
          </a:prstGeom>
          <a:noFill/>
        </p:spPr>
        <p:txBody>
          <a:bodyPr wrap="square" rtlCol="0">
            <a:spAutoFit/>
          </a:bodyPr>
          <a:p>
            <a:pPr marL="285750" indent="-285750" fontAlgn="auto">
              <a:lnSpc>
                <a:spcPct val="150000"/>
              </a:lnSpc>
              <a:buFont typeface="Arial" panose="020B0604020202020204" pitchFamily="34" charset="0"/>
              <a:buChar char="•"/>
            </a:pPr>
            <a:r>
              <a:rPr lang="zh-CN" sz="2000"/>
              <a:t>网络是</a:t>
            </a:r>
            <a:r>
              <a:rPr lang="zh-CN" sz="2000">
                <a:solidFill>
                  <a:srgbClr val="D5683F"/>
                </a:solidFill>
              </a:rPr>
              <a:t>基础设施</a:t>
            </a:r>
            <a:r>
              <a:rPr lang="zh-CN" sz="2000"/>
              <a:t>，新媒体是建立在基础设施之上的一类应用；</a:t>
            </a:r>
            <a:endParaRPr lang="zh-CN" sz="2000"/>
          </a:p>
          <a:p>
            <a:pPr marL="285750" indent="-285750" fontAlgn="auto">
              <a:lnSpc>
                <a:spcPct val="150000"/>
              </a:lnSpc>
              <a:buFont typeface="Arial" panose="020B0604020202020204" pitchFamily="34" charset="0"/>
              <a:buChar char="•"/>
            </a:pPr>
            <a:r>
              <a:rPr lang="zh-CN" sz="2000"/>
              <a:t>网络被认为是基于有限网络的、以</a:t>
            </a:r>
            <a:r>
              <a:rPr lang="en-US" altLang="zh-CN" sz="2000"/>
              <a:t>PC</a:t>
            </a:r>
            <a:r>
              <a:rPr lang="zh-CN" altLang="en-US" sz="2000"/>
              <a:t>计算机为终端的</a:t>
            </a:r>
            <a:r>
              <a:rPr lang="en-US" altLang="zh-CN" sz="2000"/>
              <a:t>Web</a:t>
            </a:r>
            <a:r>
              <a:rPr lang="zh-CN" altLang="en-US" sz="2000"/>
              <a:t>网上的</a:t>
            </a:r>
            <a:r>
              <a:rPr lang="zh-CN" altLang="en-US" sz="2000">
                <a:solidFill>
                  <a:srgbClr val="D5683F"/>
                </a:solidFill>
              </a:rPr>
              <a:t>各类网站及其社交媒体</a:t>
            </a:r>
            <a:r>
              <a:rPr lang="zh-CN" altLang="en-US" sz="2000"/>
              <a:t>，新媒体被认为是基于移动网络的、以手机或</a:t>
            </a:r>
            <a:r>
              <a:rPr lang="en-US" altLang="zh-CN" sz="2000"/>
              <a:t>Pad</a:t>
            </a:r>
            <a:r>
              <a:rPr lang="zh-CN" altLang="en-US" sz="2000"/>
              <a:t>为终端的</a:t>
            </a:r>
            <a:r>
              <a:rPr lang="en-US" altLang="zh-CN" sz="2000">
                <a:solidFill>
                  <a:srgbClr val="D5683F"/>
                </a:solidFill>
              </a:rPr>
              <a:t>Wap</a:t>
            </a:r>
            <a:r>
              <a:rPr lang="zh-CN" altLang="en-US" sz="2000">
                <a:solidFill>
                  <a:srgbClr val="D5683F"/>
                </a:solidFill>
              </a:rPr>
              <a:t>网及各类应用</a:t>
            </a:r>
            <a:r>
              <a:rPr lang="zh-CN" altLang="en-US" sz="2000"/>
              <a:t>。</a:t>
            </a:r>
            <a:endParaRPr lang="zh-CN" altLang="en-US" sz="2000"/>
          </a:p>
          <a:p>
            <a:pPr marL="285750" indent="-285750" fontAlgn="auto">
              <a:lnSpc>
                <a:spcPct val="150000"/>
              </a:lnSpc>
              <a:buFont typeface="Arial" panose="020B0604020202020204" pitchFamily="34" charset="0"/>
              <a:buChar char="•"/>
            </a:pPr>
            <a:r>
              <a:rPr lang="zh-CN" altLang="en-US" sz="2000"/>
              <a:t>总之，对网络与新媒体的认识，要用动态的思维，从网络与数字技术动态发展的逻辑出发，理解网络与新媒体的内涵与外延。因此，不需要拘泥于其一定要有个固定不变的含义。其实，把握住网络与新媒体的技术特征、传播特性更为重要和有意义。</a:t>
            </a:r>
            <a:endParaRPr lang="en-US" altLang="zh-CN" sz="2000"/>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p:timing>
    <p:tnLst>
      <p:par>
        <p:cTn id="1" dur="indefinite" restart="never" nodeType="tmRoot"/>
      </p:par>
    </p:tnLst>
    <p:bldLst>
      <p:bldP spid="24" grpId="0"/>
    </p:bldLst>
  </p:timing>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运用</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二、常用的互动方式及应用场景</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322955"/>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设置议题：</a:t>
            </a:r>
            <a:r>
              <a:rPr lang="zh-CN" sz="2000">
                <a:solidFill>
                  <a:schemeClr val="tx1"/>
                </a:solidFill>
                <a:sym typeface="+mn-ea"/>
              </a:rPr>
              <a:t>包括设置调查题、投票题、微博话题、知乎话题、热词标签等，目的是通过参与议题讨论的用户数和用户行为、帖文的内容和汇集的评论观点，及时了解用户的意见和态度，掌握舆情走向。而且，部分议题的调查、讨论结果还能作为新闻报道的资源。设置议题是网络与新媒体机构与用户深度互动的重要手段。</a:t>
            </a:r>
            <a:endParaRPr lang="zh-CN" sz="2000">
              <a:solidFill>
                <a:schemeClr val="tx1"/>
              </a:solidFill>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在线问答：</a:t>
            </a:r>
            <a:r>
              <a:rPr lang="zh-CN" sz="2000">
                <a:solidFill>
                  <a:schemeClr val="tx1"/>
                </a:solidFill>
                <a:sym typeface="+mn-ea"/>
              </a:rPr>
              <a:t>用户在问答平台发出询问请求，平台或借助数据库资源自动反馈回答，或邀请专业人士、专家学者人工回答特殊问题。在线问答的出现是用户要求提升互动质量、提高互动效率的一种反映，是人机互动、人人互动发展到高层次阶段的必然产物。</a:t>
            </a:r>
            <a:endParaRPr lang="zh-CN" sz="2000">
              <a:solidFill>
                <a:schemeClr val="tx1"/>
              </a:solidFill>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二</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互动的</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运用</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三、互动的运用</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4707890"/>
          </a:xfrm>
          <a:prstGeom prst="rect">
            <a:avLst/>
          </a:prstGeom>
          <a:noFill/>
        </p:spPr>
        <p:txBody>
          <a:bodyPr wrap="square" rtlCol="0">
            <a:spAutoFit/>
          </a:bodyPr>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互动运用于传统媒体：</a:t>
            </a:r>
            <a:r>
              <a:rPr lang="zh-CN" sz="2000">
                <a:sym typeface="+mn-ea"/>
              </a:rPr>
              <a:t>不仅传统媒体主动运用互动工具加强与用户的联系，将互动内容吸纳到 新闻报道中，将互动平台作为分发传播渠道，网络与新媒体上的各类互动平台也提供便利的接口和工具服务于传统媒体，让传统媒体的优质资源进入互动平台。</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互动运用于新闻传播：</a:t>
            </a:r>
            <a:r>
              <a:rPr lang="zh-CN" sz="2000">
                <a:sym typeface="+mn-ea"/>
              </a:rPr>
              <a:t>一 是运用于重大、突发、热点 新闻的报道中；二是运用于日常报道中;三是运用于网站、客户端或第三方平台的产品；四是针对性地研发、设计系列互动新闻产品；五是运用于新闻推送。</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互动运用于活动推广：</a:t>
            </a:r>
            <a:r>
              <a:rPr lang="zh-CN" sz="2000">
                <a:sym typeface="+mn-ea"/>
              </a:rPr>
              <a:t>又被称为互动推广、互动营销，即在用户与用户之间、用户与企业之间运用互动手段进行推广、公关 、营销的一种行为。</a:t>
            </a:r>
            <a:endParaRPr lang="zh-CN" sz="2000">
              <a:sym typeface="+mn-ea"/>
            </a:endParaRPr>
          </a:p>
          <a:p>
            <a:pPr marL="342900" indent="-342900" fontAlgn="auto">
              <a:lnSpc>
                <a:spcPct val="150000"/>
              </a:lnSpc>
              <a:buFont typeface="Arial" panose="020B0604020202020204" pitchFamily="34" charset="0"/>
              <a:buChar char="•"/>
            </a:pPr>
            <a:r>
              <a:rPr lang="zh-CN" sz="2000">
                <a:solidFill>
                  <a:schemeClr val="accent1">
                    <a:lumMod val="75000"/>
                  </a:schemeClr>
                </a:solidFill>
                <a:sym typeface="+mn-ea"/>
              </a:rPr>
              <a:t>互动运用于个性化定制：</a:t>
            </a:r>
            <a:r>
              <a:rPr lang="zh-CN" sz="2000">
                <a:sym typeface="+mn-ea"/>
              </a:rPr>
              <a:t>一是拉人用户，需要用户有主动的互动行为；二是向用户推送 ，让用户在被动中接受。</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一、互动新闻的特点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2861310"/>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（一）理解互动新闻</a:t>
            </a:r>
            <a:endParaRPr lang="zh-CN" sz="2000" b="1">
              <a:sym typeface="+mn-ea"/>
            </a:endParaRPr>
          </a:p>
          <a:p>
            <a:pPr marL="342900" indent="-342900" fontAlgn="auto">
              <a:lnSpc>
                <a:spcPct val="150000"/>
              </a:lnSpc>
              <a:buFont typeface="Arial" panose="020B0604020202020204" pitchFamily="34" charset="0"/>
              <a:buChar char="•"/>
            </a:pPr>
            <a:r>
              <a:rPr lang="zh-CN" sz="2000">
                <a:sym typeface="+mn-ea"/>
              </a:rPr>
              <a:t>根据用户提供的选题或通过征集用户意见而确定的选题采集完成的新闻报道；</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部分或完全由用户、专业人员生产、制作的新闻；</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在用户共同参与、讨论、筛选、过滤、争鸣、追踪、发问中完成的，由互动内容构成的新闻；</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需要用户部分或完全参与才能获得完整信息或推动浏览的新闻；</a:t>
            </a:r>
            <a:endParaRPr lang="zh-CN" sz="2000">
              <a:sym typeface="+mn-ea"/>
            </a:endParaRPr>
          </a:p>
          <a:p>
            <a:pPr marL="342900" indent="-342900" fontAlgn="auto">
              <a:lnSpc>
                <a:spcPct val="150000"/>
              </a:lnSpc>
              <a:buFont typeface="Arial" panose="020B0604020202020204" pitchFamily="34" charset="0"/>
              <a:buChar char="•"/>
            </a:pPr>
            <a:r>
              <a:rPr lang="zh-CN" sz="2000">
                <a:sym typeface="+mn-ea"/>
              </a:rPr>
              <a:t>利用VR/AR技术把用户带人到一定场景中的体验式和沉浸式新闻。</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一、互动新闻的特点</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1708150"/>
            <a:ext cx="11085195" cy="55308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（二）互动新闻的特点</a:t>
            </a:r>
            <a:endParaRPr lang="zh-CN" sz="2000">
              <a:sym typeface="+mn-ea"/>
            </a:endParaRPr>
          </a:p>
        </p:txBody>
      </p:sp>
      <p:graphicFrame>
        <p:nvGraphicFramePr>
          <p:cNvPr id="9" name="图示 8"/>
          <p:cNvGraphicFramePr/>
          <p:nvPr/>
        </p:nvGraphicFramePr>
        <p:xfrm>
          <a:off x="1762125" y="2506980"/>
          <a:ext cx="8669020" cy="4137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二、用户生产互动内容的编辑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69252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这类互动新闻的编辑流程包括过滤审看、筛选精选、编辑处理、推荐发布。</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过滤审看互动内容。</a:t>
            </a:r>
            <a:r>
              <a:rPr lang="zh-CN" sz="2000">
                <a:sym typeface="+mn-ea"/>
              </a:rPr>
              <a:t>这是编辑UGC和PGC的先决环节，需要根据网络与新媒体制定的内容上传原则和标准，对用户的所有上传内容进行审看。</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筛选精选互动内容。</a:t>
            </a:r>
            <a:r>
              <a:rPr lang="zh-CN" sz="2000">
                <a:sym typeface="+mn-ea"/>
              </a:rPr>
              <a:t>选择内容的方法有两种，一是人工判断，二是数据判断。</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编辑处理互动内容。</a:t>
            </a:r>
            <a:r>
              <a:rPr lang="zh-CN" sz="2000">
                <a:sym typeface="+mn-ea"/>
              </a:rPr>
              <a:t>首先应对精选出的帖文进行分类，其次进行文本处理，最后进行内容处理。</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推荐发布互动内容。</a:t>
            </a:r>
            <a:r>
              <a:rPr lang="zh-CN" sz="2000">
                <a:sym typeface="+mn-ea"/>
              </a:rPr>
              <a:t>经过选择、编辑的文章可以利用多种渠道向外推荐、发布。</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三、在线访谈的编辑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452310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访谈的编辑流程包括：确定访谈主题和对象、商定访谈提纲、发布访谈预告、控制访谈过程、编辑发布访谈内容。</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确定访谈主题和对象。</a:t>
            </a:r>
            <a:r>
              <a:rPr lang="zh-CN" sz="2000">
                <a:sym typeface="+mn-ea"/>
              </a:rPr>
              <a:t>一是突发类的当前热点新闻事件或热门话题，二是针对重大新闻、重要时事提前策划确定的主题，三是网络与新媒体平台根据社会、经济、政治的发展、变革确定的单个或系列主题，四是随机确定的其他主题。</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商定访谈提纲。</a:t>
            </a:r>
            <a:r>
              <a:rPr lang="zh-CN" sz="2000">
                <a:sym typeface="+mn-ea"/>
              </a:rPr>
              <a:t>为了保证采访的顺畅，提前沟通是演播室访谈最基础的工作。</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发布访谈预告。</a:t>
            </a:r>
            <a:r>
              <a:rPr lang="zh-CN" sz="2000">
                <a:sym typeface="+mn-ea"/>
              </a:rPr>
              <a:t>网络与新媒体访谈预告的内容不仅仅包括时间、访谈主题和嘉宾对象，还应同时发布访谈缘由、主题背景和相关资料、已有报道、嘉宾个人资料及其专业研究成果等，此外，还可以发布针对主题征集的用户问题、用户先期讨论的内容。</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三、在线访谈的编辑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04609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访谈的编辑流程包括：确定访谈主题和对象、商定访谈提纲、发布访谈预告、控制访谈过程、编辑发布访谈内容。</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控制访谈过程。</a:t>
            </a:r>
            <a:r>
              <a:rPr lang="zh-CN" sz="2000">
                <a:sym typeface="+mn-ea"/>
              </a:rPr>
              <a:t>访谈过程涉及整个访谈时间、一问一答的时间控制、对用户问题的选择、回答用户问题(或主持人问题）的数量、多个嘉宾在线访谈时的平衡调控等。</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编辑发布访谈内容。</a:t>
            </a:r>
            <a:r>
              <a:rPr lang="zh-CN" sz="2000">
                <a:sym typeface="+mn-ea"/>
              </a:rPr>
              <a:t>无论是图文内容还是视频内容,访谈结束后都需要做进一步的编辑处理，让访谈获得二次传播的价值。</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四、议题设置的编辑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59981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议题设置的流程大体上包括确定议题、设计议题 、处理数据、编辑发布等环节。</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在线调查和在线投票。</a:t>
            </a:r>
            <a:r>
              <a:rPr lang="zh-CN" sz="2000">
                <a:sym typeface="+mn-ea"/>
              </a:rPr>
              <a:t>一方面会占用参与者的时间，另一方面，参与方式受到技术制约，因此调查和投票不宜设计得艰涩、复杂，主题应偏向时效性、新闻性、争议性强的议题，设计 上应罗列问题的几种答案供用户用鼠标点击或勾选回答。</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热文置顶和话题推荐。</a:t>
            </a:r>
            <a:r>
              <a:rPr lang="zh-CN" sz="2000">
                <a:sym typeface="+mn-ea"/>
              </a:rPr>
              <a:t>最简单也最有效的议题设置手段。</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组织讨论。</a:t>
            </a:r>
            <a:r>
              <a:rPr lang="zh-CN" sz="2000">
                <a:sym typeface="+mn-ea"/>
              </a:rPr>
              <a:t>是较为复杂、有一定深度的议题设置方式，组织得好可以得到“一个事件多种声音、一个事实多种理解、 一个人物多种看法、一个陈述多种角度”的效果。</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五、在线问答的编辑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59981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在线问答的编辑流程较为简单，包括邀请答主、开设答主专栏、设置问题、制作问答专页、编辑整合答案。</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邀请答主。</a:t>
            </a:r>
            <a:r>
              <a:rPr lang="zh-CN" sz="2000">
                <a:sym typeface="+mn-ea"/>
              </a:rPr>
              <a:t>一是根据拟设置的问题来确定邀请对象，二是直接邀请有社会知名度和影响力的答主，再根据答主的专业领域和服务对象设置问题。</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开设答主专栏。</a:t>
            </a:r>
            <a:r>
              <a:rPr lang="zh-CN" sz="2000">
                <a:sym typeface="+mn-ea"/>
              </a:rPr>
              <a:t>从市场营销角度看，在线问答是一种基于答主个人的声誉、知识、风格、人格等建立个人品牌的营销方式。</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设置问题。</a:t>
            </a:r>
            <a:r>
              <a:rPr lang="zh-CN" sz="2000">
                <a:sym typeface="+mn-ea"/>
              </a:rPr>
              <a:t>可以从新闻性、社会性和服务性三个方面考虑要设置的问题。</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文本框 23"/>
          <p:cNvSpPr txBox="1"/>
          <p:nvPr/>
        </p:nvSpPr>
        <p:spPr>
          <a:xfrm>
            <a:off x="258445" y="341630"/>
            <a:ext cx="8406765" cy="583565"/>
          </a:xfrm>
          <a:prstGeom prst="rect">
            <a:avLst/>
          </a:prstGeom>
          <a:noFill/>
        </p:spPr>
        <p:txBody>
          <a:bodyPr wrap="square" rtlCol="0">
            <a:spAutoFit/>
          </a:bodyPr>
          <a:lstStyle/>
          <a:p>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第</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三</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节</a:t>
            </a:r>
            <a:r>
              <a:rPr lang="en-US"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互动</a:t>
            </a:r>
            <a:r>
              <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rPr>
              <a:t>新闻的编辑</a:t>
            </a:r>
            <a:endParaRPr lang="zh-CN" sz="32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pic>
        <p:nvPicPr>
          <p:cNvPr id="37" name="图片 3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V="1">
            <a:off x="10242550" y="4074160"/>
            <a:ext cx="1949450" cy="2783840"/>
          </a:xfrm>
          <a:prstGeom prst="rect">
            <a:avLst/>
          </a:prstGeom>
        </p:spPr>
      </p:pic>
      <p:sp>
        <p:nvSpPr>
          <p:cNvPr id="3" name="文本框 2"/>
          <p:cNvSpPr txBox="1"/>
          <p:nvPr/>
        </p:nvSpPr>
        <p:spPr>
          <a:xfrm>
            <a:off x="435610" y="1247775"/>
            <a:ext cx="6480175" cy="460375"/>
          </a:xfrm>
          <a:prstGeom prst="rect">
            <a:avLst/>
          </a:prstGeom>
          <a:noFill/>
        </p:spPr>
        <p:txBody>
          <a:bodyPr wrap="square" rtlCol="0">
            <a:spAutoFit/>
          </a:bodyPr>
          <a:p>
            <a:r>
              <a:rPr lang="zh-CN" altLang="en-US" sz="2400" b="1">
                <a:latin typeface="黑体" panose="02010609060101010101" charset="-122"/>
                <a:ea typeface="黑体" panose="02010609060101010101" charset="-122"/>
                <a:sym typeface="+mn-ea"/>
              </a:rPr>
              <a:t>五、在线问答的编辑</a:t>
            </a:r>
            <a:endParaRPr lang="zh-CN" altLang="en-US" sz="2400" b="1">
              <a:latin typeface="黑体" panose="02010609060101010101" charset="-122"/>
              <a:ea typeface="黑体" panose="02010609060101010101" charset="-122"/>
              <a:sym typeface="+mn-ea"/>
            </a:endParaRPr>
          </a:p>
        </p:txBody>
      </p:sp>
      <p:sp>
        <p:nvSpPr>
          <p:cNvPr id="5" name="文本框 4"/>
          <p:cNvSpPr txBox="1"/>
          <p:nvPr/>
        </p:nvSpPr>
        <p:spPr>
          <a:xfrm>
            <a:off x="553720" y="2026920"/>
            <a:ext cx="11085195" cy="3969385"/>
          </a:xfrm>
          <a:prstGeom prst="rect">
            <a:avLst/>
          </a:prstGeom>
          <a:noFill/>
        </p:spPr>
        <p:txBody>
          <a:bodyPr wrap="square" rtlCol="0">
            <a:spAutoFit/>
          </a:bodyPr>
          <a:p>
            <a:pPr indent="0" fontAlgn="auto">
              <a:lnSpc>
                <a:spcPct val="150000"/>
              </a:lnSpc>
              <a:buFont typeface="Arial" panose="020B0604020202020204" pitchFamily="34" charset="0"/>
              <a:buNone/>
            </a:pPr>
            <a:r>
              <a:rPr lang="zh-CN" sz="2000" b="1">
                <a:sym typeface="+mn-ea"/>
              </a:rPr>
              <a:t>在线问答的编辑流程较为简单，包括邀请答主、开设答主专栏、设置问题、制作问答专页、编辑整合答案。</a:t>
            </a:r>
            <a:endParaRPr lang="zh-CN" sz="2000" b="1">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制作问答专页。</a:t>
            </a:r>
            <a:r>
              <a:rPr lang="zh-CN" sz="2000">
                <a:sym typeface="+mn-ea"/>
              </a:rPr>
              <a:t>单个问题的答问专页应该包括答主的简单信息、能跳转到答主专栏的链接、问题名称及标签、问题输入区、“关注”“点赞”“回复”“我来答”“分享”等互动按钮、答问区排序按钮、相关新闻链接。</a:t>
            </a:r>
            <a:endParaRPr lang="zh-CN" sz="2000">
              <a:sym typeface="+mn-ea"/>
            </a:endParaRPr>
          </a:p>
          <a:p>
            <a:pPr marL="342900" indent="-342900" fontAlgn="auto">
              <a:lnSpc>
                <a:spcPct val="150000"/>
              </a:lnSpc>
              <a:buFont typeface="Arial" panose="020B0604020202020204" pitchFamily="34" charset="0"/>
              <a:buChar char="•"/>
            </a:pPr>
            <a:r>
              <a:rPr lang="zh-CN" sz="2400">
                <a:solidFill>
                  <a:srgbClr val="D5683F"/>
                </a:solidFill>
                <a:sym typeface="+mn-ea"/>
              </a:rPr>
              <a:t>编辑整合答案。</a:t>
            </a:r>
            <a:r>
              <a:rPr lang="zh-CN" sz="2000">
                <a:sym typeface="+mn-ea"/>
              </a:rPr>
              <a:t>针对在线问答的每一个问题，遴选重要回答，归纳相似回答，进行整合编辑，将整合出的内容融入新闻报道或作为新闻单独发布，都是对原创内容的二次传播，也是对用户和答主的回应与尊重。</a:t>
            </a:r>
            <a:endParaRPr lang="zh-CN" sz="200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p:cut/>
      </p:transition>
    </mc:Choice>
    <mc:Fallback>
      <p:transition spd="slow">
        <p:cu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6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86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86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tags/tag1.xml><?xml version="1.0" encoding="utf-8"?>
<p:tagLst xmlns:p="http://schemas.openxmlformats.org/presentationml/2006/main">
  <p:tag name="MH" val="20150820163733"/>
  <p:tag name="MH_LIBRARY" val="GRAPHIC"/>
  <p:tag name="MH_TYPE" val="Other"/>
  <p:tag name="MH_ORDER" val="8"/>
</p:tagLst>
</file>

<file path=ppt/tags/tag10.xml><?xml version="1.0" encoding="utf-8"?>
<p:tagLst xmlns:p="http://schemas.openxmlformats.org/presentationml/2006/main">
  <p:tag name="PA" val="v4.1.3"/>
</p:tagLst>
</file>

<file path=ppt/tags/tag11.xml><?xml version="1.0" encoding="utf-8"?>
<p:tagLst xmlns:p="http://schemas.openxmlformats.org/presentationml/2006/main">
  <p:tag name="PA" val="v4.1.3"/>
</p:tagLst>
</file>

<file path=ppt/tags/tag12.xml><?xml version="1.0" encoding="utf-8"?>
<p:tagLst xmlns:p="http://schemas.openxmlformats.org/presentationml/2006/main">
  <p:tag name="PA" val="v4.1.3"/>
</p:tagLst>
</file>

<file path=ppt/tags/tag13.xml><?xml version="1.0" encoding="utf-8"?>
<p:tagLst xmlns:p="http://schemas.openxmlformats.org/presentationml/2006/main">
  <p:tag name="PA" val="v4.1.3"/>
</p:tagLst>
</file>

<file path=ppt/tags/tag14.xml><?xml version="1.0" encoding="utf-8"?>
<p:tagLst xmlns:p="http://schemas.openxmlformats.org/presentationml/2006/main">
  <p:tag name="PA" val="v4.1.3"/>
</p:tagLst>
</file>

<file path=ppt/tags/tag15.xml><?xml version="1.0" encoding="utf-8"?>
<p:tagLst xmlns:p="http://schemas.openxmlformats.org/presentationml/2006/main">
  <p:tag name="PA" val="v4.1.3"/>
</p:tagLst>
</file>

<file path=ppt/tags/tag16.xml><?xml version="1.0" encoding="utf-8"?>
<p:tagLst xmlns:p="http://schemas.openxmlformats.org/presentationml/2006/main">
  <p:tag name="PA" val="v4.1.3"/>
</p:tagLst>
</file>

<file path=ppt/tags/tag17.xml><?xml version="1.0" encoding="utf-8"?>
<p:tagLst xmlns:p="http://schemas.openxmlformats.org/presentationml/2006/main">
  <p:tag name="PA" val="v4.1.3"/>
</p:tagLst>
</file>

<file path=ppt/tags/tag18.xml><?xml version="1.0" encoding="utf-8"?>
<p:tagLst xmlns:p="http://schemas.openxmlformats.org/presentationml/2006/main">
  <p:tag name="PA" val="v4.1.3"/>
</p:tagLst>
</file>

<file path=ppt/tags/tag19.xml><?xml version="1.0" encoding="utf-8"?>
<p:tagLst xmlns:p="http://schemas.openxmlformats.org/presentationml/2006/main">
  <p:tag name="PA" val="v4.1.3"/>
</p:tagLst>
</file>

<file path=ppt/tags/tag2.xml><?xml version="1.0" encoding="utf-8"?>
<p:tagLst xmlns:p="http://schemas.openxmlformats.org/presentationml/2006/main">
  <p:tag name="MH" val="20150820163733"/>
  <p:tag name="MH_LIBRARY" val="GRAPHIC"/>
  <p:tag name="MH_TYPE" val="Other"/>
  <p:tag name="MH_ORDER" val="2"/>
</p:tagLst>
</file>

<file path=ppt/tags/tag20.xml><?xml version="1.0" encoding="utf-8"?>
<p:tagLst xmlns:p="http://schemas.openxmlformats.org/presentationml/2006/main">
  <p:tag name="PA" val="v4.1.3"/>
</p:tagLst>
</file>

<file path=ppt/tags/tag21.xml><?xml version="1.0" encoding="utf-8"?>
<p:tagLst xmlns:p="http://schemas.openxmlformats.org/presentationml/2006/main">
  <p:tag name="PA" val="v4.1.3"/>
</p:tagLst>
</file>

<file path=ppt/tags/tag22.xml><?xml version="1.0" encoding="utf-8"?>
<p:tagLst xmlns:p="http://schemas.openxmlformats.org/presentationml/2006/main">
  <p:tag name="PA" val="v4.1.3"/>
</p:tagLst>
</file>

<file path=ppt/tags/tag23.xml><?xml version="1.0" encoding="utf-8"?>
<p:tagLst xmlns:p="http://schemas.openxmlformats.org/presentationml/2006/main">
  <p:tag name="PA" val="v4.1.3"/>
</p:tagLst>
</file>

<file path=ppt/tags/tag24.xml><?xml version="1.0" encoding="utf-8"?>
<p:tagLst xmlns:p="http://schemas.openxmlformats.org/presentationml/2006/main">
  <p:tag name="PA" val="v4.1.3"/>
</p:tagLst>
</file>

<file path=ppt/tags/tag25.xml><?xml version="1.0" encoding="utf-8"?>
<p:tagLst xmlns:p="http://schemas.openxmlformats.org/presentationml/2006/main">
  <p:tag name="PA" val="v4.1.3"/>
</p:tagLst>
</file>

<file path=ppt/tags/tag26.xml><?xml version="1.0" encoding="utf-8"?>
<p:tagLst xmlns:p="http://schemas.openxmlformats.org/presentationml/2006/main">
  <p:tag name="MH" val="20150820163733"/>
  <p:tag name="MH_LIBRARY" val="GRAPHIC"/>
  <p:tag name="MH_TYPE" val="Other"/>
  <p:tag name="MH_ORDER" val="2"/>
</p:tagLst>
</file>

<file path=ppt/tags/tag27.xml><?xml version="1.0" encoding="utf-8"?>
<p:tagLst xmlns:p="http://schemas.openxmlformats.org/presentationml/2006/main">
  <p:tag name="MH" val="20150820163733"/>
  <p:tag name="MH_LIBRARY" val="GRAPHIC"/>
  <p:tag name="MH_TYPE" val="Other"/>
  <p:tag name="MH_ORDER" val="11"/>
</p:tagLst>
</file>

<file path=ppt/tags/tag28.xml><?xml version="1.0" encoding="utf-8"?>
<p:tagLst xmlns:p="http://schemas.openxmlformats.org/presentationml/2006/main">
  <p:tag name="MH" val="20150820163733"/>
  <p:tag name="MH_LIBRARY" val="GRAPHIC"/>
  <p:tag name="MH_TYPE" val="Other"/>
  <p:tag name="MH_ORDER" val="12"/>
</p:tagLst>
</file>

<file path=ppt/tags/tag29.xml><?xml version="1.0" encoding="utf-8"?>
<p:tagLst xmlns:p="http://schemas.openxmlformats.org/presentationml/2006/main">
  <p:tag name="MH" val="20150820163733"/>
  <p:tag name="MH_LIBRARY" val="GRAPHIC"/>
  <p:tag name="MH_TYPE" val="Other"/>
  <p:tag name="MH_ORDER" val="7"/>
</p:tagLst>
</file>

<file path=ppt/tags/tag3.xml><?xml version="1.0" encoding="utf-8"?>
<p:tagLst xmlns:p="http://schemas.openxmlformats.org/presentationml/2006/main">
  <p:tag name="MH" val="20150820163733"/>
  <p:tag name="MH_LIBRARY" val="GRAPHIC"/>
  <p:tag name="MH_TYPE" val="Other"/>
  <p:tag name="MH_ORDER" val="11"/>
</p:tagLst>
</file>

<file path=ppt/tags/tag30.xml><?xml version="1.0" encoding="utf-8"?>
<p:tagLst xmlns:p="http://schemas.openxmlformats.org/presentationml/2006/main">
  <p:tag name="MH" val="20150820163733"/>
  <p:tag name="MH_LIBRARY" val="GRAPHIC"/>
  <p:tag name="MH_TYPE" val="Other"/>
  <p:tag name="MH_ORDER" val="3"/>
</p:tagLst>
</file>

<file path=ppt/tags/tag31.xml><?xml version="1.0" encoding="utf-8"?>
<p:tagLst xmlns:p="http://schemas.openxmlformats.org/presentationml/2006/main">
  <p:tag name="MH" val="20150820163733"/>
  <p:tag name="MH_LIBRARY" val="GRAPHIC"/>
  <p:tag name="MH_TYPE" val="Other"/>
  <p:tag name="MH_ORDER" val="4"/>
</p:tagLst>
</file>

<file path=ppt/tags/tag32.xml><?xml version="1.0" encoding="utf-8"?>
<p:tagLst xmlns:p="http://schemas.openxmlformats.org/presentationml/2006/main">
  <p:tag name="MH" val="20150820163733"/>
  <p:tag name="MH_LIBRARY" val="GRAPHIC"/>
  <p:tag name="MH_TYPE" val="Other"/>
  <p:tag name="MH_ORDER" val="11"/>
</p:tagLst>
</file>

<file path=ppt/tags/tag33.xml><?xml version="1.0" encoding="utf-8"?>
<p:tagLst xmlns:p="http://schemas.openxmlformats.org/presentationml/2006/main">
  <p:tag name="MH" val="20150820163733"/>
  <p:tag name="MH_LIBRARY" val="GRAPHIC"/>
  <p:tag name="MH_TYPE" val="Other"/>
  <p:tag name="MH_ORDER" val="4"/>
</p:tagLst>
</file>

<file path=ppt/tags/tag34.xml><?xml version="1.0" encoding="utf-8"?>
<p:tagLst xmlns:p="http://schemas.openxmlformats.org/presentationml/2006/main">
  <p:tag name="MH" val="20150820163733"/>
  <p:tag name="MH_LIBRARY" val="GRAPHIC"/>
  <p:tag name="MH_TYPE" val="Other"/>
  <p:tag name="MH_ORDER" val="12"/>
</p:tagLst>
</file>

<file path=ppt/tags/tag35.xml><?xml version="1.0" encoding="utf-8"?>
<p:tagLst xmlns:p="http://schemas.openxmlformats.org/presentationml/2006/main">
  <p:tag name="PA" val="v4.1.3"/>
</p:tagLst>
</file>

<file path=ppt/tags/tag36.xml><?xml version="1.0" encoding="utf-8"?>
<p:tagLst xmlns:p="http://schemas.openxmlformats.org/presentationml/2006/main">
  <p:tag name="PA" val="v4.1.3"/>
</p:tagLst>
</file>

<file path=ppt/tags/tag37.xml><?xml version="1.0" encoding="utf-8"?>
<p:tagLst xmlns:p="http://schemas.openxmlformats.org/presentationml/2006/main">
  <p:tag name="PA" val="v4.1.3"/>
</p:tagLst>
</file>

<file path=ppt/tags/tag38.xml><?xml version="1.0" encoding="utf-8"?>
<p:tagLst xmlns:p="http://schemas.openxmlformats.org/presentationml/2006/main">
  <p:tag name="PA" val="v4.1.3"/>
</p:tagLst>
</file>

<file path=ppt/tags/tag39.xml><?xml version="1.0" encoding="utf-8"?>
<p:tagLst xmlns:p="http://schemas.openxmlformats.org/presentationml/2006/main">
  <p:tag name="PA" val="v4.1.3"/>
</p:tagLst>
</file>

<file path=ppt/tags/tag4.xml><?xml version="1.0" encoding="utf-8"?>
<p:tagLst xmlns:p="http://schemas.openxmlformats.org/presentationml/2006/main">
  <p:tag name="MH" val="20150820163733"/>
  <p:tag name="MH_LIBRARY" val="GRAPHIC"/>
  <p:tag name="MH_TYPE" val="Other"/>
  <p:tag name="MH_ORDER" val="12"/>
</p:tagLst>
</file>

<file path=ppt/tags/tag40.xml><?xml version="1.0" encoding="utf-8"?>
<p:tagLst xmlns:p="http://schemas.openxmlformats.org/presentationml/2006/main">
  <p:tag name="PA" val="v4.1.3"/>
</p:tagLst>
</file>

<file path=ppt/tags/tag41.xml><?xml version="1.0" encoding="utf-8"?>
<p:tagLst xmlns:p="http://schemas.openxmlformats.org/presentationml/2006/main">
  <p:tag name="PA" val="v4.1.3"/>
</p:tagLst>
</file>

<file path=ppt/tags/tag42.xml><?xml version="1.0" encoding="utf-8"?>
<p:tagLst xmlns:p="http://schemas.openxmlformats.org/presentationml/2006/main">
  <p:tag name="PA" val="v4.1.3"/>
</p:tagLst>
</file>

<file path=ppt/tags/tag43.xml><?xml version="1.0" encoding="utf-8"?>
<p:tagLst xmlns:p="http://schemas.openxmlformats.org/presentationml/2006/main">
  <p:tag name="PA" val="v4.1.3"/>
</p:tagLst>
</file>

<file path=ppt/tags/tag44.xml><?xml version="1.0" encoding="utf-8"?>
<p:tagLst xmlns:p="http://schemas.openxmlformats.org/presentationml/2006/main">
  <p:tag name="ISPRING_PRESENTATION_TITLE" val="141"/>
</p:tagLst>
</file>

<file path=ppt/tags/tag5.xml><?xml version="1.0" encoding="utf-8"?>
<p:tagLst xmlns:p="http://schemas.openxmlformats.org/presentationml/2006/main">
  <p:tag name="MH" val="20150820163733"/>
  <p:tag name="MH_LIBRARY" val="GRAPHIC"/>
  <p:tag name="MH_TYPE" val="Other"/>
  <p:tag name="MH_ORDER" val="7"/>
</p:tagLst>
</file>

<file path=ppt/tags/tag6.xml><?xml version="1.0" encoding="utf-8"?>
<p:tagLst xmlns:p="http://schemas.openxmlformats.org/presentationml/2006/main">
  <p:tag name="MH" val="20150820163733"/>
  <p:tag name="MH_LIBRARY" val="GRAPHIC"/>
  <p:tag name="MH_TYPE" val="Other"/>
  <p:tag name="MH_ORDER" val="3"/>
</p:tagLst>
</file>

<file path=ppt/tags/tag7.xml><?xml version="1.0" encoding="utf-8"?>
<p:tagLst xmlns:p="http://schemas.openxmlformats.org/presentationml/2006/main">
  <p:tag name="MH" val="20150820163733"/>
  <p:tag name="MH_LIBRARY" val="GRAPHIC"/>
  <p:tag name="MH_TYPE" val="Other"/>
  <p:tag name="MH_ORDER" val="4"/>
</p:tagLst>
</file>

<file path=ppt/tags/tag8.xml><?xml version="1.0" encoding="utf-8"?>
<p:tagLst xmlns:p="http://schemas.openxmlformats.org/presentationml/2006/main">
  <p:tag name="MH" val="20150820163733"/>
  <p:tag name="MH_LIBRARY" val="GRAPHIC"/>
  <p:tag name="MH_TYPE" val="Other"/>
  <p:tag name="MH_ORDER" val="11"/>
</p:tagLst>
</file>

<file path=ppt/tags/tag9.xml><?xml version="1.0" encoding="utf-8"?>
<p:tagLst xmlns:p="http://schemas.openxmlformats.org/presentationml/2006/main">
  <p:tag name="MH" val="20150820163733"/>
  <p:tag name="MH_LIBRARY" val="GRAPHIC"/>
  <p:tag name="MH_TYPE" val="Other"/>
  <p:tag name="MH_ORDER" val="1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40311</Words>
  <Application>WPS 演示</Application>
  <PresentationFormat>宽屏</PresentationFormat>
  <Paragraphs>2041</Paragraphs>
  <Slides>214</Slides>
  <Notes>25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214</vt:i4>
      </vt:variant>
    </vt:vector>
  </HeadingPairs>
  <TitlesOfParts>
    <vt:vector size="229" baseType="lpstr">
      <vt:lpstr>Arial</vt:lpstr>
      <vt:lpstr>宋体</vt:lpstr>
      <vt:lpstr>Wingdings</vt:lpstr>
      <vt:lpstr>微软雅黑</vt:lpstr>
      <vt:lpstr>黑体</vt:lpstr>
      <vt:lpstr>Times New Roman</vt:lpstr>
      <vt:lpstr>Calibri</vt:lpstr>
      <vt:lpstr>等线</vt:lpstr>
      <vt:lpstr>FontAwesome</vt:lpstr>
      <vt:lpstr>ESRI AMFM Electric</vt:lpstr>
      <vt:lpstr>Arial Unicode MS</vt:lpstr>
      <vt:lpstr>幼圆</vt:lpstr>
      <vt:lpstr>Arial Narrow</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dc:description>锐旗设计；https://9ppt.taobao.com</dc:description>
  <cp:lastModifiedBy>18262630121</cp:lastModifiedBy>
  <cp:revision>222</cp:revision>
  <dcterms:created xsi:type="dcterms:W3CDTF">2017-04-15T04:45:00Z</dcterms:created>
  <dcterms:modified xsi:type="dcterms:W3CDTF">2021-04-04T08:35:20Z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3C62E3703E8640BAB2F0EF2EF81BA0AB</vt:lpwstr>
  </property>
  <property fmtid="{D5CDD505-2E9C-101B-9397-08002B2CF9AE}" pid="3" name="KSOProductBuildVer">
    <vt:lpwstr>2052-11.1.0.10356</vt:lpwstr>
  </property>
</Properties>
</file>