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ppt/notesSlides/notesSlide164.xml" ContentType="application/vnd.openxmlformats-officedocument.presentationml.notesSlide+xml"/>
  <Override PartName="/ppt/notesSlides/notesSlide165.xml" ContentType="application/vnd.openxmlformats-officedocument.presentationml.notesSlide+xml"/>
  <Override PartName="/ppt/notesSlides/notesSlide166.xml" ContentType="application/vnd.openxmlformats-officedocument.presentationml.notesSlide+xml"/>
  <Override PartName="/ppt/notesSlides/notesSlide167.xml" ContentType="application/vnd.openxmlformats-officedocument.presentationml.notesSlide+xml"/>
  <Override PartName="/ppt/notesSlides/notesSlide168.xml" ContentType="application/vnd.openxmlformats-officedocument.presentationml.notesSlide+xml"/>
  <Override PartName="/ppt/notesSlides/notesSlide169.xml" ContentType="application/vnd.openxmlformats-officedocument.presentationml.notesSlide+xml"/>
  <Override PartName="/ppt/notesSlides/notesSlide17.xml" ContentType="application/vnd.openxmlformats-officedocument.presentationml.notesSlide+xml"/>
  <Override PartName="/ppt/notesSlides/notesSlide170.xml" ContentType="application/vnd.openxmlformats-officedocument.presentationml.notesSlide+xml"/>
  <Override PartName="/ppt/notesSlides/notesSlide171.xml" ContentType="application/vnd.openxmlformats-officedocument.presentationml.notesSlide+xml"/>
  <Override PartName="/ppt/notesSlides/notesSlide172.xml" ContentType="application/vnd.openxmlformats-officedocument.presentationml.notesSlide+xml"/>
  <Override PartName="/ppt/notesSlides/notesSlide173.xml" ContentType="application/vnd.openxmlformats-officedocument.presentationml.notesSlide+xml"/>
  <Override PartName="/ppt/notesSlides/notesSlide174.xml" ContentType="application/vnd.openxmlformats-officedocument.presentationml.notesSlide+xml"/>
  <Override PartName="/ppt/notesSlides/notesSlide175.xml" ContentType="application/vnd.openxmlformats-officedocument.presentationml.notesSlide+xml"/>
  <Override PartName="/ppt/notesSlides/notesSlide176.xml" ContentType="application/vnd.openxmlformats-officedocument.presentationml.notesSlide+xml"/>
  <Override PartName="/ppt/notesSlides/notesSlide177.xml" ContentType="application/vnd.openxmlformats-officedocument.presentationml.notesSlide+xml"/>
  <Override PartName="/ppt/notesSlides/notesSlide178.xml" ContentType="application/vnd.openxmlformats-officedocument.presentationml.notesSlide+xml"/>
  <Override PartName="/ppt/notesSlides/notesSlide179.xml" ContentType="application/vnd.openxmlformats-officedocument.presentationml.notesSlide+xml"/>
  <Override PartName="/ppt/notesSlides/notesSlide18.xml" ContentType="application/vnd.openxmlformats-officedocument.presentationml.notesSlide+xml"/>
  <Override PartName="/ppt/notesSlides/notesSlide180.xml" ContentType="application/vnd.openxmlformats-officedocument.presentationml.notesSlide+xml"/>
  <Override PartName="/ppt/notesSlides/notesSlide181.xml" ContentType="application/vnd.openxmlformats-officedocument.presentationml.notesSlide+xml"/>
  <Override PartName="/ppt/notesSlides/notesSlide182.xml" ContentType="application/vnd.openxmlformats-officedocument.presentationml.notesSlide+xml"/>
  <Override PartName="/ppt/notesSlides/notesSlide183.xml" ContentType="application/vnd.openxmlformats-officedocument.presentationml.notesSlide+xml"/>
  <Override PartName="/ppt/notesSlides/notesSlide184.xml" ContentType="application/vnd.openxmlformats-officedocument.presentationml.notesSlide+xml"/>
  <Override PartName="/ppt/notesSlides/notesSlide185.xml" ContentType="application/vnd.openxmlformats-officedocument.presentationml.notesSlide+xml"/>
  <Override PartName="/ppt/notesSlides/notesSlide186.xml" ContentType="application/vnd.openxmlformats-officedocument.presentationml.notesSlide+xml"/>
  <Override PartName="/ppt/notesSlides/notesSlide187.xml" ContentType="application/vnd.openxmlformats-officedocument.presentationml.notesSlide+xml"/>
  <Override PartName="/ppt/notesSlides/notesSlide188.xml" ContentType="application/vnd.openxmlformats-officedocument.presentationml.notesSlide+xml"/>
  <Override PartName="/ppt/notesSlides/notesSlide189.xml" ContentType="application/vnd.openxmlformats-officedocument.presentationml.notesSlide+xml"/>
  <Override PartName="/ppt/notesSlides/notesSlide19.xml" ContentType="application/vnd.openxmlformats-officedocument.presentationml.notesSlide+xml"/>
  <Override PartName="/ppt/notesSlides/notesSlide190.xml" ContentType="application/vnd.openxmlformats-officedocument.presentationml.notesSlide+xml"/>
  <Override PartName="/ppt/notesSlides/notesSlide191.xml" ContentType="application/vnd.openxmlformats-officedocument.presentationml.notesSlide+xml"/>
  <Override PartName="/ppt/notesSlides/notesSlide192.xml" ContentType="application/vnd.openxmlformats-officedocument.presentationml.notesSlide+xml"/>
  <Override PartName="/ppt/notesSlides/notesSlide193.xml" ContentType="application/vnd.openxmlformats-officedocument.presentationml.notesSlide+xml"/>
  <Override PartName="/ppt/notesSlides/notesSlide194.xml" ContentType="application/vnd.openxmlformats-officedocument.presentationml.notesSlide+xml"/>
  <Override PartName="/ppt/notesSlides/notesSlide195.xml" ContentType="application/vnd.openxmlformats-officedocument.presentationml.notesSlide+xml"/>
  <Override PartName="/ppt/notesSlides/notesSlide196.xml" ContentType="application/vnd.openxmlformats-officedocument.presentationml.notesSlide+xml"/>
  <Override PartName="/ppt/notesSlides/notesSlide197.xml" ContentType="application/vnd.openxmlformats-officedocument.presentationml.notesSlide+xml"/>
  <Override PartName="/ppt/notesSlides/notesSlide198.xml" ContentType="application/vnd.openxmlformats-officedocument.presentationml.notesSlide+xml"/>
  <Override PartName="/ppt/notesSlides/notesSlide19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00.xml" ContentType="application/vnd.openxmlformats-officedocument.presentationml.notesSlide+xml"/>
  <Override PartName="/ppt/notesSlides/notesSlide201.xml" ContentType="application/vnd.openxmlformats-officedocument.presentationml.notesSlide+xml"/>
  <Override PartName="/ppt/notesSlides/notesSlide202.xml" ContentType="application/vnd.openxmlformats-officedocument.presentationml.notesSlide+xml"/>
  <Override PartName="/ppt/notesSlides/notesSlide203.xml" ContentType="application/vnd.openxmlformats-officedocument.presentationml.notesSlide+xml"/>
  <Override PartName="/ppt/notesSlides/notesSlide204.xml" ContentType="application/vnd.openxmlformats-officedocument.presentationml.notesSlide+xml"/>
  <Override PartName="/ppt/notesSlides/notesSlide205.xml" ContentType="application/vnd.openxmlformats-officedocument.presentationml.notesSlide+xml"/>
  <Override PartName="/ppt/notesSlides/notesSlide206.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3"/>
  </p:notesMasterIdLst>
  <p:sldIdLst>
    <p:sldId id="411" r:id="rId3"/>
    <p:sldId id="412" r:id="rId4"/>
    <p:sldId id="413" r:id="rId5"/>
    <p:sldId id="449" r:id="rId6"/>
    <p:sldId id="415" r:id="rId7"/>
    <p:sldId id="485" r:id="rId8"/>
    <p:sldId id="486" r:id="rId9"/>
    <p:sldId id="487" r:id="rId10"/>
    <p:sldId id="488" r:id="rId11"/>
    <p:sldId id="489" r:id="rId12"/>
    <p:sldId id="490" r:id="rId13"/>
    <p:sldId id="491" r:id="rId14"/>
    <p:sldId id="492" r:id="rId15"/>
    <p:sldId id="493" r:id="rId16"/>
    <p:sldId id="494" r:id="rId17"/>
    <p:sldId id="520" r:id="rId18"/>
    <p:sldId id="521" r:id="rId19"/>
    <p:sldId id="522" r:id="rId20"/>
    <p:sldId id="524" r:id="rId21"/>
    <p:sldId id="526" r:id="rId22"/>
    <p:sldId id="528" r:id="rId23"/>
    <p:sldId id="529" r:id="rId24"/>
    <p:sldId id="555" r:id="rId25"/>
    <p:sldId id="557" r:id="rId26"/>
    <p:sldId id="558" r:id="rId27"/>
    <p:sldId id="559" r:id="rId28"/>
    <p:sldId id="562" r:id="rId29"/>
    <p:sldId id="561" r:id="rId30"/>
    <p:sldId id="563" r:id="rId31"/>
    <p:sldId id="564" r:id="rId32"/>
    <p:sldId id="565" r:id="rId33"/>
    <p:sldId id="566" r:id="rId34"/>
    <p:sldId id="567" r:id="rId35"/>
    <p:sldId id="594" r:id="rId36"/>
    <p:sldId id="619" r:id="rId37"/>
    <p:sldId id="620" r:id="rId38"/>
    <p:sldId id="621" r:id="rId39"/>
    <p:sldId id="622" r:id="rId40"/>
    <p:sldId id="623" r:id="rId41"/>
    <p:sldId id="624" r:id="rId42"/>
    <p:sldId id="625" r:id="rId43"/>
    <p:sldId id="626" r:id="rId44"/>
    <p:sldId id="627" r:id="rId45"/>
    <p:sldId id="628" r:id="rId46"/>
    <p:sldId id="629" r:id="rId47"/>
    <p:sldId id="630" r:id="rId48"/>
    <p:sldId id="631" r:id="rId49"/>
    <p:sldId id="632" r:id="rId50"/>
    <p:sldId id="633" r:id="rId51"/>
    <p:sldId id="634" r:id="rId52"/>
    <p:sldId id="635" r:id="rId53"/>
    <p:sldId id="636" r:id="rId54"/>
    <p:sldId id="638" r:id="rId55"/>
    <p:sldId id="639" r:id="rId56"/>
    <p:sldId id="455" r:id="rId57"/>
    <p:sldId id="462" r:id="rId58"/>
    <p:sldId id="640" r:id="rId59"/>
    <p:sldId id="641" r:id="rId60"/>
    <p:sldId id="642" r:id="rId61"/>
    <p:sldId id="643" r:id="rId62"/>
    <p:sldId id="644" r:id="rId64"/>
    <p:sldId id="645" r:id="rId65"/>
    <p:sldId id="646" r:id="rId66"/>
    <p:sldId id="647" r:id="rId67"/>
    <p:sldId id="648" r:id="rId68"/>
    <p:sldId id="649" r:id="rId69"/>
    <p:sldId id="650" r:id="rId70"/>
    <p:sldId id="651" r:id="rId71"/>
    <p:sldId id="652" r:id="rId72"/>
    <p:sldId id="654" r:id="rId73"/>
    <p:sldId id="655" r:id="rId74"/>
    <p:sldId id="656" r:id="rId75"/>
    <p:sldId id="657" r:id="rId76"/>
    <p:sldId id="681" r:id="rId77"/>
    <p:sldId id="682" r:id="rId78"/>
    <p:sldId id="683" r:id="rId79"/>
    <p:sldId id="684" r:id="rId80"/>
    <p:sldId id="685" r:id="rId81"/>
    <p:sldId id="686" r:id="rId82"/>
    <p:sldId id="687" r:id="rId83"/>
    <p:sldId id="688" r:id="rId84"/>
    <p:sldId id="689" r:id="rId85"/>
    <p:sldId id="690" r:id="rId86"/>
    <p:sldId id="691" r:id="rId87"/>
    <p:sldId id="692" r:id="rId88"/>
    <p:sldId id="693" r:id="rId89"/>
    <p:sldId id="694" r:id="rId90"/>
    <p:sldId id="695" r:id="rId91"/>
    <p:sldId id="697" r:id="rId92"/>
    <p:sldId id="720" r:id="rId93"/>
    <p:sldId id="721" r:id="rId94"/>
    <p:sldId id="722" r:id="rId95"/>
    <p:sldId id="723" r:id="rId96"/>
    <p:sldId id="724" r:id="rId97"/>
    <p:sldId id="725" r:id="rId98"/>
    <p:sldId id="726" r:id="rId99"/>
    <p:sldId id="727" r:id="rId100"/>
    <p:sldId id="728" r:id="rId101"/>
    <p:sldId id="730" r:id="rId102"/>
    <p:sldId id="731" r:id="rId103"/>
    <p:sldId id="732" r:id="rId104"/>
    <p:sldId id="755" r:id="rId105"/>
    <p:sldId id="756" r:id="rId106"/>
    <p:sldId id="757" r:id="rId107"/>
    <p:sldId id="758" r:id="rId108"/>
    <p:sldId id="759" r:id="rId109"/>
    <p:sldId id="760" r:id="rId110"/>
    <p:sldId id="761" r:id="rId111"/>
    <p:sldId id="762" r:id="rId112"/>
    <p:sldId id="763" r:id="rId113"/>
    <p:sldId id="764" r:id="rId114"/>
    <p:sldId id="765" r:id="rId115"/>
    <p:sldId id="766" r:id="rId116"/>
    <p:sldId id="767" r:id="rId117"/>
    <p:sldId id="768" r:id="rId118"/>
    <p:sldId id="769" r:id="rId119"/>
    <p:sldId id="770" r:id="rId120"/>
    <p:sldId id="771" r:id="rId121"/>
    <p:sldId id="772" r:id="rId122"/>
    <p:sldId id="773" r:id="rId123"/>
    <p:sldId id="774" r:id="rId124"/>
    <p:sldId id="775" r:id="rId125"/>
    <p:sldId id="454" r:id="rId126"/>
    <p:sldId id="463" r:id="rId127"/>
    <p:sldId id="776" r:id="rId128"/>
    <p:sldId id="777" r:id="rId129"/>
    <p:sldId id="778" r:id="rId130"/>
    <p:sldId id="779" r:id="rId131"/>
    <p:sldId id="780" r:id="rId132"/>
    <p:sldId id="781" r:id="rId133"/>
    <p:sldId id="782" r:id="rId134"/>
    <p:sldId id="805" r:id="rId135"/>
    <p:sldId id="806" r:id="rId136"/>
    <p:sldId id="807" r:id="rId137"/>
    <p:sldId id="808" r:id="rId138"/>
    <p:sldId id="809" r:id="rId139"/>
    <p:sldId id="810" r:id="rId140"/>
    <p:sldId id="811" r:id="rId141"/>
    <p:sldId id="813" r:id="rId142"/>
    <p:sldId id="814" r:id="rId143"/>
    <p:sldId id="815" r:id="rId144"/>
    <p:sldId id="817" r:id="rId145"/>
    <p:sldId id="816" r:id="rId146"/>
    <p:sldId id="818" r:id="rId147"/>
    <p:sldId id="819" r:id="rId148"/>
    <p:sldId id="820" r:id="rId149"/>
    <p:sldId id="821" r:id="rId150"/>
    <p:sldId id="822" r:id="rId151"/>
    <p:sldId id="824" r:id="rId152"/>
    <p:sldId id="825" r:id="rId153"/>
    <p:sldId id="826" r:id="rId154"/>
    <p:sldId id="827" r:id="rId155"/>
    <p:sldId id="828" r:id="rId156"/>
    <p:sldId id="829" r:id="rId157"/>
    <p:sldId id="830" r:id="rId158"/>
    <p:sldId id="831" r:id="rId159"/>
    <p:sldId id="833" r:id="rId160"/>
    <p:sldId id="854" r:id="rId161"/>
    <p:sldId id="855" r:id="rId162"/>
    <p:sldId id="856" r:id="rId163"/>
    <p:sldId id="857" r:id="rId164"/>
    <p:sldId id="858" r:id="rId165"/>
    <p:sldId id="453" r:id="rId166"/>
    <p:sldId id="464" r:id="rId167"/>
    <p:sldId id="860" r:id="rId168"/>
    <p:sldId id="861" r:id="rId169"/>
    <p:sldId id="862" r:id="rId170"/>
    <p:sldId id="863" r:id="rId171"/>
    <p:sldId id="864" r:id="rId172"/>
    <p:sldId id="865" r:id="rId173"/>
    <p:sldId id="866" r:id="rId174"/>
    <p:sldId id="867" r:id="rId175"/>
    <p:sldId id="868" r:id="rId176"/>
    <p:sldId id="452" r:id="rId177"/>
    <p:sldId id="465" r:id="rId178"/>
    <p:sldId id="869" r:id="rId179"/>
    <p:sldId id="870" r:id="rId180"/>
    <p:sldId id="871" r:id="rId181"/>
    <p:sldId id="872" r:id="rId182"/>
    <p:sldId id="873" r:id="rId183"/>
    <p:sldId id="874" r:id="rId184"/>
    <p:sldId id="875" r:id="rId185"/>
    <p:sldId id="876" r:id="rId186"/>
    <p:sldId id="877" r:id="rId187"/>
    <p:sldId id="878" r:id="rId188"/>
    <p:sldId id="879" r:id="rId189"/>
    <p:sldId id="880" r:id="rId190"/>
    <p:sldId id="881" r:id="rId191"/>
    <p:sldId id="882" r:id="rId192"/>
    <p:sldId id="451" r:id="rId193"/>
    <p:sldId id="466" r:id="rId194"/>
    <p:sldId id="891" r:id="rId195"/>
    <p:sldId id="892" r:id="rId196"/>
    <p:sldId id="893" r:id="rId197"/>
    <p:sldId id="894" r:id="rId198"/>
    <p:sldId id="895" r:id="rId199"/>
    <p:sldId id="896" r:id="rId200"/>
    <p:sldId id="897" r:id="rId201"/>
    <p:sldId id="898" r:id="rId202"/>
    <p:sldId id="899" r:id="rId203"/>
    <p:sldId id="900" r:id="rId204"/>
    <p:sldId id="901" r:id="rId205"/>
    <p:sldId id="902" r:id="rId206"/>
    <p:sldId id="903" r:id="rId207"/>
    <p:sldId id="904" r:id="rId208"/>
    <p:sldId id="905" r:id="rId209"/>
    <p:sldId id="906" r:id="rId210"/>
    <p:sldId id="450" r:id="rId211"/>
    <p:sldId id="467" r:id="rId212"/>
    <p:sldId id="907" r:id="rId213"/>
    <p:sldId id="908" r:id="rId214"/>
    <p:sldId id="909" r:id="rId215"/>
    <p:sldId id="910" r:id="rId216"/>
    <p:sldId id="911" r:id="rId217"/>
    <p:sldId id="912" r:id="rId218"/>
    <p:sldId id="913" r:id="rId219"/>
    <p:sldId id="914" r:id="rId220"/>
    <p:sldId id="915" r:id="rId221"/>
    <p:sldId id="916" r:id="rId222"/>
    <p:sldId id="917" r:id="rId223"/>
    <p:sldId id="918" r:id="rId224"/>
    <p:sldId id="919" r:id="rId225"/>
    <p:sldId id="920" r:id="rId226"/>
    <p:sldId id="921" r:id="rId227"/>
    <p:sldId id="922" r:id="rId228"/>
    <p:sldId id="923" r:id="rId229"/>
    <p:sldId id="924" r:id="rId230"/>
    <p:sldId id="925" r:id="rId231"/>
    <p:sldId id="930" r:id="rId232"/>
    <p:sldId id="927" r:id="rId233"/>
    <p:sldId id="926" r:id="rId234"/>
    <p:sldId id="928" r:id="rId235"/>
    <p:sldId id="931" r:id="rId236"/>
    <p:sldId id="936" r:id="rId237"/>
    <p:sldId id="937" r:id="rId238"/>
    <p:sldId id="938" r:id="rId239"/>
    <p:sldId id="939" r:id="rId240"/>
    <p:sldId id="940" r:id="rId241"/>
    <p:sldId id="941" r:id="rId242"/>
    <p:sldId id="943" r:id="rId243"/>
    <p:sldId id="944" r:id="rId244"/>
    <p:sldId id="945" r:id="rId245"/>
    <p:sldId id="946" r:id="rId246"/>
    <p:sldId id="947" r:id="rId247"/>
    <p:sldId id="948" r:id="rId248"/>
    <p:sldId id="949" r:id="rId249"/>
    <p:sldId id="950" r:id="rId250"/>
    <p:sldId id="951" r:id="rId251"/>
    <p:sldId id="952" r:id="rId252"/>
    <p:sldId id="953" r:id="rId253"/>
    <p:sldId id="954" r:id="rId254"/>
    <p:sldId id="955" r:id="rId255"/>
    <p:sldId id="956" r:id="rId256"/>
    <p:sldId id="957" r:id="rId257"/>
    <p:sldId id="958" r:id="rId258"/>
    <p:sldId id="959" r:id="rId259"/>
    <p:sldId id="960" r:id="rId260"/>
    <p:sldId id="961" r:id="rId261"/>
    <p:sldId id="963" r:id="rId262"/>
    <p:sldId id="964" r:id="rId263"/>
    <p:sldId id="965" r:id="rId264"/>
    <p:sldId id="966" r:id="rId265"/>
    <p:sldId id="967" r:id="rId266"/>
    <p:sldId id="968" r:id="rId267"/>
    <p:sldId id="969" r:id="rId268"/>
    <p:sldId id="970" r:id="rId269"/>
    <p:sldId id="971" r:id="rId270"/>
    <p:sldId id="972" r:id="rId271"/>
    <p:sldId id="973" r:id="rId272"/>
    <p:sldId id="974" r:id="rId273"/>
    <p:sldId id="976" r:id="rId274"/>
    <p:sldId id="978" r:id="rId275"/>
    <p:sldId id="979" r:id="rId276"/>
    <p:sldId id="980" r:id="rId277"/>
    <p:sldId id="981" r:id="rId278"/>
    <p:sldId id="446" r:id="rId27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showPr>
  <p:clrMru>
    <a:srgbClr val="382C78"/>
    <a:srgbClr val="FFFFFF"/>
    <a:srgbClr val="404F66"/>
    <a:srgbClr val="808080"/>
    <a:srgbClr val="769061"/>
    <a:srgbClr val="99AAC5"/>
    <a:srgbClr val="9ED3BD"/>
    <a:srgbClr val="F3FCFE"/>
    <a:srgbClr val="09141A"/>
    <a:srgbClr val="0E1F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1970"/>
        <p:guide pos="3861"/>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0" cy="72000"/>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7.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6.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5.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notesMaster" Target="notesMasters/notesMaster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2" Type="http://schemas.openxmlformats.org/officeDocument/2006/relationships/tableStyles" Target="tableStyles.xml"/><Relationship Id="rId281" Type="http://schemas.openxmlformats.org/officeDocument/2006/relationships/viewProps" Target="viewProps.xml"/><Relationship Id="rId280" Type="http://schemas.openxmlformats.org/officeDocument/2006/relationships/presProps" Target="presProps.xml"/><Relationship Id="rId28" Type="http://schemas.openxmlformats.org/officeDocument/2006/relationships/slide" Target="slides/slide26.xml"/><Relationship Id="rId279" Type="http://schemas.openxmlformats.org/officeDocument/2006/relationships/slide" Target="slides/slide276.xml"/><Relationship Id="rId278" Type="http://schemas.openxmlformats.org/officeDocument/2006/relationships/slide" Target="slides/slide275.xml"/><Relationship Id="rId277" Type="http://schemas.openxmlformats.org/officeDocument/2006/relationships/slide" Target="slides/slide274.xml"/><Relationship Id="rId276" Type="http://schemas.openxmlformats.org/officeDocument/2006/relationships/slide" Target="slides/slide273.xml"/><Relationship Id="rId275" Type="http://schemas.openxmlformats.org/officeDocument/2006/relationships/slide" Target="slides/slide272.xml"/><Relationship Id="rId274" Type="http://schemas.openxmlformats.org/officeDocument/2006/relationships/slide" Target="slides/slide271.xml"/><Relationship Id="rId273" Type="http://schemas.openxmlformats.org/officeDocument/2006/relationships/slide" Target="slides/slide270.xml"/><Relationship Id="rId272" Type="http://schemas.openxmlformats.org/officeDocument/2006/relationships/slide" Target="slides/slide269.xml"/><Relationship Id="rId271" Type="http://schemas.openxmlformats.org/officeDocument/2006/relationships/slide" Target="slides/slide268.xml"/><Relationship Id="rId270" Type="http://schemas.openxmlformats.org/officeDocument/2006/relationships/slide" Target="slides/slide267.xml"/><Relationship Id="rId27" Type="http://schemas.openxmlformats.org/officeDocument/2006/relationships/slide" Target="slides/slide25.xml"/><Relationship Id="rId269" Type="http://schemas.openxmlformats.org/officeDocument/2006/relationships/slide" Target="slides/slide266.xml"/><Relationship Id="rId268" Type="http://schemas.openxmlformats.org/officeDocument/2006/relationships/slide" Target="slides/slide265.xml"/><Relationship Id="rId267" Type="http://schemas.openxmlformats.org/officeDocument/2006/relationships/slide" Target="slides/slide264.xml"/><Relationship Id="rId266" Type="http://schemas.openxmlformats.org/officeDocument/2006/relationships/slide" Target="slides/slide263.xml"/><Relationship Id="rId265" Type="http://schemas.openxmlformats.org/officeDocument/2006/relationships/slide" Target="slides/slide262.xml"/><Relationship Id="rId264" Type="http://schemas.openxmlformats.org/officeDocument/2006/relationships/slide" Target="slides/slide261.xml"/><Relationship Id="rId263" Type="http://schemas.openxmlformats.org/officeDocument/2006/relationships/slide" Target="slides/slide260.xml"/><Relationship Id="rId262" Type="http://schemas.openxmlformats.org/officeDocument/2006/relationships/slide" Target="slides/slide259.xml"/><Relationship Id="rId261" Type="http://schemas.openxmlformats.org/officeDocument/2006/relationships/slide" Target="slides/slide258.xml"/><Relationship Id="rId260" Type="http://schemas.openxmlformats.org/officeDocument/2006/relationships/slide" Target="slides/slide257.xml"/><Relationship Id="rId26" Type="http://schemas.openxmlformats.org/officeDocument/2006/relationships/slide" Target="slides/slide24.xml"/><Relationship Id="rId259" Type="http://schemas.openxmlformats.org/officeDocument/2006/relationships/slide" Target="slides/slide256.xml"/><Relationship Id="rId258" Type="http://schemas.openxmlformats.org/officeDocument/2006/relationships/slide" Target="slides/slide255.xml"/><Relationship Id="rId257" Type="http://schemas.openxmlformats.org/officeDocument/2006/relationships/slide" Target="slides/slide254.xml"/><Relationship Id="rId256" Type="http://schemas.openxmlformats.org/officeDocument/2006/relationships/slide" Target="slides/slide253.xml"/><Relationship Id="rId255" Type="http://schemas.openxmlformats.org/officeDocument/2006/relationships/slide" Target="slides/slide252.xml"/><Relationship Id="rId254" Type="http://schemas.openxmlformats.org/officeDocument/2006/relationships/slide" Target="slides/slide251.xml"/><Relationship Id="rId253" Type="http://schemas.openxmlformats.org/officeDocument/2006/relationships/slide" Target="slides/slide250.xml"/><Relationship Id="rId252" Type="http://schemas.openxmlformats.org/officeDocument/2006/relationships/slide" Target="slides/slide249.xml"/><Relationship Id="rId251" Type="http://schemas.openxmlformats.org/officeDocument/2006/relationships/slide" Target="slides/slide248.xml"/><Relationship Id="rId250" Type="http://schemas.openxmlformats.org/officeDocument/2006/relationships/slide" Target="slides/slide247.xml"/><Relationship Id="rId25" Type="http://schemas.openxmlformats.org/officeDocument/2006/relationships/slide" Target="slides/slide23.xml"/><Relationship Id="rId249" Type="http://schemas.openxmlformats.org/officeDocument/2006/relationships/slide" Target="slides/slide246.xml"/><Relationship Id="rId248" Type="http://schemas.openxmlformats.org/officeDocument/2006/relationships/slide" Target="slides/slide245.xml"/><Relationship Id="rId247" Type="http://schemas.openxmlformats.org/officeDocument/2006/relationships/slide" Target="slides/slide244.xml"/><Relationship Id="rId246" Type="http://schemas.openxmlformats.org/officeDocument/2006/relationships/slide" Target="slides/slide243.xml"/><Relationship Id="rId245" Type="http://schemas.openxmlformats.org/officeDocument/2006/relationships/slide" Target="slides/slide242.xml"/><Relationship Id="rId244" Type="http://schemas.openxmlformats.org/officeDocument/2006/relationships/slide" Target="slides/slide241.xml"/><Relationship Id="rId243" Type="http://schemas.openxmlformats.org/officeDocument/2006/relationships/slide" Target="slides/slide240.xml"/><Relationship Id="rId242" Type="http://schemas.openxmlformats.org/officeDocument/2006/relationships/slide" Target="slides/slide239.xml"/><Relationship Id="rId241" Type="http://schemas.openxmlformats.org/officeDocument/2006/relationships/slide" Target="slides/slide238.xml"/><Relationship Id="rId240" Type="http://schemas.openxmlformats.org/officeDocument/2006/relationships/slide" Target="slides/slide237.xml"/><Relationship Id="rId24" Type="http://schemas.openxmlformats.org/officeDocument/2006/relationships/slide" Target="slides/slide22.xml"/><Relationship Id="rId239" Type="http://schemas.openxmlformats.org/officeDocument/2006/relationships/slide" Target="slides/slide236.xml"/><Relationship Id="rId238" Type="http://schemas.openxmlformats.org/officeDocument/2006/relationships/slide" Target="slides/slide235.xml"/><Relationship Id="rId237" Type="http://schemas.openxmlformats.org/officeDocument/2006/relationships/slide" Target="slides/slide234.xml"/><Relationship Id="rId236" Type="http://schemas.openxmlformats.org/officeDocument/2006/relationships/slide" Target="slides/slide233.xml"/><Relationship Id="rId235" Type="http://schemas.openxmlformats.org/officeDocument/2006/relationships/slide" Target="slides/slide232.xml"/><Relationship Id="rId234" Type="http://schemas.openxmlformats.org/officeDocument/2006/relationships/slide" Target="slides/slide231.xml"/><Relationship Id="rId233" Type="http://schemas.openxmlformats.org/officeDocument/2006/relationships/slide" Target="slides/slide230.xml"/><Relationship Id="rId232" Type="http://schemas.openxmlformats.org/officeDocument/2006/relationships/slide" Target="slides/slide229.xml"/><Relationship Id="rId231" Type="http://schemas.openxmlformats.org/officeDocument/2006/relationships/slide" Target="slides/slide228.xml"/><Relationship Id="rId230" Type="http://schemas.openxmlformats.org/officeDocument/2006/relationships/slide" Target="slides/slide227.xml"/><Relationship Id="rId23" Type="http://schemas.openxmlformats.org/officeDocument/2006/relationships/slide" Target="slides/slide21.xml"/><Relationship Id="rId229" Type="http://schemas.openxmlformats.org/officeDocument/2006/relationships/slide" Target="slides/slide226.xml"/><Relationship Id="rId228" Type="http://schemas.openxmlformats.org/officeDocument/2006/relationships/slide" Target="slides/slide225.xml"/><Relationship Id="rId227" Type="http://schemas.openxmlformats.org/officeDocument/2006/relationships/slide" Target="slides/slide224.xml"/><Relationship Id="rId226" Type="http://schemas.openxmlformats.org/officeDocument/2006/relationships/slide" Target="slides/slide223.xml"/><Relationship Id="rId225" Type="http://schemas.openxmlformats.org/officeDocument/2006/relationships/slide" Target="slides/slide222.xml"/><Relationship Id="rId224" Type="http://schemas.openxmlformats.org/officeDocument/2006/relationships/slide" Target="slides/slide221.xml"/><Relationship Id="rId223" Type="http://schemas.openxmlformats.org/officeDocument/2006/relationships/slide" Target="slides/slide220.xml"/><Relationship Id="rId222" Type="http://schemas.openxmlformats.org/officeDocument/2006/relationships/slide" Target="slides/slide219.xml"/><Relationship Id="rId221" Type="http://schemas.openxmlformats.org/officeDocument/2006/relationships/slide" Target="slides/slide218.xml"/><Relationship Id="rId220" Type="http://schemas.openxmlformats.org/officeDocument/2006/relationships/slide" Target="slides/slide217.xml"/><Relationship Id="rId22" Type="http://schemas.openxmlformats.org/officeDocument/2006/relationships/slide" Target="slides/slide20.xml"/><Relationship Id="rId219" Type="http://schemas.openxmlformats.org/officeDocument/2006/relationships/slide" Target="slides/slide216.xml"/><Relationship Id="rId218" Type="http://schemas.openxmlformats.org/officeDocument/2006/relationships/slide" Target="slides/slide215.xml"/><Relationship Id="rId217" Type="http://schemas.openxmlformats.org/officeDocument/2006/relationships/slide" Target="slides/slide214.xml"/><Relationship Id="rId216" Type="http://schemas.openxmlformats.org/officeDocument/2006/relationships/slide" Target="slides/slide213.xml"/><Relationship Id="rId215" Type="http://schemas.openxmlformats.org/officeDocument/2006/relationships/slide" Target="slides/slide212.xml"/><Relationship Id="rId214" Type="http://schemas.openxmlformats.org/officeDocument/2006/relationships/slide" Target="slides/slide211.xml"/><Relationship Id="rId213" Type="http://schemas.openxmlformats.org/officeDocument/2006/relationships/slide" Target="slides/slide210.xml"/><Relationship Id="rId212" Type="http://schemas.openxmlformats.org/officeDocument/2006/relationships/slide" Target="slides/slide209.xml"/><Relationship Id="rId211" Type="http://schemas.openxmlformats.org/officeDocument/2006/relationships/slide" Target="slides/slide208.xml"/><Relationship Id="rId210" Type="http://schemas.openxmlformats.org/officeDocument/2006/relationships/slide" Target="slides/slide207.xml"/><Relationship Id="rId21" Type="http://schemas.openxmlformats.org/officeDocument/2006/relationships/slide" Target="slides/slide19.xml"/><Relationship Id="rId209" Type="http://schemas.openxmlformats.org/officeDocument/2006/relationships/slide" Target="slides/slide206.xml"/><Relationship Id="rId208" Type="http://schemas.openxmlformats.org/officeDocument/2006/relationships/slide" Target="slides/slide205.xml"/><Relationship Id="rId207" Type="http://schemas.openxmlformats.org/officeDocument/2006/relationships/slide" Target="slides/slide204.xml"/><Relationship Id="rId206" Type="http://schemas.openxmlformats.org/officeDocument/2006/relationships/slide" Target="slides/slide203.xml"/><Relationship Id="rId205" Type="http://schemas.openxmlformats.org/officeDocument/2006/relationships/slide" Target="slides/slide202.xml"/><Relationship Id="rId204" Type="http://schemas.openxmlformats.org/officeDocument/2006/relationships/slide" Target="slides/slide201.xml"/><Relationship Id="rId203" Type="http://schemas.openxmlformats.org/officeDocument/2006/relationships/slide" Target="slides/slide200.xml"/><Relationship Id="rId202" Type="http://schemas.openxmlformats.org/officeDocument/2006/relationships/slide" Target="slides/slide199.xml"/><Relationship Id="rId201" Type="http://schemas.openxmlformats.org/officeDocument/2006/relationships/slide" Target="slides/slide198.xml"/><Relationship Id="rId200" Type="http://schemas.openxmlformats.org/officeDocument/2006/relationships/slide" Target="slides/slide197.xml"/><Relationship Id="rId20" Type="http://schemas.openxmlformats.org/officeDocument/2006/relationships/slide" Target="slides/slide18.xml"/><Relationship Id="rId2" Type="http://schemas.openxmlformats.org/officeDocument/2006/relationships/theme" Target="theme/theme1.xml"/><Relationship Id="rId199" Type="http://schemas.openxmlformats.org/officeDocument/2006/relationships/slide" Target="slides/slide196.xml"/><Relationship Id="rId198" Type="http://schemas.openxmlformats.org/officeDocument/2006/relationships/slide" Target="slides/slide195.xml"/><Relationship Id="rId197" Type="http://schemas.openxmlformats.org/officeDocument/2006/relationships/slide" Target="slides/slide194.xml"/><Relationship Id="rId196" Type="http://schemas.openxmlformats.org/officeDocument/2006/relationships/slide" Target="slides/slide193.xml"/><Relationship Id="rId195" Type="http://schemas.openxmlformats.org/officeDocument/2006/relationships/slide" Target="slides/slide192.xml"/><Relationship Id="rId194" Type="http://schemas.openxmlformats.org/officeDocument/2006/relationships/slide" Target="slides/slide191.xml"/><Relationship Id="rId193" Type="http://schemas.openxmlformats.org/officeDocument/2006/relationships/slide" Target="slides/slide190.xml"/><Relationship Id="rId192" Type="http://schemas.openxmlformats.org/officeDocument/2006/relationships/slide" Target="slides/slide189.xml"/><Relationship Id="rId191" Type="http://schemas.openxmlformats.org/officeDocument/2006/relationships/slide" Target="slides/slide188.xml"/><Relationship Id="rId190" Type="http://schemas.openxmlformats.org/officeDocument/2006/relationships/slide" Target="slides/slide187.xml"/><Relationship Id="rId19" Type="http://schemas.openxmlformats.org/officeDocument/2006/relationships/slide" Target="slides/slide17.xml"/><Relationship Id="rId189" Type="http://schemas.openxmlformats.org/officeDocument/2006/relationships/slide" Target="slides/slide186.xml"/><Relationship Id="rId188" Type="http://schemas.openxmlformats.org/officeDocument/2006/relationships/slide" Target="slides/slide185.xml"/><Relationship Id="rId187" Type="http://schemas.openxmlformats.org/officeDocument/2006/relationships/slide" Target="slides/slide184.xml"/><Relationship Id="rId186" Type="http://schemas.openxmlformats.org/officeDocument/2006/relationships/slide" Target="slides/slide183.xml"/><Relationship Id="rId185" Type="http://schemas.openxmlformats.org/officeDocument/2006/relationships/slide" Target="slides/slide182.xml"/><Relationship Id="rId184" Type="http://schemas.openxmlformats.org/officeDocument/2006/relationships/slide" Target="slides/slide181.xml"/><Relationship Id="rId183" Type="http://schemas.openxmlformats.org/officeDocument/2006/relationships/slide" Target="slides/slide180.xml"/><Relationship Id="rId182" Type="http://schemas.openxmlformats.org/officeDocument/2006/relationships/slide" Target="slides/slide179.xml"/><Relationship Id="rId181" Type="http://schemas.openxmlformats.org/officeDocument/2006/relationships/slide" Target="slides/slide178.xml"/><Relationship Id="rId180" Type="http://schemas.openxmlformats.org/officeDocument/2006/relationships/slide" Target="slides/slide177.xml"/><Relationship Id="rId18" Type="http://schemas.openxmlformats.org/officeDocument/2006/relationships/slide" Target="slides/slide16.xml"/><Relationship Id="rId179" Type="http://schemas.openxmlformats.org/officeDocument/2006/relationships/slide" Target="slides/slide176.xml"/><Relationship Id="rId178" Type="http://schemas.openxmlformats.org/officeDocument/2006/relationships/slide" Target="slides/slide175.xml"/><Relationship Id="rId177" Type="http://schemas.openxmlformats.org/officeDocument/2006/relationships/slide" Target="slides/slide174.xml"/><Relationship Id="rId176" Type="http://schemas.openxmlformats.org/officeDocument/2006/relationships/slide" Target="slides/slide173.xml"/><Relationship Id="rId175" Type="http://schemas.openxmlformats.org/officeDocument/2006/relationships/slide" Target="slides/slide172.xml"/><Relationship Id="rId174" Type="http://schemas.openxmlformats.org/officeDocument/2006/relationships/slide" Target="slides/slide171.xml"/><Relationship Id="rId173" Type="http://schemas.openxmlformats.org/officeDocument/2006/relationships/slide" Target="slides/slide170.xml"/><Relationship Id="rId172" Type="http://schemas.openxmlformats.org/officeDocument/2006/relationships/slide" Target="slides/slide169.xml"/><Relationship Id="rId171" Type="http://schemas.openxmlformats.org/officeDocument/2006/relationships/slide" Target="slides/slide168.xml"/><Relationship Id="rId170" Type="http://schemas.openxmlformats.org/officeDocument/2006/relationships/slide" Target="slides/slide167.xml"/><Relationship Id="rId17" Type="http://schemas.openxmlformats.org/officeDocument/2006/relationships/slide" Target="slides/slide15.xml"/><Relationship Id="rId169" Type="http://schemas.openxmlformats.org/officeDocument/2006/relationships/slide" Target="slides/slide166.xml"/><Relationship Id="rId168" Type="http://schemas.openxmlformats.org/officeDocument/2006/relationships/slide" Target="slides/slide165.xml"/><Relationship Id="rId167" Type="http://schemas.openxmlformats.org/officeDocument/2006/relationships/slide" Target="slides/slide164.xml"/><Relationship Id="rId166" Type="http://schemas.openxmlformats.org/officeDocument/2006/relationships/slide" Target="slides/slide163.xml"/><Relationship Id="rId165" Type="http://schemas.openxmlformats.org/officeDocument/2006/relationships/slide" Target="slides/slide162.xml"/><Relationship Id="rId164" Type="http://schemas.openxmlformats.org/officeDocument/2006/relationships/slide" Target="slides/slide161.xml"/><Relationship Id="rId163" Type="http://schemas.openxmlformats.org/officeDocument/2006/relationships/slide" Target="slides/slide160.xml"/><Relationship Id="rId162" Type="http://schemas.openxmlformats.org/officeDocument/2006/relationships/slide" Target="slides/slide159.xml"/><Relationship Id="rId161" Type="http://schemas.openxmlformats.org/officeDocument/2006/relationships/slide" Target="slides/slide158.xml"/><Relationship Id="rId160" Type="http://schemas.openxmlformats.org/officeDocument/2006/relationships/slide" Target="slides/slide157.xml"/><Relationship Id="rId16" Type="http://schemas.openxmlformats.org/officeDocument/2006/relationships/slide" Target="slides/slide14.xml"/><Relationship Id="rId159" Type="http://schemas.openxmlformats.org/officeDocument/2006/relationships/slide" Target="slides/slide156.xml"/><Relationship Id="rId158" Type="http://schemas.openxmlformats.org/officeDocument/2006/relationships/slide" Target="slides/slide155.xml"/><Relationship Id="rId157" Type="http://schemas.openxmlformats.org/officeDocument/2006/relationships/slide" Target="slides/slide154.xml"/><Relationship Id="rId156" Type="http://schemas.openxmlformats.org/officeDocument/2006/relationships/slide" Target="slides/slide153.xml"/><Relationship Id="rId155" Type="http://schemas.openxmlformats.org/officeDocument/2006/relationships/slide" Target="slides/slide152.xml"/><Relationship Id="rId154" Type="http://schemas.openxmlformats.org/officeDocument/2006/relationships/slide" Target="slides/slide151.xml"/><Relationship Id="rId153" Type="http://schemas.openxmlformats.org/officeDocument/2006/relationships/slide" Target="slides/slide150.xml"/><Relationship Id="rId152" Type="http://schemas.openxmlformats.org/officeDocument/2006/relationships/slide" Target="slides/slide149.xml"/><Relationship Id="rId151" Type="http://schemas.openxmlformats.org/officeDocument/2006/relationships/slide" Target="slides/slide148.xml"/><Relationship Id="rId150" Type="http://schemas.openxmlformats.org/officeDocument/2006/relationships/slide" Target="slides/slide147.xml"/><Relationship Id="rId15" Type="http://schemas.openxmlformats.org/officeDocument/2006/relationships/slide" Target="slides/slide13.xml"/><Relationship Id="rId149" Type="http://schemas.openxmlformats.org/officeDocument/2006/relationships/slide" Target="slides/slide146.xml"/><Relationship Id="rId148" Type="http://schemas.openxmlformats.org/officeDocument/2006/relationships/slide" Target="slides/slide145.xml"/><Relationship Id="rId147" Type="http://schemas.openxmlformats.org/officeDocument/2006/relationships/slide" Target="slides/slide144.xml"/><Relationship Id="rId146" Type="http://schemas.openxmlformats.org/officeDocument/2006/relationships/slide" Target="slides/slide143.xml"/><Relationship Id="rId145" Type="http://schemas.openxmlformats.org/officeDocument/2006/relationships/slide" Target="slides/slide142.xml"/><Relationship Id="rId144" Type="http://schemas.openxmlformats.org/officeDocument/2006/relationships/slide" Target="slides/slide141.xml"/><Relationship Id="rId143" Type="http://schemas.openxmlformats.org/officeDocument/2006/relationships/slide" Target="slides/slide140.xml"/><Relationship Id="rId142" Type="http://schemas.openxmlformats.org/officeDocument/2006/relationships/slide" Target="slides/slide139.xml"/><Relationship Id="rId141" Type="http://schemas.openxmlformats.org/officeDocument/2006/relationships/slide" Target="slides/slide138.xml"/><Relationship Id="rId140" Type="http://schemas.openxmlformats.org/officeDocument/2006/relationships/slide" Target="slides/slide137.xml"/><Relationship Id="rId14" Type="http://schemas.openxmlformats.org/officeDocument/2006/relationships/slide" Target="slides/slide12.xml"/><Relationship Id="rId139" Type="http://schemas.openxmlformats.org/officeDocument/2006/relationships/slide" Target="slides/slide136.xml"/><Relationship Id="rId138" Type="http://schemas.openxmlformats.org/officeDocument/2006/relationships/slide" Target="slides/slide135.xml"/><Relationship Id="rId137" Type="http://schemas.openxmlformats.org/officeDocument/2006/relationships/slide" Target="slides/slide134.xml"/><Relationship Id="rId136" Type="http://schemas.openxmlformats.org/officeDocument/2006/relationships/slide" Target="slides/slide133.xml"/><Relationship Id="rId135" Type="http://schemas.openxmlformats.org/officeDocument/2006/relationships/slide" Target="slides/slide132.xml"/><Relationship Id="rId134" Type="http://schemas.openxmlformats.org/officeDocument/2006/relationships/slide" Target="slides/slide131.xml"/><Relationship Id="rId133" Type="http://schemas.openxmlformats.org/officeDocument/2006/relationships/slide" Target="slides/slide130.xml"/><Relationship Id="rId132" Type="http://schemas.openxmlformats.org/officeDocument/2006/relationships/slide" Target="slides/slide129.xml"/><Relationship Id="rId131" Type="http://schemas.openxmlformats.org/officeDocument/2006/relationships/slide" Target="slides/slide128.xml"/><Relationship Id="rId130" Type="http://schemas.openxmlformats.org/officeDocument/2006/relationships/slide" Target="slides/slide127.xml"/><Relationship Id="rId13" Type="http://schemas.openxmlformats.org/officeDocument/2006/relationships/slide" Target="slides/slide11.xml"/><Relationship Id="rId129" Type="http://schemas.openxmlformats.org/officeDocument/2006/relationships/slide" Target="slides/slide126.xml"/><Relationship Id="rId128" Type="http://schemas.openxmlformats.org/officeDocument/2006/relationships/slide" Target="slides/slide125.xml"/><Relationship Id="rId127" Type="http://schemas.openxmlformats.org/officeDocument/2006/relationships/slide" Target="slides/slide124.xml"/><Relationship Id="rId126" Type="http://schemas.openxmlformats.org/officeDocument/2006/relationships/slide" Target="slides/slide123.xml"/><Relationship Id="rId125" Type="http://schemas.openxmlformats.org/officeDocument/2006/relationships/slide" Target="slides/slide122.xml"/><Relationship Id="rId124" Type="http://schemas.openxmlformats.org/officeDocument/2006/relationships/slide" Target="slides/slide121.xml"/><Relationship Id="rId123" Type="http://schemas.openxmlformats.org/officeDocument/2006/relationships/slide" Target="slides/slide120.xml"/><Relationship Id="rId122" Type="http://schemas.openxmlformats.org/officeDocument/2006/relationships/slide" Target="slides/slide119.xml"/><Relationship Id="rId121" Type="http://schemas.openxmlformats.org/officeDocument/2006/relationships/slide" Target="slides/slide118.xml"/><Relationship Id="rId120" Type="http://schemas.openxmlformats.org/officeDocument/2006/relationships/slide" Target="slides/slide117.xml"/><Relationship Id="rId12" Type="http://schemas.openxmlformats.org/officeDocument/2006/relationships/slide" Target="slides/slide10.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9.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1.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2.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5.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6.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7.xml"/></Relationships>
</file>

<file path=ppt/notesSlides/_rels/notesSlide1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8.xml"/></Relationships>
</file>

<file path=ppt/notesSlides/_rels/notesSlide1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9.xml"/></Relationships>
</file>

<file path=ppt/notesSlides/_rels/notesSlide1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0.xml"/></Relationships>
</file>

<file path=ppt/notesSlides/_rels/notesSlide1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1.xml"/></Relationships>
</file>

<file path=ppt/notesSlides/_rels/notesSlide1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1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3.xml"/></Relationships>
</file>

<file path=ppt/notesSlides/_rels/notesSlide1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6.xml"/></Relationships>
</file>

<file path=ppt/notesSlides/_rels/notesSlide1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7.xml"/></Relationships>
</file>

<file path=ppt/notesSlides/_rels/notesSlide1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8.xml"/></Relationships>
</file>

<file path=ppt/notesSlides/_rels/notesSlide1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9.xml"/></Relationships>
</file>

<file path=ppt/notesSlides/_rels/notesSlide1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0.xml"/></Relationships>
</file>

<file path=ppt/notesSlides/_rels/notesSlide1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1.xml"/></Relationships>
</file>

<file path=ppt/notesSlides/_rels/notesSlide1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2.xml"/></Relationships>
</file>

<file path=ppt/notesSlides/_rels/notesSlide1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3.xml"/></Relationships>
</file>

<file path=ppt/notesSlides/_rels/notesSlide1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1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5.xml"/></Relationships>
</file>

<file path=ppt/notesSlides/_rels/notesSlide1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6.xml"/></Relationships>
</file>

<file path=ppt/notesSlides/_rels/notesSlide1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7.xml"/></Relationships>
</file>

<file path=ppt/notesSlides/_rels/notesSlide1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8.xml"/></Relationships>
</file>

<file path=ppt/notesSlides/_rels/notesSlide1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9.xml"/></Relationships>
</file>

<file path=ppt/notesSlides/_rels/notesSlide1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2.xml"/></Relationships>
</file>

<file path=ppt/notesSlides/_rels/notesSlide1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3.xml"/></Relationships>
</file>

<file path=ppt/notesSlides/_rels/notesSlide1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4.xml"/></Relationships>
</file>

<file path=ppt/notesSlides/_rels/notesSlide1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5.xml"/></Relationships>
</file>

<file path=ppt/notesSlides/_rels/notesSlide1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1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7.xml"/></Relationships>
</file>

<file path=ppt/notesSlides/_rels/notesSlide1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8.xml"/></Relationships>
</file>

<file path=ppt/notesSlides/_rels/notesSlide1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9.xml"/></Relationships>
</file>

<file path=ppt/notesSlides/_rels/notesSlide1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0.xml"/></Relationships>
</file>

<file path=ppt/notesSlides/_rels/notesSlide1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1.xml"/></Relationships>
</file>

<file path=ppt/notesSlides/_rels/notesSlide1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2.xml"/></Relationships>
</file>

<file path=ppt/notesSlides/_rels/notesSlide1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3.xml"/></Relationships>
</file>

<file path=ppt/notesSlides/_rels/notesSlide1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4.xml"/></Relationships>
</file>

<file path=ppt/notesSlides/_rels/notesSlide1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5.xml"/></Relationships>
</file>

<file path=ppt/notesSlides/_rels/notesSlide1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1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7.xml"/></Relationships>
</file>

<file path=ppt/notesSlides/_rels/notesSlide1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0.xml"/></Relationships>
</file>

<file path=ppt/notesSlides/_rels/notesSlide1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1.xml"/></Relationships>
</file>

<file path=ppt/notesSlides/_rels/notesSlide1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2.xml"/></Relationships>
</file>

<file path=ppt/notesSlides/_rels/notesSlide1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3.xml"/></Relationships>
</file>

<file path=ppt/notesSlides/_rels/notesSlide1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4.xml"/></Relationships>
</file>

<file path=ppt/notesSlides/_rels/notesSlide1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5.xml"/></Relationships>
</file>

<file path=ppt/notesSlides/_rels/notesSlide1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6.xml"/></Relationships>
</file>

<file path=ppt/notesSlides/_rels/notesSlide1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7.xml"/></Relationships>
</file>

<file path=ppt/notesSlides/_rels/notesSlide1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8.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1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9.xml"/></Relationships>
</file>

<file path=ppt/notesSlides/_rels/notesSlide1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0.xml"/></Relationships>
</file>

<file path=ppt/notesSlides/_rels/notesSlide1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1.xml"/></Relationships>
</file>

<file path=ppt/notesSlides/_rels/notesSlide1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2.xml"/></Relationships>
</file>

<file path=ppt/notesSlides/_rels/notesSlide1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3.xml"/></Relationships>
</file>

<file path=ppt/notesSlides/_rels/notesSlide1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4.xml"/></Relationships>
</file>

<file path=ppt/notesSlides/_rels/notesSlide1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5.xml"/></Relationships>
</file>

<file path=ppt/notesSlides/_rels/notesSlide1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6.xml"/></Relationships>
</file>

<file path=ppt/notesSlides/_rels/notesSlide1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7.xml"/></Relationships>
</file>

<file path=ppt/notesSlides/_rels/notesSlide1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1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9.xml"/></Relationships>
</file>

<file path=ppt/notesSlides/_rels/notesSlide1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0.xml"/></Relationships>
</file>

<file path=ppt/notesSlides/_rels/notesSlide1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1.xml"/></Relationships>
</file>

<file path=ppt/notesSlides/_rels/notesSlide1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2.xml"/></Relationships>
</file>

<file path=ppt/notesSlides/_rels/notesSlide1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3.xml"/></Relationships>
</file>

<file path=ppt/notesSlides/_rels/notesSlide1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4.xml"/></Relationships>
</file>

<file path=ppt/notesSlides/_rels/notesSlide1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5.xml"/></Relationships>
</file>

<file path=ppt/notesSlides/_rels/notesSlide1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6.xml"/></Relationships>
</file>

<file path=ppt/notesSlides/_rels/notesSlide1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7.xml"/></Relationships>
</file>

<file path=ppt/notesSlides/_rels/notesSlide1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1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9.xml"/></Relationships>
</file>

<file path=ppt/notesSlides/_rels/notesSlide1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0.xml"/></Relationships>
</file>

<file path=ppt/notesSlides/_rels/notesSlide1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1.xml"/></Relationships>
</file>

<file path=ppt/notesSlides/_rels/notesSlide1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2.xml"/></Relationships>
</file>

<file path=ppt/notesSlides/_rels/notesSlide1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3.xml"/></Relationships>
</file>

<file path=ppt/notesSlides/_rels/notesSlide1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4.xml"/></Relationships>
</file>

<file path=ppt/notesSlides/_rels/notesSlide1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5.xml"/></Relationships>
</file>

<file path=ppt/notesSlides/_rels/notesSlide1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6.xml"/></Relationships>
</file>

<file path=ppt/notesSlides/_rels/notesSlide1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7.xml"/></Relationships>
</file>

<file path=ppt/notesSlides/_rels/notesSlide1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1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9.xml"/></Relationships>
</file>

<file path=ppt/notesSlides/_rels/notesSlide1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0.xml"/></Relationships>
</file>

<file path=ppt/notesSlides/_rels/notesSlide1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1.xml"/></Relationships>
</file>

<file path=ppt/notesSlides/_rels/notesSlide1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2.xml"/></Relationships>
</file>

<file path=ppt/notesSlides/_rels/notesSlide1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3.xml"/></Relationships>
</file>

<file path=ppt/notesSlides/_rels/notesSlide1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4.xml"/></Relationships>
</file>

<file path=ppt/notesSlides/_rels/notesSlide1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5.xml"/></Relationships>
</file>

<file path=ppt/notesSlides/_rels/notesSlide1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6.xml"/></Relationships>
</file>

<file path=ppt/notesSlides/_rels/notesSlide1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7.xml"/></Relationships>
</file>

<file path=ppt/notesSlides/_rels/notesSlide1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1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9.xml"/></Relationships>
</file>

<file path=ppt/notesSlides/_rels/notesSlide1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0.xml"/></Relationships>
</file>

<file path=ppt/notesSlides/_rels/notesSlide1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1.xml"/></Relationships>
</file>

<file path=ppt/notesSlides/_rels/notesSlide1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2.xml"/></Relationships>
</file>

<file path=ppt/notesSlides/_rels/notesSlide1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3.xml"/></Relationships>
</file>

<file path=ppt/notesSlides/_rels/notesSlide1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4.xml"/></Relationships>
</file>

<file path=ppt/notesSlides/_rels/notesSlide1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5.xml"/></Relationships>
</file>

<file path=ppt/notesSlides/_rels/notesSlide1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6.xml"/></Relationships>
</file>

<file path=ppt/notesSlides/_rels/notesSlide1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7.xml"/></Relationships>
</file>

<file path=ppt/notesSlides/_rels/notesSlide1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2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9.xml"/></Relationships>
</file>

<file path=ppt/notesSlides/_rels/notesSlide2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0.xml"/></Relationships>
</file>

<file path=ppt/notesSlides/_rels/notesSlide2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1.xml"/></Relationships>
</file>

<file path=ppt/notesSlides/_rels/notesSlide2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2.xml"/></Relationships>
</file>

<file path=ppt/notesSlides/_rels/notesSlide2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3.xml"/></Relationships>
</file>

<file path=ppt/notesSlides/_rels/notesSlide2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4.xml"/></Relationships>
</file>

<file path=ppt/notesSlides/_rels/notesSlide2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5.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2.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3.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4.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5.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6.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7.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9.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0.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1.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2.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5.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6.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7.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8.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9.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1.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2.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3.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4.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5.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6.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7.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8.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9.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1.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2.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3.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4.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5.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6.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7.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8.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9.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1.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2.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3.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4.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5.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6.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7.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8.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9.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vl6pPr marL="2286000" indent="0">
              <a:buNone/>
              <a:defRPr/>
            </a:lvl6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任意多边形 6"/>
          <p:cNvSpPr/>
          <p:nvPr userDrawn="1"/>
        </p:nvSpPr>
        <p:spPr>
          <a:xfrm>
            <a:off x="-29845" y="0"/>
            <a:ext cx="12251055" cy="6900545"/>
          </a:xfrm>
          <a:custGeom>
            <a:avLst/>
            <a:gdLst/>
            <a:ahLst/>
            <a:cxnLst>
              <a:cxn ang="3">
                <a:pos x="hc" y="t"/>
              </a:cxn>
              <a:cxn ang="cd2">
                <a:pos x="l" y="vc"/>
              </a:cxn>
              <a:cxn ang="cd4">
                <a:pos x="hc" y="b"/>
              </a:cxn>
              <a:cxn ang="0">
                <a:pos x="r" y="vc"/>
              </a:cxn>
            </a:cxnLst>
            <a:rect l="l" t="t" r="r" b="b"/>
            <a:pathLst>
              <a:path w="19293" h="10867">
                <a:moveTo>
                  <a:pt x="246" y="282"/>
                </a:moveTo>
                <a:lnTo>
                  <a:pt x="246" y="10586"/>
                </a:lnTo>
                <a:lnTo>
                  <a:pt x="19047" y="10586"/>
                </a:lnTo>
                <a:lnTo>
                  <a:pt x="19047" y="282"/>
                </a:lnTo>
                <a:lnTo>
                  <a:pt x="246" y="282"/>
                </a:lnTo>
                <a:close/>
                <a:moveTo>
                  <a:pt x="0" y="0"/>
                </a:moveTo>
                <a:lnTo>
                  <a:pt x="19293" y="0"/>
                </a:lnTo>
                <a:lnTo>
                  <a:pt x="19293" y="10867"/>
                </a:lnTo>
                <a:lnTo>
                  <a:pt x="0" y="10867"/>
                </a:lnTo>
                <a:lnTo>
                  <a:pt x="0" y="0"/>
                </a:lnTo>
                <a:close/>
              </a:path>
            </a:pathLst>
          </a:cu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p14:dur="500">
        <p:fade/>
      </p:transition>
    </mc:Choice>
    <mc:Fallback>
      <p:transition>
        <p:fade/>
      </p:transition>
    </mc:Fallback>
  </mc:AlternateConten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3.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86.xml"/><Relationship Id="rId2" Type="http://schemas.openxmlformats.org/officeDocument/2006/relationships/image" Target="../media/image1.svg"/><Relationship Id="rId1" Type="http://schemas.openxmlformats.org/officeDocument/2006/relationships/image" Target="../media/image1.png"/></Relationships>
</file>

<file path=ppt/slides/_rels/slide100.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7.xml"/><Relationship Id="rId1" Type="http://schemas.openxmlformats.org/officeDocument/2006/relationships/tags" Target="../tags/tag192.xml"/></Relationships>
</file>

<file path=ppt/slides/_rels/slide101.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7.xml"/><Relationship Id="rId1" Type="http://schemas.openxmlformats.org/officeDocument/2006/relationships/tags" Target="../tags/tag193.xml"/></Relationships>
</file>

<file path=ppt/slides/_rels/slide102.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7.xml"/><Relationship Id="rId1" Type="http://schemas.openxmlformats.org/officeDocument/2006/relationships/tags" Target="../tags/tag194.xml"/></Relationships>
</file>

<file path=ppt/slides/_rels/slide103.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7.xml"/><Relationship Id="rId1" Type="http://schemas.openxmlformats.org/officeDocument/2006/relationships/tags" Target="../tags/tag195.xml"/></Relationships>
</file>

<file path=ppt/slides/_rels/slide104.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7.xml"/><Relationship Id="rId1" Type="http://schemas.openxmlformats.org/officeDocument/2006/relationships/tags" Target="../tags/tag196.xml"/></Relationships>
</file>

<file path=ppt/slides/_rels/slide105.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7.xml"/><Relationship Id="rId1" Type="http://schemas.openxmlformats.org/officeDocument/2006/relationships/tags" Target="../tags/tag197.xml"/></Relationships>
</file>

<file path=ppt/slides/_rels/slide106.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7.xml"/><Relationship Id="rId1" Type="http://schemas.openxmlformats.org/officeDocument/2006/relationships/tags" Target="../tags/tag198.xml"/></Relationships>
</file>

<file path=ppt/slides/_rels/slide107.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7.xml"/><Relationship Id="rId1" Type="http://schemas.openxmlformats.org/officeDocument/2006/relationships/tags" Target="../tags/tag199.xml"/></Relationships>
</file>

<file path=ppt/slides/_rels/slide108.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7.xml"/><Relationship Id="rId1" Type="http://schemas.openxmlformats.org/officeDocument/2006/relationships/tags" Target="../tags/tag200.xml"/></Relationships>
</file>

<file path=ppt/slides/_rels/slide109.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7.xml"/><Relationship Id="rId1" Type="http://schemas.openxmlformats.org/officeDocument/2006/relationships/tags" Target="../tags/tag20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87.xml"/><Relationship Id="rId1" Type="http://schemas.openxmlformats.org/officeDocument/2006/relationships/image" Target="../media/image1.png"/></Relationships>
</file>

<file path=ppt/slides/_rels/slide110.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7.xml"/><Relationship Id="rId1" Type="http://schemas.openxmlformats.org/officeDocument/2006/relationships/tags" Target="../tags/tag202.xml"/></Relationships>
</file>

<file path=ppt/slides/_rels/slide111.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7.xml"/><Relationship Id="rId1" Type="http://schemas.openxmlformats.org/officeDocument/2006/relationships/tags" Target="../tags/tag203.xml"/></Relationships>
</file>

<file path=ppt/slides/_rels/slide112.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7.xml"/><Relationship Id="rId1" Type="http://schemas.openxmlformats.org/officeDocument/2006/relationships/tags" Target="../tags/tag204.xml"/></Relationships>
</file>

<file path=ppt/slides/_rels/slide113.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7.xml"/><Relationship Id="rId1" Type="http://schemas.openxmlformats.org/officeDocument/2006/relationships/tags" Target="../tags/tag205.xml"/></Relationships>
</file>

<file path=ppt/slides/_rels/slide114.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7.xml"/><Relationship Id="rId1" Type="http://schemas.openxmlformats.org/officeDocument/2006/relationships/tags" Target="../tags/tag206.xml"/></Relationships>
</file>

<file path=ppt/slides/_rels/slide115.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7.xml"/><Relationship Id="rId1" Type="http://schemas.openxmlformats.org/officeDocument/2006/relationships/tags" Target="../tags/tag207.xml"/></Relationships>
</file>

<file path=ppt/slides/_rels/slide116.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7.xml"/><Relationship Id="rId1" Type="http://schemas.openxmlformats.org/officeDocument/2006/relationships/tags" Target="../tags/tag208.xml"/></Relationships>
</file>

<file path=ppt/slides/_rels/slide117.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7.xml"/><Relationship Id="rId1" Type="http://schemas.openxmlformats.org/officeDocument/2006/relationships/tags" Target="../tags/tag209.xml"/></Relationships>
</file>

<file path=ppt/slides/_rels/slide118.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7.xml"/><Relationship Id="rId1" Type="http://schemas.openxmlformats.org/officeDocument/2006/relationships/tags" Target="../tags/tag210.xml"/></Relationships>
</file>

<file path=ppt/slides/_rels/slide119.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7.xml"/><Relationship Id="rId1" Type="http://schemas.openxmlformats.org/officeDocument/2006/relationships/tags" Target="../tags/tag2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88.xml"/><Relationship Id="rId1" Type="http://schemas.openxmlformats.org/officeDocument/2006/relationships/image" Target="../media/image1.png"/></Relationships>
</file>

<file path=ppt/slides/_rels/slide120.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7.xml"/><Relationship Id="rId1" Type="http://schemas.openxmlformats.org/officeDocument/2006/relationships/tags" Target="../tags/tag212.xml"/></Relationships>
</file>

<file path=ppt/slides/_rels/slide121.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7.xml"/><Relationship Id="rId1" Type="http://schemas.openxmlformats.org/officeDocument/2006/relationships/tags" Target="../tags/tag213.xml"/></Relationships>
</file>

<file path=ppt/slides/_rels/slide122.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7.xml"/><Relationship Id="rId1" Type="http://schemas.openxmlformats.org/officeDocument/2006/relationships/tags" Target="../tags/tag214.xml"/></Relationships>
</file>

<file path=ppt/slides/_rels/slide1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15.xml"/></Relationships>
</file>

<file path=ppt/slides/_rels/slide124.xml.rels><?xml version="1.0" encoding="UTF-8" standalone="yes"?>
<Relationships xmlns="http://schemas.openxmlformats.org/package/2006/relationships"><Relationship Id="rId9" Type="http://schemas.openxmlformats.org/officeDocument/2006/relationships/tags" Target="../tags/tag224.xml"/><Relationship Id="rId8" Type="http://schemas.openxmlformats.org/officeDocument/2006/relationships/tags" Target="../tags/tag223.xml"/><Relationship Id="rId7" Type="http://schemas.openxmlformats.org/officeDocument/2006/relationships/tags" Target="../tags/tag222.xml"/><Relationship Id="rId6" Type="http://schemas.openxmlformats.org/officeDocument/2006/relationships/tags" Target="../tags/tag221.xml"/><Relationship Id="rId5" Type="http://schemas.openxmlformats.org/officeDocument/2006/relationships/tags" Target="../tags/tag220.xml"/><Relationship Id="rId4" Type="http://schemas.openxmlformats.org/officeDocument/2006/relationships/tags" Target="../tags/tag219.xml"/><Relationship Id="rId3" Type="http://schemas.openxmlformats.org/officeDocument/2006/relationships/tags" Target="../tags/tag218.xml"/><Relationship Id="rId2" Type="http://schemas.openxmlformats.org/officeDocument/2006/relationships/tags" Target="../tags/tag217.xml"/><Relationship Id="rId16" Type="http://schemas.openxmlformats.org/officeDocument/2006/relationships/slideLayout" Target="../slideLayouts/slideLayout7.xml"/><Relationship Id="rId15" Type="http://schemas.openxmlformats.org/officeDocument/2006/relationships/tags" Target="../tags/tag230.xml"/><Relationship Id="rId14" Type="http://schemas.openxmlformats.org/officeDocument/2006/relationships/tags" Target="../tags/tag229.xml"/><Relationship Id="rId13" Type="http://schemas.openxmlformats.org/officeDocument/2006/relationships/tags" Target="../tags/tag228.xml"/><Relationship Id="rId12" Type="http://schemas.openxmlformats.org/officeDocument/2006/relationships/tags" Target="../tags/tag227.xml"/><Relationship Id="rId11" Type="http://schemas.openxmlformats.org/officeDocument/2006/relationships/tags" Target="../tags/tag226.xml"/><Relationship Id="rId10" Type="http://schemas.openxmlformats.org/officeDocument/2006/relationships/tags" Target="../tags/tag225.xml"/><Relationship Id="rId1" Type="http://schemas.openxmlformats.org/officeDocument/2006/relationships/tags" Target="../tags/tag216.xml"/></Relationships>
</file>

<file path=ppt/slides/_rels/slide125.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7.xml"/><Relationship Id="rId1" Type="http://schemas.openxmlformats.org/officeDocument/2006/relationships/tags" Target="../tags/tag231.xml"/></Relationships>
</file>

<file path=ppt/slides/_rels/slide126.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7.xml"/><Relationship Id="rId1" Type="http://schemas.openxmlformats.org/officeDocument/2006/relationships/tags" Target="../tags/tag232.xml"/></Relationships>
</file>

<file path=ppt/slides/_rels/slide127.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7.xml"/><Relationship Id="rId1" Type="http://schemas.openxmlformats.org/officeDocument/2006/relationships/tags" Target="../tags/tag233.xml"/></Relationships>
</file>

<file path=ppt/slides/_rels/slide128.xml.rels><?xml version="1.0" encoding="UTF-8" standalone="yes"?>
<Relationships xmlns="http://schemas.openxmlformats.org/package/2006/relationships"><Relationship Id="rId4" Type="http://schemas.openxmlformats.org/officeDocument/2006/relationships/notesSlide" Target="../notesSlides/notesSlide67.xml"/><Relationship Id="rId3" Type="http://schemas.openxmlformats.org/officeDocument/2006/relationships/slideLayout" Target="../slideLayouts/slideLayout7.xml"/><Relationship Id="rId2" Type="http://schemas.openxmlformats.org/officeDocument/2006/relationships/tags" Target="../tags/tag234.xml"/><Relationship Id="rId1" Type="http://schemas.openxmlformats.org/officeDocument/2006/relationships/image" Target="../media/image1.png"/></Relationships>
</file>

<file path=ppt/slides/_rels/slide129.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7.xml"/><Relationship Id="rId1" Type="http://schemas.openxmlformats.org/officeDocument/2006/relationships/tags" Target="../tags/tag235.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89.xml"/><Relationship Id="rId1" Type="http://schemas.openxmlformats.org/officeDocument/2006/relationships/image" Target="../media/image1.png"/></Relationships>
</file>

<file path=ppt/slides/_rels/slide130.xml.rels><?xml version="1.0" encoding="UTF-8" standalone="yes"?>
<Relationships xmlns="http://schemas.openxmlformats.org/package/2006/relationships"><Relationship Id="rId4" Type="http://schemas.openxmlformats.org/officeDocument/2006/relationships/notesSlide" Target="../notesSlides/notesSlide69.xml"/><Relationship Id="rId3" Type="http://schemas.openxmlformats.org/officeDocument/2006/relationships/slideLayout" Target="../slideLayouts/slideLayout7.xml"/><Relationship Id="rId2" Type="http://schemas.openxmlformats.org/officeDocument/2006/relationships/tags" Target="../tags/tag237.xml"/><Relationship Id="rId1" Type="http://schemas.openxmlformats.org/officeDocument/2006/relationships/tags" Target="../tags/tag236.xml"/></Relationships>
</file>

<file path=ppt/slides/_rels/slide131.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7.xml"/><Relationship Id="rId1" Type="http://schemas.openxmlformats.org/officeDocument/2006/relationships/tags" Target="../tags/tag238.xml"/></Relationships>
</file>

<file path=ppt/slides/_rels/slide132.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7.xml"/><Relationship Id="rId1" Type="http://schemas.openxmlformats.org/officeDocument/2006/relationships/tags" Target="../tags/tag239.xml"/></Relationships>
</file>

<file path=ppt/slides/_rels/slide133.xml.rels><?xml version="1.0" encoding="UTF-8" standalone="yes"?>
<Relationships xmlns="http://schemas.openxmlformats.org/package/2006/relationships"><Relationship Id="rId4" Type="http://schemas.openxmlformats.org/officeDocument/2006/relationships/notesSlide" Target="../notesSlides/notesSlide72.xml"/><Relationship Id="rId3" Type="http://schemas.openxmlformats.org/officeDocument/2006/relationships/slideLayout" Target="../slideLayouts/slideLayout7.xml"/><Relationship Id="rId2" Type="http://schemas.openxmlformats.org/officeDocument/2006/relationships/tags" Target="../tags/tag240.xml"/><Relationship Id="rId1" Type="http://schemas.openxmlformats.org/officeDocument/2006/relationships/image" Target="../media/image1.png"/></Relationships>
</file>

<file path=ppt/slides/_rels/slide134.xml.rels><?xml version="1.0" encoding="UTF-8" standalone="yes"?>
<Relationships xmlns="http://schemas.openxmlformats.org/package/2006/relationships"><Relationship Id="rId4" Type="http://schemas.openxmlformats.org/officeDocument/2006/relationships/notesSlide" Target="../notesSlides/notesSlide73.xml"/><Relationship Id="rId3" Type="http://schemas.openxmlformats.org/officeDocument/2006/relationships/slideLayout" Target="../slideLayouts/slideLayout7.xml"/><Relationship Id="rId2" Type="http://schemas.openxmlformats.org/officeDocument/2006/relationships/tags" Target="../tags/tag241.xml"/><Relationship Id="rId1" Type="http://schemas.openxmlformats.org/officeDocument/2006/relationships/image" Target="../media/image1.png"/></Relationships>
</file>

<file path=ppt/slides/_rels/slide135.xml.rels><?xml version="1.0" encoding="UTF-8" standalone="yes"?>
<Relationships xmlns="http://schemas.openxmlformats.org/package/2006/relationships"><Relationship Id="rId4" Type="http://schemas.openxmlformats.org/officeDocument/2006/relationships/notesSlide" Target="../notesSlides/notesSlide74.xml"/><Relationship Id="rId3" Type="http://schemas.openxmlformats.org/officeDocument/2006/relationships/slideLayout" Target="../slideLayouts/slideLayout7.xml"/><Relationship Id="rId2" Type="http://schemas.openxmlformats.org/officeDocument/2006/relationships/tags" Target="../tags/tag242.xml"/><Relationship Id="rId1" Type="http://schemas.openxmlformats.org/officeDocument/2006/relationships/image" Target="../media/image1.png"/></Relationships>
</file>

<file path=ppt/slides/_rels/slide136.xml.rels><?xml version="1.0" encoding="UTF-8" standalone="yes"?>
<Relationships xmlns="http://schemas.openxmlformats.org/package/2006/relationships"><Relationship Id="rId4" Type="http://schemas.openxmlformats.org/officeDocument/2006/relationships/notesSlide" Target="../notesSlides/notesSlide75.xml"/><Relationship Id="rId3" Type="http://schemas.openxmlformats.org/officeDocument/2006/relationships/slideLayout" Target="../slideLayouts/slideLayout7.xml"/><Relationship Id="rId2" Type="http://schemas.openxmlformats.org/officeDocument/2006/relationships/tags" Target="../tags/tag243.xml"/><Relationship Id="rId1" Type="http://schemas.openxmlformats.org/officeDocument/2006/relationships/image" Target="../media/image1.png"/></Relationships>
</file>

<file path=ppt/slides/_rels/slide137.xml.rels><?xml version="1.0" encoding="UTF-8" standalone="yes"?>
<Relationships xmlns="http://schemas.openxmlformats.org/package/2006/relationships"><Relationship Id="rId3" Type="http://schemas.openxmlformats.org/officeDocument/2006/relationships/notesSlide" Target="../notesSlides/notesSlide76.xml"/><Relationship Id="rId2" Type="http://schemas.openxmlformats.org/officeDocument/2006/relationships/slideLayout" Target="../slideLayouts/slideLayout7.xml"/><Relationship Id="rId1" Type="http://schemas.openxmlformats.org/officeDocument/2006/relationships/tags" Target="../tags/tag244.xml"/></Relationships>
</file>

<file path=ppt/slides/_rels/slide138.xml.rels><?xml version="1.0" encoding="UTF-8" standalone="yes"?>
<Relationships xmlns="http://schemas.openxmlformats.org/package/2006/relationships"><Relationship Id="rId3" Type="http://schemas.openxmlformats.org/officeDocument/2006/relationships/notesSlide" Target="../notesSlides/notesSlide77.xml"/><Relationship Id="rId2" Type="http://schemas.openxmlformats.org/officeDocument/2006/relationships/slideLayout" Target="../slideLayouts/slideLayout7.xml"/><Relationship Id="rId1" Type="http://schemas.openxmlformats.org/officeDocument/2006/relationships/tags" Target="../tags/tag245.xml"/></Relationships>
</file>

<file path=ppt/slides/_rels/slide139.xml.rels><?xml version="1.0" encoding="UTF-8" standalone="yes"?>
<Relationships xmlns="http://schemas.openxmlformats.org/package/2006/relationships"><Relationship Id="rId3" Type="http://schemas.openxmlformats.org/officeDocument/2006/relationships/notesSlide" Target="../notesSlides/notesSlide78.xml"/><Relationship Id="rId2" Type="http://schemas.openxmlformats.org/officeDocument/2006/relationships/slideLayout" Target="../slideLayouts/slideLayout7.xml"/><Relationship Id="rId1" Type="http://schemas.openxmlformats.org/officeDocument/2006/relationships/tags" Target="../tags/tag246.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90.xml"/><Relationship Id="rId1" Type="http://schemas.openxmlformats.org/officeDocument/2006/relationships/image" Target="../media/image1.png"/></Relationships>
</file>

<file path=ppt/slides/_rels/slide140.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7.xml"/><Relationship Id="rId1" Type="http://schemas.openxmlformats.org/officeDocument/2006/relationships/tags" Target="../tags/tag247.xml"/></Relationships>
</file>

<file path=ppt/slides/_rels/slide141.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7.xml"/><Relationship Id="rId1" Type="http://schemas.openxmlformats.org/officeDocument/2006/relationships/tags" Target="../tags/tag248.xml"/></Relationships>
</file>

<file path=ppt/slides/_rels/slide142.xml.rels><?xml version="1.0" encoding="UTF-8" standalone="yes"?>
<Relationships xmlns="http://schemas.openxmlformats.org/package/2006/relationships"><Relationship Id="rId3" Type="http://schemas.openxmlformats.org/officeDocument/2006/relationships/notesSlide" Target="../notesSlides/notesSlide81.xml"/><Relationship Id="rId2" Type="http://schemas.openxmlformats.org/officeDocument/2006/relationships/slideLayout" Target="../slideLayouts/slideLayout7.xml"/><Relationship Id="rId1" Type="http://schemas.openxmlformats.org/officeDocument/2006/relationships/tags" Target="../tags/tag249.xml"/></Relationships>
</file>

<file path=ppt/slides/_rels/slide143.xml.rels><?xml version="1.0" encoding="UTF-8" standalone="yes"?>
<Relationships xmlns="http://schemas.openxmlformats.org/package/2006/relationships"><Relationship Id="rId3" Type="http://schemas.openxmlformats.org/officeDocument/2006/relationships/notesSlide" Target="../notesSlides/notesSlide82.xml"/><Relationship Id="rId2" Type="http://schemas.openxmlformats.org/officeDocument/2006/relationships/slideLayout" Target="../slideLayouts/slideLayout7.xml"/><Relationship Id="rId1" Type="http://schemas.openxmlformats.org/officeDocument/2006/relationships/tags" Target="../tags/tag250.xml"/></Relationships>
</file>

<file path=ppt/slides/_rels/slide144.xml.rels><?xml version="1.0" encoding="UTF-8" standalone="yes"?>
<Relationships xmlns="http://schemas.openxmlformats.org/package/2006/relationships"><Relationship Id="rId3" Type="http://schemas.openxmlformats.org/officeDocument/2006/relationships/notesSlide" Target="../notesSlides/notesSlide83.xml"/><Relationship Id="rId2" Type="http://schemas.openxmlformats.org/officeDocument/2006/relationships/slideLayout" Target="../slideLayouts/slideLayout7.xml"/><Relationship Id="rId1" Type="http://schemas.openxmlformats.org/officeDocument/2006/relationships/tags" Target="../tags/tag251.xml"/></Relationships>
</file>

<file path=ppt/slides/_rels/slide145.xml.rels><?xml version="1.0" encoding="UTF-8" standalone="yes"?>
<Relationships xmlns="http://schemas.openxmlformats.org/package/2006/relationships"><Relationship Id="rId3" Type="http://schemas.openxmlformats.org/officeDocument/2006/relationships/notesSlide" Target="../notesSlides/notesSlide84.xml"/><Relationship Id="rId2" Type="http://schemas.openxmlformats.org/officeDocument/2006/relationships/slideLayout" Target="../slideLayouts/slideLayout7.xml"/><Relationship Id="rId1" Type="http://schemas.openxmlformats.org/officeDocument/2006/relationships/tags" Target="../tags/tag252.xml"/></Relationships>
</file>

<file path=ppt/slides/_rels/slide146.xml.rels><?xml version="1.0" encoding="UTF-8" standalone="yes"?>
<Relationships xmlns="http://schemas.openxmlformats.org/package/2006/relationships"><Relationship Id="rId3" Type="http://schemas.openxmlformats.org/officeDocument/2006/relationships/notesSlide" Target="../notesSlides/notesSlide85.xml"/><Relationship Id="rId2" Type="http://schemas.openxmlformats.org/officeDocument/2006/relationships/slideLayout" Target="../slideLayouts/slideLayout7.xml"/><Relationship Id="rId1" Type="http://schemas.openxmlformats.org/officeDocument/2006/relationships/tags" Target="../tags/tag253.xml"/></Relationships>
</file>

<file path=ppt/slides/_rels/slide147.xml.rels><?xml version="1.0" encoding="UTF-8" standalone="yes"?>
<Relationships xmlns="http://schemas.openxmlformats.org/package/2006/relationships"><Relationship Id="rId4" Type="http://schemas.openxmlformats.org/officeDocument/2006/relationships/notesSlide" Target="../notesSlides/notesSlide86.xml"/><Relationship Id="rId3" Type="http://schemas.openxmlformats.org/officeDocument/2006/relationships/slideLayout" Target="../slideLayouts/slideLayout7.xml"/><Relationship Id="rId2" Type="http://schemas.openxmlformats.org/officeDocument/2006/relationships/tags" Target="../tags/tag254.xml"/><Relationship Id="rId1" Type="http://schemas.openxmlformats.org/officeDocument/2006/relationships/image" Target="../media/image1.png"/></Relationships>
</file>

<file path=ppt/slides/_rels/slide148.xml.rels><?xml version="1.0" encoding="UTF-8" standalone="yes"?>
<Relationships xmlns="http://schemas.openxmlformats.org/package/2006/relationships"><Relationship Id="rId3" Type="http://schemas.openxmlformats.org/officeDocument/2006/relationships/notesSlide" Target="../notesSlides/notesSlide87.xml"/><Relationship Id="rId2" Type="http://schemas.openxmlformats.org/officeDocument/2006/relationships/slideLayout" Target="../slideLayouts/slideLayout7.xml"/><Relationship Id="rId1" Type="http://schemas.openxmlformats.org/officeDocument/2006/relationships/tags" Target="../tags/tag255.xml"/></Relationships>
</file>

<file path=ppt/slides/_rels/slide149.xml.rels><?xml version="1.0" encoding="UTF-8" standalone="yes"?>
<Relationships xmlns="http://schemas.openxmlformats.org/package/2006/relationships"><Relationship Id="rId3" Type="http://schemas.openxmlformats.org/officeDocument/2006/relationships/notesSlide" Target="../notesSlides/notesSlide88.xml"/><Relationship Id="rId2" Type="http://schemas.openxmlformats.org/officeDocument/2006/relationships/slideLayout" Target="../slideLayouts/slideLayout7.xml"/><Relationship Id="rId1" Type="http://schemas.openxmlformats.org/officeDocument/2006/relationships/tags" Target="../tags/tag256.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91.xml"/><Relationship Id="rId1" Type="http://schemas.openxmlformats.org/officeDocument/2006/relationships/image" Target="../media/image1.png"/></Relationships>
</file>

<file path=ppt/slides/_rels/slide150.xml.rels><?xml version="1.0" encoding="UTF-8" standalone="yes"?>
<Relationships xmlns="http://schemas.openxmlformats.org/package/2006/relationships"><Relationship Id="rId3" Type="http://schemas.openxmlformats.org/officeDocument/2006/relationships/notesSlide" Target="../notesSlides/notesSlide89.xml"/><Relationship Id="rId2" Type="http://schemas.openxmlformats.org/officeDocument/2006/relationships/slideLayout" Target="../slideLayouts/slideLayout7.xml"/><Relationship Id="rId1" Type="http://schemas.openxmlformats.org/officeDocument/2006/relationships/tags" Target="../tags/tag257.xml"/></Relationships>
</file>

<file path=ppt/slides/_rels/slide151.xml.rels><?xml version="1.0" encoding="UTF-8" standalone="yes"?>
<Relationships xmlns="http://schemas.openxmlformats.org/package/2006/relationships"><Relationship Id="rId3" Type="http://schemas.openxmlformats.org/officeDocument/2006/relationships/notesSlide" Target="../notesSlides/notesSlide90.xml"/><Relationship Id="rId2" Type="http://schemas.openxmlformats.org/officeDocument/2006/relationships/slideLayout" Target="../slideLayouts/slideLayout7.xml"/><Relationship Id="rId1" Type="http://schemas.openxmlformats.org/officeDocument/2006/relationships/tags" Target="../tags/tag258.xml"/></Relationships>
</file>

<file path=ppt/slides/_rels/slide152.xml.rels><?xml version="1.0" encoding="UTF-8" standalone="yes"?>
<Relationships xmlns="http://schemas.openxmlformats.org/package/2006/relationships"><Relationship Id="rId3" Type="http://schemas.openxmlformats.org/officeDocument/2006/relationships/notesSlide" Target="../notesSlides/notesSlide91.xml"/><Relationship Id="rId2" Type="http://schemas.openxmlformats.org/officeDocument/2006/relationships/slideLayout" Target="../slideLayouts/slideLayout7.xml"/><Relationship Id="rId1" Type="http://schemas.openxmlformats.org/officeDocument/2006/relationships/tags" Target="../tags/tag259.xml"/></Relationships>
</file>

<file path=ppt/slides/_rels/slide153.xml.rels><?xml version="1.0" encoding="UTF-8" standalone="yes"?>
<Relationships xmlns="http://schemas.openxmlformats.org/package/2006/relationships"><Relationship Id="rId3" Type="http://schemas.openxmlformats.org/officeDocument/2006/relationships/notesSlide" Target="../notesSlides/notesSlide92.xml"/><Relationship Id="rId2" Type="http://schemas.openxmlformats.org/officeDocument/2006/relationships/slideLayout" Target="../slideLayouts/slideLayout7.xml"/><Relationship Id="rId1" Type="http://schemas.openxmlformats.org/officeDocument/2006/relationships/tags" Target="../tags/tag260.xml"/></Relationships>
</file>

<file path=ppt/slides/_rels/slide154.xml.rels><?xml version="1.0" encoding="UTF-8" standalone="yes"?>
<Relationships xmlns="http://schemas.openxmlformats.org/package/2006/relationships"><Relationship Id="rId4" Type="http://schemas.openxmlformats.org/officeDocument/2006/relationships/notesSlide" Target="../notesSlides/notesSlide93.xml"/><Relationship Id="rId3" Type="http://schemas.openxmlformats.org/officeDocument/2006/relationships/slideLayout" Target="../slideLayouts/slideLayout7.xml"/><Relationship Id="rId2" Type="http://schemas.openxmlformats.org/officeDocument/2006/relationships/tags" Target="../tags/tag261.xml"/><Relationship Id="rId1" Type="http://schemas.openxmlformats.org/officeDocument/2006/relationships/image" Target="../media/image1.png"/></Relationships>
</file>

<file path=ppt/slides/_rels/slide155.xml.rels><?xml version="1.0" encoding="UTF-8" standalone="yes"?>
<Relationships xmlns="http://schemas.openxmlformats.org/package/2006/relationships"><Relationship Id="rId4" Type="http://schemas.openxmlformats.org/officeDocument/2006/relationships/notesSlide" Target="../notesSlides/notesSlide94.xml"/><Relationship Id="rId3" Type="http://schemas.openxmlformats.org/officeDocument/2006/relationships/slideLayout" Target="../slideLayouts/slideLayout7.xml"/><Relationship Id="rId2" Type="http://schemas.openxmlformats.org/officeDocument/2006/relationships/tags" Target="../tags/tag262.xml"/><Relationship Id="rId1" Type="http://schemas.openxmlformats.org/officeDocument/2006/relationships/image" Target="../media/image1.png"/></Relationships>
</file>

<file path=ppt/slides/_rels/slide156.xml.rels><?xml version="1.0" encoding="UTF-8" standalone="yes"?>
<Relationships xmlns="http://schemas.openxmlformats.org/package/2006/relationships"><Relationship Id="rId3" Type="http://schemas.openxmlformats.org/officeDocument/2006/relationships/notesSlide" Target="../notesSlides/notesSlide95.xml"/><Relationship Id="rId2" Type="http://schemas.openxmlformats.org/officeDocument/2006/relationships/slideLayout" Target="../slideLayouts/slideLayout7.xml"/><Relationship Id="rId1" Type="http://schemas.openxmlformats.org/officeDocument/2006/relationships/tags" Target="../tags/tag263.xml"/></Relationships>
</file>

<file path=ppt/slides/_rels/slide157.xml.rels><?xml version="1.0" encoding="UTF-8" standalone="yes"?>
<Relationships xmlns="http://schemas.openxmlformats.org/package/2006/relationships"><Relationship Id="rId4" Type="http://schemas.openxmlformats.org/officeDocument/2006/relationships/notesSlide" Target="../notesSlides/notesSlide96.xml"/><Relationship Id="rId3" Type="http://schemas.openxmlformats.org/officeDocument/2006/relationships/slideLayout" Target="../slideLayouts/slideLayout7.xml"/><Relationship Id="rId2" Type="http://schemas.openxmlformats.org/officeDocument/2006/relationships/tags" Target="../tags/tag264.xml"/><Relationship Id="rId1" Type="http://schemas.openxmlformats.org/officeDocument/2006/relationships/image" Target="../media/image1.png"/></Relationships>
</file>

<file path=ppt/slides/_rels/slide158.xml.rels><?xml version="1.0" encoding="UTF-8" standalone="yes"?>
<Relationships xmlns="http://schemas.openxmlformats.org/package/2006/relationships"><Relationship Id="rId4" Type="http://schemas.openxmlformats.org/officeDocument/2006/relationships/notesSlide" Target="../notesSlides/notesSlide97.xml"/><Relationship Id="rId3" Type="http://schemas.openxmlformats.org/officeDocument/2006/relationships/slideLayout" Target="../slideLayouts/slideLayout7.xml"/><Relationship Id="rId2" Type="http://schemas.openxmlformats.org/officeDocument/2006/relationships/tags" Target="../tags/tag265.xml"/><Relationship Id="rId1" Type="http://schemas.openxmlformats.org/officeDocument/2006/relationships/image" Target="../media/image1.png"/></Relationships>
</file>

<file path=ppt/slides/_rels/slide159.xml.rels><?xml version="1.0" encoding="UTF-8" standalone="yes"?>
<Relationships xmlns="http://schemas.openxmlformats.org/package/2006/relationships"><Relationship Id="rId4" Type="http://schemas.openxmlformats.org/officeDocument/2006/relationships/notesSlide" Target="../notesSlides/notesSlide98.xml"/><Relationship Id="rId3" Type="http://schemas.openxmlformats.org/officeDocument/2006/relationships/slideLayout" Target="../slideLayouts/slideLayout7.xml"/><Relationship Id="rId2" Type="http://schemas.openxmlformats.org/officeDocument/2006/relationships/tags" Target="../tags/tag266.xml"/><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92.xml"/><Relationship Id="rId1" Type="http://schemas.openxmlformats.org/officeDocument/2006/relationships/image" Target="../media/image1.png"/></Relationships>
</file>

<file path=ppt/slides/_rels/slide160.xml.rels><?xml version="1.0" encoding="UTF-8" standalone="yes"?>
<Relationships xmlns="http://schemas.openxmlformats.org/package/2006/relationships"><Relationship Id="rId3" Type="http://schemas.openxmlformats.org/officeDocument/2006/relationships/notesSlide" Target="../notesSlides/notesSlide99.xml"/><Relationship Id="rId2" Type="http://schemas.openxmlformats.org/officeDocument/2006/relationships/slideLayout" Target="../slideLayouts/slideLayout7.xml"/><Relationship Id="rId1" Type="http://schemas.openxmlformats.org/officeDocument/2006/relationships/tags" Target="../tags/tag267.xml"/></Relationships>
</file>

<file path=ppt/slides/_rels/slide161.xml.rels><?xml version="1.0" encoding="UTF-8" standalone="yes"?>
<Relationships xmlns="http://schemas.openxmlformats.org/package/2006/relationships"><Relationship Id="rId3" Type="http://schemas.openxmlformats.org/officeDocument/2006/relationships/notesSlide" Target="../notesSlides/notesSlide100.xml"/><Relationship Id="rId2" Type="http://schemas.openxmlformats.org/officeDocument/2006/relationships/slideLayout" Target="../slideLayouts/slideLayout7.xml"/><Relationship Id="rId1" Type="http://schemas.openxmlformats.org/officeDocument/2006/relationships/tags" Target="../tags/tag268.xml"/></Relationships>
</file>

<file path=ppt/slides/_rels/slide162.xml.rels><?xml version="1.0" encoding="UTF-8" standalone="yes"?>
<Relationships xmlns="http://schemas.openxmlformats.org/package/2006/relationships"><Relationship Id="rId7" Type="http://schemas.openxmlformats.org/officeDocument/2006/relationships/notesSlide" Target="../notesSlides/notesSlide101.xml"/><Relationship Id="rId6" Type="http://schemas.openxmlformats.org/officeDocument/2006/relationships/slideLayout" Target="../slideLayouts/slideLayout7.xml"/><Relationship Id="rId5" Type="http://schemas.openxmlformats.org/officeDocument/2006/relationships/tags" Target="../tags/tag269.xml"/><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1.png"/></Relationships>
</file>

<file path=ppt/slides/_rels/slide16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70.xml"/></Relationships>
</file>

<file path=ppt/slides/_rels/slide164.xml.rels><?xml version="1.0" encoding="UTF-8" standalone="yes"?>
<Relationships xmlns="http://schemas.openxmlformats.org/package/2006/relationships"><Relationship Id="rId9" Type="http://schemas.openxmlformats.org/officeDocument/2006/relationships/tags" Target="../tags/tag279.xml"/><Relationship Id="rId8" Type="http://schemas.openxmlformats.org/officeDocument/2006/relationships/tags" Target="../tags/tag278.xml"/><Relationship Id="rId7" Type="http://schemas.openxmlformats.org/officeDocument/2006/relationships/tags" Target="../tags/tag277.xml"/><Relationship Id="rId6" Type="http://schemas.openxmlformats.org/officeDocument/2006/relationships/tags" Target="../tags/tag276.xml"/><Relationship Id="rId5" Type="http://schemas.openxmlformats.org/officeDocument/2006/relationships/tags" Target="../tags/tag275.xml"/><Relationship Id="rId4" Type="http://schemas.openxmlformats.org/officeDocument/2006/relationships/tags" Target="../tags/tag274.xml"/><Relationship Id="rId3" Type="http://schemas.openxmlformats.org/officeDocument/2006/relationships/tags" Target="../tags/tag273.xml"/><Relationship Id="rId2" Type="http://schemas.openxmlformats.org/officeDocument/2006/relationships/tags" Target="../tags/tag272.xml"/><Relationship Id="rId10" Type="http://schemas.openxmlformats.org/officeDocument/2006/relationships/slideLayout" Target="../slideLayouts/slideLayout7.xml"/><Relationship Id="rId1" Type="http://schemas.openxmlformats.org/officeDocument/2006/relationships/tags" Target="../tags/tag271.xml"/></Relationships>
</file>

<file path=ppt/slides/_rels/slide165.xml.rels><?xml version="1.0" encoding="UTF-8" standalone="yes"?>
<Relationships xmlns="http://schemas.openxmlformats.org/package/2006/relationships"><Relationship Id="rId3" Type="http://schemas.openxmlformats.org/officeDocument/2006/relationships/notesSlide" Target="../notesSlides/notesSlide102.xml"/><Relationship Id="rId2" Type="http://schemas.openxmlformats.org/officeDocument/2006/relationships/slideLayout" Target="../slideLayouts/slideLayout7.xml"/><Relationship Id="rId1" Type="http://schemas.openxmlformats.org/officeDocument/2006/relationships/tags" Target="../tags/tag280.xml"/></Relationships>
</file>

<file path=ppt/slides/_rels/slide166.xml.rels><?xml version="1.0" encoding="UTF-8" standalone="yes"?>
<Relationships xmlns="http://schemas.openxmlformats.org/package/2006/relationships"><Relationship Id="rId3" Type="http://schemas.openxmlformats.org/officeDocument/2006/relationships/notesSlide" Target="../notesSlides/notesSlide103.xml"/><Relationship Id="rId2" Type="http://schemas.openxmlformats.org/officeDocument/2006/relationships/slideLayout" Target="../slideLayouts/slideLayout7.xml"/><Relationship Id="rId1" Type="http://schemas.openxmlformats.org/officeDocument/2006/relationships/tags" Target="../tags/tag281.xml"/></Relationships>
</file>

<file path=ppt/slides/_rels/slide167.xml.rels><?xml version="1.0" encoding="UTF-8" standalone="yes"?>
<Relationships xmlns="http://schemas.openxmlformats.org/package/2006/relationships"><Relationship Id="rId3" Type="http://schemas.openxmlformats.org/officeDocument/2006/relationships/notesSlide" Target="../notesSlides/notesSlide104.xml"/><Relationship Id="rId2" Type="http://schemas.openxmlformats.org/officeDocument/2006/relationships/slideLayout" Target="../slideLayouts/slideLayout7.xml"/><Relationship Id="rId1" Type="http://schemas.openxmlformats.org/officeDocument/2006/relationships/tags" Target="../tags/tag282.xml"/></Relationships>
</file>

<file path=ppt/slides/_rels/slide168.xml.rels><?xml version="1.0" encoding="UTF-8" standalone="yes"?>
<Relationships xmlns="http://schemas.openxmlformats.org/package/2006/relationships"><Relationship Id="rId3" Type="http://schemas.openxmlformats.org/officeDocument/2006/relationships/notesSlide" Target="../notesSlides/notesSlide105.xml"/><Relationship Id="rId2" Type="http://schemas.openxmlformats.org/officeDocument/2006/relationships/slideLayout" Target="../slideLayouts/slideLayout7.xml"/><Relationship Id="rId1" Type="http://schemas.openxmlformats.org/officeDocument/2006/relationships/tags" Target="../tags/tag283.xml"/></Relationships>
</file>

<file path=ppt/slides/_rels/slide169.xml.rels><?xml version="1.0" encoding="UTF-8" standalone="yes"?>
<Relationships xmlns="http://schemas.openxmlformats.org/package/2006/relationships"><Relationship Id="rId3" Type="http://schemas.openxmlformats.org/officeDocument/2006/relationships/notesSlide" Target="../notesSlides/notesSlide106.xml"/><Relationship Id="rId2" Type="http://schemas.openxmlformats.org/officeDocument/2006/relationships/slideLayout" Target="../slideLayouts/slideLayout7.xml"/><Relationship Id="rId1" Type="http://schemas.openxmlformats.org/officeDocument/2006/relationships/tags" Target="../tags/tag284.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93.xml"/><Relationship Id="rId1" Type="http://schemas.openxmlformats.org/officeDocument/2006/relationships/image" Target="../media/image1.png"/></Relationships>
</file>

<file path=ppt/slides/_rels/slide170.xml.rels><?xml version="1.0" encoding="UTF-8" standalone="yes"?>
<Relationships xmlns="http://schemas.openxmlformats.org/package/2006/relationships"><Relationship Id="rId3" Type="http://schemas.openxmlformats.org/officeDocument/2006/relationships/notesSlide" Target="../notesSlides/notesSlide107.xml"/><Relationship Id="rId2" Type="http://schemas.openxmlformats.org/officeDocument/2006/relationships/slideLayout" Target="../slideLayouts/slideLayout7.xml"/><Relationship Id="rId1" Type="http://schemas.openxmlformats.org/officeDocument/2006/relationships/tags" Target="../tags/tag285.xml"/></Relationships>
</file>

<file path=ppt/slides/_rels/slide171.xml.rels><?xml version="1.0" encoding="UTF-8" standalone="yes"?>
<Relationships xmlns="http://schemas.openxmlformats.org/package/2006/relationships"><Relationship Id="rId3" Type="http://schemas.openxmlformats.org/officeDocument/2006/relationships/notesSlide" Target="../notesSlides/notesSlide108.xml"/><Relationship Id="rId2" Type="http://schemas.openxmlformats.org/officeDocument/2006/relationships/slideLayout" Target="../slideLayouts/slideLayout7.xml"/><Relationship Id="rId1" Type="http://schemas.openxmlformats.org/officeDocument/2006/relationships/tags" Target="../tags/tag286.xml"/></Relationships>
</file>

<file path=ppt/slides/_rels/slide172.xml.rels><?xml version="1.0" encoding="UTF-8" standalone="yes"?>
<Relationships xmlns="http://schemas.openxmlformats.org/package/2006/relationships"><Relationship Id="rId3" Type="http://schemas.openxmlformats.org/officeDocument/2006/relationships/notesSlide" Target="../notesSlides/notesSlide109.xml"/><Relationship Id="rId2" Type="http://schemas.openxmlformats.org/officeDocument/2006/relationships/slideLayout" Target="../slideLayouts/slideLayout7.xml"/><Relationship Id="rId1" Type="http://schemas.openxmlformats.org/officeDocument/2006/relationships/tags" Target="../tags/tag287.xml"/></Relationships>
</file>

<file path=ppt/slides/_rels/slide173.xml.rels><?xml version="1.0" encoding="UTF-8" standalone="yes"?>
<Relationships xmlns="http://schemas.openxmlformats.org/package/2006/relationships"><Relationship Id="rId3" Type="http://schemas.openxmlformats.org/officeDocument/2006/relationships/notesSlide" Target="../notesSlides/notesSlide110.xml"/><Relationship Id="rId2" Type="http://schemas.openxmlformats.org/officeDocument/2006/relationships/slideLayout" Target="../slideLayouts/slideLayout7.xml"/><Relationship Id="rId1" Type="http://schemas.openxmlformats.org/officeDocument/2006/relationships/tags" Target="../tags/tag288.xml"/></Relationships>
</file>

<file path=ppt/slides/_rels/slide17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89.xml"/></Relationships>
</file>

<file path=ppt/slides/_rels/slide175.xml.rels><?xml version="1.0" encoding="UTF-8" standalone="yes"?>
<Relationships xmlns="http://schemas.openxmlformats.org/package/2006/relationships"><Relationship Id="rId9" Type="http://schemas.openxmlformats.org/officeDocument/2006/relationships/tags" Target="../tags/tag298.xml"/><Relationship Id="rId8" Type="http://schemas.openxmlformats.org/officeDocument/2006/relationships/tags" Target="../tags/tag297.xml"/><Relationship Id="rId7" Type="http://schemas.openxmlformats.org/officeDocument/2006/relationships/tags" Target="../tags/tag296.xml"/><Relationship Id="rId6" Type="http://schemas.openxmlformats.org/officeDocument/2006/relationships/tags" Target="../tags/tag295.xml"/><Relationship Id="rId5" Type="http://schemas.openxmlformats.org/officeDocument/2006/relationships/tags" Target="../tags/tag294.xml"/><Relationship Id="rId4" Type="http://schemas.openxmlformats.org/officeDocument/2006/relationships/tags" Target="../tags/tag293.xml"/><Relationship Id="rId3" Type="http://schemas.openxmlformats.org/officeDocument/2006/relationships/tags" Target="../tags/tag292.xml"/><Relationship Id="rId2" Type="http://schemas.openxmlformats.org/officeDocument/2006/relationships/tags" Target="../tags/tag291.xml"/><Relationship Id="rId10" Type="http://schemas.openxmlformats.org/officeDocument/2006/relationships/slideLayout" Target="../slideLayouts/slideLayout7.xml"/><Relationship Id="rId1" Type="http://schemas.openxmlformats.org/officeDocument/2006/relationships/tags" Target="../tags/tag290.xml"/></Relationships>
</file>

<file path=ppt/slides/_rels/slide176.xml.rels><?xml version="1.0" encoding="UTF-8" standalone="yes"?>
<Relationships xmlns="http://schemas.openxmlformats.org/package/2006/relationships"><Relationship Id="rId3" Type="http://schemas.openxmlformats.org/officeDocument/2006/relationships/notesSlide" Target="../notesSlides/notesSlide111.xml"/><Relationship Id="rId2" Type="http://schemas.openxmlformats.org/officeDocument/2006/relationships/slideLayout" Target="../slideLayouts/slideLayout7.xml"/><Relationship Id="rId1" Type="http://schemas.openxmlformats.org/officeDocument/2006/relationships/tags" Target="../tags/tag299.xml"/></Relationships>
</file>

<file path=ppt/slides/_rels/slide177.xml.rels><?xml version="1.0" encoding="UTF-8" standalone="yes"?>
<Relationships xmlns="http://schemas.openxmlformats.org/package/2006/relationships"><Relationship Id="rId3" Type="http://schemas.openxmlformats.org/officeDocument/2006/relationships/notesSlide" Target="../notesSlides/notesSlide112.xml"/><Relationship Id="rId2" Type="http://schemas.openxmlformats.org/officeDocument/2006/relationships/slideLayout" Target="../slideLayouts/slideLayout7.xml"/><Relationship Id="rId1" Type="http://schemas.openxmlformats.org/officeDocument/2006/relationships/tags" Target="../tags/tag300.xml"/></Relationships>
</file>

<file path=ppt/slides/_rels/slide178.xml.rels><?xml version="1.0" encoding="UTF-8" standalone="yes"?>
<Relationships xmlns="http://schemas.openxmlformats.org/package/2006/relationships"><Relationship Id="rId3" Type="http://schemas.openxmlformats.org/officeDocument/2006/relationships/notesSlide" Target="../notesSlides/notesSlide113.xml"/><Relationship Id="rId2" Type="http://schemas.openxmlformats.org/officeDocument/2006/relationships/slideLayout" Target="../slideLayouts/slideLayout7.xml"/><Relationship Id="rId1" Type="http://schemas.openxmlformats.org/officeDocument/2006/relationships/tags" Target="../tags/tag301.xml"/></Relationships>
</file>

<file path=ppt/slides/_rels/slide179.xml.rels><?xml version="1.0" encoding="UTF-8" standalone="yes"?>
<Relationships xmlns="http://schemas.openxmlformats.org/package/2006/relationships"><Relationship Id="rId3" Type="http://schemas.openxmlformats.org/officeDocument/2006/relationships/notesSlide" Target="../notesSlides/notesSlide114.xml"/><Relationship Id="rId2" Type="http://schemas.openxmlformats.org/officeDocument/2006/relationships/slideLayout" Target="../slideLayouts/slideLayout7.xml"/><Relationship Id="rId1" Type="http://schemas.openxmlformats.org/officeDocument/2006/relationships/tags" Target="../tags/tag30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94.xml"/><Relationship Id="rId1" Type="http://schemas.openxmlformats.org/officeDocument/2006/relationships/image" Target="../media/image1.png"/></Relationships>
</file>

<file path=ppt/slides/_rels/slide180.xml.rels><?xml version="1.0" encoding="UTF-8" standalone="yes"?>
<Relationships xmlns="http://schemas.openxmlformats.org/package/2006/relationships"><Relationship Id="rId3" Type="http://schemas.openxmlformats.org/officeDocument/2006/relationships/notesSlide" Target="../notesSlides/notesSlide115.xml"/><Relationship Id="rId2" Type="http://schemas.openxmlformats.org/officeDocument/2006/relationships/slideLayout" Target="../slideLayouts/slideLayout7.xml"/><Relationship Id="rId1" Type="http://schemas.openxmlformats.org/officeDocument/2006/relationships/tags" Target="../tags/tag303.xml"/></Relationships>
</file>

<file path=ppt/slides/_rels/slide181.xml.rels><?xml version="1.0" encoding="UTF-8" standalone="yes"?>
<Relationships xmlns="http://schemas.openxmlformats.org/package/2006/relationships"><Relationship Id="rId3" Type="http://schemas.openxmlformats.org/officeDocument/2006/relationships/notesSlide" Target="../notesSlides/notesSlide116.xml"/><Relationship Id="rId2" Type="http://schemas.openxmlformats.org/officeDocument/2006/relationships/slideLayout" Target="../slideLayouts/slideLayout7.xml"/><Relationship Id="rId1" Type="http://schemas.openxmlformats.org/officeDocument/2006/relationships/tags" Target="../tags/tag304.xml"/></Relationships>
</file>

<file path=ppt/slides/_rels/slide182.xml.rels><?xml version="1.0" encoding="UTF-8" standalone="yes"?>
<Relationships xmlns="http://schemas.openxmlformats.org/package/2006/relationships"><Relationship Id="rId3" Type="http://schemas.openxmlformats.org/officeDocument/2006/relationships/notesSlide" Target="../notesSlides/notesSlide117.xml"/><Relationship Id="rId2" Type="http://schemas.openxmlformats.org/officeDocument/2006/relationships/slideLayout" Target="../slideLayouts/slideLayout7.xml"/><Relationship Id="rId1" Type="http://schemas.openxmlformats.org/officeDocument/2006/relationships/tags" Target="../tags/tag305.xml"/></Relationships>
</file>

<file path=ppt/slides/_rels/slide183.xml.rels><?xml version="1.0" encoding="UTF-8" standalone="yes"?>
<Relationships xmlns="http://schemas.openxmlformats.org/package/2006/relationships"><Relationship Id="rId3" Type="http://schemas.openxmlformats.org/officeDocument/2006/relationships/notesSlide" Target="../notesSlides/notesSlide118.xml"/><Relationship Id="rId2" Type="http://schemas.openxmlformats.org/officeDocument/2006/relationships/slideLayout" Target="../slideLayouts/slideLayout7.xml"/><Relationship Id="rId1" Type="http://schemas.openxmlformats.org/officeDocument/2006/relationships/tags" Target="../tags/tag306.xml"/></Relationships>
</file>

<file path=ppt/slides/_rels/slide184.xml.rels><?xml version="1.0" encoding="UTF-8" standalone="yes"?>
<Relationships xmlns="http://schemas.openxmlformats.org/package/2006/relationships"><Relationship Id="rId3" Type="http://schemas.openxmlformats.org/officeDocument/2006/relationships/notesSlide" Target="../notesSlides/notesSlide119.xml"/><Relationship Id="rId2" Type="http://schemas.openxmlformats.org/officeDocument/2006/relationships/slideLayout" Target="../slideLayouts/slideLayout7.xml"/><Relationship Id="rId1" Type="http://schemas.openxmlformats.org/officeDocument/2006/relationships/tags" Target="../tags/tag307.xml"/></Relationships>
</file>

<file path=ppt/slides/_rels/slide185.xml.rels><?xml version="1.0" encoding="UTF-8" standalone="yes"?>
<Relationships xmlns="http://schemas.openxmlformats.org/package/2006/relationships"><Relationship Id="rId3" Type="http://schemas.openxmlformats.org/officeDocument/2006/relationships/notesSlide" Target="../notesSlides/notesSlide120.xml"/><Relationship Id="rId2" Type="http://schemas.openxmlformats.org/officeDocument/2006/relationships/slideLayout" Target="../slideLayouts/slideLayout7.xml"/><Relationship Id="rId1" Type="http://schemas.openxmlformats.org/officeDocument/2006/relationships/tags" Target="../tags/tag308.xml"/></Relationships>
</file>

<file path=ppt/slides/_rels/slide186.xml.rels><?xml version="1.0" encoding="UTF-8" standalone="yes"?>
<Relationships xmlns="http://schemas.openxmlformats.org/package/2006/relationships"><Relationship Id="rId3" Type="http://schemas.openxmlformats.org/officeDocument/2006/relationships/notesSlide" Target="../notesSlides/notesSlide121.xml"/><Relationship Id="rId2" Type="http://schemas.openxmlformats.org/officeDocument/2006/relationships/slideLayout" Target="../slideLayouts/slideLayout7.xml"/><Relationship Id="rId1" Type="http://schemas.openxmlformats.org/officeDocument/2006/relationships/tags" Target="../tags/tag309.xml"/></Relationships>
</file>

<file path=ppt/slides/_rels/slide187.xml.rels><?xml version="1.0" encoding="UTF-8" standalone="yes"?>
<Relationships xmlns="http://schemas.openxmlformats.org/package/2006/relationships"><Relationship Id="rId3" Type="http://schemas.openxmlformats.org/officeDocument/2006/relationships/notesSlide" Target="../notesSlides/notesSlide122.xml"/><Relationship Id="rId2" Type="http://schemas.openxmlformats.org/officeDocument/2006/relationships/slideLayout" Target="../slideLayouts/slideLayout7.xml"/><Relationship Id="rId1" Type="http://schemas.openxmlformats.org/officeDocument/2006/relationships/tags" Target="../tags/tag310.xml"/></Relationships>
</file>

<file path=ppt/slides/_rels/slide188.xml.rels><?xml version="1.0" encoding="UTF-8" standalone="yes"?>
<Relationships xmlns="http://schemas.openxmlformats.org/package/2006/relationships"><Relationship Id="rId4" Type="http://schemas.openxmlformats.org/officeDocument/2006/relationships/notesSlide" Target="../notesSlides/notesSlide123.xml"/><Relationship Id="rId3" Type="http://schemas.openxmlformats.org/officeDocument/2006/relationships/slideLayout" Target="../slideLayouts/slideLayout7.xml"/><Relationship Id="rId2" Type="http://schemas.openxmlformats.org/officeDocument/2006/relationships/tags" Target="../tags/tag311.xml"/><Relationship Id="rId1" Type="http://schemas.openxmlformats.org/officeDocument/2006/relationships/image" Target="../media/image1.png"/></Relationships>
</file>

<file path=ppt/slides/_rels/slide189.xml.rels><?xml version="1.0" encoding="UTF-8" standalone="yes"?>
<Relationships xmlns="http://schemas.openxmlformats.org/package/2006/relationships"><Relationship Id="rId4" Type="http://schemas.openxmlformats.org/officeDocument/2006/relationships/notesSlide" Target="../notesSlides/notesSlide124.xml"/><Relationship Id="rId3" Type="http://schemas.openxmlformats.org/officeDocument/2006/relationships/slideLayout" Target="../slideLayouts/slideLayout7.xml"/><Relationship Id="rId2" Type="http://schemas.openxmlformats.org/officeDocument/2006/relationships/tags" Target="../tags/tag312.xml"/><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95.xml"/></Relationships>
</file>

<file path=ppt/slides/_rels/slide19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13.xml"/></Relationships>
</file>

<file path=ppt/slides/_rels/slide191.xml.rels><?xml version="1.0" encoding="UTF-8" standalone="yes"?>
<Relationships xmlns="http://schemas.openxmlformats.org/package/2006/relationships"><Relationship Id="rId9" Type="http://schemas.openxmlformats.org/officeDocument/2006/relationships/tags" Target="../tags/tag322.xml"/><Relationship Id="rId8" Type="http://schemas.openxmlformats.org/officeDocument/2006/relationships/tags" Target="../tags/tag321.xml"/><Relationship Id="rId7" Type="http://schemas.openxmlformats.org/officeDocument/2006/relationships/tags" Target="../tags/tag320.xml"/><Relationship Id="rId6" Type="http://schemas.openxmlformats.org/officeDocument/2006/relationships/tags" Target="../tags/tag319.xml"/><Relationship Id="rId5" Type="http://schemas.openxmlformats.org/officeDocument/2006/relationships/tags" Target="../tags/tag318.xml"/><Relationship Id="rId4" Type="http://schemas.openxmlformats.org/officeDocument/2006/relationships/tags" Target="../tags/tag317.xml"/><Relationship Id="rId3" Type="http://schemas.openxmlformats.org/officeDocument/2006/relationships/tags" Target="../tags/tag316.xml"/><Relationship Id="rId2" Type="http://schemas.openxmlformats.org/officeDocument/2006/relationships/tags" Target="../tags/tag315.xml"/><Relationship Id="rId12" Type="http://schemas.openxmlformats.org/officeDocument/2006/relationships/slideLayout" Target="../slideLayouts/slideLayout7.xml"/><Relationship Id="rId11" Type="http://schemas.openxmlformats.org/officeDocument/2006/relationships/tags" Target="../tags/tag324.xml"/><Relationship Id="rId10" Type="http://schemas.openxmlformats.org/officeDocument/2006/relationships/tags" Target="../tags/tag323.xml"/><Relationship Id="rId1" Type="http://schemas.openxmlformats.org/officeDocument/2006/relationships/tags" Target="../tags/tag314.xml"/></Relationships>
</file>

<file path=ppt/slides/_rels/slide192.xml.rels><?xml version="1.0" encoding="UTF-8" standalone="yes"?>
<Relationships xmlns="http://schemas.openxmlformats.org/package/2006/relationships"><Relationship Id="rId3" Type="http://schemas.openxmlformats.org/officeDocument/2006/relationships/notesSlide" Target="../notesSlides/notesSlide125.xml"/><Relationship Id="rId2" Type="http://schemas.openxmlformats.org/officeDocument/2006/relationships/slideLayout" Target="../slideLayouts/slideLayout7.xml"/><Relationship Id="rId1" Type="http://schemas.openxmlformats.org/officeDocument/2006/relationships/tags" Target="../tags/tag325.xml"/></Relationships>
</file>

<file path=ppt/slides/_rels/slide193.xml.rels><?xml version="1.0" encoding="UTF-8" standalone="yes"?>
<Relationships xmlns="http://schemas.openxmlformats.org/package/2006/relationships"><Relationship Id="rId3" Type="http://schemas.openxmlformats.org/officeDocument/2006/relationships/notesSlide" Target="../notesSlides/notesSlide126.xml"/><Relationship Id="rId2" Type="http://schemas.openxmlformats.org/officeDocument/2006/relationships/slideLayout" Target="../slideLayouts/slideLayout7.xml"/><Relationship Id="rId1" Type="http://schemas.openxmlformats.org/officeDocument/2006/relationships/tags" Target="../tags/tag326.xml"/></Relationships>
</file>

<file path=ppt/slides/_rels/slide194.xml.rels><?xml version="1.0" encoding="UTF-8" standalone="yes"?>
<Relationships xmlns="http://schemas.openxmlformats.org/package/2006/relationships"><Relationship Id="rId3" Type="http://schemas.openxmlformats.org/officeDocument/2006/relationships/notesSlide" Target="../notesSlides/notesSlide127.xml"/><Relationship Id="rId2" Type="http://schemas.openxmlformats.org/officeDocument/2006/relationships/slideLayout" Target="../slideLayouts/slideLayout7.xml"/><Relationship Id="rId1" Type="http://schemas.openxmlformats.org/officeDocument/2006/relationships/tags" Target="../tags/tag327.xml"/></Relationships>
</file>

<file path=ppt/slides/_rels/slide195.xml.rels><?xml version="1.0" encoding="UTF-8" standalone="yes"?>
<Relationships xmlns="http://schemas.openxmlformats.org/package/2006/relationships"><Relationship Id="rId3" Type="http://schemas.openxmlformats.org/officeDocument/2006/relationships/notesSlide" Target="../notesSlides/notesSlide128.xml"/><Relationship Id="rId2" Type="http://schemas.openxmlformats.org/officeDocument/2006/relationships/slideLayout" Target="../slideLayouts/slideLayout7.xml"/><Relationship Id="rId1" Type="http://schemas.openxmlformats.org/officeDocument/2006/relationships/tags" Target="../tags/tag328.xml"/></Relationships>
</file>

<file path=ppt/slides/_rels/slide196.xml.rels><?xml version="1.0" encoding="UTF-8" standalone="yes"?>
<Relationships xmlns="http://schemas.openxmlformats.org/package/2006/relationships"><Relationship Id="rId3" Type="http://schemas.openxmlformats.org/officeDocument/2006/relationships/notesSlide" Target="../notesSlides/notesSlide129.xml"/><Relationship Id="rId2" Type="http://schemas.openxmlformats.org/officeDocument/2006/relationships/slideLayout" Target="../slideLayouts/slideLayout7.xml"/><Relationship Id="rId1" Type="http://schemas.openxmlformats.org/officeDocument/2006/relationships/tags" Target="../tags/tag329.xml"/></Relationships>
</file>

<file path=ppt/slides/_rels/slide197.xml.rels><?xml version="1.0" encoding="UTF-8" standalone="yes"?>
<Relationships xmlns="http://schemas.openxmlformats.org/package/2006/relationships"><Relationship Id="rId3" Type="http://schemas.openxmlformats.org/officeDocument/2006/relationships/notesSlide" Target="../notesSlides/notesSlide130.xml"/><Relationship Id="rId2" Type="http://schemas.openxmlformats.org/officeDocument/2006/relationships/slideLayout" Target="../slideLayouts/slideLayout7.xml"/><Relationship Id="rId1" Type="http://schemas.openxmlformats.org/officeDocument/2006/relationships/tags" Target="../tags/tag330.xml"/></Relationships>
</file>

<file path=ppt/slides/_rels/slide198.xml.rels><?xml version="1.0" encoding="UTF-8" standalone="yes"?>
<Relationships xmlns="http://schemas.openxmlformats.org/package/2006/relationships"><Relationship Id="rId3" Type="http://schemas.openxmlformats.org/officeDocument/2006/relationships/notesSlide" Target="../notesSlides/notesSlide131.xml"/><Relationship Id="rId2" Type="http://schemas.openxmlformats.org/officeDocument/2006/relationships/slideLayout" Target="../slideLayouts/slideLayout7.xml"/><Relationship Id="rId1" Type="http://schemas.openxmlformats.org/officeDocument/2006/relationships/tags" Target="../tags/tag331.xml"/></Relationships>
</file>

<file path=ppt/slides/_rels/slide199.xml.rels><?xml version="1.0" encoding="UTF-8" standalone="yes"?>
<Relationships xmlns="http://schemas.openxmlformats.org/package/2006/relationships"><Relationship Id="rId4" Type="http://schemas.openxmlformats.org/officeDocument/2006/relationships/notesSlide" Target="../notesSlides/notesSlide132.xml"/><Relationship Id="rId3" Type="http://schemas.openxmlformats.org/officeDocument/2006/relationships/slideLayout" Target="../slideLayouts/slideLayout7.xml"/><Relationship Id="rId2" Type="http://schemas.openxmlformats.org/officeDocument/2006/relationships/tags" Target="../tags/tag332.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4.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96.xml"/></Relationships>
</file>

<file path=ppt/slides/_rels/slide200.xml.rels><?xml version="1.0" encoding="UTF-8" standalone="yes"?>
<Relationships xmlns="http://schemas.openxmlformats.org/package/2006/relationships"><Relationship Id="rId4" Type="http://schemas.openxmlformats.org/officeDocument/2006/relationships/notesSlide" Target="../notesSlides/notesSlide133.xml"/><Relationship Id="rId3" Type="http://schemas.openxmlformats.org/officeDocument/2006/relationships/slideLayout" Target="../slideLayouts/slideLayout7.xml"/><Relationship Id="rId2" Type="http://schemas.openxmlformats.org/officeDocument/2006/relationships/tags" Target="../tags/tag333.xml"/><Relationship Id="rId1" Type="http://schemas.openxmlformats.org/officeDocument/2006/relationships/image" Target="../media/image1.png"/></Relationships>
</file>

<file path=ppt/slides/_rels/slide201.xml.rels><?xml version="1.0" encoding="UTF-8" standalone="yes"?>
<Relationships xmlns="http://schemas.openxmlformats.org/package/2006/relationships"><Relationship Id="rId3" Type="http://schemas.openxmlformats.org/officeDocument/2006/relationships/notesSlide" Target="../notesSlides/notesSlide134.xml"/><Relationship Id="rId2" Type="http://schemas.openxmlformats.org/officeDocument/2006/relationships/slideLayout" Target="../slideLayouts/slideLayout7.xml"/><Relationship Id="rId1" Type="http://schemas.openxmlformats.org/officeDocument/2006/relationships/tags" Target="../tags/tag334.xml"/></Relationships>
</file>

<file path=ppt/slides/_rels/slide202.xml.rels><?xml version="1.0" encoding="UTF-8" standalone="yes"?>
<Relationships xmlns="http://schemas.openxmlformats.org/package/2006/relationships"><Relationship Id="rId3" Type="http://schemas.openxmlformats.org/officeDocument/2006/relationships/notesSlide" Target="../notesSlides/notesSlide135.xml"/><Relationship Id="rId2" Type="http://schemas.openxmlformats.org/officeDocument/2006/relationships/slideLayout" Target="../slideLayouts/slideLayout7.xml"/><Relationship Id="rId1" Type="http://schemas.openxmlformats.org/officeDocument/2006/relationships/tags" Target="../tags/tag335.xml"/></Relationships>
</file>

<file path=ppt/slides/_rels/slide203.xml.rels><?xml version="1.0" encoding="UTF-8" standalone="yes"?>
<Relationships xmlns="http://schemas.openxmlformats.org/package/2006/relationships"><Relationship Id="rId3" Type="http://schemas.openxmlformats.org/officeDocument/2006/relationships/notesSlide" Target="../notesSlides/notesSlide136.xml"/><Relationship Id="rId2" Type="http://schemas.openxmlformats.org/officeDocument/2006/relationships/slideLayout" Target="../slideLayouts/slideLayout7.xml"/><Relationship Id="rId1" Type="http://schemas.openxmlformats.org/officeDocument/2006/relationships/tags" Target="../tags/tag336.xml"/></Relationships>
</file>

<file path=ppt/slides/_rels/slide204.xml.rels><?xml version="1.0" encoding="UTF-8" standalone="yes"?>
<Relationships xmlns="http://schemas.openxmlformats.org/package/2006/relationships"><Relationship Id="rId3" Type="http://schemas.openxmlformats.org/officeDocument/2006/relationships/notesSlide" Target="../notesSlides/notesSlide137.xml"/><Relationship Id="rId2" Type="http://schemas.openxmlformats.org/officeDocument/2006/relationships/slideLayout" Target="../slideLayouts/slideLayout7.xml"/><Relationship Id="rId1" Type="http://schemas.openxmlformats.org/officeDocument/2006/relationships/tags" Target="../tags/tag337.xml"/></Relationships>
</file>

<file path=ppt/slides/_rels/slide205.xml.rels><?xml version="1.0" encoding="UTF-8" standalone="yes"?>
<Relationships xmlns="http://schemas.openxmlformats.org/package/2006/relationships"><Relationship Id="rId4" Type="http://schemas.openxmlformats.org/officeDocument/2006/relationships/notesSlide" Target="../notesSlides/notesSlide138.xml"/><Relationship Id="rId3" Type="http://schemas.openxmlformats.org/officeDocument/2006/relationships/slideLayout" Target="../slideLayouts/slideLayout7.xml"/><Relationship Id="rId2" Type="http://schemas.openxmlformats.org/officeDocument/2006/relationships/tags" Target="../tags/tag338.xml"/><Relationship Id="rId1" Type="http://schemas.openxmlformats.org/officeDocument/2006/relationships/image" Target="../media/image1.png"/></Relationships>
</file>

<file path=ppt/slides/_rels/slide206.xml.rels><?xml version="1.0" encoding="UTF-8" standalone="yes"?>
<Relationships xmlns="http://schemas.openxmlformats.org/package/2006/relationships"><Relationship Id="rId4" Type="http://schemas.openxmlformats.org/officeDocument/2006/relationships/notesSlide" Target="../notesSlides/notesSlide139.xml"/><Relationship Id="rId3" Type="http://schemas.openxmlformats.org/officeDocument/2006/relationships/slideLayout" Target="../slideLayouts/slideLayout7.xml"/><Relationship Id="rId2" Type="http://schemas.openxmlformats.org/officeDocument/2006/relationships/tags" Target="../tags/tag339.xml"/><Relationship Id="rId1" Type="http://schemas.openxmlformats.org/officeDocument/2006/relationships/image" Target="../media/image1.png"/></Relationships>
</file>

<file path=ppt/slides/_rels/slide207.xml.rels><?xml version="1.0" encoding="UTF-8" standalone="yes"?>
<Relationships xmlns="http://schemas.openxmlformats.org/package/2006/relationships"><Relationship Id="rId4" Type="http://schemas.openxmlformats.org/officeDocument/2006/relationships/notesSlide" Target="../notesSlides/notesSlide140.xml"/><Relationship Id="rId3" Type="http://schemas.openxmlformats.org/officeDocument/2006/relationships/slideLayout" Target="../slideLayouts/slideLayout7.xml"/><Relationship Id="rId2" Type="http://schemas.openxmlformats.org/officeDocument/2006/relationships/tags" Target="../tags/tag340.xml"/><Relationship Id="rId1" Type="http://schemas.openxmlformats.org/officeDocument/2006/relationships/image" Target="../media/image1.png"/></Relationships>
</file>

<file path=ppt/slides/_rels/slide20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41.xml"/></Relationships>
</file>

<file path=ppt/slides/_rels/slide209.xml.rels><?xml version="1.0" encoding="UTF-8" standalone="yes"?>
<Relationships xmlns="http://schemas.openxmlformats.org/package/2006/relationships"><Relationship Id="rId9" Type="http://schemas.openxmlformats.org/officeDocument/2006/relationships/tags" Target="../tags/tag350.xml"/><Relationship Id="rId8" Type="http://schemas.openxmlformats.org/officeDocument/2006/relationships/tags" Target="../tags/tag349.xml"/><Relationship Id="rId7" Type="http://schemas.openxmlformats.org/officeDocument/2006/relationships/tags" Target="../tags/tag348.xml"/><Relationship Id="rId6" Type="http://schemas.openxmlformats.org/officeDocument/2006/relationships/tags" Target="../tags/tag347.xml"/><Relationship Id="rId5" Type="http://schemas.openxmlformats.org/officeDocument/2006/relationships/tags" Target="../tags/tag346.xml"/><Relationship Id="rId4" Type="http://schemas.openxmlformats.org/officeDocument/2006/relationships/tags" Target="../tags/tag345.xml"/><Relationship Id="rId3" Type="http://schemas.openxmlformats.org/officeDocument/2006/relationships/tags" Target="../tags/tag344.xml"/><Relationship Id="rId2" Type="http://schemas.openxmlformats.org/officeDocument/2006/relationships/tags" Target="../tags/tag343.xml"/><Relationship Id="rId16" Type="http://schemas.openxmlformats.org/officeDocument/2006/relationships/slideLayout" Target="../slideLayouts/slideLayout7.xml"/><Relationship Id="rId15" Type="http://schemas.openxmlformats.org/officeDocument/2006/relationships/tags" Target="../tags/tag356.xml"/><Relationship Id="rId14" Type="http://schemas.openxmlformats.org/officeDocument/2006/relationships/tags" Target="../tags/tag355.xml"/><Relationship Id="rId13" Type="http://schemas.openxmlformats.org/officeDocument/2006/relationships/tags" Target="../tags/tag354.xml"/><Relationship Id="rId12" Type="http://schemas.openxmlformats.org/officeDocument/2006/relationships/tags" Target="../tags/tag353.xml"/><Relationship Id="rId11" Type="http://schemas.openxmlformats.org/officeDocument/2006/relationships/tags" Target="../tags/tag352.xml"/><Relationship Id="rId10" Type="http://schemas.openxmlformats.org/officeDocument/2006/relationships/tags" Target="../tags/tag351.xml"/><Relationship Id="rId1" Type="http://schemas.openxmlformats.org/officeDocument/2006/relationships/tags" Target="../tags/tag342.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97.xml"/><Relationship Id="rId1" Type="http://schemas.openxmlformats.org/officeDocument/2006/relationships/image" Target="../media/image1.png"/></Relationships>
</file>

<file path=ppt/slides/_rels/slide210.xml.rels><?xml version="1.0" encoding="UTF-8" standalone="yes"?>
<Relationships xmlns="http://schemas.openxmlformats.org/package/2006/relationships"><Relationship Id="rId3" Type="http://schemas.openxmlformats.org/officeDocument/2006/relationships/notesSlide" Target="../notesSlides/notesSlide141.xml"/><Relationship Id="rId2" Type="http://schemas.openxmlformats.org/officeDocument/2006/relationships/slideLayout" Target="../slideLayouts/slideLayout7.xml"/><Relationship Id="rId1" Type="http://schemas.openxmlformats.org/officeDocument/2006/relationships/tags" Target="../tags/tag357.xml"/></Relationships>
</file>

<file path=ppt/slides/_rels/slide211.xml.rels><?xml version="1.0" encoding="UTF-8" standalone="yes"?>
<Relationships xmlns="http://schemas.openxmlformats.org/package/2006/relationships"><Relationship Id="rId4" Type="http://schemas.openxmlformats.org/officeDocument/2006/relationships/notesSlide" Target="../notesSlides/notesSlide142.xml"/><Relationship Id="rId3" Type="http://schemas.openxmlformats.org/officeDocument/2006/relationships/slideLayout" Target="../slideLayouts/slideLayout7.xml"/><Relationship Id="rId2" Type="http://schemas.openxmlformats.org/officeDocument/2006/relationships/tags" Target="../tags/tag358.xml"/><Relationship Id="rId1" Type="http://schemas.openxmlformats.org/officeDocument/2006/relationships/image" Target="../media/image1.png"/></Relationships>
</file>

<file path=ppt/slides/_rels/slide212.xml.rels><?xml version="1.0" encoding="UTF-8" standalone="yes"?>
<Relationships xmlns="http://schemas.openxmlformats.org/package/2006/relationships"><Relationship Id="rId4" Type="http://schemas.openxmlformats.org/officeDocument/2006/relationships/notesSlide" Target="../notesSlides/notesSlide143.xml"/><Relationship Id="rId3" Type="http://schemas.openxmlformats.org/officeDocument/2006/relationships/slideLayout" Target="../slideLayouts/slideLayout7.xml"/><Relationship Id="rId2" Type="http://schemas.openxmlformats.org/officeDocument/2006/relationships/tags" Target="../tags/tag359.xml"/><Relationship Id="rId1" Type="http://schemas.openxmlformats.org/officeDocument/2006/relationships/image" Target="../media/image1.png"/></Relationships>
</file>

<file path=ppt/slides/_rels/slide213.xml.rels><?xml version="1.0" encoding="UTF-8" standalone="yes"?>
<Relationships xmlns="http://schemas.openxmlformats.org/package/2006/relationships"><Relationship Id="rId4" Type="http://schemas.openxmlformats.org/officeDocument/2006/relationships/notesSlide" Target="../notesSlides/notesSlide144.xml"/><Relationship Id="rId3" Type="http://schemas.openxmlformats.org/officeDocument/2006/relationships/slideLayout" Target="../slideLayouts/slideLayout7.xml"/><Relationship Id="rId2" Type="http://schemas.openxmlformats.org/officeDocument/2006/relationships/tags" Target="../tags/tag360.xml"/><Relationship Id="rId1" Type="http://schemas.openxmlformats.org/officeDocument/2006/relationships/image" Target="../media/image1.png"/></Relationships>
</file>

<file path=ppt/slides/_rels/slide214.xml.rels><?xml version="1.0" encoding="UTF-8" standalone="yes"?>
<Relationships xmlns="http://schemas.openxmlformats.org/package/2006/relationships"><Relationship Id="rId4" Type="http://schemas.openxmlformats.org/officeDocument/2006/relationships/notesSlide" Target="../notesSlides/notesSlide145.xml"/><Relationship Id="rId3" Type="http://schemas.openxmlformats.org/officeDocument/2006/relationships/slideLayout" Target="../slideLayouts/slideLayout7.xml"/><Relationship Id="rId2" Type="http://schemas.openxmlformats.org/officeDocument/2006/relationships/tags" Target="../tags/tag361.xml"/><Relationship Id="rId1" Type="http://schemas.openxmlformats.org/officeDocument/2006/relationships/image" Target="../media/image1.png"/></Relationships>
</file>

<file path=ppt/slides/_rels/slide215.xml.rels><?xml version="1.0" encoding="UTF-8" standalone="yes"?>
<Relationships xmlns="http://schemas.openxmlformats.org/package/2006/relationships"><Relationship Id="rId4" Type="http://schemas.openxmlformats.org/officeDocument/2006/relationships/notesSlide" Target="../notesSlides/notesSlide146.xml"/><Relationship Id="rId3" Type="http://schemas.openxmlformats.org/officeDocument/2006/relationships/slideLayout" Target="../slideLayouts/slideLayout7.xml"/><Relationship Id="rId2" Type="http://schemas.openxmlformats.org/officeDocument/2006/relationships/tags" Target="../tags/tag362.xml"/><Relationship Id="rId1" Type="http://schemas.openxmlformats.org/officeDocument/2006/relationships/image" Target="../media/image1.png"/></Relationships>
</file>

<file path=ppt/slides/_rels/slide216.xml.rels><?xml version="1.0" encoding="UTF-8" standalone="yes"?>
<Relationships xmlns="http://schemas.openxmlformats.org/package/2006/relationships"><Relationship Id="rId3" Type="http://schemas.openxmlformats.org/officeDocument/2006/relationships/notesSlide" Target="../notesSlides/notesSlide147.xml"/><Relationship Id="rId2" Type="http://schemas.openxmlformats.org/officeDocument/2006/relationships/slideLayout" Target="../slideLayouts/slideLayout7.xml"/><Relationship Id="rId1" Type="http://schemas.openxmlformats.org/officeDocument/2006/relationships/tags" Target="../tags/tag363.xml"/></Relationships>
</file>

<file path=ppt/slides/_rels/slide217.xml.rels><?xml version="1.0" encoding="UTF-8" standalone="yes"?>
<Relationships xmlns="http://schemas.openxmlformats.org/package/2006/relationships"><Relationship Id="rId3" Type="http://schemas.openxmlformats.org/officeDocument/2006/relationships/notesSlide" Target="../notesSlides/notesSlide148.xml"/><Relationship Id="rId2" Type="http://schemas.openxmlformats.org/officeDocument/2006/relationships/slideLayout" Target="../slideLayouts/slideLayout7.xml"/><Relationship Id="rId1" Type="http://schemas.openxmlformats.org/officeDocument/2006/relationships/tags" Target="../tags/tag364.xml"/></Relationships>
</file>

<file path=ppt/slides/_rels/slide218.xml.rels><?xml version="1.0" encoding="UTF-8" standalone="yes"?>
<Relationships xmlns="http://schemas.openxmlformats.org/package/2006/relationships"><Relationship Id="rId3" Type="http://schemas.openxmlformats.org/officeDocument/2006/relationships/notesSlide" Target="../notesSlides/notesSlide149.xml"/><Relationship Id="rId2" Type="http://schemas.openxmlformats.org/officeDocument/2006/relationships/slideLayout" Target="../slideLayouts/slideLayout7.xml"/><Relationship Id="rId1" Type="http://schemas.openxmlformats.org/officeDocument/2006/relationships/tags" Target="../tags/tag365.xml"/></Relationships>
</file>

<file path=ppt/slides/_rels/slide219.xml.rels><?xml version="1.0" encoding="UTF-8" standalone="yes"?>
<Relationships xmlns="http://schemas.openxmlformats.org/package/2006/relationships"><Relationship Id="rId3" Type="http://schemas.openxmlformats.org/officeDocument/2006/relationships/notesSlide" Target="../notesSlides/notesSlide150.xml"/><Relationship Id="rId2" Type="http://schemas.openxmlformats.org/officeDocument/2006/relationships/slideLayout" Target="../slideLayouts/slideLayout7.xml"/><Relationship Id="rId1" Type="http://schemas.openxmlformats.org/officeDocument/2006/relationships/tags" Target="../tags/tag366.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98.xml"/><Relationship Id="rId1" Type="http://schemas.openxmlformats.org/officeDocument/2006/relationships/image" Target="../media/image1.png"/></Relationships>
</file>

<file path=ppt/slides/_rels/slide220.xml.rels><?xml version="1.0" encoding="UTF-8" standalone="yes"?>
<Relationships xmlns="http://schemas.openxmlformats.org/package/2006/relationships"><Relationship Id="rId3" Type="http://schemas.openxmlformats.org/officeDocument/2006/relationships/notesSlide" Target="../notesSlides/notesSlide151.xml"/><Relationship Id="rId2" Type="http://schemas.openxmlformats.org/officeDocument/2006/relationships/slideLayout" Target="../slideLayouts/slideLayout7.xml"/><Relationship Id="rId1" Type="http://schemas.openxmlformats.org/officeDocument/2006/relationships/tags" Target="../tags/tag367.xml"/></Relationships>
</file>

<file path=ppt/slides/_rels/slide221.xml.rels><?xml version="1.0" encoding="UTF-8" standalone="yes"?>
<Relationships xmlns="http://schemas.openxmlformats.org/package/2006/relationships"><Relationship Id="rId4" Type="http://schemas.openxmlformats.org/officeDocument/2006/relationships/notesSlide" Target="../notesSlides/notesSlide152.xml"/><Relationship Id="rId3" Type="http://schemas.openxmlformats.org/officeDocument/2006/relationships/slideLayout" Target="../slideLayouts/slideLayout7.xml"/><Relationship Id="rId2" Type="http://schemas.openxmlformats.org/officeDocument/2006/relationships/tags" Target="../tags/tag368.xml"/><Relationship Id="rId1" Type="http://schemas.openxmlformats.org/officeDocument/2006/relationships/image" Target="../media/image1.png"/></Relationships>
</file>

<file path=ppt/slides/_rels/slide222.xml.rels><?xml version="1.0" encoding="UTF-8" standalone="yes"?>
<Relationships xmlns="http://schemas.openxmlformats.org/package/2006/relationships"><Relationship Id="rId3" Type="http://schemas.openxmlformats.org/officeDocument/2006/relationships/notesSlide" Target="../notesSlides/notesSlide153.xml"/><Relationship Id="rId2" Type="http://schemas.openxmlformats.org/officeDocument/2006/relationships/slideLayout" Target="../slideLayouts/slideLayout7.xml"/><Relationship Id="rId1" Type="http://schemas.openxmlformats.org/officeDocument/2006/relationships/tags" Target="../tags/tag369.xml"/></Relationships>
</file>

<file path=ppt/slides/_rels/slide223.xml.rels><?xml version="1.0" encoding="UTF-8" standalone="yes"?>
<Relationships xmlns="http://schemas.openxmlformats.org/package/2006/relationships"><Relationship Id="rId3" Type="http://schemas.openxmlformats.org/officeDocument/2006/relationships/notesSlide" Target="../notesSlides/notesSlide154.xml"/><Relationship Id="rId2" Type="http://schemas.openxmlformats.org/officeDocument/2006/relationships/slideLayout" Target="../slideLayouts/slideLayout7.xml"/><Relationship Id="rId1" Type="http://schemas.openxmlformats.org/officeDocument/2006/relationships/tags" Target="../tags/tag370.xml"/></Relationships>
</file>

<file path=ppt/slides/_rels/slide224.xml.rels><?xml version="1.0" encoding="UTF-8" standalone="yes"?>
<Relationships xmlns="http://schemas.openxmlformats.org/package/2006/relationships"><Relationship Id="rId4" Type="http://schemas.openxmlformats.org/officeDocument/2006/relationships/notesSlide" Target="../notesSlides/notesSlide155.xml"/><Relationship Id="rId3" Type="http://schemas.openxmlformats.org/officeDocument/2006/relationships/slideLayout" Target="../slideLayouts/slideLayout7.xml"/><Relationship Id="rId2" Type="http://schemas.openxmlformats.org/officeDocument/2006/relationships/tags" Target="../tags/tag371.xml"/><Relationship Id="rId1" Type="http://schemas.openxmlformats.org/officeDocument/2006/relationships/image" Target="../media/image1.png"/></Relationships>
</file>

<file path=ppt/slides/_rels/slide225.xml.rels><?xml version="1.0" encoding="UTF-8" standalone="yes"?>
<Relationships xmlns="http://schemas.openxmlformats.org/package/2006/relationships"><Relationship Id="rId4" Type="http://schemas.openxmlformats.org/officeDocument/2006/relationships/notesSlide" Target="../notesSlides/notesSlide156.xml"/><Relationship Id="rId3" Type="http://schemas.openxmlformats.org/officeDocument/2006/relationships/slideLayout" Target="../slideLayouts/slideLayout7.xml"/><Relationship Id="rId2" Type="http://schemas.openxmlformats.org/officeDocument/2006/relationships/tags" Target="../tags/tag372.xml"/><Relationship Id="rId1" Type="http://schemas.openxmlformats.org/officeDocument/2006/relationships/image" Target="../media/image1.png"/></Relationships>
</file>

<file path=ppt/slides/_rels/slide226.xml.rels><?xml version="1.0" encoding="UTF-8" standalone="yes"?>
<Relationships xmlns="http://schemas.openxmlformats.org/package/2006/relationships"><Relationship Id="rId4" Type="http://schemas.openxmlformats.org/officeDocument/2006/relationships/notesSlide" Target="../notesSlides/notesSlide157.xml"/><Relationship Id="rId3" Type="http://schemas.openxmlformats.org/officeDocument/2006/relationships/slideLayout" Target="../slideLayouts/slideLayout7.xml"/><Relationship Id="rId2" Type="http://schemas.openxmlformats.org/officeDocument/2006/relationships/tags" Target="../tags/tag373.xml"/><Relationship Id="rId1" Type="http://schemas.openxmlformats.org/officeDocument/2006/relationships/image" Target="../media/image1.png"/></Relationships>
</file>

<file path=ppt/slides/_rels/slide227.xml.rels><?xml version="1.0" encoding="UTF-8" standalone="yes"?>
<Relationships xmlns="http://schemas.openxmlformats.org/package/2006/relationships"><Relationship Id="rId3" Type="http://schemas.openxmlformats.org/officeDocument/2006/relationships/notesSlide" Target="../notesSlides/notesSlide158.xml"/><Relationship Id="rId2" Type="http://schemas.openxmlformats.org/officeDocument/2006/relationships/slideLayout" Target="../slideLayouts/slideLayout7.xml"/><Relationship Id="rId1" Type="http://schemas.openxmlformats.org/officeDocument/2006/relationships/tags" Target="../tags/tag374.xml"/></Relationships>
</file>

<file path=ppt/slides/_rels/slide228.xml.rels><?xml version="1.0" encoding="UTF-8" standalone="yes"?>
<Relationships xmlns="http://schemas.openxmlformats.org/package/2006/relationships"><Relationship Id="rId3" Type="http://schemas.openxmlformats.org/officeDocument/2006/relationships/notesSlide" Target="../notesSlides/notesSlide159.xml"/><Relationship Id="rId2" Type="http://schemas.openxmlformats.org/officeDocument/2006/relationships/slideLayout" Target="../slideLayouts/slideLayout7.xml"/><Relationship Id="rId1" Type="http://schemas.openxmlformats.org/officeDocument/2006/relationships/tags" Target="../tags/tag375.xml"/></Relationships>
</file>

<file path=ppt/slides/_rels/slide229.xml.rels><?xml version="1.0" encoding="UTF-8" standalone="yes"?>
<Relationships xmlns="http://schemas.openxmlformats.org/package/2006/relationships"><Relationship Id="rId3" Type="http://schemas.openxmlformats.org/officeDocument/2006/relationships/notesSlide" Target="../notesSlides/notesSlide160.xml"/><Relationship Id="rId2" Type="http://schemas.openxmlformats.org/officeDocument/2006/relationships/slideLayout" Target="../slideLayouts/slideLayout7.xml"/><Relationship Id="rId1" Type="http://schemas.openxmlformats.org/officeDocument/2006/relationships/tags" Target="../tags/tag376.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99.xml"/></Relationships>
</file>

<file path=ppt/slides/_rels/slide230.xml.rels><?xml version="1.0" encoding="UTF-8" standalone="yes"?>
<Relationships xmlns="http://schemas.openxmlformats.org/package/2006/relationships"><Relationship Id="rId3" Type="http://schemas.openxmlformats.org/officeDocument/2006/relationships/notesSlide" Target="../notesSlides/notesSlide161.xml"/><Relationship Id="rId2" Type="http://schemas.openxmlformats.org/officeDocument/2006/relationships/slideLayout" Target="../slideLayouts/slideLayout7.xml"/><Relationship Id="rId1" Type="http://schemas.openxmlformats.org/officeDocument/2006/relationships/tags" Target="../tags/tag377.xml"/></Relationships>
</file>

<file path=ppt/slides/_rels/slide231.xml.rels><?xml version="1.0" encoding="UTF-8" standalone="yes"?>
<Relationships xmlns="http://schemas.openxmlformats.org/package/2006/relationships"><Relationship Id="rId3" Type="http://schemas.openxmlformats.org/officeDocument/2006/relationships/notesSlide" Target="../notesSlides/notesSlide162.xml"/><Relationship Id="rId2" Type="http://schemas.openxmlformats.org/officeDocument/2006/relationships/slideLayout" Target="../slideLayouts/slideLayout7.xml"/><Relationship Id="rId1" Type="http://schemas.openxmlformats.org/officeDocument/2006/relationships/tags" Target="../tags/tag378.xml"/></Relationships>
</file>

<file path=ppt/slides/_rels/slide232.xml.rels><?xml version="1.0" encoding="UTF-8" standalone="yes"?>
<Relationships xmlns="http://schemas.openxmlformats.org/package/2006/relationships"><Relationship Id="rId3" Type="http://schemas.openxmlformats.org/officeDocument/2006/relationships/notesSlide" Target="../notesSlides/notesSlide163.xml"/><Relationship Id="rId2" Type="http://schemas.openxmlformats.org/officeDocument/2006/relationships/slideLayout" Target="../slideLayouts/slideLayout7.xml"/><Relationship Id="rId1" Type="http://schemas.openxmlformats.org/officeDocument/2006/relationships/tags" Target="../tags/tag379.xml"/></Relationships>
</file>

<file path=ppt/slides/_rels/slide233.xml.rels><?xml version="1.0" encoding="UTF-8" standalone="yes"?>
<Relationships xmlns="http://schemas.openxmlformats.org/package/2006/relationships"><Relationship Id="rId3" Type="http://schemas.openxmlformats.org/officeDocument/2006/relationships/notesSlide" Target="../notesSlides/notesSlide164.xml"/><Relationship Id="rId2" Type="http://schemas.openxmlformats.org/officeDocument/2006/relationships/slideLayout" Target="../slideLayouts/slideLayout7.xml"/><Relationship Id="rId1" Type="http://schemas.openxmlformats.org/officeDocument/2006/relationships/tags" Target="../tags/tag380.xml"/></Relationships>
</file>

<file path=ppt/slides/_rels/slide234.xml.rels><?xml version="1.0" encoding="UTF-8" standalone="yes"?>
<Relationships xmlns="http://schemas.openxmlformats.org/package/2006/relationships"><Relationship Id="rId3" Type="http://schemas.openxmlformats.org/officeDocument/2006/relationships/notesSlide" Target="../notesSlides/notesSlide165.xml"/><Relationship Id="rId2" Type="http://schemas.openxmlformats.org/officeDocument/2006/relationships/slideLayout" Target="../slideLayouts/slideLayout7.xml"/><Relationship Id="rId1" Type="http://schemas.openxmlformats.org/officeDocument/2006/relationships/tags" Target="../tags/tag381.xml"/></Relationships>
</file>

<file path=ppt/slides/_rels/slide235.xml.rels><?xml version="1.0" encoding="UTF-8" standalone="yes"?>
<Relationships xmlns="http://schemas.openxmlformats.org/package/2006/relationships"><Relationship Id="rId3" Type="http://schemas.openxmlformats.org/officeDocument/2006/relationships/notesSlide" Target="../notesSlides/notesSlide166.xml"/><Relationship Id="rId2" Type="http://schemas.openxmlformats.org/officeDocument/2006/relationships/slideLayout" Target="../slideLayouts/slideLayout7.xml"/><Relationship Id="rId1" Type="http://schemas.openxmlformats.org/officeDocument/2006/relationships/tags" Target="../tags/tag382.xml"/></Relationships>
</file>

<file path=ppt/slides/_rels/slide236.xml.rels><?xml version="1.0" encoding="UTF-8" standalone="yes"?>
<Relationships xmlns="http://schemas.openxmlformats.org/package/2006/relationships"><Relationship Id="rId3" Type="http://schemas.openxmlformats.org/officeDocument/2006/relationships/notesSlide" Target="../notesSlides/notesSlide167.xml"/><Relationship Id="rId2" Type="http://schemas.openxmlformats.org/officeDocument/2006/relationships/slideLayout" Target="../slideLayouts/slideLayout7.xml"/><Relationship Id="rId1" Type="http://schemas.openxmlformats.org/officeDocument/2006/relationships/tags" Target="../tags/tag383.xml"/></Relationships>
</file>

<file path=ppt/slides/_rels/slide237.xml.rels><?xml version="1.0" encoding="UTF-8" standalone="yes"?>
<Relationships xmlns="http://schemas.openxmlformats.org/package/2006/relationships"><Relationship Id="rId4" Type="http://schemas.openxmlformats.org/officeDocument/2006/relationships/notesSlide" Target="../notesSlides/notesSlide168.xml"/><Relationship Id="rId3" Type="http://schemas.openxmlformats.org/officeDocument/2006/relationships/slideLayout" Target="../slideLayouts/slideLayout7.xml"/><Relationship Id="rId2" Type="http://schemas.openxmlformats.org/officeDocument/2006/relationships/tags" Target="../tags/tag384.xml"/><Relationship Id="rId1" Type="http://schemas.openxmlformats.org/officeDocument/2006/relationships/image" Target="../media/image1.png"/></Relationships>
</file>

<file path=ppt/slides/_rels/slide238.xml.rels><?xml version="1.0" encoding="UTF-8" standalone="yes"?>
<Relationships xmlns="http://schemas.openxmlformats.org/package/2006/relationships"><Relationship Id="rId3" Type="http://schemas.openxmlformats.org/officeDocument/2006/relationships/notesSlide" Target="../notesSlides/notesSlide169.xml"/><Relationship Id="rId2" Type="http://schemas.openxmlformats.org/officeDocument/2006/relationships/slideLayout" Target="../slideLayouts/slideLayout7.xml"/><Relationship Id="rId1" Type="http://schemas.openxmlformats.org/officeDocument/2006/relationships/tags" Target="../tags/tag385.xml"/></Relationships>
</file>

<file path=ppt/slides/_rels/slide239.xml.rels><?xml version="1.0" encoding="UTF-8" standalone="yes"?>
<Relationships xmlns="http://schemas.openxmlformats.org/package/2006/relationships"><Relationship Id="rId4" Type="http://schemas.openxmlformats.org/officeDocument/2006/relationships/notesSlide" Target="../notesSlides/notesSlide170.xml"/><Relationship Id="rId3" Type="http://schemas.openxmlformats.org/officeDocument/2006/relationships/slideLayout" Target="../slideLayouts/slideLayout7.xml"/><Relationship Id="rId2" Type="http://schemas.openxmlformats.org/officeDocument/2006/relationships/tags" Target="../tags/tag386.xml"/><Relationship Id="rId1" Type="http://schemas.openxmlformats.org/officeDocument/2006/relationships/image" Target="../media/image1.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00.xml"/></Relationships>
</file>

<file path=ppt/slides/_rels/slide240.xml.rels><?xml version="1.0" encoding="UTF-8" standalone="yes"?>
<Relationships xmlns="http://schemas.openxmlformats.org/package/2006/relationships"><Relationship Id="rId4" Type="http://schemas.openxmlformats.org/officeDocument/2006/relationships/notesSlide" Target="../notesSlides/notesSlide171.xml"/><Relationship Id="rId3" Type="http://schemas.openxmlformats.org/officeDocument/2006/relationships/slideLayout" Target="../slideLayouts/slideLayout7.xml"/><Relationship Id="rId2" Type="http://schemas.openxmlformats.org/officeDocument/2006/relationships/tags" Target="../tags/tag387.xml"/><Relationship Id="rId1" Type="http://schemas.openxmlformats.org/officeDocument/2006/relationships/image" Target="../media/image1.png"/></Relationships>
</file>

<file path=ppt/slides/_rels/slide241.xml.rels><?xml version="1.0" encoding="UTF-8" standalone="yes"?>
<Relationships xmlns="http://schemas.openxmlformats.org/package/2006/relationships"><Relationship Id="rId3" Type="http://schemas.openxmlformats.org/officeDocument/2006/relationships/notesSlide" Target="../notesSlides/notesSlide172.xml"/><Relationship Id="rId2" Type="http://schemas.openxmlformats.org/officeDocument/2006/relationships/slideLayout" Target="../slideLayouts/slideLayout7.xml"/><Relationship Id="rId1" Type="http://schemas.openxmlformats.org/officeDocument/2006/relationships/tags" Target="../tags/tag388.xml"/></Relationships>
</file>

<file path=ppt/slides/_rels/slide242.xml.rels><?xml version="1.0" encoding="UTF-8" standalone="yes"?>
<Relationships xmlns="http://schemas.openxmlformats.org/package/2006/relationships"><Relationship Id="rId3" Type="http://schemas.openxmlformats.org/officeDocument/2006/relationships/notesSlide" Target="../notesSlides/notesSlide173.xml"/><Relationship Id="rId2" Type="http://schemas.openxmlformats.org/officeDocument/2006/relationships/slideLayout" Target="../slideLayouts/slideLayout7.xml"/><Relationship Id="rId1" Type="http://schemas.openxmlformats.org/officeDocument/2006/relationships/tags" Target="../tags/tag389.xml"/></Relationships>
</file>

<file path=ppt/slides/_rels/slide243.xml.rels><?xml version="1.0" encoding="UTF-8" standalone="yes"?>
<Relationships xmlns="http://schemas.openxmlformats.org/package/2006/relationships"><Relationship Id="rId4" Type="http://schemas.openxmlformats.org/officeDocument/2006/relationships/notesSlide" Target="../notesSlides/notesSlide174.xml"/><Relationship Id="rId3" Type="http://schemas.openxmlformats.org/officeDocument/2006/relationships/slideLayout" Target="../slideLayouts/slideLayout7.xml"/><Relationship Id="rId2" Type="http://schemas.openxmlformats.org/officeDocument/2006/relationships/tags" Target="../tags/tag390.xml"/><Relationship Id="rId1" Type="http://schemas.openxmlformats.org/officeDocument/2006/relationships/image" Target="../media/image1.png"/></Relationships>
</file>

<file path=ppt/slides/_rels/slide244.xml.rels><?xml version="1.0" encoding="UTF-8" standalone="yes"?>
<Relationships xmlns="http://schemas.openxmlformats.org/package/2006/relationships"><Relationship Id="rId3" Type="http://schemas.openxmlformats.org/officeDocument/2006/relationships/notesSlide" Target="../notesSlides/notesSlide175.xml"/><Relationship Id="rId2" Type="http://schemas.openxmlformats.org/officeDocument/2006/relationships/slideLayout" Target="../slideLayouts/slideLayout7.xml"/><Relationship Id="rId1" Type="http://schemas.openxmlformats.org/officeDocument/2006/relationships/tags" Target="../tags/tag391.xml"/></Relationships>
</file>

<file path=ppt/slides/_rels/slide245.xml.rels><?xml version="1.0" encoding="UTF-8" standalone="yes"?>
<Relationships xmlns="http://schemas.openxmlformats.org/package/2006/relationships"><Relationship Id="rId3" Type="http://schemas.openxmlformats.org/officeDocument/2006/relationships/notesSlide" Target="../notesSlides/notesSlide176.xml"/><Relationship Id="rId2" Type="http://schemas.openxmlformats.org/officeDocument/2006/relationships/slideLayout" Target="../slideLayouts/slideLayout7.xml"/><Relationship Id="rId1" Type="http://schemas.openxmlformats.org/officeDocument/2006/relationships/tags" Target="../tags/tag392.xml"/></Relationships>
</file>

<file path=ppt/slides/_rels/slide246.xml.rels><?xml version="1.0" encoding="UTF-8" standalone="yes"?>
<Relationships xmlns="http://schemas.openxmlformats.org/package/2006/relationships"><Relationship Id="rId3" Type="http://schemas.openxmlformats.org/officeDocument/2006/relationships/notesSlide" Target="../notesSlides/notesSlide177.xml"/><Relationship Id="rId2" Type="http://schemas.openxmlformats.org/officeDocument/2006/relationships/slideLayout" Target="../slideLayouts/slideLayout7.xml"/><Relationship Id="rId1" Type="http://schemas.openxmlformats.org/officeDocument/2006/relationships/tags" Target="../tags/tag393.xml"/></Relationships>
</file>

<file path=ppt/slides/_rels/slide247.xml.rels><?xml version="1.0" encoding="UTF-8" standalone="yes"?>
<Relationships xmlns="http://schemas.openxmlformats.org/package/2006/relationships"><Relationship Id="rId3" Type="http://schemas.openxmlformats.org/officeDocument/2006/relationships/notesSlide" Target="../notesSlides/notesSlide178.xml"/><Relationship Id="rId2" Type="http://schemas.openxmlformats.org/officeDocument/2006/relationships/slideLayout" Target="../slideLayouts/slideLayout7.xml"/><Relationship Id="rId1" Type="http://schemas.openxmlformats.org/officeDocument/2006/relationships/tags" Target="../tags/tag394.xml"/></Relationships>
</file>

<file path=ppt/slides/_rels/slide248.xml.rels><?xml version="1.0" encoding="UTF-8" standalone="yes"?>
<Relationships xmlns="http://schemas.openxmlformats.org/package/2006/relationships"><Relationship Id="rId3" Type="http://schemas.openxmlformats.org/officeDocument/2006/relationships/notesSlide" Target="../notesSlides/notesSlide179.xml"/><Relationship Id="rId2" Type="http://schemas.openxmlformats.org/officeDocument/2006/relationships/slideLayout" Target="../slideLayouts/slideLayout7.xml"/><Relationship Id="rId1" Type="http://schemas.openxmlformats.org/officeDocument/2006/relationships/tags" Target="../tags/tag395.xml"/></Relationships>
</file>

<file path=ppt/slides/_rels/slide249.xml.rels><?xml version="1.0" encoding="UTF-8" standalone="yes"?>
<Relationships xmlns="http://schemas.openxmlformats.org/package/2006/relationships"><Relationship Id="rId4" Type="http://schemas.openxmlformats.org/officeDocument/2006/relationships/notesSlide" Target="../notesSlides/notesSlide180.xml"/><Relationship Id="rId3" Type="http://schemas.openxmlformats.org/officeDocument/2006/relationships/slideLayout" Target="../slideLayouts/slideLayout7.xml"/><Relationship Id="rId2" Type="http://schemas.openxmlformats.org/officeDocument/2006/relationships/tags" Target="../tags/tag396.xml"/><Relationship Id="rId1"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01.xml"/><Relationship Id="rId1" Type="http://schemas.openxmlformats.org/officeDocument/2006/relationships/image" Target="../media/image1.png"/></Relationships>
</file>

<file path=ppt/slides/_rels/slide250.xml.rels><?xml version="1.0" encoding="UTF-8" standalone="yes"?>
<Relationships xmlns="http://schemas.openxmlformats.org/package/2006/relationships"><Relationship Id="rId3" Type="http://schemas.openxmlformats.org/officeDocument/2006/relationships/notesSlide" Target="../notesSlides/notesSlide181.xml"/><Relationship Id="rId2" Type="http://schemas.openxmlformats.org/officeDocument/2006/relationships/slideLayout" Target="../slideLayouts/slideLayout7.xml"/><Relationship Id="rId1" Type="http://schemas.openxmlformats.org/officeDocument/2006/relationships/tags" Target="../tags/tag397.xml"/></Relationships>
</file>

<file path=ppt/slides/_rels/slide251.xml.rels><?xml version="1.0" encoding="UTF-8" standalone="yes"?>
<Relationships xmlns="http://schemas.openxmlformats.org/package/2006/relationships"><Relationship Id="rId4" Type="http://schemas.openxmlformats.org/officeDocument/2006/relationships/notesSlide" Target="../notesSlides/notesSlide182.xml"/><Relationship Id="rId3" Type="http://schemas.openxmlformats.org/officeDocument/2006/relationships/slideLayout" Target="../slideLayouts/slideLayout7.xml"/><Relationship Id="rId2" Type="http://schemas.openxmlformats.org/officeDocument/2006/relationships/tags" Target="../tags/tag398.xml"/><Relationship Id="rId1" Type="http://schemas.openxmlformats.org/officeDocument/2006/relationships/image" Target="../media/image1.png"/></Relationships>
</file>

<file path=ppt/slides/_rels/slide252.xml.rels><?xml version="1.0" encoding="UTF-8" standalone="yes"?>
<Relationships xmlns="http://schemas.openxmlformats.org/package/2006/relationships"><Relationship Id="rId4" Type="http://schemas.openxmlformats.org/officeDocument/2006/relationships/notesSlide" Target="../notesSlides/notesSlide183.xml"/><Relationship Id="rId3" Type="http://schemas.openxmlformats.org/officeDocument/2006/relationships/slideLayout" Target="../slideLayouts/slideLayout7.xml"/><Relationship Id="rId2" Type="http://schemas.openxmlformats.org/officeDocument/2006/relationships/tags" Target="../tags/tag399.xml"/><Relationship Id="rId1" Type="http://schemas.openxmlformats.org/officeDocument/2006/relationships/image" Target="../media/image1.png"/></Relationships>
</file>

<file path=ppt/slides/_rels/slide253.xml.rels><?xml version="1.0" encoding="UTF-8" standalone="yes"?>
<Relationships xmlns="http://schemas.openxmlformats.org/package/2006/relationships"><Relationship Id="rId4" Type="http://schemas.openxmlformats.org/officeDocument/2006/relationships/notesSlide" Target="../notesSlides/notesSlide184.xml"/><Relationship Id="rId3" Type="http://schemas.openxmlformats.org/officeDocument/2006/relationships/slideLayout" Target="../slideLayouts/slideLayout7.xml"/><Relationship Id="rId2" Type="http://schemas.openxmlformats.org/officeDocument/2006/relationships/tags" Target="../tags/tag400.xml"/><Relationship Id="rId1" Type="http://schemas.openxmlformats.org/officeDocument/2006/relationships/image" Target="../media/image1.png"/></Relationships>
</file>

<file path=ppt/slides/_rels/slide254.xml.rels><?xml version="1.0" encoding="UTF-8" standalone="yes"?>
<Relationships xmlns="http://schemas.openxmlformats.org/package/2006/relationships"><Relationship Id="rId3" Type="http://schemas.openxmlformats.org/officeDocument/2006/relationships/notesSlide" Target="../notesSlides/notesSlide185.xml"/><Relationship Id="rId2" Type="http://schemas.openxmlformats.org/officeDocument/2006/relationships/slideLayout" Target="../slideLayouts/slideLayout7.xml"/><Relationship Id="rId1" Type="http://schemas.openxmlformats.org/officeDocument/2006/relationships/tags" Target="../tags/tag401.xml"/></Relationships>
</file>

<file path=ppt/slides/_rels/slide255.xml.rels><?xml version="1.0" encoding="UTF-8" standalone="yes"?>
<Relationships xmlns="http://schemas.openxmlformats.org/package/2006/relationships"><Relationship Id="rId4" Type="http://schemas.openxmlformats.org/officeDocument/2006/relationships/notesSlide" Target="../notesSlides/notesSlide186.xml"/><Relationship Id="rId3" Type="http://schemas.openxmlformats.org/officeDocument/2006/relationships/slideLayout" Target="../slideLayouts/slideLayout7.xml"/><Relationship Id="rId2" Type="http://schemas.openxmlformats.org/officeDocument/2006/relationships/tags" Target="../tags/tag402.xml"/><Relationship Id="rId1" Type="http://schemas.openxmlformats.org/officeDocument/2006/relationships/image" Target="../media/image11.png"/></Relationships>
</file>

<file path=ppt/slides/_rels/slide256.xml.rels><?xml version="1.0" encoding="UTF-8" standalone="yes"?>
<Relationships xmlns="http://schemas.openxmlformats.org/package/2006/relationships"><Relationship Id="rId3" Type="http://schemas.openxmlformats.org/officeDocument/2006/relationships/notesSlide" Target="../notesSlides/notesSlide187.xml"/><Relationship Id="rId2" Type="http://schemas.openxmlformats.org/officeDocument/2006/relationships/slideLayout" Target="../slideLayouts/slideLayout7.xml"/><Relationship Id="rId1" Type="http://schemas.openxmlformats.org/officeDocument/2006/relationships/tags" Target="../tags/tag403.xml"/></Relationships>
</file>

<file path=ppt/slides/_rels/slide257.xml.rels><?xml version="1.0" encoding="UTF-8" standalone="yes"?>
<Relationships xmlns="http://schemas.openxmlformats.org/package/2006/relationships"><Relationship Id="rId3" Type="http://schemas.openxmlformats.org/officeDocument/2006/relationships/notesSlide" Target="../notesSlides/notesSlide188.xml"/><Relationship Id="rId2" Type="http://schemas.openxmlformats.org/officeDocument/2006/relationships/slideLayout" Target="../slideLayouts/slideLayout7.xml"/><Relationship Id="rId1" Type="http://schemas.openxmlformats.org/officeDocument/2006/relationships/tags" Target="../tags/tag404.xml"/></Relationships>
</file>

<file path=ppt/slides/_rels/slide258.xml.rels><?xml version="1.0" encoding="UTF-8" standalone="yes"?>
<Relationships xmlns="http://schemas.openxmlformats.org/package/2006/relationships"><Relationship Id="rId3" Type="http://schemas.openxmlformats.org/officeDocument/2006/relationships/notesSlide" Target="../notesSlides/notesSlide189.xml"/><Relationship Id="rId2" Type="http://schemas.openxmlformats.org/officeDocument/2006/relationships/slideLayout" Target="../slideLayouts/slideLayout7.xml"/><Relationship Id="rId1" Type="http://schemas.openxmlformats.org/officeDocument/2006/relationships/tags" Target="../tags/tag405.xml"/></Relationships>
</file>

<file path=ppt/slides/_rels/slide259.xml.rels><?xml version="1.0" encoding="UTF-8" standalone="yes"?>
<Relationships xmlns="http://schemas.openxmlformats.org/package/2006/relationships"><Relationship Id="rId3" Type="http://schemas.openxmlformats.org/officeDocument/2006/relationships/notesSlide" Target="../notesSlides/notesSlide190.xml"/><Relationship Id="rId2" Type="http://schemas.openxmlformats.org/officeDocument/2006/relationships/slideLayout" Target="../slideLayouts/slideLayout7.xml"/><Relationship Id="rId1" Type="http://schemas.openxmlformats.org/officeDocument/2006/relationships/tags" Target="../tags/tag406.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02.xml"/><Relationship Id="rId1" Type="http://schemas.openxmlformats.org/officeDocument/2006/relationships/image" Target="../media/image1.png"/></Relationships>
</file>

<file path=ppt/slides/_rels/slide260.xml.rels><?xml version="1.0" encoding="UTF-8" standalone="yes"?>
<Relationships xmlns="http://schemas.openxmlformats.org/package/2006/relationships"><Relationship Id="rId4" Type="http://schemas.openxmlformats.org/officeDocument/2006/relationships/notesSlide" Target="../notesSlides/notesSlide191.xml"/><Relationship Id="rId3" Type="http://schemas.openxmlformats.org/officeDocument/2006/relationships/slideLayout" Target="../slideLayouts/slideLayout7.xml"/><Relationship Id="rId2" Type="http://schemas.openxmlformats.org/officeDocument/2006/relationships/tags" Target="../tags/tag407.xml"/><Relationship Id="rId1" Type="http://schemas.openxmlformats.org/officeDocument/2006/relationships/image" Target="../media/image1.png"/></Relationships>
</file>

<file path=ppt/slides/_rels/slide261.xml.rels><?xml version="1.0" encoding="UTF-8" standalone="yes"?>
<Relationships xmlns="http://schemas.openxmlformats.org/package/2006/relationships"><Relationship Id="rId3" Type="http://schemas.openxmlformats.org/officeDocument/2006/relationships/notesSlide" Target="../notesSlides/notesSlide192.xml"/><Relationship Id="rId2" Type="http://schemas.openxmlformats.org/officeDocument/2006/relationships/slideLayout" Target="../slideLayouts/slideLayout7.xml"/><Relationship Id="rId1" Type="http://schemas.openxmlformats.org/officeDocument/2006/relationships/tags" Target="../tags/tag408.xml"/></Relationships>
</file>

<file path=ppt/slides/_rels/slide262.xml.rels><?xml version="1.0" encoding="UTF-8" standalone="yes"?>
<Relationships xmlns="http://schemas.openxmlformats.org/package/2006/relationships"><Relationship Id="rId4" Type="http://schemas.openxmlformats.org/officeDocument/2006/relationships/notesSlide" Target="../notesSlides/notesSlide193.xml"/><Relationship Id="rId3" Type="http://schemas.openxmlformats.org/officeDocument/2006/relationships/slideLayout" Target="../slideLayouts/slideLayout7.xml"/><Relationship Id="rId2" Type="http://schemas.openxmlformats.org/officeDocument/2006/relationships/tags" Target="../tags/tag409.xml"/><Relationship Id="rId1" Type="http://schemas.openxmlformats.org/officeDocument/2006/relationships/image" Target="../media/image1.png"/></Relationships>
</file>

<file path=ppt/slides/_rels/slide263.xml.rels><?xml version="1.0" encoding="UTF-8" standalone="yes"?>
<Relationships xmlns="http://schemas.openxmlformats.org/package/2006/relationships"><Relationship Id="rId4" Type="http://schemas.openxmlformats.org/officeDocument/2006/relationships/notesSlide" Target="../notesSlides/notesSlide194.xml"/><Relationship Id="rId3" Type="http://schemas.openxmlformats.org/officeDocument/2006/relationships/slideLayout" Target="../slideLayouts/slideLayout7.xml"/><Relationship Id="rId2" Type="http://schemas.openxmlformats.org/officeDocument/2006/relationships/tags" Target="../tags/tag410.xml"/><Relationship Id="rId1" Type="http://schemas.openxmlformats.org/officeDocument/2006/relationships/image" Target="../media/image1.png"/></Relationships>
</file>

<file path=ppt/slides/_rels/slide264.xml.rels><?xml version="1.0" encoding="UTF-8" standalone="yes"?>
<Relationships xmlns="http://schemas.openxmlformats.org/package/2006/relationships"><Relationship Id="rId3" Type="http://schemas.openxmlformats.org/officeDocument/2006/relationships/notesSlide" Target="../notesSlides/notesSlide195.xml"/><Relationship Id="rId2" Type="http://schemas.openxmlformats.org/officeDocument/2006/relationships/slideLayout" Target="../slideLayouts/slideLayout7.xml"/><Relationship Id="rId1" Type="http://schemas.openxmlformats.org/officeDocument/2006/relationships/tags" Target="../tags/tag411.xml"/></Relationships>
</file>

<file path=ppt/slides/_rels/slide265.xml.rels><?xml version="1.0" encoding="UTF-8" standalone="yes"?>
<Relationships xmlns="http://schemas.openxmlformats.org/package/2006/relationships"><Relationship Id="rId4" Type="http://schemas.openxmlformats.org/officeDocument/2006/relationships/notesSlide" Target="../notesSlides/notesSlide196.xml"/><Relationship Id="rId3" Type="http://schemas.openxmlformats.org/officeDocument/2006/relationships/slideLayout" Target="../slideLayouts/slideLayout7.xml"/><Relationship Id="rId2" Type="http://schemas.openxmlformats.org/officeDocument/2006/relationships/tags" Target="../tags/tag412.xml"/><Relationship Id="rId1" Type="http://schemas.openxmlformats.org/officeDocument/2006/relationships/image" Target="../media/image1.png"/></Relationships>
</file>

<file path=ppt/slides/_rels/slide266.xml.rels><?xml version="1.0" encoding="UTF-8" standalone="yes"?>
<Relationships xmlns="http://schemas.openxmlformats.org/package/2006/relationships"><Relationship Id="rId3" Type="http://schemas.openxmlformats.org/officeDocument/2006/relationships/notesSlide" Target="../notesSlides/notesSlide197.xml"/><Relationship Id="rId2" Type="http://schemas.openxmlformats.org/officeDocument/2006/relationships/slideLayout" Target="../slideLayouts/slideLayout7.xml"/><Relationship Id="rId1" Type="http://schemas.openxmlformats.org/officeDocument/2006/relationships/tags" Target="../tags/tag413.xml"/></Relationships>
</file>

<file path=ppt/slides/_rels/slide267.xml.rels><?xml version="1.0" encoding="UTF-8" standalone="yes"?>
<Relationships xmlns="http://schemas.openxmlformats.org/package/2006/relationships"><Relationship Id="rId3" Type="http://schemas.openxmlformats.org/officeDocument/2006/relationships/notesSlide" Target="../notesSlides/notesSlide198.xml"/><Relationship Id="rId2" Type="http://schemas.openxmlformats.org/officeDocument/2006/relationships/slideLayout" Target="../slideLayouts/slideLayout7.xml"/><Relationship Id="rId1" Type="http://schemas.openxmlformats.org/officeDocument/2006/relationships/tags" Target="../tags/tag414.xml"/></Relationships>
</file>

<file path=ppt/slides/_rels/slide268.xml.rels><?xml version="1.0" encoding="UTF-8" standalone="yes"?>
<Relationships xmlns="http://schemas.openxmlformats.org/package/2006/relationships"><Relationship Id="rId3" Type="http://schemas.openxmlformats.org/officeDocument/2006/relationships/notesSlide" Target="../notesSlides/notesSlide199.xml"/><Relationship Id="rId2" Type="http://schemas.openxmlformats.org/officeDocument/2006/relationships/slideLayout" Target="../slideLayouts/slideLayout7.xml"/><Relationship Id="rId1" Type="http://schemas.openxmlformats.org/officeDocument/2006/relationships/tags" Target="../tags/tag415.xml"/></Relationships>
</file>

<file path=ppt/slides/_rels/slide269.xml.rels><?xml version="1.0" encoding="UTF-8" standalone="yes"?>
<Relationships xmlns="http://schemas.openxmlformats.org/package/2006/relationships"><Relationship Id="rId4" Type="http://schemas.openxmlformats.org/officeDocument/2006/relationships/notesSlide" Target="../notesSlides/notesSlide200.xml"/><Relationship Id="rId3" Type="http://schemas.openxmlformats.org/officeDocument/2006/relationships/slideLayout" Target="../slideLayouts/slideLayout7.xml"/><Relationship Id="rId2" Type="http://schemas.openxmlformats.org/officeDocument/2006/relationships/tags" Target="../tags/tag416.xml"/><Relationship Id="rId1" Type="http://schemas.openxmlformats.org/officeDocument/2006/relationships/image" Target="../media/image1.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03.xml"/></Relationships>
</file>

<file path=ppt/slides/_rels/slide270.xml.rels><?xml version="1.0" encoding="UTF-8" standalone="yes"?>
<Relationships xmlns="http://schemas.openxmlformats.org/package/2006/relationships"><Relationship Id="rId3" Type="http://schemas.openxmlformats.org/officeDocument/2006/relationships/notesSlide" Target="../notesSlides/notesSlide201.xml"/><Relationship Id="rId2" Type="http://schemas.openxmlformats.org/officeDocument/2006/relationships/slideLayout" Target="../slideLayouts/slideLayout7.xml"/><Relationship Id="rId1" Type="http://schemas.openxmlformats.org/officeDocument/2006/relationships/tags" Target="../tags/tag417.xml"/></Relationships>
</file>

<file path=ppt/slides/_rels/slide271.xml.rels><?xml version="1.0" encoding="UTF-8" standalone="yes"?>
<Relationships xmlns="http://schemas.openxmlformats.org/package/2006/relationships"><Relationship Id="rId4" Type="http://schemas.openxmlformats.org/officeDocument/2006/relationships/notesSlide" Target="../notesSlides/notesSlide202.xml"/><Relationship Id="rId3" Type="http://schemas.openxmlformats.org/officeDocument/2006/relationships/slideLayout" Target="../slideLayouts/slideLayout7.xml"/><Relationship Id="rId2" Type="http://schemas.openxmlformats.org/officeDocument/2006/relationships/tags" Target="../tags/tag418.xml"/><Relationship Id="rId1" Type="http://schemas.openxmlformats.org/officeDocument/2006/relationships/image" Target="../media/image1.png"/></Relationships>
</file>

<file path=ppt/slides/_rels/slide272.xml.rels><?xml version="1.0" encoding="UTF-8" standalone="yes"?>
<Relationships xmlns="http://schemas.openxmlformats.org/package/2006/relationships"><Relationship Id="rId3" Type="http://schemas.openxmlformats.org/officeDocument/2006/relationships/notesSlide" Target="../notesSlides/notesSlide203.xml"/><Relationship Id="rId2" Type="http://schemas.openxmlformats.org/officeDocument/2006/relationships/slideLayout" Target="../slideLayouts/slideLayout7.xml"/><Relationship Id="rId1" Type="http://schemas.openxmlformats.org/officeDocument/2006/relationships/tags" Target="../tags/tag419.xml"/></Relationships>
</file>

<file path=ppt/slides/_rels/slide273.xml.rels><?xml version="1.0" encoding="UTF-8" standalone="yes"?>
<Relationships xmlns="http://schemas.openxmlformats.org/package/2006/relationships"><Relationship Id="rId3" Type="http://schemas.openxmlformats.org/officeDocument/2006/relationships/notesSlide" Target="../notesSlides/notesSlide204.xml"/><Relationship Id="rId2" Type="http://schemas.openxmlformats.org/officeDocument/2006/relationships/slideLayout" Target="../slideLayouts/slideLayout7.xml"/><Relationship Id="rId1" Type="http://schemas.openxmlformats.org/officeDocument/2006/relationships/tags" Target="../tags/tag420.xml"/></Relationships>
</file>

<file path=ppt/slides/_rels/slide274.xml.rels><?xml version="1.0" encoding="UTF-8" standalone="yes"?>
<Relationships xmlns="http://schemas.openxmlformats.org/package/2006/relationships"><Relationship Id="rId3" Type="http://schemas.openxmlformats.org/officeDocument/2006/relationships/notesSlide" Target="../notesSlides/notesSlide205.xml"/><Relationship Id="rId2" Type="http://schemas.openxmlformats.org/officeDocument/2006/relationships/slideLayout" Target="../slideLayouts/slideLayout7.xml"/><Relationship Id="rId1" Type="http://schemas.openxmlformats.org/officeDocument/2006/relationships/tags" Target="../tags/tag421.xml"/></Relationships>
</file>

<file path=ppt/slides/_rels/slide275.xml.rels><?xml version="1.0" encoding="UTF-8" standalone="yes"?>
<Relationships xmlns="http://schemas.openxmlformats.org/package/2006/relationships"><Relationship Id="rId4" Type="http://schemas.openxmlformats.org/officeDocument/2006/relationships/notesSlide" Target="../notesSlides/notesSlide206.xml"/><Relationship Id="rId3" Type="http://schemas.openxmlformats.org/officeDocument/2006/relationships/slideLayout" Target="../slideLayouts/slideLayout7.xml"/><Relationship Id="rId2" Type="http://schemas.openxmlformats.org/officeDocument/2006/relationships/tags" Target="../tags/tag422.xml"/><Relationship Id="rId1" Type="http://schemas.openxmlformats.org/officeDocument/2006/relationships/image" Target="../media/image1.png"/></Relationships>
</file>

<file path=ppt/slides/_rels/slide27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23.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04.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05.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5.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06.xml"/><Relationship Id="rId1" Type="http://schemas.openxmlformats.org/officeDocument/2006/relationships/image" Target="../media/image1.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07.xml"/><Relationship Id="rId1" Type="http://schemas.openxmlformats.org/officeDocument/2006/relationships/image" Target="../media/image1.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08.xml"/><Relationship Id="rId1" Type="http://schemas.openxmlformats.org/officeDocument/2006/relationships/image" Target="../media/image1.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09.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10.xml"/><Relationship Id="rId1" Type="http://schemas.openxmlformats.org/officeDocument/2006/relationships/image" Target="../media/image1.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11.xml"/><Relationship Id="rId1" Type="http://schemas.openxmlformats.org/officeDocument/2006/relationships/image" Target="../media/image1.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12.xml"/><Relationship Id="rId1" Type="http://schemas.openxmlformats.org/officeDocument/2006/relationships/image" Target="../media/image1.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13.xml"/><Relationship Id="rId1" Type="http://schemas.openxmlformats.org/officeDocument/2006/relationships/image" Target="../media/image1.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14.xml"/><Relationship Id="rId1" Type="http://schemas.openxmlformats.org/officeDocument/2006/relationships/image" Target="../media/image1.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15.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9" Type="http://schemas.openxmlformats.org/officeDocument/2006/relationships/tags" Target="../tags/tag74.xml"/><Relationship Id="rId8" Type="http://schemas.openxmlformats.org/officeDocument/2006/relationships/tags" Target="../tags/tag73.xml"/><Relationship Id="rId7" Type="http://schemas.openxmlformats.org/officeDocument/2006/relationships/tags" Target="../tags/tag72.xml"/><Relationship Id="rId6" Type="http://schemas.openxmlformats.org/officeDocument/2006/relationships/tags" Target="../tags/tag71.xml"/><Relationship Id="rId5" Type="http://schemas.openxmlformats.org/officeDocument/2006/relationships/tags" Target="../tags/tag70.xml"/><Relationship Id="rId4" Type="http://schemas.openxmlformats.org/officeDocument/2006/relationships/tags" Target="../tags/tag69.xml"/><Relationship Id="rId3" Type="http://schemas.openxmlformats.org/officeDocument/2006/relationships/tags" Target="../tags/tag68.xml"/><Relationship Id="rId2" Type="http://schemas.openxmlformats.org/officeDocument/2006/relationships/tags" Target="../tags/tag67.xml"/><Relationship Id="rId16" Type="http://schemas.openxmlformats.org/officeDocument/2006/relationships/slideLayout" Target="../slideLayouts/slideLayout7.xml"/><Relationship Id="rId15" Type="http://schemas.openxmlformats.org/officeDocument/2006/relationships/tags" Target="../tags/tag80.xml"/><Relationship Id="rId14" Type="http://schemas.openxmlformats.org/officeDocument/2006/relationships/tags" Target="../tags/tag79.xml"/><Relationship Id="rId13" Type="http://schemas.openxmlformats.org/officeDocument/2006/relationships/tags" Target="../tags/tag78.xml"/><Relationship Id="rId12" Type="http://schemas.openxmlformats.org/officeDocument/2006/relationships/tags" Target="../tags/tag77.xml"/><Relationship Id="rId11" Type="http://schemas.openxmlformats.org/officeDocument/2006/relationships/tags" Target="../tags/tag76.xml"/><Relationship Id="rId10" Type="http://schemas.openxmlformats.org/officeDocument/2006/relationships/tags" Target="../tags/tag75.xml"/><Relationship Id="rId1" Type="http://schemas.openxmlformats.org/officeDocument/2006/relationships/tags" Target="../tags/tag66.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16.xml"/><Relationship Id="rId1" Type="http://schemas.openxmlformats.org/officeDocument/2006/relationships/image" Target="../media/image1.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17.xml"/><Relationship Id="rId1" Type="http://schemas.openxmlformats.org/officeDocument/2006/relationships/image" Target="../media/image1.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18.xml"/><Relationship Id="rId1" Type="http://schemas.openxmlformats.org/officeDocument/2006/relationships/image" Target="../media/image1.pn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19.xml"/><Relationship Id="rId1" Type="http://schemas.openxmlformats.org/officeDocument/2006/relationships/image" Target="../media/image1.pn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20.xml"/><Relationship Id="rId1" Type="http://schemas.openxmlformats.org/officeDocument/2006/relationships/image" Target="../media/image1.pn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21.xml"/><Relationship Id="rId1" Type="http://schemas.openxmlformats.org/officeDocument/2006/relationships/image" Target="../media/image1.png"/></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22.xml"/><Relationship Id="rId1" Type="http://schemas.openxmlformats.org/officeDocument/2006/relationships/image" Target="../media/image1.pn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23.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24.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25.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81.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26.xml"/><Relationship Id="rId1" Type="http://schemas.openxmlformats.org/officeDocument/2006/relationships/image" Target="../media/image1.png"/></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27.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28.xml"/><Relationship Id="rId1" Type="http://schemas.openxmlformats.org/officeDocument/2006/relationships/image" Target="../media/image1.png"/></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29.xml"/><Relationship Id="rId1" Type="http://schemas.openxmlformats.org/officeDocument/2006/relationships/image" Target="../media/image1.png"/></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30.xml"/></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31.xml"/></Relationships>
</file>

<file path=ppt/slides/_rels/slide56.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8" Type="http://schemas.openxmlformats.org/officeDocument/2006/relationships/slideLayout" Target="../slideLayouts/slideLayout7.xml"/><Relationship Id="rId17" Type="http://schemas.openxmlformats.org/officeDocument/2006/relationships/tags" Target="../tags/tag148.xml"/><Relationship Id="rId16" Type="http://schemas.openxmlformats.org/officeDocument/2006/relationships/tags" Target="../tags/tag147.xml"/><Relationship Id="rId15" Type="http://schemas.openxmlformats.org/officeDocument/2006/relationships/tags" Target="../tags/tag146.xml"/><Relationship Id="rId14" Type="http://schemas.openxmlformats.org/officeDocument/2006/relationships/tags" Target="../tags/tag145.xml"/><Relationship Id="rId13" Type="http://schemas.openxmlformats.org/officeDocument/2006/relationships/tags" Target="../tags/tag144.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tags" Target="../tags/tag132.xml"/></Relationships>
</file>

<file path=ppt/slides/_rels/slide5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149.xml"/><Relationship Id="rId2" Type="http://schemas.openxmlformats.org/officeDocument/2006/relationships/image" Target="../media/image3.png"/><Relationship Id="rId1" Type="http://schemas.openxmlformats.org/officeDocument/2006/relationships/image" Target="../media/image2.png"/></Relationships>
</file>

<file path=ppt/slides/_rels/slide58.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150.xml"/><Relationship Id="rId2" Type="http://schemas.openxmlformats.org/officeDocument/2006/relationships/image" Target="../media/image5.png"/><Relationship Id="rId1" Type="http://schemas.openxmlformats.org/officeDocument/2006/relationships/image" Target="../media/image4.png"/></Relationships>
</file>

<file path=ppt/slides/_rels/slide59.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151.xml"/><Relationship Id="rId2" Type="http://schemas.openxmlformats.org/officeDocument/2006/relationships/image" Target="../media/image7.png"/><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82.xml"/></Relationships>
</file>

<file path=ppt/slides/_rels/slide60.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7.xml"/><Relationship Id="rId3" Type="http://schemas.openxmlformats.org/officeDocument/2006/relationships/tags" Target="../tags/tag152.xml"/><Relationship Id="rId2" Type="http://schemas.openxmlformats.org/officeDocument/2006/relationships/image" Target="../media/image7.png"/><Relationship Id="rId1" Type="http://schemas.openxmlformats.org/officeDocument/2006/relationships/image" Target="../media/image6.png"/></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153.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154.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155.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156.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157.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158.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159.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160.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161.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83.xml"/><Relationship Id="rId2" Type="http://schemas.openxmlformats.org/officeDocument/2006/relationships/image" Target="../media/image1.svg"/><Relationship Id="rId1" Type="http://schemas.openxmlformats.org/officeDocument/2006/relationships/image" Target="../media/image1.png"/></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162.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163.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ags" Target="../tags/tag164.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ags" Target="../tags/tag165.xm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ags" Target="../tags/tag166.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ags" Target="../tags/tag167.xml"/></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ags" Target="../tags/tag168.xml"/></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ags" Target="../tags/tag169.xml"/></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ags" Target="../tags/tag170.xml"/></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ags" Target="../tags/tag171.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84.xml"/><Relationship Id="rId2" Type="http://schemas.openxmlformats.org/officeDocument/2006/relationships/image" Target="../media/image1.svg"/><Relationship Id="rId1" Type="http://schemas.openxmlformats.org/officeDocument/2006/relationships/image" Target="../media/image1.png"/></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ags" Target="../tags/tag172.xml"/></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ags" Target="../tags/tag173.xml"/></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ags" Target="../tags/tag174.xml"/></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ags" Target="../tags/tag175.xml"/></Relationships>
</file>

<file path=ppt/slides/_rels/slide84.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7.xml"/><Relationship Id="rId2" Type="http://schemas.openxmlformats.org/officeDocument/2006/relationships/tags" Target="../tags/tag176.xml"/><Relationship Id="rId1" Type="http://schemas.openxmlformats.org/officeDocument/2006/relationships/image" Target="../media/image1.png"/></Relationships>
</file>

<file path=ppt/slides/_rels/slide85.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7.xml"/><Relationship Id="rId2" Type="http://schemas.openxmlformats.org/officeDocument/2006/relationships/tags" Target="../tags/tag177.xml"/><Relationship Id="rId1" Type="http://schemas.openxmlformats.org/officeDocument/2006/relationships/image" Target="../media/image1.png"/></Relationships>
</file>

<file path=ppt/slides/_rels/slide86.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tags" Target="../tags/tag178.xml"/></Relationships>
</file>

<file path=ppt/slides/_rels/slide87.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tags" Target="../tags/tag179.xml"/></Relationships>
</file>

<file path=ppt/slides/_rels/slide88.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tags" Target="../tags/tag180.xml"/></Relationships>
</file>

<file path=ppt/slides/_rels/slide89.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tags" Target="../tags/tag181.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85.xml"/><Relationship Id="rId2" Type="http://schemas.openxmlformats.org/officeDocument/2006/relationships/image" Target="../media/image1.svg"/><Relationship Id="rId1" Type="http://schemas.openxmlformats.org/officeDocument/2006/relationships/image" Target="../media/image1.png"/></Relationships>
</file>

<file path=ppt/slides/_rels/slide90.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tags" Target="../tags/tag182.xml"/></Relationships>
</file>

<file path=ppt/slides/_rels/slide91.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tags" Target="../tags/tag183.xml"/></Relationships>
</file>

<file path=ppt/slides/_rels/slide92.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tags" Target="../tags/tag184.xml"/></Relationships>
</file>

<file path=ppt/slides/_rels/slide93.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7.xml"/><Relationship Id="rId1" Type="http://schemas.openxmlformats.org/officeDocument/2006/relationships/tags" Target="../tags/tag185.xml"/></Relationships>
</file>

<file path=ppt/slides/_rels/slide94.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7.xml"/><Relationship Id="rId1" Type="http://schemas.openxmlformats.org/officeDocument/2006/relationships/tags" Target="../tags/tag186.xml"/></Relationships>
</file>

<file path=ppt/slides/_rels/slide95.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7.xml"/><Relationship Id="rId1" Type="http://schemas.openxmlformats.org/officeDocument/2006/relationships/tags" Target="../tags/tag187.xml"/></Relationships>
</file>

<file path=ppt/slides/_rels/slide96.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7.xml"/><Relationship Id="rId1" Type="http://schemas.openxmlformats.org/officeDocument/2006/relationships/tags" Target="../tags/tag188.xml"/></Relationships>
</file>

<file path=ppt/slides/_rels/slide97.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7.xml"/><Relationship Id="rId1" Type="http://schemas.openxmlformats.org/officeDocument/2006/relationships/tags" Target="../tags/tag189.xml"/></Relationships>
</file>

<file path=ppt/slides/_rels/slide98.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7.xml"/><Relationship Id="rId1" Type="http://schemas.openxmlformats.org/officeDocument/2006/relationships/tags" Target="../tags/tag190.xml"/></Relationships>
</file>

<file path=ppt/slides/_rels/slide99.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7.xml"/><Relationship Id="rId1" Type="http://schemas.openxmlformats.org/officeDocument/2006/relationships/tags" Target="../tags/tag19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1599248" y="1870075"/>
            <a:ext cx="8945880" cy="1861185"/>
          </a:xfrm>
          <a:prstGeom prst="rect">
            <a:avLst/>
          </a:prstGeom>
          <a:noFill/>
        </p:spPr>
        <p:txBody>
          <a:bodyPr wrap="none" rtlCol="0">
            <a:spAutoFit/>
          </a:bodyPr>
          <a:p>
            <a:pPr algn="ctr"/>
            <a:r>
              <a:rPr lang="zh-CN" altLang="en-US" sz="11500">
                <a:solidFill>
                  <a:srgbClr val="382C78"/>
                </a:solidFill>
                <a:latin typeface="+mj-ea"/>
                <a:ea typeface="+mj-ea"/>
                <a:cs typeface="Broadway" panose="04040905080B02020502" charset="0"/>
              </a:rPr>
              <a:t>影视创作基础</a:t>
            </a:r>
            <a:endParaRPr lang="zh-CN" altLang="en-US" sz="11500">
              <a:solidFill>
                <a:srgbClr val="382C78"/>
              </a:solidFill>
              <a:latin typeface="+mj-ea"/>
              <a:ea typeface="+mj-ea"/>
              <a:cs typeface="Broadway" panose="04040905080B02020502" charset="0"/>
            </a:endParaRPr>
          </a:p>
        </p:txBody>
      </p:sp>
      <p:sp>
        <p:nvSpPr>
          <p:cNvPr id="7" name="任意多边形 6"/>
          <p:cNvSpPr/>
          <p:nvPr/>
        </p:nvSpPr>
        <p:spPr>
          <a:xfrm>
            <a:off x="-29845" y="0"/>
            <a:ext cx="12251055" cy="6900545"/>
          </a:xfrm>
          <a:custGeom>
            <a:avLst/>
            <a:gdLst/>
            <a:ahLst/>
            <a:cxnLst>
              <a:cxn ang="3">
                <a:pos x="hc" y="t"/>
              </a:cxn>
              <a:cxn ang="cd2">
                <a:pos x="l" y="vc"/>
              </a:cxn>
              <a:cxn ang="cd4">
                <a:pos x="hc" y="b"/>
              </a:cxn>
              <a:cxn ang="0">
                <a:pos x="r" y="vc"/>
              </a:cxn>
            </a:cxnLst>
            <a:rect l="l" t="t" r="r" b="b"/>
            <a:pathLst>
              <a:path w="19293" h="10867">
                <a:moveTo>
                  <a:pt x="246" y="282"/>
                </a:moveTo>
                <a:lnTo>
                  <a:pt x="246" y="10586"/>
                </a:lnTo>
                <a:lnTo>
                  <a:pt x="19047" y="10586"/>
                </a:lnTo>
                <a:lnTo>
                  <a:pt x="19047" y="282"/>
                </a:lnTo>
                <a:lnTo>
                  <a:pt x="246" y="282"/>
                </a:lnTo>
                <a:close/>
                <a:moveTo>
                  <a:pt x="0" y="0"/>
                </a:moveTo>
                <a:lnTo>
                  <a:pt x="19293" y="0"/>
                </a:lnTo>
                <a:lnTo>
                  <a:pt x="19293" y="10867"/>
                </a:lnTo>
                <a:lnTo>
                  <a:pt x="0" y="10867"/>
                </a:lnTo>
                <a:lnTo>
                  <a:pt x="0" y="0"/>
                </a:lnTo>
                <a:close/>
              </a:path>
            </a:pathLst>
          </a:cu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nvGrpSpPr>
          <p:cNvPr id="31" name="组合 30"/>
          <p:cNvGrpSpPr/>
          <p:nvPr/>
        </p:nvGrpSpPr>
        <p:grpSpPr>
          <a:xfrm>
            <a:off x="1511300" y="3687445"/>
            <a:ext cx="9107170" cy="223520"/>
            <a:chOff x="2380" y="5807"/>
            <a:chExt cx="14342" cy="352"/>
          </a:xfrm>
        </p:grpSpPr>
        <p:cxnSp>
          <p:nvCxnSpPr>
            <p:cNvPr id="24" name="直接连接符 23"/>
            <p:cNvCxnSpPr/>
            <p:nvPr/>
          </p:nvCxnSpPr>
          <p:spPr>
            <a:xfrm>
              <a:off x="2497" y="5983"/>
              <a:ext cx="14036" cy="0"/>
            </a:xfrm>
            <a:prstGeom prst="line">
              <a:avLst/>
            </a:prstGeom>
            <a:ln>
              <a:solidFill>
                <a:srgbClr val="382C78"/>
              </a:solidFill>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2380" y="5807"/>
              <a:ext cx="352" cy="352"/>
            </a:xfrm>
            <a:prstGeom prst="ellipse">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0" name="椭圆 29"/>
            <p:cNvSpPr/>
            <p:nvPr/>
          </p:nvSpPr>
          <p:spPr>
            <a:xfrm>
              <a:off x="16370" y="5807"/>
              <a:ext cx="352" cy="352"/>
            </a:xfrm>
            <a:prstGeom prst="ellipse">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41" name="矩形 40"/>
          <p:cNvSpPr/>
          <p:nvPr/>
        </p:nvSpPr>
        <p:spPr>
          <a:xfrm>
            <a:off x="394653" y="402273"/>
            <a:ext cx="11402060" cy="6096000"/>
          </a:xfrm>
          <a:prstGeom prst="rect">
            <a:avLst/>
          </a:prstGeom>
          <a:noFill/>
          <a:ln>
            <a:solidFill>
              <a:srgbClr val="382C78"/>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906780" y="1419860"/>
            <a:ext cx="10694035" cy="922020"/>
            <a:chOff x="9363" y="3519"/>
            <a:chExt cx="16841" cy="1452"/>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移镜头是指摄影机（摄像机）借助于任何运载工具或人体，作前移、横向、斜线、曲线、半圆或是 360 度等各种运动形式所进行的一种拍摄方法。用这种方式拍摄的运动画面镜头被称为移镜头。</a:t>
              </a:r>
              <a:endParaRPr lang="zh-CN" altLang="en-US" dirty="0">
                <a:latin typeface="+mn-ea"/>
                <a:cs typeface="宋体" panose="02010600030101010101" pitchFamily="2" charset="-122"/>
                <a:sym typeface="+mn-ea"/>
              </a:endParaRPr>
            </a:p>
          </p:txBody>
        </p:sp>
      </p:grpSp>
      <p:grpSp>
        <p:nvGrpSpPr>
          <p:cNvPr id="22" name="组合 21"/>
          <p:cNvGrpSpPr/>
          <p:nvPr/>
        </p:nvGrpSpPr>
        <p:grpSpPr>
          <a:xfrm>
            <a:off x="906780" y="2341880"/>
            <a:ext cx="10348595" cy="635000"/>
            <a:chOff x="9363" y="3519"/>
            <a:chExt cx="16297" cy="1000"/>
          </a:xfrm>
        </p:grpSpPr>
        <p:sp>
          <p:nvSpPr>
            <p:cNvPr id="23" name="矩形 2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文本框 23"/>
            <p:cNvSpPr txBox="1"/>
            <p:nvPr/>
          </p:nvSpPr>
          <p:spPr>
            <a:xfrm>
              <a:off x="10093" y="3519"/>
              <a:ext cx="15567"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移镜头的主要造型特点是：第一，引导观众视线，调动观众的参与感；第二，运动形式的多样化。</a:t>
              </a:r>
              <a:endParaRPr lang="zh-CN" altLang="en-US" dirty="0">
                <a:latin typeface="+mn-ea"/>
                <a:cs typeface="宋体" panose="02010600030101010101" pitchFamily="2" charset="-122"/>
                <a:sym typeface="+mn-ea"/>
              </a:endParaRPr>
            </a:p>
          </p:txBody>
        </p:sp>
      </p:grpSp>
      <p:grpSp>
        <p:nvGrpSpPr>
          <p:cNvPr id="3" name="组合 2"/>
          <p:cNvGrpSpPr/>
          <p:nvPr/>
        </p:nvGrpSpPr>
        <p:grpSpPr>
          <a:xfrm>
            <a:off x="264795" y="79375"/>
            <a:ext cx="2926080" cy="1246505"/>
            <a:chOff x="417" y="125"/>
            <a:chExt cx="4608" cy="1963"/>
          </a:xfrm>
        </p:grpSpPr>
        <p:sp>
          <p:nvSpPr>
            <p:cNvPr id="15" name="文本框 14"/>
            <p:cNvSpPr txBox="1"/>
            <p:nvPr/>
          </p:nvSpPr>
          <p:spPr>
            <a:xfrm>
              <a:off x="417" y="1072"/>
              <a:ext cx="4608" cy="1016"/>
            </a:xfrm>
            <a:prstGeom prst="rect">
              <a:avLst/>
            </a:prstGeom>
            <a:noFill/>
          </p:spPr>
          <p:txBody>
            <a:bodyPr wrap="none" rtlCol="0" anchor="t">
              <a:spAutoFit/>
            </a:bodyPr>
            <a:p>
              <a:pPr algn="l"/>
              <a:r>
                <a:rPr lang="zh-CN" altLang="en-US" sz="3600">
                  <a:solidFill>
                    <a:srgbClr val="382C78"/>
                  </a:solidFill>
                  <a:sym typeface="+mn-ea"/>
                </a:rPr>
                <a:t>（四）移镜头</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308" cy="580"/>
              </a:xfrm>
              <a:prstGeom prst="rect">
                <a:avLst/>
              </a:prstGeom>
              <a:noFill/>
            </p:spPr>
            <p:txBody>
              <a:bodyPr wrap="none" rtlCol="0">
                <a:spAutoFit/>
              </a:bodyPr>
              <a:p>
                <a:r>
                  <a:rPr lang="zh-CN" altLang="en-US">
                    <a:solidFill>
                      <a:schemeClr val="bg1"/>
                    </a:solidFill>
                  </a:rPr>
                  <a:t>第一节</a:t>
                </a:r>
                <a:r>
                  <a:rPr lang="en-US" altLang="zh-CN">
                    <a:solidFill>
                      <a:schemeClr val="bg1"/>
                    </a:solidFill>
                  </a:rPr>
                  <a:t>     </a:t>
                </a:r>
                <a:r>
                  <a:rPr lang="zh-CN" altLang="en-US">
                    <a:solidFill>
                      <a:schemeClr val="bg1"/>
                    </a:solidFill>
                  </a:rPr>
                  <a:t>画面艺术</a:t>
                </a:r>
                <a:endParaRPr lang="zh-CN" altLang="en-US">
                  <a:solidFill>
                    <a:schemeClr val="bg1"/>
                  </a:solidFill>
                </a:endParaRPr>
              </a:p>
            </p:txBody>
          </p:sp>
        </p:grpSp>
      </p:grpSp>
      <p:grpSp>
        <p:nvGrpSpPr>
          <p:cNvPr id="5" name="组合 4"/>
          <p:cNvGrpSpPr/>
          <p:nvPr/>
        </p:nvGrpSpPr>
        <p:grpSpPr>
          <a:xfrm>
            <a:off x="906780" y="3285490"/>
            <a:ext cx="10348595" cy="922020"/>
            <a:chOff x="9363" y="3519"/>
            <a:chExt cx="16297" cy="1452"/>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0093" y="3519"/>
              <a:ext cx="15567"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其主要功能是：第一，拓展画面的空间表现；第二，表现主体的运动状态与运动范围；第三，产生强烈的动感和节奏。</a:t>
              </a:r>
              <a:endParaRPr lang="zh-CN" altLang="en-US" dirty="0">
                <a:latin typeface="+mn-ea"/>
                <a:cs typeface="宋体" panose="02010600030101010101" pitchFamily="2" charset="-122"/>
                <a:sym typeface="+mn-ea"/>
              </a:endParaRPr>
            </a:p>
          </p:txBody>
        </p:sp>
      </p:grpSp>
      <p:grpSp>
        <p:nvGrpSpPr>
          <p:cNvPr id="11" name="组合 10"/>
          <p:cNvGrpSpPr/>
          <p:nvPr/>
        </p:nvGrpSpPr>
        <p:grpSpPr>
          <a:xfrm>
            <a:off x="744220" y="4222115"/>
            <a:ext cx="11137265" cy="914400"/>
            <a:chOff x="1336" y="7266"/>
            <a:chExt cx="17539" cy="1440"/>
          </a:xfrm>
        </p:grpSpPr>
        <p:grpSp>
          <p:nvGrpSpPr>
            <p:cNvPr id="9" name="组合 8"/>
            <p:cNvGrpSpPr/>
            <p:nvPr/>
          </p:nvGrpSpPr>
          <p:grpSpPr>
            <a:xfrm>
              <a:off x="1336" y="7266"/>
              <a:ext cx="2483" cy="1440"/>
              <a:chOff x="982" y="7247"/>
              <a:chExt cx="2483" cy="1440"/>
            </a:xfrm>
          </p:grpSpPr>
          <p:sp>
            <p:nvSpPr>
              <p:cNvPr id="4" name="文本框 3"/>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8" name="图片 7" descr="303b343435303836373bb0b8c0fdb7d6cef6"/>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982" y="7247"/>
                <a:ext cx="1440" cy="1440"/>
              </a:xfrm>
              <a:prstGeom prst="rect">
                <a:avLst/>
              </a:prstGeom>
            </p:spPr>
          </p:pic>
        </p:grpSp>
        <p:sp>
          <p:nvSpPr>
            <p:cNvPr id="10" name="文本框 9"/>
            <p:cNvSpPr txBox="1"/>
            <p:nvPr/>
          </p:nvSpPr>
          <p:spPr>
            <a:xfrm>
              <a:off x="3657" y="7532"/>
              <a:ext cx="15218" cy="1016"/>
            </a:xfrm>
            <a:prstGeom prst="rect">
              <a:avLst/>
            </a:prstGeom>
            <a:noFill/>
          </p:spPr>
          <p:txBody>
            <a:bodyPr wrap="square" rtlCol="0">
              <a:spAutoFit/>
            </a:bodyPr>
            <a:p>
              <a:r>
                <a:rPr lang="zh-CN" altLang="en-US"/>
                <a:t>影片《大决战》（中国，1991 年）中，展示国共两军调兵遣将、大部队行进、大规模战争场面时，多次采用移动摄影，这种运动拍摄方式表现出战争场面的宏大和壮观。</a:t>
              </a:r>
              <a:endParaRPr lang="zh-CN" altLang="en-US"/>
            </a:p>
          </p:txBody>
        </p:sp>
      </p:grpSp>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41095"/>
            <a:chOff x="417" y="61"/>
            <a:chExt cx="7318" cy="1797"/>
          </a:xfrm>
        </p:grpSpPr>
        <p:sp>
          <p:nvSpPr>
            <p:cNvPr id="15" name="文本框 14"/>
            <p:cNvSpPr txBox="1"/>
            <p:nvPr/>
          </p:nvSpPr>
          <p:spPr>
            <a:xfrm>
              <a:off x="417" y="842"/>
              <a:ext cx="4608" cy="1016"/>
            </a:xfrm>
            <a:prstGeom prst="rect">
              <a:avLst/>
            </a:prstGeom>
            <a:noFill/>
          </p:spPr>
          <p:txBody>
            <a:bodyPr wrap="none" rtlCol="0" anchor="t">
              <a:spAutoFit/>
            </a:bodyPr>
            <a:p>
              <a:pPr algn="l"/>
              <a:r>
                <a:rPr lang="zh-CN" altLang="en-US" sz="3600">
                  <a:solidFill>
                    <a:srgbClr val="382C78"/>
                  </a:solidFill>
                  <a:sym typeface="+mn-ea"/>
                </a:rPr>
                <a:t>二、拍摄角度</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4315"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2"/>
                <a:ext cx="6484" cy="580"/>
              </a:xfrm>
              <a:prstGeom prst="rect">
                <a:avLst/>
              </a:prstGeom>
              <a:noFill/>
            </p:spPr>
            <p:txBody>
              <a:bodyPr wrap="square" rtlCol="0">
                <a:spAutoFit/>
              </a:bodyPr>
              <a:p>
                <a:pPr algn="l"/>
                <a:r>
                  <a:rPr>
                    <a:solidFill>
                      <a:schemeClr val="bg1"/>
                    </a:solidFill>
                  </a:rPr>
                  <a:t>第四节 影视拍摄构图方法</a:t>
                </a:r>
                <a:endParaRPr>
                  <a:solidFill>
                    <a:schemeClr val="bg1"/>
                  </a:solidFill>
                </a:endParaRPr>
              </a:p>
            </p:txBody>
          </p:sp>
        </p:grpSp>
      </p:grpSp>
      <p:sp>
        <p:nvSpPr>
          <p:cNvPr id="5" name="文本框 4"/>
          <p:cNvSpPr txBox="1"/>
          <p:nvPr/>
        </p:nvSpPr>
        <p:spPr>
          <a:xfrm>
            <a:off x="264795" y="1062990"/>
            <a:ext cx="10248900" cy="398780"/>
          </a:xfrm>
          <a:prstGeom prst="rect">
            <a:avLst/>
          </a:prstGeom>
          <a:noFill/>
        </p:spPr>
        <p:txBody>
          <a:bodyPr wrap="square" rtlCol="0" anchor="t">
            <a:spAutoFit/>
          </a:bodyPr>
          <a:p>
            <a:r>
              <a:rPr sz="2000">
                <a:solidFill>
                  <a:srgbClr val="382C78"/>
                </a:solidFill>
                <a:sym typeface="+mn-ea"/>
              </a:rPr>
              <a:t>（一）远景</a:t>
            </a:r>
            <a:endParaRPr sz="2000">
              <a:solidFill>
                <a:srgbClr val="382C78"/>
              </a:solidFill>
              <a:sym typeface="+mn-ea"/>
            </a:endParaRPr>
          </a:p>
        </p:txBody>
      </p:sp>
      <p:grpSp>
        <p:nvGrpSpPr>
          <p:cNvPr id="6" name="组合 5"/>
          <p:cNvGrpSpPr/>
          <p:nvPr/>
        </p:nvGrpSpPr>
        <p:grpSpPr>
          <a:xfrm>
            <a:off x="749300" y="1351280"/>
            <a:ext cx="10694035" cy="922020"/>
            <a:chOff x="9363" y="3519"/>
            <a:chExt cx="16841" cy="1452"/>
          </a:xfrm>
        </p:grpSpPr>
        <p:sp>
          <p:nvSpPr>
            <p:cNvPr id="7" name="矩形 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远景是指远距离拍摄所形成的视野开阔的画面。这种画面可使观众在银幕或屏幕上看到广阔深远的景象。</a:t>
              </a:r>
              <a:r>
                <a:rPr lang="zh-CN" altLang="en-US" dirty="0">
                  <a:latin typeface="+mn-ea"/>
                  <a:cs typeface="宋体" panose="02010600030101010101" pitchFamily="2" charset="-122"/>
                  <a:sym typeface="+mn-ea"/>
                </a:rPr>
                <a:t>远景画面可细分为大远景和远景两类。</a:t>
              </a:r>
              <a:endParaRPr dirty="0">
                <a:latin typeface="+mn-ea"/>
                <a:cs typeface="宋体" panose="02010600030101010101" pitchFamily="2" charset="-122"/>
                <a:sym typeface="+mn-ea"/>
              </a:endParaRPr>
            </a:p>
          </p:txBody>
        </p:sp>
      </p:grpSp>
      <p:grpSp>
        <p:nvGrpSpPr>
          <p:cNvPr id="9" name="组合 8"/>
          <p:cNvGrpSpPr/>
          <p:nvPr/>
        </p:nvGrpSpPr>
        <p:grpSpPr>
          <a:xfrm>
            <a:off x="748665" y="2214880"/>
            <a:ext cx="10694035" cy="1337945"/>
            <a:chOff x="9363" y="3519"/>
            <a:chExt cx="16841" cy="2107"/>
          </a:xfrm>
        </p:grpSpPr>
        <p:sp>
          <p:nvSpPr>
            <p:cNvPr id="10" name="矩形 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093" y="3519"/>
              <a:ext cx="16111"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大远景是比远景视野更开阔、更深远的一种景别。大远景表现空间范围最大、视距最远， 主要用于表现辽阔的地理环境、广袤的自然景色和盛大的场面，展现宏大的气势。远景与大远景相比，包含较多的戏剧元素。它能充分展示人物活动的环境空间，可以渲染环境气氛和抒发情感。</a:t>
              </a:r>
              <a:endParaRPr lang="zh-CN" altLang="en-US" dirty="0">
                <a:latin typeface="+mn-ea"/>
                <a:cs typeface="宋体" panose="02010600030101010101" pitchFamily="2" charset="-122"/>
                <a:sym typeface="+mn-ea"/>
              </a:endParaRPr>
            </a:p>
          </p:txBody>
        </p:sp>
      </p:grpSp>
      <p:sp>
        <p:nvSpPr>
          <p:cNvPr id="2" name="文本框 1"/>
          <p:cNvSpPr txBox="1"/>
          <p:nvPr/>
        </p:nvSpPr>
        <p:spPr>
          <a:xfrm>
            <a:off x="279400" y="4732655"/>
            <a:ext cx="10248900" cy="398780"/>
          </a:xfrm>
          <a:prstGeom prst="rect">
            <a:avLst/>
          </a:prstGeom>
          <a:noFill/>
        </p:spPr>
        <p:txBody>
          <a:bodyPr wrap="square" rtlCol="0" anchor="t">
            <a:spAutoFit/>
          </a:bodyPr>
          <a:p>
            <a:r>
              <a:rPr sz="2000">
                <a:solidFill>
                  <a:srgbClr val="382C78"/>
                </a:solidFill>
                <a:sym typeface="+mn-ea"/>
              </a:rPr>
              <a:t>远景的作用：</a:t>
            </a:r>
            <a:endParaRPr sz="2000">
              <a:solidFill>
                <a:srgbClr val="382C78"/>
              </a:solidFill>
              <a:sym typeface="+mn-ea"/>
            </a:endParaRPr>
          </a:p>
        </p:txBody>
      </p:sp>
      <p:grpSp>
        <p:nvGrpSpPr>
          <p:cNvPr id="19" name="组合 18"/>
          <p:cNvGrpSpPr/>
          <p:nvPr/>
        </p:nvGrpSpPr>
        <p:grpSpPr>
          <a:xfrm>
            <a:off x="749300" y="3453130"/>
            <a:ext cx="10694035" cy="1337945"/>
            <a:chOff x="9363" y="3519"/>
            <a:chExt cx="16841" cy="2107"/>
          </a:xfrm>
        </p:grpSpPr>
        <p:sp>
          <p:nvSpPr>
            <p:cNvPr id="20" name="矩形 1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文本框 20"/>
            <p:cNvSpPr txBox="1"/>
            <p:nvPr/>
          </p:nvSpPr>
          <p:spPr>
            <a:xfrm>
              <a:off x="10093" y="3519"/>
              <a:ext cx="16111"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俯拍可以渲染情绪，根据特定情景和人物的情绪，可以使人物压缩变形，产生萎缩、低矮的视觉效果，造成一种情绪上的压迫感。拍摄反面角色时，可展示人物的卑劣行径，通常带有贬义。但是俯拍、仰拍的贬褒含义的感情色彩不是绝对的</a:t>
              </a:r>
              <a:endParaRPr lang="zh-CN" altLang="en-US" dirty="0">
                <a:latin typeface="+mn-ea"/>
                <a:cs typeface="宋体" panose="02010600030101010101" pitchFamily="2" charset="-122"/>
                <a:sym typeface="+mn-ea"/>
              </a:endParaRPr>
            </a:p>
          </p:txBody>
        </p:sp>
      </p:grpSp>
      <p:grpSp>
        <p:nvGrpSpPr>
          <p:cNvPr id="4" name="组合 3"/>
          <p:cNvGrpSpPr/>
          <p:nvPr/>
        </p:nvGrpSpPr>
        <p:grpSpPr>
          <a:xfrm>
            <a:off x="605790" y="4998720"/>
            <a:ext cx="10694035" cy="1593850"/>
            <a:chOff x="9363" y="3519"/>
            <a:chExt cx="16841" cy="2510"/>
          </a:xfrm>
        </p:grpSpPr>
        <p:sp>
          <p:nvSpPr>
            <p:cNvPr id="12" name="矩形 1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文本框 12"/>
            <p:cNvSpPr txBox="1"/>
            <p:nvPr/>
          </p:nvSpPr>
          <p:spPr>
            <a:xfrm>
              <a:off x="10093" y="3519"/>
              <a:ext cx="16111" cy="2510"/>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第一，介绍环境、渲染气氛、展现场面。</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第二，表现人物的志向或借景抒情。</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第三，用于影片开头、结尾和剧情发展中需要表现的地方。</a:t>
              </a:r>
              <a:endParaRPr lang="zh-CN" altLang="en-US" dirty="0">
                <a:latin typeface="+mn-ea"/>
                <a:cs typeface="宋体" panose="02010600030101010101" pitchFamily="2" charset="-122"/>
                <a:sym typeface="+mn-ea"/>
              </a:endParaRPr>
            </a:p>
          </p:txBody>
        </p:sp>
      </p:grpSp>
      <p:sp>
        <p:nvSpPr>
          <p:cNvPr id="14" name="文本框 13"/>
          <p:cNvSpPr txBox="1"/>
          <p:nvPr/>
        </p:nvSpPr>
        <p:spPr>
          <a:xfrm>
            <a:off x="6285230" y="4791075"/>
            <a:ext cx="10248900" cy="398780"/>
          </a:xfrm>
          <a:prstGeom prst="rect">
            <a:avLst/>
          </a:prstGeom>
          <a:noFill/>
        </p:spPr>
        <p:txBody>
          <a:bodyPr wrap="square" rtlCol="0" anchor="t">
            <a:spAutoFit/>
          </a:bodyPr>
          <a:p>
            <a:r>
              <a:rPr sz="2000">
                <a:solidFill>
                  <a:srgbClr val="382C78"/>
                </a:solidFill>
                <a:sym typeface="+mn-ea"/>
              </a:rPr>
              <a:t>远景拍摄要点：</a:t>
            </a:r>
            <a:endParaRPr sz="2000">
              <a:solidFill>
                <a:srgbClr val="382C78"/>
              </a:solidFill>
              <a:sym typeface="+mn-ea"/>
            </a:endParaRPr>
          </a:p>
        </p:txBody>
      </p:sp>
      <p:grpSp>
        <p:nvGrpSpPr>
          <p:cNvPr id="16" name="组合 15"/>
          <p:cNvGrpSpPr/>
          <p:nvPr/>
        </p:nvGrpSpPr>
        <p:grpSpPr>
          <a:xfrm>
            <a:off x="7066915" y="5073015"/>
            <a:ext cx="10694035" cy="1593850"/>
            <a:chOff x="9363" y="3519"/>
            <a:chExt cx="16841" cy="2510"/>
          </a:xfrm>
        </p:grpSpPr>
        <p:sp>
          <p:nvSpPr>
            <p:cNvPr id="17" name="矩形 1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2510"/>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第一，从高处取景。</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第二，要表现出环境气氛。</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第三，以静态构图为主。</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41095"/>
            <a:chOff x="417" y="61"/>
            <a:chExt cx="7318" cy="1797"/>
          </a:xfrm>
        </p:grpSpPr>
        <p:sp>
          <p:nvSpPr>
            <p:cNvPr id="15" name="文本框 14"/>
            <p:cNvSpPr txBox="1"/>
            <p:nvPr/>
          </p:nvSpPr>
          <p:spPr>
            <a:xfrm>
              <a:off x="417" y="842"/>
              <a:ext cx="4608" cy="1016"/>
            </a:xfrm>
            <a:prstGeom prst="rect">
              <a:avLst/>
            </a:prstGeom>
            <a:noFill/>
          </p:spPr>
          <p:txBody>
            <a:bodyPr wrap="none" rtlCol="0" anchor="t">
              <a:spAutoFit/>
            </a:bodyPr>
            <a:p>
              <a:pPr algn="l"/>
              <a:r>
                <a:rPr lang="zh-CN" altLang="en-US" sz="3600">
                  <a:solidFill>
                    <a:srgbClr val="382C78"/>
                  </a:solidFill>
                  <a:sym typeface="+mn-ea"/>
                </a:rPr>
                <a:t>二、拍摄角度</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4315"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2"/>
                <a:ext cx="6484" cy="580"/>
              </a:xfrm>
              <a:prstGeom prst="rect">
                <a:avLst/>
              </a:prstGeom>
              <a:noFill/>
            </p:spPr>
            <p:txBody>
              <a:bodyPr wrap="square" rtlCol="0">
                <a:spAutoFit/>
              </a:bodyPr>
              <a:p>
                <a:pPr algn="l"/>
                <a:r>
                  <a:rPr>
                    <a:solidFill>
                      <a:schemeClr val="bg1"/>
                    </a:solidFill>
                  </a:rPr>
                  <a:t>第四节 影视拍摄构图方法</a:t>
                </a:r>
                <a:endParaRPr>
                  <a:solidFill>
                    <a:schemeClr val="bg1"/>
                  </a:solidFill>
                </a:endParaRPr>
              </a:p>
            </p:txBody>
          </p:sp>
        </p:grpSp>
      </p:grpSp>
      <p:sp>
        <p:nvSpPr>
          <p:cNvPr id="5" name="文本框 4"/>
          <p:cNvSpPr txBox="1"/>
          <p:nvPr/>
        </p:nvSpPr>
        <p:spPr>
          <a:xfrm>
            <a:off x="264795" y="1062990"/>
            <a:ext cx="10248900" cy="398780"/>
          </a:xfrm>
          <a:prstGeom prst="rect">
            <a:avLst/>
          </a:prstGeom>
          <a:noFill/>
        </p:spPr>
        <p:txBody>
          <a:bodyPr wrap="square" rtlCol="0" anchor="t">
            <a:spAutoFit/>
          </a:bodyPr>
          <a:p>
            <a:r>
              <a:rPr sz="2000">
                <a:solidFill>
                  <a:srgbClr val="382C78"/>
                </a:solidFill>
                <a:sym typeface="+mn-ea"/>
              </a:rPr>
              <a:t>（二）全景</a:t>
            </a:r>
            <a:endParaRPr sz="2000">
              <a:solidFill>
                <a:srgbClr val="382C78"/>
              </a:solidFill>
              <a:sym typeface="+mn-ea"/>
            </a:endParaRPr>
          </a:p>
        </p:txBody>
      </p:sp>
      <p:grpSp>
        <p:nvGrpSpPr>
          <p:cNvPr id="6" name="组合 5"/>
          <p:cNvGrpSpPr/>
          <p:nvPr/>
        </p:nvGrpSpPr>
        <p:grpSpPr>
          <a:xfrm>
            <a:off x="749300" y="1336675"/>
            <a:ext cx="10694035" cy="635000"/>
            <a:chOff x="9363" y="3519"/>
            <a:chExt cx="16841" cy="1000"/>
          </a:xfrm>
        </p:grpSpPr>
        <p:sp>
          <p:nvSpPr>
            <p:cNvPr id="7" name="矩形 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全景是指能表现人物全身形象或景物全貌的画面。</a:t>
              </a:r>
              <a:endParaRPr dirty="0">
                <a:latin typeface="+mn-ea"/>
                <a:cs typeface="宋体" panose="02010600030101010101" pitchFamily="2" charset="-122"/>
                <a:sym typeface="+mn-ea"/>
              </a:endParaRPr>
            </a:p>
          </p:txBody>
        </p:sp>
      </p:grpSp>
      <p:grpSp>
        <p:nvGrpSpPr>
          <p:cNvPr id="9" name="组合 8"/>
          <p:cNvGrpSpPr/>
          <p:nvPr/>
        </p:nvGrpSpPr>
        <p:grpSpPr>
          <a:xfrm>
            <a:off x="748665" y="2025015"/>
            <a:ext cx="10694035" cy="922020"/>
            <a:chOff x="9363" y="3519"/>
            <a:chExt cx="16841" cy="1452"/>
          </a:xfrm>
        </p:grpSpPr>
        <p:sp>
          <p:nvSpPr>
            <p:cNvPr id="10" name="矩形 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全景的作用和远景相似，用以介绍环境，呈现气氛，展示大幅度的动作，表现人物和周围环境的关系。与远景不同的是，全景有比较明确的内容中心和结构主体。</a:t>
              </a:r>
              <a:endParaRPr lang="zh-CN" altLang="en-US" dirty="0">
                <a:latin typeface="+mn-ea"/>
                <a:cs typeface="宋体" panose="02010600030101010101" pitchFamily="2" charset="-122"/>
                <a:sym typeface="+mn-ea"/>
              </a:endParaRPr>
            </a:p>
          </p:txBody>
        </p:sp>
      </p:grpSp>
      <p:sp>
        <p:nvSpPr>
          <p:cNvPr id="2" name="文本框 1"/>
          <p:cNvSpPr txBox="1"/>
          <p:nvPr/>
        </p:nvSpPr>
        <p:spPr>
          <a:xfrm>
            <a:off x="264795" y="2888615"/>
            <a:ext cx="10248900" cy="398780"/>
          </a:xfrm>
          <a:prstGeom prst="rect">
            <a:avLst/>
          </a:prstGeom>
          <a:noFill/>
        </p:spPr>
        <p:txBody>
          <a:bodyPr wrap="square" rtlCol="0" anchor="t">
            <a:spAutoFit/>
          </a:bodyPr>
          <a:p>
            <a:r>
              <a:rPr sz="2000">
                <a:solidFill>
                  <a:srgbClr val="382C78"/>
                </a:solidFill>
                <a:sym typeface="+mn-ea"/>
              </a:rPr>
              <a:t>全景的作用：</a:t>
            </a:r>
            <a:endParaRPr sz="2000">
              <a:solidFill>
                <a:srgbClr val="382C78"/>
              </a:solidFill>
              <a:sym typeface="+mn-ea"/>
            </a:endParaRPr>
          </a:p>
        </p:txBody>
      </p:sp>
      <p:grpSp>
        <p:nvGrpSpPr>
          <p:cNvPr id="4" name="组合 3"/>
          <p:cNvGrpSpPr/>
          <p:nvPr/>
        </p:nvGrpSpPr>
        <p:grpSpPr>
          <a:xfrm>
            <a:off x="748665" y="3141345"/>
            <a:ext cx="10694035" cy="1593850"/>
            <a:chOff x="9363" y="3519"/>
            <a:chExt cx="16841" cy="2510"/>
          </a:xfrm>
        </p:grpSpPr>
        <p:sp>
          <p:nvSpPr>
            <p:cNvPr id="12" name="矩形 1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文本框 12"/>
            <p:cNvSpPr txBox="1"/>
            <p:nvPr/>
          </p:nvSpPr>
          <p:spPr>
            <a:xfrm>
              <a:off x="10093" y="3519"/>
              <a:ext cx="16111" cy="2510"/>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第一，用于表现人物的全身动作或景物的全貌。</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第二，用于表现人物之间、人与周围环境之间的关系。</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第三，表现特定环境的整体气氛。</a:t>
              </a:r>
              <a:endParaRPr lang="zh-CN" altLang="en-US" dirty="0">
                <a:latin typeface="+mn-ea"/>
                <a:cs typeface="宋体" panose="02010600030101010101" pitchFamily="2" charset="-122"/>
                <a:sym typeface="+mn-ea"/>
              </a:endParaRPr>
            </a:p>
          </p:txBody>
        </p:sp>
      </p:grpSp>
      <p:sp>
        <p:nvSpPr>
          <p:cNvPr id="14" name="文本框 13"/>
          <p:cNvSpPr txBox="1"/>
          <p:nvPr/>
        </p:nvSpPr>
        <p:spPr>
          <a:xfrm>
            <a:off x="264795" y="4712970"/>
            <a:ext cx="10248900" cy="398780"/>
          </a:xfrm>
          <a:prstGeom prst="rect">
            <a:avLst/>
          </a:prstGeom>
          <a:noFill/>
        </p:spPr>
        <p:txBody>
          <a:bodyPr wrap="square" rtlCol="0" anchor="t">
            <a:spAutoFit/>
          </a:bodyPr>
          <a:p>
            <a:r>
              <a:rPr sz="2000">
                <a:solidFill>
                  <a:srgbClr val="382C78"/>
                </a:solidFill>
                <a:sym typeface="+mn-ea"/>
              </a:rPr>
              <a:t>全景拍摄要点：</a:t>
            </a:r>
            <a:endParaRPr sz="2000">
              <a:solidFill>
                <a:srgbClr val="382C78"/>
              </a:solidFill>
              <a:sym typeface="+mn-ea"/>
            </a:endParaRPr>
          </a:p>
        </p:txBody>
      </p:sp>
      <p:grpSp>
        <p:nvGrpSpPr>
          <p:cNvPr id="16" name="组合 15"/>
          <p:cNvGrpSpPr/>
          <p:nvPr/>
        </p:nvGrpSpPr>
        <p:grpSpPr>
          <a:xfrm>
            <a:off x="748665" y="5053330"/>
            <a:ext cx="10694035" cy="1593850"/>
            <a:chOff x="9363" y="3519"/>
            <a:chExt cx="16841" cy="2510"/>
          </a:xfrm>
        </p:grpSpPr>
        <p:sp>
          <p:nvSpPr>
            <p:cNvPr id="17" name="矩形 1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2510"/>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第一，动静构图。</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第二，画面人物构图要完整。</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第三，明确人物的位置关系。</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41095"/>
            <a:chOff x="417" y="61"/>
            <a:chExt cx="7318" cy="1797"/>
          </a:xfrm>
        </p:grpSpPr>
        <p:sp>
          <p:nvSpPr>
            <p:cNvPr id="15" name="文本框 14"/>
            <p:cNvSpPr txBox="1"/>
            <p:nvPr/>
          </p:nvSpPr>
          <p:spPr>
            <a:xfrm>
              <a:off x="417" y="842"/>
              <a:ext cx="4608" cy="1016"/>
            </a:xfrm>
            <a:prstGeom prst="rect">
              <a:avLst/>
            </a:prstGeom>
            <a:noFill/>
          </p:spPr>
          <p:txBody>
            <a:bodyPr wrap="none" rtlCol="0" anchor="t">
              <a:spAutoFit/>
            </a:bodyPr>
            <a:p>
              <a:pPr algn="l"/>
              <a:r>
                <a:rPr lang="zh-CN" altLang="en-US" sz="3600">
                  <a:solidFill>
                    <a:srgbClr val="382C78"/>
                  </a:solidFill>
                  <a:sym typeface="+mn-ea"/>
                </a:rPr>
                <a:t>二、拍摄角度</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4315"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2"/>
                <a:ext cx="6484" cy="580"/>
              </a:xfrm>
              <a:prstGeom prst="rect">
                <a:avLst/>
              </a:prstGeom>
              <a:noFill/>
            </p:spPr>
            <p:txBody>
              <a:bodyPr wrap="square" rtlCol="0">
                <a:spAutoFit/>
              </a:bodyPr>
              <a:p>
                <a:pPr algn="l"/>
                <a:r>
                  <a:rPr>
                    <a:solidFill>
                      <a:schemeClr val="bg1"/>
                    </a:solidFill>
                  </a:rPr>
                  <a:t>第四节 影视拍摄构图方法</a:t>
                </a:r>
                <a:endParaRPr>
                  <a:solidFill>
                    <a:schemeClr val="bg1"/>
                  </a:solidFill>
                </a:endParaRPr>
              </a:p>
            </p:txBody>
          </p:sp>
        </p:grpSp>
      </p:grpSp>
      <p:sp>
        <p:nvSpPr>
          <p:cNvPr id="5" name="文本框 4"/>
          <p:cNvSpPr txBox="1"/>
          <p:nvPr/>
        </p:nvSpPr>
        <p:spPr>
          <a:xfrm>
            <a:off x="264795" y="1062990"/>
            <a:ext cx="10248900" cy="398780"/>
          </a:xfrm>
          <a:prstGeom prst="rect">
            <a:avLst/>
          </a:prstGeom>
          <a:noFill/>
        </p:spPr>
        <p:txBody>
          <a:bodyPr wrap="square" rtlCol="0" anchor="t">
            <a:spAutoFit/>
          </a:bodyPr>
          <a:p>
            <a:r>
              <a:rPr sz="2000">
                <a:solidFill>
                  <a:srgbClr val="382C78"/>
                </a:solidFill>
                <a:sym typeface="+mn-ea"/>
              </a:rPr>
              <a:t>（三）中景</a:t>
            </a:r>
            <a:endParaRPr sz="2000">
              <a:solidFill>
                <a:srgbClr val="382C78"/>
              </a:solidFill>
              <a:sym typeface="+mn-ea"/>
            </a:endParaRPr>
          </a:p>
        </p:txBody>
      </p:sp>
      <p:grpSp>
        <p:nvGrpSpPr>
          <p:cNvPr id="6" name="组合 5"/>
          <p:cNvGrpSpPr/>
          <p:nvPr/>
        </p:nvGrpSpPr>
        <p:grpSpPr>
          <a:xfrm>
            <a:off x="749300" y="1336675"/>
            <a:ext cx="10694035" cy="635000"/>
            <a:chOff x="9363" y="3519"/>
            <a:chExt cx="16841" cy="1000"/>
          </a:xfrm>
        </p:grpSpPr>
        <p:sp>
          <p:nvSpPr>
            <p:cNvPr id="7" name="矩形 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中景是指表现人物膝盖以上部分或景物较大局部的画面。</a:t>
              </a:r>
              <a:endParaRPr dirty="0">
                <a:latin typeface="+mn-ea"/>
                <a:cs typeface="宋体" panose="02010600030101010101" pitchFamily="2" charset="-122"/>
                <a:sym typeface="+mn-ea"/>
              </a:endParaRPr>
            </a:p>
          </p:txBody>
        </p:sp>
      </p:grpSp>
      <p:grpSp>
        <p:nvGrpSpPr>
          <p:cNvPr id="9" name="组合 8"/>
          <p:cNvGrpSpPr/>
          <p:nvPr/>
        </p:nvGrpSpPr>
        <p:grpSpPr>
          <a:xfrm>
            <a:off x="748665" y="2025015"/>
            <a:ext cx="10694035" cy="922020"/>
            <a:chOff x="9363" y="3519"/>
            <a:chExt cx="16841" cy="1452"/>
          </a:xfrm>
        </p:grpSpPr>
        <p:sp>
          <p:nvSpPr>
            <p:cNvPr id="10" name="矩形 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中景和全景相比，包容景物的范围有所缩小，人物整体形象和环境空间处于次要地位，重点在于表现人物的具体动作和情节，是最富有表现力的景别。</a:t>
              </a:r>
              <a:endParaRPr lang="zh-CN" altLang="en-US" dirty="0">
                <a:latin typeface="+mn-ea"/>
                <a:cs typeface="宋体" panose="02010600030101010101" pitchFamily="2" charset="-122"/>
                <a:sym typeface="+mn-ea"/>
              </a:endParaRPr>
            </a:p>
          </p:txBody>
        </p:sp>
      </p:grpSp>
      <p:sp>
        <p:nvSpPr>
          <p:cNvPr id="2" name="文本框 1"/>
          <p:cNvSpPr txBox="1"/>
          <p:nvPr/>
        </p:nvSpPr>
        <p:spPr>
          <a:xfrm>
            <a:off x="264795" y="2888615"/>
            <a:ext cx="10248900" cy="398780"/>
          </a:xfrm>
          <a:prstGeom prst="rect">
            <a:avLst/>
          </a:prstGeom>
          <a:noFill/>
        </p:spPr>
        <p:txBody>
          <a:bodyPr wrap="square" rtlCol="0" anchor="t">
            <a:spAutoFit/>
          </a:bodyPr>
          <a:p>
            <a:r>
              <a:rPr sz="2000">
                <a:solidFill>
                  <a:srgbClr val="382C78"/>
                </a:solidFill>
                <a:sym typeface="+mn-ea"/>
              </a:rPr>
              <a:t>中景的作用：</a:t>
            </a:r>
            <a:endParaRPr sz="2000">
              <a:solidFill>
                <a:srgbClr val="382C78"/>
              </a:solidFill>
              <a:sym typeface="+mn-ea"/>
            </a:endParaRPr>
          </a:p>
        </p:txBody>
      </p:sp>
      <p:grpSp>
        <p:nvGrpSpPr>
          <p:cNvPr id="4" name="组合 3"/>
          <p:cNvGrpSpPr/>
          <p:nvPr/>
        </p:nvGrpSpPr>
        <p:grpSpPr>
          <a:xfrm>
            <a:off x="748665" y="3141345"/>
            <a:ext cx="10694035" cy="1593850"/>
            <a:chOff x="9363" y="3519"/>
            <a:chExt cx="16841" cy="2510"/>
          </a:xfrm>
        </p:grpSpPr>
        <p:sp>
          <p:nvSpPr>
            <p:cNvPr id="12" name="矩形 1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文本框 12"/>
            <p:cNvSpPr txBox="1"/>
            <p:nvPr/>
          </p:nvSpPr>
          <p:spPr>
            <a:xfrm>
              <a:off x="10093" y="3519"/>
              <a:ext cx="16111" cy="2510"/>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第一，表现人物的身份、动作。</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第二，用于叙事。</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第三，过渡作用。</a:t>
              </a:r>
              <a:endParaRPr lang="zh-CN" altLang="en-US" dirty="0">
                <a:latin typeface="+mn-ea"/>
                <a:cs typeface="宋体" panose="02010600030101010101" pitchFamily="2" charset="-122"/>
                <a:sym typeface="+mn-ea"/>
              </a:endParaRPr>
            </a:p>
          </p:txBody>
        </p:sp>
      </p:grpSp>
      <p:sp>
        <p:nvSpPr>
          <p:cNvPr id="14" name="文本框 13"/>
          <p:cNvSpPr txBox="1"/>
          <p:nvPr/>
        </p:nvSpPr>
        <p:spPr>
          <a:xfrm>
            <a:off x="264795" y="4712970"/>
            <a:ext cx="10248900" cy="398780"/>
          </a:xfrm>
          <a:prstGeom prst="rect">
            <a:avLst/>
          </a:prstGeom>
          <a:noFill/>
        </p:spPr>
        <p:txBody>
          <a:bodyPr wrap="square" rtlCol="0" anchor="t">
            <a:spAutoFit/>
          </a:bodyPr>
          <a:p>
            <a:r>
              <a:rPr sz="2000">
                <a:solidFill>
                  <a:srgbClr val="382C78"/>
                </a:solidFill>
                <a:sym typeface="+mn-ea"/>
              </a:rPr>
              <a:t>中景拍摄要点：</a:t>
            </a:r>
            <a:endParaRPr sz="2000">
              <a:solidFill>
                <a:srgbClr val="382C78"/>
              </a:solidFill>
              <a:sym typeface="+mn-ea"/>
            </a:endParaRPr>
          </a:p>
        </p:txBody>
      </p:sp>
      <p:grpSp>
        <p:nvGrpSpPr>
          <p:cNvPr id="16" name="组合 15"/>
          <p:cNvGrpSpPr/>
          <p:nvPr/>
        </p:nvGrpSpPr>
        <p:grpSpPr>
          <a:xfrm>
            <a:off x="748665" y="5053330"/>
            <a:ext cx="10694035" cy="1466215"/>
            <a:chOff x="9363" y="3519"/>
            <a:chExt cx="16841" cy="2309"/>
          </a:xfrm>
        </p:grpSpPr>
        <p:sp>
          <p:nvSpPr>
            <p:cNvPr id="17" name="矩形 1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2309"/>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第一，多方式构图。</a:t>
              </a:r>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第二，人物安排。</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第三，拍摄人物中景时要注意掌握分寸，一般不要正好卡在膝盖部位，因为卡在关节部位不符合观众的视觉习惯和审美感受，是摄像构图中的忌讳。</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41095"/>
            <a:chOff x="417" y="61"/>
            <a:chExt cx="7318" cy="1797"/>
          </a:xfrm>
        </p:grpSpPr>
        <p:sp>
          <p:nvSpPr>
            <p:cNvPr id="15" name="文本框 14"/>
            <p:cNvSpPr txBox="1"/>
            <p:nvPr/>
          </p:nvSpPr>
          <p:spPr>
            <a:xfrm>
              <a:off x="417" y="842"/>
              <a:ext cx="4608" cy="1016"/>
            </a:xfrm>
            <a:prstGeom prst="rect">
              <a:avLst/>
            </a:prstGeom>
            <a:noFill/>
          </p:spPr>
          <p:txBody>
            <a:bodyPr wrap="none" rtlCol="0" anchor="t">
              <a:spAutoFit/>
            </a:bodyPr>
            <a:p>
              <a:pPr algn="l"/>
              <a:r>
                <a:rPr lang="zh-CN" altLang="en-US" sz="3600">
                  <a:solidFill>
                    <a:srgbClr val="382C78"/>
                  </a:solidFill>
                  <a:sym typeface="+mn-ea"/>
                </a:rPr>
                <a:t>二、拍摄角度</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4315"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2"/>
                <a:ext cx="6484" cy="580"/>
              </a:xfrm>
              <a:prstGeom prst="rect">
                <a:avLst/>
              </a:prstGeom>
              <a:noFill/>
            </p:spPr>
            <p:txBody>
              <a:bodyPr wrap="square" rtlCol="0">
                <a:spAutoFit/>
              </a:bodyPr>
              <a:p>
                <a:pPr algn="l"/>
                <a:r>
                  <a:rPr>
                    <a:solidFill>
                      <a:schemeClr val="bg1"/>
                    </a:solidFill>
                  </a:rPr>
                  <a:t>第四节 影视拍摄构图方法</a:t>
                </a:r>
                <a:endParaRPr>
                  <a:solidFill>
                    <a:schemeClr val="bg1"/>
                  </a:solidFill>
                </a:endParaRPr>
              </a:p>
            </p:txBody>
          </p:sp>
        </p:grpSp>
      </p:grpSp>
      <p:sp>
        <p:nvSpPr>
          <p:cNvPr id="5" name="文本框 4"/>
          <p:cNvSpPr txBox="1"/>
          <p:nvPr/>
        </p:nvSpPr>
        <p:spPr>
          <a:xfrm>
            <a:off x="264795" y="1062990"/>
            <a:ext cx="10248900" cy="398780"/>
          </a:xfrm>
          <a:prstGeom prst="rect">
            <a:avLst/>
          </a:prstGeom>
          <a:noFill/>
        </p:spPr>
        <p:txBody>
          <a:bodyPr wrap="square" rtlCol="0" anchor="t">
            <a:spAutoFit/>
          </a:bodyPr>
          <a:p>
            <a:r>
              <a:rPr sz="2000">
                <a:solidFill>
                  <a:srgbClr val="382C78"/>
                </a:solidFill>
                <a:sym typeface="+mn-ea"/>
              </a:rPr>
              <a:t>（四）近景</a:t>
            </a:r>
            <a:endParaRPr sz="2000">
              <a:solidFill>
                <a:srgbClr val="382C78"/>
              </a:solidFill>
              <a:sym typeface="+mn-ea"/>
            </a:endParaRPr>
          </a:p>
        </p:txBody>
      </p:sp>
      <p:grpSp>
        <p:nvGrpSpPr>
          <p:cNvPr id="6" name="组合 5"/>
          <p:cNvGrpSpPr/>
          <p:nvPr/>
        </p:nvGrpSpPr>
        <p:grpSpPr>
          <a:xfrm>
            <a:off x="749300" y="1336675"/>
            <a:ext cx="10694035" cy="635000"/>
            <a:chOff x="9363" y="3519"/>
            <a:chExt cx="16841" cy="1000"/>
          </a:xfrm>
        </p:grpSpPr>
        <p:sp>
          <p:nvSpPr>
            <p:cNvPr id="7" name="矩形 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近景是表现人物的胸部以上形象或物体局部的画面。</a:t>
              </a:r>
              <a:endParaRPr dirty="0">
                <a:latin typeface="+mn-ea"/>
                <a:cs typeface="宋体" panose="02010600030101010101" pitchFamily="2" charset="-122"/>
                <a:sym typeface="+mn-ea"/>
              </a:endParaRPr>
            </a:p>
          </p:txBody>
        </p:sp>
      </p:grpSp>
      <p:grpSp>
        <p:nvGrpSpPr>
          <p:cNvPr id="9" name="组合 8"/>
          <p:cNvGrpSpPr/>
          <p:nvPr/>
        </p:nvGrpSpPr>
        <p:grpSpPr>
          <a:xfrm>
            <a:off x="748665" y="2025015"/>
            <a:ext cx="10694035" cy="1753235"/>
            <a:chOff x="9363" y="3519"/>
            <a:chExt cx="16841" cy="2761"/>
          </a:xfrm>
        </p:grpSpPr>
        <p:sp>
          <p:nvSpPr>
            <p:cNvPr id="10" name="矩形 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093" y="3519"/>
              <a:ext cx="16111" cy="2761"/>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近景表现的画面空间范围进一步缩小，画面内容更趋单一。近景画面环境特征、背景已不明显，画面中大部分空间留给了人物形象或被摄主体物，以引导观众的注意力。近景画面拍摄人物时着重表现人物的面部神态和情绪，突出对人物的神情、动作描写和内在气质的表达，是人物之间进行感情交流和刻画人物性格最主要的景别。</a:t>
              </a:r>
              <a:endParaRPr lang="zh-CN" altLang="en-US" dirty="0">
                <a:latin typeface="+mn-ea"/>
                <a:cs typeface="宋体" panose="02010600030101010101" pitchFamily="2" charset="-122"/>
                <a:sym typeface="+mn-ea"/>
              </a:endParaRPr>
            </a:p>
          </p:txBody>
        </p:sp>
      </p:grpSp>
      <p:sp>
        <p:nvSpPr>
          <p:cNvPr id="2" name="文本框 1"/>
          <p:cNvSpPr txBox="1"/>
          <p:nvPr/>
        </p:nvSpPr>
        <p:spPr>
          <a:xfrm>
            <a:off x="264795" y="3691890"/>
            <a:ext cx="10248900" cy="398780"/>
          </a:xfrm>
          <a:prstGeom prst="rect">
            <a:avLst/>
          </a:prstGeom>
          <a:noFill/>
        </p:spPr>
        <p:txBody>
          <a:bodyPr wrap="square" rtlCol="0" anchor="t">
            <a:spAutoFit/>
          </a:bodyPr>
          <a:p>
            <a:r>
              <a:rPr sz="2000">
                <a:solidFill>
                  <a:srgbClr val="382C78"/>
                </a:solidFill>
                <a:sym typeface="+mn-ea"/>
              </a:rPr>
              <a:t>近景的作用：</a:t>
            </a:r>
            <a:endParaRPr sz="2000">
              <a:solidFill>
                <a:srgbClr val="382C78"/>
              </a:solidFill>
              <a:sym typeface="+mn-ea"/>
            </a:endParaRPr>
          </a:p>
        </p:txBody>
      </p:sp>
      <p:sp>
        <p:nvSpPr>
          <p:cNvPr id="14" name="文本框 13"/>
          <p:cNvSpPr txBox="1"/>
          <p:nvPr/>
        </p:nvSpPr>
        <p:spPr>
          <a:xfrm>
            <a:off x="5902325" y="3691890"/>
            <a:ext cx="10248900" cy="398780"/>
          </a:xfrm>
          <a:prstGeom prst="rect">
            <a:avLst/>
          </a:prstGeom>
          <a:noFill/>
        </p:spPr>
        <p:txBody>
          <a:bodyPr wrap="square" rtlCol="0" anchor="t">
            <a:spAutoFit/>
          </a:bodyPr>
          <a:p>
            <a:r>
              <a:rPr sz="2000">
                <a:solidFill>
                  <a:srgbClr val="382C78"/>
                </a:solidFill>
                <a:sym typeface="+mn-ea"/>
              </a:rPr>
              <a:t>近景拍摄要点：</a:t>
            </a:r>
            <a:endParaRPr sz="2000">
              <a:solidFill>
                <a:srgbClr val="382C78"/>
              </a:solidFill>
              <a:sym typeface="+mn-ea"/>
            </a:endParaRPr>
          </a:p>
        </p:txBody>
      </p:sp>
      <p:grpSp>
        <p:nvGrpSpPr>
          <p:cNvPr id="16" name="组合 15"/>
          <p:cNvGrpSpPr/>
          <p:nvPr/>
        </p:nvGrpSpPr>
        <p:grpSpPr>
          <a:xfrm>
            <a:off x="749300" y="4090670"/>
            <a:ext cx="5106035" cy="1593850"/>
            <a:chOff x="9363" y="3519"/>
            <a:chExt cx="8041" cy="2510"/>
          </a:xfrm>
        </p:grpSpPr>
        <p:sp>
          <p:nvSpPr>
            <p:cNvPr id="17" name="矩形 1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7311" cy="2510"/>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第一，突出人物情绪、神态特征或事物细节。</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第二，刻画人物性格。</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第三，营造交流感。</a:t>
              </a:r>
              <a:endParaRPr dirty="0">
                <a:latin typeface="+mn-ea"/>
                <a:cs typeface="宋体" panose="02010600030101010101" pitchFamily="2" charset="-122"/>
                <a:sym typeface="+mn-ea"/>
              </a:endParaRPr>
            </a:p>
          </p:txBody>
        </p:sp>
      </p:grpSp>
      <p:grpSp>
        <p:nvGrpSpPr>
          <p:cNvPr id="19" name="组合 18"/>
          <p:cNvGrpSpPr/>
          <p:nvPr/>
        </p:nvGrpSpPr>
        <p:grpSpPr>
          <a:xfrm>
            <a:off x="6203315" y="4090670"/>
            <a:ext cx="5337810" cy="2009775"/>
            <a:chOff x="9363" y="3519"/>
            <a:chExt cx="8406" cy="3165"/>
          </a:xfrm>
        </p:grpSpPr>
        <p:sp>
          <p:nvSpPr>
            <p:cNvPr id="20" name="矩形 1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文本框 20"/>
            <p:cNvSpPr txBox="1"/>
            <p:nvPr/>
          </p:nvSpPr>
          <p:spPr>
            <a:xfrm>
              <a:off x="10093" y="3519"/>
              <a:ext cx="7676" cy="3165"/>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第一，构图多样化。</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第二，突出表现人物神情。</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第三，近景中的人物动作范围不宜过大，要避免因手势动作过大而破坏面部表情。</a:t>
              </a:r>
              <a:endParaRPr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038860"/>
            <a:chOff x="417" y="61"/>
            <a:chExt cx="7318" cy="1636"/>
          </a:xfrm>
        </p:grpSpPr>
        <p:sp>
          <p:nvSpPr>
            <p:cNvPr id="15" name="文本框 14"/>
            <p:cNvSpPr txBox="1"/>
            <p:nvPr/>
          </p:nvSpPr>
          <p:spPr>
            <a:xfrm>
              <a:off x="417" y="681"/>
              <a:ext cx="4608" cy="1016"/>
            </a:xfrm>
            <a:prstGeom prst="rect">
              <a:avLst/>
            </a:prstGeom>
            <a:noFill/>
          </p:spPr>
          <p:txBody>
            <a:bodyPr wrap="none" rtlCol="0" anchor="t">
              <a:spAutoFit/>
            </a:bodyPr>
            <a:p>
              <a:pPr algn="l"/>
              <a:r>
                <a:rPr lang="zh-CN" altLang="en-US" sz="3600">
                  <a:solidFill>
                    <a:srgbClr val="382C78"/>
                  </a:solidFill>
                  <a:sym typeface="+mn-ea"/>
                </a:rPr>
                <a:t>二、拍摄角度</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4315"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2"/>
                <a:ext cx="6484" cy="580"/>
              </a:xfrm>
              <a:prstGeom prst="rect">
                <a:avLst/>
              </a:prstGeom>
              <a:noFill/>
            </p:spPr>
            <p:txBody>
              <a:bodyPr wrap="square" rtlCol="0">
                <a:spAutoFit/>
              </a:bodyPr>
              <a:p>
                <a:pPr algn="l"/>
                <a:r>
                  <a:rPr>
                    <a:solidFill>
                      <a:schemeClr val="bg1"/>
                    </a:solidFill>
                  </a:rPr>
                  <a:t>第四节 影视拍摄构图方法</a:t>
                </a:r>
                <a:endParaRPr>
                  <a:solidFill>
                    <a:schemeClr val="bg1"/>
                  </a:solidFill>
                </a:endParaRPr>
              </a:p>
            </p:txBody>
          </p:sp>
        </p:grpSp>
      </p:grpSp>
      <p:sp>
        <p:nvSpPr>
          <p:cNvPr id="5" name="文本框 4"/>
          <p:cNvSpPr txBox="1"/>
          <p:nvPr/>
        </p:nvSpPr>
        <p:spPr>
          <a:xfrm>
            <a:off x="147955" y="975360"/>
            <a:ext cx="10248900" cy="398780"/>
          </a:xfrm>
          <a:prstGeom prst="rect">
            <a:avLst/>
          </a:prstGeom>
          <a:noFill/>
        </p:spPr>
        <p:txBody>
          <a:bodyPr wrap="square" rtlCol="0" anchor="t">
            <a:spAutoFit/>
          </a:bodyPr>
          <a:p>
            <a:r>
              <a:rPr sz="2000">
                <a:solidFill>
                  <a:srgbClr val="382C78"/>
                </a:solidFill>
                <a:sym typeface="+mn-ea"/>
              </a:rPr>
              <a:t>（五）特写</a:t>
            </a:r>
            <a:endParaRPr sz="2000">
              <a:solidFill>
                <a:srgbClr val="382C78"/>
              </a:solidFill>
              <a:sym typeface="+mn-ea"/>
            </a:endParaRPr>
          </a:p>
        </p:txBody>
      </p:sp>
      <p:grpSp>
        <p:nvGrpSpPr>
          <p:cNvPr id="6" name="组合 5"/>
          <p:cNvGrpSpPr/>
          <p:nvPr/>
        </p:nvGrpSpPr>
        <p:grpSpPr>
          <a:xfrm>
            <a:off x="749300" y="1219835"/>
            <a:ext cx="10694035" cy="1050290"/>
            <a:chOff x="9363" y="3519"/>
            <a:chExt cx="16841" cy="1654"/>
          </a:xfrm>
        </p:grpSpPr>
        <p:sp>
          <p:nvSpPr>
            <p:cNvPr id="7" name="矩形 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10093" y="3519"/>
              <a:ext cx="16111" cy="1654"/>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特写是表现人物肩部以上部位或被摄对象的局部细微特征的画面。</a:t>
              </a:r>
              <a:endParaRPr lang="en-US" altLang="zh-CN" dirty="0">
                <a:latin typeface="+mn-ea"/>
                <a:cs typeface="宋体" panose="02010600030101010101" pitchFamily="2" charset="-122"/>
                <a:sym typeface="+mn-ea"/>
              </a:endParaRPr>
            </a:p>
            <a:p>
              <a:pPr algn="l" defTabSz="1218565">
                <a:lnSpc>
                  <a:spcPct val="150000"/>
                </a:lnSpc>
                <a:spcBef>
                  <a:spcPts val="1000"/>
                </a:spcBef>
                <a:defRPr/>
              </a:pPr>
              <a:endParaRPr dirty="0">
                <a:latin typeface="+mn-ea"/>
                <a:cs typeface="宋体" panose="02010600030101010101" pitchFamily="2" charset="-122"/>
                <a:sym typeface="+mn-ea"/>
              </a:endParaRPr>
            </a:p>
          </p:txBody>
        </p:sp>
      </p:grpSp>
      <p:grpSp>
        <p:nvGrpSpPr>
          <p:cNvPr id="4" name="组合 3"/>
          <p:cNvGrpSpPr/>
          <p:nvPr/>
        </p:nvGrpSpPr>
        <p:grpSpPr>
          <a:xfrm>
            <a:off x="749300" y="2120265"/>
            <a:ext cx="10694035" cy="922020"/>
            <a:chOff x="9363" y="3519"/>
            <a:chExt cx="16841" cy="1452"/>
          </a:xfrm>
        </p:grpSpPr>
        <p:sp>
          <p:nvSpPr>
            <p:cNvPr id="12" name="矩形 1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文本框 12"/>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特写镜头能把表现的对象从周围环境中突出出来，引导观众去关注人物的内心世界或某个关键性细节。</a:t>
              </a:r>
              <a:endParaRPr lang="zh-CN" altLang="en-US" dirty="0">
                <a:latin typeface="+mn-ea"/>
                <a:cs typeface="宋体" panose="02010600030101010101" pitchFamily="2" charset="-122"/>
                <a:sym typeface="+mn-ea"/>
              </a:endParaRPr>
            </a:p>
          </p:txBody>
        </p:sp>
      </p:grpSp>
      <p:grpSp>
        <p:nvGrpSpPr>
          <p:cNvPr id="25" name="组合 24"/>
          <p:cNvGrpSpPr/>
          <p:nvPr/>
        </p:nvGrpSpPr>
        <p:grpSpPr>
          <a:xfrm>
            <a:off x="748665" y="3133090"/>
            <a:ext cx="10694035" cy="922020"/>
            <a:chOff x="9363" y="3519"/>
            <a:chExt cx="16841" cy="1452"/>
          </a:xfrm>
        </p:grpSpPr>
        <p:sp>
          <p:nvSpPr>
            <p:cNvPr id="26" name="矩形 2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大特写是一种极端的景别，主要表现人的脸部或被摄对象的某个细节，用以表达特定的情感或特殊的视点，具有强烈的感染力和视觉冲击力，能给观众留下深刻的印象。</a:t>
              </a:r>
              <a:endParaRPr lang="zh-CN" altLang="en-US" dirty="0">
                <a:latin typeface="+mn-ea"/>
                <a:cs typeface="宋体" panose="02010600030101010101" pitchFamily="2" charset="-122"/>
                <a:sym typeface="+mn-ea"/>
              </a:endParaRPr>
            </a:p>
          </p:txBody>
        </p:sp>
      </p:grpSp>
      <p:grpSp>
        <p:nvGrpSpPr>
          <p:cNvPr id="28" name="组合 27"/>
          <p:cNvGrpSpPr/>
          <p:nvPr/>
        </p:nvGrpSpPr>
        <p:grpSpPr>
          <a:xfrm>
            <a:off x="749300" y="4283710"/>
            <a:ext cx="10694035" cy="635000"/>
            <a:chOff x="9363" y="3519"/>
            <a:chExt cx="16841" cy="1000"/>
          </a:xfrm>
        </p:grpSpPr>
        <p:sp>
          <p:nvSpPr>
            <p:cNvPr id="29" name="矩形 28"/>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0" name="文本框 29"/>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因为特写镜头具有强烈的视觉感受，因此特写镜头不能滥用。一般应和其他景别结合起来使用。</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55700"/>
            <a:chOff x="417" y="61"/>
            <a:chExt cx="7318" cy="1820"/>
          </a:xfrm>
        </p:grpSpPr>
        <p:sp>
          <p:nvSpPr>
            <p:cNvPr id="15" name="文本框 14"/>
            <p:cNvSpPr txBox="1"/>
            <p:nvPr/>
          </p:nvSpPr>
          <p:spPr>
            <a:xfrm>
              <a:off x="417" y="865"/>
              <a:ext cx="4608" cy="1016"/>
            </a:xfrm>
            <a:prstGeom prst="rect">
              <a:avLst/>
            </a:prstGeom>
            <a:noFill/>
          </p:spPr>
          <p:txBody>
            <a:bodyPr wrap="none" rtlCol="0" anchor="t">
              <a:spAutoFit/>
            </a:bodyPr>
            <a:p>
              <a:pPr algn="l"/>
              <a:r>
                <a:rPr lang="zh-CN" altLang="en-US" sz="3600">
                  <a:solidFill>
                    <a:srgbClr val="382C78"/>
                  </a:solidFill>
                  <a:sym typeface="+mn-ea"/>
                </a:rPr>
                <a:t>二、拍摄角度</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4315"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2"/>
                <a:ext cx="6484" cy="580"/>
              </a:xfrm>
              <a:prstGeom prst="rect">
                <a:avLst/>
              </a:prstGeom>
              <a:noFill/>
            </p:spPr>
            <p:txBody>
              <a:bodyPr wrap="square" rtlCol="0">
                <a:spAutoFit/>
              </a:bodyPr>
              <a:p>
                <a:pPr algn="l"/>
                <a:r>
                  <a:rPr>
                    <a:solidFill>
                      <a:schemeClr val="bg1"/>
                    </a:solidFill>
                  </a:rPr>
                  <a:t>第四节 影视拍摄构图方法</a:t>
                </a:r>
                <a:endParaRPr>
                  <a:solidFill>
                    <a:schemeClr val="bg1"/>
                  </a:solidFill>
                </a:endParaRPr>
              </a:p>
            </p:txBody>
          </p:sp>
        </p:grpSp>
      </p:grpSp>
      <p:sp>
        <p:nvSpPr>
          <p:cNvPr id="5" name="文本框 4"/>
          <p:cNvSpPr txBox="1"/>
          <p:nvPr/>
        </p:nvSpPr>
        <p:spPr>
          <a:xfrm>
            <a:off x="264795" y="1194435"/>
            <a:ext cx="10248900" cy="398780"/>
          </a:xfrm>
          <a:prstGeom prst="rect">
            <a:avLst/>
          </a:prstGeom>
          <a:noFill/>
        </p:spPr>
        <p:txBody>
          <a:bodyPr wrap="square" rtlCol="0" anchor="t">
            <a:spAutoFit/>
          </a:bodyPr>
          <a:p>
            <a:r>
              <a:rPr sz="2000">
                <a:solidFill>
                  <a:srgbClr val="382C78"/>
                </a:solidFill>
                <a:sym typeface="+mn-ea"/>
              </a:rPr>
              <a:t>特写的作用：</a:t>
            </a:r>
            <a:endParaRPr sz="2000">
              <a:solidFill>
                <a:srgbClr val="382C78"/>
              </a:solidFill>
              <a:sym typeface="+mn-ea"/>
            </a:endParaRPr>
          </a:p>
        </p:txBody>
      </p:sp>
      <p:grpSp>
        <p:nvGrpSpPr>
          <p:cNvPr id="6" name="组合 5"/>
          <p:cNvGrpSpPr/>
          <p:nvPr/>
        </p:nvGrpSpPr>
        <p:grpSpPr>
          <a:xfrm>
            <a:off x="749300" y="1511935"/>
            <a:ext cx="10694035" cy="1593850"/>
            <a:chOff x="9363" y="3519"/>
            <a:chExt cx="16841" cy="2510"/>
          </a:xfrm>
        </p:grpSpPr>
        <p:sp>
          <p:nvSpPr>
            <p:cNvPr id="7" name="矩形 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10093" y="3519"/>
              <a:ext cx="16111" cy="2510"/>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第一，用于刻画人物心理活动和表现强烈的情绪，揭示人物复杂多样的内心世界。</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第二，突出事物的细节特征，揭示事物的本质。第三，营造节奏。</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第四，用于时空的转换。</a:t>
              </a:r>
              <a:endParaRPr dirty="0">
                <a:latin typeface="+mn-ea"/>
                <a:cs typeface="宋体" panose="02010600030101010101" pitchFamily="2" charset="-122"/>
                <a:sym typeface="+mn-ea"/>
              </a:endParaRPr>
            </a:p>
          </p:txBody>
        </p:sp>
      </p:grpSp>
      <p:grpSp>
        <p:nvGrpSpPr>
          <p:cNvPr id="25" name="组合 24"/>
          <p:cNvGrpSpPr/>
          <p:nvPr/>
        </p:nvGrpSpPr>
        <p:grpSpPr>
          <a:xfrm>
            <a:off x="749300" y="3397885"/>
            <a:ext cx="11312525" cy="2968625"/>
            <a:chOff x="9363" y="3519"/>
            <a:chExt cx="17815" cy="4675"/>
          </a:xfrm>
        </p:grpSpPr>
        <p:sp>
          <p:nvSpPr>
            <p:cNvPr id="26" name="矩形 2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10093" y="3519"/>
              <a:ext cx="17085" cy="4675"/>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第一，特写画面大，没有地平线的概念，可根据人物形象、神态、表情的特点，灵活设置拍摄机位，使得人物角度有所变化，避免呆板构图。</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第二，同一场景中，拍摄人物对话特写时，两个特写画面应分别使用焦距相同的镜头拍摄，以保证画面视觉的一致性。</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第三，大特写构图时，要抓住人物眼神的表现，使人物形象更为鲜明突出。同时注意光线的合理运用。</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第四，特写的画面构图应尽量简洁，避免杂乱的背景分散观众视线。</a:t>
              </a:r>
              <a:endParaRPr lang="zh-CN" altLang="en-US" dirty="0">
                <a:latin typeface="+mn-ea"/>
                <a:cs typeface="宋体" panose="02010600030101010101" pitchFamily="2" charset="-122"/>
                <a:sym typeface="+mn-ea"/>
              </a:endParaRPr>
            </a:p>
          </p:txBody>
        </p:sp>
      </p:grpSp>
      <p:sp>
        <p:nvSpPr>
          <p:cNvPr id="2" name="文本框 1"/>
          <p:cNvSpPr txBox="1"/>
          <p:nvPr/>
        </p:nvSpPr>
        <p:spPr>
          <a:xfrm>
            <a:off x="264795" y="3105785"/>
            <a:ext cx="10248900" cy="398780"/>
          </a:xfrm>
          <a:prstGeom prst="rect">
            <a:avLst/>
          </a:prstGeom>
          <a:noFill/>
        </p:spPr>
        <p:txBody>
          <a:bodyPr wrap="square" rtlCol="0" anchor="t">
            <a:spAutoFit/>
          </a:bodyPr>
          <a:p>
            <a:r>
              <a:rPr sz="2000">
                <a:solidFill>
                  <a:srgbClr val="382C78"/>
                </a:solidFill>
                <a:sym typeface="+mn-ea"/>
              </a:rPr>
              <a:t>特写拍摄要点：</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55700"/>
            <a:chOff x="417" y="61"/>
            <a:chExt cx="7318" cy="1820"/>
          </a:xfrm>
        </p:grpSpPr>
        <p:sp>
          <p:nvSpPr>
            <p:cNvPr id="15" name="文本框 14"/>
            <p:cNvSpPr txBox="1"/>
            <p:nvPr/>
          </p:nvSpPr>
          <p:spPr>
            <a:xfrm>
              <a:off x="417" y="865"/>
              <a:ext cx="4608" cy="1016"/>
            </a:xfrm>
            <a:prstGeom prst="rect">
              <a:avLst/>
            </a:prstGeom>
            <a:noFill/>
          </p:spPr>
          <p:txBody>
            <a:bodyPr wrap="none" rtlCol="0" anchor="t">
              <a:spAutoFit/>
            </a:bodyPr>
            <a:p>
              <a:pPr algn="l"/>
              <a:r>
                <a:rPr lang="zh-CN" altLang="en-US" sz="3600">
                  <a:solidFill>
                    <a:srgbClr val="382C78"/>
                  </a:solidFill>
                  <a:sym typeface="+mn-ea"/>
                </a:rPr>
                <a:t>一、静态构图</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464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2"/>
                <a:ext cx="6484" cy="580"/>
              </a:xfrm>
              <a:prstGeom prst="rect">
                <a:avLst/>
              </a:prstGeom>
              <a:noFill/>
            </p:spPr>
            <p:txBody>
              <a:bodyPr wrap="square" rtlCol="0">
                <a:spAutoFit/>
              </a:bodyPr>
              <a:p>
                <a:pPr algn="l"/>
                <a:r>
                  <a:rPr>
                    <a:solidFill>
                      <a:schemeClr val="bg1"/>
                    </a:solidFill>
                  </a:rPr>
                  <a:t>第五节	影视拍摄构图形态</a:t>
                </a:r>
                <a:endParaRPr>
                  <a:solidFill>
                    <a:schemeClr val="bg1"/>
                  </a:solidFill>
                </a:endParaRPr>
              </a:p>
            </p:txBody>
          </p:sp>
        </p:grpSp>
      </p:grpSp>
      <p:sp>
        <p:nvSpPr>
          <p:cNvPr id="5" name="文本框 4"/>
          <p:cNvSpPr txBox="1"/>
          <p:nvPr/>
        </p:nvSpPr>
        <p:spPr>
          <a:xfrm>
            <a:off x="1097280" y="1194435"/>
            <a:ext cx="10248900" cy="101473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影视构图是指为了表现某一特定内容和视觉美感效果，将场景空间中动态和静态的被摄对象按时间顺序和空间位置有机地组合在画面中，并运用摄影的各种造型手段呈现的一种画面结构形式。</a:t>
            </a:r>
            <a:endParaRPr sz="2000">
              <a:solidFill>
                <a:srgbClr val="382C78"/>
              </a:solidFill>
              <a:sym typeface="+mn-ea"/>
            </a:endParaRPr>
          </a:p>
        </p:txBody>
      </p:sp>
      <p:grpSp>
        <p:nvGrpSpPr>
          <p:cNvPr id="25" name="组合 24"/>
          <p:cNvGrpSpPr/>
          <p:nvPr/>
        </p:nvGrpSpPr>
        <p:grpSpPr>
          <a:xfrm>
            <a:off x="680720" y="3850640"/>
            <a:ext cx="11312525" cy="2138045"/>
            <a:chOff x="9363" y="3519"/>
            <a:chExt cx="17815" cy="3367"/>
          </a:xfrm>
        </p:grpSpPr>
        <p:sp>
          <p:nvSpPr>
            <p:cNvPr id="26" name="矩形 2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10093" y="3519"/>
              <a:ext cx="17085" cy="336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第一，表现静态对象的性质、形状、体积、规模、空间位置。</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第二，画面结构稳定，在视觉效果上有一种强调意义。</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第三，画面给人以稳定、宁静、庄重的感觉，但长时间的静态构图容易产生呆板沉闷的效果。</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第四，画面主体与陪体以及他们和环境的关系非常明晰。</a:t>
              </a:r>
              <a:endParaRPr lang="zh-CN" altLang="en-US" dirty="0">
                <a:latin typeface="+mn-ea"/>
                <a:cs typeface="宋体" panose="02010600030101010101" pitchFamily="2" charset="-122"/>
                <a:sym typeface="+mn-ea"/>
              </a:endParaRPr>
            </a:p>
          </p:txBody>
        </p:sp>
      </p:grpSp>
      <p:sp>
        <p:nvSpPr>
          <p:cNvPr id="2" name="文本框 1"/>
          <p:cNvSpPr txBox="1"/>
          <p:nvPr/>
        </p:nvSpPr>
        <p:spPr>
          <a:xfrm>
            <a:off x="264795" y="2209165"/>
            <a:ext cx="10248900" cy="398780"/>
          </a:xfrm>
          <a:prstGeom prst="rect">
            <a:avLst/>
          </a:prstGeom>
          <a:noFill/>
        </p:spPr>
        <p:txBody>
          <a:bodyPr wrap="square" rtlCol="0" anchor="t">
            <a:spAutoFit/>
          </a:bodyPr>
          <a:p>
            <a:r>
              <a:rPr sz="2000">
                <a:solidFill>
                  <a:srgbClr val="382C78"/>
                </a:solidFill>
                <a:sym typeface="+mn-ea"/>
              </a:rPr>
              <a:t>一、静态构图</a:t>
            </a:r>
            <a:endParaRPr sz="2000">
              <a:solidFill>
                <a:srgbClr val="382C78"/>
              </a:solidFill>
              <a:sym typeface="+mn-ea"/>
            </a:endParaRPr>
          </a:p>
        </p:txBody>
      </p:sp>
      <p:sp>
        <p:nvSpPr>
          <p:cNvPr id="4" name="文本框 3"/>
          <p:cNvSpPr txBox="1"/>
          <p:nvPr/>
        </p:nvSpPr>
        <p:spPr>
          <a:xfrm>
            <a:off x="1212850" y="2607945"/>
            <a:ext cx="10248900" cy="706755"/>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静态构图是指用固定镜头拍摄静止的被摄对象和处于静止状态的运动对象的一种构图形式。它是影视画面构图的基础。</a:t>
            </a:r>
            <a:endParaRPr sz="2000">
              <a:solidFill>
                <a:srgbClr val="382C78"/>
              </a:solidFill>
              <a:sym typeface="+mn-ea"/>
            </a:endParaRPr>
          </a:p>
        </p:txBody>
      </p:sp>
      <p:sp>
        <p:nvSpPr>
          <p:cNvPr id="9" name="文本框 8"/>
          <p:cNvSpPr txBox="1"/>
          <p:nvPr/>
        </p:nvSpPr>
        <p:spPr>
          <a:xfrm>
            <a:off x="264795" y="3314700"/>
            <a:ext cx="10248900" cy="398780"/>
          </a:xfrm>
          <a:prstGeom prst="rect">
            <a:avLst/>
          </a:prstGeom>
          <a:noFill/>
        </p:spPr>
        <p:txBody>
          <a:bodyPr wrap="square" rtlCol="0" anchor="t">
            <a:spAutoFit/>
          </a:bodyPr>
          <a:p>
            <a:r>
              <a:rPr sz="2000">
                <a:solidFill>
                  <a:srgbClr val="382C78"/>
                </a:solidFill>
                <a:sym typeface="+mn-ea"/>
              </a:rPr>
              <a:t>（一）静态构图的特点</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55700"/>
            <a:chOff x="417" y="61"/>
            <a:chExt cx="7318" cy="1820"/>
          </a:xfrm>
        </p:grpSpPr>
        <p:sp>
          <p:nvSpPr>
            <p:cNvPr id="15" name="文本框 14"/>
            <p:cNvSpPr txBox="1"/>
            <p:nvPr/>
          </p:nvSpPr>
          <p:spPr>
            <a:xfrm>
              <a:off x="417" y="865"/>
              <a:ext cx="4608" cy="1016"/>
            </a:xfrm>
            <a:prstGeom prst="rect">
              <a:avLst/>
            </a:prstGeom>
            <a:noFill/>
          </p:spPr>
          <p:txBody>
            <a:bodyPr wrap="none" rtlCol="0" anchor="t">
              <a:spAutoFit/>
            </a:bodyPr>
            <a:p>
              <a:pPr algn="l"/>
              <a:r>
                <a:rPr lang="zh-CN" altLang="en-US" sz="3600">
                  <a:solidFill>
                    <a:srgbClr val="382C78"/>
                  </a:solidFill>
                  <a:sym typeface="+mn-ea"/>
                </a:rPr>
                <a:t>一、静态构图</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464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2"/>
                <a:ext cx="6484" cy="580"/>
              </a:xfrm>
              <a:prstGeom prst="rect">
                <a:avLst/>
              </a:prstGeom>
              <a:noFill/>
            </p:spPr>
            <p:txBody>
              <a:bodyPr wrap="square" rtlCol="0">
                <a:spAutoFit/>
              </a:bodyPr>
              <a:p>
                <a:pPr algn="l"/>
                <a:r>
                  <a:rPr>
                    <a:solidFill>
                      <a:schemeClr val="bg1"/>
                    </a:solidFill>
                  </a:rPr>
                  <a:t>第五节	影视拍摄构图形态</a:t>
                </a:r>
                <a:endParaRPr>
                  <a:solidFill>
                    <a:schemeClr val="bg1"/>
                  </a:solidFill>
                </a:endParaRPr>
              </a:p>
            </p:txBody>
          </p:sp>
        </p:grpSp>
      </p:grpSp>
      <p:sp>
        <p:nvSpPr>
          <p:cNvPr id="9" name="文本框 8"/>
          <p:cNvSpPr txBox="1"/>
          <p:nvPr/>
        </p:nvSpPr>
        <p:spPr>
          <a:xfrm>
            <a:off x="264795" y="1194435"/>
            <a:ext cx="10248900" cy="398780"/>
          </a:xfrm>
          <a:prstGeom prst="rect">
            <a:avLst/>
          </a:prstGeom>
          <a:noFill/>
        </p:spPr>
        <p:txBody>
          <a:bodyPr wrap="square" rtlCol="0" anchor="t">
            <a:spAutoFit/>
          </a:bodyPr>
          <a:p>
            <a:r>
              <a:rPr sz="2000">
                <a:solidFill>
                  <a:srgbClr val="382C78"/>
                </a:solidFill>
                <a:sym typeface="+mn-ea"/>
              </a:rPr>
              <a:t>（二）静态构图的形式</a:t>
            </a:r>
            <a:endParaRPr sz="2000">
              <a:solidFill>
                <a:srgbClr val="382C78"/>
              </a:solidFill>
              <a:sym typeface="+mn-ea"/>
            </a:endParaRPr>
          </a:p>
        </p:txBody>
      </p:sp>
      <p:sp>
        <p:nvSpPr>
          <p:cNvPr id="6" name="文本框 5"/>
          <p:cNvSpPr txBox="1"/>
          <p:nvPr/>
        </p:nvSpPr>
        <p:spPr>
          <a:xfrm>
            <a:off x="588645" y="1593215"/>
            <a:ext cx="10248900" cy="398780"/>
          </a:xfrm>
          <a:prstGeom prst="rect">
            <a:avLst/>
          </a:prstGeom>
          <a:noFill/>
        </p:spPr>
        <p:txBody>
          <a:bodyPr wrap="square" rtlCol="0" anchor="t">
            <a:spAutoFit/>
          </a:bodyPr>
          <a:p>
            <a:r>
              <a:rPr sz="2000">
                <a:solidFill>
                  <a:srgbClr val="382C78"/>
                </a:solidFill>
                <a:sym typeface="+mn-ea"/>
              </a:rPr>
              <a:t>1．黄金分割构图</a:t>
            </a:r>
            <a:endParaRPr sz="2000">
              <a:solidFill>
                <a:srgbClr val="382C78"/>
              </a:solidFill>
              <a:sym typeface="+mn-ea"/>
            </a:endParaRPr>
          </a:p>
        </p:txBody>
      </p:sp>
      <p:grpSp>
        <p:nvGrpSpPr>
          <p:cNvPr id="8" name="组合 7"/>
          <p:cNvGrpSpPr/>
          <p:nvPr/>
        </p:nvGrpSpPr>
        <p:grpSpPr>
          <a:xfrm rot="0">
            <a:off x="794385" y="1971675"/>
            <a:ext cx="11146155" cy="645160"/>
            <a:chOff x="1491" y="3356"/>
            <a:chExt cx="17553" cy="1016"/>
          </a:xfrm>
        </p:grpSpPr>
        <p:sp>
          <p:nvSpPr>
            <p:cNvPr id="10" name="文本框 9"/>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黄金分割是指将整体一分为二，较大部分与较小部分之比等于整体与较大部分之比，其比值约为1∶0.618。这个比例被公认为是最能引起美感的比例，因此被称为黄金分割。</a:t>
              </a:r>
              <a:endParaRPr lang="zh-CN" altLang="en-US" dirty="0">
                <a:latin typeface="+mn-ea"/>
                <a:cs typeface="宋体" panose="02010600030101010101" pitchFamily="2" charset="-122"/>
                <a:sym typeface="+mn-ea"/>
              </a:endParaRPr>
            </a:p>
          </p:txBody>
        </p:sp>
        <p:sp>
          <p:nvSpPr>
            <p:cNvPr id="24" name="椭圆 2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7" name="组合 6"/>
          <p:cNvGrpSpPr/>
          <p:nvPr/>
        </p:nvGrpSpPr>
        <p:grpSpPr>
          <a:xfrm rot="0">
            <a:off x="794385" y="2658745"/>
            <a:ext cx="10875010" cy="922020"/>
            <a:chOff x="1491" y="3356"/>
            <a:chExt cx="17126" cy="1452"/>
          </a:xfrm>
        </p:grpSpPr>
        <p:sp>
          <p:nvSpPr>
            <p:cNvPr id="11" name="文本框 10"/>
            <p:cNvSpPr txBox="1"/>
            <p:nvPr/>
          </p:nvSpPr>
          <p:spPr>
            <a:xfrm>
              <a:off x="1980" y="3356"/>
              <a:ext cx="16637"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在实际的影视摄影中，人们通常会用三分法构图或九宫格构图（井字形构图）来替代黄金分割构图。就是把主体安排在画面上下、左右三分之一的地方，或者安排在九宫格的四个交叉点上（即黄金分割点）。这四个点都能成为视觉中心，符合人们的视觉规律。</a:t>
              </a:r>
              <a:endParaRPr lang="zh-CN" altLang="en-US" dirty="0">
                <a:latin typeface="+mn-ea"/>
                <a:cs typeface="宋体" panose="02010600030101010101" pitchFamily="2" charset="-122"/>
                <a:sym typeface="+mn-ea"/>
              </a:endParaRPr>
            </a:p>
          </p:txBody>
        </p:sp>
        <p:sp>
          <p:nvSpPr>
            <p:cNvPr id="12" name="椭圆 11"/>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3" name="文本框 12"/>
          <p:cNvSpPr txBox="1"/>
          <p:nvPr/>
        </p:nvSpPr>
        <p:spPr>
          <a:xfrm>
            <a:off x="588645" y="3580765"/>
            <a:ext cx="10248900" cy="398780"/>
          </a:xfrm>
          <a:prstGeom prst="rect">
            <a:avLst/>
          </a:prstGeom>
          <a:noFill/>
        </p:spPr>
        <p:txBody>
          <a:bodyPr wrap="square" rtlCol="0" anchor="t">
            <a:spAutoFit/>
          </a:bodyPr>
          <a:p>
            <a:r>
              <a:rPr sz="2000">
                <a:solidFill>
                  <a:srgbClr val="382C78"/>
                </a:solidFill>
                <a:sym typeface="+mn-ea"/>
              </a:rPr>
              <a:t>2．几何中心构图</a:t>
            </a:r>
            <a:endParaRPr sz="2000">
              <a:solidFill>
                <a:srgbClr val="382C78"/>
              </a:solidFill>
              <a:sym typeface="+mn-ea"/>
            </a:endParaRPr>
          </a:p>
        </p:txBody>
      </p:sp>
      <p:grpSp>
        <p:nvGrpSpPr>
          <p:cNvPr id="14" name="组合 13"/>
          <p:cNvGrpSpPr/>
          <p:nvPr/>
        </p:nvGrpSpPr>
        <p:grpSpPr>
          <a:xfrm rot="0">
            <a:off x="794385" y="3979545"/>
            <a:ext cx="11146155" cy="469265"/>
            <a:chOff x="1491" y="3356"/>
            <a:chExt cx="17553" cy="739"/>
          </a:xfrm>
        </p:grpSpPr>
        <p:sp>
          <p:nvSpPr>
            <p:cNvPr id="16" name="文本框 15"/>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几何中心构图是将主体安排在画面横竖两条中线交叉点或画面两条对角线交叉点位置上的一种构图方法。</a:t>
              </a:r>
              <a:endParaRPr lang="zh-CN" altLang="en-US"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8" name="组合 17"/>
          <p:cNvGrpSpPr/>
          <p:nvPr/>
        </p:nvGrpSpPr>
        <p:grpSpPr>
          <a:xfrm rot="0">
            <a:off x="814070" y="4559300"/>
            <a:ext cx="11146155" cy="645160"/>
            <a:chOff x="1491" y="3356"/>
            <a:chExt cx="17553" cy="1016"/>
          </a:xfrm>
        </p:grpSpPr>
        <p:sp>
          <p:nvSpPr>
            <p:cNvPr id="19" name="文本框 18"/>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这个中心点既是画面内容的中心，又是画面结构的中心。摄像构图时，把表现对象置于几何中心点能使视线集中，画面产生对称、均衡感。</a:t>
              </a:r>
              <a:endParaRPr lang="zh-CN" altLang="en-US" dirty="0">
                <a:latin typeface="+mn-ea"/>
                <a:cs typeface="宋体" panose="02010600030101010101" pitchFamily="2" charset="-122"/>
                <a:sym typeface="+mn-ea"/>
              </a:endParaRPr>
            </a:p>
          </p:txBody>
        </p:sp>
        <p:sp>
          <p:nvSpPr>
            <p:cNvPr id="20" name="椭圆 1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1" name="文本框 20"/>
          <p:cNvSpPr txBox="1"/>
          <p:nvPr/>
        </p:nvSpPr>
        <p:spPr>
          <a:xfrm>
            <a:off x="588645" y="5204460"/>
            <a:ext cx="10248900" cy="398780"/>
          </a:xfrm>
          <a:prstGeom prst="rect">
            <a:avLst/>
          </a:prstGeom>
          <a:noFill/>
        </p:spPr>
        <p:txBody>
          <a:bodyPr wrap="square" rtlCol="0" anchor="t">
            <a:spAutoFit/>
          </a:bodyPr>
          <a:p>
            <a:r>
              <a:rPr sz="2000">
                <a:solidFill>
                  <a:srgbClr val="382C78"/>
                </a:solidFill>
                <a:sym typeface="+mn-ea"/>
              </a:rPr>
              <a:t>3．线条会聚构图</a:t>
            </a:r>
            <a:endParaRPr sz="2000">
              <a:solidFill>
                <a:srgbClr val="382C78"/>
              </a:solidFill>
              <a:sym typeface="+mn-ea"/>
            </a:endParaRPr>
          </a:p>
        </p:txBody>
      </p:sp>
      <p:grpSp>
        <p:nvGrpSpPr>
          <p:cNvPr id="22" name="组合 21"/>
          <p:cNvGrpSpPr/>
          <p:nvPr/>
        </p:nvGrpSpPr>
        <p:grpSpPr>
          <a:xfrm rot="0">
            <a:off x="814070" y="5603240"/>
            <a:ext cx="11146155" cy="469265"/>
            <a:chOff x="1491" y="3356"/>
            <a:chExt cx="17553" cy="739"/>
          </a:xfrm>
        </p:grpSpPr>
        <p:sp>
          <p:nvSpPr>
            <p:cNvPr id="23" name="文本框 22"/>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线条会聚构图是将主体安排在画面有方向的线条会聚点上的一种构图方法。</a:t>
              </a:r>
              <a:endParaRPr lang="zh-CN" altLang="en-US" dirty="0">
                <a:latin typeface="+mn-ea"/>
                <a:cs typeface="宋体" panose="02010600030101010101" pitchFamily="2" charset="-122"/>
                <a:sym typeface="+mn-ea"/>
              </a:endParaRPr>
            </a:p>
          </p:txBody>
        </p:sp>
        <p:sp>
          <p:nvSpPr>
            <p:cNvPr id="28" name="椭圆 2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9" name="组合 28"/>
          <p:cNvGrpSpPr/>
          <p:nvPr/>
        </p:nvGrpSpPr>
        <p:grpSpPr>
          <a:xfrm rot="0">
            <a:off x="794385" y="6182995"/>
            <a:ext cx="11146155" cy="469265"/>
            <a:chOff x="1491" y="3356"/>
            <a:chExt cx="17553" cy="739"/>
          </a:xfrm>
        </p:grpSpPr>
        <p:sp>
          <p:nvSpPr>
            <p:cNvPr id="30" name="文本框 29"/>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这种构图方法可将观众的视线引向主体。在表现景物画面时可把视线导向纵深，呈现出一种空间感。</a:t>
              </a:r>
              <a:endParaRPr lang="zh-CN" altLang="en-US" dirty="0">
                <a:latin typeface="+mn-ea"/>
                <a:cs typeface="宋体" panose="02010600030101010101" pitchFamily="2" charset="-122"/>
                <a:sym typeface="+mn-ea"/>
              </a:endParaRPr>
            </a:p>
          </p:txBody>
        </p:sp>
        <p:sp>
          <p:nvSpPr>
            <p:cNvPr id="31" name="椭圆 3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55700"/>
            <a:chOff x="417" y="61"/>
            <a:chExt cx="7318" cy="1820"/>
          </a:xfrm>
        </p:grpSpPr>
        <p:sp>
          <p:nvSpPr>
            <p:cNvPr id="15" name="文本框 14"/>
            <p:cNvSpPr txBox="1"/>
            <p:nvPr/>
          </p:nvSpPr>
          <p:spPr>
            <a:xfrm>
              <a:off x="417" y="865"/>
              <a:ext cx="4608" cy="1016"/>
            </a:xfrm>
            <a:prstGeom prst="rect">
              <a:avLst/>
            </a:prstGeom>
            <a:noFill/>
          </p:spPr>
          <p:txBody>
            <a:bodyPr wrap="none" rtlCol="0" anchor="t">
              <a:spAutoFit/>
            </a:bodyPr>
            <a:p>
              <a:pPr algn="l"/>
              <a:r>
                <a:rPr lang="zh-CN" altLang="en-US" sz="3600">
                  <a:solidFill>
                    <a:srgbClr val="382C78"/>
                  </a:solidFill>
                  <a:sym typeface="+mn-ea"/>
                </a:rPr>
                <a:t>一、静态构图</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464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2"/>
                <a:ext cx="6484" cy="580"/>
              </a:xfrm>
              <a:prstGeom prst="rect">
                <a:avLst/>
              </a:prstGeom>
              <a:noFill/>
            </p:spPr>
            <p:txBody>
              <a:bodyPr wrap="square" rtlCol="0">
                <a:spAutoFit/>
              </a:bodyPr>
              <a:p>
                <a:pPr algn="l"/>
                <a:r>
                  <a:rPr>
                    <a:solidFill>
                      <a:schemeClr val="bg1"/>
                    </a:solidFill>
                  </a:rPr>
                  <a:t>第五节	影视拍摄构图形态</a:t>
                </a:r>
                <a:endParaRPr>
                  <a:solidFill>
                    <a:schemeClr val="bg1"/>
                  </a:solidFill>
                </a:endParaRPr>
              </a:p>
            </p:txBody>
          </p:sp>
        </p:grpSp>
      </p:grpSp>
      <p:sp>
        <p:nvSpPr>
          <p:cNvPr id="9" name="文本框 8"/>
          <p:cNvSpPr txBox="1"/>
          <p:nvPr/>
        </p:nvSpPr>
        <p:spPr>
          <a:xfrm>
            <a:off x="264795" y="1194435"/>
            <a:ext cx="10248900" cy="398780"/>
          </a:xfrm>
          <a:prstGeom prst="rect">
            <a:avLst/>
          </a:prstGeom>
          <a:noFill/>
        </p:spPr>
        <p:txBody>
          <a:bodyPr wrap="square" rtlCol="0" anchor="t">
            <a:spAutoFit/>
          </a:bodyPr>
          <a:p>
            <a:r>
              <a:rPr sz="2000">
                <a:solidFill>
                  <a:srgbClr val="382C78"/>
                </a:solidFill>
                <a:sym typeface="+mn-ea"/>
              </a:rPr>
              <a:t>（二）静态构图的形式</a:t>
            </a:r>
            <a:endParaRPr sz="2000">
              <a:solidFill>
                <a:srgbClr val="382C78"/>
              </a:solidFill>
              <a:sym typeface="+mn-ea"/>
            </a:endParaRPr>
          </a:p>
        </p:txBody>
      </p:sp>
      <p:sp>
        <p:nvSpPr>
          <p:cNvPr id="6" name="文本框 5"/>
          <p:cNvSpPr txBox="1"/>
          <p:nvPr/>
        </p:nvSpPr>
        <p:spPr>
          <a:xfrm>
            <a:off x="588645" y="1593215"/>
            <a:ext cx="10248900" cy="398780"/>
          </a:xfrm>
          <a:prstGeom prst="rect">
            <a:avLst/>
          </a:prstGeom>
          <a:noFill/>
        </p:spPr>
        <p:txBody>
          <a:bodyPr wrap="square" rtlCol="0" anchor="t">
            <a:spAutoFit/>
          </a:bodyPr>
          <a:p>
            <a:r>
              <a:rPr sz="2000">
                <a:solidFill>
                  <a:srgbClr val="382C78"/>
                </a:solidFill>
                <a:sym typeface="+mn-ea"/>
              </a:rPr>
              <a:t>4．色块对比构图</a:t>
            </a:r>
            <a:endParaRPr sz="2000">
              <a:solidFill>
                <a:srgbClr val="382C78"/>
              </a:solidFill>
              <a:sym typeface="+mn-ea"/>
            </a:endParaRPr>
          </a:p>
        </p:txBody>
      </p:sp>
      <p:grpSp>
        <p:nvGrpSpPr>
          <p:cNvPr id="8" name="组合 7"/>
          <p:cNvGrpSpPr/>
          <p:nvPr/>
        </p:nvGrpSpPr>
        <p:grpSpPr>
          <a:xfrm rot="0">
            <a:off x="794385" y="1971675"/>
            <a:ext cx="11146155" cy="469265"/>
            <a:chOff x="1491" y="3356"/>
            <a:chExt cx="17553" cy="739"/>
          </a:xfrm>
        </p:grpSpPr>
        <p:sp>
          <p:nvSpPr>
            <p:cNvPr id="10" name="文本框 9"/>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色块对比构图是以对比强烈的色块作为画面构图中心的一种构图方法。</a:t>
              </a:r>
              <a:endParaRPr lang="zh-CN" altLang="en-US" dirty="0">
                <a:latin typeface="+mn-ea"/>
                <a:cs typeface="宋体" panose="02010600030101010101" pitchFamily="2" charset="-122"/>
                <a:sym typeface="+mn-ea"/>
              </a:endParaRPr>
            </a:p>
          </p:txBody>
        </p:sp>
        <p:sp>
          <p:nvSpPr>
            <p:cNvPr id="24" name="椭圆 2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7" name="组合 6"/>
          <p:cNvGrpSpPr/>
          <p:nvPr/>
        </p:nvGrpSpPr>
        <p:grpSpPr>
          <a:xfrm rot="0">
            <a:off x="794385" y="2541905"/>
            <a:ext cx="10875010" cy="469265"/>
            <a:chOff x="1491" y="3356"/>
            <a:chExt cx="17126" cy="739"/>
          </a:xfrm>
        </p:grpSpPr>
        <p:sp>
          <p:nvSpPr>
            <p:cNvPr id="11" name="文本框 10"/>
            <p:cNvSpPr txBox="1"/>
            <p:nvPr/>
          </p:nvSpPr>
          <p:spPr>
            <a:xfrm>
              <a:off x="1980" y="3356"/>
              <a:ext cx="16637" cy="580"/>
            </a:xfrm>
            <a:prstGeom prst="rect">
              <a:avLst/>
            </a:prstGeom>
            <a:noFill/>
          </p:spPr>
          <p:txBody>
            <a:bodyPr wrap="square" rtlCol="0" anchor="t">
              <a:spAutoFit/>
            </a:bodyPr>
            <a:p>
              <a:r>
                <a:rPr lang="zh-CN" altLang="en-US" dirty="0">
                  <a:latin typeface="+mn-ea"/>
                  <a:cs typeface="宋体" panose="02010600030101010101" pitchFamily="2" charset="-122"/>
                  <a:sym typeface="+mn-ea"/>
                </a:rPr>
                <a:t>这种构图能够得到鲜艳明快的视觉感受，以引起观众的注意。</a:t>
              </a:r>
              <a:endParaRPr lang="zh-CN" altLang="en-US" dirty="0">
                <a:latin typeface="+mn-ea"/>
                <a:cs typeface="宋体" panose="02010600030101010101" pitchFamily="2" charset="-122"/>
                <a:sym typeface="+mn-ea"/>
              </a:endParaRPr>
            </a:p>
          </p:txBody>
        </p:sp>
        <p:sp>
          <p:nvSpPr>
            <p:cNvPr id="12" name="椭圆 11"/>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3" name="文本框 12"/>
          <p:cNvSpPr txBox="1"/>
          <p:nvPr/>
        </p:nvSpPr>
        <p:spPr>
          <a:xfrm>
            <a:off x="588645" y="3171825"/>
            <a:ext cx="10248900" cy="398780"/>
          </a:xfrm>
          <a:prstGeom prst="rect">
            <a:avLst/>
          </a:prstGeom>
          <a:noFill/>
        </p:spPr>
        <p:txBody>
          <a:bodyPr wrap="square" rtlCol="0" anchor="t">
            <a:spAutoFit/>
          </a:bodyPr>
          <a:p>
            <a:r>
              <a:rPr sz="2000">
                <a:solidFill>
                  <a:srgbClr val="382C78"/>
                </a:solidFill>
                <a:sym typeface="+mn-ea"/>
              </a:rPr>
              <a:t>5．S 型构图</a:t>
            </a:r>
            <a:endParaRPr sz="2000">
              <a:solidFill>
                <a:srgbClr val="382C78"/>
              </a:solidFill>
              <a:sym typeface="+mn-ea"/>
            </a:endParaRPr>
          </a:p>
        </p:txBody>
      </p:sp>
      <p:grpSp>
        <p:nvGrpSpPr>
          <p:cNvPr id="14" name="组合 13"/>
          <p:cNvGrpSpPr/>
          <p:nvPr/>
        </p:nvGrpSpPr>
        <p:grpSpPr>
          <a:xfrm rot="0">
            <a:off x="794385" y="3629025"/>
            <a:ext cx="11146155" cy="469265"/>
            <a:chOff x="1491" y="3356"/>
            <a:chExt cx="17553" cy="739"/>
          </a:xfrm>
        </p:grpSpPr>
        <p:sp>
          <p:nvSpPr>
            <p:cNvPr id="16" name="文本框 15"/>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S 型构图是指物体以“S”的形状从前景向中景和后景延伸的一种构图方法。</a:t>
              </a:r>
              <a:endParaRPr lang="zh-CN" altLang="en-US"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8" name="组合 17"/>
          <p:cNvGrpSpPr/>
          <p:nvPr/>
        </p:nvGrpSpPr>
        <p:grpSpPr>
          <a:xfrm rot="0">
            <a:off x="814070" y="4208780"/>
            <a:ext cx="11146155" cy="645160"/>
            <a:chOff x="1491" y="3356"/>
            <a:chExt cx="17553" cy="1016"/>
          </a:xfrm>
        </p:grpSpPr>
        <p:sp>
          <p:nvSpPr>
            <p:cNvPr id="19" name="文本框 18"/>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这种构图的特点是形式优美、空间感较强、画面生动活泼，具有一种曲线的舒展和流动感，能够引发观众丰富的想象。</a:t>
              </a:r>
              <a:endParaRPr lang="zh-CN" altLang="en-US" dirty="0">
                <a:latin typeface="+mn-ea"/>
                <a:cs typeface="宋体" panose="02010600030101010101" pitchFamily="2" charset="-122"/>
                <a:sym typeface="+mn-ea"/>
              </a:endParaRPr>
            </a:p>
          </p:txBody>
        </p:sp>
        <p:sp>
          <p:nvSpPr>
            <p:cNvPr id="20" name="椭圆 1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1" name="文本框 20"/>
          <p:cNvSpPr txBox="1"/>
          <p:nvPr/>
        </p:nvSpPr>
        <p:spPr>
          <a:xfrm>
            <a:off x="588645" y="4970780"/>
            <a:ext cx="10248900" cy="398780"/>
          </a:xfrm>
          <a:prstGeom prst="rect">
            <a:avLst/>
          </a:prstGeom>
          <a:noFill/>
        </p:spPr>
        <p:txBody>
          <a:bodyPr wrap="square" rtlCol="0" anchor="t">
            <a:spAutoFit/>
          </a:bodyPr>
          <a:p>
            <a:r>
              <a:rPr sz="2000">
                <a:solidFill>
                  <a:srgbClr val="382C78"/>
                </a:solidFill>
                <a:sym typeface="+mn-ea"/>
              </a:rPr>
              <a:t>6．框架构图</a:t>
            </a:r>
            <a:endParaRPr sz="2000">
              <a:solidFill>
                <a:srgbClr val="382C78"/>
              </a:solidFill>
              <a:sym typeface="+mn-ea"/>
            </a:endParaRPr>
          </a:p>
        </p:txBody>
      </p:sp>
      <p:grpSp>
        <p:nvGrpSpPr>
          <p:cNvPr id="22" name="组合 21"/>
          <p:cNvGrpSpPr/>
          <p:nvPr/>
        </p:nvGrpSpPr>
        <p:grpSpPr>
          <a:xfrm rot="0">
            <a:off x="814070" y="5427980"/>
            <a:ext cx="11146155" cy="469265"/>
            <a:chOff x="1491" y="3356"/>
            <a:chExt cx="17553" cy="739"/>
          </a:xfrm>
        </p:grpSpPr>
        <p:sp>
          <p:nvSpPr>
            <p:cNvPr id="23" name="文本框 22"/>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框架构图是用景物的框架做前景的一种构图方法。</a:t>
              </a:r>
              <a:endParaRPr lang="zh-CN" altLang="en-US" dirty="0">
                <a:latin typeface="+mn-ea"/>
                <a:cs typeface="宋体" panose="02010600030101010101" pitchFamily="2" charset="-122"/>
                <a:sym typeface="+mn-ea"/>
              </a:endParaRPr>
            </a:p>
          </p:txBody>
        </p:sp>
        <p:sp>
          <p:nvSpPr>
            <p:cNvPr id="28" name="椭圆 2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9" name="组合 28"/>
          <p:cNvGrpSpPr/>
          <p:nvPr/>
        </p:nvGrpSpPr>
        <p:grpSpPr>
          <a:xfrm rot="0">
            <a:off x="794385" y="6066155"/>
            <a:ext cx="11146155" cy="469265"/>
            <a:chOff x="1491" y="3356"/>
            <a:chExt cx="17553" cy="739"/>
          </a:xfrm>
        </p:grpSpPr>
        <p:sp>
          <p:nvSpPr>
            <p:cNvPr id="30" name="文本框 29"/>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这种构图的特点是能增加画面的纵向对比和装饰效果，使画面产生纵深感。</a:t>
              </a:r>
              <a:endParaRPr lang="zh-CN" altLang="en-US" dirty="0">
                <a:latin typeface="+mn-ea"/>
                <a:cs typeface="宋体" panose="02010600030101010101" pitchFamily="2" charset="-122"/>
                <a:sym typeface="+mn-ea"/>
              </a:endParaRPr>
            </a:p>
          </p:txBody>
        </p:sp>
        <p:sp>
          <p:nvSpPr>
            <p:cNvPr id="31" name="椭圆 3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55700"/>
            <a:chOff x="417" y="61"/>
            <a:chExt cx="7318" cy="1820"/>
          </a:xfrm>
        </p:grpSpPr>
        <p:sp>
          <p:nvSpPr>
            <p:cNvPr id="15" name="文本框 14"/>
            <p:cNvSpPr txBox="1"/>
            <p:nvPr/>
          </p:nvSpPr>
          <p:spPr>
            <a:xfrm>
              <a:off x="417" y="865"/>
              <a:ext cx="4608" cy="1016"/>
            </a:xfrm>
            <a:prstGeom prst="rect">
              <a:avLst/>
            </a:prstGeom>
            <a:noFill/>
          </p:spPr>
          <p:txBody>
            <a:bodyPr wrap="none" rtlCol="0" anchor="t">
              <a:spAutoFit/>
            </a:bodyPr>
            <a:p>
              <a:pPr algn="l"/>
              <a:r>
                <a:rPr lang="zh-CN" altLang="en-US" sz="3600">
                  <a:solidFill>
                    <a:srgbClr val="382C78"/>
                  </a:solidFill>
                  <a:sym typeface="+mn-ea"/>
                </a:rPr>
                <a:t>二、动态构图</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464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2"/>
                <a:ext cx="6484" cy="580"/>
              </a:xfrm>
              <a:prstGeom prst="rect">
                <a:avLst/>
              </a:prstGeom>
              <a:noFill/>
            </p:spPr>
            <p:txBody>
              <a:bodyPr wrap="square" rtlCol="0">
                <a:spAutoFit/>
              </a:bodyPr>
              <a:p>
                <a:pPr algn="l"/>
                <a:r>
                  <a:rPr>
                    <a:solidFill>
                      <a:schemeClr val="bg1"/>
                    </a:solidFill>
                  </a:rPr>
                  <a:t>第五节	影视拍摄构图形态</a:t>
                </a:r>
                <a:endParaRPr>
                  <a:solidFill>
                    <a:schemeClr val="bg1"/>
                  </a:solidFill>
                </a:endParaRPr>
              </a:p>
            </p:txBody>
          </p:sp>
        </p:grpSp>
      </p:grpSp>
      <p:sp>
        <p:nvSpPr>
          <p:cNvPr id="9" name="文本框 8"/>
          <p:cNvSpPr txBox="1"/>
          <p:nvPr/>
        </p:nvSpPr>
        <p:spPr>
          <a:xfrm>
            <a:off x="971550" y="1194435"/>
            <a:ext cx="10248900" cy="101473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动态构图是指影视画面中的表现对象和画面结构不断发生变化的构图形式。它是影视构图最常用的构图形式。动态构图形式多样，强调的是构图视觉结构变化和画面形式变化，给观众以更多的信息量。</a:t>
            </a:r>
            <a:endParaRPr sz="2000">
              <a:solidFill>
                <a:srgbClr val="382C78"/>
              </a:solidFill>
              <a:sym typeface="+mn-ea"/>
            </a:endParaRPr>
          </a:p>
        </p:txBody>
      </p:sp>
      <p:sp>
        <p:nvSpPr>
          <p:cNvPr id="13" name="文本框 12"/>
          <p:cNvSpPr txBox="1"/>
          <p:nvPr/>
        </p:nvSpPr>
        <p:spPr>
          <a:xfrm>
            <a:off x="264795" y="2209165"/>
            <a:ext cx="10248900" cy="398780"/>
          </a:xfrm>
          <a:prstGeom prst="rect">
            <a:avLst/>
          </a:prstGeom>
          <a:noFill/>
        </p:spPr>
        <p:txBody>
          <a:bodyPr wrap="square" rtlCol="0" anchor="t">
            <a:spAutoFit/>
          </a:bodyPr>
          <a:p>
            <a:r>
              <a:rPr sz="2000">
                <a:solidFill>
                  <a:srgbClr val="382C78"/>
                </a:solidFill>
                <a:sym typeface="+mn-ea"/>
              </a:rPr>
              <a:t>（一）动态构图的特点</a:t>
            </a:r>
            <a:endParaRPr sz="2000">
              <a:solidFill>
                <a:srgbClr val="382C78"/>
              </a:solidFill>
              <a:sym typeface="+mn-ea"/>
            </a:endParaRPr>
          </a:p>
        </p:txBody>
      </p:sp>
      <p:sp>
        <p:nvSpPr>
          <p:cNvPr id="21" name="文本框 20"/>
          <p:cNvSpPr txBox="1"/>
          <p:nvPr/>
        </p:nvSpPr>
        <p:spPr>
          <a:xfrm>
            <a:off x="264795" y="4745990"/>
            <a:ext cx="10248900" cy="398780"/>
          </a:xfrm>
          <a:prstGeom prst="rect">
            <a:avLst/>
          </a:prstGeom>
          <a:noFill/>
        </p:spPr>
        <p:txBody>
          <a:bodyPr wrap="square" rtlCol="0" anchor="t">
            <a:spAutoFit/>
          </a:bodyPr>
          <a:p>
            <a:r>
              <a:rPr sz="2000">
                <a:solidFill>
                  <a:srgbClr val="382C78"/>
                </a:solidFill>
                <a:sym typeface="+mn-ea"/>
              </a:rPr>
              <a:t>（二）动态构图的形式</a:t>
            </a:r>
            <a:endParaRPr sz="2000">
              <a:solidFill>
                <a:srgbClr val="382C78"/>
              </a:solidFill>
              <a:sym typeface="+mn-ea"/>
            </a:endParaRPr>
          </a:p>
        </p:txBody>
      </p:sp>
      <p:grpSp>
        <p:nvGrpSpPr>
          <p:cNvPr id="25" name="组合 24"/>
          <p:cNvGrpSpPr/>
          <p:nvPr/>
        </p:nvGrpSpPr>
        <p:grpSpPr>
          <a:xfrm>
            <a:off x="866140" y="2607945"/>
            <a:ext cx="11312525" cy="2138045"/>
            <a:chOff x="9363" y="3519"/>
            <a:chExt cx="17815" cy="3367"/>
          </a:xfrm>
        </p:grpSpPr>
        <p:sp>
          <p:nvSpPr>
            <p:cNvPr id="26" name="矩形 2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10093" y="3519"/>
              <a:ext cx="17085" cy="336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第一，可以详尽地表现动态人物的表情以及对象的运动过程。</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第二，对被摄对象的表现往往是逐次展现，其完整的视觉形象靠视觉积累形成。</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第三，画面中所有造型元素都在变化之中。</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第四，运动速度不同，可表现不同的情绪和多变的画面节奏。</a:t>
              </a:r>
              <a:endParaRPr lang="zh-CN" altLang="en-US" dirty="0">
                <a:latin typeface="+mn-ea"/>
                <a:cs typeface="宋体" panose="02010600030101010101" pitchFamily="2" charset="-122"/>
                <a:sym typeface="+mn-ea"/>
              </a:endParaRPr>
            </a:p>
          </p:txBody>
        </p:sp>
      </p:grpSp>
      <p:sp>
        <p:nvSpPr>
          <p:cNvPr id="2" name="文本框 1"/>
          <p:cNvSpPr txBox="1"/>
          <p:nvPr/>
        </p:nvSpPr>
        <p:spPr>
          <a:xfrm>
            <a:off x="971550" y="5335270"/>
            <a:ext cx="10248900" cy="706755"/>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动态构图主要受被摄对象运动（画面内部运动）和摄影（像）机运动（画面外部运动） 两种因素影响</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906780" y="1419860"/>
            <a:ext cx="10694035" cy="1337945"/>
            <a:chOff x="9363" y="3519"/>
            <a:chExt cx="16841" cy="2107"/>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跟镜头是指摄影机（摄像机）始终跟随拍摄在行动中的表现对象的一种拍摄方法。用这种方式拍摄的运动画面镜头被称为跟镜头。跟镜头连续且详尽地记录表现对象的活动情形或在行动中的动作及表情，以表现人物形象和展现剧情。</a:t>
              </a:r>
              <a:endParaRPr lang="zh-CN" altLang="en-US" dirty="0">
                <a:latin typeface="+mn-ea"/>
                <a:cs typeface="宋体" panose="02010600030101010101" pitchFamily="2" charset="-122"/>
                <a:sym typeface="+mn-ea"/>
              </a:endParaRPr>
            </a:p>
          </p:txBody>
        </p:sp>
      </p:grpSp>
      <p:grpSp>
        <p:nvGrpSpPr>
          <p:cNvPr id="22" name="组合 21"/>
          <p:cNvGrpSpPr/>
          <p:nvPr/>
        </p:nvGrpSpPr>
        <p:grpSpPr>
          <a:xfrm>
            <a:off x="922020" y="2757805"/>
            <a:ext cx="10348595" cy="635000"/>
            <a:chOff x="9363" y="3519"/>
            <a:chExt cx="16297" cy="1000"/>
          </a:xfrm>
        </p:grpSpPr>
        <p:sp>
          <p:nvSpPr>
            <p:cNvPr id="23" name="矩形 2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文本框 23"/>
            <p:cNvSpPr txBox="1"/>
            <p:nvPr/>
          </p:nvSpPr>
          <p:spPr>
            <a:xfrm>
              <a:off x="10093" y="3519"/>
              <a:ext cx="15567"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跟镜头的主要造型特点是：第一，拍摄主体明确；第二，主体相对静止。</a:t>
              </a:r>
              <a:endParaRPr lang="zh-CN" altLang="en-US" dirty="0">
                <a:latin typeface="+mn-ea"/>
                <a:cs typeface="宋体" panose="02010600030101010101" pitchFamily="2" charset="-122"/>
                <a:sym typeface="+mn-ea"/>
              </a:endParaRPr>
            </a:p>
          </p:txBody>
        </p:sp>
      </p:grpSp>
      <p:grpSp>
        <p:nvGrpSpPr>
          <p:cNvPr id="3" name="组合 2"/>
          <p:cNvGrpSpPr/>
          <p:nvPr/>
        </p:nvGrpSpPr>
        <p:grpSpPr>
          <a:xfrm>
            <a:off x="264795" y="79375"/>
            <a:ext cx="2926080" cy="1246505"/>
            <a:chOff x="417" y="125"/>
            <a:chExt cx="4608" cy="1963"/>
          </a:xfrm>
        </p:grpSpPr>
        <p:sp>
          <p:nvSpPr>
            <p:cNvPr id="15" name="文本框 14"/>
            <p:cNvSpPr txBox="1"/>
            <p:nvPr/>
          </p:nvSpPr>
          <p:spPr>
            <a:xfrm>
              <a:off x="417" y="1072"/>
              <a:ext cx="4608" cy="1016"/>
            </a:xfrm>
            <a:prstGeom prst="rect">
              <a:avLst/>
            </a:prstGeom>
            <a:noFill/>
          </p:spPr>
          <p:txBody>
            <a:bodyPr wrap="none" rtlCol="0" anchor="t">
              <a:spAutoFit/>
            </a:bodyPr>
            <a:p>
              <a:pPr algn="l"/>
              <a:r>
                <a:rPr lang="zh-CN" altLang="en-US" sz="3600">
                  <a:solidFill>
                    <a:srgbClr val="382C78"/>
                  </a:solidFill>
                  <a:sym typeface="+mn-ea"/>
                </a:rPr>
                <a:t>（五）跟镜头</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308" cy="580"/>
              </a:xfrm>
              <a:prstGeom prst="rect">
                <a:avLst/>
              </a:prstGeom>
              <a:noFill/>
            </p:spPr>
            <p:txBody>
              <a:bodyPr wrap="none" rtlCol="0">
                <a:spAutoFit/>
              </a:bodyPr>
              <a:p>
                <a:r>
                  <a:rPr lang="zh-CN" altLang="en-US">
                    <a:solidFill>
                      <a:schemeClr val="bg1"/>
                    </a:solidFill>
                  </a:rPr>
                  <a:t>第一节</a:t>
                </a:r>
                <a:r>
                  <a:rPr lang="en-US" altLang="zh-CN">
                    <a:solidFill>
                      <a:schemeClr val="bg1"/>
                    </a:solidFill>
                  </a:rPr>
                  <a:t>     </a:t>
                </a:r>
                <a:r>
                  <a:rPr lang="zh-CN" altLang="en-US">
                    <a:solidFill>
                      <a:schemeClr val="bg1"/>
                    </a:solidFill>
                  </a:rPr>
                  <a:t>画面艺术</a:t>
                </a:r>
                <a:endParaRPr lang="zh-CN" altLang="en-US">
                  <a:solidFill>
                    <a:schemeClr val="bg1"/>
                  </a:solidFill>
                </a:endParaRPr>
              </a:p>
            </p:txBody>
          </p:sp>
        </p:grpSp>
      </p:grpSp>
      <p:grpSp>
        <p:nvGrpSpPr>
          <p:cNvPr id="5" name="组合 4"/>
          <p:cNvGrpSpPr/>
          <p:nvPr/>
        </p:nvGrpSpPr>
        <p:grpSpPr>
          <a:xfrm>
            <a:off x="922020" y="3620135"/>
            <a:ext cx="10348595" cy="922020"/>
            <a:chOff x="9363" y="3519"/>
            <a:chExt cx="16297" cy="1452"/>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0093" y="3519"/>
              <a:ext cx="15567"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其主要功能是：第一，突出运动中的主体，展示被摄主体在整个运动过程中的状态；第二，表示人物处于动态的主观视线，具有很强的现场参与感。</a:t>
              </a:r>
              <a:endParaRPr lang="zh-CN" altLang="en-US" dirty="0">
                <a:latin typeface="+mn-ea"/>
                <a:cs typeface="宋体" panose="02010600030101010101" pitchFamily="2" charset="-122"/>
                <a:sym typeface="+mn-ea"/>
              </a:endParaRPr>
            </a:p>
          </p:txBody>
        </p:sp>
      </p:grpSp>
      <p:grpSp>
        <p:nvGrpSpPr>
          <p:cNvPr id="11" name="组合 10"/>
          <p:cNvGrpSpPr/>
          <p:nvPr/>
        </p:nvGrpSpPr>
        <p:grpSpPr>
          <a:xfrm>
            <a:off x="640715" y="4556760"/>
            <a:ext cx="11137265" cy="914400"/>
            <a:chOff x="1336" y="7266"/>
            <a:chExt cx="17539" cy="1440"/>
          </a:xfrm>
        </p:grpSpPr>
        <p:grpSp>
          <p:nvGrpSpPr>
            <p:cNvPr id="9" name="组合 8"/>
            <p:cNvGrpSpPr/>
            <p:nvPr/>
          </p:nvGrpSpPr>
          <p:grpSpPr>
            <a:xfrm>
              <a:off x="1336" y="7266"/>
              <a:ext cx="2483" cy="1440"/>
              <a:chOff x="982" y="7247"/>
              <a:chExt cx="2483" cy="1440"/>
            </a:xfrm>
          </p:grpSpPr>
          <p:sp>
            <p:nvSpPr>
              <p:cNvPr id="4" name="文本框 3"/>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8" name="图片 7"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10" name="文本框 9"/>
            <p:cNvSpPr txBox="1"/>
            <p:nvPr/>
          </p:nvSpPr>
          <p:spPr>
            <a:xfrm>
              <a:off x="3657" y="7532"/>
              <a:ext cx="15218" cy="1016"/>
            </a:xfrm>
            <a:prstGeom prst="rect">
              <a:avLst/>
            </a:prstGeom>
            <a:noFill/>
          </p:spPr>
          <p:txBody>
            <a:bodyPr wrap="square" rtlCol="0">
              <a:spAutoFit/>
            </a:bodyPr>
            <a:p>
              <a:r>
                <a:rPr lang="zh-CN" altLang="en-US"/>
                <a:t>影片《罗拉快跑》（德国，1998 年）在罗拉为救男友的三次奔跑段落中，影片大量采用跟移镜头，记录罗拉完整的运动轨迹，表现和渲染罗拉的奔跑过程，呈现出强烈的穿越时空的感觉。</a:t>
              </a:r>
              <a:endParaRPr lang="zh-CN" altLang="en-US"/>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55700"/>
            <a:chOff x="417" y="61"/>
            <a:chExt cx="7318" cy="1820"/>
          </a:xfrm>
        </p:grpSpPr>
        <p:sp>
          <p:nvSpPr>
            <p:cNvPr id="15" name="文本框 14"/>
            <p:cNvSpPr txBox="1"/>
            <p:nvPr/>
          </p:nvSpPr>
          <p:spPr>
            <a:xfrm>
              <a:off x="417" y="865"/>
              <a:ext cx="4608" cy="1016"/>
            </a:xfrm>
            <a:prstGeom prst="rect">
              <a:avLst/>
            </a:prstGeom>
            <a:noFill/>
          </p:spPr>
          <p:txBody>
            <a:bodyPr wrap="none" rtlCol="0" anchor="t">
              <a:spAutoFit/>
            </a:bodyPr>
            <a:p>
              <a:pPr algn="l"/>
              <a:r>
                <a:rPr lang="zh-CN" altLang="en-US" sz="3600">
                  <a:solidFill>
                    <a:srgbClr val="382C78"/>
                  </a:solidFill>
                  <a:sym typeface="+mn-ea"/>
                </a:rPr>
                <a:t>二、动态构图</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464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2"/>
                <a:ext cx="6484" cy="580"/>
              </a:xfrm>
              <a:prstGeom prst="rect">
                <a:avLst/>
              </a:prstGeom>
              <a:noFill/>
            </p:spPr>
            <p:txBody>
              <a:bodyPr wrap="square" rtlCol="0">
                <a:spAutoFit/>
              </a:bodyPr>
              <a:p>
                <a:pPr algn="l"/>
                <a:r>
                  <a:rPr>
                    <a:solidFill>
                      <a:schemeClr val="bg1"/>
                    </a:solidFill>
                  </a:rPr>
                  <a:t>第五节	影视拍摄构图形态</a:t>
                </a:r>
                <a:endParaRPr>
                  <a:solidFill>
                    <a:schemeClr val="bg1"/>
                  </a:solidFill>
                </a:endParaRPr>
              </a:p>
            </p:txBody>
          </p:sp>
        </p:grpSp>
      </p:grpSp>
      <p:sp>
        <p:nvSpPr>
          <p:cNvPr id="13" name="文本框 12"/>
          <p:cNvSpPr txBox="1"/>
          <p:nvPr/>
        </p:nvSpPr>
        <p:spPr>
          <a:xfrm>
            <a:off x="264795" y="1194435"/>
            <a:ext cx="10248900" cy="398780"/>
          </a:xfrm>
          <a:prstGeom prst="rect">
            <a:avLst/>
          </a:prstGeom>
          <a:noFill/>
        </p:spPr>
        <p:txBody>
          <a:bodyPr wrap="square" rtlCol="0" anchor="t">
            <a:spAutoFit/>
          </a:bodyPr>
          <a:p>
            <a:r>
              <a:rPr sz="2000">
                <a:solidFill>
                  <a:srgbClr val="382C78"/>
                </a:solidFill>
                <a:sym typeface="+mn-ea"/>
              </a:rPr>
              <a:t>1．被摄对象运动构图</a:t>
            </a:r>
            <a:endParaRPr sz="2000">
              <a:solidFill>
                <a:srgbClr val="382C78"/>
              </a:solidFill>
              <a:sym typeface="+mn-ea"/>
            </a:endParaRPr>
          </a:p>
        </p:txBody>
      </p:sp>
      <p:sp>
        <p:nvSpPr>
          <p:cNvPr id="21" name="文本框 20"/>
          <p:cNvSpPr txBox="1"/>
          <p:nvPr/>
        </p:nvSpPr>
        <p:spPr>
          <a:xfrm>
            <a:off x="264795" y="2339340"/>
            <a:ext cx="10248900" cy="398780"/>
          </a:xfrm>
          <a:prstGeom prst="rect">
            <a:avLst/>
          </a:prstGeom>
          <a:noFill/>
        </p:spPr>
        <p:txBody>
          <a:bodyPr wrap="square" rtlCol="0" anchor="t">
            <a:spAutoFit/>
          </a:bodyPr>
          <a:p>
            <a:r>
              <a:rPr sz="2000">
                <a:solidFill>
                  <a:srgbClr val="382C78"/>
                </a:solidFill>
                <a:sym typeface="+mn-ea"/>
              </a:rPr>
              <a:t>被摄对象的动态通常有以下几种情况：</a:t>
            </a:r>
            <a:endParaRPr sz="2000">
              <a:solidFill>
                <a:srgbClr val="382C78"/>
              </a:solidFill>
              <a:sym typeface="+mn-ea"/>
            </a:endParaRPr>
          </a:p>
        </p:txBody>
      </p:sp>
      <p:grpSp>
        <p:nvGrpSpPr>
          <p:cNvPr id="8" name="组合 7"/>
          <p:cNvGrpSpPr/>
          <p:nvPr/>
        </p:nvGrpSpPr>
        <p:grpSpPr>
          <a:xfrm rot="0">
            <a:off x="794385" y="1694180"/>
            <a:ext cx="11146155" cy="645160"/>
            <a:chOff x="1491" y="3356"/>
            <a:chExt cx="17553" cy="1016"/>
          </a:xfrm>
        </p:grpSpPr>
        <p:sp>
          <p:nvSpPr>
            <p:cNvPr id="10" name="文本框 9"/>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这种构图方式的特点是被摄对象在动，而摄影（像）机机位不变，镜头光轴方向不变， 镜头焦距长度不变。属于一种固定画框构图。</a:t>
              </a:r>
              <a:endParaRPr lang="zh-CN" altLang="en-US" dirty="0">
                <a:latin typeface="+mn-ea"/>
                <a:cs typeface="宋体" panose="02010600030101010101" pitchFamily="2" charset="-122"/>
                <a:sym typeface="+mn-ea"/>
              </a:endParaRPr>
            </a:p>
          </p:txBody>
        </p:sp>
        <p:sp>
          <p:nvSpPr>
            <p:cNvPr id="24" name="椭圆 2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4" name="组合 3"/>
          <p:cNvGrpSpPr/>
          <p:nvPr/>
        </p:nvGrpSpPr>
        <p:grpSpPr>
          <a:xfrm rot="0">
            <a:off x="794385" y="2794635"/>
            <a:ext cx="11146155" cy="645160"/>
            <a:chOff x="1491" y="3356"/>
            <a:chExt cx="17553" cy="1016"/>
          </a:xfrm>
        </p:grpSpPr>
        <p:sp>
          <p:nvSpPr>
            <p:cNvPr id="5" name="文本框 4"/>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第一，被摄对象空间位置不变，而动作姿态发生变化。构图时要注意给被摄对象的动作姿态变化留有适当的活动空间，使画面达到均衡。</a:t>
              </a:r>
              <a:endParaRPr lang="zh-CN" altLang="en-US" dirty="0">
                <a:latin typeface="+mn-ea"/>
                <a:cs typeface="宋体" panose="02010600030101010101" pitchFamily="2" charset="-122"/>
                <a:sym typeface="+mn-ea"/>
              </a:endParaRPr>
            </a:p>
          </p:txBody>
        </p:sp>
        <p:sp>
          <p:nvSpPr>
            <p:cNvPr id="6" name="椭圆 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7" name="组合 6"/>
          <p:cNvGrpSpPr/>
          <p:nvPr/>
        </p:nvGrpSpPr>
        <p:grpSpPr>
          <a:xfrm rot="0">
            <a:off x="794385" y="3608705"/>
            <a:ext cx="11146155" cy="645160"/>
            <a:chOff x="1491" y="3356"/>
            <a:chExt cx="17553" cy="1016"/>
          </a:xfrm>
        </p:grpSpPr>
        <p:sp>
          <p:nvSpPr>
            <p:cNvPr id="11" name="文本框 10"/>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第二，被摄对象由于运动而产生空间位置变化。构图时除了选择适当的角度和景别，更多的是通过场面调度和人物调度来突出主体。</a:t>
              </a:r>
              <a:endParaRPr lang="zh-CN" altLang="en-US" dirty="0">
                <a:latin typeface="+mn-ea"/>
                <a:cs typeface="宋体" panose="02010600030101010101" pitchFamily="2" charset="-122"/>
                <a:sym typeface="+mn-ea"/>
              </a:endParaRPr>
            </a:p>
          </p:txBody>
        </p:sp>
        <p:sp>
          <p:nvSpPr>
            <p:cNvPr id="12" name="椭圆 11"/>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4" name="组合 13"/>
          <p:cNvGrpSpPr/>
          <p:nvPr/>
        </p:nvGrpSpPr>
        <p:grpSpPr>
          <a:xfrm rot="0">
            <a:off x="794385" y="4364355"/>
            <a:ext cx="11146155" cy="645160"/>
            <a:chOff x="1491" y="3356"/>
            <a:chExt cx="17553" cy="1016"/>
          </a:xfrm>
        </p:grpSpPr>
        <p:sp>
          <p:nvSpPr>
            <p:cNvPr id="16" name="文本框 15"/>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第三，被摄对象在不同环境中连续运动变化。构图时往往用分切镜头表现，以运动起点位置为构图依据，给主体运动方向留出一定的表现空间。</a:t>
              </a:r>
              <a:endParaRPr lang="zh-CN" altLang="en-US"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2" name="文本框 21"/>
          <p:cNvSpPr txBox="1"/>
          <p:nvPr/>
        </p:nvSpPr>
        <p:spPr>
          <a:xfrm>
            <a:off x="264795" y="5009515"/>
            <a:ext cx="10248900" cy="398780"/>
          </a:xfrm>
          <a:prstGeom prst="rect">
            <a:avLst/>
          </a:prstGeom>
          <a:noFill/>
        </p:spPr>
        <p:txBody>
          <a:bodyPr wrap="square" rtlCol="0" anchor="t">
            <a:spAutoFit/>
          </a:bodyPr>
          <a:p>
            <a:r>
              <a:rPr sz="2000">
                <a:solidFill>
                  <a:srgbClr val="382C78"/>
                </a:solidFill>
                <a:sym typeface="+mn-ea"/>
              </a:rPr>
              <a:t>2．摄影（像）机运动构图</a:t>
            </a:r>
            <a:endParaRPr sz="2000">
              <a:solidFill>
                <a:srgbClr val="382C78"/>
              </a:solidFill>
              <a:sym typeface="+mn-ea"/>
            </a:endParaRPr>
          </a:p>
        </p:txBody>
      </p:sp>
      <p:grpSp>
        <p:nvGrpSpPr>
          <p:cNvPr id="23" name="组合 22"/>
          <p:cNvGrpSpPr/>
          <p:nvPr/>
        </p:nvGrpSpPr>
        <p:grpSpPr>
          <a:xfrm rot="0">
            <a:off x="794385" y="5634355"/>
            <a:ext cx="11146155" cy="469265"/>
            <a:chOff x="1491" y="3356"/>
            <a:chExt cx="17553" cy="739"/>
          </a:xfrm>
        </p:grpSpPr>
        <p:sp>
          <p:nvSpPr>
            <p:cNvPr id="28" name="文本框 27"/>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这种构图方式的特点是摄影（像）机镜头运动和摄影（像）机位变化，被摄对象相对静止。</a:t>
              </a:r>
              <a:endParaRPr lang="zh-CN" altLang="en-US" dirty="0">
                <a:latin typeface="+mn-ea"/>
                <a:cs typeface="宋体" panose="02010600030101010101" pitchFamily="2" charset="-122"/>
                <a:sym typeface="+mn-ea"/>
              </a:endParaRPr>
            </a:p>
          </p:txBody>
        </p:sp>
        <p:sp>
          <p:nvSpPr>
            <p:cNvPr id="29" name="椭圆 2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55700"/>
            <a:chOff x="417" y="61"/>
            <a:chExt cx="7318" cy="1820"/>
          </a:xfrm>
        </p:grpSpPr>
        <p:sp>
          <p:nvSpPr>
            <p:cNvPr id="15" name="文本框 14"/>
            <p:cNvSpPr txBox="1"/>
            <p:nvPr/>
          </p:nvSpPr>
          <p:spPr>
            <a:xfrm>
              <a:off x="417" y="865"/>
              <a:ext cx="4608" cy="1016"/>
            </a:xfrm>
            <a:prstGeom prst="rect">
              <a:avLst/>
            </a:prstGeom>
            <a:noFill/>
          </p:spPr>
          <p:txBody>
            <a:bodyPr wrap="none" rtlCol="0" anchor="t">
              <a:spAutoFit/>
            </a:bodyPr>
            <a:p>
              <a:pPr algn="l"/>
              <a:r>
                <a:rPr lang="zh-CN" altLang="en-US" sz="3600">
                  <a:solidFill>
                    <a:srgbClr val="382C78"/>
                  </a:solidFill>
                  <a:sym typeface="+mn-ea"/>
                </a:rPr>
                <a:t>二、动态构图</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464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2"/>
                <a:ext cx="6484" cy="580"/>
              </a:xfrm>
              <a:prstGeom prst="rect">
                <a:avLst/>
              </a:prstGeom>
              <a:noFill/>
            </p:spPr>
            <p:txBody>
              <a:bodyPr wrap="square" rtlCol="0">
                <a:spAutoFit/>
              </a:bodyPr>
              <a:p>
                <a:pPr algn="l"/>
                <a:r>
                  <a:rPr>
                    <a:solidFill>
                      <a:schemeClr val="bg1"/>
                    </a:solidFill>
                  </a:rPr>
                  <a:t>第五节	影视拍摄构图形态</a:t>
                </a:r>
                <a:endParaRPr>
                  <a:solidFill>
                    <a:schemeClr val="bg1"/>
                  </a:solidFill>
                </a:endParaRPr>
              </a:p>
            </p:txBody>
          </p:sp>
        </p:grpSp>
      </p:grpSp>
      <p:sp>
        <p:nvSpPr>
          <p:cNvPr id="21" name="文本框 20"/>
          <p:cNvSpPr txBox="1"/>
          <p:nvPr/>
        </p:nvSpPr>
        <p:spPr>
          <a:xfrm>
            <a:off x="386080" y="1690370"/>
            <a:ext cx="10248900" cy="398780"/>
          </a:xfrm>
          <a:prstGeom prst="rect">
            <a:avLst/>
          </a:prstGeom>
          <a:noFill/>
        </p:spPr>
        <p:txBody>
          <a:bodyPr wrap="square" rtlCol="0" anchor="t">
            <a:spAutoFit/>
          </a:bodyPr>
          <a:p>
            <a:r>
              <a:rPr sz="2000">
                <a:solidFill>
                  <a:srgbClr val="382C78"/>
                </a:solidFill>
                <a:sym typeface="+mn-ea"/>
              </a:rPr>
              <a:t>在运用这种形式进行拍摄构图时，需注意以下几点：</a:t>
            </a:r>
            <a:endParaRPr sz="2000">
              <a:solidFill>
                <a:srgbClr val="382C78"/>
              </a:solidFill>
              <a:sym typeface="+mn-ea"/>
            </a:endParaRPr>
          </a:p>
        </p:txBody>
      </p:sp>
      <p:grpSp>
        <p:nvGrpSpPr>
          <p:cNvPr id="4" name="组合 3"/>
          <p:cNvGrpSpPr/>
          <p:nvPr/>
        </p:nvGrpSpPr>
        <p:grpSpPr>
          <a:xfrm rot="0">
            <a:off x="794385" y="2089150"/>
            <a:ext cx="11146155" cy="645160"/>
            <a:chOff x="1491" y="3356"/>
            <a:chExt cx="17553" cy="1016"/>
          </a:xfrm>
        </p:grpSpPr>
        <p:sp>
          <p:nvSpPr>
            <p:cNvPr id="5" name="文本框 4"/>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第一，在拍摄中起幅点和落幅点的选择要准确。</a:t>
              </a:r>
              <a:endParaRPr lang="zh-CN" altLang="en-US" dirty="0">
                <a:latin typeface="+mn-ea"/>
                <a:cs typeface="宋体" panose="02010600030101010101" pitchFamily="2" charset="-122"/>
                <a:sym typeface="+mn-ea"/>
              </a:endParaRPr>
            </a:p>
            <a:p>
              <a:endParaRPr lang="zh-CN" altLang="en-US" dirty="0">
                <a:latin typeface="+mn-ea"/>
                <a:cs typeface="宋体" panose="02010600030101010101" pitchFamily="2" charset="-122"/>
                <a:sym typeface="+mn-ea"/>
              </a:endParaRPr>
            </a:p>
          </p:txBody>
        </p:sp>
        <p:sp>
          <p:nvSpPr>
            <p:cNvPr id="6" name="椭圆 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7" name="组合 6"/>
          <p:cNvGrpSpPr/>
          <p:nvPr/>
        </p:nvGrpSpPr>
        <p:grpSpPr>
          <a:xfrm rot="0">
            <a:off x="794385" y="2734310"/>
            <a:ext cx="11146155" cy="645160"/>
            <a:chOff x="1491" y="3356"/>
            <a:chExt cx="17553" cy="1016"/>
          </a:xfrm>
        </p:grpSpPr>
        <p:sp>
          <p:nvSpPr>
            <p:cNvPr id="11" name="文本框 10"/>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第二，由于被摄对象相对静止，可把主体作为画面的构图中心，突出主体的特色。画面构图可以不完整，但目的要明确。</a:t>
              </a:r>
              <a:endParaRPr lang="zh-CN" altLang="en-US" dirty="0">
                <a:latin typeface="+mn-ea"/>
                <a:cs typeface="宋体" panose="02010600030101010101" pitchFamily="2" charset="-122"/>
                <a:sym typeface="+mn-ea"/>
              </a:endParaRPr>
            </a:p>
          </p:txBody>
        </p:sp>
        <p:sp>
          <p:nvSpPr>
            <p:cNvPr id="12" name="椭圆 11"/>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4" name="组合 13"/>
          <p:cNvGrpSpPr/>
          <p:nvPr/>
        </p:nvGrpSpPr>
        <p:grpSpPr>
          <a:xfrm rot="0">
            <a:off x="794385" y="3479165"/>
            <a:ext cx="11146155" cy="645160"/>
            <a:chOff x="1491" y="3356"/>
            <a:chExt cx="17553" cy="1016"/>
          </a:xfrm>
        </p:grpSpPr>
        <p:sp>
          <p:nvSpPr>
            <p:cNvPr id="16" name="文本框 15"/>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第三，运动构图会造成画面景别、空间位置、透视关系的变化，从而产生内容到形式的新组合，因此，镜头运动构图要注意均匀、平衡、准确。</a:t>
              </a:r>
              <a:endParaRPr lang="zh-CN" altLang="en-US"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2" name="文本框 21"/>
          <p:cNvSpPr txBox="1"/>
          <p:nvPr/>
        </p:nvSpPr>
        <p:spPr>
          <a:xfrm>
            <a:off x="264795" y="1222375"/>
            <a:ext cx="10248900" cy="398780"/>
          </a:xfrm>
          <a:prstGeom prst="rect">
            <a:avLst/>
          </a:prstGeom>
          <a:noFill/>
        </p:spPr>
        <p:txBody>
          <a:bodyPr wrap="square" rtlCol="0" anchor="t">
            <a:spAutoFit/>
          </a:bodyPr>
          <a:p>
            <a:r>
              <a:rPr sz="2000">
                <a:solidFill>
                  <a:srgbClr val="382C78"/>
                </a:solidFill>
                <a:sym typeface="+mn-ea"/>
              </a:rPr>
              <a:t>2．摄影（像）机运动构图</a:t>
            </a:r>
            <a:endParaRPr sz="2000">
              <a:solidFill>
                <a:srgbClr val="382C78"/>
              </a:solidFill>
              <a:sym typeface="+mn-ea"/>
            </a:endParaRPr>
          </a:p>
        </p:txBody>
      </p:sp>
      <p:sp>
        <p:nvSpPr>
          <p:cNvPr id="2" name="文本框 1"/>
          <p:cNvSpPr txBox="1"/>
          <p:nvPr/>
        </p:nvSpPr>
        <p:spPr>
          <a:xfrm>
            <a:off x="264795" y="4124325"/>
            <a:ext cx="10248900" cy="398780"/>
          </a:xfrm>
          <a:prstGeom prst="rect">
            <a:avLst/>
          </a:prstGeom>
          <a:noFill/>
        </p:spPr>
        <p:txBody>
          <a:bodyPr wrap="square" rtlCol="0" anchor="t">
            <a:spAutoFit/>
          </a:bodyPr>
          <a:p>
            <a:r>
              <a:rPr sz="2000">
                <a:solidFill>
                  <a:srgbClr val="382C78"/>
                </a:solidFill>
                <a:sym typeface="+mn-ea"/>
              </a:rPr>
              <a:t>3．综合运动构图</a:t>
            </a:r>
            <a:endParaRPr sz="2000">
              <a:solidFill>
                <a:srgbClr val="382C78"/>
              </a:solidFill>
              <a:sym typeface="+mn-ea"/>
            </a:endParaRPr>
          </a:p>
        </p:txBody>
      </p:sp>
      <p:grpSp>
        <p:nvGrpSpPr>
          <p:cNvPr id="9" name="组合 8"/>
          <p:cNvGrpSpPr/>
          <p:nvPr/>
        </p:nvGrpSpPr>
        <p:grpSpPr>
          <a:xfrm rot="0">
            <a:off x="794385" y="4639945"/>
            <a:ext cx="11146155" cy="469265"/>
            <a:chOff x="1491" y="3356"/>
            <a:chExt cx="17553" cy="739"/>
          </a:xfrm>
        </p:grpSpPr>
        <p:sp>
          <p:nvSpPr>
            <p:cNvPr id="18" name="文本框 17"/>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这种构图的特点是被摄对象和摄影（像）机都在运动，是比较复杂的一种动态构图形式。</a:t>
              </a:r>
              <a:endParaRPr lang="zh-CN" altLang="en-US" dirty="0">
                <a:latin typeface="+mn-ea"/>
                <a:cs typeface="宋体" panose="02010600030101010101" pitchFamily="2" charset="-122"/>
                <a:sym typeface="+mn-ea"/>
              </a:endParaRPr>
            </a:p>
          </p:txBody>
        </p:sp>
        <p:sp>
          <p:nvSpPr>
            <p:cNvPr id="19" name="椭圆 1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0" name="组合 19"/>
          <p:cNvGrpSpPr/>
          <p:nvPr/>
        </p:nvGrpSpPr>
        <p:grpSpPr>
          <a:xfrm rot="0">
            <a:off x="794385" y="5253990"/>
            <a:ext cx="11146155" cy="645160"/>
            <a:chOff x="1491" y="3356"/>
            <a:chExt cx="17553" cy="1016"/>
          </a:xfrm>
        </p:grpSpPr>
        <p:sp>
          <p:nvSpPr>
            <p:cNvPr id="25" name="文本框 24"/>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这种构图方式一方面强化了画面的运动感，加强了画面构图的表现力；另一方面，扩大了画面空间范围，更有利于表现运动对象与环境的关系。</a:t>
              </a:r>
              <a:endParaRPr lang="zh-CN" altLang="en-US" dirty="0">
                <a:latin typeface="+mn-ea"/>
                <a:cs typeface="宋体" panose="02010600030101010101" pitchFamily="2" charset="-122"/>
                <a:sym typeface="+mn-ea"/>
              </a:endParaRPr>
            </a:p>
          </p:txBody>
        </p:sp>
        <p:sp>
          <p:nvSpPr>
            <p:cNvPr id="26" name="椭圆 2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55700"/>
            <a:chOff x="417" y="61"/>
            <a:chExt cx="7318" cy="1820"/>
          </a:xfrm>
        </p:grpSpPr>
        <p:sp>
          <p:nvSpPr>
            <p:cNvPr id="15" name="文本框 14"/>
            <p:cNvSpPr txBox="1"/>
            <p:nvPr/>
          </p:nvSpPr>
          <p:spPr>
            <a:xfrm>
              <a:off x="417" y="865"/>
              <a:ext cx="5328" cy="1016"/>
            </a:xfrm>
            <a:prstGeom prst="rect">
              <a:avLst/>
            </a:prstGeom>
            <a:noFill/>
          </p:spPr>
          <p:txBody>
            <a:bodyPr wrap="none" rtlCol="0" anchor="t">
              <a:spAutoFit/>
            </a:bodyPr>
            <a:p>
              <a:pPr algn="l"/>
              <a:r>
                <a:rPr lang="zh-CN" altLang="en-US" sz="3600">
                  <a:solidFill>
                    <a:srgbClr val="382C78"/>
                  </a:solidFill>
                  <a:sym typeface="+mn-ea"/>
                </a:rPr>
                <a:t>三、封闭式构图</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464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2"/>
                <a:ext cx="6484" cy="580"/>
              </a:xfrm>
              <a:prstGeom prst="rect">
                <a:avLst/>
              </a:prstGeom>
              <a:noFill/>
            </p:spPr>
            <p:txBody>
              <a:bodyPr wrap="square" rtlCol="0">
                <a:spAutoFit/>
              </a:bodyPr>
              <a:p>
                <a:pPr algn="l"/>
                <a:r>
                  <a:rPr>
                    <a:solidFill>
                      <a:schemeClr val="bg1"/>
                    </a:solidFill>
                  </a:rPr>
                  <a:t>第五节	影视拍摄构图形态</a:t>
                </a:r>
                <a:endParaRPr>
                  <a:solidFill>
                    <a:schemeClr val="bg1"/>
                  </a:solidFill>
                </a:endParaRPr>
              </a:p>
            </p:txBody>
          </p:sp>
        </p:grpSp>
      </p:grpSp>
      <p:sp>
        <p:nvSpPr>
          <p:cNvPr id="21" name="文本框 20"/>
          <p:cNvSpPr txBox="1"/>
          <p:nvPr/>
        </p:nvSpPr>
        <p:spPr>
          <a:xfrm>
            <a:off x="839470" y="1194435"/>
            <a:ext cx="10716260" cy="1630045"/>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封闭式构图是指在构图时将主体放置在画面的几何中心或趣味中心位置的一种构图形式。</a:t>
            </a:r>
            <a:endParaRPr sz="2000">
              <a:solidFill>
                <a:srgbClr val="382C78"/>
              </a:solidFill>
              <a:sym typeface="+mn-ea"/>
            </a:endParaRPr>
          </a:p>
          <a:p>
            <a:endParaRPr sz="2000">
              <a:solidFill>
                <a:srgbClr val="382C78"/>
              </a:solidFill>
              <a:sym typeface="+mn-ea"/>
            </a:endParaRPr>
          </a:p>
          <a:p>
            <a:r>
              <a:rPr sz="2000">
                <a:solidFill>
                  <a:srgbClr val="382C78"/>
                </a:solidFill>
                <a:sym typeface="+mn-ea"/>
              </a:rPr>
              <a:t> </a:t>
            </a:r>
            <a:r>
              <a:rPr lang="en-US" sz="2000">
                <a:solidFill>
                  <a:srgbClr val="382C78"/>
                </a:solidFill>
                <a:sym typeface="+mn-ea"/>
              </a:rPr>
              <a:t>      </a:t>
            </a:r>
            <a:r>
              <a:rPr sz="2000">
                <a:solidFill>
                  <a:srgbClr val="382C78"/>
                </a:solidFill>
                <a:sym typeface="+mn-ea"/>
              </a:rPr>
              <a:t>封闭式构图在画框范围内包含了所要表现的主体的全部内容，画面内的主体是独立而完整的。追求的是画面内部的统一、完整、和谐、均衡等视觉效果。主体、景物与画框外界的空间基本不构成联系。</a:t>
            </a:r>
            <a:endParaRPr sz="2000">
              <a:solidFill>
                <a:srgbClr val="382C78"/>
              </a:solidFill>
              <a:sym typeface="+mn-ea"/>
            </a:endParaRPr>
          </a:p>
        </p:txBody>
      </p:sp>
      <p:sp>
        <p:nvSpPr>
          <p:cNvPr id="2" name="文本框 1"/>
          <p:cNvSpPr txBox="1"/>
          <p:nvPr/>
        </p:nvSpPr>
        <p:spPr>
          <a:xfrm>
            <a:off x="391795" y="2917190"/>
            <a:ext cx="10248900" cy="1938020"/>
          </a:xfrm>
          <a:prstGeom prst="rect">
            <a:avLst/>
          </a:prstGeom>
          <a:noFill/>
        </p:spPr>
        <p:txBody>
          <a:bodyPr wrap="square" rtlCol="0" anchor="t">
            <a:spAutoFit/>
          </a:bodyPr>
          <a:p>
            <a:r>
              <a:rPr sz="2000">
                <a:solidFill>
                  <a:srgbClr val="382C78"/>
                </a:solidFill>
                <a:sym typeface="+mn-ea"/>
              </a:rPr>
              <a:t>封闭式构图的基本特征是：</a:t>
            </a:r>
            <a:endParaRPr sz="2000">
              <a:solidFill>
                <a:srgbClr val="382C78"/>
              </a:solidFill>
              <a:sym typeface="+mn-ea"/>
            </a:endParaRPr>
          </a:p>
          <a:p>
            <a:r>
              <a:rPr lang="en-US" sz="2000">
                <a:solidFill>
                  <a:srgbClr val="382C78"/>
                </a:solidFill>
                <a:sym typeface="+mn-ea"/>
              </a:rPr>
              <a:t>              </a:t>
            </a:r>
            <a:endParaRPr lang="en-US" sz="2000">
              <a:solidFill>
                <a:srgbClr val="382C78"/>
              </a:solidFill>
              <a:sym typeface="+mn-ea"/>
            </a:endParaRPr>
          </a:p>
          <a:p>
            <a:r>
              <a:rPr lang="en-US" sz="2000">
                <a:solidFill>
                  <a:srgbClr val="382C78"/>
                </a:solidFill>
                <a:sym typeface="+mn-ea"/>
              </a:rPr>
              <a:t>              </a:t>
            </a:r>
            <a:r>
              <a:rPr sz="2000">
                <a:solidFill>
                  <a:srgbClr val="382C78"/>
                </a:solidFill>
                <a:sym typeface="+mn-ea"/>
              </a:rPr>
              <a:t>第一，主体的完整性，画面内的主体独立、统一、完整，观众的视觉和心理感觉完全被限定在画框内的主体上。</a:t>
            </a:r>
            <a:endParaRPr sz="2000">
              <a:solidFill>
                <a:srgbClr val="382C78"/>
              </a:solidFill>
              <a:sym typeface="+mn-ea"/>
            </a:endParaRPr>
          </a:p>
          <a:p>
            <a:r>
              <a:rPr lang="en-US" sz="2000">
                <a:solidFill>
                  <a:srgbClr val="382C78"/>
                </a:solidFill>
                <a:sym typeface="+mn-ea"/>
              </a:rPr>
              <a:t>              </a:t>
            </a:r>
            <a:endParaRPr lang="en-US" sz="2000">
              <a:solidFill>
                <a:srgbClr val="382C78"/>
              </a:solidFill>
              <a:sym typeface="+mn-ea"/>
            </a:endParaRPr>
          </a:p>
          <a:p>
            <a:r>
              <a:rPr lang="en-US" sz="2000">
                <a:solidFill>
                  <a:srgbClr val="382C78"/>
                </a:solidFill>
                <a:sym typeface="+mn-ea"/>
              </a:rPr>
              <a:t>              </a:t>
            </a:r>
            <a:r>
              <a:rPr sz="2000">
                <a:solidFill>
                  <a:srgbClr val="382C78"/>
                </a:solidFill>
                <a:sym typeface="+mn-ea"/>
              </a:rPr>
              <a:t>第二，注重构图的均衡性，使观众获得视觉上和心理上的稳定感。</a:t>
            </a:r>
            <a:endParaRPr sz="2000">
              <a:solidFill>
                <a:srgbClr val="382C78"/>
              </a:solidFill>
              <a:sym typeface="+mn-ea"/>
            </a:endParaRPr>
          </a:p>
        </p:txBody>
      </p:sp>
      <p:sp>
        <p:nvSpPr>
          <p:cNvPr id="8" name="文本框 7"/>
          <p:cNvSpPr txBox="1"/>
          <p:nvPr/>
        </p:nvSpPr>
        <p:spPr>
          <a:xfrm>
            <a:off x="839470" y="4988560"/>
            <a:ext cx="10716260" cy="1630045"/>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封闭式构图适用于风格和谐、严谨的纪实性专题片和抒情性风光片。封闭式构图也有助于塑造严肃、庄重、优美、平静、稳健等感情色彩的人物或生活场面。</a:t>
            </a:r>
            <a:endParaRPr sz="2000">
              <a:solidFill>
                <a:srgbClr val="382C78"/>
              </a:solidFill>
              <a:sym typeface="+mn-ea"/>
            </a:endParaRPr>
          </a:p>
          <a:p>
            <a:endParaRPr sz="2000">
              <a:solidFill>
                <a:srgbClr val="382C78"/>
              </a:solidFill>
              <a:sym typeface="+mn-ea"/>
            </a:endParaRPr>
          </a:p>
          <a:p>
            <a:r>
              <a:rPr sz="2000">
                <a:solidFill>
                  <a:srgbClr val="382C78"/>
                </a:solidFill>
                <a:sym typeface="+mn-ea"/>
              </a:rPr>
              <a:t> </a:t>
            </a:r>
            <a:r>
              <a:rPr lang="en-US" sz="2000">
                <a:solidFill>
                  <a:srgbClr val="382C78"/>
                </a:solidFill>
                <a:sym typeface="+mn-ea"/>
              </a:rPr>
              <a:t>      </a:t>
            </a:r>
            <a:r>
              <a:rPr sz="2000">
                <a:solidFill>
                  <a:srgbClr val="382C78"/>
                </a:solidFill>
                <a:sym typeface="+mn-ea"/>
              </a:rPr>
              <a:t>封闭式构图拍摄时要注意画面的均衡性和稳定性，取景原则以画框为依据，一般要求人物、环境等需要表达的东西都能够组织在画框中，基本上保持独立的完整性。</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55700"/>
            <a:chOff x="417" y="61"/>
            <a:chExt cx="7318" cy="1820"/>
          </a:xfrm>
        </p:grpSpPr>
        <p:sp>
          <p:nvSpPr>
            <p:cNvPr id="15" name="文本框 14"/>
            <p:cNvSpPr txBox="1"/>
            <p:nvPr/>
          </p:nvSpPr>
          <p:spPr>
            <a:xfrm>
              <a:off x="417" y="865"/>
              <a:ext cx="5328" cy="1016"/>
            </a:xfrm>
            <a:prstGeom prst="rect">
              <a:avLst/>
            </a:prstGeom>
            <a:noFill/>
          </p:spPr>
          <p:txBody>
            <a:bodyPr wrap="none" rtlCol="0" anchor="t">
              <a:spAutoFit/>
            </a:bodyPr>
            <a:p>
              <a:pPr algn="l"/>
              <a:r>
                <a:rPr lang="zh-CN" altLang="en-US" sz="3600">
                  <a:solidFill>
                    <a:srgbClr val="382C78"/>
                  </a:solidFill>
                  <a:sym typeface="+mn-ea"/>
                </a:rPr>
                <a:t>四、开放式构图</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464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2"/>
                <a:ext cx="6484" cy="580"/>
              </a:xfrm>
              <a:prstGeom prst="rect">
                <a:avLst/>
              </a:prstGeom>
              <a:noFill/>
            </p:spPr>
            <p:txBody>
              <a:bodyPr wrap="square" rtlCol="0">
                <a:spAutoFit/>
              </a:bodyPr>
              <a:p>
                <a:pPr algn="l"/>
                <a:r>
                  <a:rPr>
                    <a:solidFill>
                      <a:schemeClr val="bg1"/>
                    </a:solidFill>
                  </a:rPr>
                  <a:t>第五节	影视拍摄构图形态</a:t>
                </a:r>
                <a:endParaRPr>
                  <a:solidFill>
                    <a:schemeClr val="bg1"/>
                  </a:solidFill>
                </a:endParaRPr>
              </a:p>
            </p:txBody>
          </p:sp>
        </p:grpSp>
      </p:grpSp>
      <p:sp>
        <p:nvSpPr>
          <p:cNvPr id="21" name="文本框 20"/>
          <p:cNvSpPr txBox="1"/>
          <p:nvPr/>
        </p:nvSpPr>
        <p:spPr>
          <a:xfrm>
            <a:off x="839470" y="1194435"/>
            <a:ext cx="10716260" cy="132207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开放式构图是指在构图时不限定主体在画面中所处的位置的一种构图形式。</a:t>
            </a:r>
            <a:endParaRPr sz="2000">
              <a:solidFill>
                <a:srgbClr val="382C78"/>
              </a:solidFill>
              <a:sym typeface="+mn-ea"/>
            </a:endParaRPr>
          </a:p>
          <a:p>
            <a:r>
              <a:rPr sz="2000">
                <a:solidFill>
                  <a:srgbClr val="382C78"/>
                </a:solidFill>
                <a:sym typeface="+mn-ea"/>
              </a:rPr>
              <a:t> </a:t>
            </a:r>
            <a:r>
              <a:rPr lang="en-US" sz="2000">
                <a:solidFill>
                  <a:srgbClr val="382C78"/>
                </a:solidFill>
                <a:sym typeface="+mn-ea"/>
              </a:rPr>
              <a:t> </a:t>
            </a:r>
            <a:endParaRPr lang="en-US" sz="2000">
              <a:solidFill>
                <a:srgbClr val="382C78"/>
              </a:solidFill>
              <a:sym typeface="+mn-ea"/>
            </a:endParaRPr>
          </a:p>
          <a:p>
            <a:r>
              <a:rPr lang="en-US" sz="2000">
                <a:solidFill>
                  <a:srgbClr val="382C78"/>
                </a:solidFill>
                <a:sym typeface="+mn-ea"/>
              </a:rPr>
              <a:t>        </a:t>
            </a:r>
            <a:r>
              <a:rPr sz="2000">
                <a:solidFill>
                  <a:srgbClr val="382C78"/>
                </a:solidFill>
                <a:sym typeface="+mn-ea"/>
              </a:rPr>
              <a:t>开放式构图不强调构图的完整性、均衡性和统一性， 而是着重表现画框内的主体与画框外可能存在的人物或景物之间的内在的联系，引导观众对画外空间产生联系和想象。</a:t>
            </a:r>
            <a:endParaRPr sz="2000">
              <a:solidFill>
                <a:srgbClr val="382C78"/>
              </a:solidFill>
              <a:sym typeface="+mn-ea"/>
            </a:endParaRPr>
          </a:p>
        </p:txBody>
      </p:sp>
      <p:sp>
        <p:nvSpPr>
          <p:cNvPr id="2" name="文本框 1"/>
          <p:cNvSpPr txBox="1"/>
          <p:nvPr/>
        </p:nvSpPr>
        <p:spPr>
          <a:xfrm>
            <a:off x="264795" y="2516505"/>
            <a:ext cx="11742420" cy="2245360"/>
          </a:xfrm>
          <a:prstGeom prst="rect">
            <a:avLst/>
          </a:prstGeom>
          <a:noFill/>
        </p:spPr>
        <p:txBody>
          <a:bodyPr wrap="square" rtlCol="0" anchor="t">
            <a:spAutoFit/>
          </a:bodyPr>
          <a:p>
            <a:r>
              <a:rPr sz="2000">
                <a:solidFill>
                  <a:srgbClr val="382C78"/>
                </a:solidFill>
                <a:sym typeface="+mn-ea"/>
              </a:rPr>
              <a:t>开放式构图的基本特征是：</a:t>
            </a:r>
            <a:r>
              <a:rPr lang="en-US" sz="2000">
                <a:solidFill>
                  <a:srgbClr val="382C78"/>
                </a:solidFill>
                <a:sym typeface="+mn-ea"/>
              </a:rPr>
              <a:t>              </a:t>
            </a:r>
            <a:endParaRPr lang="en-US" sz="2000">
              <a:solidFill>
                <a:srgbClr val="382C78"/>
              </a:solidFill>
              <a:sym typeface="+mn-ea"/>
            </a:endParaRPr>
          </a:p>
          <a:p>
            <a:r>
              <a:rPr lang="en-US" sz="2000">
                <a:solidFill>
                  <a:srgbClr val="382C78"/>
                </a:solidFill>
                <a:sym typeface="+mn-ea"/>
              </a:rPr>
              <a:t>              </a:t>
            </a:r>
            <a:r>
              <a:rPr sz="2000">
                <a:solidFill>
                  <a:srgbClr val="382C78"/>
                </a:solidFill>
                <a:sym typeface="+mn-ea"/>
              </a:rPr>
              <a:t>第一，主体往往是不完整的</a:t>
            </a:r>
            <a:endParaRPr sz="2000">
              <a:solidFill>
                <a:srgbClr val="382C78"/>
              </a:solidFill>
              <a:sym typeface="+mn-ea"/>
            </a:endParaRPr>
          </a:p>
          <a:p>
            <a:endParaRPr sz="2000">
              <a:solidFill>
                <a:srgbClr val="382C78"/>
              </a:solidFill>
              <a:sym typeface="+mn-ea"/>
            </a:endParaRPr>
          </a:p>
          <a:p>
            <a:r>
              <a:rPr sz="2000">
                <a:solidFill>
                  <a:srgbClr val="382C78"/>
                </a:solidFill>
                <a:sym typeface="+mn-ea"/>
              </a:rPr>
              <a:t> </a:t>
            </a:r>
            <a:r>
              <a:rPr lang="en-US" sz="2000">
                <a:solidFill>
                  <a:srgbClr val="382C78"/>
                </a:solidFill>
                <a:sym typeface="+mn-ea"/>
              </a:rPr>
              <a:t>             </a:t>
            </a:r>
            <a:r>
              <a:rPr sz="2000">
                <a:solidFill>
                  <a:srgbClr val="382C78"/>
                </a:solidFill>
                <a:sym typeface="+mn-ea"/>
              </a:rPr>
              <a:t>第二，构图往往是不均衡的</a:t>
            </a:r>
            <a:endParaRPr sz="2000">
              <a:solidFill>
                <a:srgbClr val="382C78"/>
              </a:solidFill>
              <a:sym typeface="+mn-ea"/>
            </a:endParaRPr>
          </a:p>
          <a:p>
            <a:endParaRPr sz="2000">
              <a:solidFill>
                <a:srgbClr val="382C78"/>
              </a:solidFill>
              <a:sym typeface="+mn-ea"/>
            </a:endParaRPr>
          </a:p>
          <a:p>
            <a:r>
              <a:rPr sz="2000">
                <a:solidFill>
                  <a:srgbClr val="382C78"/>
                </a:solidFill>
                <a:sym typeface="+mn-ea"/>
              </a:rPr>
              <a:t> </a:t>
            </a:r>
            <a:r>
              <a:rPr lang="en-US" sz="2000">
                <a:solidFill>
                  <a:srgbClr val="382C78"/>
                </a:solidFill>
                <a:sym typeface="+mn-ea"/>
              </a:rPr>
              <a:t>             </a:t>
            </a:r>
            <a:r>
              <a:rPr sz="2000">
                <a:solidFill>
                  <a:srgbClr val="382C78"/>
                </a:solidFill>
                <a:sym typeface="+mn-ea"/>
              </a:rPr>
              <a:t>第三，表现的重点是主体与画框外空间的联系，引导观众关注画外空间，引发观众思考与参与画面意义的构建。</a:t>
            </a:r>
            <a:endParaRPr sz="2000">
              <a:solidFill>
                <a:srgbClr val="382C78"/>
              </a:solidFill>
              <a:sym typeface="+mn-ea"/>
            </a:endParaRPr>
          </a:p>
        </p:txBody>
      </p:sp>
      <p:sp>
        <p:nvSpPr>
          <p:cNvPr id="8" name="文本框 7"/>
          <p:cNvSpPr txBox="1"/>
          <p:nvPr/>
        </p:nvSpPr>
        <p:spPr>
          <a:xfrm>
            <a:off x="1069975" y="4988560"/>
            <a:ext cx="10716260" cy="132207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开放式构图适合表现以动作、情节、生活场景为主题的内容，常用在新闻片、纪实片、电视剧和电影中。</a:t>
            </a:r>
            <a:endParaRPr sz="2000">
              <a:solidFill>
                <a:srgbClr val="382C78"/>
              </a:solidFill>
              <a:sym typeface="+mn-ea"/>
            </a:endParaRPr>
          </a:p>
          <a:p>
            <a:endParaRPr sz="2000">
              <a:solidFill>
                <a:srgbClr val="382C78"/>
              </a:solidFill>
              <a:sym typeface="+mn-ea"/>
            </a:endParaRPr>
          </a:p>
          <a:p>
            <a:r>
              <a:rPr sz="2000">
                <a:solidFill>
                  <a:srgbClr val="382C78"/>
                </a:solidFill>
                <a:sym typeface="+mn-ea"/>
              </a:rPr>
              <a:t> </a:t>
            </a:r>
            <a:r>
              <a:rPr lang="en-US" sz="2000">
                <a:solidFill>
                  <a:srgbClr val="382C78"/>
                </a:solidFill>
                <a:sym typeface="+mn-ea"/>
              </a:rPr>
              <a:t>      </a:t>
            </a:r>
            <a:r>
              <a:rPr sz="2000">
                <a:solidFill>
                  <a:srgbClr val="382C78"/>
                </a:solidFill>
                <a:sym typeface="+mn-ea"/>
              </a:rPr>
              <a:t>拍摄时要注意强调画面内外的联系，</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55700"/>
            <a:chOff x="417" y="61"/>
            <a:chExt cx="7318" cy="1820"/>
          </a:xfrm>
        </p:grpSpPr>
        <p:sp>
          <p:nvSpPr>
            <p:cNvPr id="15" name="文本框 14"/>
            <p:cNvSpPr txBox="1"/>
            <p:nvPr/>
          </p:nvSpPr>
          <p:spPr>
            <a:xfrm>
              <a:off x="417" y="865"/>
              <a:ext cx="6048" cy="1016"/>
            </a:xfrm>
            <a:prstGeom prst="rect">
              <a:avLst/>
            </a:prstGeom>
            <a:noFill/>
          </p:spPr>
          <p:txBody>
            <a:bodyPr wrap="none" rtlCol="0" anchor="t">
              <a:spAutoFit/>
            </a:bodyPr>
            <a:p>
              <a:pPr algn="l"/>
              <a:r>
                <a:rPr lang="zh-CN" altLang="en-US" sz="3600">
                  <a:solidFill>
                    <a:srgbClr val="382C78"/>
                  </a:solidFill>
                  <a:sym typeface="+mn-ea"/>
                </a:rPr>
                <a:t>一、固定镜头拍摄</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393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第六节	影视拍摄方式</a:t>
                </a:r>
                <a:endParaRPr>
                  <a:solidFill>
                    <a:schemeClr val="bg1"/>
                  </a:solidFill>
                </a:endParaRPr>
              </a:p>
            </p:txBody>
          </p:sp>
        </p:grpSp>
      </p:grpSp>
      <p:sp>
        <p:nvSpPr>
          <p:cNvPr id="2" name="文本框 1"/>
          <p:cNvSpPr txBox="1"/>
          <p:nvPr/>
        </p:nvSpPr>
        <p:spPr>
          <a:xfrm>
            <a:off x="264795" y="1236980"/>
            <a:ext cx="11742420" cy="398780"/>
          </a:xfrm>
          <a:prstGeom prst="rect">
            <a:avLst/>
          </a:prstGeom>
          <a:noFill/>
        </p:spPr>
        <p:txBody>
          <a:bodyPr wrap="square" rtlCol="0" anchor="t">
            <a:spAutoFit/>
          </a:bodyPr>
          <a:p>
            <a:r>
              <a:rPr sz="2000">
                <a:solidFill>
                  <a:srgbClr val="382C78"/>
                </a:solidFill>
                <a:sym typeface="+mn-ea"/>
              </a:rPr>
              <a:t>一、固定镜头拍摄</a:t>
            </a:r>
            <a:endParaRPr sz="2000">
              <a:solidFill>
                <a:srgbClr val="382C78"/>
              </a:solidFill>
              <a:sym typeface="+mn-ea"/>
            </a:endParaRPr>
          </a:p>
        </p:txBody>
      </p:sp>
      <p:sp>
        <p:nvSpPr>
          <p:cNvPr id="4" name="文本框 3"/>
          <p:cNvSpPr txBox="1"/>
          <p:nvPr/>
        </p:nvSpPr>
        <p:spPr>
          <a:xfrm>
            <a:off x="737870" y="1729105"/>
            <a:ext cx="10716260" cy="193802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固定镜头拍摄是指在摄影（像）机的机位不动、镜头光轴方向不变、镜头焦距长度不变的情况下进行的拍摄。</a:t>
            </a:r>
            <a:endParaRPr sz="2000">
              <a:solidFill>
                <a:srgbClr val="382C78"/>
              </a:solidFill>
              <a:sym typeface="+mn-ea"/>
            </a:endParaRPr>
          </a:p>
          <a:p>
            <a:r>
              <a:rPr lang="en-US" sz="2000">
                <a:solidFill>
                  <a:srgbClr val="382C78"/>
                </a:solidFill>
                <a:sym typeface="+mn-ea"/>
              </a:rPr>
              <a:t>        </a:t>
            </a:r>
            <a:r>
              <a:rPr sz="2000">
                <a:solidFill>
                  <a:srgbClr val="382C78"/>
                </a:solidFill>
                <a:sym typeface="+mn-ea"/>
              </a:rPr>
              <a:t>固定镜头画框的静态给观众以稳定的视觉效果，保证了观众在视觉生理和心理上得以顺利接受画面传达的信息。</a:t>
            </a:r>
            <a:endParaRPr sz="2000">
              <a:solidFill>
                <a:srgbClr val="382C78"/>
              </a:solidFill>
              <a:sym typeface="+mn-ea"/>
            </a:endParaRPr>
          </a:p>
          <a:p>
            <a:r>
              <a:rPr lang="en-US" sz="2000">
                <a:solidFill>
                  <a:srgbClr val="382C78"/>
                </a:solidFill>
                <a:sym typeface="+mn-ea"/>
              </a:rPr>
              <a:t>        </a:t>
            </a:r>
            <a:r>
              <a:rPr sz="2000">
                <a:solidFill>
                  <a:srgbClr val="382C78"/>
                </a:solidFill>
                <a:sym typeface="+mn-ea"/>
              </a:rPr>
              <a:t>固定镜头是影视作品中最基本、应用最广泛的镜头形式。一切运动形式都是以静止为前提的，因此， 固定镜头拍摄是运动镜头拍摄的前提和基础。</a:t>
            </a:r>
            <a:endParaRPr sz="2000">
              <a:solidFill>
                <a:srgbClr val="382C78"/>
              </a:solidFill>
              <a:sym typeface="+mn-ea"/>
            </a:endParaRPr>
          </a:p>
        </p:txBody>
      </p:sp>
      <p:sp>
        <p:nvSpPr>
          <p:cNvPr id="5" name="文本框 4"/>
          <p:cNvSpPr txBox="1"/>
          <p:nvPr/>
        </p:nvSpPr>
        <p:spPr>
          <a:xfrm>
            <a:off x="224790" y="3667125"/>
            <a:ext cx="11742420" cy="398780"/>
          </a:xfrm>
          <a:prstGeom prst="rect">
            <a:avLst/>
          </a:prstGeom>
          <a:noFill/>
        </p:spPr>
        <p:txBody>
          <a:bodyPr wrap="square" rtlCol="0" anchor="t">
            <a:spAutoFit/>
          </a:bodyPr>
          <a:p>
            <a:r>
              <a:rPr sz="2000">
                <a:solidFill>
                  <a:srgbClr val="382C78"/>
                </a:solidFill>
                <a:sym typeface="+mn-ea"/>
              </a:rPr>
              <a:t>（一）固定镜头的基本特征</a:t>
            </a:r>
            <a:endParaRPr sz="2000">
              <a:solidFill>
                <a:srgbClr val="382C78"/>
              </a:solidFill>
              <a:sym typeface="+mn-ea"/>
            </a:endParaRPr>
          </a:p>
        </p:txBody>
      </p:sp>
      <p:grpSp>
        <p:nvGrpSpPr>
          <p:cNvPr id="25" name="组合 24"/>
          <p:cNvGrpSpPr/>
          <p:nvPr/>
        </p:nvGrpSpPr>
        <p:grpSpPr>
          <a:xfrm>
            <a:off x="737870" y="3978275"/>
            <a:ext cx="11312525" cy="1050290"/>
            <a:chOff x="9363" y="3519"/>
            <a:chExt cx="17815" cy="1654"/>
          </a:xfrm>
        </p:grpSpPr>
        <p:sp>
          <p:nvSpPr>
            <p:cNvPr id="26" name="矩形 2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10093" y="3519"/>
              <a:ext cx="17085" cy="1654"/>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第一，固定镜头画框具有静态性。</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第二，固定镜头是一种静态的影视画面造型形式。</a:t>
              </a:r>
              <a:endParaRPr lang="zh-CN" altLang="en-US" dirty="0">
                <a:latin typeface="+mn-ea"/>
                <a:cs typeface="宋体" panose="02010600030101010101" pitchFamily="2" charset="-122"/>
                <a:sym typeface="+mn-ea"/>
              </a:endParaRPr>
            </a:p>
          </p:txBody>
        </p:sp>
      </p:grpSp>
      <p:sp>
        <p:nvSpPr>
          <p:cNvPr id="6" name="文本框 5"/>
          <p:cNvSpPr txBox="1"/>
          <p:nvPr/>
        </p:nvSpPr>
        <p:spPr>
          <a:xfrm>
            <a:off x="224790" y="5028565"/>
            <a:ext cx="11742420" cy="398780"/>
          </a:xfrm>
          <a:prstGeom prst="rect">
            <a:avLst/>
          </a:prstGeom>
          <a:noFill/>
        </p:spPr>
        <p:txBody>
          <a:bodyPr wrap="square" rtlCol="0" anchor="t">
            <a:spAutoFit/>
          </a:bodyPr>
          <a:p>
            <a:r>
              <a:rPr sz="2000">
                <a:solidFill>
                  <a:srgbClr val="382C78"/>
                </a:solidFill>
                <a:sym typeface="+mn-ea"/>
              </a:rPr>
              <a:t>（二）固定镜头在影视中的作用</a:t>
            </a:r>
            <a:endParaRPr sz="2000">
              <a:solidFill>
                <a:srgbClr val="382C78"/>
              </a:solidFill>
              <a:sym typeface="+mn-ea"/>
            </a:endParaRPr>
          </a:p>
        </p:txBody>
      </p:sp>
      <p:sp>
        <p:nvSpPr>
          <p:cNvPr id="11" name="文本框 10"/>
          <p:cNvSpPr txBox="1"/>
          <p:nvPr/>
        </p:nvSpPr>
        <p:spPr>
          <a:xfrm>
            <a:off x="777875" y="5398135"/>
            <a:ext cx="10716260" cy="132207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1．有利于突出表现静态对象</a:t>
            </a:r>
            <a:endParaRPr sz="2000">
              <a:solidFill>
                <a:srgbClr val="382C78"/>
              </a:solidFill>
              <a:sym typeface="+mn-ea"/>
            </a:endParaRPr>
          </a:p>
          <a:p>
            <a:r>
              <a:rPr lang="en-US" sz="2000">
                <a:solidFill>
                  <a:srgbClr val="382C78"/>
                </a:solidFill>
                <a:sym typeface="+mn-ea"/>
              </a:rPr>
              <a:t> </a:t>
            </a:r>
            <a:r>
              <a:rPr sz="2000">
                <a:solidFill>
                  <a:srgbClr val="382C78"/>
                </a:solidFill>
                <a:sym typeface="+mn-ea"/>
              </a:rPr>
              <a:t>2．有利于强化画面主体内部运动</a:t>
            </a:r>
            <a:endParaRPr sz="2000">
              <a:solidFill>
                <a:srgbClr val="382C78"/>
              </a:solidFill>
              <a:sym typeface="+mn-ea"/>
            </a:endParaRPr>
          </a:p>
          <a:p>
            <a:r>
              <a:rPr sz="2000">
                <a:solidFill>
                  <a:srgbClr val="382C78"/>
                </a:solidFill>
                <a:sym typeface="+mn-ea"/>
              </a:rPr>
              <a:t>３．有助于表现客观性和现场性</a:t>
            </a:r>
            <a:endParaRPr sz="2000">
              <a:solidFill>
                <a:srgbClr val="382C78"/>
              </a:solidFill>
              <a:sym typeface="+mn-ea"/>
            </a:endParaRPr>
          </a:p>
          <a:p>
            <a:r>
              <a:rPr sz="2000">
                <a:solidFill>
                  <a:srgbClr val="382C78"/>
                </a:solidFill>
                <a:sym typeface="+mn-ea"/>
              </a:rPr>
              <a:t>４．富有静态造型美</a:t>
            </a:r>
            <a:endParaRPr sz="2000">
              <a:solidFill>
                <a:srgbClr val="382C78"/>
              </a:solidFill>
              <a:sym typeface="+mn-ea"/>
            </a:endParaRPr>
          </a:p>
        </p:txBody>
      </p:sp>
      <p:sp>
        <p:nvSpPr>
          <p:cNvPr id="12" name="文本框 11"/>
          <p:cNvSpPr txBox="1"/>
          <p:nvPr/>
        </p:nvSpPr>
        <p:spPr>
          <a:xfrm>
            <a:off x="6329680" y="3667125"/>
            <a:ext cx="11742420" cy="398780"/>
          </a:xfrm>
          <a:prstGeom prst="rect">
            <a:avLst/>
          </a:prstGeom>
          <a:noFill/>
        </p:spPr>
        <p:txBody>
          <a:bodyPr wrap="square" rtlCol="0" anchor="t">
            <a:spAutoFit/>
          </a:bodyPr>
          <a:p>
            <a:r>
              <a:rPr sz="2000">
                <a:solidFill>
                  <a:srgbClr val="382C78"/>
                </a:solidFill>
                <a:sym typeface="+mn-ea"/>
              </a:rPr>
              <a:t>（三）固定镜头拍摄要领</a:t>
            </a:r>
            <a:endParaRPr sz="2000">
              <a:solidFill>
                <a:srgbClr val="382C78"/>
              </a:solidFill>
              <a:sym typeface="+mn-ea"/>
            </a:endParaRPr>
          </a:p>
        </p:txBody>
      </p:sp>
      <p:grpSp>
        <p:nvGrpSpPr>
          <p:cNvPr id="13" name="组合 12"/>
          <p:cNvGrpSpPr/>
          <p:nvPr/>
        </p:nvGrpSpPr>
        <p:grpSpPr>
          <a:xfrm>
            <a:off x="6934200" y="3978275"/>
            <a:ext cx="11312525" cy="1593850"/>
            <a:chOff x="9363" y="3519"/>
            <a:chExt cx="17815" cy="2510"/>
          </a:xfrm>
        </p:grpSpPr>
        <p:sp>
          <p:nvSpPr>
            <p:cNvPr id="14" name="矩形 1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文本框 15"/>
            <p:cNvSpPr txBox="1"/>
            <p:nvPr/>
          </p:nvSpPr>
          <p:spPr>
            <a:xfrm>
              <a:off x="10093" y="3519"/>
              <a:ext cx="17085" cy="2510"/>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第一，镜头要稳。</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第二，静中有动。</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第三，合理构图。</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55700"/>
            <a:chOff x="417" y="61"/>
            <a:chExt cx="7318" cy="1820"/>
          </a:xfrm>
        </p:grpSpPr>
        <p:sp>
          <p:nvSpPr>
            <p:cNvPr id="15" name="文本框 14"/>
            <p:cNvSpPr txBox="1"/>
            <p:nvPr/>
          </p:nvSpPr>
          <p:spPr>
            <a:xfrm>
              <a:off x="417" y="865"/>
              <a:ext cx="6048" cy="1016"/>
            </a:xfrm>
            <a:prstGeom prst="rect">
              <a:avLst/>
            </a:prstGeom>
            <a:noFill/>
          </p:spPr>
          <p:txBody>
            <a:bodyPr wrap="none" rtlCol="0" anchor="t">
              <a:spAutoFit/>
            </a:bodyPr>
            <a:p>
              <a:pPr algn="l"/>
              <a:r>
                <a:rPr lang="zh-CN" altLang="en-US" sz="3600">
                  <a:solidFill>
                    <a:srgbClr val="382C78"/>
                  </a:solidFill>
                  <a:sym typeface="+mn-ea"/>
                </a:rPr>
                <a:t>二、运动镜头拍摄</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393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第六节	影视拍摄方式</a:t>
                </a:r>
                <a:endParaRPr>
                  <a:solidFill>
                    <a:schemeClr val="bg1"/>
                  </a:solidFill>
                </a:endParaRPr>
              </a:p>
            </p:txBody>
          </p:sp>
        </p:grpSp>
      </p:grpSp>
      <p:sp>
        <p:nvSpPr>
          <p:cNvPr id="2" name="文本框 1"/>
          <p:cNvSpPr txBox="1"/>
          <p:nvPr/>
        </p:nvSpPr>
        <p:spPr>
          <a:xfrm>
            <a:off x="264795" y="1236980"/>
            <a:ext cx="11742420" cy="398780"/>
          </a:xfrm>
          <a:prstGeom prst="rect">
            <a:avLst/>
          </a:prstGeom>
          <a:noFill/>
        </p:spPr>
        <p:txBody>
          <a:bodyPr wrap="square" rtlCol="0" anchor="t">
            <a:spAutoFit/>
          </a:bodyPr>
          <a:p>
            <a:r>
              <a:rPr sz="2000">
                <a:solidFill>
                  <a:srgbClr val="382C78"/>
                </a:solidFill>
                <a:sym typeface="+mn-ea"/>
              </a:rPr>
              <a:t>（一）推镜头拍摄</a:t>
            </a:r>
            <a:endParaRPr sz="2000">
              <a:solidFill>
                <a:srgbClr val="382C78"/>
              </a:solidFill>
              <a:sym typeface="+mn-ea"/>
            </a:endParaRPr>
          </a:p>
        </p:txBody>
      </p:sp>
      <p:grpSp>
        <p:nvGrpSpPr>
          <p:cNvPr id="25" name="组合 24"/>
          <p:cNvGrpSpPr/>
          <p:nvPr/>
        </p:nvGrpSpPr>
        <p:grpSpPr>
          <a:xfrm>
            <a:off x="694690" y="1591945"/>
            <a:ext cx="11312525" cy="1050290"/>
            <a:chOff x="9363" y="3519"/>
            <a:chExt cx="17815" cy="1654"/>
          </a:xfrm>
        </p:grpSpPr>
        <p:sp>
          <p:nvSpPr>
            <p:cNvPr id="26" name="矩形 2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10093" y="3519"/>
              <a:ext cx="17085" cy="1654"/>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推镜头拍摄是指移动摄影（像）机或使用可变动焦距的镜头由远及近向被摄主体不断接近的拍摄方式。</a:t>
              </a:r>
              <a:endParaRPr lang="zh-CN" altLang="en-US" dirty="0">
                <a:latin typeface="+mn-ea"/>
                <a:cs typeface="宋体" panose="02010600030101010101" pitchFamily="2" charset="-122"/>
                <a:sym typeface="+mn-ea"/>
              </a:endParaRPr>
            </a:p>
            <a:p>
              <a:pPr algn="l" defTabSz="1218565">
                <a:lnSpc>
                  <a:spcPct val="150000"/>
                </a:lnSpc>
                <a:spcBef>
                  <a:spcPts val="1000"/>
                </a:spcBef>
                <a:defRPr/>
              </a:pPr>
              <a:endParaRPr lang="zh-CN" altLang="en-US" dirty="0">
                <a:latin typeface="+mn-ea"/>
                <a:cs typeface="宋体" panose="02010600030101010101" pitchFamily="2" charset="-122"/>
                <a:sym typeface="+mn-ea"/>
              </a:endParaRPr>
            </a:p>
          </p:txBody>
        </p:sp>
      </p:grpSp>
      <p:sp>
        <p:nvSpPr>
          <p:cNvPr id="6" name="文本框 5"/>
          <p:cNvSpPr txBox="1"/>
          <p:nvPr/>
        </p:nvSpPr>
        <p:spPr>
          <a:xfrm>
            <a:off x="224790" y="4119880"/>
            <a:ext cx="11742420" cy="398780"/>
          </a:xfrm>
          <a:prstGeom prst="rect">
            <a:avLst/>
          </a:prstGeom>
          <a:noFill/>
        </p:spPr>
        <p:txBody>
          <a:bodyPr wrap="square" rtlCol="0" anchor="t">
            <a:spAutoFit/>
          </a:bodyPr>
          <a:p>
            <a:r>
              <a:rPr sz="2000">
                <a:solidFill>
                  <a:srgbClr val="382C78"/>
                </a:solidFill>
                <a:sym typeface="+mn-ea"/>
              </a:rPr>
              <a:t>1．推镜头的基本特征</a:t>
            </a:r>
            <a:endParaRPr sz="2000">
              <a:solidFill>
                <a:srgbClr val="382C78"/>
              </a:solidFill>
              <a:sym typeface="+mn-ea"/>
            </a:endParaRPr>
          </a:p>
        </p:txBody>
      </p:sp>
      <p:grpSp>
        <p:nvGrpSpPr>
          <p:cNvPr id="7" name="组合 6"/>
          <p:cNvGrpSpPr/>
          <p:nvPr/>
        </p:nvGrpSpPr>
        <p:grpSpPr>
          <a:xfrm>
            <a:off x="694690" y="2238375"/>
            <a:ext cx="11312525" cy="1881505"/>
            <a:chOff x="9363" y="3519"/>
            <a:chExt cx="17815" cy="2963"/>
          </a:xfrm>
        </p:grpSpPr>
        <p:sp>
          <p:nvSpPr>
            <p:cNvPr id="8" name="矩形 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0093" y="3519"/>
              <a:ext cx="17085" cy="2963"/>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推镜头有两种方式：一是机位推，即摄影（像）机的焦距不变，通过自身的物理运动， 越来越靠近被摄主体，往往用于描述纵深空间；</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二是变焦推，即在机位不变的情况下，通过镜头做光学运动，即变焦环由广角到长焦的转换，将画面中的被摄主体放大，常用于表现静态人物的心理变化。</a:t>
              </a:r>
              <a:endParaRPr lang="zh-CN" altLang="en-US" dirty="0">
                <a:latin typeface="+mn-ea"/>
                <a:cs typeface="宋体" panose="02010600030101010101" pitchFamily="2" charset="-122"/>
                <a:sym typeface="+mn-ea"/>
              </a:endParaRPr>
            </a:p>
          </p:txBody>
        </p:sp>
      </p:grpSp>
      <p:grpSp>
        <p:nvGrpSpPr>
          <p:cNvPr id="10" name="组合 9"/>
          <p:cNvGrpSpPr/>
          <p:nvPr/>
        </p:nvGrpSpPr>
        <p:grpSpPr>
          <a:xfrm rot="0">
            <a:off x="371475" y="4518660"/>
            <a:ext cx="11146155" cy="922020"/>
            <a:chOff x="1491" y="3356"/>
            <a:chExt cx="17553" cy="1452"/>
          </a:xfrm>
        </p:grpSpPr>
        <p:sp>
          <p:nvSpPr>
            <p:cNvPr id="12" name="文本框 11"/>
            <p:cNvSpPr txBox="1"/>
            <p:nvPr/>
          </p:nvSpPr>
          <p:spPr>
            <a:xfrm>
              <a:off x="1980" y="3356"/>
              <a:ext cx="17064"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第一，形成视点前移效果。</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第二，具有明确的主体目标。</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第三，主体与环境的关系发生变化。</a:t>
              </a:r>
              <a:endParaRPr lang="zh-CN" altLang="en-US" dirty="0">
                <a:latin typeface="+mn-ea"/>
                <a:cs typeface="宋体" panose="02010600030101010101" pitchFamily="2" charset="-122"/>
                <a:sym typeface="+mn-ea"/>
              </a:endParaRPr>
            </a:p>
          </p:txBody>
        </p:sp>
        <p:sp>
          <p:nvSpPr>
            <p:cNvPr id="13" name="椭圆 1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 name="文本框 13"/>
          <p:cNvSpPr txBox="1"/>
          <p:nvPr/>
        </p:nvSpPr>
        <p:spPr>
          <a:xfrm>
            <a:off x="228600" y="5440680"/>
            <a:ext cx="11742420" cy="398780"/>
          </a:xfrm>
          <a:prstGeom prst="rect">
            <a:avLst/>
          </a:prstGeom>
          <a:noFill/>
        </p:spPr>
        <p:txBody>
          <a:bodyPr wrap="square" rtlCol="0" anchor="t">
            <a:spAutoFit/>
          </a:bodyPr>
          <a:p>
            <a:r>
              <a:rPr sz="2000">
                <a:solidFill>
                  <a:srgbClr val="382C78"/>
                </a:solidFill>
                <a:sym typeface="+mn-ea"/>
              </a:rPr>
              <a:t>2．推镜头在影视中的作用</a:t>
            </a:r>
            <a:endParaRPr sz="2000">
              <a:solidFill>
                <a:srgbClr val="382C78"/>
              </a:solidFill>
              <a:sym typeface="+mn-ea"/>
            </a:endParaRPr>
          </a:p>
        </p:txBody>
      </p:sp>
      <p:grpSp>
        <p:nvGrpSpPr>
          <p:cNvPr id="16" name="组合 15"/>
          <p:cNvGrpSpPr/>
          <p:nvPr/>
        </p:nvGrpSpPr>
        <p:grpSpPr>
          <a:xfrm rot="0">
            <a:off x="371475" y="5839460"/>
            <a:ext cx="11146155" cy="922020"/>
            <a:chOff x="1491" y="3356"/>
            <a:chExt cx="17553" cy="1452"/>
          </a:xfrm>
        </p:grpSpPr>
        <p:sp>
          <p:nvSpPr>
            <p:cNvPr id="17" name="文本框 16"/>
            <p:cNvSpPr txBox="1"/>
            <p:nvPr/>
          </p:nvSpPr>
          <p:spPr>
            <a:xfrm>
              <a:off x="1980" y="3356"/>
              <a:ext cx="17064"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（1）突出主体和表现局部细节</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（2）引领观众视点，使观众产生共鸣</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（3）形成视觉节奏</a:t>
              </a:r>
              <a:endParaRPr lang="zh-CN" altLang="en-US" dirty="0">
                <a:latin typeface="+mn-ea"/>
                <a:cs typeface="宋体" panose="02010600030101010101" pitchFamily="2" charset="-122"/>
                <a:sym typeface="+mn-ea"/>
              </a:endParaRPr>
            </a:p>
          </p:txBody>
        </p:sp>
        <p:sp>
          <p:nvSpPr>
            <p:cNvPr id="18" name="椭圆 1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9" name="文本框 18"/>
          <p:cNvSpPr txBox="1"/>
          <p:nvPr/>
        </p:nvSpPr>
        <p:spPr>
          <a:xfrm>
            <a:off x="5066665" y="4119880"/>
            <a:ext cx="11742420" cy="398780"/>
          </a:xfrm>
          <a:prstGeom prst="rect">
            <a:avLst/>
          </a:prstGeom>
          <a:noFill/>
        </p:spPr>
        <p:txBody>
          <a:bodyPr wrap="square" rtlCol="0" anchor="t">
            <a:spAutoFit/>
          </a:bodyPr>
          <a:p>
            <a:r>
              <a:rPr sz="2000">
                <a:solidFill>
                  <a:srgbClr val="382C78"/>
                </a:solidFill>
                <a:sym typeface="+mn-ea"/>
              </a:rPr>
              <a:t>3．推镜头拍摄要领</a:t>
            </a:r>
            <a:endParaRPr sz="2000">
              <a:solidFill>
                <a:srgbClr val="382C78"/>
              </a:solidFill>
              <a:sym typeface="+mn-ea"/>
            </a:endParaRPr>
          </a:p>
        </p:txBody>
      </p:sp>
      <p:grpSp>
        <p:nvGrpSpPr>
          <p:cNvPr id="20" name="组合 19"/>
          <p:cNvGrpSpPr/>
          <p:nvPr/>
        </p:nvGrpSpPr>
        <p:grpSpPr>
          <a:xfrm rot="0">
            <a:off x="5232400" y="4518660"/>
            <a:ext cx="11146155" cy="922020"/>
            <a:chOff x="1491" y="3356"/>
            <a:chExt cx="17553" cy="1452"/>
          </a:xfrm>
        </p:grpSpPr>
        <p:sp>
          <p:nvSpPr>
            <p:cNvPr id="21" name="文本框 20"/>
            <p:cNvSpPr txBox="1"/>
            <p:nvPr/>
          </p:nvSpPr>
          <p:spPr>
            <a:xfrm>
              <a:off x="1980" y="3356"/>
              <a:ext cx="17064"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第一，推镜头造型表现的重点在于落幅。</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第二，掌握好推进的速度和节奏。</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第三，避免镜头晃动。</a:t>
              </a:r>
              <a:endParaRPr lang="zh-CN" altLang="en-US" dirty="0">
                <a:latin typeface="+mn-ea"/>
                <a:cs typeface="宋体" panose="02010600030101010101" pitchFamily="2" charset="-122"/>
                <a:sym typeface="+mn-ea"/>
              </a:endParaRPr>
            </a:p>
          </p:txBody>
        </p:sp>
        <p:sp>
          <p:nvSpPr>
            <p:cNvPr id="22" name="椭圆 21"/>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55700"/>
            <a:chOff x="417" y="61"/>
            <a:chExt cx="7318" cy="1820"/>
          </a:xfrm>
        </p:grpSpPr>
        <p:sp>
          <p:nvSpPr>
            <p:cNvPr id="15" name="文本框 14"/>
            <p:cNvSpPr txBox="1"/>
            <p:nvPr/>
          </p:nvSpPr>
          <p:spPr>
            <a:xfrm>
              <a:off x="417" y="865"/>
              <a:ext cx="6048" cy="1016"/>
            </a:xfrm>
            <a:prstGeom prst="rect">
              <a:avLst/>
            </a:prstGeom>
            <a:noFill/>
          </p:spPr>
          <p:txBody>
            <a:bodyPr wrap="none" rtlCol="0" anchor="t">
              <a:spAutoFit/>
            </a:bodyPr>
            <a:p>
              <a:pPr algn="l"/>
              <a:r>
                <a:rPr lang="zh-CN" altLang="en-US" sz="3600">
                  <a:solidFill>
                    <a:srgbClr val="382C78"/>
                  </a:solidFill>
                  <a:sym typeface="+mn-ea"/>
                </a:rPr>
                <a:t>二、运动镜头拍摄</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393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第六节	影视拍摄方式</a:t>
                </a:r>
                <a:endParaRPr>
                  <a:solidFill>
                    <a:schemeClr val="bg1"/>
                  </a:solidFill>
                </a:endParaRPr>
              </a:p>
            </p:txBody>
          </p:sp>
        </p:grpSp>
      </p:grpSp>
      <p:sp>
        <p:nvSpPr>
          <p:cNvPr id="2" name="文本框 1"/>
          <p:cNvSpPr txBox="1"/>
          <p:nvPr/>
        </p:nvSpPr>
        <p:spPr>
          <a:xfrm>
            <a:off x="264795" y="1236980"/>
            <a:ext cx="11742420" cy="398780"/>
          </a:xfrm>
          <a:prstGeom prst="rect">
            <a:avLst/>
          </a:prstGeom>
          <a:noFill/>
        </p:spPr>
        <p:txBody>
          <a:bodyPr wrap="square" rtlCol="0" anchor="t">
            <a:spAutoFit/>
          </a:bodyPr>
          <a:p>
            <a:r>
              <a:rPr sz="2000">
                <a:solidFill>
                  <a:srgbClr val="382C78"/>
                </a:solidFill>
                <a:sym typeface="+mn-ea"/>
              </a:rPr>
              <a:t>（二）拉镜头拍摄</a:t>
            </a:r>
            <a:endParaRPr sz="2000">
              <a:solidFill>
                <a:srgbClr val="382C78"/>
              </a:solidFill>
              <a:sym typeface="+mn-ea"/>
            </a:endParaRPr>
          </a:p>
        </p:txBody>
      </p:sp>
      <p:grpSp>
        <p:nvGrpSpPr>
          <p:cNvPr id="25" name="组合 24"/>
          <p:cNvGrpSpPr/>
          <p:nvPr/>
        </p:nvGrpSpPr>
        <p:grpSpPr>
          <a:xfrm>
            <a:off x="694690" y="1591945"/>
            <a:ext cx="11312525" cy="922020"/>
            <a:chOff x="9363" y="3519"/>
            <a:chExt cx="17815" cy="1452"/>
          </a:xfrm>
        </p:grpSpPr>
        <p:sp>
          <p:nvSpPr>
            <p:cNvPr id="26" name="矩形 2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拉镜头拍摄和推镜头拍摄正好相反。它是摄影（像）机不断远离被摄主体或变动焦距（由长焦到广角）由近及远地离开被摄主体的拍摄方式。</a:t>
              </a:r>
              <a:endParaRPr lang="zh-CN" altLang="en-US" dirty="0">
                <a:latin typeface="+mn-ea"/>
                <a:cs typeface="宋体" panose="02010600030101010101" pitchFamily="2" charset="-122"/>
                <a:sym typeface="+mn-ea"/>
              </a:endParaRPr>
            </a:p>
          </p:txBody>
        </p:sp>
      </p:grpSp>
      <p:sp>
        <p:nvSpPr>
          <p:cNvPr id="6" name="文本框 5"/>
          <p:cNvSpPr txBox="1"/>
          <p:nvPr/>
        </p:nvSpPr>
        <p:spPr>
          <a:xfrm>
            <a:off x="224790" y="4119880"/>
            <a:ext cx="11742420" cy="398780"/>
          </a:xfrm>
          <a:prstGeom prst="rect">
            <a:avLst/>
          </a:prstGeom>
          <a:noFill/>
        </p:spPr>
        <p:txBody>
          <a:bodyPr wrap="square" rtlCol="0" anchor="t">
            <a:spAutoFit/>
          </a:bodyPr>
          <a:p>
            <a:r>
              <a:rPr sz="2000">
                <a:solidFill>
                  <a:srgbClr val="382C78"/>
                </a:solidFill>
                <a:sym typeface="+mn-ea"/>
              </a:rPr>
              <a:t>1．拉镜头的基本特征</a:t>
            </a:r>
            <a:endParaRPr sz="2000">
              <a:solidFill>
                <a:srgbClr val="382C78"/>
              </a:solidFill>
              <a:sym typeface="+mn-ea"/>
            </a:endParaRPr>
          </a:p>
        </p:txBody>
      </p:sp>
      <p:grpSp>
        <p:nvGrpSpPr>
          <p:cNvPr id="7" name="组合 6"/>
          <p:cNvGrpSpPr/>
          <p:nvPr/>
        </p:nvGrpSpPr>
        <p:grpSpPr>
          <a:xfrm>
            <a:off x="694690" y="2355215"/>
            <a:ext cx="11312525" cy="1881505"/>
            <a:chOff x="9363" y="3519"/>
            <a:chExt cx="17815" cy="2963"/>
          </a:xfrm>
        </p:grpSpPr>
        <p:sp>
          <p:nvSpPr>
            <p:cNvPr id="8" name="矩形 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0093" y="3519"/>
              <a:ext cx="17085" cy="2963"/>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拉镜头也有两种方式：一是机位拉，即摄影（像）机的焦距不变，通过自身的物理运动，越来越远离被摄主体的拍摄方式，适合展现开阔的视野场景；</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二是变焦拉，即在机位不变的情况下，通过镜头做光学运动，即变焦环由长焦转换到广角，将画面中的被摄主体缩小，比较适用于较小空间关系中人物拍摄、景别处理的变化。</a:t>
              </a:r>
              <a:endParaRPr lang="zh-CN" altLang="en-US" dirty="0">
                <a:latin typeface="+mn-ea"/>
                <a:cs typeface="宋体" panose="02010600030101010101" pitchFamily="2" charset="-122"/>
                <a:sym typeface="+mn-ea"/>
              </a:endParaRPr>
            </a:p>
          </p:txBody>
        </p:sp>
      </p:grpSp>
      <p:grpSp>
        <p:nvGrpSpPr>
          <p:cNvPr id="10" name="组合 9"/>
          <p:cNvGrpSpPr/>
          <p:nvPr/>
        </p:nvGrpSpPr>
        <p:grpSpPr>
          <a:xfrm rot="0">
            <a:off x="371475" y="4518660"/>
            <a:ext cx="11146155" cy="645160"/>
            <a:chOff x="1491" y="3356"/>
            <a:chExt cx="17553" cy="1016"/>
          </a:xfrm>
        </p:grpSpPr>
        <p:sp>
          <p:nvSpPr>
            <p:cNvPr id="12" name="文本框 11"/>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第一，视觉后移。</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第二，展现主体与环境的关系。</a:t>
              </a:r>
              <a:endParaRPr lang="zh-CN" altLang="en-US" dirty="0">
                <a:latin typeface="+mn-ea"/>
                <a:cs typeface="宋体" panose="02010600030101010101" pitchFamily="2" charset="-122"/>
                <a:sym typeface="+mn-ea"/>
              </a:endParaRPr>
            </a:p>
          </p:txBody>
        </p:sp>
        <p:sp>
          <p:nvSpPr>
            <p:cNvPr id="13" name="椭圆 1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 name="文本框 13"/>
          <p:cNvSpPr txBox="1"/>
          <p:nvPr/>
        </p:nvSpPr>
        <p:spPr>
          <a:xfrm>
            <a:off x="228600" y="5192395"/>
            <a:ext cx="11742420" cy="398780"/>
          </a:xfrm>
          <a:prstGeom prst="rect">
            <a:avLst/>
          </a:prstGeom>
          <a:noFill/>
        </p:spPr>
        <p:txBody>
          <a:bodyPr wrap="square" rtlCol="0" anchor="t">
            <a:spAutoFit/>
          </a:bodyPr>
          <a:p>
            <a:r>
              <a:rPr sz="2000">
                <a:solidFill>
                  <a:srgbClr val="382C78"/>
                </a:solidFill>
                <a:sym typeface="+mn-ea"/>
              </a:rPr>
              <a:t>2．拉镜头在影视中的作用</a:t>
            </a:r>
            <a:endParaRPr sz="2000">
              <a:solidFill>
                <a:srgbClr val="382C78"/>
              </a:solidFill>
              <a:sym typeface="+mn-ea"/>
            </a:endParaRPr>
          </a:p>
        </p:txBody>
      </p:sp>
      <p:grpSp>
        <p:nvGrpSpPr>
          <p:cNvPr id="16" name="组合 15"/>
          <p:cNvGrpSpPr/>
          <p:nvPr/>
        </p:nvGrpSpPr>
        <p:grpSpPr>
          <a:xfrm rot="0">
            <a:off x="371475" y="5532755"/>
            <a:ext cx="11146155" cy="1198880"/>
            <a:chOff x="1491" y="3356"/>
            <a:chExt cx="17553" cy="1888"/>
          </a:xfrm>
        </p:grpSpPr>
        <p:sp>
          <p:nvSpPr>
            <p:cNvPr id="17" name="文本框 16"/>
            <p:cNvSpPr txBox="1"/>
            <p:nvPr/>
          </p:nvSpPr>
          <p:spPr>
            <a:xfrm>
              <a:off x="1980" y="3356"/>
              <a:ext cx="17064" cy="1888"/>
            </a:xfrm>
            <a:prstGeom prst="rect">
              <a:avLst/>
            </a:prstGeom>
            <a:noFill/>
          </p:spPr>
          <p:txBody>
            <a:bodyPr wrap="square" rtlCol="0" anchor="t">
              <a:spAutoFit/>
            </a:bodyPr>
            <a:p>
              <a:r>
                <a:rPr lang="zh-CN" altLang="en-US" dirty="0">
                  <a:latin typeface="+mn-ea"/>
                  <a:cs typeface="宋体" panose="02010600030101010101" pitchFamily="2" charset="-122"/>
                  <a:sym typeface="+mn-ea"/>
                </a:rPr>
                <a:t>（1）交代主体所在的空间位置和所处的周围环境</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（2）表现主体对象之间或主体与周围事物的相互关系</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（3）改变画面结构</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（4）进行场景“转场”或全片收尾</a:t>
              </a:r>
              <a:endParaRPr lang="zh-CN" altLang="en-US" dirty="0">
                <a:latin typeface="+mn-ea"/>
                <a:cs typeface="宋体" panose="02010600030101010101" pitchFamily="2" charset="-122"/>
                <a:sym typeface="+mn-ea"/>
              </a:endParaRPr>
            </a:p>
          </p:txBody>
        </p:sp>
        <p:sp>
          <p:nvSpPr>
            <p:cNvPr id="18" name="椭圆 1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9" name="文本框 18"/>
          <p:cNvSpPr txBox="1"/>
          <p:nvPr/>
        </p:nvSpPr>
        <p:spPr>
          <a:xfrm>
            <a:off x="5066665" y="4119880"/>
            <a:ext cx="11742420" cy="398780"/>
          </a:xfrm>
          <a:prstGeom prst="rect">
            <a:avLst/>
          </a:prstGeom>
          <a:noFill/>
        </p:spPr>
        <p:txBody>
          <a:bodyPr wrap="square" rtlCol="0" anchor="t">
            <a:spAutoFit/>
          </a:bodyPr>
          <a:p>
            <a:r>
              <a:rPr sz="2000">
                <a:solidFill>
                  <a:srgbClr val="382C78"/>
                </a:solidFill>
                <a:sym typeface="+mn-ea"/>
              </a:rPr>
              <a:t>3．拉镜头拍摄要领</a:t>
            </a:r>
            <a:endParaRPr sz="2000">
              <a:solidFill>
                <a:srgbClr val="382C78"/>
              </a:solidFill>
              <a:sym typeface="+mn-ea"/>
            </a:endParaRPr>
          </a:p>
        </p:txBody>
      </p:sp>
      <p:grpSp>
        <p:nvGrpSpPr>
          <p:cNvPr id="20" name="组合 19"/>
          <p:cNvGrpSpPr/>
          <p:nvPr/>
        </p:nvGrpSpPr>
        <p:grpSpPr>
          <a:xfrm rot="0">
            <a:off x="5209540" y="4518660"/>
            <a:ext cx="11146155" cy="922020"/>
            <a:chOff x="1491" y="3356"/>
            <a:chExt cx="17553" cy="1452"/>
          </a:xfrm>
        </p:grpSpPr>
        <p:sp>
          <p:nvSpPr>
            <p:cNvPr id="21" name="文本框 20"/>
            <p:cNvSpPr txBox="1"/>
            <p:nvPr/>
          </p:nvSpPr>
          <p:spPr>
            <a:xfrm>
              <a:off x="1980" y="3356"/>
              <a:ext cx="17064"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第一，把握好落幅点。</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第二，掌握好拉出的速度和节奏。</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第三，拉镜头的目的必须明确。</a:t>
              </a:r>
              <a:endParaRPr lang="zh-CN" altLang="en-US" dirty="0">
                <a:latin typeface="+mn-ea"/>
                <a:cs typeface="宋体" panose="02010600030101010101" pitchFamily="2" charset="-122"/>
                <a:sym typeface="+mn-ea"/>
              </a:endParaRPr>
            </a:p>
          </p:txBody>
        </p:sp>
        <p:sp>
          <p:nvSpPr>
            <p:cNvPr id="22" name="椭圆 21"/>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55700"/>
            <a:chOff x="417" y="61"/>
            <a:chExt cx="7318" cy="1820"/>
          </a:xfrm>
        </p:grpSpPr>
        <p:sp>
          <p:nvSpPr>
            <p:cNvPr id="15" name="文本框 14"/>
            <p:cNvSpPr txBox="1"/>
            <p:nvPr/>
          </p:nvSpPr>
          <p:spPr>
            <a:xfrm>
              <a:off x="417" y="865"/>
              <a:ext cx="6048" cy="1016"/>
            </a:xfrm>
            <a:prstGeom prst="rect">
              <a:avLst/>
            </a:prstGeom>
            <a:noFill/>
          </p:spPr>
          <p:txBody>
            <a:bodyPr wrap="none" rtlCol="0" anchor="t">
              <a:spAutoFit/>
            </a:bodyPr>
            <a:p>
              <a:pPr algn="l"/>
              <a:r>
                <a:rPr lang="zh-CN" altLang="en-US" sz="3600">
                  <a:solidFill>
                    <a:srgbClr val="382C78"/>
                  </a:solidFill>
                  <a:sym typeface="+mn-ea"/>
                </a:rPr>
                <a:t>二、运动镜头拍摄</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393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第六节	影视拍摄方式</a:t>
                </a:r>
                <a:endParaRPr>
                  <a:solidFill>
                    <a:schemeClr val="bg1"/>
                  </a:solidFill>
                </a:endParaRPr>
              </a:p>
            </p:txBody>
          </p:sp>
        </p:grpSp>
      </p:grpSp>
      <p:sp>
        <p:nvSpPr>
          <p:cNvPr id="2" name="文本框 1"/>
          <p:cNvSpPr txBox="1"/>
          <p:nvPr/>
        </p:nvSpPr>
        <p:spPr>
          <a:xfrm>
            <a:off x="264795" y="1236980"/>
            <a:ext cx="11742420" cy="398780"/>
          </a:xfrm>
          <a:prstGeom prst="rect">
            <a:avLst/>
          </a:prstGeom>
          <a:noFill/>
        </p:spPr>
        <p:txBody>
          <a:bodyPr wrap="square" rtlCol="0" anchor="t">
            <a:spAutoFit/>
          </a:bodyPr>
          <a:p>
            <a:r>
              <a:rPr sz="2000">
                <a:solidFill>
                  <a:srgbClr val="382C78"/>
                </a:solidFill>
                <a:sym typeface="+mn-ea"/>
              </a:rPr>
              <a:t>（三）摇镜头拍摄</a:t>
            </a:r>
            <a:endParaRPr sz="2000">
              <a:solidFill>
                <a:srgbClr val="382C78"/>
              </a:solidFill>
              <a:sym typeface="+mn-ea"/>
            </a:endParaRPr>
          </a:p>
        </p:txBody>
      </p:sp>
      <p:grpSp>
        <p:nvGrpSpPr>
          <p:cNvPr id="25" name="组合 24"/>
          <p:cNvGrpSpPr/>
          <p:nvPr/>
        </p:nvGrpSpPr>
        <p:grpSpPr>
          <a:xfrm>
            <a:off x="694690" y="1591945"/>
            <a:ext cx="11312525" cy="635000"/>
            <a:chOff x="9363" y="3519"/>
            <a:chExt cx="17815" cy="1000"/>
          </a:xfrm>
        </p:grpSpPr>
        <p:sp>
          <p:nvSpPr>
            <p:cNvPr id="26" name="矩形 2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摇镜头拍摄是指在摄影（像）机的机位不变而改变镜头拍摄的轴线方向的拍摄方式。</a:t>
              </a:r>
              <a:endParaRPr lang="zh-CN" altLang="en-US" dirty="0">
                <a:latin typeface="+mn-ea"/>
                <a:cs typeface="宋体" panose="02010600030101010101" pitchFamily="2" charset="-122"/>
                <a:sym typeface="+mn-ea"/>
              </a:endParaRPr>
            </a:p>
          </p:txBody>
        </p:sp>
      </p:grpSp>
      <p:sp>
        <p:nvSpPr>
          <p:cNvPr id="6" name="文本框 5"/>
          <p:cNvSpPr txBox="1"/>
          <p:nvPr/>
        </p:nvSpPr>
        <p:spPr>
          <a:xfrm>
            <a:off x="228600" y="3229610"/>
            <a:ext cx="11742420" cy="398780"/>
          </a:xfrm>
          <a:prstGeom prst="rect">
            <a:avLst/>
          </a:prstGeom>
          <a:noFill/>
        </p:spPr>
        <p:txBody>
          <a:bodyPr wrap="square" rtlCol="0" anchor="t">
            <a:spAutoFit/>
          </a:bodyPr>
          <a:p>
            <a:r>
              <a:rPr sz="2000">
                <a:solidFill>
                  <a:srgbClr val="382C78"/>
                </a:solidFill>
                <a:sym typeface="+mn-ea"/>
              </a:rPr>
              <a:t>1．摇镜头的基本特征</a:t>
            </a:r>
            <a:endParaRPr sz="2000">
              <a:solidFill>
                <a:srgbClr val="382C78"/>
              </a:solidFill>
              <a:sym typeface="+mn-ea"/>
            </a:endParaRPr>
          </a:p>
        </p:txBody>
      </p:sp>
      <p:grpSp>
        <p:nvGrpSpPr>
          <p:cNvPr id="7" name="组合 6"/>
          <p:cNvGrpSpPr/>
          <p:nvPr/>
        </p:nvGrpSpPr>
        <p:grpSpPr>
          <a:xfrm>
            <a:off x="694690" y="2311400"/>
            <a:ext cx="11312525" cy="922020"/>
            <a:chOff x="9363" y="3519"/>
            <a:chExt cx="17815" cy="1452"/>
          </a:xfrm>
        </p:grpSpPr>
        <p:sp>
          <p:nvSpPr>
            <p:cNvPr id="8" name="矩形 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这是一种类似于人站定不动，只转动头部环顾四周观察事物的方式。摇镜头可以左右摇、上下摇、斜摇或者旋转摇。</a:t>
              </a:r>
              <a:endParaRPr lang="zh-CN" altLang="en-US" dirty="0">
                <a:latin typeface="+mn-ea"/>
                <a:cs typeface="宋体" panose="02010600030101010101" pitchFamily="2" charset="-122"/>
                <a:sym typeface="+mn-ea"/>
              </a:endParaRPr>
            </a:p>
          </p:txBody>
        </p:sp>
      </p:grpSp>
      <p:grpSp>
        <p:nvGrpSpPr>
          <p:cNvPr id="10" name="组合 9"/>
          <p:cNvGrpSpPr/>
          <p:nvPr/>
        </p:nvGrpSpPr>
        <p:grpSpPr>
          <a:xfrm rot="0">
            <a:off x="522605" y="3628390"/>
            <a:ext cx="11146155" cy="645160"/>
            <a:chOff x="1491" y="3356"/>
            <a:chExt cx="17553" cy="1016"/>
          </a:xfrm>
        </p:grpSpPr>
        <p:sp>
          <p:nvSpPr>
            <p:cNvPr id="12" name="文本框 11"/>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第一，引导视觉注意。</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第二，保持主体与时空的相对统一。</a:t>
              </a:r>
              <a:endParaRPr lang="zh-CN" altLang="en-US" dirty="0">
                <a:latin typeface="+mn-ea"/>
                <a:cs typeface="宋体" panose="02010600030101010101" pitchFamily="2" charset="-122"/>
                <a:sym typeface="+mn-ea"/>
              </a:endParaRPr>
            </a:p>
          </p:txBody>
        </p:sp>
        <p:sp>
          <p:nvSpPr>
            <p:cNvPr id="13" name="椭圆 1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 name="文本框 13"/>
          <p:cNvSpPr txBox="1"/>
          <p:nvPr/>
        </p:nvSpPr>
        <p:spPr>
          <a:xfrm>
            <a:off x="264795" y="4518660"/>
            <a:ext cx="11742420" cy="398780"/>
          </a:xfrm>
          <a:prstGeom prst="rect">
            <a:avLst/>
          </a:prstGeom>
          <a:noFill/>
        </p:spPr>
        <p:txBody>
          <a:bodyPr wrap="square" rtlCol="0" anchor="t">
            <a:spAutoFit/>
          </a:bodyPr>
          <a:p>
            <a:r>
              <a:rPr sz="2000">
                <a:solidFill>
                  <a:srgbClr val="382C78"/>
                </a:solidFill>
                <a:sym typeface="+mn-ea"/>
              </a:rPr>
              <a:t>2．摇镜头在影视中的作用</a:t>
            </a:r>
            <a:endParaRPr sz="2000">
              <a:solidFill>
                <a:srgbClr val="382C78"/>
              </a:solidFill>
              <a:sym typeface="+mn-ea"/>
            </a:endParaRPr>
          </a:p>
        </p:txBody>
      </p:sp>
      <p:grpSp>
        <p:nvGrpSpPr>
          <p:cNvPr id="16" name="组合 15"/>
          <p:cNvGrpSpPr/>
          <p:nvPr/>
        </p:nvGrpSpPr>
        <p:grpSpPr>
          <a:xfrm rot="0">
            <a:off x="562610" y="4987925"/>
            <a:ext cx="11146155" cy="1476375"/>
            <a:chOff x="1491" y="3356"/>
            <a:chExt cx="17553" cy="2325"/>
          </a:xfrm>
        </p:grpSpPr>
        <p:sp>
          <p:nvSpPr>
            <p:cNvPr id="17" name="文本框 16"/>
            <p:cNvSpPr txBox="1"/>
            <p:nvPr/>
          </p:nvSpPr>
          <p:spPr>
            <a:xfrm>
              <a:off x="1980" y="3356"/>
              <a:ext cx="17064" cy="2325"/>
            </a:xfrm>
            <a:prstGeom prst="rect">
              <a:avLst/>
            </a:prstGeom>
            <a:noFill/>
          </p:spPr>
          <p:txBody>
            <a:bodyPr wrap="square" rtlCol="0" anchor="t">
              <a:spAutoFit/>
            </a:bodyPr>
            <a:p>
              <a:r>
                <a:rPr lang="zh-CN" altLang="en-US" dirty="0">
                  <a:latin typeface="+mn-ea"/>
                  <a:cs typeface="宋体" panose="02010600030101010101" pitchFamily="2" charset="-122"/>
                  <a:sym typeface="+mn-ea"/>
                </a:rPr>
                <a:t>（1）展示时空的统一性</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（2）建立起同一空间中各形象之间的关系</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（3）产生情绪效果</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（4）摇出意外之物，制造悬念</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（5）表现运动主体的动态</a:t>
              </a:r>
              <a:endParaRPr lang="zh-CN" altLang="en-US" dirty="0">
                <a:latin typeface="+mn-ea"/>
                <a:cs typeface="宋体" panose="02010600030101010101" pitchFamily="2" charset="-122"/>
                <a:sym typeface="+mn-ea"/>
              </a:endParaRPr>
            </a:p>
          </p:txBody>
        </p:sp>
        <p:sp>
          <p:nvSpPr>
            <p:cNvPr id="18" name="椭圆 1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9" name="文本框 18"/>
          <p:cNvSpPr txBox="1"/>
          <p:nvPr/>
        </p:nvSpPr>
        <p:spPr>
          <a:xfrm>
            <a:off x="5323205" y="3233420"/>
            <a:ext cx="11742420" cy="398780"/>
          </a:xfrm>
          <a:prstGeom prst="rect">
            <a:avLst/>
          </a:prstGeom>
          <a:noFill/>
        </p:spPr>
        <p:txBody>
          <a:bodyPr wrap="square" rtlCol="0" anchor="t">
            <a:spAutoFit/>
          </a:bodyPr>
          <a:p>
            <a:r>
              <a:rPr sz="2000">
                <a:solidFill>
                  <a:srgbClr val="382C78"/>
                </a:solidFill>
                <a:sym typeface="+mn-ea"/>
              </a:rPr>
              <a:t>3．摇镜头的拍摄要领</a:t>
            </a:r>
            <a:endParaRPr sz="2000">
              <a:solidFill>
                <a:srgbClr val="382C78"/>
              </a:solidFill>
              <a:sym typeface="+mn-ea"/>
            </a:endParaRPr>
          </a:p>
        </p:txBody>
      </p:sp>
      <p:grpSp>
        <p:nvGrpSpPr>
          <p:cNvPr id="20" name="组合 19"/>
          <p:cNvGrpSpPr/>
          <p:nvPr/>
        </p:nvGrpSpPr>
        <p:grpSpPr>
          <a:xfrm rot="0">
            <a:off x="5621020" y="3632200"/>
            <a:ext cx="5877503" cy="2306955"/>
            <a:chOff x="1491" y="3356"/>
            <a:chExt cx="9658" cy="3633"/>
          </a:xfrm>
        </p:grpSpPr>
        <p:sp>
          <p:nvSpPr>
            <p:cNvPr id="21" name="文本框 20"/>
            <p:cNvSpPr txBox="1"/>
            <p:nvPr/>
          </p:nvSpPr>
          <p:spPr>
            <a:xfrm>
              <a:off x="1980" y="3356"/>
              <a:ext cx="9169" cy="3633"/>
            </a:xfrm>
            <a:prstGeom prst="rect">
              <a:avLst/>
            </a:prstGeom>
            <a:noFill/>
          </p:spPr>
          <p:txBody>
            <a:bodyPr wrap="square" rtlCol="0" anchor="t">
              <a:spAutoFit/>
            </a:bodyPr>
            <a:p>
              <a:r>
                <a:rPr lang="zh-CN" altLang="en-US" dirty="0">
                  <a:latin typeface="+mn-ea"/>
                  <a:cs typeface="宋体" panose="02010600030101010101" pitchFamily="2" charset="-122"/>
                  <a:sym typeface="+mn-ea"/>
                </a:rPr>
                <a:t>第一，要明确摇镜头拍摄的目的。</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二，根据摇镜头拍摄的连续性，摇镜头可分为连续摇拍和间歇摇拍。一个完整的摇镜头包括起幅、摇动、落幅三个连贯部分。在摇镜头过程中，起幅、落幅要适度停顿，摇动速度一定要平稳、均匀，防止忽快忽慢。摇速应与内容情绪相一致。</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第三，摇拍可借助三脚架上的云台、摇臂或拍摄者自身进行拍摄。</a:t>
              </a:r>
              <a:endParaRPr lang="zh-CN" altLang="en-US" dirty="0">
                <a:latin typeface="+mn-ea"/>
                <a:cs typeface="宋体" panose="02010600030101010101" pitchFamily="2" charset="-122"/>
                <a:sym typeface="+mn-ea"/>
              </a:endParaRPr>
            </a:p>
          </p:txBody>
        </p:sp>
        <p:sp>
          <p:nvSpPr>
            <p:cNvPr id="22" name="椭圆 21"/>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55700"/>
            <a:chOff x="417" y="61"/>
            <a:chExt cx="7318" cy="1820"/>
          </a:xfrm>
        </p:grpSpPr>
        <p:sp>
          <p:nvSpPr>
            <p:cNvPr id="15" name="文本框 14"/>
            <p:cNvSpPr txBox="1"/>
            <p:nvPr/>
          </p:nvSpPr>
          <p:spPr>
            <a:xfrm>
              <a:off x="417" y="865"/>
              <a:ext cx="6048" cy="1016"/>
            </a:xfrm>
            <a:prstGeom prst="rect">
              <a:avLst/>
            </a:prstGeom>
            <a:noFill/>
          </p:spPr>
          <p:txBody>
            <a:bodyPr wrap="none" rtlCol="0" anchor="t">
              <a:spAutoFit/>
            </a:bodyPr>
            <a:p>
              <a:pPr algn="l"/>
              <a:r>
                <a:rPr lang="zh-CN" altLang="en-US" sz="3600">
                  <a:solidFill>
                    <a:srgbClr val="382C78"/>
                  </a:solidFill>
                  <a:sym typeface="+mn-ea"/>
                </a:rPr>
                <a:t>二、运动镜头拍摄</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393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第六节	影视拍摄方式</a:t>
                </a:r>
                <a:endParaRPr>
                  <a:solidFill>
                    <a:schemeClr val="bg1"/>
                  </a:solidFill>
                </a:endParaRPr>
              </a:p>
            </p:txBody>
          </p:sp>
        </p:grpSp>
      </p:grpSp>
      <p:sp>
        <p:nvSpPr>
          <p:cNvPr id="2" name="文本框 1"/>
          <p:cNvSpPr txBox="1"/>
          <p:nvPr/>
        </p:nvSpPr>
        <p:spPr>
          <a:xfrm>
            <a:off x="264795" y="1236980"/>
            <a:ext cx="11742420" cy="398780"/>
          </a:xfrm>
          <a:prstGeom prst="rect">
            <a:avLst/>
          </a:prstGeom>
          <a:noFill/>
        </p:spPr>
        <p:txBody>
          <a:bodyPr wrap="square" rtlCol="0" anchor="t">
            <a:spAutoFit/>
          </a:bodyPr>
          <a:p>
            <a:r>
              <a:rPr sz="2000">
                <a:solidFill>
                  <a:srgbClr val="382C78"/>
                </a:solidFill>
                <a:sym typeface="+mn-ea"/>
              </a:rPr>
              <a:t>（四）移镜头拍摄</a:t>
            </a:r>
            <a:endParaRPr sz="2000">
              <a:solidFill>
                <a:srgbClr val="382C78"/>
              </a:solidFill>
              <a:sym typeface="+mn-ea"/>
            </a:endParaRPr>
          </a:p>
        </p:txBody>
      </p:sp>
      <p:grpSp>
        <p:nvGrpSpPr>
          <p:cNvPr id="25" name="组合 24"/>
          <p:cNvGrpSpPr/>
          <p:nvPr/>
        </p:nvGrpSpPr>
        <p:grpSpPr>
          <a:xfrm>
            <a:off x="694690" y="1591945"/>
            <a:ext cx="11312525" cy="635000"/>
            <a:chOff x="9363" y="3519"/>
            <a:chExt cx="17815" cy="1000"/>
          </a:xfrm>
        </p:grpSpPr>
        <p:sp>
          <p:nvSpPr>
            <p:cNvPr id="26" name="矩形 2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移镜头拍摄是指摄影（像）机的机位发生变化，边移动边拍摄的拍摄方式。</a:t>
              </a:r>
              <a:endParaRPr lang="zh-CN" altLang="en-US" dirty="0">
                <a:latin typeface="+mn-ea"/>
                <a:cs typeface="宋体" panose="02010600030101010101" pitchFamily="2" charset="-122"/>
                <a:sym typeface="+mn-ea"/>
              </a:endParaRPr>
            </a:p>
          </p:txBody>
        </p:sp>
      </p:grpSp>
      <p:sp>
        <p:nvSpPr>
          <p:cNvPr id="6" name="文本框 5"/>
          <p:cNvSpPr txBox="1"/>
          <p:nvPr/>
        </p:nvSpPr>
        <p:spPr>
          <a:xfrm>
            <a:off x="228600" y="3229610"/>
            <a:ext cx="11742420" cy="398780"/>
          </a:xfrm>
          <a:prstGeom prst="rect">
            <a:avLst/>
          </a:prstGeom>
          <a:noFill/>
        </p:spPr>
        <p:txBody>
          <a:bodyPr wrap="square" rtlCol="0" anchor="t">
            <a:spAutoFit/>
          </a:bodyPr>
          <a:p>
            <a:r>
              <a:rPr sz="2000">
                <a:solidFill>
                  <a:srgbClr val="382C78"/>
                </a:solidFill>
                <a:sym typeface="+mn-ea"/>
              </a:rPr>
              <a:t>1．移镜头的基本特征</a:t>
            </a:r>
            <a:endParaRPr sz="2000">
              <a:solidFill>
                <a:srgbClr val="382C78"/>
              </a:solidFill>
              <a:sym typeface="+mn-ea"/>
            </a:endParaRPr>
          </a:p>
        </p:txBody>
      </p:sp>
      <p:grpSp>
        <p:nvGrpSpPr>
          <p:cNvPr id="7" name="组合 6"/>
          <p:cNvGrpSpPr/>
          <p:nvPr/>
        </p:nvGrpSpPr>
        <p:grpSpPr>
          <a:xfrm>
            <a:off x="694690" y="2238375"/>
            <a:ext cx="11312525" cy="922020"/>
            <a:chOff x="9363" y="3519"/>
            <a:chExt cx="17815" cy="1452"/>
          </a:xfrm>
        </p:grpSpPr>
        <p:sp>
          <p:nvSpPr>
            <p:cNvPr id="8" name="矩形 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移镜头有多种方式，包括：横移，摄影（像）机运动方向与拍摄主体运动方向平行；纵深移，摄影（像）机在拍摄主体运动轴线上同步纵向运动（前跟或后跟）；曲线移，随着拍摄主体的复杂运动而作曲线移动。</a:t>
              </a:r>
              <a:endParaRPr lang="zh-CN" altLang="en-US" dirty="0">
                <a:latin typeface="+mn-ea"/>
                <a:cs typeface="宋体" panose="02010600030101010101" pitchFamily="2" charset="-122"/>
                <a:sym typeface="+mn-ea"/>
              </a:endParaRPr>
            </a:p>
          </p:txBody>
        </p:sp>
      </p:grpSp>
      <p:grpSp>
        <p:nvGrpSpPr>
          <p:cNvPr id="10" name="组合 9"/>
          <p:cNvGrpSpPr/>
          <p:nvPr/>
        </p:nvGrpSpPr>
        <p:grpSpPr>
          <a:xfrm rot="0">
            <a:off x="522605" y="3628390"/>
            <a:ext cx="11146155" cy="922020"/>
            <a:chOff x="1491" y="3356"/>
            <a:chExt cx="17553" cy="1452"/>
          </a:xfrm>
        </p:grpSpPr>
        <p:sp>
          <p:nvSpPr>
            <p:cNvPr id="12" name="文本框 11"/>
            <p:cNvSpPr txBox="1"/>
            <p:nvPr/>
          </p:nvSpPr>
          <p:spPr>
            <a:xfrm>
              <a:off x="1980" y="3356"/>
              <a:ext cx="17064"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第一，摄影（像）机处在运动中，视点不断变化，引导观众视线，吸引其注意力，并能调动观众的参与感。</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第二，运动形式的多样化。</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第三，表现主体的运动状态与运动范围。</a:t>
              </a:r>
              <a:endParaRPr lang="zh-CN" altLang="en-US" dirty="0">
                <a:latin typeface="+mn-ea"/>
                <a:cs typeface="宋体" panose="02010600030101010101" pitchFamily="2" charset="-122"/>
                <a:sym typeface="+mn-ea"/>
              </a:endParaRPr>
            </a:p>
          </p:txBody>
        </p:sp>
        <p:sp>
          <p:nvSpPr>
            <p:cNvPr id="13" name="椭圆 1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 name="文本框 13"/>
          <p:cNvSpPr txBox="1"/>
          <p:nvPr/>
        </p:nvSpPr>
        <p:spPr>
          <a:xfrm>
            <a:off x="264795" y="4518660"/>
            <a:ext cx="11742420" cy="398780"/>
          </a:xfrm>
          <a:prstGeom prst="rect">
            <a:avLst/>
          </a:prstGeom>
          <a:noFill/>
        </p:spPr>
        <p:txBody>
          <a:bodyPr wrap="square" rtlCol="0" anchor="t">
            <a:spAutoFit/>
          </a:bodyPr>
          <a:p>
            <a:r>
              <a:rPr sz="2000">
                <a:solidFill>
                  <a:srgbClr val="382C78"/>
                </a:solidFill>
                <a:sym typeface="+mn-ea"/>
              </a:rPr>
              <a:t>2．移镜头在影视中的作用</a:t>
            </a:r>
            <a:endParaRPr sz="2000">
              <a:solidFill>
                <a:srgbClr val="382C78"/>
              </a:solidFill>
              <a:sym typeface="+mn-ea"/>
            </a:endParaRPr>
          </a:p>
        </p:txBody>
      </p:sp>
      <p:grpSp>
        <p:nvGrpSpPr>
          <p:cNvPr id="16" name="组合 15"/>
          <p:cNvGrpSpPr/>
          <p:nvPr/>
        </p:nvGrpSpPr>
        <p:grpSpPr>
          <a:xfrm rot="0">
            <a:off x="562610" y="4987925"/>
            <a:ext cx="11146155" cy="922020"/>
            <a:chOff x="1491" y="3356"/>
            <a:chExt cx="17553" cy="1452"/>
          </a:xfrm>
        </p:grpSpPr>
        <p:sp>
          <p:nvSpPr>
            <p:cNvPr id="17" name="文本框 16"/>
            <p:cNvSpPr txBox="1"/>
            <p:nvPr/>
          </p:nvSpPr>
          <p:spPr>
            <a:xfrm>
              <a:off x="1980" y="3356"/>
              <a:ext cx="17064"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（1）拓展画面的空间表现</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（2）表现场景中人物的空间关系</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（3）表现某种主观倾向</a:t>
              </a:r>
              <a:endParaRPr lang="zh-CN" altLang="en-US" dirty="0">
                <a:latin typeface="+mn-ea"/>
                <a:cs typeface="宋体" panose="02010600030101010101" pitchFamily="2" charset="-122"/>
                <a:sym typeface="+mn-ea"/>
              </a:endParaRPr>
            </a:p>
          </p:txBody>
        </p:sp>
        <p:sp>
          <p:nvSpPr>
            <p:cNvPr id="18" name="椭圆 1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9" name="文本框 18"/>
          <p:cNvSpPr txBox="1"/>
          <p:nvPr/>
        </p:nvSpPr>
        <p:spPr>
          <a:xfrm>
            <a:off x="5232400" y="4518660"/>
            <a:ext cx="11742420" cy="398780"/>
          </a:xfrm>
          <a:prstGeom prst="rect">
            <a:avLst/>
          </a:prstGeom>
          <a:noFill/>
        </p:spPr>
        <p:txBody>
          <a:bodyPr wrap="square" rtlCol="0" anchor="t">
            <a:spAutoFit/>
          </a:bodyPr>
          <a:p>
            <a:r>
              <a:rPr sz="2000">
                <a:solidFill>
                  <a:srgbClr val="382C78"/>
                </a:solidFill>
                <a:sym typeface="+mn-ea"/>
              </a:rPr>
              <a:t>3．移镜头拍摄要领</a:t>
            </a:r>
            <a:endParaRPr sz="2000">
              <a:solidFill>
                <a:srgbClr val="382C78"/>
              </a:solidFill>
              <a:sym typeface="+mn-ea"/>
            </a:endParaRPr>
          </a:p>
        </p:txBody>
      </p:sp>
      <p:grpSp>
        <p:nvGrpSpPr>
          <p:cNvPr id="4" name="组合 3"/>
          <p:cNvGrpSpPr/>
          <p:nvPr/>
        </p:nvGrpSpPr>
        <p:grpSpPr>
          <a:xfrm rot="0">
            <a:off x="5605780" y="4987925"/>
            <a:ext cx="5877503" cy="1476375"/>
            <a:chOff x="1491" y="3356"/>
            <a:chExt cx="9658" cy="2325"/>
          </a:xfrm>
        </p:grpSpPr>
        <p:sp>
          <p:nvSpPr>
            <p:cNvPr id="5" name="文本框 4"/>
            <p:cNvSpPr txBox="1"/>
            <p:nvPr/>
          </p:nvSpPr>
          <p:spPr>
            <a:xfrm>
              <a:off x="1980" y="3356"/>
              <a:ext cx="9169" cy="2325"/>
            </a:xfrm>
            <a:prstGeom prst="rect">
              <a:avLst/>
            </a:prstGeom>
            <a:noFill/>
          </p:spPr>
          <p:txBody>
            <a:bodyPr wrap="square" rtlCol="0" anchor="t">
              <a:spAutoFit/>
            </a:bodyPr>
            <a:p>
              <a:r>
                <a:rPr lang="zh-CN" altLang="en-US" dirty="0">
                  <a:latin typeface="+mn-ea"/>
                  <a:cs typeface="宋体" panose="02010600030101010101" pitchFamily="2" charset="-122"/>
                  <a:sym typeface="+mn-ea"/>
                </a:rPr>
                <a:t>第一，根据内容需要，设计好移拍的方向路线，掌握好移拍的速度和节奏。</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第二，移拍可借助轨道移动车、升降机、摇臂、航拍器或热气球、无人机、火车、汽车等运动工具，应注意脚步移动要平稳，交替轻移，尽可能避免晃动。</a:t>
              </a:r>
              <a:endParaRPr lang="zh-CN" altLang="en-US" dirty="0">
                <a:latin typeface="+mn-ea"/>
                <a:cs typeface="宋体" panose="02010600030101010101" pitchFamily="2" charset="-122"/>
                <a:sym typeface="+mn-ea"/>
              </a:endParaRPr>
            </a:p>
          </p:txBody>
        </p:sp>
        <p:sp>
          <p:nvSpPr>
            <p:cNvPr id="11" name="椭圆 1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55700"/>
            <a:chOff x="417" y="61"/>
            <a:chExt cx="7318" cy="1820"/>
          </a:xfrm>
        </p:grpSpPr>
        <p:sp>
          <p:nvSpPr>
            <p:cNvPr id="15" name="文本框 14"/>
            <p:cNvSpPr txBox="1"/>
            <p:nvPr/>
          </p:nvSpPr>
          <p:spPr>
            <a:xfrm>
              <a:off x="417" y="865"/>
              <a:ext cx="6048" cy="1016"/>
            </a:xfrm>
            <a:prstGeom prst="rect">
              <a:avLst/>
            </a:prstGeom>
            <a:noFill/>
          </p:spPr>
          <p:txBody>
            <a:bodyPr wrap="none" rtlCol="0" anchor="t">
              <a:spAutoFit/>
            </a:bodyPr>
            <a:p>
              <a:pPr algn="l"/>
              <a:r>
                <a:rPr lang="zh-CN" altLang="en-US" sz="3600">
                  <a:solidFill>
                    <a:srgbClr val="382C78"/>
                  </a:solidFill>
                  <a:sym typeface="+mn-ea"/>
                </a:rPr>
                <a:t>二、运动镜头拍摄</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393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第六节	影视拍摄方式</a:t>
                </a:r>
                <a:endParaRPr>
                  <a:solidFill>
                    <a:schemeClr val="bg1"/>
                  </a:solidFill>
                </a:endParaRPr>
              </a:p>
            </p:txBody>
          </p:sp>
        </p:grpSp>
      </p:grpSp>
      <p:sp>
        <p:nvSpPr>
          <p:cNvPr id="2" name="文本框 1"/>
          <p:cNvSpPr txBox="1"/>
          <p:nvPr/>
        </p:nvSpPr>
        <p:spPr>
          <a:xfrm>
            <a:off x="264795" y="1236980"/>
            <a:ext cx="11742420" cy="398780"/>
          </a:xfrm>
          <a:prstGeom prst="rect">
            <a:avLst/>
          </a:prstGeom>
          <a:noFill/>
        </p:spPr>
        <p:txBody>
          <a:bodyPr wrap="square" rtlCol="0" anchor="t">
            <a:spAutoFit/>
          </a:bodyPr>
          <a:p>
            <a:r>
              <a:rPr sz="2000">
                <a:solidFill>
                  <a:srgbClr val="382C78"/>
                </a:solidFill>
                <a:sym typeface="+mn-ea"/>
              </a:rPr>
              <a:t>（五）跟镜头拍摄</a:t>
            </a:r>
            <a:endParaRPr sz="2000">
              <a:solidFill>
                <a:srgbClr val="382C78"/>
              </a:solidFill>
              <a:sym typeface="+mn-ea"/>
            </a:endParaRPr>
          </a:p>
        </p:txBody>
      </p:sp>
      <p:grpSp>
        <p:nvGrpSpPr>
          <p:cNvPr id="25" name="组合 24"/>
          <p:cNvGrpSpPr/>
          <p:nvPr/>
        </p:nvGrpSpPr>
        <p:grpSpPr>
          <a:xfrm>
            <a:off x="694690" y="1591945"/>
            <a:ext cx="11312525" cy="635000"/>
            <a:chOff x="9363" y="3519"/>
            <a:chExt cx="17815" cy="1000"/>
          </a:xfrm>
        </p:grpSpPr>
        <p:sp>
          <p:nvSpPr>
            <p:cNvPr id="26" name="矩形 2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跟镜头拍摄是指摄影（像）机始终跟随运动着的被摄主体一起运动而进行的拍摄方式。</a:t>
              </a:r>
              <a:endParaRPr lang="zh-CN" altLang="en-US" dirty="0">
                <a:latin typeface="+mn-ea"/>
                <a:cs typeface="宋体" panose="02010600030101010101" pitchFamily="2" charset="-122"/>
                <a:sym typeface="+mn-ea"/>
              </a:endParaRPr>
            </a:p>
          </p:txBody>
        </p:sp>
      </p:grpSp>
      <p:sp>
        <p:nvSpPr>
          <p:cNvPr id="6" name="文本框 5"/>
          <p:cNvSpPr txBox="1"/>
          <p:nvPr/>
        </p:nvSpPr>
        <p:spPr>
          <a:xfrm>
            <a:off x="228600" y="3112770"/>
            <a:ext cx="11742420" cy="398780"/>
          </a:xfrm>
          <a:prstGeom prst="rect">
            <a:avLst/>
          </a:prstGeom>
          <a:noFill/>
        </p:spPr>
        <p:txBody>
          <a:bodyPr wrap="square" rtlCol="0" anchor="t">
            <a:spAutoFit/>
          </a:bodyPr>
          <a:p>
            <a:r>
              <a:rPr sz="2000">
                <a:solidFill>
                  <a:srgbClr val="382C78"/>
                </a:solidFill>
                <a:sym typeface="+mn-ea"/>
              </a:rPr>
              <a:t>1．跟镜头的基本特征</a:t>
            </a:r>
            <a:endParaRPr sz="2000">
              <a:solidFill>
                <a:srgbClr val="382C78"/>
              </a:solidFill>
              <a:sym typeface="+mn-ea"/>
            </a:endParaRPr>
          </a:p>
        </p:txBody>
      </p:sp>
      <p:grpSp>
        <p:nvGrpSpPr>
          <p:cNvPr id="7" name="组合 6"/>
          <p:cNvGrpSpPr/>
          <p:nvPr/>
        </p:nvGrpSpPr>
        <p:grpSpPr>
          <a:xfrm>
            <a:off x="694690" y="2238375"/>
            <a:ext cx="11312525" cy="922020"/>
            <a:chOff x="9363" y="3519"/>
            <a:chExt cx="17815" cy="1452"/>
          </a:xfrm>
        </p:grpSpPr>
        <p:sp>
          <p:nvSpPr>
            <p:cNvPr id="8" name="矩形 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跟镜头的运动方式可以是“摇跟”，也可以是“移跟”。跟拍使处于动态中的主体始终体现在画面中，而周围环境可能发生相应的变换，背景也会产生相应的流动感。</a:t>
              </a:r>
              <a:endParaRPr lang="zh-CN" altLang="en-US" dirty="0">
                <a:latin typeface="+mn-ea"/>
                <a:cs typeface="宋体" panose="02010600030101010101" pitchFamily="2" charset="-122"/>
                <a:sym typeface="+mn-ea"/>
              </a:endParaRPr>
            </a:p>
          </p:txBody>
        </p:sp>
      </p:grpSp>
      <p:grpSp>
        <p:nvGrpSpPr>
          <p:cNvPr id="10" name="组合 9"/>
          <p:cNvGrpSpPr/>
          <p:nvPr/>
        </p:nvGrpSpPr>
        <p:grpSpPr>
          <a:xfrm rot="0">
            <a:off x="522605" y="3511550"/>
            <a:ext cx="4187190" cy="1198880"/>
            <a:chOff x="1491" y="3356"/>
            <a:chExt cx="6594" cy="1888"/>
          </a:xfrm>
        </p:grpSpPr>
        <p:sp>
          <p:nvSpPr>
            <p:cNvPr id="12" name="文本框 11"/>
            <p:cNvSpPr txBox="1"/>
            <p:nvPr/>
          </p:nvSpPr>
          <p:spPr>
            <a:xfrm>
              <a:off x="1980" y="3356"/>
              <a:ext cx="6105" cy="1888"/>
            </a:xfrm>
            <a:prstGeom prst="rect">
              <a:avLst/>
            </a:prstGeom>
            <a:noFill/>
          </p:spPr>
          <p:txBody>
            <a:bodyPr wrap="square" rtlCol="0" anchor="t">
              <a:spAutoFit/>
            </a:bodyPr>
            <a:p>
              <a:r>
                <a:rPr lang="zh-CN" altLang="en-US" dirty="0">
                  <a:latin typeface="+mn-ea"/>
                  <a:cs typeface="宋体" panose="02010600030101010101" pitchFamily="2" charset="-122"/>
                  <a:sym typeface="+mn-ea"/>
                </a:rPr>
                <a:t>第一，运动主体明确，跟镜头始终跟随运动主体，展示被摄主体在整个运动过程中的状态。</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第二，主体相对静止。</a:t>
              </a:r>
              <a:endParaRPr lang="zh-CN" altLang="en-US" dirty="0">
                <a:latin typeface="+mn-ea"/>
                <a:cs typeface="宋体" panose="02010600030101010101" pitchFamily="2" charset="-122"/>
                <a:sym typeface="+mn-ea"/>
              </a:endParaRPr>
            </a:p>
          </p:txBody>
        </p:sp>
        <p:sp>
          <p:nvSpPr>
            <p:cNvPr id="13" name="椭圆 1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 name="文本框 13"/>
          <p:cNvSpPr txBox="1"/>
          <p:nvPr/>
        </p:nvSpPr>
        <p:spPr>
          <a:xfrm>
            <a:off x="5636260" y="3112770"/>
            <a:ext cx="11742420" cy="398780"/>
          </a:xfrm>
          <a:prstGeom prst="rect">
            <a:avLst/>
          </a:prstGeom>
          <a:noFill/>
        </p:spPr>
        <p:txBody>
          <a:bodyPr wrap="square" rtlCol="0" anchor="t">
            <a:spAutoFit/>
          </a:bodyPr>
          <a:p>
            <a:r>
              <a:rPr sz="2000">
                <a:solidFill>
                  <a:srgbClr val="382C78"/>
                </a:solidFill>
                <a:sym typeface="+mn-ea"/>
              </a:rPr>
              <a:t>2．跟镜头在影视中的作用</a:t>
            </a:r>
            <a:endParaRPr sz="2000">
              <a:solidFill>
                <a:srgbClr val="382C78"/>
              </a:solidFill>
              <a:sym typeface="+mn-ea"/>
            </a:endParaRPr>
          </a:p>
        </p:txBody>
      </p:sp>
      <p:grpSp>
        <p:nvGrpSpPr>
          <p:cNvPr id="16" name="组合 15"/>
          <p:cNvGrpSpPr/>
          <p:nvPr/>
        </p:nvGrpSpPr>
        <p:grpSpPr>
          <a:xfrm rot="0">
            <a:off x="5934075" y="3511550"/>
            <a:ext cx="11146155" cy="922020"/>
            <a:chOff x="1491" y="3356"/>
            <a:chExt cx="17553" cy="1452"/>
          </a:xfrm>
        </p:grpSpPr>
        <p:sp>
          <p:nvSpPr>
            <p:cNvPr id="17" name="文本框 16"/>
            <p:cNvSpPr txBox="1"/>
            <p:nvPr/>
          </p:nvSpPr>
          <p:spPr>
            <a:xfrm>
              <a:off x="1980" y="3356"/>
              <a:ext cx="17064"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（1）突出运动中的主体</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（2）表现主体的运动状态</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（3）具有现场参与感</a:t>
              </a:r>
              <a:endParaRPr lang="zh-CN" altLang="en-US" dirty="0">
                <a:latin typeface="+mn-ea"/>
                <a:cs typeface="宋体" panose="02010600030101010101" pitchFamily="2" charset="-122"/>
                <a:sym typeface="+mn-ea"/>
              </a:endParaRPr>
            </a:p>
          </p:txBody>
        </p:sp>
        <p:sp>
          <p:nvSpPr>
            <p:cNvPr id="18" name="椭圆 1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9" name="文本框 18"/>
          <p:cNvSpPr txBox="1"/>
          <p:nvPr/>
        </p:nvSpPr>
        <p:spPr>
          <a:xfrm>
            <a:off x="264795" y="4710430"/>
            <a:ext cx="11742420" cy="398780"/>
          </a:xfrm>
          <a:prstGeom prst="rect">
            <a:avLst/>
          </a:prstGeom>
          <a:noFill/>
        </p:spPr>
        <p:txBody>
          <a:bodyPr wrap="square" rtlCol="0" anchor="t">
            <a:spAutoFit/>
          </a:bodyPr>
          <a:p>
            <a:r>
              <a:rPr sz="2000">
                <a:solidFill>
                  <a:srgbClr val="382C78"/>
                </a:solidFill>
                <a:sym typeface="+mn-ea"/>
              </a:rPr>
              <a:t>3．跟镜头拍摄要领</a:t>
            </a:r>
            <a:endParaRPr sz="2000">
              <a:solidFill>
                <a:srgbClr val="382C78"/>
              </a:solidFill>
              <a:sym typeface="+mn-ea"/>
            </a:endParaRPr>
          </a:p>
        </p:txBody>
      </p:sp>
      <p:grpSp>
        <p:nvGrpSpPr>
          <p:cNvPr id="4" name="组合 3"/>
          <p:cNvGrpSpPr/>
          <p:nvPr/>
        </p:nvGrpSpPr>
        <p:grpSpPr>
          <a:xfrm rot="0">
            <a:off x="259715" y="5109210"/>
            <a:ext cx="11845353" cy="1198880"/>
            <a:chOff x="1491" y="3356"/>
            <a:chExt cx="16639" cy="1888"/>
          </a:xfrm>
        </p:grpSpPr>
        <p:sp>
          <p:nvSpPr>
            <p:cNvPr id="5" name="文本框 4"/>
            <p:cNvSpPr txBox="1"/>
            <p:nvPr/>
          </p:nvSpPr>
          <p:spPr>
            <a:xfrm>
              <a:off x="1980" y="3356"/>
              <a:ext cx="16150" cy="1888"/>
            </a:xfrm>
            <a:prstGeom prst="rect">
              <a:avLst/>
            </a:prstGeom>
            <a:noFill/>
          </p:spPr>
          <p:txBody>
            <a:bodyPr wrap="square" rtlCol="0" anchor="t">
              <a:spAutoFit/>
            </a:bodyPr>
            <a:p>
              <a:r>
                <a:rPr lang="zh-CN" altLang="en-US" dirty="0">
                  <a:latin typeface="+mn-ea"/>
                  <a:cs typeface="宋体" panose="02010600030101010101" pitchFamily="2" charset="-122"/>
                  <a:sym typeface="+mn-ea"/>
                </a:rPr>
                <a:t>第一，跟镜头可以有起幅和落幅，也可以只有主体运动的跟镜头而不安排起幅和落幅。</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第二，拍摄中要充分关注运动主体的运动状态，确保跟得上和跟得准，避免跟丢运动主体。</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第三，把握好背景影调，背景与主体对比明显或有明显的色彩变化，跟镜头拍摄的画面效果动感就强，就有美感。</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第四，由于主体可能会运动，在跟拍时应考虑和注意焦点的变化、拍摄角度的变化及光线入射角的变化。</a:t>
              </a:r>
              <a:endParaRPr lang="zh-CN" altLang="en-US" dirty="0">
                <a:latin typeface="+mn-ea"/>
                <a:cs typeface="宋体" panose="02010600030101010101" pitchFamily="2" charset="-122"/>
                <a:sym typeface="+mn-ea"/>
              </a:endParaRPr>
            </a:p>
          </p:txBody>
        </p:sp>
        <p:sp>
          <p:nvSpPr>
            <p:cNvPr id="11" name="椭圆 1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906780" y="1419860"/>
            <a:ext cx="10694035" cy="922020"/>
            <a:chOff x="9363" y="3519"/>
            <a:chExt cx="16841" cy="1452"/>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升降镜头的拍摄方法是摄影机（摄像机）借助升降装置一边升降一边拍摄。用这种方式拍摄的运动画面镜头被称为升降镜头。</a:t>
              </a:r>
              <a:endParaRPr lang="zh-CN" altLang="en-US" dirty="0">
                <a:latin typeface="+mn-ea"/>
                <a:cs typeface="宋体" panose="02010600030101010101" pitchFamily="2" charset="-122"/>
                <a:sym typeface="+mn-ea"/>
              </a:endParaRPr>
            </a:p>
          </p:txBody>
        </p:sp>
      </p:grpSp>
      <p:grpSp>
        <p:nvGrpSpPr>
          <p:cNvPr id="22" name="组合 21"/>
          <p:cNvGrpSpPr/>
          <p:nvPr/>
        </p:nvGrpSpPr>
        <p:grpSpPr>
          <a:xfrm>
            <a:off x="922020" y="2385695"/>
            <a:ext cx="10348595" cy="922020"/>
            <a:chOff x="9363" y="3519"/>
            <a:chExt cx="16297" cy="1452"/>
          </a:xfrm>
        </p:grpSpPr>
        <p:sp>
          <p:nvSpPr>
            <p:cNvPr id="23" name="矩形 2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文本框 23"/>
            <p:cNvSpPr txBox="1"/>
            <p:nvPr/>
          </p:nvSpPr>
          <p:spPr>
            <a:xfrm>
              <a:off x="10093" y="3519"/>
              <a:ext cx="15567"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升降镜头的主要造型特点是：第一，带来画面视域的扩展和收缩；第二，连续变化的视点形成多角度、多方位的构图效果。</a:t>
              </a:r>
              <a:endParaRPr lang="zh-CN" altLang="en-US" dirty="0">
                <a:latin typeface="+mn-ea"/>
                <a:cs typeface="宋体" panose="02010600030101010101" pitchFamily="2" charset="-122"/>
                <a:sym typeface="+mn-ea"/>
              </a:endParaRPr>
            </a:p>
          </p:txBody>
        </p:sp>
      </p:grpSp>
      <p:grpSp>
        <p:nvGrpSpPr>
          <p:cNvPr id="3" name="组合 2"/>
          <p:cNvGrpSpPr/>
          <p:nvPr/>
        </p:nvGrpSpPr>
        <p:grpSpPr>
          <a:xfrm>
            <a:off x="264795" y="79375"/>
            <a:ext cx="3383280" cy="1246505"/>
            <a:chOff x="417" y="125"/>
            <a:chExt cx="5328" cy="1963"/>
          </a:xfrm>
        </p:grpSpPr>
        <p:sp>
          <p:nvSpPr>
            <p:cNvPr id="15" name="文本框 14"/>
            <p:cNvSpPr txBox="1"/>
            <p:nvPr/>
          </p:nvSpPr>
          <p:spPr>
            <a:xfrm>
              <a:off x="417" y="1072"/>
              <a:ext cx="5328" cy="1016"/>
            </a:xfrm>
            <a:prstGeom prst="rect">
              <a:avLst/>
            </a:prstGeom>
            <a:noFill/>
          </p:spPr>
          <p:txBody>
            <a:bodyPr wrap="none" rtlCol="0" anchor="t">
              <a:spAutoFit/>
            </a:bodyPr>
            <a:p>
              <a:pPr algn="l"/>
              <a:r>
                <a:rPr lang="zh-CN" altLang="en-US" sz="3600">
                  <a:solidFill>
                    <a:srgbClr val="382C78"/>
                  </a:solidFill>
                  <a:sym typeface="+mn-ea"/>
                </a:rPr>
                <a:t>（六）升降镜头</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308" cy="580"/>
              </a:xfrm>
              <a:prstGeom prst="rect">
                <a:avLst/>
              </a:prstGeom>
              <a:noFill/>
            </p:spPr>
            <p:txBody>
              <a:bodyPr wrap="none" rtlCol="0">
                <a:spAutoFit/>
              </a:bodyPr>
              <a:p>
                <a:r>
                  <a:rPr lang="zh-CN" altLang="en-US">
                    <a:solidFill>
                      <a:schemeClr val="bg1"/>
                    </a:solidFill>
                  </a:rPr>
                  <a:t>第一节</a:t>
                </a:r>
                <a:r>
                  <a:rPr lang="en-US" altLang="zh-CN">
                    <a:solidFill>
                      <a:schemeClr val="bg1"/>
                    </a:solidFill>
                  </a:rPr>
                  <a:t>     </a:t>
                </a:r>
                <a:r>
                  <a:rPr lang="zh-CN" altLang="en-US">
                    <a:solidFill>
                      <a:schemeClr val="bg1"/>
                    </a:solidFill>
                  </a:rPr>
                  <a:t>画面艺术</a:t>
                </a:r>
                <a:endParaRPr lang="zh-CN" altLang="en-US">
                  <a:solidFill>
                    <a:schemeClr val="bg1"/>
                  </a:solidFill>
                </a:endParaRPr>
              </a:p>
            </p:txBody>
          </p:sp>
        </p:grpSp>
      </p:grpSp>
      <p:grpSp>
        <p:nvGrpSpPr>
          <p:cNvPr id="5" name="组合 4"/>
          <p:cNvGrpSpPr/>
          <p:nvPr/>
        </p:nvGrpSpPr>
        <p:grpSpPr>
          <a:xfrm>
            <a:off x="922020" y="3351530"/>
            <a:ext cx="10348595" cy="635000"/>
            <a:chOff x="9363" y="3519"/>
            <a:chExt cx="16297" cy="1000"/>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0093" y="3519"/>
              <a:ext cx="15567"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其主要功能是：第一，展示空间环境的透视关系；第二，表现人物多角度的主观视点。</a:t>
              </a:r>
              <a:endParaRPr lang="zh-CN" altLang="en-US" dirty="0">
                <a:latin typeface="+mn-ea"/>
                <a:cs typeface="宋体" panose="02010600030101010101" pitchFamily="2" charset="-122"/>
                <a:sym typeface="+mn-ea"/>
              </a:endParaRPr>
            </a:p>
          </p:txBody>
        </p:sp>
      </p:grpSp>
      <p:grpSp>
        <p:nvGrpSpPr>
          <p:cNvPr id="11" name="组合 10"/>
          <p:cNvGrpSpPr/>
          <p:nvPr/>
        </p:nvGrpSpPr>
        <p:grpSpPr>
          <a:xfrm>
            <a:off x="655955" y="4076700"/>
            <a:ext cx="11137265" cy="1090930"/>
            <a:chOff x="1336" y="7266"/>
            <a:chExt cx="17539" cy="1718"/>
          </a:xfrm>
        </p:grpSpPr>
        <p:grpSp>
          <p:nvGrpSpPr>
            <p:cNvPr id="9" name="组合 8"/>
            <p:cNvGrpSpPr/>
            <p:nvPr/>
          </p:nvGrpSpPr>
          <p:grpSpPr>
            <a:xfrm>
              <a:off x="1336" y="7266"/>
              <a:ext cx="2483" cy="1440"/>
              <a:chOff x="982" y="7247"/>
              <a:chExt cx="2483" cy="1440"/>
            </a:xfrm>
          </p:grpSpPr>
          <p:sp>
            <p:nvSpPr>
              <p:cNvPr id="4" name="文本框 3"/>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8" name="图片 7"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10" name="文本框 9"/>
            <p:cNvSpPr txBox="1"/>
            <p:nvPr/>
          </p:nvSpPr>
          <p:spPr>
            <a:xfrm>
              <a:off x="3657" y="7532"/>
              <a:ext cx="15218" cy="1452"/>
            </a:xfrm>
            <a:prstGeom prst="rect">
              <a:avLst/>
            </a:prstGeom>
            <a:noFill/>
          </p:spPr>
          <p:txBody>
            <a:bodyPr wrap="square" rtlCol="0">
              <a:spAutoFit/>
            </a:bodyPr>
            <a:p>
              <a:r>
                <a:rPr lang="zh-CN" altLang="en-US"/>
                <a:t>影片《我的父亲母亲》（中国，1999 年）结尾，导演运用了升镜头处理，这是一组回闪画面。摄影机从平摄慢慢升起，地平线的位置不断发生变化，形成高俯拍摄，从局部展现整体，显示广阔的空间，赋予画面特殊的透视关系。</a:t>
              </a:r>
              <a:endParaRPr lang="zh-CN" altLang="en-US"/>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55700"/>
            <a:chOff x="417" y="61"/>
            <a:chExt cx="7318" cy="1820"/>
          </a:xfrm>
        </p:grpSpPr>
        <p:sp>
          <p:nvSpPr>
            <p:cNvPr id="15" name="文本框 14"/>
            <p:cNvSpPr txBox="1"/>
            <p:nvPr/>
          </p:nvSpPr>
          <p:spPr>
            <a:xfrm>
              <a:off x="417" y="865"/>
              <a:ext cx="6048" cy="1016"/>
            </a:xfrm>
            <a:prstGeom prst="rect">
              <a:avLst/>
            </a:prstGeom>
            <a:noFill/>
          </p:spPr>
          <p:txBody>
            <a:bodyPr wrap="none" rtlCol="0" anchor="t">
              <a:spAutoFit/>
            </a:bodyPr>
            <a:p>
              <a:pPr algn="l"/>
              <a:r>
                <a:rPr lang="zh-CN" altLang="en-US" sz="3600">
                  <a:solidFill>
                    <a:srgbClr val="382C78"/>
                  </a:solidFill>
                  <a:sym typeface="+mn-ea"/>
                </a:rPr>
                <a:t>二、运动镜头拍摄</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393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第六节	影视拍摄方式</a:t>
                </a:r>
                <a:endParaRPr>
                  <a:solidFill>
                    <a:schemeClr val="bg1"/>
                  </a:solidFill>
                </a:endParaRPr>
              </a:p>
            </p:txBody>
          </p:sp>
        </p:grpSp>
      </p:grpSp>
      <p:sp>
        <p:nvSpPr>
          <p:cNvPr id="2" name="文本框 1"/>
          <p:cNvSpPr txBox="1"/>
          <p:nvPr/>
        </p:nvSpPr>
        <p:spPr>
          <a:xfrm>
            <a:off x="264795" y="1236980"/>
            <a:ext cx="11742420" cy="398780"/>
          </a:xfrm>
          <a:prstGeom prst="rect">
            <a:avLst/>
          </a:prstGeom>
          <a:noFill/>
        </p:spPr>
        <p:txBody>
          <a:bodyPr wrap="square" rtlCol="0" anchor="t">
            <a:spAutoFit/>
          </a:bodyPr>
          <a:p>
            <a:r>
              <a:rPr sz="2000">
                <a:solidFill>
                  <a:srgbClr val="382C78"/>
                </a:solidFill>
                <a:sym typeface="+mn-ea"/>
              </a:rPr>
              <a:t>（六）升降镜头拍摄</a:t>
            </a:r>
            <a:endParaRPr sz="2000">
              <a:solidFill>
                <a:srgbClr val="382C78"/>
              </a:solidFill>
              <a:sym typeface="+mn-ea"/>
            </a:endParaRPr>
          </a:p>
        </p:txBody>
      </p:sp>
      <p:grpSp>
        <p:nvGrpSpPr>
          <p:cNvPr id="25" name="组合 24"/>
          <p:cNvGrpSpPr/>
          <p:nvPr/>
        </p:nvGrpSpPr>
        <p:grpSpPr>
          <a:xfrm>
            <a:off x="694690" y="1591945"/>
            <a:ext cx="11312525" cy="635000"/>
            <a:chOff x="9363" y="3519"/>
            <a:chExt cx="17815" cy="1000"/>
          </a:xfrm>
        </p:grpSpPr>
        <p:sp>
          <p:nvSpPr>
            <p:cNvPr id="26" name="矩形 2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升降镜头拍摄是指摄影（像）机借助升降设备做上下空间位移而进行的拍摄方式。</a:t>
              </a:r>
              <a:endParaRPr lang="zh-CN" altLang="en-US" dirty="0">
                <a:latin typeface="+mn-ea"/>
                <a:cs typeface="宋体" panose="02010600030101010101" pitchFamily="2" charset="-122"/>
                <a:sym typeface="+mn-ea"/>
              </a:endParaRPr>
            </a:p>
          </p:txBody>
        </p:sp>
      </p:grpSp>
      <p:sp>
        <p:nvSpPr>
          <p:cNvPr id="6" name="文本框 5"/>
          <p:cNvSpPr txBox="1"/>
          <p:nvPr/>
        </p:nvSpPr>
        <p:spPr>
          <a:xfrm>
            <a:off x="228600" y="3112770"/>
            <a:ext cx="11742420" cy="398780"/>
          </a:xfrm>
          <a:prstGeom prst="rect">
            <a:avLst/>
          </a:prstGeom>
          <a:noFill/>
        </p:spPr>
        <p:txBody>
          <a:bodyPr wrap="square" rtlCol="0" anchor="t">
            <a:spAutoFit/>
          </a:bodyPr>
          <a:p>
            <a:r>
              <a:rPr sz="2000">
                <a:solidFill>
                  <a:srgbClr val="382C78"/>
                </a:solidFill>
                <a:sym typeface="+mn-ea"/>
              </a:rPr>
              <a:t>1．升降镜头基本特征</a:t>
            </a:r>
            <a:endParaRPr sz="2000">
              <a:solidFill>
                <a:srgbClr val="382C78"/>
              </a:solidFill>
              <a:sym typeface="+mn-ea"/>
            </a:endParaRPr>
          </a:p>
        </p:txBody>
      </p:sp>
      <p:grpSp>
        <p:nvGrpSpPr>
          <p:cNvPr id="7" name="组合 6"/>
          <p:cNvGrpSpPr/>
          <p:nvPr/>
        </p:nvGrpSpPr>
        <p:grpSpPr>
          <a:xfrm>
            <a:off x="694690" y="2238375"/>
            <a:ext cx="11312525" cy="635000"/>
            <a:chOff x="9363" y="3519"/>
            <a:chExt cx="17815" cy="1000"/>
          </a:xfrm>
        </p:grpSpPr>
        <p:sp>
          <p:nvSpPr>
            <p:cNvPr id="8" name="矩形 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升降镜头可多视点表现空间场景，其变化的技巧有垂直升降、弧形升降、斜向升降和不规则升降四种类型。</a:t>
              </a:r>
              <a:endParaRPr lang="zh-CN" altLang="en-US" dirty="0">
                <a:latin typeface="+mn-ea"/>
                <a:cs typeface="宋体" panose="02010600030101010101" pitchFamily="2" charset="-122"/>
                <a:sym typeface="+mn-ea"/>
              </a:endParaRPr>
            </a:p>
          </p:txBody>
        </p:sp>
      </p:grpSp>
      <p:grpSp>
        <p:nvGrpSpPr>
          <p:cNvPr id="10" name="组合 9"/>
          <p:cNvGrpSpPr/>
          <p:nvPr/>
        </p:nvGrpSpPr>
        <p:grpSpPr>
          <a:xfrm rot="0">
            <a:off x="522605" y="3511550"/>
            <a:ext cx="6245860" cy="1198880"/>
            <a:chOff x="1491" y="3356"/>
            <a:chExt cx="9836" cy="1888"/>
          </a:xfrm>
        </p:grpSpPr>
        <p:sp>
          <p:nvSpPr>
            <p:cNvPr id="12" name="文本框 11"/>
            <p:cNvSpPr txBox="1"/>
            <p:nvPr/>
          </p:nvSpPr>
          <p:spPr>
            <a:xfrm>
              <a:off x="1980" y="3356"/>
              <a:ext cx="9347" cy="1888"/>
            </a:xfrm>
            <a:prstGeom prst="rect">
              <a:avLst/>
            </a:prstGeom>
            <a:noFill/>
          </p:spPr>
          <p:txBody>
            <a:bodyPr wrap="square" rtlCol="0" anchor="t">
              <a:spAutoFit/>
            </a:bodyPr>
            <a:p>
              <a:r>
                <a:rPr lang="zh-CN" altLang="en-US" dirty="0">
                  <a:latin typeface="+mn-ea"/>
                  <a:cs typeface="宋体" panose="02010600030101010101" pitchFamily="2" charset="-122"/>
                  <a:sym typeface="+mn-ea"/>
                </a:rPr>
                <a:t>第一，升镜头带来画面视域的扩展，降镜头带来画面视域的收缩。</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第二，升降镜头视点连续变化可形成多角度、多方位的构图效果。</a:t>
              </a:r>
              <a:endParaRPr lang="zh-CN" altLang="en-US" dirty="0">
                <a:latin typeface="+mn-ea"/>
                <a:cs typeface="宋体" panose="02010600030101010101" pitchFamily="2" charset="-122"/>
                <a:sym typeface="+mn-ea"/>
              </a:endParaRPr>
            </a:p>
          </p:txBody>
        </p:sp>
        <p:sp>
          <p:nvSpPr>
            <p:cNvPr id="13" name="椭圆 1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 name="文本框 13"/>
          <p:cNvSpPr txBox="1"/>
          <p:nvPr/>
        </p:nvSpPr>
        <p:spPr>
          <a:xfrm>
            <a:off x="6767830" y="3112770"/>
            <a:ext cx="11742420" cy="398780"/>
          </a:xfrm>
          <a:prstGeom prst="rect">
            <a:avLst/>
          </a:prstGeom>
          <a:noFill/>
        </p:spPr>
        <p:txBody>
          <a:bodyPr wrap="square" rtlCol="0" anchor="t">
            <a:spAutoFit/>
          </a:bodyPr>
          <a:p>
            <a:r>
              <a:rPr sz="2000">
                <a:solidFill>
                  <a:srgbClr val="382C78"/>
                </a:solidFill>
                <a:sym typeface="+mn-ea"/>
              </a:rPr>
              <a:t>2．升降镜头在影视中的作用</a:t>
            </a:r>
            <a:endParaRPr sz="2000">
              <a:solidFill>
                <a:srgbClr val="382C78"/>
              </a:solidFill>
              <a:sym typeface="+mn-ea"/>
            </a:endParaRPr>
          </a:p>
        </p:txBody>
      </p:sp>
      <p:grpSp>
        <p:nvGrpSpPr>
          <p:cNvPr id="16" name="组合 15"/>
          <p:cNvGrpSpPr/>
          <p:nvPr/>
        </p:nvGrpSpPr>
        <p:grpSpPr>
          <a:xfrm rot="0">
            <a:off x="6959600" y="3511550"/>
            <a:ext cx="11146155" cy="1198880"/>
            <a:chOff x="1491" y="3356"/>
            <a:chExt cx="17553" cy="1888"/>
          </a:xfrm>
        </p:grpSpPr>
        <p:sp>
          <p:nvSpPr>
            <p:cNvPr id="17" name="文本框 16"/>
            <p:cNvSpPr txBox="1"/>
            <p:nvPr/>
          </p:nvSpPr>
          <p:spPr>
            <a:xfrm>
              <a:off x="1980" y="3356"/>
              <a:ext cx="17064" cy="1888"/>
            </a:xfrm>
            <a:prstGeom prst="rect">
              <a:avLst/>
            </a:prstGeom>
            <a:noFill/>
          </p:spPr>
          <p:txBody>
            <a:bodyPr wrap="square" rtlCol="0" anchor="t">
              <a:spAutoFit/>
            </a:bodyPr>
            <a:p>
              <a:r>
                <a:rPr lang="zh-CN" altLang="en-US" dirty="0">
                  <a:latin typeface="+mn-ea"/>
                  <a:cs typeface="宋体" panose="02010600030101010101" pitchFamily="2" charset="-122"/>
                  <a:sym typeface="+mn-ea"/>
                </a:rPr>
                <a:t>（1）展示空间环境透视关系</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（2）表现人物的主观视点</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（3）实现一个镜头内的内容转换与调度</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（4）表现独特的视觉效果</a:t>
              </a:r>
              <a:endParaRPr lang="zh-CN" altLang="en-US" dirty="0">
                <a:latin typeface="+mn-ea"/>
                <a:cs typeface="宋体" panose="02010600030101010101" pitchFamily="2" charset="-122"/>
                <a:sym typeface="+mn-ea"/>
              </a:endParaRPr>
            </a:p>
          </p:txBody>
        </p:sp>
        <p:sp>
          <p:nvSpPr>
            <p:cNvPr id="18" name="椭圆 1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9" name="文本框 18"/>
          <p:cNvSpPr txBox="1"/>
          <p:nvPr/>
        </p:nvSpPr>
        <p:spPr>
          <a:xfrm>
            <a:off x="264795" y="4710430"/>
            <a:ext cx="11742420" cy="398780"/>
          </a:xfrm>
          <a:prstGeom prst="rect">
            <a:avLst/>
          </a:prstGeom>
          <a:noFill/>
        </p:spPr>
        <p:txBody>
          <a:bodyPr wrap="square" rtlCol="0" anchor="t">
            <a:spAutoFit/>
          </a:bodyPr>
          <a:p>
            <a:r>
              <a:rPr sz="2000">
                <a:solidFill>
                  <a:srgbClr val="382C78"/>
                </a:solidFill>
                <a:sym typeface="+mn-ea"/>
              </a:rPr>
              <a:t>3．升降镜头拍摄要领</a:t>
            </a:r>
            <a:endParaRPr sz="2000">
              <a:solidFill>
                <a:srgbClr val="382C78"/>
              </a:solidFill>
              <a:sym typeface="+mn-ea"/>
            </a:endParaRPr>
          </a:p>
        </p:txBody>
      </p:sp>
      <p:grpSp>
        <p:nvGrpSpPr>
          <p:cNvPr id="4" name="组合 3"/>
          <p:cNvGrpSpPr/>
          <p:nvPr/>
        </p:nvGrpSpPr>
        <p:grpSpPr>
          <a:xfrm rot="0">
            <a:off x="522605" y="5167630"/>
            <a:ext cx="11845353" cy="645160"/>
            <a:chOff x="1491" y="3356"/>
            <a:chExt cx="16639" cy="1016"/>
          </a:xfrm>
        </p:grpSpPr>
        <p:sp>
          <p:nvSpPr>
            <p:cNvPr id="5" name="文本框 4"/>
            <p:cNvSpPr txBox="1"/>
            <p:nvPr/>
          </p:nvSpPr>
          <p:spPr>
            <a:xfrm>
              <a:off x="1980" y="3356"/>
              <a:ext cx="16150"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第一，根据内容情节或叙事需要，设计升降拍摄的方向路线，掌握好升降的速度和节奏。</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第二，升降拍摄可借助升降装置、云梯、摇臂、无人机等工具来完成。</a:t>
              </a:r>
              <a:endParaRPr lang="zh-CN" altLang="en-US" dirty="0">
                <a:latin typeface="+mn-ea"/>
                <a:cs typeface="宋体" panose="02010600030101010101" pitchFamily="2" charset="-122"/>
                <a:sym typeface="+mn-ea"/>
              </a:endParaRPr>
            </a:p>
          </p:txBody>
        </p:sp>
        <p:sp>
          <p:nvSpPr>
            <p:cNvPr id="11" name="椭圆 1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55700"/>
            <a:chOff x="417" y="61"/>
            <a:chExt cx="7318" cy="1820"/>
          </a:xfrm>
        </p:grpSpPr>
        <p:sp>
          <p:nvSpPr>
            <p:cNvPr id="15" name="文本框 14"/>
            <p:cNvSpPr txBox="1"/>
            <p:nvPr/>
          </p:nvSpPr>
          <p:spPr>
            <a:xfrm>
              <a:off x="417" y="865"/>
              <a:ext cx="6048" cy="1016"/>
            </a:xfrm>
            <a:prstGeom prst="rect">
              <a:avLst/>
            </a:prstGeom>
            <a:noFill/>
          </p:spPr>
          <p:txBody>
            <a:bodyPr wrap="none" rtlCol="0" anchor="t">
              <a:spAutoFit/>
            </a:bodyPr>
            <a:p>
              <a:pPr algn="l"/>
              <a:r>
                <a:rPr lang="zh-CN" altLang="en-US" sz="3600">
                  <a:solidFill>
                    <a:srgbClr val="382C78"/>
                  </a:solidFill>
                  <a:sym typeface="+mn-ea"/>
                </a:rPr>
                <a:t>二、运动镜头拍摄</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393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第六节	影视拍摄方式</a:t>
                </a:r>
                <a:endParaRPr>
                  <a:solidFill>
                    <a:schemeClr val="bg1"/>
                  </a:solidFill>
                </a:endParaRPr>
              </a:p>
            </p:txBody>
          </p:sp>
        </p:grpSp>
      </p:grpSp>
      <p:sp>
        <p:nvSpPr>
          <p:cNvPr id="2" name="文本框 1"/>
          <p:cNvSpPr txBox="1"/>
          <p:nvPr/>
        </p:nvSpPr>
        <p:spPr>
          <a:xfrm>
            <a:off x="264795" y="1236980"/>
            <a:ext cx="11742420" cy="398780"/>
          </a:xfrm>
          <a:prstGeom prst="rect">
            <a:avLst/>
          </a:prstGeom>
          <a:noFill/>
        </p:spPr>
        <p:txBody>
          <a:bodyPr wrap="square" rtlCol="0" anchor="t">
            <a:spAutoFit/>
          </a:bodyPr>
          <a:p>
            <a:r>
              <a:rPr sz="2000">
                <a:solidFill>
                  <a:srgbClr val="382C78"/>
                </a:solidFill>
                <a:sym typeface="+mn-ea"/>
              </a:rPr>
              <a:t>（七）甩镜头拍摄</a:t>
            </a:r>
            <a:endParaRPr sz="2000">
              <a:solidFill>
                <a:srgbClr val="382C78"/>
              </a:solidFill>
              <a:sym typeface="+mn-ea"/>
            </a:endParaRPr>
          </a:p>
        </p:txBody>
      </p:sp>
      <p:grpSp>
        <p:nvGrpSpPr>
          <p:cNvPr id="25" name="组合 24"/>
          <p:cNvGrpSpPr/>
          <p:nvPr/>
        </p:nvGrpSpPr>
        <p:grpSpPr>
          <a:xfrm>
            <a:off x="694690" y="1591945"/>
            <a:ext cx="11312525" cy="635000"/>
            <a:chOff x="9363" y="3519"/>
            <a:chExt cx="17815" cy="1000"/>
          </a:xfrm>
        </p:grpSpPr>
        <p:sp>
          <p:nvSpPr>
            <p:cNvPr id="26" name="矩形 2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甩镜头拍摄是指急速地快摇摄影（像）机镜头的拍摄方式。</a:t>
              </a:r>
              <a:endParaRPr lang="zh-CN" altLang="en-US" dirty="0">
                <a:latin typeface="+mn-ea"/>
                <a:cs typeface="宋体" panose="02010600030101010101" pitchFamily="2" charset="-122"/>
                <a:sym typeface="+mn-ea"/>
              </a:endParaRPr>
            </a:p>
          </p:txBody>
        </p:sp>
      </p:grpSp>
      <p:sp>
        <p:nvSpPr>
          <p:cNvPr id="6" name="文本框 5"/>
          <p:cNvSpPr txBox="1"/>
          <p:nvPr/>
        </p:nvSpPr>
        <p:spPr>
          <a:xfrm>
            <a:off x="224790" y="3511550"/>
            <a:ext cx="11742420" cy="398780"/>
          </a:xfrm>
          <a:prstGeom prst="rect">
            <a:avLst/>
          </a:prstGeom>
          <a:noFill/>
        </p:spPr>
        <p:txBody>
          <a:bodyPr wrap="square" rtlCol="0" anchor="t">
            <a:spAutoFit/>
          </a:bodyPr>
          <a:p>
            <a:r>
              <a:rPr sz="2000">
                <a:solidFill>
                  <a:srgbClr val="382C78"/>
                </a:solidFill>
                <a:sym typeface="+mn-ea"/>
              </a:rPr>
              <a:t>1．甩镜头的基本特征</a:t>
            </a:r>
            <a:endParaRPr sz="2000">
              <a:solidFill>
                <a:srgbClr val="382C78"/>
              </a:solidFill>
              <a:sym typeface="+mn-ea"/>
            </a:endParaRPr>
          </a:p>
        </p:txBody>
      </p:sp>
      <p:grpSp>
        <p:nvGrpSpPr>
          <p:cNvPr id="7" name="组合 6"/>
          <p:cNvGrpSpPr/>
          <p:nvPr/>
        </p:nvGrpSpPr>
        <p:grpSpPr>
          <a:xfrm>
            <a:off x="694690" y="2238375"/>
            <a:ext cx="11312525" cy="1337945"/>
            <a:chOff x="9363" y="3519"/>
            <a:chExt cx="17815" cy="2107"/>
          </a:xfrm>
        </p:grpSpPr>
        <p:sp>
          <p:nvSpPr>
            <p:cNvPr id="8" name="矩形 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它是摇拍的一种特殊拍法。通常是前一个画面结束后不停机，镜头快速摇转向另一个画面，被摄物发生急剧变化而变得模糊不清，从而迅速改变视点。可以强调空间的转换和同一时间内在不同场景中所发生的并列情景。</a:t>
              </a:r>
              <a:endParaRPr lang="zh-CN" altLang="en-US" dirty="0">
                <a:latin typeface="+mn-ea"/>
                <a:cs typeface="宋体" panose="02010600030101010101" pitchFamily="2" charset="-122"/>
                <a:sym typeface="+mn-ea"/>
              </a:endParaRPr>
            </a:p>
          </p:txBody>
        </p:sp>
      </p:grpSp>
      <p:grpSp>
        <p:nvGrpSpPr>
          <p:cNvPr id="10" name="组合 9"/>
          <p:cNvGrpSpPr/>
          <p:nvPr/>
        </p:nvGrpSpPr>
        <p:grpSpPr>
          <a:xfrm rot="0">
            <a:off x="522605" y="3968750"/>
            <a:ext cx="6245860" cy="645160"/>
            <a:chOff x="1491" y="3356"/>
            <a:chExt cx="9836" cy="1016"/>
          </a:xfrm>
        </p:grpSpPr>
        <p:sp>
          <p:nvSpPr>
            <p:cNvPr id="12" name="文本框 11"/>
            <p:cNvSpPr txBox="1"/>
            <p:nvPr/>
          </p:nvSpPr>
          <p:spPr>
            <a:xfrm>
              <a:off x="1980" y="3356"/>
              <a:ext cx="9347"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第一，迅速改变视点，忽略中间过程。</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第二，产生快速的节奏。  </a:t>
              </a:r>
              <a:endParaRPr lang="zh-CN" altLang="en-US" dirty="0">
                <a:latin typeface="+mn-ea"/>
                <a:cs typeface="宋体" panose="02010600030101010101" pitchFamily="2" charset="-122"/>
                <a:sym typeface="+mn-ea"/>
              </a:endParaRPr>
            </a:p>
          </p:txBody>
        </p:sp>
        <p:sp>
          <p:nvSpPr>
            <p:cNvPr id="13" name="椭圆 1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 name="文本框 13"/>
          <p:cNvSpPr txBox="1"/>
          <p:nvPr/>
        </p:nvSpPr>
        <p:spPr>
          <a:xfrm>
            <a:off x="6672580" y="3511550"/>
            <a:ext cx="11742420" cy="398780"/>
          </a:xfrm>
          <a:prstGeom prst="rect">
            <a:avLst/>
          </a:prstGeom>
          <a:noFill/>
        </p:spPr>
        <p:txBody>
          <a:bodyPr wrap="square" rtlCol="0" anchor="t">
            <a:spAutoFit/>
          </a:bodyPr>
          <a:p>
            <a:r>
              <a:rPr sz="2000">
                <a:solidFill>
                  <a:srgbClr val="382C78"/>
                </a:solidFill>
                <a:sym typeface="+mn-ea"/>
              </a:rPr>
              <a:t>2．甩镜头在影视中的作用</a:t>
            </a:r>
            <a:endParaRPr sz="2000">
              <a:solidFill>
                <a:srgbClr val="382C78"/>
              </a:solidFill>
              <a:sym typeface="+mn-ea"/>
            </a:endParaRPr>
          </a:p>
        </p:txBody>
      </p:sp>
      <p:grpSp>
        <p:nvGrpSpPr>
          <p:cNvPr id="16" name="组合 15"/>
          <p:cNvGrpSpPr/>
          <p:nvPr/>
        </p:nvGrpSpPr>
        <p:grpSpPr>
          <a:xfrm rot="0">
            <a:off x="6959600" y="3968750"/>
            <a:ext cx="11146155" cy="645160"/>
            <a:chOff x="1491" y="3356"/>
            <a:chExt cx="17553" cy="1016"/>
          </a:xfrm>
        </p:grpSpPr>
        <p:sp>
          <p:nvSpPr>
            <p:cNvPr id="17" name="文本框 16"/>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（1）营造紧张感和紧迫感</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（2）实现空间转场</a:t>
              </a:r>
              <a:endParaRPr lang="zh-CN" altLang="en-US" dirty="0">
                <a:latin typeface="+mn-ea"/>
                <a:cs typeface="宋体" panose="02010600030101010101" pitchFamily="2" charset="-122"/>
                <a:sym typeface="+mn-ea"/>
              </a:endParaRPr>
            </a:p>
          </p:txBody>
        </p:sp>
        <p:sp>
          <p:nvSpPr>
            <p:cNvPr id="18" name="椭圆 1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9" name="文本框 18"/>
          <p:cNvSpPr txBox="1"/>
          <p:nvPr/>
        </p:nvSpPr>
        <p:spPr>
          <a:xfrm>
            <a:off x="224790" y="4613910"/>
            <a:ext cx="11742420" cy="398780"/>
          </a:xfrm>
          <a:prstGeom prst="rect">
            <a:avLst/>
          </a:prstGeom>
          <a:noFill/>
        </p:spPr>
        <p:txBody>
          <a:bodyPr wrap="square" rtlCol="0" anchor="t">
            <a:spAutoFit/>
          </a:bodyPr>
          <a:p>
            <a:r>
              <a:rPr sz="2000">
                <a:solidFill>
                  <a:srgbClr val="382C78"/>
                </a:solidFill>
                <a:sym typeface="+mn-ea"/>
              </a:rPr>
              <a:t>3．甩镜头拍摄要领</a:t>
            </a:r>
            <a:endParaRPr sz="2000">
              <a:solidFill>
                <a:srgbClr val="382C78"/>
              </a:solidFill>
              <a:sym typeface="+mn-ea"/>
            </a:endParaRPr>
          </a:p>
        </p:txBody>
      </p:sp>
      <p:grpSp>
        <p:nvGrpSpPr>
          <p:cNvPr id="4" name="组合 3"/>
          <p:cNvGrpSpPr/>
          <p:nvPr/>
        </p:nvGrpSpPr>
        <p:grpSpPr>
          <a:xfrm rot="0">
            <a:off x="522605" y="5140325"/>
            <a:ext cx="11196809" cy="1198880"/>
            <a:chOff x="1491" y="3356"/>
            <a:chExt cx="15728" cy="1888"/>
          </a:xfrm>
        </p:grpSpPr>
        <p:sp>
          <p:nvSpPr>
            <p:cNvPr id="5" name="文本框 4"/>
            <p:cNvSpPr txBox="1"/>
            <p:nvPr/>
          </p:nvSpPr>
          <p:spPr>
            <a:xfrm>
              <a:off x="1980" y="3356"/>
              <a:ext cx="15239" cy="1888"/>
            </a:xfrm>
            <a:prstGeom prst="rect">
              <a:avLst/>
            </a:prstGeom>
            <a:noFill/>
          </p:spPr>
          <p:txBody>
            <a:bodyPr wrap="square" rtlCol="0" anchor="t">
              <a:spAutoFit/>
            </a:bodyPr>
            <a:p>
              <a:r>
                <a:rPr lang="zh-CN" altLang="en-US" dirty="0">
                  <a:latin typeface="+mn-ea"/>
                  <a:cs typeface="宋体" panose="02010600030101010101" pitchFamily="2" charset="-122"/>
                  <a:sym typeface="+mn-ea"/>
                </a:rPr>
                <a:t>第一，甩镜头技巧对摄像师的要求比较高，通常是把摄影（像）机放在三脚架上，通过云台快速横摇镜头，达到甩镜头效果。对于小型的摄影（像）机，也可以通过手持方式快速甩摄。</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第二，拍摄的时候，对于甩的方向、速度的快慢、过程的长度，应该与前后镜头的动作及其方向、速度相适应。要避免甩镜头变成摇镜头。</a:t>
              </a:r>
              <a:endParaRPr lang="zh-CN" altLang="en-US" dirty="0">
                <a:latin typeface="+mn-ea"/>
                <a:cs typeface="宋体" panose="02010600030101010101" pitchFamily="2" charset="-122"/>
                <a:sym typeface="+mn-ea"/>
              </a:endParaRPr>
            </a:p>
          </p:txBody>
        </p:sp>
        <p:sp>
          <p:nvSpPr>
            <p:cNvPr id="11" name="椭圆 1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55700"/>
            <a:chOff x="417" y="61"/>
            <a:chExt cx="7318" cy="1820"/>
          </a:xfrm>
        </p:grpSpPr>
        <p:sp>
          <p:nvSpPr>
            <p:cNvPr id="15" name="文本框 14"/>
            <p:cNvSpPr txBox="1"/>
            <p:nvPr/>
          </p:nvSpPr>
          <p:spPr>
            <a:xfrm>
              <a:off x="417" y="865"/>
              <a:ext cx="6048" cy="1016"/>
            </a:xfrm>
            <a:prstGeom prst="rect">
              <a:avLst/>
            </a:prstGeom>
            <a:noFill/>
          </p:spPr>
          <p:txBody>
            <a:bodyPr wrap="none" rtlCol="0" anchor="t">
              <a:spAutoFit/>
            </a:bodyPr>
            <a:p>
              <a:pPr algn="l"/>
              <a:r>
                <a:rPr lang="zh-CN" altLang="en-US" sz="3600">
                  <a:solidFill>
                    <a:srgbClr val="382C78"/>
                  </a:solidFill>
                  <a:sym typeface="+mn-ea"/>
                </a:rPr>
                <a:t>二、运动镜头拍摄</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393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第六节	影视拍摄方式</a:t>
                </a:r>
                <a:endParaRPr>
                  <a:solidFill>
                    <a:schemeClr val="bg1"/>
                  </a:solidFill>
                </a:endParaRPr>
              </a:p>
            </p:txBody>
          </p:sp>
        </p:grpSp>
      </p:grpSp>
      <p:sp>
        <p:nvSpPr>
          <p:cNvPr id="2" name="文本框 1"/>
          <p:cNvSpPr txBox="1"/>
          <p:nvPr/>
        </p:nvSpPr>
        <p:spPr>
          <a:xfrm>
            <a:off x="264795" y="1236980"/>
            <a:ext cx="11742420" cy="398780"/>
          </a:xfrm>
          <a:prstGeom prst="rect">
            <a:avLst/>
          </a:prstGeom>
          <a:noFill/>
        </p:spPr>
        <p:txBody>
          <a:bodyPr wrap="square" rtlCol="0" anchor="t">
            <a:spAutoFit/>
          </a:bodyPr>
          <a:p>
            <a:r>
              <a:rPr sz="2000">
                <a:solidFill>
                  <a:srgbClr val="382C78"/>
                </a:solidFill>
                <a:sym typeface="+mn-ea"/>
              </a:rPr>
              <a:t>（八）复合运动镜头拍摄</a:t>
            </a:r>
            <a:endParaRPr sz="2000">
              <a:solidFill>
                <a:srgbClr val="382C78"/>
              </a:solidFill>
              <a:sym typeface="+mn-ea"/>
            </a:endParaRPr>
          </a:p>
        </p:txBody>
      </p:sp>
      <p:grpSp>
        <p:nvGrpSpPr>
          <p:cNvPr id="25" name="组合 24"/>
          <p:cNvGrpSpPr/>
          <p:nvPr/>
        </p:nvGrpSpPr>
        <p:grpSpPr>
          <a:xfrm>
            <a:off x="522605" y="1635760"/>
            <a:ext cx="11312525" cy="922020"/>
            <a:chOff x="9363" y="3519"/>
            <a:chExt cx="17815" cy="1452"/>
          </a:xfrm>
        </p:grpSpPr>
        <p:sp>
          <p:nvSpPr>
            <p:cNvPr id="26" name="矩形 2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复合运动镜头拍摄是指在一个镜头内将推、拉、摇、移、跟、升降等多种形式的拍法有机地结合起来使用的拍摄方式。</a:t>
              </a:r>
              <a:endParaRPr lang="zh-CN" altLang="en-US" dirty="0">
                <a:latin typeface="+mn-ea"/>
                <a:cs typeface="宋体" panose="02010600030101010101" pitchFamily="2" charset="-122"/>
                <a:sym typeface="+mn-ea"/>
              </a:endParaRPr>
            </a:p>
          </p:txBody>
        </p:sp>
      </p:grpSp>
      <p:sp>
        <p:nvSpPr>
          <p:cNvPr id="6" name="文本框 5"/>
          <p:cNvSpPr txBox="1"/>
          <p:nvPr/>
        </p:nvSpPr>
        <p:spPr>
          <a:xfrm>
            <a:off x="224790" y="3365500"/>
            <a:ext cx="11742420" cy="398780"/>
          </a:xfrm>
          <a:prstGeom prst="rect">
            <a:avLst/>
          </a:prstGeom>
          <a:noFill/>
        </p:spPr>
        <p:txBody>
          <a:bodyPr wrap="square" rtlCol="0" anchor="t">
            <a:spAutoFit/>
          </a:bodyPr>
          <a:p>
            <a:r>
              <a:rPr sz="2000">
                <a:solidFill>
                  <a:srgbClr val="382C78"/>
                </a:solidFill>
                <a:sym typeface="+mn-ea"/>
              </a:rPr>
              <a:t>1．复合运动镜头的基本特征</a:t>
            </a:r>
            <a:endParaRPr sz="2000">
              <a:solidFill>
                <a:srgbClr val="382C78"/>
              </a:solidFill>
              <a:sym typeface="+mn-ea"/>
            </a:endParaRPr>
          </a:p>
        </p:txBody>
      </p:sp>
      <p:grpSp>
        <p:nvGrpSpPr>
          <p:cNvPr id="7" name="组合 6"/>
          <p:cNvGrpSpPr/>
          <p:nvPr/>
        </p:nvGrpSpPr>
        <p:grpSpPr>
          <a:xfrm>
            <a:off x="546735" y="2430145"/>
            <a:ext cx="11497310" cy="922020"/>
            <a:chOff x="9363" y="3519"/>
            <a:chExt cx="18106" cy="1452"/>
          </a:xfrm>
        </p:grpSpPr>
        <p:sp>
          <p:nvSpPr>
            <p:cNvPr id="8" name="矩形 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0093" y="3519"/>
              <a:ext cx="17376"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复合运动镜头大致可分为三种形式：第一种是“先后”式，即按运动镜头的先后顺序进行拍摄，第二种是“包含”式，即多种运动镜头拍摄方式同时进行，第三种是“综合”式，即一个镜头内综合前两种拍摄方式。</a:t>
              </a:r>
              <a:endParaRPr lang="zh-CN" altLang="en-US" dirty="0">
                <a:latin typeface="+mn-ea"/>
                <a:cs typeface="宋体" panose="02010600030101010101" pitchFamily="2" charset="-122"/>
                <a:sym typeface="+mn-ea"/>
              </a:endParaRPr>
            </a:p>
          </p:txBody>
        </p:sp>
      </p:grpSp>
      <p:sp>
        <p:nvSpPr>
          <p:cNvPr id="12" name="文本框 11"/>
          <p:cNvSpPr txBox="1"/>
          <p:nvPr/>
        </p:nvSpPr>
        <p:spPr>
          <a:xfrm>
            <a:off x="833120" y="3792855"/>
            <a:ext cx="5935345" cy="645160"/>
          </a:xfrm>
          <a:prstGeom prst="rect">
            <a:avLst/>
          </a:prstGeom>
          <a:noFill/>
        </p:spPr>
        <p:txBody>
          <a:bodyPr wrap="square" rtlCol="0" anchor="t">
            <a:spAutoFit/>
          </a:bodyPr>
          <a:p>
            <a:r>
              <a:rPr lang="zh-CN" altLang="en-US" dirty="0">
                <a:latin typeface="+mn-ea"/>
                <a:cs typeface="宋体" panose="02010600030101010101" pitchFamily="2" charset="-122"/>
                <a:sym typeface="+mn-ea"/>
              </a:rPr>
              <a:t>第一，视点多元化。</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第二，镜头运动形式多样化。 </a:t>
            </a:r>
            <a:endParaRPr lang="zh-CN" altLang="en-US" dirty="0">
              <a:latin typeface="+mn-ea"/>
              <a:cs typeface="宋体" panose="02010600030101010101" pitchFamily="2" charset="-122"/>
              <a:sym typeface="+mn-ea"/>
            </a:endParaRPr>
          </a:p>
        </p:txBody>
      </p:sp>
      <p:sp>
        <p:nvSpPr>
          <p:cNvPr id="13" name="椭圆 12"/>
          <p:cNvSpPr/>
          <p:nvPr/>
        </p:nvSpPr>
        <p:spPr>
          <a:xfrm>
            <a:off x="522605" y="3968750"/>
            <a:ext cx="293370" cy="293370"/>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文本框 13"/>
          <p:cNvSpPr txBox="1"/>
          <p:nvPr/>
        </p:nvSpPr>
        <p:spPr>
          <a:xfrm>
            <a:off x="5993765" y="3352165"/>
            <a:ext cx="11742420" cy="398780"/>
          </a:xfrm>
          <a:prstGeom prst="rect">
            <a:avLst/>
          </a:prstGeom>
          <a:noFill/>
        </p:spPr>
        <p:txBody>
          <a:bodyPr wrap="square" rtlCol="0" anchor="t">
            <a:spAutoFit/>
          </a:bodyPr>
          <a:p>
            <a:r>
              <a:rPr sz="2000">
                <a:solidFill>
                  <a:srgbClr val="382C78"/>
                </a:solidFill>
                <a:sym typeface="+mn-ea"/>
              </a:rPr>
              <a:t>2．复合运动镜头在影视中的作用</a:t>
            </a:r>
            <a:endParaRPr sz="2000">
              <a:solidFill>
                <a:srgbClr val="382C78"/>
              </a:solidFill>
              <a:sym typeface="+mn-ea"/>
            </a:endParaRPr>
          </a:p>
        </p:txBody>
      </p:sp>
      <p:grpSp>
        <p:nvGrpSpPr>
          <p:cNvPr id="16" name="组合 15"/>
          <p:cNvGrpSpPr/>
          <p:nvPr/>
        </p:nvGrpSpPr>
        <p:grpSpPr>
          <a:xfrm rot="0">
            <a:off x="6291580" y="3691890"/>
            <a:ext cx="11146155" cy="922020"/>
            <a:chOff x="1491" y="3356"/>
            <a:chExt cx="17553" cy="1452"/>
          </a:xfrm>
        </p:grpSpPr>
        <p:sp>
          <p:nvSpPr>
            <p:cNvPr id="17" name="文本框 16"/>
            <p:cNvSpPr txBox="1"/>
            <p:nvPr/>
          </p:nvSpPr>
          <p:spPr>
            <a:xfrm>
              <a:off x="1980" y="3356"/>
              <a:ext cx="17064"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（1）保证叙事结构的完整性</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（2）丰富画面内容</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（3）全面展现主体的形象</a:t>
              </a:r>
              <a:endParaRPr lang="zh-CN" altLang="en-US" dirty="0">
                <a:latin typeface="+mn-ea"/>
                <a:cs typeface="宋体" panose="02010600030101010101" pitchFamily="2" charset="-122"/>
                <a:sym typeface="+mn-ea"/>
              </a:endParaRPr>
            </a:p>
          </p:txBody>
        </p:sp>
        <p:sp>
          <p:nvSpPr>
            <p:cNvPr id="18" name="椭圆 1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9" name="文本框 18"/>
          <p:cNvSpPr txBox="1"/>
          <p:nvPr/>
        </p:nvSpPr>
        <p:spPr>
          <a:xfrm>
            <a:off x="224790" y="4554855"/>
            <a:ext cx="11742420" cy="398780"/>
          </a:xfrm>
          <a:prstGeom prst="rect">
            <a:avLst/>
          </a:prstGeom>
          <a:noFill/>
        </p:spPr>
        <p:txBody>
          <a:bodyPr wrap="square" rtlCol="0" anchor="t">
            <a:spAutoFit/>
          </a:bodyPr>
          <a:p>
            <a:r>
              <a:rPr sz="2000">
                <a:solidFill>
                  <a:srgbClr val="382C78"/>
                </a:solidFill>
                <a:sym typeface="+mn-ea"/>
              </a:rPr>
              <a:t>3．复合运动镜头拍摄要领</a:t>
            </a:r>
            <a:endParaRPr sz="2000">
              <a:solidFill>
                <a:srgbClr val="382C78"/>
              </a:solidFill>
              <a:sym typeface="+mn-ea"/>
            </a:endParaRPr>
          </a:p>
        </p:txBody>
      </p:sp>
      <p:grpSp>
        <p:nvGrpSpPr>
          <p:cNvPr id="4" name="组合 3"/>
          <p:cNvGrpSpPr/>
          <p:nvPr/>
        </p:nvGrpSpPr>
        <p:grpSpPr>
          <a:xfrm rot="0">
            <a:off x="522605" y="5064760"/>
            <a:ext cx="11196809" cy="1198880"/>
            <a:chOff x="1491" y="3356"/>
            <a:chExt cx="15728" cy="1888"/>
          </a:xfrm>
        </p:grpSpPr>
        <p:sp>
          <p:nvSpPr>
            <p:cNvPr id="5" name="文本框 4"/>
            <p:cNvSpPr txBox="1"/>
            <p:nvPr/>
          </p:nvSpPr>
          <p:spPr>
            <a:xfrm>
              <a:off x="1980" y="3356"/>
              <a:ext cx="15239" cy="1888"/>
            </a:xfrm>
            <a:prstGeom prst="rect">
              <a:avLst/>
            </a:prstGeom>
            <a:noFill/>
          </p:spPr>
          <p:txBody>
            <a:bodyPr wrap="square" rtlCol="0" anchor="t">
              <a:spAutoFit/>
            </a:bodyPr>
            <a:p>
              <a:r>
                <a:rPr lang="zh-CN" altLang="en-US" dirty="0">
                  <a:latin typeface="+mn-ea"/>
                  <a:cs typeface="宋体" panose="02010600030101010101" pitchFamily="2" charset="-122"/>
                  <a:sym typeface="+mn-ea"/>
                </a:rPr>
                <a:t>第一，除特殊情绪对画面的特殊要求外，拍摄的时候镜头运动应该保持匀速、平稳。要随时注意焦点的变化，始终保证主体的对焦清晰。</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第二，切忌无目的地滥用镜头技巧，拍摄要果断，无故停顿或者上下左右前后晃动，都会影响内容的表达。</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第三，运用镜头技巧时，除了考虑镜头运动的方向、速度，还要考虑前后镜头节奏和速度的一致性。</a:t>
              </a:r>
              <a:endParaRPr lang="zh-CN" altLang="en-US" dirty="0">
                <a:latin typeface="+mn-ea"/>
                <a:cs typeface="宋体" panose="02010600030101010101" pitchFamily="2" charset="-122"/>
                <a:sym typeface="+mn-ea"/>
              </a:endParaRPr>
            </a:p>
          </p:txBody>
        </p:sp>
        <p:sp>
          <p:nvSpPr>
            <p:cNvPr id="11" name="椭圆 1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115060" y="3299460"/>
            <a:ext cx="2642235" cy="663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2775585" y="2882265"/>
            <a:ext cx="7107555" cy="922020"/>
          </a:xfrm>
          <a:prstGeom prst="rect">
            <a:avLst/>
          </a:prstGeom>
          <a:noFill/>
        </p:spPr>
        <p:txBody>
          <a:bodyPr wrap="square" rtlCol="0" anchor="t">
            <a:spAutoFit/>
          </a:bodyPr>
          <a:p>
            <a:pPr algn="ctr"/>
            <a:r>
              <a:rPr lang="zh-CN" altLang="en-US" sz="5400">
                <a:solidFill>
                  <a:srgbClr val="382C78"/>
                </a:solidFill>
                <a:sym typeface="+mn-ea"/>
              </a:rPr>
              <a:t>影视后期编辑创作方法</a:t>
            </a:r>
            <a:endParaRPr lang="zh-CN" altLang="en-US" sz="5400">
              <a:solidFill>
                <a:srgbClr val="382C78"/>
              </a:solidFill>
              <a:sym typeface="+mn-ea"/>
            </a:endParaRPr>
          </a:p>
        </p:txBody>
      </p:sp>
      <p:sp>
        <p:nvSpPr>
          <p:cNvPr id="12" name="文本框 11"/>
          <p:cNvSpPr txBox="1"/>
          <p:nvPr/>
        </p:nvSpPr>
        <p:spPr>
          <a:xfrm>
            <a:off x="4596765" y="1443355"/>
            <a:ext cx="3174365" cy="1198880"/>
          </a:xfrm>
          <a:prstGeom prst="rect">
            <a:avLst/>
          </a:prstGeom>
          <a:noFill/>
        </p:spPr>
        <p:txBody>
          <a:bodyPr wrap="square" rtlCol="0">
            <a:spAutoFit/>
          </a:bodyPr>
          <a:p>
            <a:r>
              <a:rPr lang="zh-CN" altLang="en-US" sz="7200" b="1">
                <a:solidFill>
                  <a:srgbClr val="382C78"/>
                </a:solidFill>
                <a:latin typeface="+mj-ea"/>
                <a:ea typeface="+mj-ea"/>
                <a:cs typeface="Broadway" panose="04040905080B02020502" charset="0"/>
              </a:rPr>
              <a:t>第三章</a:t>
            </a:r>
            <a:endParaRPr lang="zh-CN" altLang="en-US" sz="7200" b="1">
              <a:solidFill>
                <a:srgbClr val="382C78"/>
              </a:solidFill>
              <a:latin typeface="+mj-ea"/>
              <a:ea typeface="+mj-ea"/>
              <a:cs typeface="Broadway" panose="04040905080B02020502" charset="0"/>
            </a:endParaRPr>
          </a:p>
        </p:txBody>
      </p:sp>
      <p:cxnSp>
        <p:nvCxnSpPr>
          <p:cNvPr id="11" name="直接连接符 10"/>
          <p:cNvCxnSpPr/>
          <p:nvPr/>
        </p:nvCxnSpPr>
        <p:spPr>
          <a:xfrm>
            <a:off x="3515361" y="2642235"/>
            <a:ext cx="5160645" cy="0"/>
          </a:xfrm>
          <a:prstGeom prst="line">
            <a:avLst/>
          </a:prstGeom>
        </p:spPr>
        <p:style>
          <a:lnRef idx="1">
            <a:schemeClr val="dk1"/>
          </a:lnRef>
          <a:fillRef idx="0">
            <a:schemeClr val="dk1"/>
          </a:fillRef>
          <a:effectRef idx="0">
            <a:schemeClr val="dk1"/>
          </a:effectRef>
          <a:fontRef idx="minor">
            <a:schemeClr val="tx1"/>
          </a:fontRef>
        </p:style>
      </p:cxnSp>
      <p:sp>
        <p:nvSpPr>
          <p:cNvPr id="41" name="矩形 40"/>
          <p:cNvSpPr/>
          <p:nvPr/>
        </p:nvSpPr>
        <p:spPr>
          <a:xfrm>
            <a:off x="394653" y="402273"/>
            <a:ext cx="11402060" cy="6096000"/>
          </a:xfrm>
          <a:prstGeom prst="rect">
            <a:avLst/>
          </a:prstGeom>
          <a:noFill/>
          <a:ln>
            <a:solidFill>
              <a:srgbClr val="382C78"/>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5" name="矩形 14"/>
          <p:cNvSpPr/>
          <p:nvPr/>
        </p:nvSpPr>
        <p:spPr>
          <a:xfrm>
            <a:off x="1327150" y="5600065"/>
            <a:ext cx="196215" cy="890270"/>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矩形 15"/>
          <p:cNvSpPr/>
          <p:nvPr/>
        </p:nvSpPr>
        <p:spPr>
          <a:xfrm>
            <a:off x="1704340" y="5826760"/>
            <a:ext cx="196215" cy="890270"/>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矩形 16"/>
          <p:cNvSpPr/>
          <p:nvPr/>
        </p:nvSpPr>
        <p:spPr>
          <a:xfrm>
            <a:off x="2051050" y="5615305"/>
            <a:ext cx="196215" cy="890270"/>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直接连接符 37"/>
          <p:cNvCxnSpPr/>
          <p:nvPr>
            <p:custDataLst>
              <p:tags r:id="rId1"/>
            </p:custDataLst>
          </p:nvPr>
        </p:nvCxnSpPr>
        <p:spPr>
          <a:xfrm>
            <a:off x="5876925" y="1515110"/>
            <a:ext cx="5248275" cy="0"/>
          </a:xfrm>
          <a:prstGeom prst="line">
            <a:avLst/>
          </a:prstGeom>
          <a:ln>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文本框 13"/>
          <p:cNvSpPr txBox="1"/>
          <p:nvPr>
            <p:custDataLst>
              <p:tags r:id="rId2"/>
            </p:custDataLst>
          </p:nvPr>
        </p:nvSpPr>
        <p:spPr>
          <a:xfrm>
            <a:off x="887096" y="1393190"/>
            <a:ext cx="1851660" cy="768350"/>
          </a:xfrm>
          <a:prstGeom prst="rect">
            <a:avLst/>
          </a:prstGeom>
          <a:noFill/>
        </p:spPr>
        <p:txBody>
          <a:bodyPr wrap="square" rtlCol="0">
            <a:normAutofit fontScale="90000"/>
          </a:bodyPr>
          <a:lstStyle/>
          <a:p>
            <a:pPr algn="r"/>
            <a:r>
              <a:rPr lang="zh-CN" altLang="en-US" sz="4400" b="1" spc="3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第三章</a:t>
            </a:r>
            <a:endParaRPr lang="zh-CN" altLang="en-US" sz="4400" b="1" spc="3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矩形 15"/>
          <p:cNvSpPr/>
          <p:nvPr>
            <p:custDataLst>
              <p:tags r:id="rId3"/>
            </p:custDataLst>
          </p:nvPr>
        </p:nvSpPr>
        <p:spPr>
          <a:xfrm>
            <a:off x="2897505" y="1515110"/>
            <a:ext cx="76200" cy="9226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 name="文本框 3"/>
          <p:cNvSpPr txBox="1"/>
          <p:nvPr>
            <p:custDataLst>
              <p:tags r:id="rId4"/>
            </p:custDataLst>
          </p:nvPr>
        </p:nvSpPr>
        <p:spPr>
          <a:xfrm>
            <a:off x="5494655" y="1912620"/>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第一节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5" name="文本框 4"/>
          <p:cNvSpPr txBox="1"/>
          <p:nvPr>
            <p:custDataLst>
              <p:tags r:id="rId5"/>
            </p:custDataLst>
          </p:nvPr>
        </p:nvSpPr>
        <p:spPr>
          <a:xfrm>
            <a:off x="6553835" y="1789430"/>
            <a:ext cx="4418965" cy="645160"/>
          </a:xfrm>
          <a:prstGeom prst="rect">
            <a:avLst/>
          </a:prstGeom>
          <a:noFill/>
        </p:spPr>
        <p:txBody>
          <a:bodyPr wrap="square" lIns="90170" tIns="46990" rIns="90170" bIns="46990" rtlCol="0" anchor="ctr" anchorCtr="0">
            <a:normAutofit/>
          </a:bodyPr>
          <a:p>
            <a:pPr fontAlgn="auto">
              <a:lnSpc>
                <a:spcPct val="110000"/>
              </a:lnSpc>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镜头画面组接</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26" name="文本框 25"/>
          <p:cNvSpPr txBox="1"/>
          <p:nvPr>
            <p:custDataLst>
              <p:tags r:id="rId6"/>
            </p:custDataLst>
          </p:nvPr>
        </p:nvSpPr>
        <p:spPr>
          <a:xfrm>
            <a:off x="6553835" y="2653030"/>
            <a:ext cx="4418965" cy="645160"/>
          </a:xfrm>
          <a:prstGeom prst="rect">
            <a:avLst/>
          </a:prstGeom>
          <a:noFill/>
        </p:spPr>
        <p:txBody>
          <a:bodyPr wrap="square" lIns="90170" tIns="46990" rIns="90170" bIns="46990" rtlCol="0" anchor="ctr" anchorCtr="0">
            <a:normAutofit/>
          </a:bodyPr>
          <a:p>
            <a:pPr fontAlgn="auto">
              <a:lnSpc>
                <a:spcPct val="110000"/>
              </a:lnSpc>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声音录制与编辑</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27" name="文本框 26"/>
          <p:cNvSpPr txBox="1"/>
          <p:nvPr>
            <p:custDataLst>
              <p:tags r:id="rId7"/>
            </p:custDataLst>
          </p:nvPr>
        </p:nvSpPr>
        <p:spPr>
          <a:xfrm>
            <a:off x="6553835" y="3516630"/>
            <a:ext cx="4418965" cy="645160"/>
          </a:xfrm>
          <a:prstGeom prst="rect">
            <a:avLst/>
          </a:prstGeom>
          <a:noFill/>
        </p:spPr>
        <p:txBody>
          <a:bodyPr wrap="square" lIns="90170" tIns="46990" rIns="90170" bIns="46990" rtlCol="0" anchor="ctr" anchorCtr="0">
            <a:normAutofit/>
          </a:bodyPr>
          <a:p>
            <a:pPr fontAlgn="auto">
              <a:lnSpc>
                <a:spcPct val="110000"/>
              </a:lnSpc>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影视节奏处理</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29" name="文本框 28"/>
          <p:cNvSpPr txBox="1"/>
          <p:nvPr>
            <p:custDataLst>
              <p:tags r:id="rId8"/>
            </p:custDataLst>
          </p:nvPr>
        </p:nvSpPr>
        <p:spPr>
          <a:xfrm>
            <a:off x="6553835" y="4380230"/>
            <a:ext cx="4418965" cy="645160"/>
          </a:xfrm>
          <a:prstGeom prst="rect">
            <a:avLst/>
          </a:prstGeom>
          <a:noFill/>
        </p:spPr>
        <p:txBody>
          <a:bodyPr wrap="square" lIns="90170" tIns="46990" rIns="90170" bIns="46990" rtlCol="0" anchor="ctr" anchorCtr="0">
            <a:normAutofit/>
          </a:bodyPr>
          <a:p>
            <a:pPr fontAlgn="auto">
              <a:lnSpc>
                <a:spcPct val="110000"/>
              </a:lnSpc>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影视色调处理</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30" name="文本框 29"/>
          <p:cNvSpPr txBox="1"/>
          <p:nvPr>
            <p:custDataLst>
              <p:tags r:id="rId9"/>
            </p:custDataLst>
          </p:nvPr>
        </p:nvSpPr>
        <p:spPr>
          <a:xfrm>
            <a:off x="6553835" y="5240020"/>
            <a:ext cx="4418965" cy="645160"/>
          </a:xfrm>
          <a:prstGeom prst="rect">
            <a:avLst/>
          </a:prstGeom>
          <a:noFill/>
        </p:spPr>
        <p:txBody>
          <a:bodyPr wrap="square" lIns="90170" tIns="46990" rIns="90170" bIns="46990" rtlCol="0" anchor="ctr" anchorCtr="0">
            <a:normAutofit/>
          </a:bodyPr>
          <a:p>
            <a:pPr fontAlgn="auto">
              <a:lnSpc>
                <a:spcPct val="110000"/>
              </a:lnSpc>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影视字幕设计</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2" name="文本框 1"/>
          <p:cNvSpPr txBox="1"/>
          <p:nvPr>
            <p:custDataLst>
              <p:tags r:id="rId10"/>
            </p:custDataLst>
          </p:nvPr>
        </p:nvSpPr>
        <p:spPr>
          <a:xfrm>
            <a:off x="5494655" y="2776220"/>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第二节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3" name="文本框 2"/>
          <p:cNvSpPr txBox="1"/>
          <p:nvPr>
            <p:custDataLst>
              <p:tags r:id="rId11"/>
            </p:custDataLst>
          </p:nvPr>
        </p:nvSpPr>
        <p:spPr>
          <a:xfrm>
            <a:off x="5494655" y="3639820"/>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第三节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8" name="文本框 7"/>
          <p:cNvSpPr txBox="1"/>
          <p:nvPr>
            <p:custDataLst>
              <p:tags r:id="rId12"/>
            </p:custDataLst>
          </p:nvPr>
        </p:nvSpPr>
        <p:spPr>
          <a:xfrm>
            <a:off x="5494655" y="4503420"/>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第四节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9" name="文本框 8"/>
          <p:cNvSpPr txBox="1"/>
          <p:nvPr>
            <p:custDataLst>
              <p:tags r:id="rId13"/>
            </p:custDataLst>
          </p:nvPr>
        </p:nvSpPr>
        <p:spPr>
          <a:xfrm>
            <a:off x="5494655" y="5363210"/>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第五节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7" name="文本框 6"/>
          <p:cNvSpPr txBox="1"/>
          <p:nvPr>
            <p:custDataLst>
              <p:tags r:id="rId14"/>
            </p:custDataLst>
          </p:nvPr>
        </p:nvSpPr>
        <p:spPr>
          <a:xfrm>
            <a:off x="194945" y="2161540"/>
            <a:ext cx="2623185" cy="614680"/>
          </a:xfrm>
          <a:prstGeom prst="rect">
            <a:avLst/>
          </a:prstGeom>
          <a:noFill/>
        </p:spPr>
        <p:txBody>
          <a:bodyPr wrap="square" rtlCol="0">
            <a:normAutofit fontScale="90000"/>
          </a:bodyPr>
          <a:lstStyle/>
          <a:p>
            <a:pPr algn="r"/>
            <a:r>
              <a:rPr lang="zh-CN" altLang="en-US" spc="3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影视后期编辑创作方法</a:t>
            </a:r>
            <a:endParaRPr lang="zh-CN" altLang="en-US" spc="3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Tree>
    <p:custDataLst>
      <p:tags r:id="rId15"/>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55700"/>
            <a:chOff x="417" y="61"/>
            <a:chExt cx="7318" cy="1820"/>
          </a:xfrm>
        </p:grpSpPr>
        <p:sp>
          <p:nvSpPr>
            <p:cNvPr id="15" name="文本框 14"/>
            <p:cNvSpPr txBox="1"/>
            <p:nvPr/>
          </p:nvSpPr>
          <p:spPr>
            <a:xfrm>
              <a:off x="417" y="865"/>
              <a:ext cx="6768" cy="1016"/>
            </a:xfrm>
            <a:prstGeom prst="rect">
              <a:avLst/>
            </a:prstGeom>
            <a:noFill/>
          </p:spPr>
          <p:txBody>
            <a:bodyPr wrap="none" rtlCol="0" anchor="t">
              <a:spAutoFit/>
            </a:bodyPr>
            <a:p>
              <a:pPr algn="l"/>
              <a:r>
                <a:rPr lang="zh-CN" altLang="en-US" sz="3600">
                  <a:solidFill>
                    <a:srgbClr val="382C78"/>
                  </a:solidFill>
                  <a:sym typeface="+mn-ea"/>
                </a:rPr>
                <a:t>一、镜头组接的原则</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393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第一节	镜头画面组接</a:t>
                </a:r>
                <a:endParaRPr>
                  <a:solidFill>
                    <a:schemeClr val="bg1"/>
                  </a:solidFill>
                </a:endParaRPr>
              </a:p>
            </p:txBody>
          </p:sp>
        </p:grpSp>
      </p:grpSp>
      <p:sp>
        <p:nvSpPr>
          <p:cNvPr id="2" name="文本框 1"/>
          <p:cNvSpPr txBox="1"/>
          <p:nvPr/>
        </p:nvSpPr>
        <p:spPr>
          <a:xfrm>
            <a:off x="264795" y="1134745"/>
            <a:ext cx="11742420" cy="1630045"/>
          </a:xfrm>
          <a:prstGeom prst="rect">
            <a:avLst/>
          </a:prstGeom>
          <a:noFill/>
        </p:spPr>
        <p:txBody>
          <a:bodyPr wrap="square" rtlCol="0" anchor="t">
            <a:spAutoFit/>
          </a:bodyPr>
          <a:p>
            <a:r>
              <a:rPr sz="2000">
                <a:solidFill>
                  <a:srgbClr val="382C78"/>
                </a:solidFill>
                <a:sym typeface="+mn-ea"/>
              </a:rPr>
              <a:t>镜头的组接不能随心所欲，应遵循以下几点原则：</a:t>
            </a:r>
            <a:endParaRPr sz="2000">
              <a:solidFill>
                <a:srgbClr val="382C78"/>
              </a:solidFill>
              <a:sym typeface="+mn-ea"/>
            </a:endParaRPr>
          </a:p>
          <a:p>
            <a:r>
              <a:rPr sz="2000">
                <a:solidFill>
                  <a:srgbClr val="382C78"/>
                </a:solidFill>
                <a:sym typeface="+mn-ea"/>
              </a:rPr>
              <a:t>第一，符合生活逻辑</a:t>
            </a:r>
            <a:r>
              <a:rPr lang="zh-CN" sz="2000">
                <a:solidFill>
                  <a:srgbClr val="382C78"/>
                </a:solidFill>
                <a:sym typeface="+mn-ea"/>
              </a:rPr>
              <a:t>：所谓生活逻辑就是指事物本身发展变化的客观规律。</a:t>
            </a:r>
            <a:endParaRPr lang="zh-CN" sz="2000">
              <a:solidFill>
                <a:srgbClr val="382C78"/>
              </a:solidFill>
              <a:sym typeface="+mn-ea"/>
            </a:endParaRPr>
          </a:p>
          <a:p>
            <a:r>
              <a:rPr sz="2000">
                <a:solidFill>
                  <a:srgbClr val="382C78"/>
                </a:solidFill>
                <a:sym typeface="+mn-ea"/>
              </a:rPr>
              <a:t>第二，符合观众的思维逻辑</a:t>
            </a:r>
            <a:r>
              <a:rPr lang="zh-CN" sz="2000">
                <a:solidFill>
                  <a:srgbClr val="382C78"/>
                </a:solidFill>
                <a:sym typeface="+mn-ea"/>
              </a:rPr>
              <a:t>：思维逻辑是指观众观看影视作品时的心理活动规律。</a:t>
            </a:r>
            <a:endParaRPr lang="zh-CN" sz="2000">
              <a:solidFill>
                <a:srgbClr val="382C78"/>
              </a:solidFill>
              <a:sym typeface="+mn-ea"/>
            </a:endParaRPr>
          </a:p>
          <a:p>
            <a:r>
              <a:rPr sz="2000">
                <a:solidFill>
                  <a:srgbClr val="382C78"/>
                </a:solidFill>
                <a:sym typeface="+mn-ea"/>
              </a:rPr>
              <a:t>第三，符合观众的视觉逻辑</a:t>
            </a:r>
            <a:r>
              <a:rPr lang="zh-CN" sz="2000">
                <a:solidFill>
                  <a:srgbClr val="382C78"/>
                </a:solidFill>
                <a:sym typeface="+mn-ea"/>
              </a:rPr>
              <a:t>：镜头组接要求画面构图、色彩搭配、影调效果、动作方向、过渡形式等符合观众的视觉习惯和审美标准。</a:t>
            </a:r>
            <a:endParaRPr lang="zh-CN" sz="2000">
              <a:solidFill>
                <a:srgbClr val="382C78"/>
              </a:solidFill>
              <a:sym typeface="+mn-ea"/>
            </a:endParaRPr>
          </a:p>
        </p:txBody>
      </p:sp>
      <p:sp>
        <p:nvSpPr>
          <p:cNvPr id="6" name="文本框 5"/>
          <p:cNvSpPr txBox="1"/>
          <p:nvPr/>
        </p:nvSpPr>
        <p:spPr>
          <a:xfrm>
            <a:off x="224790" y="3351530"/>
            <a:ext cx="11742420" cy="398780"/>
          </a:xfrm>
          <a:prstGeom prst="rect">
            <a:avLst/>
          </a:prstGeom>
          <a:noFill/>
        </p:spPr>
        <p:txBody>
          <a:bodyPr wrap="square" rtlCol="0" anchor="t">
            <a:spAutoFit/>
          </a:bodyPr>
          <a:p>
            <a:r>
              <a:rPr sz="2000">
                <a:solidFill>
                  <a:srgbClr val="382C78"/>
                </a:solidFill>
                <a:sym typeface="+mn-ea"/>
              </a:rPr>
              <a:t>（一）轴线概念</a:t>
            </a:r>
            <a:endParaRPr sz="2000">
              <a:solidFill>
                <a:srgbClr val="382C78"/>
              </a:solidFill>
              <a:sym typeface="+mn-ea"/>
            </a:endParaRPr>
          </a:p>
        </p:txBody>
      </p:sp>
      <p:sp>
        <p:nvSpPr>
          <p:cNvPr id="10" name="文本框 9"/>
          <p:cNvSpPr txBox="1"/>
          <p:nvPr/>
        </p:nvSpPr>
        <p:spPr>
          <a:xfrm>
            <a:off x="264795" y="2735580"/>
            <a:ext cx="5212080" cy="645160"/>
          </a:xfrm>
          <a:prstGeom prst="rect">
            <a:avLst/>
          </a:prstGeom>
          <a:noFill/>
        </p:spPr>
        <p:txBody>
          <a:bodyPr wrap="none" rtlCol="0" anchor="t">
            <a:spAutoFit/>
          </a:bodyPr>
          <a:p>
            <a:pPr algn="l"/>
            <a:r>
              <a:rPr lang="zh-CN" altLang="en-US" sz="3600">
                <a:solidFill>
                  <a:srgbClr val="382C78"/>
                </a:solidFill>
                <a:sym typeface="+mn-ea"/>
              </a:rPr>
              <a:t>二、镜头组接的轴线规律</a:t>
            </a:r>
            <a:endParaRPr lang="zh-CN" altLang="en-US" sz="3600">
              <a:solidFill>
                <a:srgbClr val="382C78"/>
              </a:solidFill>
              <a:sym typeface="+mn-ea"/>
            </a:endParaRPr>
          </a:p>
        </p:txBody>
      </p:sp>
      <p:grpSp>
        <p:nvGrpSpPr>
          <p:cNvPr id="21" name="组合 20"/>
          <p:cNvGrpSpPr/>
          <p:nvPr/>
        </p:nvGrpSpPr>
        <p:grpSpPr>
          <a:xfrm>
            <a:off x="654685" y="3644900"/>
            <a:ext cx="11312525" cy="922020"/>
            <a:chOff x="9363" y="3519"/>
            <a:chExt cx="17815" cy="1452"/>
          </a:xfrm>
        </p:grpSpPr>
        <p:sp>
          <p:nvSpPr>
            <p:cNvPr id="22" name="矩形 2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文本框 22"/>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所谓轴线，是指影视作品中表现对象的运动方向、视线方向和不同对象之间的关系所形成的一条虚拟直线。轴线的假定直接关系到画面方向性和时空构成。</a:t>
              </a:r>
              <a:endParaRPr lang="zh-CN" altLang="en-US" dirty="0">
                <a:latin typeface="+mn-ea"/>
                <a:cs typeface="宋体" panose="02010600030101010101" pitchFamily="2" charset="-122"/>
                <a:sym typeface="+mn-ea"/>
              </a:endParaRPr>
            </a:p>
          </p:txBody>
        </p:sp>
      </p:grpSp>
      <p:grpSp>
        <p:nvGrpSpPr>
          <p:cNvPr id="24" name="组合 23"/>
          <p:cNvGrpSpPr/>
          <p:nvPr/>
        </p:nvGrpSpPr>
        <p:grpSpPr>
          <a:xfrm>
            <a:off x="654685" y="4592955"/>
            <a:ext cx="11312525" cy="2138045"/>
            <a:chOff x="9363" y="3519"/>
            <a:chExt cx="17815" cy="3367"/>
          </a:xfrm>
        </p:grpSpPr>
        <p:sp>
          <p:nvSpPr>
            <p:cNvPr id="28" name="矩形 2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文本框 28"/>
            <p:cNvSpPr txBox="1"/>
            <p:nvPr/>
          </p:nvSpPr>
          <p:spPr>
            <a:xfrm>
              <a:off x="10093" y="3519"/>
              <a:ext cx="17085" cy="336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轴线一般可分为以下三类：</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运动轴线：运动轴线又称动作轴线，是指被摄对象的动作方向所形成的一条假想直线。</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方向轴线：是指被摄对象的视线方向所形成的一条假想直线。</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关系轴线：是指不同表现对象之间进行交流的位置关系所形成的一条假想直线。</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5212080" cy="1155700"/>
            <a:chOff x="417" y="61"/>
            <a:chExt cx="8208" cy="1820"/>
          </a:xfrm>
        </p:grpSpPr>
        <p:sp>
          <p:nvSpPr>
            <p:cNvPr id="15" name="文本框 14"/>
            <p:cNvSpPr txBox="1"/>
            <p:nvPr/>
          </p:nvSpPr>
          <p:spPr>
            <a:xfrm>
              <a:off x="417" y="865"/>
              <a:ext cx="8208" cy="1016"/>
            </a:xfrm>
            <a:prstGeom prst="rect">
              <a:avLst/>
            </a:prstGeom>
            <a:noFill/>
          </p:spPr>
          <p:txBody>
            <a:bodyPr wrap="none" rtlCol="0" anchor="t">
              <a:spAutoFit/>
            </a:bodyPr>
            <a:p>
              <a:pPr algn="l"/>
              <a:r>
                <a:rPr lang="zh-CN" altLang="en-US" sz="3600">
                  <a:solidFill>
                    <a:srgbClr val="382C78"/>
                  </a:solidFill>
                  <a:sym typeface="+mn-ea"/>
                </a:rPr>
                <a:t>二、镜头组接的轴线规律</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393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第一节	镜头画面组接</a:t>
                </a:r>
                <a:endParaRPr>
                  <a:solidFill>
                    <a:schemeClr val="bg1"/>
                  </a:solidFill>
                </a:endParaRPr>
              </a:p>
            </p:txBody>
          </p:sp>
        </p:grpSp>
      </p:grpSp>
      <p:sp>
        <p:nvSpPr>
          <p:cNvPr id="2" name="文本框 1"/>
          <p:cNvSpPr txBox="1"/>
          <p:nvPr/>
        </p:nvSpPr>
        <p:spPr>
          <a:xfrm>
            <a:off x="264795" y="1120140"/>
            <a:ext cx="11742420" cy="398780"/>
          </a:xfrm>
          <a:prstGeom prst="rect">
            <a:avLst/>
          </a:prstGeom>
          <a:noFill/>
        </p:spPr>
        <p:txBody>
          <a:bodyPr wrap="square" rtlCol="0" anchor="t">
            <a:spAutoFit/>
          </a:bodyPr>
          <a:p>
            <a:r>
              <a:rPr sz="2000">
                <a:solidFill>
                  <a:srgbClr val="382C78"/>
                </a:solidFill>
                <a:sym typeface="+mn-ea"/>
              </a:rPr>
              <a:t>（二）轴线规律</a:t>
            </a:r>
            <a:endParaRPr sz="2000">
              <a:solidFill>
                <a:srgbClr val="382C78"/>
              </a:solidFill>
              <a:sym typeface="+mn-ea"/>
            </a:endParaRPr>
          </a:p>
        </p:txBody>
      </p:sp>
      <p:grpSp>
        <p:nvGrpSpPr>
          <p:cNvPr id="21" name="组合 20"/>
          <p:cNvGrpSpPr/>
          <p:nvPr/>
        </p:nvGrpSpPr>
        <p:grpSpPr>
          <a:xfrm>
            <a:off x="654685" y="1372870"/>
            <a:ext cx="11312525" cy="922020"/>
            <a:chOff x="9363" y="3519"/>
            <a:chExt cx="17815" cy="1452"/>
          </a:xfrm>
        </p:grpSpPr>
        <p:sp>
          <p:nvSpPr>
            <p:cNvPr id="22" name="矩形 2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文本框 22"/>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轴线规律是指在拍摄同一场景中的相同主体时，摄影（像）机的机位和拍摄角度的变化应保持在拍摄轴线的同一侧，即 180°角内。</a:t>
              </a:r>
              <a:endParaRPr lang="zh-CN" altLang="en-US" dirty="0">
                <a:latin typeface="+mn-ea"/>
                <a:cs typeface="宋体" panose="02010600030101010101" pitchFamily="2" charset="-122"/>
                <a:sym typeface="+mn-ea"/>
              </a:endParaRPr>
            </a:p>
          </p:txBody>
        </p:sp>
      </p:grpSp>
      <p:grpSp>
        <p:nvGrpSpPr>
          <p:cNvPr id="24" name="组合 23"/>
          <p:cNvGrpSpPr/>
          <p:nvPr/>
        </p:nvGrpSpPr>
        <p:grpSpPr>
          <a:xfrm>
            <a:off x="654685" y="2192655"/>
            <a:ext cx="11312525" cy="635000"/>
            <a:chOff x="9363" y="3519"/>
            <a:chExt cx="17815" cy="1000"/>
          </a:xfrm>
        </p:grpSpPr>
        <p:sp>
          <p:nvSpPr>
            <p:cNvPr id="28" name="矩形 2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文本框 28"/>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遵守轴线规律来变换机位，可以保证人物运动和位置关系始终清楚、明确，合乎人们的观察习惯和规律。</a:t>
              </a:r>
              <a:endParaRPr lang="zh-CN" altLang="en-US" dirty="0">
                <a:latin typeface="+mn-ea"/>
                <a:cs typeface="宋体" panose="02010600030101010101" pitchFamily="2" charset="-122"/>
                <a:sym typeface="+mn-ea"/>
              </a:endParaRPr>
            </a:p>
          </p:txBody>
        </p:sp>
      </p:grpSp>
      <p:grpSp>
        <p:nvGrpSpPr>
          <p:cNvPr id="4" name="组合 3"/>
          <p:cNvGrpSpPr/>
          <p:nvPr/>
        </p:nvGrpSpPr>
        <p:grpSpPr>
          <a:xfrm>
            <a:off x="654685" y="2886075"/>
            <a:ext cx="11312525" cy="922020"/>
            <a:chOff x="9363" y="3519"/>
            <a:chExt cx="17815" cy="1452"/>
          </a:xfrm>
        </p:grpSpPr>
        <p:sp>
          <p:nvSpPr>
            <p:cNvPr id="5" name="矩形 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反之，如果拍摄时有个别镜头随意跨越到轴线另一侧去拍，就属于越轴拍摄。越轴拍摄在镜头组接时会造成人物动作、方向、位置、时空关系发生混乱，不符合观众的思维逻辑。</a:t>
              </a:r>
              <a:endParaRPr lang="zh-CN" altLang="en-US" dirty="0">
                <a:latin typeface="+mn-ea"/>
                <a:cs typeface="宋体" panose="02010600030101010101" pitchFamily="2" charset="-122"/>
                <a:sym typeface="+mn-ea"/>
              </a:endParaRPr>
            </a:p>
          </p:txBody>
        </p:sp>
      </p:grpSp>
      <p:sp>
        <p:nvSpPr>
          <p:cNvPr id="8" name="文本框 7"/>
          <p:cNvSpPr txBox="1"/>
          <p:nvPr/>
        </p:nvSpPr>
        <p:spPr>
          <a:xfrm>
            <a:off x="264795" y="3851910"/>
            <a:ext cx="11742420" cy="398780"/>
          </a:xfrm>
          <a:prstGeom prst="rect">
            <a:avLst/>
          </a:prstGeom>
          <a:noFill/>
        </p:spPr>
        <p:txBody>
          <a:bodyPr wrap="square" rtlCol="0" anchor="t">
            <a:spAutoFit/>
          </a:bodyPr>
          <a:p>
            <a:r>
              <a:rPr sz="2000">
                <a:solidFill>
                  <a:srgbClr val="382C78"/>
                </a:solidFill>
                <a:sym typeface="+mn-ea"/>
              </a:rPr>
              <a:t>（三）处理越轴镜头的手法</a:t>
            </a:r>
            <a:endParaRPr sz="2000">
              <a:solidFill>
                <a:srgbClr val="382C78"/>
              </a:solidFill>
              <a:sym typeface="+mn-ea"/>
            </a:endParaRPr>
          </a:p>
        </p:txBody>
      </p:sp>
      <p:sp>
        <p:nvSpPr>
          <p:cNvPr id="13" name="文本框 12"/>
          <p:cNvSpPr txBox="1"/>
          <p:nvPr/>
        </p:nvSpPr>
        <p:spPr>
          <a:xfrm>
            <a:off x="449580" y="4294505"/>
            <a:ext cx="11742420" cy="398780"/>
          </a:xfrm>
          <a:prstGeom prst="rect">
            <a:avLst/>
          </a:prstGeom>
          <a:noFill/>
        </p:spPr>
        <p:txBody>
          <a:bodyPr wrap="square" rtlCol="0" anchor="t">
            <a:spAutoFit/>
          </a:bodyPr>
          <a:p>
            <a:r>
              <a:rPr sz="2000">
                <a:solidFill>
                  <a:srgbClr val="382C78"/>
                </a:solidFill>
                <a:sym typeface="+mn-ea"/>
              </a:rPr>
              <a:t>1．拍摄阶段的越轴镜头处理</a:t>
            </a:r>
            <a:endParaRPr sz="2000">
              <a:solidFill>
                <a:srgbClr val="382C78"/>
              </a:solidFill>
              <a:sym typeface="+mn-ea"/>
            </a:endParaRPr>
          </a:p>
        </p:txBody>
      </p:sp>
      <p:grpSp>
        <p:nvGrpSpPr>
          <p:cNvPr id="16" name="组合 15"/>
          <p:cNvGrpSpPr/>
          <p:nvPr/>
        </p:nvGrpSpPr>
        <p:grpSpPr>
          <a:xfrm rot="0">
            <a:off x="592455" y="4751705"/>
            <a:ext cx="11146155" cy="645160"/>
            <a:chOff x="1491" y="3356"/>
            <a:chExt cx="17553" cy="1016"/>
          </a:xfrm>
        </p:grpSpPr>
        <p:sp>
          <p:nvSpPr>
            <p:cNvPr id="17" name="文本框 16"/>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（1）利用跨轴运动镜头实现越轴：在主体向相反方向运动或两人会话位置关系颠倒的两个镜头之间，插入一个摄影（像） 机跨轴的运动镜头，建立起新的轴线，使两个镜头过渡顺畅，从而实现镜头的合理越轴。</a:t>
              </a:r>
              <a:endParaRPr lang="zh-CN" altLang="en-US" dirty="0">
                <a:latin typeface="+mn-ea"/>
                <a:cs typeface="宋体" panose="02010600030101010101" pitchFamily="2" charset="-122"/>
                <a:sym typeface="+mn-ea"/>
              </a:endParaRPr>
            </a:p>
          </p:txBody>
        </p:sp>
        <p:sp>
          <p:nvSpPr>
            <p:cNvPr id="18" name="椭圆 1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9" name="组合 18"/>
          <p:cNvGrpSpPr/>
          <p:nvPr/>
        </p:nvGrpSpPr>
        <p:grpSpPr>
          <a:xfrm rot="0">
            <a:off x="592455" y="5411470"/>
            <a:ext cx="11146155" cy="645160"/>
            <a:chOff x="1491" y="3356"/>
            <a:chExt cx="17553" cy="1016"/>
          </a:xfrm>
        </p:grpSpPr>
        <p:sp>
          <p:nvSpPr>
            <p:cNvPr id="20" name="文本框 19"/>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（2）利用主体本身运动实现越轴：在主体向相反方向运动或两人会话位置关系颠倒的两个镜头之间，借助主体本身运动路线的改变，可使镜头顺畅转换从而实现越轴。</a:t>
              </a:r>
              <a:endParaRPr lang="zh-CN" altLang="en-US" dirty="0">
                <a:latin typeface="+mn-ea"/>
                <a:cs typeface="宋体" panose="02010600030101010101" pitchFamily="2" charset="-122"/>
                <a:sym typeface="+mn-ea"/>
              </a:endParaRPr>
            </a:p>
          </p:txBody>
        </p:sp>
        <p:sp>
          <p:nvSpPr>
            <p:cNvPr id="25" name="椭圆 24"/>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6" name="组合 25"/>
          <p:cNvGrpSpPr/>
          <p:nvPr/>
        </p:nvGrpSpPr>
        <p:grpSpPr>
          <a:xfrm rot="0">
            <a:off x="562610" y="6027420"/>
            <a:ext cx="11146155" cy="645160"/>
            <a:chOff x="1491" y="3356"/>
            <a:chExt cx="17553" cy="1016"/>
          </a:xfrm>
        </p:grpSpPr>
        <p:sp>
          <p:nvSpPr>
            <p:cNvPr id="27" name="文本框 26"/>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（3）利用骑轴镜头实现越轴：骑轴镜头即骑在轴线上拍摄的运动主体迎面而来或背向而去镜头，它是一种中性镜头。把中性镜头插入主体向相反方向运动的两个镜头之间，可减弱相反运动的冲突感。</a:t>
              </a:r>
              <a:endParaRPr lang="zh-CN" altLang="en-US" dirty="0">
                <a:latin typeface="+mn-ea"/>
                <a:cs typeface="宋体" panose="02010600030101010101" pitchFamily="2" charset="-122"/>
                <a:sym typeface="+mn-ea"/>
              </a:endParaRPr>
            </a:p>
          </p:txBody>
        </p:sp>
        <p:sp>
          <p:nvSpPr>
            <p:cNvPr id="30" name="椭圆 2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5212080" cy="1155700"/>
            <a:chOff x="417" y="61"/>
            <a:chExt cx="8208" cy="1820"/>
          </a:xfrm>
        </p:grpSpPr>
        <p:sp>
          <p:nvSpPr>
            <p:cNvPr id="15" name="文本框 14"/>
            <p:cNvSpPr txBox="1"/>
            <p:nvPr/>
          </p:nvSpPr>
          <p:spPr>
            <a:xfrm>
              <a:off x="417" y="865"/>
              <a:ext cx="8208" cy="1016"/>
            </a:xfrm>
            <a:prstGeom prst="rect">
              <a:avLst/>
            </a:prstGeom>
            <a:noFill/>
          </p:spPr>
          <p:txBody>
            <a:bodyPr wrap="none" rtlCol="0" anchor="t">
              <a:spAutoFit/>
            </a:bodyPr>
            <a:p>
              <a:pPr algn="l"/>
              <a:r>
                <a:rPr lang="zh-CN" altLang="en-US" sz="3600">
                  <a:solidFill>
                    <a:srgbClr val="382C78"/>
                  </a:solidFill>
                  <a:sym typeface="+mn-ea"/>
                </a:rPr>
                <a:t>二、镜头组接的轴线规律</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393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第一节	镜头画面组接</a:t>
                </a:r>
                <a:endParaRPr>
                  <a:solidFill>
                    <a:schemeClr val="bg1"/>
                  </a:solidFill>
                </a:endParaRPr>
              </a:p>
            </p:txBody>
          </p:sp>
        </p:grpSp>
      </p:grpSp>
      <p:sp>
        <p:nvSpPr>
          <p:cNvPr id="13" name="文本框 12"/>
          <p:cNvSpPr txBox="1"/>
          <p:nvPr/>
        </p:nvSpPr>
        <p:spPr>
          <a:xfrm>
            <a:off x="419735" y="1194435"/>
            <a:ext cx="11742420" cy="398780"/>
          </a:xfrm>
          <a:prstGeom prst="rect">
            <a:avLst/>
          </a:prstGeom>
          <a:noFill/>
        </p:spPr>
        <p:txBody>
          <a:bodyPr wrap="square" rtlCol="0" anchor="t">
            <a:spAutoFit/>
          </a:bodyPr>
          <a:p>
            <a:r>
              <a:rPr sz="2000">
                <a:solidFill>
                  <a:srgbClr val="382C78"/>
                </a:solidFill>
                <a:sym typeface="+mn-ea"/>
              </a:rPr>
              <a:t>2．后期阶段的越轴镜头处理</a:t>
            </a:r>
            <a:endParaRPr sz="2000">
              <a:solidFill>
                <a:srgbClr val="382C78"/>
              </a:solidFill>
              <a:sym typeface="+mn-ea"/>
            </a:endParaRPr>
          </a:p>
        </p:txBody>
      </p:sp>
      <p:grpSp>
        <p:nvGrpSpPr>
          <p:cNvPr id="16" name="组合 15"/>
          <p:cNvGrpSpPr/>
          <p:nvPr/>
        </p:nvGrpSpPr>
        <p:grpSpPr>
          <a:xfrm rot="0">
            <a:off x="592455" y="1769110"/>
            <a:ext cx="11146155" cy="645160"/>
            <a:chOff x="1491" y="3356"/>
            <a:chExt cx="17553" cy="1016"/>
          </a:xfrm>
        </p:grpSpPr>
        <p:sp>
          <p:nvSpPr>
            <p:cNvPr id="17" name="文本框 16"/>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（1）利用插入特写镜头实现越轴：在主体向相反方向运动的两个镜头之间插入突出局部或人物情绪反应的特写镜头，可以暂时集中观众的注意力，起到减弱或消除相反运动造成的冲突感。</a:t>
              </a:r>
              <a:endParaRPr lang="zh-CN" altLang="en-US" dirty="0">
                <a:latin typeface="+mn-ea"/>
                <a:cs typeface="宋体" panose="02010600030101010101" pitchFamily="2" charset="-122"/>
                <a:sym typeface="+mn-ea"/>
              </a:endParaRPr>
            </a:p>
          </p:txBody>
        </p:sp>
        <p:sp>
          <p:nvSpPr>
            <p:cNvPr id="18" name="椭圆 1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9" name="组合 18"/>
          <p:cNvGrpSpPr/>
          <p:nvPr/>
        </p:nvGrpSpPr>
        <p:grpSpPr>
          <a:xfrm rot="0">
            <a:off x="592455" y="2646045"/>
            <a:ext cx="11146155" cy="922020"/>
            <a:chOff x="1491" y="3356"/>
            <a:chExt cx="17553" cy="1452"/>
          </a:xfrm>
        </p:grpSpPr>
        <p:sp>
          <p:nvSpPr>
            <p:cNvPr id="20" name="文本框 19"/>
            <p:cNvSpPr txBox="1"/>
            <p:nvPr/>
          </p:nvSpPr>
          <p:spPr>
            <a:xfrm>
              <a:off x="1980" y="3356"/>
              <a:ext cx="17064"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2）利用插入主观镜头实现越轴：主观镜头是指剧中人物视线所看到的画面镜头，代表了画面中人物的视线。在两个主体位置关系相反的镜头中插入主观镜头，以剧中人物视线引导观众去观察、感受事物，能有效缓解跳轴的感觉。</a:t>
              </a:r>
              <a:endParaRPr lang="zh-CN" altLang="en-US" dirty="0">
                <a:latin typeface="+mn-ea"/>
                <a:cs typeface="宋体" panose="02010600030101010101" pitchFamily="2" charset="-122"/>
                <a:sym typeface="+mn-ea"/>
              </a:endParaRPr>
            </a:p>
          </p:txBody>
        </p:sp>
        <p:sp>
          <p:nvSpPr>
            <p:cNvPr id="25" name="椭圆 24"/>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6" name="组合 25"/>
          <p:cNvGrpSpPr/>
          <p:nvPr/>
        </p:nvGrpSpPr>
        <p:grpSpPr>
          <a:xfrm rot="0">
            <a:off x="592455" y="3568065"/>
            <a:ext cx="11146155" cy="645160"/>
            <a:chOff x="1491" y="3356"/>
            <a:chExt cx="17553" cy="1016"/>
          </a:xfrm>
        </p:grpSpPr>
        <p:sp>
          <p:nvSpPr>
            <p:cNvPr id="27" name="文本框 26"/>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（3）利用插入景物镜头实现越轴：在两个越轴镜头之间插入中性方向镜头，如特写镜头或景物镜头，可分散观众的注意力，缓和由于跳轴给观众带来的视觉不适。</a:t>
              </a:r>
              <a:endParaRPr lang="zh-CN" altLang="en-US" dirty="0">
                <a:latin typeface="+mn-ea"/>
                <a:cs typeface="宋体" panose="02010600030101010101" pitchFamily="2" charset="-122"/>
                <a:sym typeface="+mn-ea"/>
              </a:endParaRPr>
            </a:p>
          </p:txBody>
        </p:sp>
        <p:sp>
          <p:nvSpPr>
            <p:cNvPr id="30" name="椭圆 2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6" name="组合 5"/>
          <p:cNvGrpSpPr/>
          <p:nvPr/>
        </p:nvGrpSpPr>
        <p:grpSpPr>
          <a:xfrm rot="0">
            <a:off x="592455" y="4464685"/>
            <a:ext cx="11146155" cy="645160"/>
            <a:chOff x="1491" y="3356"/>
            <a:chExt cx="17553" cy="1016"/>
          </a:xfrm>
        </p:grpSpPr>
        <p:sp>
          <p:nvSpPr>
            <p:cNvPr id="9" name="文本框 8"/>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（4）利用人物动作的剪辑点越轴：回头、转身、走路、起坐等人物动作，往往会引起观众的注意力，剪辑时可以利用这类人物动作的关键剪辑点实现越轴。</a:t>
              </a:r>
              <a:endParaRPr lang="zh-CN" altLang="en-US" dirty="0">
                <a:latin typeface="+mn-ea"/>
                <a:cs typeface="宋体" panose="02010600030101010101" pitchFamily="2" charset="-122"/>
                <a:sym typeface="+mn-ea"/>
              </a:endParaRPr>
            </a:p>
          </p:txBody>
        </p:sp>
        <p:sp>
          <p:nvSpPr>
            <p:cNvPr id="10" name="椭圆 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55700"/>
            <a:chOff x="417" y="61"/>
            <a:chExt cx="7318" cy="1820"/>
          </a:xfrm>
        </p:grpSpPr>
        <p:sp>
          <p:nvSpPr>
            <p:cNvPr id="15" name="文本框 14"/>
            <p:cNvSpPr txBox="1"/>
            <p:nvPr/>
          </p:nvSpPr>
          <p:spPr>
            <a:xfrm>
              <a:off x="417" y="865"/>
              <a:ext cx="5328" cy="1016"/>
            </a:xfrm>
            <a:prstGeom prst="rect">
              <a:avLst/>
            </a:prstGeom>
            <a:noFill/>
          </p:spPr>
          <p:txBody>
            <a:bodyPr wrap="none" rtlCol="0" anchor="t">
              <a:spAutoFit/>
            </a:bodyPr>
            <a:p>
              <a:pPr algn="l"/>
              <a:r>
                <a:rPr lang="zh-CN" altLang="en-US" sz="3600">
                  <a:solidFill>
                    <a:srgbClr val="382C78"/>
                  </a:solidFill>
                  <a:sym typeface="+mn-ea"/>
                </a:rPr>
                <a:t>三、镜头的匹配</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393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第一节	镜头画面组接</a:t>
                </a:r>
                <a:endParaRPr>
                  <a:solidFill>
                    <a:schemeClr val="bg1"/>
                  </a:solidFill>
                </a:endParaRPr>
              </a:p>
            </p:txBody>
          </p:sp>
        </p:grpSp>
      </p:grpSp>
      <p:sp>
        <p:nvSpPr>
          <p:cNvPr id="13" name="文本框 12"/>
          <p:cNvSpPr txBox="1"/>
          <p:nvPr/>
        </p:nvSpPr>
        <p:spPr>
          <a:xfrm>
            <a:off x="206375" y="1194435"/>
            <a:ext cx="11742420" cy="398780"/>
          </a:xfrm>
          <a:prstGeom prst="rect">
            <a:avLst/>
          </a:prstGeom>
          <a:noFill/>
        </p:spPr>
        <p:txBody>
          <a:bodyPr wrap="square" rtlCol="0" anchor="t">
            <a:spAutoFit/>
          </a:bodyPr>
          <a:p>
            <a:r>
              <a:rPr sz="2000">
                <a:solidFill>
                  <a:srgbClr val="382C78"/>
                </a:solidFill>
                <a:sym typeface="+mn-ea"/>
              </a:rPr>
              <a:t>（一）景别的匹配</a:t>
            </a:r>
            <a:endParaRPr sz="2000">
              <a:solidFill>
                <a:srgbClr val="382C78"/>
              </a:solidFill>
              <a:sym typeface="+mn-ea"/>
            </a:endParaRPr>
          </a:p>
        </p:txBody>
      </p:sp>
      <p:grpSp>
        <p:nvGrpSpPr>
          <p:cNvPr id="21" name="组合 20"/>
          <p:cNvGrpSpPr/>
          <p:nvPr/>
        </p:nvGrpSpPr>
        <p:grpSpPr>
          <a:xfrm>
            <a:off x="206375" y="1505585"/>
            <a:ext cx="11927205" cy="1753235"/>
            <a:chOff x="9363" y="3519"/>
            <a:chExt cx="18783" cy="2761"/>
          </a:xfrm>
        </p:grpSpPr>
        <p:sp>
          <p:nvSpPr>
            <p:cNvPr id="22" name="矩形 2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文本框 22"/>
            <p:cNvSpPr txBox="1"/>
            <p:nvPr/>
          </p:nvSpPr>
          <p:spPr>
            <a:xfrm>
              <a:off x="9911" y="3519"/>
              <a:ext cx="18235" cy="2761"/>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在一个叙事性句子或段落中，要使两个相邻镜头组接得合理、顺畅、不跳动，在景别的处理上，须把握好以下几点：第一，同机位表现同一拍摄对象，上下组接镜头的景别必须有明显的变化。第二，表现同一对象时，如果景别变化不大，必须改变摄影（像）机的机位。通过拍摄角度的改变，减弱画面的跳动。第三，表现不同对象的镜头，无论是同景别还是不同景别，都可以组接在一起，但要注意镜头的方向性。</a:t>
              </a:r>
              <a:endParaRPr lang="zh-CN" altLang="en-US" dirty="0">
                <a:latin typeface="+mn-ea"/>
                <a:cs typeface="宋体" panose="02010600030101010101" pitchFamily="2" charset="-122"/>
                <a:sym typeface="+mn-ea"/>
              </a:endParaRPr>
            </a:p>
          </p:txBody>
        </p:sp>
      </p:grpSp>
      <p:sp>
        <p:nvSpPr>
          <p:cNvPr id="2" name="文本框 1"/>
          <p:cNvSpPr txBox="1"/>
          <p:nvPr/>
        </p:nvSpPr>
        <p:spPr>
          <a:xfrm>
            <a:off x="206375" y="3258820"/>
            <a:ext cx="11742420" cy="398780"/>
          </a:xfrm>
          <a:prstGeom prst="rect">
            <a:avLst/>
          </a:prstGeom>
          <a:noFill/>
        </p:spPr>
        <p:txBody>
          <a:bodyPr wrap="square" rtlCol="0" anchor="t">
            <a:spAutoFit/>
          </a:bodyPr>
          <a:p>
            <a:r>
              <a:rPr sz="2000">
                <a:solidFill>
                  <a:srgbClr val="382C78"/>
                </a:solidFill>
                <a:sym typeface="+mn-ea"/>
              </a:rPr>
              <a:t>（二）镜头组接剪辑点的匹配</a:t>
            </a:r>
            <a:r>
              <a:rPr lang="en-US" sz="2000">
                <a:solidFill>
                  <a:srgbClr val="382C78"/>
                </a:solidFill>
                <a:sym typeface="+mn-ea"/>
              </a:rPr>
              <a:t>——“动接动，静接静，动静相接要过渡” </a:t>
            </a:r>
            <a:endParaRPr lang="en-US" sz="2000">
              <a:solidFill>
                <a:srgbClr val="382C78"/>
              </a:solidFill>
              <a:sym typeface="+mn-ea"/>
            </a:endParaRPr>
          </a:p>
        </p:txBody>
      </p:sp>
      <p:sp>
        <p:nvSpPr>
          <p:cNvPr id="4" name="文本框 3"/>
          <p:cNvSpPr txBox="1"/>
          <p:nvPr/>
        </p:nvSpPr>
        <p:spPr>
          <a:xfrm>
            <a:off x="554355" y="3686810"/>
            <a:ext cx="11742420" cy="398780"/>
          </a:xfrm>
          <a:prstGeom prst="rect">
            <a:avLst/>
          </a:prstGeom>
          <a:noFill/>
        </p:spPr>
        <p:txBody>
          <a:bodyPr wrap="square" rtlCol="0" anchor="t">
            <a:spAutoFit/>
          </a:bodyPr>
          <a:p>
            <a:r>
              <a:rPr sz="2000">
                <a:solidFill>
                  <a:srgbClr val="382C78"/>
                </a:solidFill>
                <a:sym typeface="+mn-ea"/>
              </a:rPr>
              <a:t>1．动态镜头的组接</a:t>
            </a:r>
            <a:endParaRPr sz="2000">
              <a:solidFill>
                <a:srgbClr val="382C78"/>
              </a:solidFill>
              <a:sym typeface="+mn-ea"/>
            </a:endParaRPr>
          </a:p>
        </p:txBody>
      </p:sp>
      <p:grpSp>
        <p:nvGrpSpPr>
          <p:cNvPr id="5" name="组合 4"/>
          <p:cNvGrpSpPr/>
          <p:nvPr/>
        </p:nvGrpSpPr>
        <p:grpSpPr>
          <a:xfrm rot="0">
            <a:off x="554355" y="4070985"/>
            <a:ext cx="11146155" cy="645160"/>
            <a:chOff x="1491" y="3356"/>
            <a:chExt cx="17553" cy="1016"/>
          </a:xfrm>
        </p:grpSpPr>
        <p:sp>
          <p:nvSpPr>
            <p:cNvPr id="7" name="文本框 6"/>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“动”镜头指的是视觉上有明显动感变化的镜头，既包括画面内主体的运动，也包括画面外镜头的运动。“动接动”是指视觉上有明显动感的两镜头组接。“</a:t>
              </a:r>
              <a:endParaRPr lang="zh-CN" altLang="en-US" dirty="0">
                <a:latin typeface="+mn-ea"/>
                <a:cs typeface="宋体" panose="02010600030101010101" pitchFamily="2" charset="-122"/>
                <a:sym typeface="+mn-ea"/>
              </a:endParaRPr>
            </a:p>
          </p:txBody>
        </p:sp>
        <p:sp>
          <p:nvSpPr>
            <p:cNvPr id="8" name="椭圆 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1" name="组合 10"/>
          <p:cNvGrpSpPr/>
          <p:nvPr/>
        </p:nvGrpSpPr>
        <p:grpSpPr>
          <a:xfrm rot="0">
            <a:off x="522605" y="4686935"/>
            <a:ext cx="11146155" cy="922020"/>
            <a:chOff x="1491" y="3356"/>
            <a:chExt cx="17553" cy="1452"/>
          </a:xfrm>
        </p:grpSpPr>
        <p:sp>
          <p:nvSpPr>
            <p:cNvPr id="12" name="文本框 11"/>
            <p:cNvSpPr txBox="1"/>
            <p:nvPr/>
          </p:nvSpPr>
          <p:spPr>
            <a:xfrm>
              <a:off x="1980" y="3356"/>
              <a:ext cx="17064"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“动接动”可分为以下三种情况：第一，画面内主体的“动接动”。</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 </a:t>
              </a:r>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第二，画面外的“动接动”。</a:t>
              </a:r>
              <a:endParaRPr lang="zh-CN" altLang="en-US" dirty="0">
                <a:latin typeface="+mn-ea"/>
                <a:cs typeface="宋体" panose="02010600030101010101" pitchFamily="2" charset="-122"/>
                <a:sym typeface="+mn-ea"/>
              </a:endParaRPr>
            </a:p>
            <a:p>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第三，画面内主体的运动与画面外镜头的运动组接。</a:t>
              </a:r>
              <a:endParaRPr lang="zh-CN" altLang="en-US" dirty="0">
                <a:latin typeface="+mn-ea"/>
                <a:cs typeface="宋体" panose="02010600030101010101" pitchFamily="2" charset="-122"/>
                <a:sym typeface="+mn-ea"/>
              </a:endParaRPr>
            </a:p>
          </p:txBody>
        </p:sp>
        <p:sp>
          <p:nvSpPr>
            <p:cNvPr id="14" name="椭圆 1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9" name="组合 28"/>
          <p:cNvGrpSpPr/>
          <p:nvPr/>
        </p:nvGrpSpPr>
        <p:grpSpPr>
          <a:xfrm>
            <a:off x="200025" y="5375275"/>
            <a:ext cx="11468735" cy="1367790"/>
            <a:chOff x="1336" y="7266"/>
            <a:chExt cx="18061" cy="2154"/>
          </a:xfrm>
        </p:grpSpPr>
        <p:grpSp>
          <p:nvGrpSpPr>
            <p:cNvPr id="24" name="组合 23"/>
            <p:cNvGrpSpPr/>
            <p:nvPr/>
          </p:nvGrpSpPr>
          <p:grpSpPr>
            <a:xfrm>
              <a:off x="1336" y="7266"/>
              <a:ext cx="2483" cy="1440"/>
              <a:chOff x="982" y="7247"/>
              <a:chExt cx="2483" cy="1440"/>
            </a:xfrm>
          </p:grpSpPr>
          <p:sp>
            <p:nvSpPr>
              <p:cNvPr id="31" name="文本框 30"/>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4" name="图片 33"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35" name="文本框 34"/>
            <p:cNvSpPr txBox="1"/>
            <p:nvPr/>
          </p:nvSpPr>
          <p:spPr>
            <a:xfrm>
              <a:off x="3657" y="7532"/>
              <a:ext cx="15740" cy="1888"/>
            </a:xfrm>
            <a:prstGeom prst="rect">
              <a:avLst/>
            </a:prstGeom>
            <a:noFill/>
          </p:spPr>
          <p:txBody>
            <a:bodyPr wrap="square" rtlCol="0">
              <a:spAutoFit/>
            </a:bodyPr>
            <a:p>
              <a:r>
                <a:t>【画面外“动接动”】影片《偷自行车的人》（意大利，1948 年）有一情节，表现主人公到街上寻找他那辆丢失的自行车的画面，采用了镜头的“动接动”组接</a:t>
              </a:r>
              <a:r>
                <a:rPr lang="zh-CN"/>
                <a:t>。</a:t>
              </a:r>
              <a:endParaRPr lang="zh-CN"/>
            </a:p>
            <a:p>
              <a:r>
                <a:rPr lang="zh-CN"/>
                <a:t>【画内主体运动与画外镜头运动组接】某专题片中，表现一个篮球运动员在投篮的场面时，前一个镜头是画面内主体的运动，后一个是跟摇拍摄篮球入筐的运动镜头。</a:t>
              </a:r>
              <a:endParaRPr lang="zh-CN"/>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46930" cy="1097280"/>
            <a:chOff x="417" y="38"/>
            <a:chExt cx="7318" cy="1728"/>
          </a:xfrm>
        </p:grpSpPr>
        <p:sp>
          <p:nvSpPr>
            <p:cNvPr id="15" name="文本框 14"/>
            <p:cNvSpPr txBox="1"/>
            <p:nvPr/>
          </p:nvSpPr>
          <p:spPr>
            <a:xfrm>
              <a:off x="417" y="750"/>
              <a:ext cx="5328" cy="1016"/>
            </a:xfrm>
            <a:prstGeom prst="rect">
              <a:avLst/>
            </a:prstGeom>
            <a:noFill/>
          </p:spPr>
          <p:txBody>
            <a:bodyPr wrap="none" rtlCol="0" anchor="t">
              <a:spAutoFit/>
            </a:bodyPr>
            <a:p>
              <a:pPr algn="l"/>
              <a:r>
                <a:rPr lang="zh-CN" altLang="en-US" sz="3600">
                  <a:solidFill>
                    <a:srgbClr val="382C78"/>
                  </a:solidFill>
                  <a:sym typeface="+mn-ea"/>
                </a:rPr>
                <a:t>三、镜头的匹配</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393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第一节	镜头画面组接</a:t>
                </a:r>
                <a:endParaRPr>
                  <a:solidFill>
                    <a:schemeClr val="bg1"/>
                  </a:solidFill>
                </a:endParaRPr>
              </a:p>
            </p:txBody>
          </p:sp>
        </p:grpSp>
      </p:grpSp>
      <p:sp>
        <p:nvSpPr>
          <p:cNvPr id="13" name="文本框 12"/>
          <p:cNvSpPr txBox="1"/>
          <p:nvPr/>
        </p:nvSpPr>
        <p:spPr>
          <a:xfrm>
            <a:off x="206375" y="1048385"/>
            <a:ext cx="11742420" cy="398780"/>
          </a:xfrm>
          <a:prstGeom prst="rect">
            <a:avLst/>
          </a:prstGeom>
          <a:noFill/>
        </p:spPr>
        <p:txBody>
          <a:bodyPr wrap="square" rtlCol="0" anchor="t">
            <a:spAutoFit/>
          </a:bodyPr>
          <a:p>
            <a:r>
              <a:rPr sz="2000">
                <a:solidFill>
                  <a:srgbClr val="382C78"/>
                </a:solidFill>
                <a:sym typeface="+mn-ea"/>
              </a:rPr>
              <a:t>2．静态镜头的组接</a:t>
            </a:r>
            <a:endParaRPr sz="2000">
              <a:solidFill>
                <a:srgbClr val="382C78"/>
              </a:solidFill>
              <a:sym typeface="+mn-ea"/>
            </a:endParaRPr>
          </a:p>
        </p:txBody>
      </p:sp>
      <p:grpSp>
        <p:nvGrpSpPr>
          <p:cNvPr id="5" name="组合 4"/>
          <p:cNvGrpSpPr/>
          <p:nvPr/>
        </p:nvGrpSpPr>
        <p:grpSpPr>
          <a:xfrm rot="0">
            <a:off x="504190" y="1388745"/>
            <a:ext cx="11146155" cy="469265"/>
            <a:chOff x="1491" y="3356"/>
            <a:chExt cx="17553" cy="739"/>
          </a:xfrm>
        </p:grpSpPr>
        <p:sp>
          <p:nvSpPr>
            <p:cNvPr id="7" name="文本框 6"/>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“静”指的是视觉上没有明显动感变化的镜头。“静接静”是指视觉上没有明显动感的两镜头组接。</a:t>
              </a:r>
              <a:endParaRPr lang="zh-CN" altLang="en-US" dirty="0">
                <a:latin typeface="+mn-ea"/>
                <a:cs typeface="宋体" panose="02010600030101010101" pitchFamily="2" charset="-122"/>
                <a:sym typeface="+mn-ea"/>
              </a:endParaRPr>
            </a:p>
          </p:txBody>
        </p:sp>
        <p:sp>
          <p:nvSpPr>
            <p:cNvPr id="8" name="椭圆 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1" name="组合 10"/>
          <p:cNvGrpSpPr/>
          <p:nvPr/>
        </p:nvGrpSpPr>
        <p:grpSpPr>
          <a:xfrm rot="0">
            <a:off x="504190" y="1814195"/>
            <a:ext cx="11146155" cy="645160"/>
            <a:chOff x="1491" y="3356"/>
            <a:chExt cx="17553" cy="1016"/>
          </a:xfrm>
        </p:grpSpPr>
        <p:sp>
          <p:nvSpPr>
            <p:cNvPr id="12" name="文本框 11"/>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“静接静”有两种形式：一种是画面内主体的“静接静”；另一种形式是画面外的“静接静”，“静接静”和“动接动”一样，必须依据画面内在节奏的一致性进行组接。</a:t>
              </a:r>
              <a:endParaRPr lang="zh-CN" altLang="en-US" dirty="0">
                <a:latin typeface="+mn-ea"/>
                <a:cs typeface="宋体" panose="02010600030101010101" pitchFamily="2" charset="-122"/>
                <a:sym typeface="+mn-ea"/>
              </a:endParaRPr>
            </a:p>
          </p:txBody>
        </p:sp>
        <p:sp>
          <p:nvSpPr>
            <p:cNvPr id="14" name="椭圆 1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6" name="文本框 5"/>
          <p:cNvSpPr txBox="1"/>
          <p:nvPr/>
        </p:nvSpPr>
        <p:spPr>
          <a:xfrm>
            <a:off x="264795" y="2430145"/>
            <a:ext cx="11742420" cy="398780"/>
          </a:xfrm>
          <a:prstGeom prst="rect">
            <a:avLst/>
          </a:prstGeom>
          <a:noFill/>
        </p:spPr>
        <p:txBody>
          <a:bodyPr wrap="square" rtlCol="0" anchor="t">
            <a:spAutoFit/>
          </a:bodyPr>
          <a:p>
            <a:r>
              <a:rPr sz="2000">
                <a:solidFill>
                  <a:srgbClr val="382C78"/>
                </a:solidFill>
                <a:sym typeface="+mn-ea"/>
              </a:rPr>
              <a:t>3．动静组接要有过渡</a:t>
            </a:r>
            <a:endParaRPr sz="2000">
              <a:solidFill>
                <a:srgbClr val="382C78"/>
              </a:solidFill>
              <a:sym typeface="+mn-ea"/>
            </a:endParaRPr>
          </a:p>
        </p:txBody>
      </p:sp>
      <p:grpSp>
        <p:nvGrpSpPr>
          <p:cNvPr id="9" name="组合 8"/>
          <p:cNvGrpSpPr/>
          <p:nvPr/>
        </p:nvGrpSpPr>
        <p:grpSpPr>
          <a:xfrm rot="0">
            <a:off x="504190" y="2770505"/>
            <a:ext cx="11146155" cy="645160"/>
            <a:chOff x="1491" y="3356"/>
            <a:chExt cx="17553" cy="1016"/>
          </a:xfrm>
        </p:grpSpPr>
        <p:sp>
          <p:nvSpPr>
            <p:cNvPr id="10" name="文本框 9"/>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动静组接要有过渡，否则会产生一种跳跃的视觉感受，造成画面的不连贯。动静组接有画面内主体的动静相接和运动镜头与固定镜头连接两种形式。</a:t>
              </a:r>
              <a:endParaRPr lang="zh-CN" altLang="en-US" dirty="0">
                <a:latin typeface="+mn-ea"/>
                <a:cs typeface="宋体" panose="02010600030101010101" pitchFamily="2" charset="-122"/>
                <a:sym typeface="+mn-ea"/>
              </a:endParaRPr>
            </a:p>
          </p:txBody>
        </p:sp>
        <p:sp>
          <p:nvSpPr>
            <p:cNvPr id="16" name="椭圆 1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7" name="组合 16"/>
          <p:cNvGrpSpPr/>
          <p:nvPr/>
        </p:nvGrpSpPr>
        <p:grpSpPr>
          <a:xfrm rot="0">
            <a:off x="523240" y="3409315"/>
            <a:ext cx="11146155" cy="645160"/>
            <a:chOff x="1491" y="3195"/>
            <a:chExt cx="17553" cy="1016"/>
          </a:xfrm>
        </p:grpSpPr>
        <p:sp>
          <p:nvSpPr>
            <p:cNvPr id="18" name="文本框 17"/>
            <p:cNvSpPr txBox="1"/>
            <p:nvPr/>
          </p:nvSpPr>
          <p:spPr>
            <a:xfrm>
              <a:off x="1980" y="3195"/>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画面主体运动与主体静态的镜头相接时，要等运动的要素停下来才能与静态的主体画面相接。运动镜头与静态镜头连接时，可利用运动镜头“起幅”前或“落幅”后所具有的片刻静止的特性作为过渡点。</a:t>
              </a:r>
              <a:endParaRPr lang="zh-CN" altLang="en-US" dirty="0">
                <a:latin typeface="+mn-ea"/>
                <a:cs typeface="宋体" panose="02010600030101010101" pitchFamily="2" charset="-122"/>
                <a:sym typeface="+mn-ea"/>
              </a:endParaRPr>
            </a:p>
          </p:txBody>
        </p:sp>
        <p:sp>
          <p:nvSpPr>
            <p:cNvPr id="19" name="椭圆 1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0" name="文本框 19"/>
          <p:cNvSpPr txBox="1"/>
          <p:nvPr/>
        </p:nvSpPr>
        <p:spPr>
          <a:xfrm>
            <a:off x="264795" y="3995420"/>
            <a:ext cx="11742420" cy="398780"/>
          </a:xfrm>
          <a:prstGeom prst="rect">
            <a:avLst/>
          </a:prstGeom>
          <a:noFill/>
        </p:spPr>
        <p:txBody>
          <a:bodyPr wrap="square" rtlCol="0" anchor="t">
            <a:spAutoFit/>
          </a:bodyPr>
          <a:p>
            <a:r>
              <a:rPr sz="2000">
                <a:solidFill>
                  <a:srgbClr val="382C78"/>
                </a:solidFill>
                <a:sym typeface="+mn-ea"/>
              </a:rPr>
              <a:t>（三）影调和色调的匹配</a:t>
            </a:r>
            <a:endParaRPr sz="2000">
              <a:solidFill>
                <a:srgbClr val="382C78"/>
              </a:solidFill>
              <a:sym typeface="+mn-ea"/>
            </a:endParaRPr>
          </a:p>
        </p:txBody>
      </p:sp>
      <p:grpSp>
        <p:nvGrpSpPr>
          <p:cNvPr id="25" name="组合 24"/>
          <p:cNvGrpSpPr/>
          <p:nvPr/>
        </p:nvGrpSpPr>
        <p:grpSpPr>
          <a:xfrm>
            <a:off x="440055" y="4277360"/>
            <a:ext cx="11312525" cy="1337945"/>
            <a:chOff x="9363" y="3519"/>
            <a:chExt cx="17815" cy="2107"/>
          </a:xfrm>
        </p:grpSpPr>
        <p:sp>
          <p:nvSpPr>
            <p:cNvPr id="26" name="矩形 2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影调是指画面明暗关系的总体倾向。色调是指画面的色彩组织和配置以某一种颜色为主导时呈现出来的色彩倾向。影调和色调都是构成画面、创造气氛、表现情绪、形成风格的重要手段。镜头组接时应考虑到前后镜头的影调和色调匹配问题。</a:t>
              </a:r>
              <a:endParaRPr lang="zh-CN" altLang="en-US" dirty="0">
                <a:latin typeface="+mn-ea"/>
                <a:cs typeface="宋体" panose="02010600030101010101" pitchFamily="2" charset="-122"/>
                <a:sym typeface="+mn-ea"/>
              </a:endParaRPr>
            </a:p>
          </p:txBody>
        </p:sp>
      </p:grpSp>
      <p:grpSp>
        <p:nvGrpSpPr>
          <p:cNvPr id="28" name="组合 27"/>
          <p:cNvGrpSpPr/>
          <p:nvPr/>
        </p:nvGrpSpPr>
        <p:grpSpPr>
          <a:xfrm>
            <a:off x="479425" y="5425440"/>
            <a:ext cx="11312525" cy="1337945"/>
            <a:chOff x="9363" y="3519"/>
            <a:chExt cx="17815" cy="2107"/>
          </a:xfrm>
        </p:grpSpPr>
        <p:sp>
          <p:nvSpPr>
            <p:cNvPr id="30" name="矩形 2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7" name="文本框 36"/>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影片影调和色调的统一，从大的方面看，应注意影片整体风格的调子要与内容、感情相一致。从小的方面看，两相邻镜头画面调子要统一，即当用一组镜头表现同一场景中的连续事件时，两镜头组接点的画面一般不应出现影调和色调的强烈反差。</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906780" y="1828800"/>
            <a:ext cx="10694035" cy="922020"/>
            <a:chOff x="9363" y="3519"/>
            <a:chExt cx="16841" cy="1452"/>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人物形象是影视叙事的主体，光线对人物形象的塑造以及刻画人物性格起着重要作用。根据不同的人物性格采用不同的光线处理，可以使人物形象更加鲜明。</a:t>
              </a:r>
              <a:endParaRPr lang="zh-CN" altLang="en-US" dirty="0">
                <a:latin typeface="+mn-ea"/>
                <a:cs typeface="宋体" panose="02010600030101010101" pitchFamily="2" charset="-122"/>
                <a:sym typeface="+mn-ea"/>
              </a:endParaRPr>
            </a:p>
          </p:txBody>
        </p:sp>
      </p:grpSp>
      <p:grpSp>
        <p:nvGrpSpPr>
          <p:cNvPr id="3" name="组合 2"/>
          <p:cNvGrpSpPr/>
          <p:nvPr/>
        </p:nvGrpSpPr>
        <p:grpSpPr>
          <a:xfrm>
            <a:off x="264795" y="79375"/>
            <a:ext cx="4297680" cy="1246505"/>
            <a:chOff x="417" y="125"/>
            <a:chExt cx="6768" cy="1963"/>
          </a:xfrm>
        </p:grpSpPr>
        <p:sp>
          <p:nvSpPr>
            <p:cNvPr id="15" name="文本框 14"/>
            <p:cNvSpPr txBox="1"/>
            <p:nvPr/>
          </p:nvSpPr>
          <p:spPr>
            <a:xfrm>
              <a:off x="417" y="1072"/>
              <a:ext cx="6768" cy="1016"/>
            </a:xfrm>
            <a:prstGeom prst="rect">
              <a:avLst/>
            </a:prstGeom>
            <a:noFill/>
          </p:spPr>
          <p:txBody>
            <a:bodyPr wrap="none" rtlCol="0" anchor="t">
              <a:spAutoFit/>
            </a:bodyPr>
            <a:p>
              <a:pPr algn="l"/>
              <a:r>
                <a:rPr lang="zh-CN" altLang="en-US" sz="3600">
                  <a:solidFill>
                    <a:srgbClr val="382C78"/>
                  </a:solidFill>
                  <a:sym typeface="+mn-ea"/>
                </a:rPr>
                <a:t>三、画面光影的功能</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308" cy="580"/>
              </a:xfrm>
              <a:prstGeom prst="rect">
                <a:avLst/>
              </a:prstGeom>
              <a:noFill/>
            </p:spPr>
            <p:txBody>
              <a:bodyPr wrap="none" rtlCol="0">
                <a:spAutoFit/>
              </a:bodyPr>
              <a:p>
                <a:r>
                  <a:rPr lang="zh-CN" altLang="en-US">
                    <a:solidFill>
                      <a:schemeClr val="bg1"/>
                    </a:solidFill>
                  </a:rPr>
                  <a:t>第一节</a:t>
                </a:r>
                <a:r>
                  <a:rPr lang="en-US" altLang="zh-CN">
                    <a:solidFill>
                      <a:schemeClr val="bg1"/>
                    </a:solidFill>
                  </a:rPr>
                  <a:t>     </a:t>
                </a:r>
                <a:r>
                  <a:rPr lang="zh-CN" altLang="en-US">
                    <a:solidFill>
                      <a:schemeClr val="bg1"/>
                    </a:solidFill>
                  </a:rPr>
                  <a:t>画面艺术</a:t>
                </a:r>
                <a:endParaRPr lang="zh-CN" altLang="en-US">
                  <a:solidFill>
                    <a:schemeClr val="bg1"/>
                  </a:solidFill>
                </a:endParaRPr>
              </a:p>
            </p:txBody>
          </p:sp>
        </p:grpSp>
      </p:grpSp>
      <p:grpSp>
        <p:nvGrpSpPr>
          <p:cNvPr id="5" name="组合 4"/>
          <p:cNvGrpSpPr/>
          <p:nvPr/>
        </p:nvGrpSpPr>
        <p:grpSpPr>
          <a:xfrm>
            <a:off x="848360" y="4535170"/>
            <a:ext cx="10483850" cy="1337945"/>
            <a:chOff x="9363" y="3519"/>
            <a:chExt cx="16297" cy="2107"/>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0093" y="3519"/>
              <a:ext cx="15567"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所谓环境氛围是指特定环境中的气氛和情调，是画面整体形象给人的一种直观感觉，是观众观看影视作品时的一种情绪反应。对于自然光，光线是变化的，不同的时间段具有不同的光性质可以表现出不同的时间概念，营造出不同的环境氛围。</a:t>
              </a:r>
              <a:endParaRPr lang="zh-CN" altLang="en-US" dirty="0">
                <a:latin typeface="+mn-ea"/>
                <a:cs typeface="宋体" panose="02010600030101010101" pitchFamily="2" charset="-122"/>
                <a:sym typeface="+mn-ea"/>
              </a:endParaRPr>
            </a:p>
          </p:txBody>
        </p:sp>
      </p:grpSp>
      <p:grpSp>
        <p:nvGrpSpPr>
          <p:cNvPr id="11" name="组合 10"/>
          <p:cNvGrpSpPr/>
          <p:nvPr/>
        </p:nvGrpSpPr>
        <p:grpSpPr>
          <a:xfrm>
            <a:off x="527685" y="2707005"/>
            <a:ext cx="11137265" cy="1367790"/>
            <a:chOff x="1336" y="7266"/>
            <a:chExt cx="17539" cy="2154"/>
          </a:xfrm>
        </p:grpSpPr>
        <p:grpSp>
          <p:nvGrpSpPr>
            <p:cNvPr id="9" name="组合 8"/>
            <p:cNvGrpSpPr/>
            <p:nvPr/>
          </p:nvGrpSpPr>
          <p:grpSpPr>
            <a:xfrm>
              <a:off x="1336" y="7266"/>
              <a:ext cx="2483" cy="1440"/>
              <a:chOff x="982" y="7247"/>
              <a:chExt cx="2483" cy="1440"/>
            </a:xfrm>
          </p:grpSpPr>
          <p:sp>
            <p:nvSpPr>
              <p:cNvPr id="4" name="文本框 3"/>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8" name="图片 7"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10" name="文本框 9"/>
            <p:cNvSpPr txBox="1"/>
            <p:nvPr/>
          </p:nvSpPr>
          <p:spPr>
            <a:xfrm>
              <a:off x="3657" y="7532"/>
              <a:ext cx="15218" cy="1888"/>
            </a:xfrm>
            <a:prstGeom prst="rect">
              <a:avLst/>
            </a:prstGeom>
            <a:noFill/>
          </p:spPr>
          <p:txBody>
            <a:bodyPr wrap="square" rtlCol="0">
              <a:spAutoFit/>
            </a:bodyPr>
            <a:p>
              <a:r>
                <a:rPr lang="zh-CN" altLang="en-US"/>
                <a:t>【光线塑造人物形象】影片《我的父亲母亲》（中国，1999 年）中，表现母亲的镜头，大部分是通过自然侧逆光或逆光构图，使人物富有层次感，突出了少女楚楚动人的轮廓美。</a:t>
              </a:r>
              <a:endParaRPr lang="zh-CN" altLang="en-US"/>
            </a:p>
            <a:p>
              <a:r>
                <a:rPr lang="zh-CN" altLang="en-US"/>
                <a:t>【光线刻画人物性格】影片《公民凯恩》（美国，1941 年）中对凯恩的用光也很有特点，导演威尔斯根据凯恩不同时期所表现出来的复杂性格，在人物用光上采用了不同的处理手法。</a:t>
              </a:r>
              <a:endParaRPr lang="zh-CN" altLang="en-US"/>
            </a:p>
          </p:txBody>
        </p:sp>
      </p:grpSp>
      <p:sp>
        <p:nvSpPr>
          <p:cNvPr id="2" name="文本框 1"/>
          <p:cNvSpPr txBox="1"/>
          <p:nvPr/>
        </p:nvSpPr>
        <p:spPr>
          <a:xfrm>
            <a:off x="354330" y="1325880"/>
            <a:ext cx="5059680" cy="460375"/>
          </a:xfrm>
          <a:prstGeom prst="rect">
            <a:avLst/>
          </a:prstGeom>
          <a:noFill/>
        </p:spPr>
        <p:txBody>
          <a:bodyPr wrap="none" rtlCol="0" anchor="t">
            <a:spAutoFit/>
          </a:bodyPr>
          <a:p>
            <a:pPr algn="l"/>
            <a:r>
              <a:rPr lang="zh-CN" altLang="en-US" sz="2400">
                <a:solidFill>
                  <a:srgbClr val="382C78"/>
                </a:solidFill>
                <a:sym typeface="+mn-ea"/>
              </a:rPr>
              <a:t>（一）塑造人物形象，刻画人物性格</a:t>
            </a:r>
            <a:endParaRPr lang="zh-CN" altLang="en-US" sz="2400">
              <a:solidFill>
                <a:srgbClr val="382C78"/>
              </a:solidFill>
              <a:sym typeface="+mn-ea"/>
            </a:endParaRPr>
          </a:p>
        </p:txBody>
      </p:sp>
      <p:sp>
        <p:nvSpPr>
          <p:cNvPr id="12" name="文本框 11"/>
          <p:cNvSpPr txBox="1"/>
          <p:nvPr/>
        </p:nvSpPr>
        <p:spPr>
          <a:xfrm>
            <a:off x="354330" y="4074795"/>
            <a:ext cx="2926080" cy="460375"/>
          </a:xfrm>
          <a:prstGeom prst="rect">
            <a:avLst/>
          </a:prstGeom>
          <a:noFill/>
        </p:spPr>
        <p:txBody>
          <a:bodyPr wrap="none" rtlCol="0" anchor="t">
            <a:spAutoFit/>
          </a:bodyPr>
          <a:p>
            <a:pPr algn="l"/>
            <a:r>
              <a:rPr lang="zh-CN" altLang="en-US" sz="2400">
                <a:solidFill>
                  <a:srgbClr val="382C78"/>
                </a:solidFill>
                <a:sym typeface="+mn-ea"/>
              </a:rPr>
              <a:t>（二）营造环境氛围</a:t>
            </a:r>
            <a:endParaRPr lang="zh-CN" altLang="en-US" sz="2400">
              <a:solidFill>
                <a:srgbClr val="382C78"/>
              </a:solidFill>
              <a:sym typeface="+mn-ea"/>
            </a:endParaRPr>
          </a:p>
        </p:txBody>
      </p:sp>
      <p:grpSp>
        <p:nvGrpSpPr>
          <p:cNvPr id="14" name="组合 13"/>
          <p:cNvGrpSpPr/>
          <p:nvPr/>
        </p:nvGrpSpPr>
        <p:grpSpPr>
          <a:xfrm>
            <a:off x="463550" y="5700395"/>
            <a:ext cx="11137265" cy="914400"/>
            <a:chOff x="1336" y="7266"/>
            <a:chExt cx="17539" cy="1440"/>
          </a:xfrm>
        </p:grpSpPr>
        <p:grpSp>
          <p:nvGrpSpPr>
            <p:cNvPr id="16" name="组合 15"/>
            <p:cNvGrpSpPr/>
            <p:nvPr/>
          </p:nvGrpSpPr>
          <p:grpSpPr>
            <a:xfrm>
              <a:off x="1336" y="7266"/>
              <a:ext cx="2483" cy="1440"/>
              <a:chOff x="982" y="7247"/>
              <a:chExt cx="2483" cy="1440"/>
            </a:xfrm>
          </p:grpSpPr>
          <p:sp>
            <p:nvSpPr>
              <p:cNvPr id="17" name="文本框 16"/>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19" name="图片 18"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0" name="文本框 19"/>
            <p:cNvSpPr txBox="1"/>
            <p:nvPr/>
          </p:nvSpPr>
          <p:spPr>
            <a:xfrm>
              <a:off x="3657" y="7532"/>
              <a:ext cx="15218" cy="1016"/>
            </a:xfrm>
            <a:prstGeom prst="rect">
              <a:avLst/>
            </a:prstGeom>
            <a:noFill/>
          </p:spPr>
          <p:txBody>
            <a:bodyPr wrap="square" rtlCol="0">
              <a:spAutoFit/>
            </a:bodyPr>
            <a:p>
              <a:r>
                <a:rPr lang="zh-CN" altLang="en-US"/>
                <a:t>影片《辛德勒名单》（美国，1993 年）表现德国法西斯对犹太人进行惨绝人寰的屠杀场面，用的是昏暗的硬调光，而照在躲藏着的红衣小女孩脸上的光，用的是软光，光线比较柔和。</a:t>
              </a:r>
              <a:endParaRPr lang="zh-CN" altLang="en-US"/>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46930" cy="1097280"/>
            <a:chOff x="417" y="38"/>
            <a:chExt cx="7318" cy="1728"/>
          </a:xfrm>
        </p:grpSpPr>
        <p:sp>
          <p:nvSpPr>
            <p:cNvPr id="15" name="文本框 14"/>
            <p:cNvSpPr txBox="1"/>
            <p:nvPr/>
          </p:nvSpPr>
          <p:spPr>
            <a:xfrm>
              <a:off x="417" y="750"/>
              <a:ext cx="5328" cy="1016"/>
            </a:xfrm>
            <a:prstGeom prst="rect">
              <a:avLst/>
            </a:prstGeom>
            <a:noFill/>
          </p:spPr>
          <p:txBody>
            <a:bodyPr wrap="none" rtlCol="0" anchor="t">
              <a:spAutoFit/>
            </a:bodyPr>
            <a:p>
              <a:pPr algn="l"/>
              <a:r>
                <a:rPr lang="zh-CN" altLang="en-US" sz="3600">
                  <a:solidFill>
                    <a:srgbClr val="382C78"/>
                  </a:solidFill>
                  <a:sym typeface="+mn-ea"/>
                </a:rPr>
                <a:t>三、镜头的匹配</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393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第一节	镜头画面组接</a:t>
                </a:r>
                <a:endParaRPr>
                  <a:solidFill>
                    <a:schemeClr val="bg1"/>
                  </a:solidFill>
                </a:endParaRPr>
              </a:p>
            </p:txBody>
          </p:sp>
        </p:grpSp>
      </p:grpSp>
      <p:sp>
        <p:nvSpPr>
          <p:cNvPr id="13" name="文本框 12"/>
          <p:cNvSpPr txBox="1"/>
          <p:nvPr/>
        </p:nvSpPr>
        <p:spPr>
          <a:xfrm>
            <a:off x="206375" y="1048385"/>
            <a:ext cx="11742420" cy="398780"/>
          </a:xfrm>
          <a:prstGeom prst="rect">
            <a:avLst/>
          </a:prstGeom>
          <a:noFill/>
        </p:spPr>
        <p:txBody>
          <a:bodyPr wrap="square" rtlCol="0" anchor="t">
            <a:spAutoFit/>
          </a:bodyPr>
          <a:p>
            <a:r>
              <a:rPr sz="2000">
                <a:solidFill>
                  <a:srgbClr val="382C78"/>
                </a:solidFill>
                <a:sym typeface="+mn-ea"/>
              </a:rPr>
              <a:t>（四）镜头长短的匹配</a:t>
            </a:r>
            <a:endParaRPr sz="2000">
              <a:solidFill>
                <a:srgbClr val="382C78"/>
              </a:solidFill>
              <a:sym typeface="+mn-ea"/>
            </a:endParaRPr>
          </a:p>
        </p:txBody>
      </p:sp>
      <p:grpSp>
        <p:nvGrpSpPr>
          <p:cNvPr id="25" name="组合 24"/>
          <p:cNvGrpSpPr/>
          <p:nvPr/>
        </p:nvGrpSpPr>
        <p:grpSpPr>
          <a:xfrm>
            <a:off x="479425" y="1330325"/>
            <a:ext cx="11312525" cy="1337945"/>
            <a:chOff x="9363" y="3519"/>
            <a:chExt cx="17815" cy="2107"/>
          </a:xfrm>
        </p:grpSpPr>
        <p:sp>
          <p:nvSpPr>
            <p:cNvPr id="26" name="矩形 2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镜头的长短影响着画面内容的表现和情节节奏。如果整部影视作品或电视节目将所有的镜头都按照相同的时间长短进行组接，则体现不出画面节奏的变化，会给观众以索然无味之感；如果将镜头按随意长度组接，又会显得杂乱无章，影响作品内容的表达。</a:t>
              </a:r>
              <a:endParaRPr lang="zh-CN" altLang="en-US" dirty="0">
                <a:latin typeface="+mn-ea"/>
                <a:cs typeface="宋体" panose="02010600030101010101" pitchFamily="2" charset="-122"/>
                <a:sym typeface="+mn-ea"/>
              </a:endParaRPr>
            </a:p>
          </p:txBody>
        </p:sp>
      </p:grpSp>
      <p:graphicFrame>
        <p:nvGraphicFramePr>
          <p:cNvPr id="2" name="表格 1"/>
          <p:cNvGraphicFramePr/>
          <p:nvPr>
            <p:custDataLst>
              <p:tags r:id="rId1"/>
            </p:custDataLst>
          </p:nvPr>
        </p:nvGraphicFramePr>
        <p:xfrm>
          <a:off x="479425" y="2993390"/>
          <a:ext cx="10717530" cy="3721735"/>
        </p:xfrm>
        <a:graphic>
          <a:graphicData uri="http://schemas.openxmlformats.org/drawingml/2006/table">
            <a:tbl>
              <a:tblPr firstRow="1" bandRow="1">
                <a:tableStyleId>{5940675A-B579-460E-94D1-54222C63F5DA}</a:tableStyleId>
              </a:tblPr>
              <a:tblGrid>
                <a:gridCol w="3069590"/>
                <a:gridCol w="7647940"/>
              </a:tblGrid>
              <a:tr h="348615">
                <a:tc>
                  <a:txBody>
                    <a:bodyPr/>
                    <a:p>
                      <a:pPr indent="0">
                        <a:buNone/>
                      </a:pPr>
                      <a:r>
                        <a:rPr lang="en-US" sz="1600" b="0">
                          <a:solidFill>
                            <a:schemeClr val="tx1"/>
                          </a:solidFill>
                          <a:uFillTx/>
                          <a:latin typeface="PMingLiU" panose="02020500000000000000" charset="-120"/>
                          <a:ea typeface="PMingLiU" panose="02020500000000000000" charset="-120"/>
                          <a:cs typeface="PMingLiU" panose="02020500000000000000" charset="-120"/>
                        </a:rPr>
                        <a:t>影响因素</a:t>
                      </a:r>
                      <a:endParaRPr lang="en-US" altLang="en-US" sz="1600" b="0">
                        <a:solidFill>
                          <a:schemeClr val="tx1"/>
                        </a:solidFill>
                        <a:uFillTx/>
                        <a:latin typeface="PMingLiU" panose="02020500000000000000" charset="-120"/>
                        <a:ea typeface="PMingLiU" panose="02020500000000000000" charset="-120"/>
                        <a:cs typeface="PMingLiU" panose="02020500000000000000" charset="-120"/>
                      </a:endParaRPr>
                    </a:p>
                  </a:txBody>
                  <a:tcPr marL="0" marR="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DCDDDD"/>
                    </a:solidFill>
                  </a:tcPr>
                </a:tc>
                <a:tc>
                  <a:txBody>
                    <a:bodyPr/>
                    <a:p>
                      <a:pPr indent="0" algn="ctr">
                        <a:buNone/>
                      </a:pPr>
                      <a:r>
                        <a:rPr lang="en-US" sz="1600" b="0">
                          <a:solidFill>
                            <a:schemeClr val="tx1"/>
                          </a:solidFill>
                          <a:uFillTx/>
                          <a:latin typeface="PMingLiU" panose="02020500000000000000" charset="-120"/>
                          <a:ea typeface="PMingLiU" panose="02020500000000000000" charset="-120"/>
                          <a:cs typeface="PMingLiU" panose="02020500000000000000" charset="-120"/>
                        </a:rPr>
                        <a:t>镜头长短组接处理</a:t>
                      </a:r>
                      <a:endParaRPr lang="en-US" altLang="en-US" sz="1600" b="0">
                        <a:solidFill>
                          <a:schemeClr val="tx1"/>
                        </a:solidFill>
                        <a:uFillTx/>
                        <a:latin typeface="PMingLiU" panose="02020500000000000000" charset="-120"/>
                        <a:ea typeface="PMingLiU" panose="02020500000000000000" charset="-120"/>
                        <a:cs typeface="PMingLiU" panose="02020500000000000000" charset="-120"/>
                      </a:endParaRPr>
                    </a:p>
                  </a:txBody>
                  <a:tcPr marL="0" marR="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DCDDDD"/>
                    </a:solidFill>
                  </a:tcPr>
                </a:tc>
              </a:tr>
              <a:tr h="621030">
                <a:tc>
                  <a:txBody>
                    <a:bodyPr/>
                    <a:p>
                      <a:pPr indent="0">
                        <a:buNone/>
                      </a:pPr>
                      <a:r>
                        <a:rPr lang="en-US" sz="1600" b="0">
                          <a:solidFill>
                            <a:schemeClr val="tx1"/>
                          </a:solidFill>
                          <a:uFillTx/>
                          <a:latin typeface="宋体" panose="02010600030101010101" pitchFamily="2" charset="-122"/>
                          <a:ea typeface="宋体" panose="02010600030101010101" pitchFamily="2" charset="-122"/>
                          <a:cs typeface="宋体" panose="02010600030101010101" pitchFamily="2" charset="-122"/>
                        </a:rPr>
                        <a:t> </a:t>
                      </a:r>
                      <a:r>
                        <a:rPr lang="en-US" sz="1600" b="0">
                          <a:solidFill>
                            <a:schemeClr val="tx1"/>
                          </a:solidFill>
                          <a:uFillTx/>
                          <a:latin typeface="PMingLiU" panose="02020500000000000000" charset="-120"/>
                          <a:ea typeface="PMingLiU" panose="02020500000000000000" charset="-120"/>
                          <a:cs typeface="PMingLiU" panose="02020500000000000000" charset="-120"/>
                        </a:rPr>
                        <a:t>画面内容</a:t>
                      </a:r>
                      <a:endParaRPr lang="en-US" altLang="en-US" sz="1600" b="0">
                        <a:solidFill>
                          <a:schemeClr val="tx1"/>
                        </a:solidFill>
                        <a:uFillTx/>
                        <a:latin typeface="PMingLiU" panose="02020500000000000000" charset="-120"/>
                        <a:ea typeface="PMingLiU" panose="02020500000000000000" charset="-120"/>
                        <a:cs typeface="PMingLiU" panose="02020500000000000000" charset="-120"/>
                      </a:endParaRPr>
                    </a:p>
                  </a:txBody>
                  <a:tcPr marL="0" marR="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600" b="0">
                          <a:solidFill>
                            <a:schemeClr val="tx1"/>
                          </a:solidFill>
                          <a:uFillTx/>
                          <a:latin typeface="PMingLiU" panose="02020500000000000000" charset="-120"/>
                          <a:ea typeface="PMingLiU" panose="02020500000000000000" charset="-120"/>
                          <a:cs typeface="PMingLiU" panose="02020500000000000000" charset="-120"/>
                        </a:rPr>
                        <a:t>画面内容复杂，应适当延长镜头长度；画面内容单一，应缩短镜头长度。镜头过长或过短都会影响到内容的表达。</a:t>
                      </a:r>
                      <a:endParaRPr lang="en-US" altLang="en-US" sz="1600" b="0">
                        <a:solidFill>
                          <a:schemeClr val="tx1"/>
                        </a:solidFill>
                        <a:uFillTx/>
                        <a:latin typeface="PMingLiU" panose="02020500000000000000" charset="-120"/>
                        <a:ea typeface="PMingLiU" panose="02020500000000000000" charset="-120"/>
                        <a:cs typeface="PMingLiU" panose="02020500000000000000" charset="-120"/>
                      </a:endParaRPr>
                    </a:p>
                  </a:txBody>
                  <a:tcPr marL="0" marR="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19760">
                <a:tc>
                  <a:txBody>
                    <a:bodyPr/>
                    <a:p>
                      <a:pPr indent="0">
                        <a:buNone/>
                      </a:pPr>
                      <a:r>
                        <a:rPr lang="en-US" sz="1600" b="0">
                          <a:solidFill>
                            <a:schemeClr val="tx1"/>
                          </a:solidFill>
                          <a:uFillTx/>
                          <a:latin typeface="宋体" panose="02010600030101010101" pitchFamily="2" charset="-122"/>
                          <a:ea typeface="宋体" panose="02010600030101010101" pitchFamily="2" charset="-122"/>
                          <a:cs typeface="宋体" panose="02010600030101010101" pitchFamily="2" charset="-122"/>
                        </a:rPr>
                        <a:t> </a:t>
                      </a:r>
                      <a:r>
                        <a:rPr lang="en-US" sz="1600" b="0">
                          <a:solidFill>
                            <a:schemeClr val="tx1"/>
                          </a:solidFill>
                          <a:uFillTx/>
                          <a:latin typeface="PMingLiU" panose="02020500000000000000" charset="-120"/>
                          <a:ea typeface="PMingLiU" panose="02020500000000000000" charset="-120"/>
                          <a:cs typeface="PMingLiU" panose="02020500000000000000" charset="-120"/>
                        </a:rPr>
                        <a:t>人物情绪</a:t>
                      </a:r>
                      <a:endParaRPr lang="en-US" altLang="en-US" sz="1600" b="0">
                        <a:solidFill>
                          <a:schemeClr val="tx1"/>
                        </a:solidFill>
                        <a:uFillTx/>
                        <a:latin typeface="PMingLiU" panose="02020500000000000000" charset="-120"/>
                        <a:ea typeface="PMingLiU" panose="02020500000000000000" charset="-120"/>
                        <a:cs typeface="PMingLiU" panose="02020500000000000000" charset="-120"/>
                      </a:endParaRPr>
                    </a:p>
                  </a:txBody>
                  <a:tcPr marL="0" marR="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600" b="0">
                          <a:solidFill>
                            <a:schemeClr val="tx1"/>
                          </a:solidFill>
                          <a:uFillTx/>
                          <a:latin typeface="PMingLiU" panose="02020500000000000000" charset="-120"/>
                          <a:ea typeface="PMingLiU" panose="02020500000000000000" charset="-120"/>
                          <a:cs typeface="PMingLiU" panose="02020500000000000000" charset="-120"/>
                        </a:rPr>
                        <a:t>表现人物复杂的情绪或丰富的情感世界时，应适当延长镜头长度；人物情感简单时，可缩短镜头长度。常用近景和特写镜头来表现人物的内心世界。</a:t>
                      </a:r>
                      <a:endParaRPr lang="en-US" altLang="en-US" sz="1600" b="0">
                        <a:solidFill>
                          <a:schemeClr val="tx1"/>
                        </a:solidFill>
                        <a:uFillTx/>
                        <a:latin typeface="PMingLiU" panose="02020500000000000000" charset="-120"/>
                        <a:ea typeface="PMingLiU" panose="02020500000000000000" charset="-120"/>
                        <a:cs typeface="PMingLiU" panose="02020500000000000000" charset="-120"/>
                      </a:endParaRPr>
                    </a:p>
                  </a:txBody>
                  <a:tcPr marL="0" marR="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20395">
                <a:tc>
                  <a:txBody>
                    <a:bodyPr/>
                    <a:p>
                      <a:pPr indent="0">
                        <a:buNone/>
                      </a:pPr>
                      <a:r>
                        <a:rPr lang="en-US" sz="1600" b="0">
                          <a:solidFill>
                            <a:schemeClr val="tx1"/>
                          </a:solidFill>
                          <a:uFillTx/>
                          <a:latin typeface="宋体" panose="02010600030101010101" pitchFamily="2" charset="-122"/>
                          <a:ea typeface="宋体" panose="02010600030101010101" pitchFamily="2" charset="-122"/>
                          <a:cs typeface="宋体" panose="02010600030101010101" pitchFamily="2" charset="-122"/>
                        </a:rPr>
                        <a:t> </a:t>
                      </a:r>
                      <a:r>
                        <a:rPr lang="en-US" sz="1600" b="0">
                          <a:solidFill>
                            <a:schemeClr val="tx1"/>
                          </a:solidFill>
                          <a:uFillTx/>
                          <a:latin typeface="PMingLiU" panose="02020500000000000000" charset="-120"/>
                          <a:ea typeface="PMingLiU" panose="02020500000000000000" charset="-120"/>
                          <a:cs typeface="PMingLiU" panose="02020500000000000000" charset="-120"/>
                        </a:rPr>
                        <a:t>情节节奏</a:t>
                      </a:r>
                      <a:endParaRPr lang="en-US" altLang="en-US" sz="1600" b="0">
                        <a:solidFill>
                          <a:schemeClr val="tx1"/>
                        </a:solidFill>
                        <a:uFillTx/>
                        <a:latin typeface="PMingLiU" panose="02020500000000000000" charset="-120"/>
                        <a:ea typeface="PMingLiU" panose="02020500000000000000" charset="-120"/>
                        <a:cs typeface="PMingLiU" panose="02020500000000000000" charset="-120"/>
                      </a:endParaRPr>
                    </a:p>
                  </a:txBody>
                  <a:tcPr marL="0" marR="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600" b="0">
                          <a:solidFill>
                            <a:schemeClr val="tx1"/>
                          </a:solidFill>
                          <a:uFillTx/>
                          <a:latin typeface="PMingLiU" panose="02020500000000000000" charset="-120"/>
                          <a:ea typeface="PMingLiU" panose="02020500000000000000" charset="-120"/>
                          <a:cs typeface="PMingLiU" panose="02020500000000000000" charset="-120"/>
                        </a:rPr>
                        <a:t>当情节节奏舒缓时，应适当延长镜头长度；当情节节奏紧凑时，应缩短镜头长度。连续长镜头的组接可使节奏舒缓，连续短镜头的组接可造成紧张节奏。</a:t>
                      </a:r>
                      <a:endParaRPr lang="en-US" altLang="en-US" sz="1600" b="0">
                        <a:solidFill>
                          <a:schemeClr val="tx1"/>
                        </a:solidFill>
                        <a:uFillTx/>
                        <a:latin typeface="PMingLiU" panose="02020500000000000000" charset="-120"/>
                        <a:ea typeface="PMingLiU" panose="02020500000000000000" charset="-120"/>
                        <a:cs typeface="PMingLiU" panose="02020500000000000000" charset="-120"/>
                      </a:endParaRPr>
                    </a:p>
                  </a:txBody>
                  <a:tcPr marL="0" marR="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20395">
                <a:tc>
                  <a:txBody>
                    <a:bodyPr/>
                    <a:p>
                      <a:pPr indent="0">
                        <a:buNone/>
                      </a:pPr>
                      <a:r>
                        <a:rPr lang="en-US" sz="1600" b="0">
                          <a:solidFill>
                            <a:schemeClr val="tx1"/>
                          </a:solidFill>
                          <a:uFillTx/>
                          <a:latin typeface="宋体" panose="02010600030101010101" pitchFamily="2" charset="-122"/>
                          <a:ea typeface="宋体" panose="02010600030101010101" pitchFamily="2" charset="-122"/>
                          <a:cs typeface="宋体" panose="02010600030101010101" pitchFamily="2" charset="-122"/>
                        </a:rPr>
                        <a:t> </a:t>
                      </a:r>
                      <a:r>
                        <a:rPr lang="en-US" sz="1600" b="0">
                          <a:solidFill>
                            <a:schemeClr val="tx1"/>
                          </a:solidFill>
                          <a:uFillTx/>
                          <a:latin typeface="PMingLiU" panose="02020500000000000000" charset="-120"/>
                          <a:ea typeface="PMingLiU" panose="02020500000000000000" charset="-120"/>
                          <a:cs typeface="PMingLiU" panose="02020500000000000000" charset="-120"/>
                        </a:rPr>
                        <a:t>画面景别</a:t>
                      </a:r>
                      <a:endParaRPr lang="en-US" altLang="en-US" sz="1600" b="0">
                        <a:solidFill>
                          <a:schemeClr val="tx1"/>
                        </a:solidFill>
                        <a:uFillTx/>
                        <a:latin typeface="PMingLiU" panose="02020500000000000000" charset="-120"/>
                        <a:ea typeface="PMingLiU" panose="02020500000000000000" charset="-120"/>
                        <a:cs typeface="PMingLiU" panose="02020500000000000000" charset="-120"/>
                      </a:endParaRPr>
                    </a:p>
                  </a:txBody>
                  <a:tcPr marL="0" marR="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600" b="0">
                          <a:solidFill>
                            <a:schemeClr val="tx1"/>
                          </a:solidFill>
                          <a:uFillTx/>
                          <a:latin typeface="PMingLiU" panose="02020500000000000000" charset="-120"/>
                          <a:ea typeface="PMingLiU" panose="02020500000000000000" charset="-120"/>
                          <a:cs typeface="PMingLiU" panose="02020500000000000000" charset="-120"/>
                        </a:rPr>
                        <a:t>远景、全景画面包含的景物多、信息量大、内容复杂，而近景、特写画面包含的内容比较单一，在组接时，前者镜头画面可以长一些，后者镜头画面可以短一些。</a:t>
                      </a:r>
                      <a:endParaRPr lang="en-US" altLang="en-US" sz="1600" b="0">
                        <a:solidFill>
                          <a:schemeClr val="tx1"/>
                        </a:solidFill>
                        <a:uFillTx/>
                        <a:latin typeface="PMingLiU" panose="02020500000000000000" charset="-120"/>
                        <a:ea typeface="PMingLiU" panose="02020500000000000000" charset="-120"/>
                        <a:cs typeface="PMingLiU" panose="02020500000000000000" charset="-120"/>
                      </a:endParaRPr>
                    </a:p>
                  </a:txBody>
                  <a:tcPr marL="0" marR="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891540">
                <a:tc>
                  <a:txBody>
                    <a:bodyPr/>
                    <a:p>
                      <a:pPr indent="0">
                        <a:buNone/>
                      </a:pPr>
                      <a:r>
                        <a:rPr lang="en-US" sz="1600" b="0">
                          <a:solidFill>
                            <a:schemeClr val="tx1"/>
                          </a:solidFill>
                          <a:uFillTx/>
                          <a:latin typeface="宋体" panose="02010600030101010101" pitchFamily="2" charset="-122"/>
                          <a:ea typeface="宋体" panose="02010600030101010101" pitchFamily="2" charset="-122"/>
                          <a:cs typeface="宋体" panose="02010600030101010101" pitchFamily="2" charset="-122"/>
                        </a:rPr>
                        <a:t> </a:t>
                      </a:r>
                      <a:r>
                        <a:rPr lang="en-US" sz="1600" b="0">
                          <a:solidFill>
                            <a:schemeClr val="tx1"/>
                          </a:solidFill>
                          <a:uFillTx/>
                          <a:latin typeface="PMingLiU" panose="02020500000000000000" charset="-120"/>
                          <a:ea typeface="PMingLiU" panose="02020500000000000000" charset="-120"/>
                          <a:cs typeface="PMingLiU" panose="02020500000000000000" charset="-120"/>
                        </a:rPr>
                        <a:t>主体动静</a:t>
                      </a:r>
                      <a:endParaRPr lang="en-US" altLang="en-US" sz="1600" b="0">
                        <a:solidFill>
                          <a:schemeClr val="tx1"/>
                        </a:solidFill>
                        <a:uFillTx/>
                        <a:latin typeface="PMingLiU" panose="02020500000000000000" charset="-120"/>
                        <a:ea typeface="PMingLiU" panose="02020500000000000000" charset="-120"/>
                        <a:cs typeface="PMingLiU" panose="02020500000000000000" charset="-120"/>
                      </a:endParaRPr>
                    </a:p>
                  </a:txBody>
                  <a:tcPr marL="0" marR="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600" b="0">
                          <a:solidFill>
                            <a:schemeClr val="tx1"/>
                          </a:solidFill>
                          <a:uFillTx/>
                          <a:latin typeface="PMingLiU" panose="02020500000000000000" charset="-120"/>
                          <a:ea typeface="PMingLiU" panose="02020500000000000000" charset="-120"/>
                          <a:cs typeface="PMingLiU" panose="02020500000000000000" charset="-120"/>
                        </a:rPr>
                        <a:t>在同一镜头中，动的部分比静的部分更容易引起观众的注意，因此，要表现的重点是动的部分时，镜头长度可以短一些；要表现的重点是静止的部分时，镜头长度应长一些，这样的镜头组接符合人们视觉规律。</a:t>
                      </a:r>
                      <a:endParaRPr lang="en-US" altLang="en-US" sz="1600" b="0">
                        <a:solidFill>
                          <a:schemeClr val="tx1"/>
                        </a:solidFill>
                        <a:uFillTx/>
                        <a:latin typeface="PMingLiU" panose="02020500000000000000" charset="-120"/>
                        <a:ea typeface="PMingLiU" panose="02020500000000000000" charset="-120"/>
                        <a:cs typeface="PMingLiU" panose="02020500000000000000" charset="-120"/>
                      </a:endParaRPr>
                    </a:p>
                  </a:txBody>
                  <a:tcPr marL="0" marR="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4" name="文本框 3"/>
          <p:cNvSpPr txBox="1"/>
          <p:nvPr/>
        </p:nvSpPr>
        <p:spPr>
          <a:xfrm>
            <a:off x="264795" y="2595245"/>
            <a:ext cx="11742420" cy="398780"/>
          </a:xfrm>
          <a:prstGeom prst="rect">
            <a:avLst/>
          </a:prstGeom>
          <a:noFill/>
        </p:spPr>
        <p:txBody>
          <a:bodyPr wrap="square" rtlCol="0" anchor="t">
            <a:spAutoFit/>
          </a:bodyPr>
          <a:p>
            <a:r>
              <a:rPr sz="2000">
                <a:solidFill>
                  <a:srgbClr val="382C78"/>
                </a:solidFill>
                <a:sym typeface="+mn-ea"/>
              </a:rPr>
              <a:t>影响镜头长短的因素</a:t>
            </a:r>
            <a:endParaRPr sz="2000">
              <a:solidFill>
                <a:srgbClr val="382C78"/>
              </a:solidFill>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212080" cy="1097280"/>
            <a:chOff x="417" y="38"/>
            <a:chExt cx="8208" cy="1728"/>
          </a:xfrm>
        </p:grpSpPr>
        <p:sp>
          <p:nvSpPr>
            <p:cNvPr id="15" name="文本框 14"/>
            <p:cNvSpPr txBox="1"/>
            <p:nvPr/>
          </p:nvSpPr>
          <p:spPr>
            <a:xfrm>
              <a:off x="417" y="750"/>
              <a:ext cx="8208" cy="1016"/>
            </a:xfrm>
            <a:prstGeom prst="rect">
              <a:avLst/>
            </a:prstGeom>
            <a:noFill/>
          </p:spPr>
          <p:txBody>
            <a:bodyPr wrap="none" rtlCol="0" anchor="t">
              <a:spAutoFit/>
            </a:bodyPr>
            <a:p>
              <a:pPr algn="l"/>
              <a:r>
                <a:rPr lang="zh-CN" altLang="en-US" sz="3600">
                  <a:solidFill>
                    <a:srgbClr val="382C78"/>
                  </a:solidFill>
                  <a:sym typeface="+mn-ea"/>
                </a:rPr>
                <a:t>四、镜头组接的转场方式</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393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第一节	镜头画面组接</a:t>
                </a:r>
                <a:endParaRPr>
                  <a:solidFill>
                    <a:schemeClr val="bg1"/>
                  </a:solidFill>
                </a:endParaRPr>
              </a:p>
            </p:txBody>
          </p:sp>
        </p:grpSp>
      </p:grpSp>
      <p:sp>
        <p:nvSpPr>
          <p:cNvPr id="13" name="文本框 12"/>
          <p:cNvSpPr txBox="1"/>
          <p:nvPr/>
        </p:nvSpPr>
        <p:spPr>
          <a:xfrm>
            <a:off x="206375" y="1048385"/>
            <a:ext cx="11742420" cy="398780"/>
          </a:xfrm>
          <a:prstGeom prst="rect">
            <a:avLst/>
          </a:prstGeom>
          <a:noFill/>
        </p:spPr>
        <p:txBody>
          <a:bodyPr wrap="square" rtlCol="0" anchor="t">
            <a:spAutoFit/>
          </a:bodyPr>
          <a:p>
            <a:r>
              <a:rPr sz="2000">
                <a:solidFill>
                  <a:srgbClr val="382C78"/>
                </a:solidFill>
                <a:sym typeface="+mn-ea"/>
              </a:rPr>
              <a:t>（一）技巧转场</a:t>
            </a:r>
            <a:endParaRPr sz="2000">
              <a:solidFill>
                <a:srgbClr val="382C78"/>
              </a:solidFill>
              <a:sym typeface="+mn-ea"/>
            </a:endParaRPr>
          </a:p>
        </p:txBody>
      </p:sp>
      <p:grpSp>
        <p:nvGrpSpPr>
          <p:cNvPr id="25" name="组合 24"/>
          <p:cNvGrpSpPr/>
          <p:nvPr/>
        </p:nvGrpSpPr>
        <p:grpSpPr>
          <a:xfrm>
            <a:off x="440055" y="1447165"/>
            <a:ext cx="11312525" cy="635000"/>
            <a:chOff x="9363" y="3519"/>
            <a:chExt cx="17815" cy="1000"/>
          </a:xfrm>
        </p:grpSpPr>
        <p:sp>
          <p:nvSpPr>
            <p:cNvPr id="26" name="矩形 2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技巧转场是指借助一定的拍摄技巧和后期特效技巧实现的转场。</a:t>
              </a:r>
              <a:endParaRPr lang="zh-CN" altLang="en-US" dirty="0">
                <a:latin typeface="+mn-ea"/>
                <a:cs typeface="宋体" panose="02010600030101010101" pitchFamily="2" charset="-122"/>
                <a:sym typeface="+mn-ea"/>
              </a:endParaRPr>
            </a:p>
          </p:txBody>
        </p:sp>
      </p:grpSp>
      <p:grpSp>
        <p:nvGrpSpPr>
          <p:cNvPr id="2" name="组合 1"/>
          <p:cNvGrpSpPr/>
          <p:nvPr/>
        </p:nvGrpSpPr>
        <p:grpSpPr>
          <a:xfrm>
            <a:off x="439420" y="2207895"/>
            <a:ext cx="11312525" cy="922020"/>
            <a:chOff x="9363" y="3519"/>
            <a:chExt cx="17815" cy="1452"/>
          </a:xfrm>
        </p:grpSpPr>
        <p:sp>
          <p:nvSpPr>
            <p:cNvPr id="4" name="矩形 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技巧转场运用得恰当， 可使组接的两个画面过渡自然流畅，同时把两个镜头画面之间的内在联系更好地表现出来， 使观众容易感觉到时空的转换和明显的情节段落感。</a:t>
              </a:r>
              <a:endParaRPr lang="zh-CN" altLang="en-US" dirty="0">
                <a:latin typeface="+mn-ea"/>
                <a:cs typeface="宋体" panose="02010600030101010101" pitchFamily="2" charset="-122"/>
                <a:sym typeface="+mn-ea"/>
              </a:endParaRPr>
            </a:p>
          </p:txBody>
        </p:sp>
      </p:grpSp>
      <p:sp>
        <p:nvSpPr>
          <p:cNvPr id="6" name="文本框 5"/>
          <p:cNvSpPr txBox="1"/>
          <p:nvPr/>
        </p:nvSpPr>
        <p:spPr>
          <a:xfrm>
            <a:off x="264795" y="3129915"/>
            <a:ext cx="11742420" cy="398780"/>
          </a:xfrm>
          <a:prstGeom prst="rect">
            <a:avLst/>
          </a:prstGeom>
          <a:noFill/>
        </p:spPr>
        <p:txBody>
          <a:bodyPr wrap="square" rtlCol="0" anchor="t">
            <a:spAutoFit/>
          </a:bodyPr>
          <a:p>
            <a:r>
              <a:rPr sz="2000">
                <a:solidFill>
                  <a:srgbClr val="382C78"/>
                </a:solidFill>
                <a:sym typeface="+mn-ea"/>
              </a:rPr>
              <a:t>常用的技巧转场特效</a:t>
            </a:r>
            <a:r>
              <a:rPr lang="zh-CN" sz="2000">
                <a:solidFill>
                  <a:srgbClr val="382C78"/>
                </a:solidFill>
                <a:sym typeface="+mn-ea"/>
              </a:rPr>
              <a:t>：</a:t>
            </a:r>
            <a:endParaRPr lang="zh-CN" sz="2000">
              <a:solidFill>
                <a:srgbClr val="382C78"/>
              </a:solidFill>
              <a:sym typeface="+mn-ea"/>
            </a:endParaRPr>
          </a:p>
        </p:txBody>
      </p:sp>
      <p:grpSp>
        <p:nvGrpSpPr>
          <p:cNvPr id="7" name="组合 6"/>
          <p:cNvGrpSpPr/>
          <p:nvPr/>
        </p:nvGrpSpPr>
        <p:grpSpPr>
          <a:xfrm>
            <a:off x="421005" y="3390900"/>
            <a:ext cx="11312525" cy="1337945"/>
            <a:chOff x="9363" y="3519"/>
            <a:chExt cx="17815" cy="2107"/>
          </a:xfrm>
        </p:grpSpPr>
        <p:sp>
          <p:nvSpPr>
            <p:cNvPr id="8" name="矩形 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第一，叠化转场。叠化是指相邻两镜头画面在某一段时间内相互产生渐变的组接方式。叠化又称为“渐隐、渐显”或“淡出、淡入”。叠化画面可以是交错的，也可以是分离的， 因此分为 X 淡变（交叉淡化）、V 淡变和 U 淡变（黑屏淡化）三种淡变方式。</a:t>
              </a:r>
              <a:endParaRPr lang="zh-CN" altLang="en-US" dirty="0">
                <a:latin typeface="+mn-ea"/>
                <a:cs typeface="宋体" panose="02010600030101010101" pitchFamily="2" charset="-122"/>
                <a:sym typeface="+mn-ea"/>
              </a:endParaRPr>
            </a:p>
          </p:txBody>
        </p:sp>
      </p:grpSp>
      <p:grpSp>
        <p:nvGrpSpPr>
          <p:cNvPr id="14" name="组合 13"/>
          <p:cNvGrpSpPr/>
          <p:nvPr/>
        </p:nvGrpSpPr>
        <p:grpSpPr>
          <a:xfrm rot="0">
            <a:off x="440055" y="4728845"/>
            <a:ext cx="11146155" cy="1476375"/>
            <a:chOff x="1491" y="3356"/>
            <a:chExt cx="17553" cy="2325"/>
          </a:xfrm>
        </p:grpSpPr>
        <p:sp>
          <p:nvSpPr>
            <p:cNvPr id="16" name="文本框 15"/>
            <p:cNvSpPr txBox="1"/>
            <p:nvPr/>
          </p:nvSpPr>
          <p:spPr>
            <a:xfrm>
              <a:off x="1980" y="3356"/>
              <a:ext cx="17064" cy="2325"/>
            </a:xfrm>
            <a:prstGeom prst="rect">
              <a:avLst/>
            </a:prstGeom>
            <a:noFill/>
          </p:spPr>
          <p:txBody>
            <a:bodyPr wrap="square" rtlCol="0" anchor="t">
              <a:spAutoFit/>
            </a:bodyPr>
            <a:p>
              <a:r>
                <a:rPr lang="zh-CN" altLang="en-US" dirty="0">
                  <a:latin typeface="+mn-ea"/>
                  <a:cs typeface="宋体" panose="02010600030101010101" pitchFamily="2" charset="-122"/>
                  <a:sym typeface="+mn-ea"/>
                </a:rPr>
                <a:t>X 淡变：两个镜头画面的渐变同时进行，上一镜头画面逐渐淡出的同时，下一镜头画面逐渐淡入，二者存在一个重叠图像。</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V 淡变：两个镜头画面淡变的初末态相接，即上一镜头画面淡出的时刻，就是下一镜头画面开始淡入的时刻，中间没有画面重叠。</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U 淡变：上一镜头画面淡出后，出现一段时间的全黑画面，然后下一镜头画面开始淡入。</a:t>
              </a:r>
              <a:endParaRPr lang="zh-CN" altLang="en-US"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212080" cy="1097280"/>
            <a:chOff x="417" y="38"/>
            <a:chExt cx="8208" cy="1728"/>
          </a:xfrm>
        </p:grpSpPr>
        <p:sp>
          <p:nvSpPr>
            <p:cNvPr id="15" name="文本框 14"/>
            <p:cNvSpPr txBox="1"/>
            <p:nvPr/>
          </p:nvSpPr>
          <p:spPr>
            <a:xfrm>
              <a:off x="417" y="750"/>
              <a:ext cx="8208" cy="1016"/>
            </a:xfrm>
            <a:prstGeom prst="rect">
              <a:avLst/>
            </a:prstGeom>
            <a:noFill/>
          </p:spPr>
          <p:txBody>
            <a:bodyPr wrap="none" rtlCol="0" anchor="t">
              <a:spAutoFit/>
            </a:bodyPr>
            <a:p>
              <a:pPr algn="l"/>
              <a:r>
                <a:rPr lang="zh-CN" altLang="en-US" sz="3600">
                  <a:solidFill>
                    <a:srgbClr val="382C78"/>
                  </a:solidFill>
                  <a:sym typeface="+mn-ea"/>
                </a:rPr>
                <a:t>四、镜头组接的转场方式</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393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第一节	镜头画面组接</a:t>
                </a:r>
                <a:endParaRPr>
                  <a:solidFill>
                    <a:schemeClr val="bg1"/>
                  </a:solidFill>
                </a:endParaRPr>
              </a:p>
            </p:txBody>
          </p:sp>
        </p:grpSp>
      </p:grpSp>
      <p:sp>
        <p:nvSpPr>
          <p:cNvPr id="6" name="文本框 5"/>
          <p:cNvSpPr txBox="1"/>
          <p:nvPr/>
        </p:nvSpPr>
        <p:spPr>
          <a:xfrm>
            <a:off x="297180" y="1121410"/>
            <a:ext cx="11742420" cy="398780"/>
          </a:xfrm>
          <a:prstGeom prst="rect">
            <a:avLst/>
          </a:prstGeom>
          <a:noFill/>
        </p:spPr>
        <p:txBody>
          <a:bodyPr wrap="square" rtlCol="0" anchor="t">
            <a:spAutoFit/>
          </a:bodyPr>
          <a:p>
            <a:r>
              <a:rPr sz="2000">
                <a:solidFill>
                  <a:srgbClr val="382C78"/>
                </a:solidFill>
                <a:sym typeface="+mn-ea"/>
              </a:rPr>
              <a:t>常用的技巧转场特效</a:t>
            </a:r>
            <a:r>
              <a:rPr lang="zh-CN" sz="2000">
                <a:solidFill>
                  <a:srgbClr val="382C78"/>
                </a:solidFill>
                <a:sym typeface="+mn-ea"/>
              </a:rPr>
              <a:t>：</a:t>
            </a:r>
            <a:endParaRPr lang="zh-CN" sz="2000">
              <a:solidFill>
                <a:srgbClr val="382C78"/>
              </a:solidFill>
              <a:sym typeface="+mn-ea"/>
            </a:endParaRPr>
          </a:p>
        </p:txBody>
      </p:sp>
      <p:grpSp>
        <p:nvGrpSpPr>
          <p:cNvPr id="7" name="组合 6"/>
          <p:cNvGrpSpPr/>
          <p:nvPr/>
        </p:nvGrpSpPr>
        <p:grpSpPr>
          <a:xfrm>
            <a:off x="421005" y="1429385"/>
            <a:ext cx="11312525" cy="2840990"/>
            <a:chOff x="9363" y="3519"/>
            <a:chExt cx="17815" cy="4474"/>
          </a:xfrm>
        </p:grpSpPr>
        <p:sp>
          <p:nvSpPr>
            <p:cNvPr id="8" name="矩形 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0093" y="3519"/>
              <a:ext cx="17085" cy="4474"/>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第二，划像转场：划像是指前后两个镜头画面替换的过程中，以上一镜头画面为背景， 下一镜头画面划入画面，直至完全覆盖上一画面。</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划像技巧在电视专题片和科教片中运用较多。这是因为划像能在短时间内展现更多不同时空、不同内容的镜头画面，扩大节目的信息量。</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使用划变时要注意划变的速度应符合全片内容、风格和节奏的需要。划变速度过快，就相当于直切了；过慢又会造成画面的拖沓，影响节奏。</a:t>
              </a:r>
              <a:endParaRPr lang="zh-CN" altLang="en-US" dirty="0">
                <a:latin typeface="+mn-ea"/>
                <a:cs typeface="宋体" panose="02010600030101010101" pitchFamily="2" charset="-122"/>
                <a:sym typeface="+mn-ea"/>
              </a:endParaRPr>
            </a:p>
          </p:txBody>
        </p:sp>
      </p:grpSp>
      <p:grpSp>
        <p:nvGrpSpPr>
          <p:cNvPr id="10" name="组合 9"/>
          <p:cNvGrpSpPr/>
          <p:nvPr/>
        </p:nvGrpSpPr>
        <p:grpSpPr>
          <a:xfrm>
            <a:off x="421005" y="4270375"/>
            <a:ext cx="11312525" cy="1466215"/>
            <a:chOff x="9363" y="3519"/>
            <a:chExt cx="17815" cy="2309"/>
          </a:xfrm>
        </p:grpSpPr>
        <p:sp>
          <p:nvSpPr>
            <p:cNvPr id="11" name="矩形 1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10093" y="3519"/>
              <a:ext cx="17085" cy="2309"/>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第三，多画面转场：多画面是指在同一画面中展现两个或两个以上画面的技巧。多画面可看成“划像”的变种形式。它在同一画面中既可以表现同一时间发生的事，也可以表现完全不同时空里发生的事。</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技巧转场的形式很多，但应注意的是，形式永远是为内容服务的。</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212080" cy="1097280"/>
            <a:chOff x="417" y="38"/>
            <a:chExt cx="8208" cy="1728"/>
          </a:xfrm>
        </p:grpSpPr>
        <p:sp>
          <p:nvSpPr>
            <p:cNvPr id="15" name="文本框 14"/>
            <p:cNvSpPr txBox="1"/>
            <p:nvPr/>
          </p:nvSpPr>
          <p:spPr>
            <a:xfrm>
              <a:off x="417" y="750"/>
              <a:ext cx="8208" cy="1016"/>
            </a:xfrm>
            <a:prstGeom prst="rect">
              <a:avLst/>
            </a:prstGeom>
            <a:noFill/>
          </p:spPr>
          <p:txBody>
            <a:bodyPr wrap="none" rtlCol="0" anchor="t">
              <a:spAutoFit/>
            </a:bodyPr>
            <a:p>
              <a:pPr algn="l"/>
              <a:r>
                <a:rPr lang="zh-CN" altLang="en-US" sz="3600">
                  <a:solidFill>
                    <a:srgbClr val="382C78"/>
                  </a:solidFill>
                  <a:sym typeface="+mn-ea"/>
                </a:rPr>
                <a:t>四、镜头组接的转场方式</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393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第一节	镜头画面组接</a:t>
                </a:r>
                <a:endParaRPr>
                  <a:solidFill>
                    <a:schemeClr val="bg1"/>
                  </a:solidFill>
                </a:endParaRPr>
              </a:p>
            </p:txBody>
          </p:sp>
        </p:grpSp>
      </p:grpSp>
      <p:sp>
        <p:nvSpPr>
          <p:cNvPr id="6" name="文本框 5"/>
          <p:cNvSpPr txBox="1"/>
          <p:nvPr/>
        </p:nvSpPr>
        <p:spPr>
          <a:xfrm>
            <a:off x="297180" y="1121410"/>
            <a:ext cx="11742420" cy="398780"/>
          </a:xfrm>
          <a:prstGeom prst="rect">
            <a:avLst/>
          </a:prstGeom>
          <a:noFill/>
        </p:spPr>
        <p:txBody>
          <a:bodyPr wrap="square" rtlCol="0" anchor="t">
            <a:spAutoFit/>
          </a:bodyPr>
          <a:p>
            <a:r>
              <a:rPr sz="2000">
                <a:solidFill>
                  <a:srgbClr val="382C78"/>
                </a:solidFill>
                <a:sym typeface="+mn-ea"/>
              </a:rPr>
              <a:t>（二）无技巧转场</a:t>
            </a:r>
            <a:endParaRPr sz="2000">
              <a:solidFill>
                <a:srgbClr val="382C78"/>
              </a:solidFill>
              <a:sym typeface="+mn-ea"/>
            </a:endParaRPr>
          </a:p>
        </p:txBody>
      </p:sp>
      <p:grpSp>
        <p:nvGrpSpPr>
          <p:cNvPr id="7" name="组合 6"/>
          <p:cNvGrpSpPr/>
          <p:nvPr/>
        </p:nvGrpSpPr>
        <p:grpSpPr>
          <a:xfrm>
            <a:off x="421005" y="1429385"/>
            <a:ext cx="11312525" cy="635000"/>
            <a:chOff x="9363" y="3519"/>
            <a:chExt cx="17815" cy="1000"/>
          </a:xfrm>
        </p:grpSpPr>
        <p:sp>
          <p:nvSpPr>
            <p:cNvPr id="8" name="矩形 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无技巧转场是指镜头之间直接切换的转场方式。无技巧转场并非不要技巧，而是需要更具匠心的艺术考虑。</a:t>
              </a:r>
              <a:endParaRPr lang="zh-CN" altLang="en-US" dirty="0">
                <a:latin typeface="+mn-ea"/>
                <a:cs typeface="宋体" panose="02010600030101010101" pitchFamily="2" charset="-122"/>
                <a:sym typeface="+mn-ea"/>
              </a:endParaRPr>
            </a:p>
          </p:txBody>
        </p:sp>
      </p:grpSp>
      <p:grpSp>
        <p:nvGrpSpPr>
          <p:cNvPr id="10" name="组合 9"/>
          <p:cNvGrpSpPr/>
          <p:nvPr/>
        </p:nvGrpSpPr>
        <p:grpSpPr>
          <a:xfrm>
            <a:off x="421005" y="2188210"/>
            <a:ext cx="11312525" cy="922020"/>
            <a:chOff x="9363" y="3519"/>
            <a:chExt cx="17815" cy="1452"/>
          </a:xfrm>
        </p:grpSpPr>
        <p:sp>
          <p:nvSpPr>
            <p:cNvPr id="11" name="矩形 1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由于镜头间的直接切换会带来画面的跳跃，因此在运用直切时，要充分利用内容情节、事件、人物关系、动作、造型等的内在关联性和逻辑性进行合理的转场。</a:t>
              </a:r>
              <a:endParaRPr lang="zh-CN" altLang="en-US" dirty="0">
                <a:latin typeface="+mn-ea"/>
                <a:cs typeface="宋体" panose="02010600030101010101" pitchFamily="2" charset="-122"/>
                <a:sym typeface="+mn-ea"/>
              </a:endParaRPr>
            </a:p>
          </p:txBody>
        </p:sp>
      </p:grpSp>
      <p:grpSp>
        <p:nvGrpSpPr>
          <p:cNvPr id="2" name="组合 1"/>
          <p:cNvGrpSpPr/>
          <p:nvPr/>
        </p:nvGrpSpPr>
        <p:grpSpPr>
          <a:xfrm>
            <a:off x="421005" y="3110230"/>
            <a:ext cx="11312525" cy="635000"/>
            <a:chOff x="9363" y="3519"/>
            <a:chExt cx="17815" cy="1000"/>
          </a:xfrm>
        </p:grpSpPr>
        <p:sp>
          <p:nvSpPr>
            <p:cNvPr id="4" name="矩形 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合理的直接切换使时空的转换、段落的过渡简单明了、自然流畅。</a:t>
              </a:r>
              <a:endParaRPr lang="zh-CN" altLang="en-US" dirty="0">
                <a:latin typeface="+mn-ea"/>
                <a:cs typeface="宋体" panose="02010600030101010101" pitchFamily="2" charset="-122"/>
                <a:sym typeface="+mn-ea"/>
              </a:endParaRPr>
            </a:p>
          </p:txBody>
        </p:sp>
      </p:grpSp>
      <p:sp>
        <p:nvSpPr>
          <p:cNvPr id="13" name="文本框 12"/>
          <p:cNvSpPr txBox="1"/>
          <p:nvPr/>
        </p:nvSpPr>
        <p:spPr>
          <a:xfrm>
            <a:off x="297180" y="3889375"/>
            <a:ext cx="11742420" cy="398780"/>
          </a:xfrm>
          <a:prstGeom prst="rect">
            <a:avLst/>
          </a:prstGeom>
          <a:noFill/>
        </p:spPr>
        <p:txBody>
          <a:bodyPr wrap="square" rtlCol="0" anchor="t">
            <a:spAutoFit/>
          </a:bodyPr>
          <a:p>
            <a:r>
              <a:rPr sz="2000">
                <a:solidFill>
                  <a:srgbClr val="382C78"/>
                </a:solidFill>
                <a:sym typeface="+mn-ea"/>
              </a:rPr>
              <a:t>1．利用主体相似性进行转场</a:t>
            </a:r>
            <a:endParaRPr sz="2000">
              <a:solidFill>
                <a:srgbClr val="382C78"/>
              </a:solidFill>
              <a:sym typeface="+mn-ea"/>
            </a:endParaRPr>
          </a:p>
        </p:txBody>
      </p:sp>
      <p:grpSp>
        <p:nvGrpSpPr>
          <p:cNvPr id="14" name="组合 13"/>
          <p:cNvGrpSpPr/>
          <p:nvPr/>
        </p:nvGrpSpPr>
        <p:grpSpPr>
          <a:xfrm rot="0">
            <a:off x="421005" y="4288155"/>
            <a:ext cx="11146155" cy="645160"/>
            <a:chOff x="1491" y="3356"/>
            <a:chExt cx="17553" cy="1016"/>
          </a:xfrm>
        </p:grpSpPr>
        <p:sp>
          <p:nvSpPr>
            <p:cNvPr id="16" name="文本框 15"/>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主体形象所具有的相似性通常表现为形状、颜色、大小、位置等形式的相似。利用上、下两个镜头主体在外形上的相似，可以顺畅地完成转场的任务。</a:t>
              </a:r>
              <a:endParaRPr lang="zh-CN" altLang="en-US"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9" name="组合 28"/>
          <p:cNvGrpSpPr/>
          <p:nvPr/>
        </p:nvGrpSpPr>
        <p:grpSpPr>
          <a:xfrm>
            <a:off x="98425" y="4943475"/>
            <a:ext cx="11468735" cy="914400"/>
            <a:chOff x="1336" y="7266"/>
            <a:chExt cx="18061" cy="1440"/>
          </a:xfrm>
        </p:grpSpPr>
        <p:grpSp>
          <p:nvGrpSpPr>
            <p:cNvPr id="24" name="组合 23"/>
            <p:cNvGrpSpPr/>
            <p:nvPr/>
          </p:nvGrpSpPr>
          <p:grpSpPr>
            <a:xfrm>
              <a:off x="1336" y="7266"/>
              <a:ext cx="2483" cy="1440"/>
              <a:chOff x="982" y="7247"/>
              <a:chExt cx="2483" cy="1440"/>
            </a:xfrm>
          </p:grpSpPr>
          <p:sp>
            <p:nvSpPr>
              <p:cNvPr id="31" name="文本框 30"/>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4" name="图片 33"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35" name="文本框 34"/>
            <p:cNvSpPr txBox="1"/>
            <p:nvPr/>
          </p:nvSpPr>
          <p:spPr>
            <a:xfrm>
              <a:off x="3657" y="7532"/>
              <a:ext cx="15740" cy="1016"/>
            </a:xfrm>
            <a:prstGeom prst="rect">
              <a:avLst/>
            </a:prstGeom>
            <a:noFill/>
          </p:spPr>
          <p:txBody>
            <a:bodyPr wrap="square" rtlCol="0">
              <a:spAutoFit/>
            </a:bodyPr>
            <a:p>
              <a:r>
                <a:t>【利用主体相似性转场】影片《辛德勒名单》（美国，1993 年）开头部分，通过烛光的轻烟与火车头烟囱的浓烟的相似性巧妙实现转场，自然流畅。</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212080" cy="1097280"/>
            <a:chOff x="417" y="38"/>
            <a:chExt cx="8208" cy="1728"/>
          </a:xfrm>
        </p:grpSpPr>
        <p:sp>
          <p:nvSpPr>
            <p:cNvPr id="15" name="文本框 14"/>
            <p:cNvSpPr txBox="1"/>
            <p:nvPr/>
          </p:nvSpPr>
          <p:spPr>
            <a:xfrm>
              <a:off x="417" y="750"/>
              <a:ext cx="8208" cy="1016"/>
            </a:xfrm>
            <a:prstGeom prst="rect">
              <a:avLst/>
            </a:prstGeom>
            <a:noFill/>
          </p:spPr>
          <p:txBody>
            <a:bodyPr wrap="none" rtlCol="0" anchor="t">
              <a:spAutoFit/>
            </a:bodyPr>
            <a:p>
              <a:pPr algn="l"/>
              <a:r>
                <a:rPr lang="zh-CN" altLang="en-US" sz="3600">
                  <a:solidFill>
                    <a:srgbClr val="382C78"/>
                  </a:solidFill>
                  <a:sym typeface="+mn-ea"/>
                </a:rPr>
                <a:t>四、镜头组接的转场方式</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393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第一节	镜头画面组接</a:t>
                </a:r>
                <a:endParaRPr>
                  <a:solidFill>
                    <a:schemeClr val="bg1"/>
                  </a:solidFill>
                </a:endParaRPr>
              </a:p>
            </p:txBody>
          </p:sp>
        </p:grpSp>
      </p:grpSp>
      <p:sp>
        <p:nvSpPr>
          <p:cNvPr id="6" name="文本框 5"/>
          <p:cNvSpPr txBox="1"/>
          <p:nvPr/>
        </p:nvSpPr>
        <p:spPr>
          <a:xfrm>
            <a:off x="297180" y="1121410"/>
            <a:ext cx="11742420" cy="398780"/>
          </a:xfrm>
          <a:prstGeom prst="rect">
            <a:avLst/>
          </a:prstGeom>
          <a:noFill/>
        </p:spPr>
        <p:txBody>
          <a:bodyPr wrap="square" rtlCol="0" anchor="t">
            <a:spAutoFit/>
          </a:bodyPr>
          <a:p>
            <a:r>
              <a:rPr sz="2000">
                <a:solidFill>
                  <a:srgbClr val="382C78"/>
                </a:solidFill>
                <a:sym typeface="+mn-ea"/>
              </a:rPr>
              <a:t>2．利用主体动势相似转场</a:t>
            </a:r>
            <a:endParaRPr sz="2000">
              <a:solidFill>
                <a:srgbClr val="382C78"/>
              </a:solidFill>
              <a:sym typeface="+mn-ea"/>
            </a:endParaRPr>
          </a:p>
        </p:txBody>
      </p:sp>
      <p:grpSp>
        <p:nvGrpSpPr>
          <p:cNvPr id="14" name="组合 13"/>
          <p:cNvGrpSpPr/>
          <p:nvPr/>
        </p:nvGrpSpPr>
        <p:grpSpPr>
          <a:xfrm rot="0">
            <a:off x="421005" y="1578610"/>
            <a:ext cx="11146155" cy="645160"/>
            <a:chOff x="1491" y="3356"/>
            <a:chExt cx="17553" cy="1016"/>
          </a:xfrm>
        </p:grpSpPr>
        <p:sp>
          <p:nvSpPr>
            <p:cNvPr id="16" name="文本框 15"/>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主体的动势表现为主体的动态趋势、运动方向、速度变化等动势。如果前后镜头的动作在形式上或内容上相互关联，这两个动作镜头就可以作为前后两段的过渡镜头，前后镜头中的主体可以相同也可以不相同。</a:t>
              </a:r>
              <a:endParaRPr lang="zh-CN" altLang="en-US"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9" name="组合 28"/>
          <p:cNvGrpSpPr/>
          <p:nvPr/>
        </p:nvGrpSpPr>
        <p:grpSpPr>
          <a:xfrm>
            <a:off x="98425" y="2165350"/>
            <a:ext cx="11468735" cy="914400"/>
            <a:chOff x="1336" y="7266"/>
            <a:chExt cx="18061" cy="1440"/>
          </a:xfrm>
        </p:grpSpPr>
        <p:grpSp>
          <p:nvGrpSpPr>
            <p:cNvPr id="24" name="组合 23"/>
            <p:cNvGrpSpPr/>
            <p:nvPr/>
          </p:nvGrpSpPr>
          <p:grpSpPr>
            <a:xfrm>
              <a:off x="1336" y="7266"/>
              <a:ext cx="2483" cy="1440"/>
              <a:chOff x="982" y="7247"/>
              <a:chExt cx="2483" cy="1440"/>
            </a:xfrm>
          </p:grpSpPr>
          <p:sp>
            <p:nvSpPr>
              <p:cNvPr id="31" name="文本框 30"/>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4" name="图片 33"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35" name="文本框 34"/>
            <p:cNvSpPr txBox="1"/>
            <p:nvPr/>
          </p:nvSpPr>
          <p:spPr>
            <a:xfrm>
              <a:off x="3657" y="7532"/>
              <a:ext cx="15740" cy="1016"/>
            </a:xfrm>
            <a:prstGeom prst="rect">
              <a:avLst/>
            </a:prstGeom>
            <a:noFill/>
          </p:spPr>
          <p:txBody>
            <a:bodyPr wrap="square" rtlCol="0">
              <a:spAutoFit/>
            </a:bodyPr>
            <a:p>
              <a:r>
                <a:t>【利用主体动势转场】影片《牛虻》（苏联，1955 年）中，主体动势转场既表现了情绪，又变换了场景，省略了中间不必要的过程。</a:t>
              </a:r>
            </a:p>
          </p:txBody>
        </p:sp>
      </p:grpSp>
      <p:sp>
        <p:nvSpPr>
          <p:cNvPr id="18" name="文本框 17"/>
          <p:cNvSpPr txBox="1"/>
          <p:nvPr/>
        </p:nvSpPr>
        <p:spPr>
          <a:xfrm>
            <a:off x="297180" y="3079750"/>
            <a:ext cx="11742420" cy="398780"/>
          </a:xfrm>
          <a:prstGeom prst="rect">
            <a:avLst/>
          </a:prstGeom>
          <a:noFill/>
        </p:spPr>
        <p:txBody>
          <a:bodyPr wrap="square" rtlCol="0" anchor="t">
            <a:spAutoFit/>
          </a:bodyPr>
          <a:p>
            <a:r>
              <a:rPr sz="2000">
                <a:solidFill>
                  <a:srgbClr val="382C78"/>
                </a:solidFill>
                <a:sym typeface="+mn-ea"/>
              </a:rPr>
              <a:t>3．利用主体出画入画转场</a:t>
            </a:r>
            <a:endParaRPr sz="2000">
              <a:solidFill>
                <a:srgbClr val="382C78"/>
              </a:solidFill>
              <a:sym typeface="+mn-ea"/>
            </a:endParaRPr>
          </a:p>
        </p:txBody>
      </p:sp>
      <p:grpSp>
        <p:nvGrpSpPr>
          <p:cNvPr id="19" name="组合 18"/>
          <p:cNvGrpSpPr/>
          <p:nvPr/>
        </p:nvGrpSpPr>
        <p:grpSpPr>
          <a:xfrm rot="0">
            <a:off x="421005" y="3478530"/>
            <a:ext cx="11146155" cy="922020"/>
            <a:chOff x="1491" y="3356"/>
            <a:chExt cx="17553" cy="1452"/>
          </a:xfrm>
        </p:grpSpPr>
        <p:sp>
          <p:nvSpPr>
            <p:cNvPr id="20" name="文本框 19"/>
            <p:cNvSpPr txBox="1"/>
            <p:nvPr/>
          </p:nvSpPr>
          <p:spPr>
            <a:xfrm>
              <a:off x="1980" y="3356"/>
              <a:ext cx="17064"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主体出画入画转场是指前一个场景主体走出画面，后一个场景主体进入画面的转场方式。主要用于表现同一主体的时空转换。实质上就是借助主体人物的动作态势来延缓观众对画面视觉内容的注意，从而达到转换场景的目的。</a:t>
              </a:r>
              <a:endParaRPr lang="zh-CN" altLang="en-US" dirty="0">
                <a:latin typeface="+mn-ea"/>
                <a:cs typeface="宋体" panose="02010600030101010101" pitchFamily="2" charset="-122"/>
                <a:sym typeface="+mn-ea"/>
              </a:endParaRPr>
            </a:p>
          </p:txBody>
        </p:sp>
        <p:sp>
          <p:nvSpPr>
            <p:cNvPr id="21" name="椭圆 2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2" name="文本框 21"/>
          <p:cNvSpPr txBox="1"/>
          <p:nvPr/>
        </p:nvSpPr>
        <p:spPr>
          <a:xfrm>
            <a:off x="297180" y="4400550"/>
            <a:ext cx="11742420" cy="398780"/>
          </a:xfrm>
          <a:prstGeom prst="rect">
            <a:avLst/>
          </a:prstGeom>
          <a:noFill/>
        </p:spPr>
        <p:txBody>
          <a:bodyPr wrap="square" rtlCol="0" anchor="t">
            <a:spAutoFit/>
          </a:bodyPr>
          <a:p>
            <a:r>
              <a:rPr sz="2000">
                <a:solidFill>
                  <a:srgbClr val="382C78"/>
                </a:solidFill>
                <a:sym typeface="+mn-ea"/>
              </a:rPr>
              <a:t>4．利用主观镜头转场</a:t>
            </a:r>
            <a:endParaRPr sz="2000">
              <a:solidFill>
                <a:srgbClr val="382C78"/>
              </a:solidFill>
              <a:sym typeface="+mn-ea"/>
            </a:endParaRPr>
          </a:p>
        </p:txBody>
      </p:sp>
      <p:grpSp>
        <p:nvGrpSpPr>
          <p:cNvPr id="23" name="组合 22"/>
          <p:cNvGrpSpPr/>
          <p:nvPr/>
        </p:nvGrpSpPr>
        <p:grpSpPr>
          <a:xfrm rot="0">
            <a:off x="421005" y="4799330"/>
            <a:ext cx="11146155" cy="1198880"/>
            <a:chOff x="1491" y="3356"/>
            <a:chExt cx="17553" cy="1888"/>
          </a:xfrm>
        </p:grpSpPr>
        <p:sp>
          <p:nvSpPr>
            <p:cNvPr id="25" name="文本框 24"/>
            <p:cNvSpPr txBox="1"/>
            <p:nvPr/>
          </p:nvSpPr>
          <p:spPr>
            <a:xfrm>
              <a:off x="1980" y="3356"/>
              <a:ext cx="17064" cy="1888"/>
            </a:xfrm>
            <a:prstGeom prst="rect">
              <a:avLst/>
            </a:prstGeom>
            <a:noFill/>
          </p:spPr>
          <p:txBody>
            <a:bodyPr wrap="square" rtlCol="0" anchor="t">
              <a:spAutoFit/>
            </a:bodyPr>
            <a:p>
              <a:r>
                <a:rPr lang="zh-CN" altLang="en-US" dirty="0">
                  <a:latin typeface="+mn-ea"/>
                  <a:cs typeface="宋体" panose="02010600030101010101" pitchFamily="2" charset="-122"/>
                  <a:sym typeface="+mn-ea"/>
                </a:rPr>
                <a:t>主观镜头是表示影片中角色视点的镜头。当角色扫视某一场面时，摄影（像）机代表角色的双眼，显示角色所看到的景象。主观镜头转场技巧是前一镜头是主体人物观看的画面，下一个</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镜头就是主体所看到的场景。转场的关键在于按前后镜头间的逻辑关系来进行场面转换。主观 镜头转场显得自然，同时使观众暂时站在角色的地位去共同体验、经历，产生身临其境的感觉。</a:t>
              </a:r>
              <a:endParaRPr lang="zh-CN" altLang="en-US" dirty="0">
                <a:latin typeface="+mn-ea"/>
                <a:cs typeface="宋体" panose="02010600030101010101" pitchFamily="2" charset="-122"/>
                <a:sym typeface="+mn-ea"/>
              </a:endParaRPr>
            </a:p>
          </p:txBody>
        </p:sp>
        <p:sp>
          <p:nvSpPr>
            <p:cNvPr id="26" name="椭圆 2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7" name="组合 26"/>
          <p:cNvGrpSpPr/>
          <p:nvPr/>
        </p:nvGrpSpPr>
        <p:grpSpPr>
          <a:xfrm>
            <a:off x="264795" y="5822950"/>
            <a:ext cx="11468735" cy="914400"/>
            <a:chOff x="1336" y="7266"/>
            <a:chExt cx="18061" cy="1440"/>
          </a:xfrm>
        </p:grpSpPr>
        <p:grpSp>
          <p:nvGrpSpPr>
            <p:cNvPr id="28" name="组合 27"/>
            <p:cNvGrpSpPr/>
            <p:nvPr/>
          </p:nvGrpSpPr>
          <p:grpSpPr>
            <a:xfrm>
              <a:off x="1336" y="7266"/>
              <a:ext cx="2483" cy="1440"/>
              <a:chOff x="982" y="7247"/>
              <a:chExt cx="2483" cy="1440"/>
            </a:xfrm>
          </p:grpSpPr>
          <p:sp>
            <p:nvSpPr>
              <p:cNvPr id="30" name="文本框 29"/>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7" name="图片 36"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38" name="文本框 37"/>
            <p:cNvSpPr txBox="1"/>
            <p:nvPr/>
          </p:nvSpPr>
          <p:spPr>
            <a:xfrm>
              <a:off x="3657" y="7532"/>
              <a:ext cx="15740" cy="1016"/>
            </a:xfrm>
            <a:prstGeom prst="rect">
              <a:avLst/>
            </a:prstGeom>
            <a:noFill/>
          </p:spPr>
          <p:txBody>
            <a:bodyPr wrap="square" rtlCol="0">
              <a:spAutoFit/>
            </a:bodyPr>
            <a:p>
              <a:r>
                <a:t>【利用主观镜头转场】影片《辛德勒名单》（美国，1993 年）中的大屠杀段落，导演利用了主观镜头进行场景的转换。</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212080" cy="1097280"/>
            <a:chOff x="417" y="38"/>
            <a:chExt cx="8208" cy="1728"/>
          </a:xfrm>
        </p:grpSpPr>
        <p:sp>
          <p:nvSpPr>
            <p:cNvPr id="15" name="文本框 14"/>
            <p:cNvSpPr txBox="1"/>
            <p:nvPr/>
          </p:nvSpPr>
          <p:spPr>
            <a:xfrm>
              <a:off x="417" y="750"/>
              <a:ext cx="8208" cy="1016"/>
            </a:xfrm>
            <a:prstGeom prst="rect">
              <a:avLst/>
            </a:prstGeom>
            <a:noFill/>
          </p:spPr>
          <p:txBody>
            <a:bodyPr wrap="none" rtlCol="0" anchor="t">
              <a:spAutoFit/>
            </a:bodyPr>
            <a:p>
              <a:pPr algn="l"/>
              <a:r>
                <a:rPr lang="zh-CN" altLang="en-US" sz="3600">
                  <a:solidFill>
                    <a:srgbClr val="382C78"/>
                  </a:solidFill>
                  <a:sym typeface="+mn-ea"/>
                </a:rPr>
                <a:t>四、镜头组接的转场方式</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393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第一节	镜头画面组接</a:t>
                </a:r>
                <a:endParaRPr>
                  <a:solidFill>
                    <a:schemeClr val="bg1"/>
                  </a:solidFill>
                </a:endParaRPr>
              </a:p>
            </p:txBody>
          </p:sp>
        </p:grpSp>
      </p:grpSp>
      <p:sp>
        <p:nvSpPr>
          <p:cNvPr id="6" name="文本框 5"/>
          <p:cNvSpPr txBox="1"/>
          <p:nvPr/>
        </p:nvSpPr>
        <p:spPr>
          <a:xfrm>
            <a:off x="297180" y="1121410"/>
            <a:ext cx="11742420" cy="398780"/>
          </a:xfrm>
          <a:prstGeom prst="rect">
            <a:avLst/>
          </a:prstGeom>
          <a:noFill/>
        </p:spPr>
        <p:txBody>
          <a:bodyPr wrap="square" rtlCol="0" anchor="t">
            <a:spAutoFit/>
          </a:bodyPr>
          <a:p>
            <a:r>
              <a:rPr sz="2000">
                <a:solidFill>
                  <a:srgbClr val="382C78"/>
                </a:solidFill>
                <a:sym typeface="+mn-ea"/>
              </a:rPr>
              <a:t>5．利用空镜头转场</a:t>
            </a:r>
            <a:endParaRPr sz="2000">
              <a:solidFill>
                <a:srgbClr val="382C78"/>
              </a:solidFill>
              <a:sym typeface="+mn-ea"/>
            </a:endParaRPr>
          </a:p>
        </p:txBody>
      </p:sp>
      <p:grpSp>
        <p:nvGrpSpPr>
          <p:cNvPr id="14" name="组合 13"/>
          <p:cNvGrpSpPr/>
          <p:nvPr/>
        </p:nvGrpSpPr>
        <p:grpSpPr>
          <a:xfrm rot="0">
            <a:off x="421005" y="1578610"/>
            <a:ext cx="11146155" cy="645160"/>
            <a:chOff x="1491" y="3356"/>
            <a:chExt cx="17553" cy="1016"/>
          </a:xfrm>
        </p:grpSpPr>
        <p:sp>
          <p:nvSpPr>
            <p:cNvPr id="16" name="文本框 15"/>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空镜头是指画面上没有主体人物的景物镜头。景物镜头大致包括两类：一类是以景为主、物为陪衬</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另一类是以物为主、景为陪衬的镜头。</a:t>
              </a:r>
              <a:endParaRPr lang="zh-CN" altLang="en-US"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9" name="组合 18"/>
          <p:cNvGrpSpPr/>
          <p:nvPr/>
        </p:nvGrpSpPr>
        <p:grpSpPr>
          <a:xfrm rot="0">
            <a:off x="403860" y="2223770"/>
            <a:ext cx="11146155" cy="645160"/>
            <a:chOff x="1491" y="3356"/>
            <a:chExt cx="17553" cy="1016"/>
          </a:xfrm>
        </p:grpSpPr>
        <p:sp>
          <p:nvSpPr>
            <p:cNvPr id="20" name="文本框 19"/>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空镜头属于中性镜头。利用空镜头转场可以缓解观众的视觉注意力，使场景过渡自然。利用空镜头转场一定要选取与前后镜头的内容或情绪相吻合、相关联的镜头，不能随意插接景物镜头。</a:t>
              </a:r>
              <a:endParaRPr lang="zh-CN" altLang="en-US" dirty="0">
                <a:latin typeface="+mn-ea"/>
                <a:cs typeface="宋体" panose="02010600030101010101" pitchFamily="2" charset="-122"/>
                <a:sym typeface="+mn-ea"/>
              </a:endParaRPr>
            </a:p>
          </p:txBody>
        </p:sp>
        <p:sp>
          <p:nvSpPr>
            <p:cNvPr id="21" name="椭圆 2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2" name="文本框 21"/>
          <p:cNvSpPr txBox="1"/>
          <p:nvPr/>
        </p:nvSpPr>
        <p:spPr>
          <a:xfrm>
            <a:off x="260985" y="2868930"/>
            <a:ext cx="11742420" cy="398780"/>
          </a:xfrm>
          <a:prstGeom prst="rect">
            <a:avLst/>
          </a:prstGeom>
          <a:noFill/>
        </p:spPr>
        <p:txBody>
          <a:bodyPr wrap="square" rtlCol="0" anchor="t">
            <a:spAutoFit/>
          </a:bodyPr>
          <a:p>
            <a:r>
              <a:rPr sz="2000">
                <a:solidFill>
                  <a:srgbClr val="382C78"/>
                </a:solidFill>
                <a:sym typeface="+mn-ea"/>
              </a:rPr>
              <a:t>6．利用声音转场</a:t>
            </a:r>
            <a:endParaRPr sz="2000">
              <a:solidFill>
                <a:srgbClr val="382C78"/>
              </a:solidFill>
              <a:sym typeface="+mn-ea"/>
            </a:endParaRPr>
          </a:p>
        </p:txBody>
      </p:sp>
      <p:grpSp>
        <p:nvGrpSpPr>
          <p:cNvPr id="23" name="组合 22"/>
          <p:cNvGrpSpPr/>
          <p:nvPr/>
        </p:nvGrpSpPr>
        <p:grpSpPr>
          <a:xfrm rot="0">
            <a:off x="403860" y="3267710"/>
            <a:ext cx="11146155" cy="645160"/>
            <a:chOff x="1491" y="3356"/>
            <a:chExt cx="17553" cy="1016"/>
          </a:xfrm>
        </p:grpSpPr>
        <p:sp>
          <p:nvSpPr>
            <p:cNvPr id="25" name="文本框 24"/>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声音转场是利用声画的对列来连接镜头，通过前后声音的有机联系来实现场景的自然过渡。常见的声音转场手法有对话转场、台词转场、旁白转场、音乐或音响转场等。</a:t>
              </a:r>
              <a:endParaRPr lang="zh-CN" altLang="en-US" dirty="0">
                <a:latin typeface="+mn-ea"/>
                <a:cs typeface="宋体" panose="02010600030101010101" pitchFamily="2" charset="-122"/>
                <a:sym typeface="+mn-ea"/>
              </a:endParaRPr>
            </a:p>
          </p:txBody>
        </p:sp>
        <p:sp>
          <p:nvSpPr>
            <p:cNvPr id="26" name="椭圆 2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7" name="组合 26"/>
          <p:cNvGrpSpPr/>
          <p:nvPr/>
        </p:nvGrpSpPr>
        <p:grpSpPr>
          <a:xfrm>
            <a:off x="98425" y="3736975"/>
            <a:ext cx="11468735" cy="1090930"/>
            <a:chOff x="1336" y="7266"/>
            <a:chExt cx="18061" cy="1718"/>
          </a:xfrm>
        </p:grpSpPr>
        <p:grpSp>
          <p:nvGrpSpPr>
            <p:cNvPr id="28" name="组合 27"/>
            <p:cNvGrpSpPr/>
            <p:nvPr/>
          </p:nvGrpSpPr>
          <p:grpSpPr>
            <a:xfrm>
              <a:off x="1336" y="7266"/>
              <a:ext cx="2483" cy="1440"/>
              <a:chOff x="982" y="7247"/>
              <a:chExt cx="2483" cy="1440"/>
            </a:xfrm>
          </p:grpSpPr>
          <p:sp>
            <p:nvSpPr>
              <p:cNvPr id="30" name="文本框 29"/>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7" name="图片 36"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38" name="文本框 37"/>
            <p:cNvSpPr txBox="1"/>
            <p:nvPr/>
          </p:nvSpPr>
          <p:spPr>
            <a:xfrm>
              <a:off x="3657" y="7532"/>
              <a:ext cx="15740" cy="1452"/>
            </a:xfrm>
            <a:prstGeom prst="rect">
              <a:avLst/>
            </a:prstGeom>
            <a:noFill/>
          </p:spPr>
          <p:txBody>
            <a:bodyPr wrap="square" rtlCol="0">
              <a:spAutoFit/>
            </a:bodyPr>
            <a:p>
              <a:r>
                <a:t>【利用声音转场】影片《闪闪的红星》（中国，1974 年）米店风潮那场戏，米店老板指着“今日售米”的木牌子，气急败坏地吼叫道：“这是谁干的？”下一个镜头紧接着宋大爹的声音：“冬子干的！”这时场景已经变为山上游击队的驻地了。</a:t>
              </a:r>
            </a:p>
          </p:txBody>
        </p:sp>
      </p:grpSp>
      <p:sp>
        <p:nvSpPr>
          <p:cNvPr id="2" name="文本框 1"/>
          <p:cNvSpPr txBox="1"/>
          <p:nvPr/>
        </p:nvSpPr>
        <p:spPr>
          <a:xfrm>
            <a:off x="224790" y="4827905"/>
            <a:ext cx="11742420" cy="398780"/>
          </a:xfrm>
          <a:prstGeom prst="rect">
            <a:avLst/>
          </a:prstGeom>
          <a:noFill/>
        </p:spPr>
        <p:txBody>
          <a:bodyPr wrap="square" rtlCol="0" anchor="t">
            <a:spAutoFit/>
          </a:bodyPr>
          <a:p>
            <a:r>
              <a:rPr sz="2000">
                <a:solidFill>
                  <a:srgbClr val="382C78"/>
                </a:solidFill>
                <a:sym typeface="+mn-ea"/>
              </a:rPr>
              <a:t>7．两极镜头转场</a:t>
            </a:r>
            <a:endParaRPr sz="2000">
              <a:solidFill>
                <a:srgbClr val="382C78"/>
              </a:solidFill>
              <a:sym typeface="+mn-ea"/>
            </a:endParaRPr>
          </a:p>
        </p:txBody>
      </p:sp>
      <p:grpSp>
        <p:nvGrpSpPr>
          <p:cNvPr id="4" name="组合 3"/>
          <p:cNvGrpSpPr/>
          <p:nvPr/>
        </p:nvGrpSpPr>
        <p:grpSpPr>
          <a:xfrm rot="0">
            <a:off x="403860" y="5226685"/>
            <a:ext cx="11146155" cy="645160"/>
            <a:chOff x="1491" y="3356"/>
            <a:chExt cx="17553" cy="1016"/>
          </a:xfrm>
        </p:grpSpPr>
        <p:sp>
          <p:nvSpPr>
            <p:cNvPr id="5" name="文本框 4"/>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两极镜头是指前后镜头在景别、动静变化等方面存在巨大反差和对比的镜头。常见的方式是两极景别的运用，由于前后镜头在景别上的悬殊对比，可以有效区分段落层次。</a:t>
              </a:r>
              <a:endParaRPr lang="zh-CN" altLang="en-US" dirty="0">
                <a:latin typeface="+mn-ea"/>
                <a:cs typeface="宋体" panose="02010600030101010101" pitchFamily="2" charset="-122"/>
                <a:sym typeface="+mn-ea"/>
              </a:endParaRPr>
            </a:p>
          </p:txBody>
        </p:sp>
        <p:sp>
          <p:nvSpPr>
            <p:cNvPr id="7" name="椭圆 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212080" cy="1097280"/>
            <a:chOff x="417" y="38"/>
            <a:chExt cx="8208" cy="1728"/>
          </a:xfrm>
        </p:grpSpPr>
        <p:sp>
          <p:nvSpPr>
            <p:cNvPr id="15" name="文本框 14"/>
            <p:cNvSpPr txBox="1"/>
            <p:nvPr/>
          </p:nvSpPr>
          <p:spPr>
            <a:xfrm>
              <a:off x="417" y="750"/>
              <a:ext cx="8208" cy="1016"/>
            </a:xfrm>
            <a:prstGeom prst="rect">
              <a:avLst/>
            </a:prstGeom>
            <a:noFill/>
          </p:spPr>
          <p:txBody>
            <a:bodyPr wrap="none" rtlCol="0" anchor="t">
              <a:spAutoFit/>
            </a:bodyPr>
            <a:p>
              <a:pPr algn="l"/>
              <a:r>
                <a:rPr lang="zh-CN" altLang="en-US" sz="3600">
                  <a:solidFill>
                    <a:srgbClr val="382C78"/>
                  </a:solidFill>
                  <a:sym typeface="+mn-ea"/>
                </a:rPr>
                <a:t>四、镜头组接的转场方式</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393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第一节	镜头画面组接</a:t>
                </a:r>
                <a:endParaRPr>
                  <a:solidFill>
                    <a:schemeClr val="bg1"/>
                  </a:solidFill>
                </a:endParaRPr>
              </a:p>
            </p:txBody>
          </p:sp>
        </p:grpSp>
      </p:grpSp>
      <p:sp>
        <p:nvSpPr>
          <p:cNvPr id="6" name="文本框 5"/>
          <p:cNvSpPr txBox="1"/>
          <p:nvPr/>
        </p:nvSpPr>
        <p:spPr>
          <a:xfrm>
            <a:off x="297180" y="1121410"/>
            <a:ext cx="11742420" cy="398780"/>
          </a:xfrm>
          <a:prstGeom prst="rect">
            <a:avLst/>
          </a:prstGeom>
          <a:noFill/>
        </p:spPr>
        <p:txBody>
          <a:bodyPr wrap="square" rtlCol="0" anchor="t">
            <a:spAutoFit/>
          </a:bodyPr>
          <a:p>
            <a:r>
              <a:rPr sz="2000">
                <a:solidFill>
                  <a:srgbClr val="382C78"/>
                </a:solidFill>
                <a:sym typeface="+mn-ea"/>
              </a:rPr>
              <a:t>8．特写转场</a:t>
            </a:r>
            <a:endParaRPr sz="2000">
              <a:solidFill>
                <a:srgbClr val="382C78"/>
              </a:solidFill>
              <a:sym typeface="+mn-ea"/>
            </a:endParaRPr>
          </a:p>
        </p:txBody>
      </p:sp>
      <p:grpSp>
        <p:nvGrpSpPr>
          <p:cNvPr id="14" name="组合 13"/>
          <p:cNvGrpSpPr/>
          <p:nvPr/>
        </p:nvGrpSpPr>
        <p:grpSpPr>
          <a:xfrm rot="0">
            <a:off x="421005" y="1578610"/>
            <a:ext cx="11146155" cy="645160"/>
            <a:chOff x="1491" y="3356"/>
            <a:chExt cx="17553" cy="1016"/>
          </a:xfrm>
        </p:grpSpPr>
        <p:sp>
          <p:nvSpPr>
            <p:cNvPr id="16" name="文本框 15"/>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特写具有对主体局部突出放大和强调细节的作用，并能集中观众的注意力。因此，利用特写转场可以在一定程度上弱化时空或段落转换的视觉跳动。</a:t>
              </a:r>
              <a:endParaRPr lang="zh-CN" altLang="en-US"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9" name="组合 18"/>
          <p:cNvGrpSpPr/>
          <p:nvPr/>
        </p:nvGrpSpPr>
        <p:grpSpPr>
          <a:xfrm rot="0">
            <a:off x="403860" y="2223770"/>
            <a:ext cx="11146155" cy="645160"/>
            <a:chOff x="1491" y="3356"/>
            <a:chExt cx="17553" cy="1016"/>
          </a:xfrm>
        </p:grpSpPr>
        <p:sp>
          <p:nvSpPr>
            <p:cNvPr id="20" name="文本框 19"/>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转场技巧是无论前一组镜头的最后一个镜头是什么，后一组镜头都可以由特写开始。在影视片的编辑中，特写常常作为转场不顺的补救手段，被称为“万能镜头”。</a:t>
              </a:r>
              <a:endParaRPr lang="zh-CN" altLang="en-US" dirty="0">
                <a:latin typeface="+mn-ea"/>
                <a:cs typeface="宋体" panose="02010600030101010101" pitchFamily="2" charset="-122"/>
                <a:sym typeface="+mn-ea"/>
              </a:endParaRPr>
            </a:p>
          </p:txBody>
        </p:sp>
        <p:sp>
          <p:nvSpPr>
            <p:cNvPr id="21" name="椭圆 2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2" name="文本框 21"/>
          <p:cNvSpPr txBox="1"/>
          <p:nvPr/>
        </p:nvSpPr>
        <p:spPr>
          <a:xfrm>
            <a:off x="260985" y="2868930"/>
            <a:ext cx="11742420" cy="398780"/>
          </a:xfrm>
          <a:prstGeom prst="rect">
            <a:avLst/>
          </a:prstGeom>
          <a:noFill/>
        </p:spPr>
        <p:txBody>
          <a:bodyPr wrap="square" rtlCol="0" anchor="t">
            <a:spAutoFit/>
          </a:bodyPr>
          <a:p>
            <a:r>
              <a:rPr sz="2000">
                <a:solidFill>
                  <a:srgbClr val="382C78"/>
                </a:solidFill>
                <a:sym typeface="+mn-ea"/>
              </a:rPr>
              <a:t>9．利用遮挡镜头转场</a:t>
            </a:r>
            <a:endParaRPr sz="2000">
              <a:solidFill>
                <a:srgbClr val="382C78"/>
              </a:solidFill>
              <a:sym typeface="+mn-ea"/>
            </a:endParaRPr>
          </a:p>
        </p:txBody>
      </p:sp>
      <p:grpSp>
        <p:nvGrpSpPr>
          <p:cNvPr id="23" name="组合 22"/>
          <p:cNvGrpSpPr/>
          <p:nvPr/>
        </p:nvGrpSpPr>
        <p:grpSpPr>
          <a:xfrm rot="0">
            <a:off x="403860" y="3267710"/>
            <a:ext cx="11146155" cy="645160"/>
            <a:chOff x="1491" y="3356"/>
            <a:chExt cx="17553" cy="1016"/>
          </a:xfrm>
        </p:grpSpPr>
        <p:sp>
          <p:nvSpPr>
            <p:cNvPr id="25" name="文本框 24"/>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依据遮挡方式不同，大致可分为两类情形：第一种情形是主体迎面而来挡黑摄影（像） 机镜头，形成暂时的黑画面。第二种情形是运动的前景物暂时挡住画面内其他具象，成为覆盖画面的唯一形象。</a:t>
              </a:r>
              <a:endParaRPr lang="zh-CN" altLang="en-US" dirty="0">
                <a:latin typeface="+mn-ea"/>
                <a:cs typeface="宋体" panose="02010600030101010101" pitchFamily="2" charset="-122"/>
                <a:sym typeface="+mn-ea"/>
              </a:endParaRPr>
            </a:p>
          </p:txBody>
        </p:sp>
        <p:sp>
          <p:nvSpPr>
            <p:cNvPr id="26" name="椭圆 2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7" name="组合 26"/>
          <p:cNvGrpSpPr/>
          <p:nvPr/>
        </p:nvGrpSpPr>
        <p:grpSpPr>
          <a:xfrm>
            <a:off x="93345" y="3912870"/>
            <a:ext cx="11468735" cy="914400"/>
            <a:chOff x="1336" y="7266"/>
            <a:chExt cx="18061" cy="1440"/>
          </a:xfrm>
        </p:grpSpPr>
        <p:grpSp>
          <p:nvGrpSpPr>
            <p:cNvPr id="28" name="组合 27"/>
            <p:cNvGrpSpPr/>
            <p:nvPr/>
          </p:nvGrpSpPr>
          <p:grpSpPr>
            <a:xfrm>
              <a:off x="1336" y="7266"/>
              <a:ext cx="2483" cy="1440"/>
              <a:chOff x="982" y="7247"/>
              <a:chExt cx="2483" cy="1440"/>
            </a:xfrm>
          </p:grpSpPr>
          <p:sp>
            <p:nvSpPr>
              <p:cNvPr id="30" name="文本框 29"/>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7" name="图片 36"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38" name="文本框 37"/>
            <p:cNvSpPr txBox="1"/>
            <p:nvPr/>
          </p:nvSpPr>
          <p:spPr>
            <a:xfrm>
              <a:off x="3657" y="7532"/>
              <a:ext cx="15740" cy="580"/>
            </a:xfrm>
            <a:prstGeom prst="rect">
              <a:avLst/>
            </a:prstGeom>
            <a:noFill/>
          </p:spPr>
          <p:txBody>
            <a:bodyPr wrap="square" rtlCol="0">
              <a:spAutoFit/>
            </a:bodyPr>
            <a:p>
              <a:r>
                <a:t>【利用遮挡转场】影片《两小无猜》（法国，2003 年）开头 2 分 33 秒处，运用了遮挡镜头转场。</a:t>
              </a:r>
            </a:p>
          </p:txBody>
        </p:sp>
      </p:grpSp>
      <p:sp>
        <p:nvSpPr>
          <p:cNvPr id="2" name="文本框 1"/>
          <p:cNvSpPr txBox="1"/>
          <p:nvPr/>
        </p:nvSpPr>
        <p:spPr>
          <a:xfrm>
            <a:off x="662305" y="4947920"/>
            <a:ext cx="10867390" cy="101473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转场方式还有很多，比如利用字幕、利用情绪、利用音响等，无论是使用技巧性转场还是无技巧性转场，必须依据各种技巧的表现特点，根据作品的题材、内容、风格样式等选择合适的技巧。</a:t>
            </a:r>
            <a:endParaRPr sz="2000">
              <a:solidFill>
                <a:srgbClr val="382C78"/>
              </a:solidFill>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82675"/>
            <a:chOff x="417" y="38"/>
            <a:chExt cx="7488" cy="1705"/>
          </a:xfrm>
        </p:grpSpPr>
        <p:sp>
          <p:nvSpPr>
            <p:cNvPr id="15" name="文本框 14"/>
            <p:cNvSpPr txBox="1"/>
            <p:nvPr/>
          </p:nvSpPr>
          <p:spPr>
            <a:xfrm>
              <a:off x="417" y="727"/>
              <a:ext cx="7488" cy="1016"/>
            </a:xfrm>
            <a:prstGeom prst="rect">
              <a:avLst/>
            </a:prstGeom>
            <a:noFill/>
          </p:spPr>
          <p:txBody>
            <a:bodyPr wrap="none" rtlCol="0" anchor="t">
              <a:spAutoFit/>
            </a:bodyPr>
            <a:p>
              <a:pPr algn="l"/>
              <a:r>
                <a:rPr lang="zh-CN" altLang="en-US" sz="3600">
                  <a:solidFill>
                    <a:srgbClr val="382C78"/>
                  </a:solidFill>
                  <a:sym typeface="+mn-ea"/>
                </a:rPr>
                <a:t>一、人声的录制和配音</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291"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声音录制与编辑</a:t>
                </a:r>
                <a:endParaRPr>
                  <a:solidFill>
                    <a:schemeClr val="bg1"/>
                  </a:solidFill>
                </a:endParaRPr>
              </a:p>
            </p:txBody>
          </p:sp>
        </p:grpSp>
      </p:grpSp>
      <p:sp>
        <p:nvSpPr>
          <p:cNvPr id="6" name="文本框 5"/>
          <p:cNvSpPr txBox="1"/>
          <p:nvPr/>
        </p:nvSpPr>
        <p:spPr>
          <a:xfrm>
            <a:off x="449580" y="1048385"/>
            <a:ext cx="11292205" cy="132207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随着数字录音技术的快速发展与普及，越来越多的影视作品的声音录制都采用同期录音，也就是在拍摄画面的同时进行同步录音。同期录音可使声音与画面形象紧密结合，能保持声画一致，使人物情绪、环境气氛真实可信。这一录音方法，在前期拍摄阶段同步完成，在此我们不详细论述。这里主要对影视后期制作中的解说和旁白的声音录制做简要介绍。</a:t>
            </a:r>
            <a:endParaRPr sz="2000">
              <a:solidFill>
                <a:srgbClr val="382C78"/>
              </a:solidFill>
              <a:sym typeface="+mn-ea"/>
            </a:endParaRPr>
          </a:p>
        </p:txBody>
      </p:sp>
      <p:sp>
        <p:nvSpPr>
          <p:cNvPr id="22" name="文本框 21"/>
          <p:cNvSpPr txBox="1"/>
          <p:nvPr/>
        </p:nvSpPr>
        <p:spPr>
          <a:xfrm>
            <a:off x="224155" y="2355850"/>
            <a:ext cx="11742420" cy="398780"/>
          </a:xfrm>
          <a:prstGeom prst="rect">
            <a:avLst/>
          </a:prstGeom>
          <a:noFill/>
        </p:spPr>
        <p:txBody>
          <a:bodyPr wrap="square" rtlCol="0" anchor="t">
            <a:spAutoFit/>
          </a:bodyPr>
          <a:p>
            <a:r>
              <a:rPr sz="2000">
                <a:solidFill>
                  <a:srgbClr val="382C78"/>
                </a:solidFill>
                <a:sym typeface="+mn-ea"/>
              </a:rPr>
              <a:t>（一）录音设备的准备</a:t>
            </a:r>
            <a:endParaRPr sz="2000">
              <a:solidFill>
                <a:srgbClr val="382C78"/>
              </a:solidFill>
              <a:sym typeface="+mn-ea"/>
            </a:endParaRPr>
          </a:p>
        </p:txBody>
      </p:sp>
      <p:grpSp>
        <p:nvGrpSpPr>
          <p:cNvPr id="7" name="组合 6"/>
          <p:cNvGrpSpPr/>
          <p:nvPr/>
        </p:nvGrpSpPr>
        <p:grpSpPr>
          <a:xfrm>
            <a:off x="429260" y="2593975"/>
            <a:ext cx="11312525" cy="4215765"/>
            <a:chOff x="9363" y="3519"/>
            <a:chExt cx="17815" cy="6639"/>
          </a:xfrm>
        </p:grpSpPr>
        <p:sp>
          <p:nvSpPr>
            <p:cNvPr id="8" name="矩形 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0093" y="3519"/>
              <a:ext cx="17085" cy="6639"/>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话筒选择：录音设备具有一定的频带宽度和频率。</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响应人声录音均可采用动圈式话筒和电容式话筒。</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动圈式话筒具有结构牢固、性能稳定、经久耐用、价格较低、频率特性良好、50Hz~15000Hz 频率范围内幅频特性曲线平坦、指向性好、无需直流工作电压、使用简便、噪声小等特点。但它的高音部分稍差，高音清晰度可能会受一定影响，灵敏度以及瞬时响应能力方面也不如电容式话筒。</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 </a:t>
              </a:r>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电容式话筒具有极为宽广的频率响应，频率响应低音可以延伸到 10Hz 以下的超低频，高音可以达到数十 KHz，具有超高灵敏度、快速的瞬时响应特性、超低触摸杂音的特性、体积小、重量轻等特点。但它的结构较复杂、价格较贵，音膜脆弱，怕潮怕摔。人声具有方向性强的特点，因此语言录音应选择单指向性强的话筒。</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82675"/>
            <a:chOff x="417" y="38"/>
            <a:chExt cx="7488" cy="1705"/>
          </a:xfrm>
        </p:grpSpPr>
        <p:sp>
          <p:nvSpPr>
            <p:cNvPr id="15" name="文本框 14"/>
            <p:cNvSpPr txBox="1"/>
            <p:nvPr/>
          </p:nvSpPr>
          <p:spPr>
            <a:xfrm>
              <a:off x="417" y="727"/>
              <a:ext cx="7488" cy="1016"/>
            </a:xfrm>
            <a:prstGeom prst="rect">
              <a:avLst/>
            </a:prstGeom>
            <a:noFill/>
          </p:spPr>
          <p:txBody>
            <a:bodyPr wrap="none" rtlCol="0" anchor="t">
              <a:spAutoFit/>
            </a:bodyPr>
            <a:p>
              <a:pPr algn="l"/>
              <a:r>
                <a:rPr lang="zh-CN" altLang="en-US" sz="3600">
                  <a:solidFill>
                    <a:srgbClr val="382C78"/>
                  </a:solidFill>
                  <a:sym typeface="+mn-ea"/>
                </a:rPr>
                <a:t>一、人声的录制和配音</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291"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声音录制与编辑</a:t>
                </a:r>
                <a:endParaRPr>
                  <a:solidFill>
                    <a:schemeClr val="bg1"/>
                  </a:solidFill>
                </a:endParaRPr>
              </a:p>
            </p:txBody>
          </p:sp>
        </p:grpSp>
      </p:grpSp>
      <p:sp>
        <p:nvSpPr>
          <p:cNvPr id="22" name="文本框 21"/>
          <p:cNvSpPr txBox="1"/>
          <p:nvPr/>
        </p:nvSpPr>
        <p:spPr>
          <a:xfrm>
            <a:off x="224790" y="1106805"/>
            <a:ext cx="11742420" cy="398780"/>
          </a:xfrm>
          <a:prstGeom prst="rect">
            <a:avLst/>
          </a:prstGeom>
          <a:noFill/>
        </p:spPr>
        <p:txBody>
          <a:bodyPr wrap="square" rtlCol="0" anchor="t">
            <a:spAutoFit/>
          </a:bodyPr>
          <a:p>
            <a:r>
              <a:rPr sz="2000">
                <a:solidFill>
                  <a:srgbClr val="382C78"/>
                </a:solidFill>
                <a:sym typeface="+mn-ea"/>
              </a:rPr>
              <a:t>（一）录音设备的准备</a:t>
            </a:r>
            <a:endParaRPr sz="2000">
              <a:solidFill>
                <a:srgbClr val="382C78"/>
              </a:solidFill>
              <a:sym typeface="+mn-ea"/>
            </a:endParaRPr>
          </a:p>
        </p:txBody>
      </p:sp>
      <p:grpSp>
        <p:nvGrpSpPr>
          <p:cNvPr id="7" name="组合 6"/>
          <p:cNvGrpSpPr/>
          <p:nvPr/>
        </p:nvGrpSpPr>
        <p:grpSpPr>
          <a:xfrm>
            <a:off x="429260" y="1505585"/>
            <a:ext cx="11312525" cy="922020"/>
            <a:chOff x="9363" y="3519"/>
            <a:chExt cx="17815" cy="1452"/>
          </a:xfrm>
        </p:grpSpPr>
        <p:sp>
          <p:nvSpPr>
            <p:cNvPr id="8" name="矩形 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录音设备选择：如果条件允许，最好选择专业的数字音频工作站。如没有数字音频工作站，也可以用配置较高并安装有专业声卡的多媒体计算机代替。</a:t>
              </a:r>
              <a:endParaRPr lang="zh-CN" altLang="en-US" dirty="0">
                <a:latin typeface="+mn-ea"/>
                <a:cs typeface="宋体" panose="02010600030101010101" pitchFamily="2" charset="-122"/>
                <a:sym typeface="+mn-ea"/>
              </a:endParaRPr>
            </a:p>
          </p:txBody>
        </p:sp>
      </p:grpSp>
      <p:grpSp>
        <p:nvGrpSpPr>
          <p:cNvPr id="2" name="组合 1"/>
          <p:cNvGrpSpPr/>
          <p:nvPr/>
        </p:nvGrpSpPr>
        <p:grpSpPr>
          <a:xfrm>
            <a:off x="429260" y="2427605"/>
            <a:ext cx="11312525" cy="3256280"/>
            <a:chOff x="9363" y="3519"/>
            <a:chExt cx="17815" cy="5128"/>
          </a:xfrm>
        </p:grpSpPr>
        <p:sp>
          <p:nvSpPr>
            <p:cNvPr id="4" name="矩形 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10093" y="3519"/>
              <a:ext cx="17085" cy="512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录音系统的构成和连接：录音系统分专业录音系统和业余录音系统。</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 </a:t>
              </a:r>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前者对设备要求较高，可满足声音专业制作的需求；后者对设备要求简单些，能满足声音业余制作的需要。以上系统都能有效实现声音的录制和数字化，并可通过专业或通用的音频处理软件进行编辑和处理。</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专业录音系统主要包括专业的话筒、调音台、声音效果处理器、数字录音机或音频工作站（或者安装有专业声卡的多媒体计算机）、监听耳机或监听音箱等设备。业余录音系统主要包括普通的话筒（甚至立体声耳机附带的话筒）、多媒体计算机、监听耳机或音箱等设备。</a:t>
              </a:r>
              <a:endParaRPr lang="zh-CN" altLang="en-US" dirty="0">
                <a:latin typeface="+mn-ea"/>
                <a:cs typeface="宋体" panose="02010600030101010101" pitchFamily="2" charset="-122"/>
                <a:sym typeface="+mn-ea"/>
              </a:endParaRPr>
            </a:p>
          </p:txBody>
        </p:sp>
      </p:grpSp>
      <p:grpSp>
        <p:nvGrpSpPr>
          <p:cNvPr id="10" name="组合 9"/>
          <p:cNvGrpSpPr/>
          <p:nvPr/>
        </p:nvGrpSpPr>
        <p:grpSpPr>
          <a:xfrm>
            <a:off x="429260" y="5561330"/>
            <a:ext cx="11312525" cy="922020"/>
            <a:chOff x="9363" y="3519"/>
            <a:chExt cx="17815" cy="1452"/>
          </a:xfrm>
        </p:grpSpPr>
        <p:sp>
          <p:nvSpPr>
            <p:cNvPr id="11" name="矩形 1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录音环境要求：为保证录音的质量，必须减少周围环境噪声的干扰，最好选择在经过吸音处理的专业录音室中进行录音。</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82675"/>
            <a:chOff x="417" y="38"/>
            <a:chExt cx="7488" cy="1705"/>
          </a:xfrm>
        </p:grpSpPr>
        <p:sp>
          <p:nvSpPr>
            <p:cNvPr id="15" name="文本框 14"/>
            <p:cNvSpPr txBox="1"/>
            <p:nvPr/>
          </p:nvSpPr>
          <p:spPr>
            <a:xfrm>
              <a:off x="417" y="727"/>
              <a:ext cx="7488" cy="1016"/>
            </a:xfrm>
            <a:prstGeom prst="rect">
              <a:avLst/>
            </a:prstGeom>
            <a:noFill/>
          </p:spPr>
          <p:txBody>
            <a:bodyPr wrap="none" rtlCol="0" anchor="t">
              <a:spAutoFit/>
            </a:bodyPr>
            <a:p>
              <a:pPr algn="l"/>
              <a:r>
                <a:rPr lang="zh-CN" altLang="en-US" sz="3600">
                  <a:solidFill>
                    <a:srgbClr val="382C78"/>
                  </a:solidFill>
                  <a:sym typeface="+mn-ea"/>
                </a:rPr>
                <a:t>一、人声的录制和配音</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291"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声音录制与编辑</a:t>
                </a:r>
                <a:endParaRPr>
                  <a:solidFill>
                    <a:schemeClr val="bg1"/>
                  </a:solidFill>
                </a:endParaRPr>
              </a:p>
            </p:txBody>
          </p:sp>
        </p:grpSp>
      </p:grpSp>
      <p:sp>
        <p:nvSpPr>
          <p:cNvPr id="22" name="文本框 21"/>
          <p:cNvSpPr txBox="1"/>
          <p:nvPr/>
        </p:nvSpPr>
        <p:spPr>
          <a:xfrm>
            <a:off x="224790" y="1106805"/>
            <a:ext cx="11742420" cy="398780"/>
          </a:xfrm>
          <a:prstGeom prst="rect">
            <a:avLst/>
          </a:prstGeom>
          <a:noFill/>
        </p:spPr>
        <p:txBody>
          <a:bodyPr wrap="square" rtlCol="0" anchor="t">
            <a:spAutoFit/>
          </a:bodyPr>
          <a:p>
            <a:r>
              <a:rPr sz="2000">
                <a:solidFill>
                  <a:srgbClr val="382C78"/>
                </a:solidFill>
                <a:sym typeface="+mn-ea"/>
              </a:rPr>
              <a:t>（二）解说词录音方法</a:t>
            </a:r>
            <a:endParaRPr sz="2000">
              <a:solidFill>
                <a:srgbClr val="382C78"/>
              </a:solidFill>
              <a:sym typeface="+mn-ea"/>
            </a:endParaRPr>
          </a:p>
        </p:txBody>
      </p:sp>
      <p:sp>
        <p:nvSpPr>
          <p:cNvPr id="6" name="文本框 5"/>
          <p:cNvSpPr txBox="1"/>
          <p:nvPr/>
        </p:nvSpPr>
        <p:spPr>
          <a:xfrm>
            <a:off x="264795" y="1567815"/>
            <a:ext cx="11742420" cy="398780"/>
          </a:xfrm>
          <a:prstGeom prst="rect">
            <a:avLst/>
          </a:prstGeom>
          <a:noFill/>
        </p:spPr>
        <p:txBody>
          <a:bodyPr wrap="square" rtlCol="0" anchor="t">
            <a:spAutoFit/>
          </a:bodyPr>
          <a:p>
            <a:r>
              <a:rPr sz="2000">
                <a:solidFill>
                  <a:srgbClr val="382C78"/>
                </a:solidFill>
                <a:sym typeface="+mn-ea"/>
              </a:rPr>
              <a:t>1．解说的三种配音方法</a:t>
            </a:r>
            <a:endParaRPr sz="2000">
              <a:solidFill>
                <a:srgbClr val="382C78"/>
              </a:solidFill>
              <a:sym typeface="+mn-ea"/>
            </a:endParaRPr>
          </a:p>
        </p:txBody>
      </p:sp>
      <p:grpSp>
        <p:nvGrpSpPr>
          <p:cNvPr id="14" name="组合 13"/>
          <p:cNvGrpSpPr/>
          <p:nvPr/>
        </p:nvGrpSpPr>
        <p:grpSpPr>
          <a:xfrm rot="0">
            <a:off x="375920" y="1966595"/>
            <a:ext cx="11146155" cy="645160"/>
            <a:chOff x="1491" y="3356"/>
            <a:chExt cx="17553" cy="1016"/>
          </a:xfrm>
        </p:grpSpPr>
        <p:sp>
          <p:nvSpPr>
            <p:cNvPr id="16" name="文本框 15"/>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第一，解说员直接对着画面进行解说：解说员一边观看画面，一边播读解说词，容易做到情真意切，并且声画易同步。但要求解说员对画面和稿本内容十分熟悉、反应灵敏、语言流畅。</a:t>
              </a:r>
              <a:endParaRPr lang="zh-CN" altLang="en-US"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3" name="组合 12"/>
          <p:cNvGrpSpPr/>
          <p:nvPr/>
        </p:nvGrpSpPr>
        <p:grpSpPr>
          <a:xfrm rot="0">
            <a:off x="375920" y="2757170"/>
            <a:ext cx="11146155" cy="645160"/>
            <a:chOff x="1491" y="3356"/>
            <a:chExt cx="17553" cy="1016"/>
          </a:xfrm>
        </p:grpSpPr>
        <p:sp>
          <p:nvSpPr>
            <p:cNvPr id="18" name="文本框 17"/>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第二，解说员看稿本进行解说：解说员直接对着稿本解说，解说自然、表达自如。但容易出现画面长解说短或画面短解说长的情况，造成声音与画面的不协调、不同步。</a:t>
              </a:r>
              <a:endParaRPr lang="zh-CN" altLang="en-US" dirty="0">
                <a:latin typeface="+mn-ea"/>
                <a:cs typeface="宋体" panose="02010600030101010101" pitchFamily="2" charset="-122"/>
                <a:sym typeface="+mn-ea"/>
              </a:endParaRPr>
            </a:p>
          </p:txBody>
        </p:sp>
        <p:sp>
          <p:nvSpPr>
            <p:cNvPr id="19" name="椭圆 1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0" name="组合 19"/>
          <p:cNvGrpSpPr/>
          <p:nvPr/>
        </p:nvGrpSpPr>
        <p:grpSpPr>
          <a:xfrm rot="0">
            <a:off x="375920" y="3446145"/>
            <a:ext cx="11146155" cy="645160"/>
            <a:chOff x="1491" y="3356"/>
            <a:chExt cx="17553" cy="1016"/>
          </a:xfrm>
        </p:grpSpPr>
        <p:sp>
          <p:nvSpPr>
            <p:cNvPr id="21" name="文本框 20"/>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第三，综合解说：即前两种方法的综合运用。当涉及重点内容或关键内容时，解说员可观看画面进行录音，非重点内容可以对着稿本录音，做到既有感情，又收放自如，声画也易于协调同步。</a:t>
              </a:r>
              <a:endParaRPr lang="zh-CN" altLang="en-US" dirty="0">
                <a:latin typeface="+mn-ea"/>
                <a:cs typeface="宋体" panose="02010600030101010101" pitchFamily="2" charset="-122"/>
                <a:sym typeface="+mn-ea"/>
              </a:endParaRPr>
            </a:p>
          </p:txBody>
        </p:sp>
        <p:sp>
          <p:nvSpPr>
            <p:cNvPr id="23" name="椭圆 2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4" name="文本框 23"/>
          <p:cNvSpPr txBox="1"/>
          <p:nvPr/>
        </p:nvSpPr>
        <p:spPr>
          <a:xfrm>
            <a:off x="264795" y="4091305"/>
            <a:ext cx="11742420" cy="398780"/>
          </a:xfrm>
          <a:prstGeom prst="rect">
            <a:avLst/>
          </a:prstGeom>
          <a:noFill/>
        </p:spPr>
        <p:txBody>
          <a:bodyPr wrap="square" rtlCol="0" anchor="t">
            <a:spAutoFit/>
          </a:bodyPr>
          <a:p>
            <a:r>
              <a:rPr sz="2000">
                <a:solidFill>
                  <a:srgbClr val="382C78"/>
                </a:solidFill>
                <a:sym typeface="+mn-ea"/>
              </a:rPr>
              <a:t>2．对解说员配解说时的要求</a:t>
            </a:r>
            <a:endParaRPr sz="2000">
              <a:solidFill>
                <a:srgbClr val="382C78"/>
              </a:solidFill>
              <a:sym typeface="+mn-ea"/>
            </a:endParaRPr>
          </a:p>
        </p:txBody>
      </p:sp>
      <p:grpSp>
        <p:nvGrpSpPr>
          <p:cNvPr id="25" name="组合 24"/>
          <p:cNvGrpSpPr/>
          <p:nvPr/>
        </p:nvGrpSpPr>
        <p:grpSpPr>
          <a:xfrm rot="0">
            <a:off x="375920" y="4523105"/>
            <a:ext cx="11146155" cy="1476375"/>
            <a:chOff x="1491" y="3356"/>
            <a:chExt cx="17553" cy="2325"/>
          </a:xfrm>
        </p:grpSpPr>
        <p:sp>
          <p:nvSpPr>
            <p:cNvPr id="26" name="文本框 25"/>
            <p:cNvSpPr txBox="1"/>
            <p:nvPr/>
          </p:nvSpPr>
          <p:spPr>
            <a:xfrm>
              <a:off x="1980" y="3356"/>
              <a:ext cx="17064" cy="2325"/>
            </a:xfrm>
            <a:prstGeom prst="rect">
              <a:avLst/>
            </a:prstGeom>
            <a:noFill/>
          </p:spPr>
          <p:txBody>
            <a:bodyPr wrap="square" rtlCol="0" anchor="t">
              <a:spAutoFit/>
            </a:bodyPr>
            <a:p>
              <a:r>
                <a:rPr lang="zh-CN" altLang="en-US" dirty="0">
                  <a:latin typeface="+mn-ea"/>
                  <a:cs typeface="宋体" panose="02010600030101010101" pitchFamily="2" charset="-122"/>
                  <a:sym typeface="+mn-ea"/>
                </a:rPr>
                <a:t>第一，字音正确，即读音规范。</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第二，字音清晰，即字音不模糊，吐字清晰。</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第三，字音圆润，即字音饱满，有较丰富的泛音共鸣，悦耳动听。</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第四，字音集中，即声束集中，拾音效果好。</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第五，字音流畅，即字音要连贯。</a:t>
              </a:r>
              <a:endParaRPr lang="zh-CN" altLang="en-US" dirty="0">
                <a:latin typeface="+mn-ea"/>
                <a:cs typeface="宋体" panose="02010600030101010101" pitchFamily="2" charset="-122"/>
                <a:sym typeface="+mn-ea"/>
              </a:endParaRPr>
            </a:p>
          </p:txBody>
        </p:sp>
        <p:sp>
          <p:nvSpPr>
            <p:cNvPr id="27" name="椭圆 2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906780" y="1828800"/>
            <a:ext cx="10694035" cy="922020"/>
            <a:chOff x="9363" y="3519"/>
            <a:chExt cx="16841" cy="1452"/>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光线的变化往往引起光影、色彩、影调的变化，在影视作品中充分利用光线的这些特质，可以较好地表达人物情感和情绪，刻画人物的内心世界。</a:t>
              </a:r>
              <a:endParaRPr lang="zh-CN" altLang="en-US" dirty="0">
                <a:latin typeface="+mn-ea"/>
                <a:cs typeface="宋体" panose="02010600030101010101" pitchFamily="2" charset="-122"/>
                <a:sym typeface="+mn-ea"/>
              </a:endParaRPr>
            </a:p>
          </p:txBody>
        </p:sp>
      </p:grpSp>
      <p:grpSp>
        <p:nvGrpSpPr>
          <p:cNvPr id="3" name="组合 2"/>
          <p:cNvGrpSpPr/>
          <p:nvPr/>
        </p:nvGrpSpPr>
        <p:grpSpPr>
          <a:xfrm>
            <a:off x="264795" y="79375"/>
            <a:ext cx="4297680" cy="1246505"/>
            <a:chOff x="417" y="125"/>
            <a:chExt cx="6768" cy="1963"/>
          </a:xfrm>
        </p:grpSpPr>
        <p:sp>
          <p:nvSpPr>
            <p:cNvPr id="15" name="文本框 14"/>
            <p:cNvSpPr txBox="1"/>
            <p:nvPr/>
          </p:nvSpPr>
          <p:spPr>
            <a:xfrm>
              <a:off x="417" y="1072"/>
              <a:ext cx="6768" cy="1016"/>
            </a:xfrm>
            <a:prstGeom prst="rect">
              <a:avLst/>
            </a:prstGeom>
            <a:noFill/>
          </p:spPr>
          <p:txBody>
            <a:bodyPr wrap="none" rtlCol="0" anchor="t">
              <a:spAutoFit/>
            </a:bodyPr>
            <a:p>
              <a:pPr algn="l"/>
              <a:r>
                <a:rPr lang="zh-CN" altLang="en-US" sz="3600">
                  <a:solidFill>
                    <a:srgbClr val="382C78"/>
                  </a:solidFill>
                  <a:sym typeface="+mn-ea"/>
                </a:rPr>
                <a:t>三、画面光影的功能</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308" cy="580"/>
              </a:xfrm>
              <a:prstGeom prst="rect">
                <a:avLst/>
              </a:prstGeom>
              <a:noFill/>
            </p:spPr>
            <p:txBody>
              <a:bodyPr wrap="none" rtlCol="0">
                <a:spAutoFit/>
              </a:bodyPr>
              <a:p>
                <a:r>
                  <a:rPr lang="zh-CN" altLang="en-US">
                    <a:solidFill>
                      <a:schemeClr val="bg1"/>
                    </a:solidFill>
                  </a:rPr>
                  <a:t>第一节</a:t>
                </a:r>
                <a:r>
                  <a:rPr lang="en-US" altLang="zh-CN">
                    <a:solidFill>
                      <a:schemeClr val="bg1"/>
                    </a:solidFill>
                  </a:rPr>
                  <a:t>     </a:t>
                </a:r>
                <a:r>
                  <a:rPr lang="zh-CN" altLang="en-US">
                    <a:solidFill>
                      <a:schemeClr val="bg1"/>
                    </a:solidFill>
                  </a:rPr>
                  <a:t>画面艺术</a:t>
                </a:r>
                <a:endParaRPr lang="zh-CN" altLang="en-US">
                  <a:solidFill>
                    <a:schemeClr val="bg1"/>
                  </a:solidFill>
                </a:endParaRPr>
              </a:p>
            </p:txBody>
          </p:sp>
        </p:grpSp>
      </p:grpSp>
      <p:grpSp>
        <p:nvGrpSpPr>
          <p:cNvPr id="5" name="组合 4"/>
          <p:cNvGrpSpPr/>
          <p:nvPr/>
        </p:nvGrpSpPr>
        <p:grpSpPr>
          <a:xfrm>
            <a:off x="848360" y="4111625"/>
            <a:ext cx="10348595" cy="1337945"/>
            <a:chOff x="9363" y="3519"/>
            <a:chExt cx="16297" cy="2107"/>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0093" y="3519"/>
              <a:ext cx="15567"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光线作为一种特殊的造型视觉化语言，可以参与影视的叙事和表意。光线的形态、方向、强度、色温、影调等因素的变化，会使观众对影视时空、氛围、情绪产生不同的心理感受，表达出新的意境。</a:t>
              </a:r>
              <a:endParaRPr lang="zh-CN" altLang="en-US" dirty="0">
                <a:latin typeface="+mn-ea"/>
                <a:cs typeface="宋体" panose="02010600030101010101" pitchFamily="2" charset="-122"/>
                <a:sym typeface="+mn-ea"/>
              </a:endParaRPr>
            </a:p>
          </p:txBody>
        </p:sp>
      </p:grpSp>
      <p:grpSp>
        <p:nvGrpSpPr>
          <p:cNvPr id="11" name="组合 10"/>
          <p:cNvGrpSpPr/>
          <p:nvPr/>
        </p:nvGrpSpPr>
        <p:grpSpPr>
          <a:xfrm>
            <a:off x="527685" y="2707005"/>
            <a:ext cx="11137265" cy="914400"/>
            <a:chOff x="1336" y="7266"/>
            <a:chExt cx="17539" cy="1440"/>
          </a:xfrm>
        </p:grpSpPr>
        <p:grpSp>
          <p:nvGrpSpPr>
            <p:cNvPr id="9" name="组合 8"/>
            <p:cNvGrpSpPr/>
            <p:nvPr/>
          </p:nvGrpSpPr>
          <p:grpSpPr>
            <a:xfrm>
              <a:off x="1336" y="7266"/>
              <a:ext cx="2483" cy="1440"/>
              <a:chOff x="982" y="7247"/>
              <a:chExt cx="2483" cy="1440"/>
            </a:xfrm>
          </p:grpSpPr>
          <p:sp>
            <p:nvSpPr>
              <p:cNvPr id="4" name="文本框 3"/>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8" name="图片 7"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10" name="文本框 9"/>
            <p:cNvSpPr txBox="1"/>
            <p:nvPr/>
          </p:nvSpPr>
          <p:spPr>
            <a:xfrm>
              <a:off x="3657" y="7532"/>
              <a:ext cx="15218" cy="1016"/>
            </a:xfrm>
            <a:prstGeom prst="rect">
              <a:avLst/>
            </a:prstGeom>
            <a:noFill/>
          </p:spPr>
          <p:txBody>
            <a:bodyPr wrap="square" rtlCol="0">
              <a:spAutoFit/>
            </a:bodyPr>
            <a:p>
              <a:r>
                <a:rPr lang="zh-CN" altLang="en-US"/>
                <a:t>影片《我的父亲母亲》（中国，1999 年）中，大量的拍摄选择在金黄色的阳光中进行，使得人物始终沐浴在金黄色调的光影下，给人以一种温馨的意境和情调。</a:t>
              </a:r>
              <a:endParaRPr lang="zh-CN" altLang="en-US"/>
            </a:p>
          </p:txBody>
        </p:sp>
      </p:grpSp>
      <p:sp>
        <p:nvSpPr>
          <p:cNvPr id="2" name="文本框 1"/>
          <p:cNvSpPr txBox="1"/>
          <p:nvPr/>
        </p:nvSpPr>
        <p:spPr>
          <a:xfrm>
            <a:off x="354330" y="1325880"/>
            <a:ext cx="3230880" cy="460375"/>
          </a:xfrm>
          <a:prstGeom prst="rect">
            <a:avLst/>
          </a:prstGeom>
          <a:noFill/>
        </p:spPr>
        <p:txBody>
          <a:bodyPr wrap="none" rtlCol="0" anchor="t">
            <a:spAutoFit/>
          </a:bodyPr>
          <a:p>
            <a:pPr algn="l"/>
            <a:r>
              <a:rPr lang="zh-CN" altLang="en-US" sz="2400">
                <a:solidFill>
                  <a:srgbClr val="382C78"/>
                </a:solidFill>
                <a:sym typeface="+mn-ea"/>
              </a:rPr>
              <a:t>（三）表现人物的情绪</a:t>
            </a:r>
            <a:endParaRPr lang="zh-CN" altLang="en-US" sz="2400">
              <a:solidFill>
                <a:srgbClr val="382C78"/>
              </a:solidFill>
              <a:sym typeface="+mn-ea"/>
            </a:endParaRPr>
          </a:p>
        </p:txBody>
      </p:sp>
      <p:sp>
        <p:nvSpPr>
          <p:cNvPr id="12" name="文本框 11"/>
          <p:cNvSpPr txBox="1"/>
          <p:nvPr/>
        </p:nvSpPr>
        <p:spPr>
          <a:xfrm>
            <a:off x="354330" y="3665855"/>
            <a:ext cx="3230880" cy="460375"/>
          </a:xfrm>
          <a:prstGeom prst="rect">
            <a:avLst/>
          </a:prstGeom>
          <a:noFill/>
        </p:spPr>
        <p:txBody>
          <a:bodyPr wrap="none" rtlCol="0" anchor="t">
            <a:spAutoFit/>
          </a:bodyPr>
          <a:p>
            <a:pPr algn="l"/>
            <a:r>
              <a:rPr lang="zh-CN" altLang="en-US" sz="2400">
                <a:solidFill>
                  <a:srgbClr val="382C78"/>
                </a:solidFill>
                <a:sym typeface="+mn-ea"/>
              </a:rPr>
              <a:t>（四）参与叙事和表意</a:t>
            </a:r>
            <a:endParaRPr lang="zh-CN" altLang="en-US" sz="2400">
              <a:solidFill>
                <a:srgbClr val="382C78"/>
              </a:solidFill>
              <a:sym typeface="+mn-ea"/>
            </a:endParaRPr>
          </a:p>
        </p:txBody>
      </p:sp>
      <p:grpSp>
        <p:nvGrpSpPr>
          <p:cNvPr id="14" name="组合 13"/>
          <p:cNvGrpSpPr/>
          <p:nvPr/>
        </p:nvGrpSpPr>
        <p:grpSpPr>
          <a:xfrm>
            <a:off x="463550" y="5306060"/>
            <a:ext cx="11137265" cy="914400"/>
            <a:chOff x="1336" y="7266"/>
            <a:chExt cx="17539" cy="1440"/>
          </a:xfrm>
        </p:grpSpPr>
        <p:grpSp>
          <p:nvGrpSpPr>
            <p:cNvPr id="16" name="组合 15"/>
            <p:cNvGrpSpPr/>
            <p:nvPr/>
          </p:nvGrpSpPr>
          <p:grpSpPr>
            <a:xfrm>
              <a:off x="1336" y="7266"/>
              <a:ext cx="2483" cy="1440"/>
              <a:chOff x="982" y="7247"/>
              <a:chExt cx="2483" cy="1440"/>
            </a:xfrm>
          </p:grpSpPr>
          <p:sp>
            <p:nvSpPr>
              <p:cNvPr id="17" name="文本框 16"/>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19" name="图片 18"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0" name="文本框 19"/>
            <p:cNvSpPr txBox="1"/>
            <p:nvPr/>
          </p:nvSpPr>
          <p:spPr>
            <a:xfrm>
              <a:off x="3657" y="7532"/>
              <a:ext cx="15218" cy="580"/>
            </a:xfrm>
            <a:prstGeom prst="rect">
              <a:avLst/>
            </a:prstGeom>
            <a:noFill/>
          </p:spPr>
          <p:txBody>
            <a:bodyPr wrap="square" rtlCol="0">
              <a:spAutoFit/>
            </a:bodyPr>
            <a:p>
              <a:r>
                <a:rPr lang="zh-CN" altLang="en-US"/>
                <a:t>影片《末代皇帝》（意大利、中国，1987 年）是运用光线表现时空和参与叙事的经典作品。</a:t>
              </a:r>
              <a:endParaRPr lang="zh-CN" altLang="en-US"/>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82675"/>
            <a:chOff x="417" y="38"/>
            <a:chExt cx="7488" cy="1705"/>
          </a:xfrm>
        </p:grpSpPr>
        <p:sp>
          <p:nvSpPr>
            <p:cNvPr id="15" name="文本框 14"/>
            <p:cNvSpPr txBox="1"/>
            <p:nvPr/>
          </p:nvSpPr>
          <p:spPr>
            <a:xfrm>
              <a:off x="417" y="727"/>
              <a:ext cx="7488" cy="1016"/>
            </a:xfrm>
            <a:prstGeom prst="rect">
              <a:avLst/>
            </a:prstGeom>
            <a:noFill/>
          </p:spPr>
          <p:txBody>
            <a:bodyPr wrap="none" rtlCol="0" anchor="t">
              <a:spAutoFit/>
            </a:bodyPr>
            <a:p>
              <a:pPr algn="l"/>
              <a:r>
                <a:rPr lang="zh-CN" altLang="en-US" sz="3600">
                  <a:solidFill>
                    <a:srgbClr val="382C78"/>
                  </a:solidFill>
                  <a:sym typeface="+mn-ea"/>
                </a:rPr>
                <a:t>一、人声的录制和配音</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291"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声音录制与编辑</a:t>
                </a:r>
                <a:endParaRPr>
                  <a:solidFill>
                    <a:schemeClr val="bg1"/>
                  </a:solidFill>
                </a:endParaRPr>
              </a:p>
            </p:txBody>
          </p:sp>
        </p:grpSp>
      </p:grpSp>
      <p:sp>
        <p:nvSpPr>
          <p:cNvPr id="22" name="文本框 21"/>
          <p:cNvSpPr txBox="1"/>
          <p:nvPr/>
        </p:nvSpPr>
        <p:spPr>
          <a:xfrm>
            <a:off x="224790" y="1106805"/>
            <a:ext cx="11742420" cy="398780"/>
          </a:xfrm>
          <a:prstGeom prst="rect">
            <a:avLst/>
          </a:prstGeom>
          <a:noFill/>
        </p:spPr>
        <p:txBody>
          <a:bodyPr wrap="square" rtlCol="0" anchor="t">
            <a:spAutoFit/>
          </a:bodyPr>
          <a:p>
            <a:r>
              <a:rPr sz="2000">
                <a:solidFill>
                  <a:srgbClr val="382C78"/>
                </a:solidFill>
                <a:sym typeface="+mn-ea"/>
              </a:rPr>
              <a:t>（二）解说词录音方法</a:t>
            </a:r>
            <a:endParaRPr sz="2000">
              <a:solidFill>
                <a:srgbClr val="382C78"/>
              </a:solidFill>
              <a:sym typeface="+mn-ea"/>
            </a:endParaRPr>
          </a:p>
        </p:txBody>
      </p:sp>
      <p:sp>
        <p:nvSpPr>
          <p:cNvPr id="6" name="文本框 5"/>
          <p:cNvSpPr txBox="1"/>
          <p:nvPr/>
        </p:nvSpPr>
        <p:spPr>
          <a:xfrm>
            <a:off x="264795" y="1567815"/>
            <a:ext cx="11742420" cy="398780"/>
          </a:xfrm>
          <a:prstGeom prst="rect">
            <a:avLst/>
          </a:prstGeom>
          <a:noFill/>
        </p:spPr>
        <p:txBody>
          <a:bodyPr wrap="square" rtlCol="0" anchor="t">
            <a:spAutoFit/>
          </a:bodyPr>
          <a:p>
            <a:r>
              <a:rPr sz="2000">
                <a:solidFill>
                  <a:srgbClr val="382C78"/>
                </a:solidFill>
                <a:sym typeface="+mn-ea"/>
              </a:rPr>
              <a:t>3．注意事项</a:t>
            </a:r>
            <a:endParaRPr sz="2000">
              <a:solidFill>
                <a:srgbClr val="382C78"/>
              </a:solidFill>
              <a:sym typeface="+mn-ea"/>
            </a:endParaRPr>
          </a:p>
        </p:txBody>
      </p:sp>
      <p:grpSp>
        <p:nvGrpSpPr>
          <p:cNvPr id="14" name="组合 13"/>
          <p:cNvGrpSpPr/>
          <p:nvPr/>
        </p:nvGrpSpPr>
        <p:grpSpPr>
          <a:xfrm rot="0">
            <a:off x="375920" y="1966595"/>
            <a:ext cx="11146155" cy="645160"/>
            <a:chOff x="1491" y="3356"/>
            <a:chExt cx="17553" cy="1016"/>
          </a:xfrm>
        </p:grpSpPr>
        <p:sp>
          <p:nvSpPr>
            <p:cNvPr id="16" name="文本框 15"/>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第一，有音调转换（M/V）开关的话筒，以 M（Music）和 V（Voice）表示，录制语音时应将开关置于“V”挡。</a:t>
              </a:r>
              <a:endParaRPr lang="zh-CN" altLang="en-US"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3" name="组合 12"/>
          <p:cNvGrpSpPr/>
          <p:nvPr/>
        </p:nvGrpSpPr>
        <p:grpSpPr>
          <a:xfrm rot="0">
            <a:off x="375920" y="2654935"/>
            <a:ext cx="11146155" cy="645160"/>
            <a:chOff x="1491" y="3356"/>
            <a:chExt cx="17553" cy="1016"/>
          </a:xfrm>
        </p:grpSpPr>
        <p:sp>
          <p:nvSpPr>
            <p:cNvPr id="18" name="文本框 17"/>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第二，录音时要对录音设备进行合理设置，通过调整延迟或混响的时间来实现声音方位与具体镜头画面中的声源位置之间的匹配，从而增强影视节目的方位感和空间感，使声音更具真实感。</a:t>
              </a:r>
              <a:endParaRPr lang="zh-CN" altLang="en-US" dirty="0">
                <a:latin typeface="+mn-ea"/>
                <a:cs typeface="宋体" panose="02010600030101010101" pitchFamily="2" charset="-122"/>
                <a:sym typeface="+mn-ea"/>
              </a:endParaRPr>
            </a:p>
          </p:txBody>
        </p:sp>
        <p:sp>
          <p:nvSpPr>
            <p:cNvPr id="19" name="椭圆 1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0" name="组合 19"/>
          <p:cNvGrpSpPr/>
          <p:nvPr/>
        </p:nvGrpSpPr>
        <p:grpSpPr>
          <a:xfrm rot="0">
            <a:off x="375920" y="3373120"/>
            <a:ext cx="11146155" cy="469265"/>
            <a:chOff x="1491" y="3356"/>
            <a:chExt cx="17553" cy="739"/>
          </a:xfrm>
        </p:grpSpPr>
        <p:sp>
          <p:nvSpPr>
            <p:cNvPr id="21" name="文本框 20"/>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第三，注意避免因话筒离口过近而引起的噪声、冲音等问题。</a:t>
              </a:r>
              <a:endParaRPr lang="zh-CN" altLang="en-US" dirty="0">
                <a:latin typeface="+mn-ea"/>
                <a:cs typeface="宋体" panose="02010600030101010101" pitchFamily="2" charset="-122"/>
                <a:sym typeface="+mn-ea"/>
              </a:endParaRPr>
            </a:p>
          </p:txBody>
        </p:sp>
        <p:sp>
          <p:nvSpPr>
            <p:cNvPr id="23" name="椭圆 2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4" name="文本框 23"/>
          <p:cNvSpPr txBox="1"/>
          <p:nvPr/>
        </p:nvSpPr>
        <p:spPr>
          <a:xfrm>
            <a:off x="264795" y="3876040"/>
            <a:ext cx="11742420" cy="398780"/>
          </a:xfrm>
          <a:prstGeom prst="rect">
            <a:avLst/>
          </a:prstGeom>
          <a:noFill/>
        </p:spPr>
        <p:txBody>
          <a:bodyPr wrap="square" rtlCol="0" anchor="t">
            <a:spAutoFit/>
          </a:bodyPr>
          <a:p>
            <a:r>
              <a:rPr sz="2000">
                <a:solidFill>
                  <a:srgbClr val="382C78"/>
                </a:solidFill>
                <a:sym typeface="+mn-ea"/>
              </a:rPr>
              <a:t>（三）语言剪辑</a:t>
            </a:r>
            <a:endParaRPr sz="2000">
              <a:solidFill>
                <a:srgbClr val="382C78"/>
              </a:solidFill>
              <a:sym typeface="+mn-ea"/>
            </a:endParaRPr>
          </a:p>
        </p:txBody>
      </p:sp>
      <p:grpSp>
        <p:nvGrpSpPr>
          <p:cNvPr id="7" name="组合 6"/>
          <p:cNvGrpSpPr/>
          <p:nvPr/>
        </p:nvGrpSpPr>
        <p:grpSpPr>
          <a:xfrm>
            <a:off x="375920" y="4274820"/>
            <a:ext cx="11312525" cy="1753235"/>
            <a:chOff x="9363" y="3519"/>
            <a:chExt cx="17815" cy="2761"/>
          </a:xfrm>
        </p:grpSpPr>
        <p:sp>
          <p:nvSpPr>
            <p:cNvPr id="8" name="矩形 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0093" y="3519"/>
              <a:ext cx="17085" cy="2761"/>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影视片中的语言主要包括对白、独白、旁白和解说，对白的剪辑点选择要以人物对话口型为依据，对话与口型要相吻合，做到声画合一，同时注意不能剪掉尾音。旁白和解说词一般都是事先设计好的，其剪辑点应依据影视作品的题材、内容、风格、情绪表达的需要进行选择，按照人物的动作、情绪、表现等配音，注意内容、动作、情绪、节奏的匹配。语言的剪辑可以声画对应，也可以声画错位，还可以是声画对立。</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82675"/>
            <a:chOff x="417" y="38"/>
            <a:chExt cx="7488" cy="1705"/>
          </a:xfrm>
        </p:grpSpPr>
        <p:sp>
          <p:nvSpPr>
            <p:cNvPr id="15" name="文本框 14"/>
            <p:cNvSpPr txBox="1"/>
            <p:nvPr/>
          </p:nvSpPr>
          <p:spPr>
            <a:xfrm>
              <a:off x="417" y="727"/>
              <a:ext cx="7488" cy="1016"/>
            </a:xfrm>
            <a:prstGeom prst="rect">
              <a:avLst/>
            </a:prstGeom>
            <a:noFill/>
          </p:spPr>
          <p:txBody>
            <a:bodyPr wrap="none" rtlCol="0" anchor="t">
              <a:spAutoFit/>
            </a:bodyPr>
            <a:p>
              <a:pPr algn="l"/>
              <a:r>
                <a:rPr lang="zh-CN" altLang="en-US" sz="3600">
                  <a:solidFill>
                    <a:srgbClr val="382C78"/>
                  </a:solidFill>
                  <a:sym typeface="+mn-ea"/>
                </a:rPr>
                <a:t>二、影视的配乐与编辑</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291"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声音录制与编辑</a:t>
                </a:r>
                <a:endParaRPr>
                  <a:solidFill>
                    <a:schemeClr val="bg1"/>
                  </a:solidFill>
                </a:endParaRPr>
              </a:p>
            </p:txBody>
          </p:sp>
        </p:grpSp>
      </p:grpSp>
      <p:sp>
        <p:nvSpPr>
          <p:cNvPr id="22" name="文本框 21"/>
          <p:cNvSpPr txBox="1"/>
          <p:nvPr/>
        </p:nvSpPr>
        <p:spPr>
          <a:xfrm>
            <a:off x="224790" y="1106805"/>
            <a:ext cx="11742420" cy="398780"/>
          </a:xfrm>
          <a:prstGeom prst="rect">
            <a:avLst/>
          </a:prstGeom>
          <a:noFill/>
        </p:spPr>
        <p:txBody>
          <a:bodyPr wrap="square" rtlCol="0" anchor="t">
            <a:spAutoFit/>
          </a:bodyPr>
          <a:p>
            <a:r>
              <a:rPr sz="2000">
                <a:solidFill>
                  <a:srgbClr val="382C78"/>
                </a:solidFill>
                <a:sym typeface="+mn-ea"/>
              </a:rPr>
              <a:t>（一）音乐的总体设计</a:t>
            </a:r>
            <a:endParaRPr sz="2000">
              <a:solidFill>
                <a:srgbClr val="382C78"/>
              </a:solidFill>
              <a:sym typeface="+mn-ea"/>
            </a:endParaRPr>
          </a:p>
        </p:txBody>
      </p:sp>
      <p:sp>
        <p:nvSpPr>
          <p:cNvPr id="6" name="文本框 5"/>
          <p:cNvSpPr txBox="1"/>
          <p:nvPr/>
        </p:nvSpPr>
        <p:spPr>
          <a:xfrm>
            <a:off x="264795" y="1567815"/>
            <a:ext cx="11742420" cy="398780"/>
          </a:xfrm>
          <a:prstGeom prst="rect">
            <a:avLst/>
          </a:prstGeom>
          <a:noFill/>
        </p:spPr>
        <p:txBody>
          <a:bodyPr wrap="square" rtlCol="0" anchor="t">
            <a:spAutoFit/>
          </a:bodyPr>
          <a:p>
            <a:r>
              <a:rPr sz="2000">
                <a:solidFill>
                  <a:srgbClr val="382C78"/>
                </a:solidFill>
                <a:sym typeface="+mn-ea"/>
              </a:rPr>
              <a:t>音乐的总体设计要注意以下几点</a:t>
            </a:r>
            <a:r>
              <a:rPr lang="zh-CN" sz="2000">
                <a:solidFill>
                  <a:srgbClr val="382C78"/>
                </a:solidFill>
                <a:sym typeface="+mn-ea"/>
              </a:rPr>
              <a:t>：</a:t>
            </a:r>
            <a:endParaRPr lang="zh-CN" sz="2000">
              <a:solidFill>
                <a:srgbClr val="382C78"/>
              </a:solidFill>
              <a:sym typeface="+mn-ea"/>
            </a:endParaRPr>
          </a:p>
        </p:txBody>
      </p:sp>
      <p:grpSp>
        <p:nvGrpSpPr>
          <p:cNvPr id="13" name="组合 12"/>
          <p:cNvGrpSpPr/>
          <p:nvPr/>
        </p:nvGrpSpPr>
        <p:grpSpPr>
          <a:xfrm rot="0">
            <a:off x="375920" y="2333625"/>
            <a:ext cx="11146155" cy="645160"/>
            <a:chOff x="1491" y="3356"/>
            <a:chExt cx="17553" cy="1016"/>
          </a:xfrm>
        </p:grpSpPr>
        <p:sp>
          <p:nvSpPr>
            <p:cNvPr id="18" name="文本框 17"/>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一般情况下，除了歌舞片、戏曲片以外，其他影视作品，均不宜从头到尾充满音乐。音乐的配置要根据内容、题材、风格而定， 不同的段落，音乐可以相同，也可以不同。</a:t>
              </a:r>
              <a:endParaRPr lang="zh-CN" altLang="en-US" dirty="0">
                <a:latin typeface="+mn-ea"/>
                <a:cs typeface="宋体" panose="02010600030101010101" pitchFamily="2" charset="-122"/>
                <a:sym typeface="+mn-ea"/>
              </a:endParaRPr>
            </a:p>
          </p:txBody>
        </p:sp>
        <p:sp>
          <p:nvSpPr>
            <p:cNvPr id="19" name="椭圆 1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0" name="组合 19"/>
          <p:cNvGrpSpPr/>
          <p:nvPr/>
        </p:nvGrpSpPr>
        <p:grpSpPr>
          <a:xfrm rot="0">
            <a:off x="375920" y="3022600"/>
            <a:ext cx="11146155" cy="645160"/>
            <a:chOff x="1491" y="3356"/>
            <a:chExt cx="17553" cy="1016"/>
          </a:xfrm>
        </p:grpSpPr>
        <p:sp>
          <p:nvSpPr>
            <p:cNvPr id="21" name="文本框 20"/>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对于剧情片，故事情节较强，人物感情变化强烈，可选择富于感情色彩的音乐，以渲染画面气氛、烘托人物情感、刻画人物形象。</a:t>
              </a:r>
              <a:endParaRPr lang="zh-CN" altLang="en-US" dirty="0">
                <a:latin typeface="+mn-ea"/>
                <a:cs typeface="宋体" panose="02010600030101010101" pitchFamily="2" charset="-122"/>
                <a:sym typeface="+mn-ea"/>
              </a:endParaRPr>
            </a:p>
          </p:txBody>
        </p:sp>
        <p:sp>
          <p:nvSpPr>
            <p:cNvPr id="23" name="椭圆 2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文本框 1"/>
          <p:cNvSpPr txBox="1"/>
          <p:nvPr/>
        </p:nvSpPr>
        <p:spPr>
          <a:xfrm>
            <a:off x="233045" y="1966595"/>
            <a:ext cx="11742420" cy="398780"/>
          </a:xfrm>
          <a:prstGeom prst="rect">
            <a:avLst/>
          </a:prstGeom>
          <a:noFill/>
        </p:spPr>
        <p:txBody>
          <a:bodyPr wrap="square" rtlCol="0" anchor="t">
            <a:spAutoFit/>
          </a:bodyPr>
          <a:p>
            <a:r>
              <a:rPr sz="2000">
                <a:solidFill>
                  <a:srgbClr val="382C78"/>
                </a:solidFill>
                <a:sym typeface="+mn-ea"/>
              </a:rPr>
              <a:t>1．音乐的选用</a:t>
            </a:r>
            <a:endParaRPr sz="2000">
              <a:solidFill>
                <a:srgbClr val="382C78"/>
              </a:solidFill>
              <a:sym typeface="+mn-ea"/>
            </a:endParaRPr>
          </a:p>
        </p:txBody>
      </p:sp>
      <p:grpSp>
        <p:nvGrpSpPr>
          <p:cNvPr id="4" name="组合 3"/>
          <p:cNvGrpSpPr/>
          <p:nvPr/>
        </p:nvGrpSpPr>
        <p:grpSpPr>
          <a:xfrm rot="0">
            <a:off x="375920" y="3667760"/>
            <a:ext cx="11146155" cy="645160"/>
            <a:chOff x="1491" y="3356"/>
            <a:chExt cx="17553" cy="1016"/>
          </a:xfrm>
        </p:grpSpPr>
        <p:sp>
          <p:nvSpPr>
            <p:cNvPr id="5" name="文本框 4"/>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对于纪录片、专题片，根据内容需要，可选择富于时代性、民族性和地方性的音乐，以平稳、舒缓旋律的乐曲为常见。</a:t>
              </a:r>
              <a:endParaRPr lang="zh-CN" altLang="en-US" dirty="0">
                <a:latin typeface="+mn-ea"/>
                <a:cs typeface="宋体" panose="02010600030101010101" pitchFamily="2" charset="-122"/>
                <a:sym typeface="+mn-ea"/>
              </a:endParaRPr>
            </a:p>
          </p:txBody>
        </p:sp>
        <p:sp>
          <p:nvSpPr>
            <p:cNvPr id="10" name="椭圆 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1" name="组合 10"/>
          <p:cNvGrpSpPr/>
          <p:nvPr/>
        </p:nvGrpSpPr>
        <p:grpSpPr>
          <a:xfrm rot="0">
            <a:off x="375920" y="4312920"/>
            <a:ext cx="11146155" cy="645160"/>
            <a:chOff x="1491" y="3356"/>
            <a:chExt cx="17553" cy="1016"/>
          </a:xfrm>
        </p:grpSpPr>
        <p:sp>
          <p:nvSpPr>
            <p:cNvPr id="12" name="文本框 11"/>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科技片、教学片内容多为分析、解疑、综合、概括的讲述，因此可选择叙述性的音乐，以平稳的节奏、舒缓性的旋律、清晰的音色衬托画面所传播的科学知识和传授的教学内容。</a:t>
              </a:r>
              <a:endParaRPr lang="zh-CN" altLang="en-US" dirty="0">
                <a:latin typeface="+mn-ea"/>
                <a:cs typeface="宋体" panose="02010600030101010101" pitchFamily="2" charset="-122"/>
                <a:sym typeface="+mn-ea"/>
              </a:endParaRPr>
            </a:p>
          </p:txBody>
        </p:sp>
        <p:sp>
          <p:nvSpPr>
            <p:cNvPr id="25" name="椭圆 24"/>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6" name="文本框 25"/>
          <p:cNvSpPr txBox="1"/>
          <p:nvPr/>
        </p:nvSpPr>
        <p:spPr>
          <a:xfrm>
            <a:off x="224790" y="4958080"/>
            <a:ext cx="11742420" cy="398780"/>
          </a:xfrm>
          <a:prstGeom prst="rect">
            <a:avLst/>
          </a:prstGeom>
          <a:noFill/>
        </p:spPr>
        <p:txBody>
          <a:bodyPr wrap="square" rtlCol="0" anchor="t">
            <a:spAutoFit/>
          </a:bodyPr>
          <a:p>
            <a:r>
              <a:rPr sz="2000">
                <a:solidFill>
                  <a:srgbClr val="382C78"/>
                </a:solidFill>
                <a:sym typeface="+mn-ea"/>
              </a:rPr>
              <a:t>2．音乐节奏的把握</a:t>
            </a:r>
            <a:endParaRPr sz="2000">
              <a:solidFill>
                <a:srgbClr val="382C78"/>
              </a:solidFill>
              <a:sym typeface="+mn-ea"/>
            </a:endParaRPr>
          </a:p>
        </p:txBody>
      </p:sp>
      <p:grpSp>
        <p:nvGrpSpPr>
          <p:cNvPr id="27" name="组合 26"/>
          <p:cNvGrpSpPr/>
          <p:nvPr/>
        </p:nvGrpSpPr>
        <p:grpSpPr>
          <a:xfrm rot="0">
            <a:off x="375920" y="5429885"/>
            <a:ext cx="11146155" cy="469265"/>
            <a:chOff x="1491" y="3356"/>
            <a:chExt cx="17553" cy="739"/>
          </a:xfrm>
        </p:grpSpPr>
        <p:sp>
          <p:nvSpPr>
            <p:cNvPr id="28" name="文本框 27"/>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除特殊用途外，音乐的节奏要与画面内容节奏和镜头外部节奏相匹配，达到画面与音乐的和谐统一。</a:t>
              </a:r>
              <a:endParaRPr lang="zh-CN" altLang="en-US" dirty="0">
                <a:latin typeface="+mn-ea"/>
                <a:cs typeface="宋体" panose="02010600030101010101" pitchFamily="2" charset="-122"/>
                <a:sym typeface="+mn-ea"/>
              </a:endParaRPr>
            </a:p>
          </p:txBody>
        </p:sp>
        <p:sp>
          <p:nvSpPr>
            <p:cNvPr id="29" name="椭圆 2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82675"/>
            <a:chOff x="417" y="38"/>
            <a:chExt cx="7488" cy="1705"/>
          </a:xfrm>
        </p:grpSpPr>
        <p:sp>
          <p:nvSpPr>
            <p:cNvPr id="15" name="文本框 14"/>
            <p:cNvSpPr txBox="1"/>
            <p:nvPr/>
          </p:nvSpPr>
          <p:spPr>
            <a:xfrm>
              <a:off x="417" y="727"/>
              <a:ext cx="7488" cy="1016"/>
            </a:xfrm>
            <a:prstGeom prst="rect">
              <a:avLst/>
            </a:prstGeom>
            <a:noFill/>
          </p:spPr>
          <p:txBody>
            <a:bodyPr wrap="none" rtlCol="0" anchor="t">
              <a:spAutoFit/>
            </a:bodyPr>
            <a:p>
              <a:pPr algn="l"/>
              <a:r>
                <a:rPr lang="zh-CN" altLang="en-US" sz="3600">
                  <a:solidFill>
                    <a:srgbClr val="382C78"/>
                  </a:solidFill>
                  <a:sym typeface="+mn-ea"/>
                </a:rPr>
                <a:t>二、影视的配乐与编辑</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291"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声音录制与编辑</a:t>
                </a:r>
                <a:endParaRPr>
                  <a:solidFill>
                    <a:schemeClr val="bg1"/>
                  </a:solidFill>
                </a:endParaRPr>
              </a:p>
            </p:txBody>
          </p:sp>
        </p:grpSp>
      </p:grpSp>
      <p:sp>
        <p:nvSpPr>
          <p:cNvPr id="22" name="文本框 21"/>
          <p:cNvSpPr txBox="1"/>
          <p:nvPr/>
        </p:nvSpPr>
        <p:spPr>
          <a:xfrm>
            <a:off x="224790" y="1106805"/>
            <a:ext cx="11742420" cy="398780"/>
          </a:xfrm>
          <a:prstGeom prst="rect">
            <a:avLst/>
          </a:prstGeom>
          <a:noFill/>
        </p:spPr>
        <p:txBody>
          <a:bodyPr wrap="square" rtlCol="0" anchor="t">
            <a:spAutoFit/>
          </a:bodyPr>
          <a:p>
            <a:r>
              <a:rPr sz="2000">
                <a:solidFill>
                  <a:srgbClr val="382C78"/>
                </a:solidFill>
                <a:sym typeface="+mn-ea"/>
              </a:rPr>
              <a:t>（二）配乐方式</a:t>
            </a:r>
            <a:endParaRPr sz="2000">
              <a:solidFill>
                <a:srgbClr val="382C78"/>
              </a:solidFill>
              <a:sym typeface="+mn-ea"/>
            </a:endParaRPr>
          </a:p>
        </p:txBody>
      </p:sp>
      <p:sp>
        <p:nvSpPr>
          <p:cNvPr id="6" name="文本框 5"/>
          <p:cNvSpPr txBox="1"/>
          <p:nvPr/>
        </p:nvSpPr>
        <p:spPr>
          <a:xfrm>
            <a:off x="264795" y="1567815"/>
            <a:ext cx="11742420" cy="398780"/>
          </a:xfrm>
          <a:prstGeom prst="rect">
            <a:avLst/>
          </a:prstGeom>
          <a:noFill/>
        </p:spPr>
        <p:txBody>
          <a:bodyPr wrap="square" rtlCol="0" anchor="t">
            <a:spAutoFit/>
          </a:bodyPr>
          <a:p>
            <a:r>
              <a:rPr sz="2000">
                <a:solidFill>
                  <a:srgbClr val="382C78"/>
                </a:solidFill>
                <a:sym typeface="+mn-ea"/>
              </a:rPr>
              <a:t>常见的配乐方法有以下几种</a:t>
            </a:r>
            <a:r>
              <a:rPr lang="zh-CN" sz="2000">
                <a:solidFill>
                  <a:srgbClr val="382C78"/>
                </a:solidFill>
                <a:sym typeface="+mn-ea"/>
              </a:rPr>
              <a:t>：</a:t>
            </a:r>
            <a:endParaRPr lang="zh-CN" sz="2000">
              <a:solidFill>
                <a:srgbClr val="382C78"/>
              </a:solidFill>
              <a:sym typeface="+mn-ea"/>
            </a:endParaRPr>
          </a:p>
        </p:txBody>
      </p:sp>
      <p:grpSp>
        <p:nvGrpSpPr>
          <p:cNvPr id="13" name="组合 12"/>
          <p:cNvGrpSpPr/>
          <p:nvPr/>
        </p:nvGrpSpPr>
        <p:grpSpPr>
          <a:xfrm rot="0">
            <a:off x="375920" y="2333625"/>
            <a:ext cx="11146155" cy="469265"/>
            <a:chOff x="1491" y="3356"/>
            <a:chExt cx="17553" cy="739"/>
          </a:xfrm>
        </p:grpSpPr>
        <p:sp>
          <p:nvSpPr>
            <p:cNvPr id="18" name="文本框 17"/>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当音乐的时值少于画面的时值时，可以考虑把音乐加长，以适应画面的长度要求。</a:t>
              </a:r>
              <a:endParaRPr lang="zh-CN" altLang="en-US" dirty="0">
                <a:latin typeface="+mn-ea"/>
                <a:cs typeface="宋体" panose="02010600030101010101" pitchFamily="2" charset="-122"/>
                <a:sym typeface="+mn-ea"/>
              </a:endParaRPr>
            </a:p>
          </p:txBody>
        </p:sp>
        <p:sp>
          <p:nvSpPr>
            <p:cNvPr id="19" name="椭圆 1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0" name="组合 19"/>
          <p:cNvGrpSpPr/>
          <p:nvPr/>
        </p:nvGrpSpPr>
        <p:grpSpPr>
          <a:xfrm rot="0">
            <a:off x="375920" y="2905760"/>
            <a:ext cx="11146155" cy="645160"/>
            <a:chOff x="1491" y="3356"/>
            <a:chExt cx="17553" cy="1016"/>
          </a:xfrm>
        </p:grpSpPr>
        <p:sp>
          <p:nvSpPr>
            <p:cNvPr id="21" name="文本框 20"/>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具体的做法是根据需要，选用音乐整段或局部反复扩充，也可选用部分音符、乐句或乐段进行反复扩充，使其与画面时值一致。但应注意，相接的重复乐句必须旋律相同、节奏一致。</a:t>
              </a:r>
              <a:endParaRPr lang="zh-CN" altLang="en-US" dirty="0">
                <a:latin typeface="+mn-ea"/>
                <a:cs typeface="宋体" panose="02010600030101010101" pitchFamily="2" charset="-122"/>
                <a:sym typeface="+mn-ea"/>
              </a:endParaRPr>
            </a:p>
          </p:txBody>
        </p:sp>
        <p:sp>
          <p:nvSpPr>
            <p:cNvPr id="23" name="椭圆 2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文本框 1"/>
          <p:cNvSpPr txBox="1"/>
          <p:nvPr/>
        </p:nvSpPr>
        <p:spPr>
          <a:xfrm>
            <a:off x="233045" y="1966595"/>
            <a:ext cx="11742420" cy="398780"/>
          </a:xfrm>
          <a:prstGeom prst="rect">
            <a:avLst/>
          </a:prstGeom>
          <a:noFill/>
        </p:spPr>
        <p:txBody>
          <a:bodyPr wrap="square" rtlCol="0" anchor="t">
            <a:spAutoFit/>
          </a:bodyPr>
          <a:p>
            <a:r>
              <a:rPr sz="2000">
                <a:solidFill>
                  <a:srgbClr val="382C78"/>
                </a:solidFill>
                <a:sym typeface="+mn-ea"/>
              </a:rPr>
              <a:t>1．扩充法</a:t>
            </a:r>
            <a:endParaRPr sz="2000">
              <a:solidFill>
                <a:srgbClr val="382C78"/>
              </a:solidFill>
              <a:sym typeface="+mn-ea"/>
            </a:endParaRPr>
          </a:p>
        </p:txBody>
      </p:sp>
      <p:grpSp>
        <p:nvGrpSpPr>
          <p:cNvPr id="27" name="组合 26"/>
          <p:cNvGrpSpPr/>
          <p:nvPr/>
        </p:nvGrpSpPr>
        <p:grpSpPr>
          <a:xfrm rot="0">
            <a:off x="375920" y="4509135"/>
            <a:ext cx="11146155" cy="645160"/>
            <a:chOff x="1491" y="3356"/>
            <a:chExt cx="17553" cy="1016"/>
          </a:xfrm>
        </p:grpSpPr>
        <p:sp>
          <p:nvSpPr>
            <p:cNvPr id="28" name="文本框 27"/>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具体的做法是根据需要，对有反复乐句的音乐，将反复的部分删去。为了使观众感觉到音乐段落的相对完整，可采用开头第一遍的音乐，而在结尾处接上原音乐的结尾部分。</a:t>
              </a:r>
              <a:endParaRPr lang="zh-CN" altLang="en-US" dirty="0">
                <a:latin typeface="+mn-ea"/>
                <a:cs typeface="宋体" panose="02010600030101010101" pitchFamily="2" charset="-122"/>
                <a:sym typeface="+mn-ea"/>
              </a:endParaRPr>
            </a:p>
          </p:txBody>
        </p:sp>
        <p:sp>
          <p:nvSpPr>
            <p:cNvPr id="29" name="椭圆 2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 name="文本框 6"/>
          <p:cNvSpPr txBox="1"/>
          <p:nvPr/>
        </p:nvSpPr>
        <p:spPr>
          <a:xfrm>
            <a:off x="224790" y="3550920"/>
            <a:ext cx="11742420" cy="398780"/>
          </a:xfrm>
          <a:prstGeom prst="rect">
            <a:avLst/>
          </a:prstGeom>
          <a:noFill/>
        </p:spPr>
        <p:txBody>
          <a:bodyPr wrap="square" rtlCol="0" anchor="t">
            <a:spAutoFit/>
          </a:bodyPr>
          <a:p>
            <a:r>
              <a:rPr sz="2000">
                <a:solidFill>
                  <a:srgbClr val="382C78"/>
                </a:solidFill>
                <a:sym typeface="+mn-ea"/>
              </a:rPr>
              <a:t>2．压缩法</a:t>
            </a:r>
            <a:endParaRPr sz="2000">
              <a:solidFill>
                <a:srgbClr val="382C78"/>
              </a:solidFill>
              <a:sym typeface="+mn-ea"/>
            </a:endParaRPr>
          </a:p>
        </p:txBody>
      </p:sp>
      <p:grpSp>
        <p:nvGrpSpPr>
          <p:cNvPr id="8" name="组合 7"/>
          <p:cNvGrpSpPr/>
          <p:nvPr/>
        </p:nvGrpSpPr>
        <p:grpSpPr>
          <a:xfrm rot="0">
            <a:off x="375920" y="3949700"/>
            <a:ext cx="11146155" cy="469265"/>
            <a:chOff x="1491" y="3356"/>
            <a:chExt cx="17553" cy="739"/>
          </a:xfrm>
        </p:grpSpPr>
        <p:sp>
          <p:nvSpPr>
            <p:cNvPr id="9" name="文本框 8"/>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当音乐的时值大于画面的时值时，可以考虑把音乐加以压缩，以满足画面的需要。</a:t>
              </a:r>
              <a:endParaRPr lang="zh-CN" altLang="en-US" dirty="0">
                <a:latin typeface="+mn-ea"/>
                <a:cs typeface="宋体" panose="02010600030101010101" pitchFamily="2" charset="-122"/>
                <a:sym typeface="+mn-ea"/>
              </a:endParaRPr>
            </a:p>
          </p:txBody>
        </p:sp>
        <p:sp>
          <p:nvSpPr>
            <p:cNvPr id="14" name="椭圆 1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6" name="文本框 15"/>
          <p:cNvSpPr txBox="1"/>
          <p:nvPr/>
        </p:nvSpPr>
        <p:spPr>
          <a:xfrm>
            <a:off x="224790" y="5154295"/>
            <a:ext cx="11742420" cy="398780"/>
          </a:xfrm>
          <a:prstGeom prst="rect">
            <a:avLst/>
          </a:prstGeom>
          <a:noFill/>
        </p:spPr>
        <p:txBody>
          <a:bodyPr wrap="square" rtlCol="0" anchor="t">
            <a:spAutoFit/>
          </a:bodyPr>
          <a:p>
            <a:r>
              <a:rPr sz="2000">
                <a:solidFill>
                  <a:srgbClr val="382C78"/>
                </a:solidFill>
                <a:sym typeface="+mn-ea"/>
              </a:rPr>
              <a:t>3．组合法</a:t>
            </a:r>
            <a:endParaRPr sz="2000">
              <a:solidFill>
                <a:srgbClr val="382C78"/>
              </a:solidFill>
              <a:sym typeface="+mn-ea"/>
            </a:endParaRPr>
          </a:p>
        </p:txBody>
      </p:sp>
      <p:grpSp>
        <p:nvGrpSpPr>
          <p:cNvPr id="17" name="组合 16"/>
          <p:cNvGrpSpPr/>
          <p:nvPr/>
        </p:nvGrpSpPr>
        <p:grpSpPr>
          <a:xfrm rot="0">
            <a:off x="375920" y="5553075"/>
            <a:ext cx="11146155" cy="645160"/>
            <a:chOff x="1491" y="3356"/>
            <a:chExt cx="17553" cy="1016"/>
          </a:xfrm>
        </p:grpSpPr>
        <p:sp>
          <p:nvSpPr>
            <p:cNvPr id="24" name="文本框 23"/>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在配乐中，并非什么时候都能找到与画面相吻合的音乐，这时可以从多段音乐中寻找有相同元素的乐曲组接在一起，创造出一段与画面时间相一致的新乐曲用于配乐。</a:t>
              </a:r>
              <a:endParaRPr lang="zh-CN" altLang="en-US" dirty="0">
                <a:latin typeface="+mn-ea"/>
                <a:cs typeface="宋体" panose="02010600030101010101" pitchFamily="2" charset="-122"/>
                <a:sym typeface="+mn-ea"/>
              </a:endParaRPr>
            </a:p>
          </p:txBody>
        </p:sp>
        <p:sp>
          <p:nvSpPr>
            <p:cNvPr id="30" name="椭圆 2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82675"/>
            <a:chOff x="417" y="38"/>
            <a:chExt cx="7488" cy="1705"/>
          </a:xfrm>
        </p:grpSpPr>
        <p:sp>
          <p:nvSpPr>
            <p:cNvPr id="15" name="文本框 14"/>
            <p:cNvSpPr txBox="1"/>
            <p:nvPr/>
          </p:nvSpPr>
          <p:spPr>
            <a:xfrm>
              <a:off x="417" y="727"/>
              <a:ext cx="7488" cy="1016"/>
            </a:xfrm>
            <a:prstGeom prst="rect">
              <a:avLst/>
            </a:prstGeom>
            <a:noFill/>
          </p:spPr>
          <p:txBody>
            <a:bodyPr wrap="none" rtlCol="0" anchor="t">
              <a:spAutoFit/>
            </a:bodyPr>
            <a:p>
              <a:pPr algn="l"/>
              <a:r>
                <a:rPr lang="zh-CN" altLang="en-US" sz="3600">
                  <a:solidFill>
                    <a:srgbClr val="382C78"/>
                  </a:solidFill>
                  <a:sym typeface="+mn-ea"/>
                </a:rPr>
                <a:t>二、影视的配乐与编辑</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291"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声音录制与编辑</a:t>
                </a:r>
                <a:endParaRPr>
                  <a:solidFill>
                    <a:schemeClr val="bg1"/>
                  </a:solidFill>
                </a:endParaRPr>
              </a:p>
            </p:txBody>
          </p:sp>
        </p:grpSp>
      </p:grpSp>
      <p:sp>
        <p:nvSpPr>
          <p:cNvPr id="22" name="文本框 21"/>
          <p:cNvSpPr txBox="1"/>
          <p:nvPr/>
        </p:nvSpPr>
        <p:spPr>
          <a:xfrm>
            <a:off x="224790" y="1106805"/>
            <a:ext cx="11742420" cy="398780"/>
          </a:xfrm>
          <a:prstGeom prst="rect">
            <a:avLst/>
          </a:prstGeom>
          <a:noFill/>
        </p:spPr>
        <p:txBody>
          <a:bodyPr wrap="square" rtlCol="0" anchor="t">
            <a:spAutoFit/>
          </a:bodyPr>
          <a:p>
            <a:r>
              <a:rPr sz="2000">
                <a:solidFill>
                  <a:srgbClr val="382C78"/>
                </a:solidFill>
                <a:sym typeface="+mn-ea"/>
              </a:rPr>
              <a:t>（三）音乐剪辑</a:t>
            </a:r>
            <a:endParaRPr sz="2000">
              <a:solidFill>
                <a:srgbClr val="382C78"/>
              </a:solidFill>
              <a:sym typeface="+mn-ea"/>
            </a:endParaRPr>
          </a:p>
        </p:txBody>
      </p:sp>
      <p:grpSp>
        <p:nvGrpSpPr>
          <p:cNvPr id="13" name="组合 12"/>
          <p:cNvGrpSpPr/>
          <p:nvPr/>
        </p:nvGrpSpPr>
        <p:grpSpPr>
          <a:xfrm rot="0">
            <a:off x="375920" y="1904365"/>
            <a:ext cx="11146155" cy="645160"/>
            <a:chOff x="1491" y="3356"/>
            <a:chExt cx="17553" cy="1016"/>
          </a:xfrm>
        </p:grpSpPr>
        <p:sp>
          <p:nvSpPr>
            <p:cNvPr id="18" name="文本框 17"/>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音乐片是以音乐为主的作品。镜头动作受音乐限制。因此，剪辑时要根据音乐的主题、基调、节奏等来选择画面，将音乐形象视觉化。</a:t>
              </a:r>
              <a:endParaRPr lang="zh-CN" altLang="en-US" dirty="0">
                <a:latin typeface="+mn-ea"/>
                <a:cs typeface="宋体" panose="02010600030101010101" pitchFamily="2" charset="-122"/>
                <a:sym typeface="+mn-ea"/>
              </a:endParaRPr>
            </a:p>
          </p:txBody>
        </p:sp>
        <p:sp>
          <p:nvSpPr>
            <p:cNvPr id="19" name="椭圆 1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文本框 1"/>
          <p:cNvSpPr txBox="1"/>
          <p:nvPr/>
        </p:nvSpPr>
        <p:spPr>
          <a:xfrm>
            <a:off x="233045" y="1505585"/>
            <a:ext cx="11742420" cy="398780"/>
          </a:xfrm>
          <a:prstGeom prst="rect">
            <a:avLst/>
          </a:prstGeom>
          <a:noFill/>
        </p:spPr>
        <p:txBody>
          <a:bodyPr wrap="square" rtlCol="0" anchor="t">
            <a:spAutoFit/>
          </a:bodyPr>
          <a:p>
            <a:r>
              <a:rPr sz="2000">
                <a:solidFill>
                  <a:srgbClr val="382C78"/>
                </a:solidFill>
                <a:sym typeface="+mn-ea"/>
              </a:rPr>
              <a:t>1．音乐片剪辑</a:t>
            </a:r>
            <a:endParaRPr sz="2000">
              <a:solidFill>
                <a:srgbClr val="382C78"/>
              </a:solidFill>
              <a:sym typeface="+mn-ea"/>
            </a:endParaRPr>
          </a:p>
        </p:txBody>
      </p:sp>
      <p:grpSp>
        <p:nvGrpSpPr>
          <p:cNvPr id="27" name="组合 26"/>
          <p:cNvGrpSpPr/>
          <p:nvPr/>
        </p:nvGrpSpPr>
        <p:grpSpPr>
          <a:xfrm rot="0">
            <a:off x="375920" y="4011930"/>
            <a:ext cx="11146155" cy="645160"/>
            <a:chOff x="1491" y="3356"/>
            <a:chExt cx="17553" cy="1016"/>
          </a:xfrm>
        </p:grpSpPr>
        <p:sp>
          <p:nvSpPr>
            <p:cNvPr id="28" name="文本框 27"/>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纪录片、专题片的音乐剪辑点可选在音乐中的重音、顿音、打击音等节奏强拍的起始前，也可以选在乐曲中的休止、曲末、停顿处，还可以选在音乐节奏发生变化处。</a:t>
              </a:r>
              <a:endParaRPr lang="zh-CN" altLang="en-US" dirty="0">
                <a:latin typeface="+mn-ea"/>
                <a:cs typeface="宋体" panose="02010600030101010101" pitchFamily="2" charset="-122"/>
                <a:sym typeface="+mn-ea"/>
              </a:endParaRPr>
            </a:p>
          </p:txBody>
        </p:sp>
        <p:sp>
          <p:nvSpPr>
            <p:cNvPr id="29" name="椭圆 2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 name="文本框 6"/>
          <p:cNvSpPr txBox="1"/>
          <p:nvPr/>
        </p:nvSpPr>
        <p:spPr>
          <a:xfrm>
            <a:off x="224790" y="2549525"/>
            <a:ext cx="11742420" cy="398780"/>
          </a:xfrm>
          <a:prstGeom prst="rect">
            <a:avLst/>
          </a:prstGeom>
          <a:noFill/>
        </p:spPr>
        <p:txBody>
          <a:bodyPr wrap="square" rtlCol="0" anchor="t">
            <a:spAutoFit/>
          </a:bodyPr>
          <a:p>
            <a:r>
              <a:rPr sz="2000">
                <a:solidFill>
                  <a:srgbClr val="382C78"/>
                </a:solidFill>
                <a:sym typeface="+mn-ea"/>
              </a:rPr>
              <a:t>2．剧情片音乐剪辑</a:t>
            </a:r>
            <a:endParaRPr sz="2000">
              <a:solidFill>
                <a:srgbClr val="382C78"/>
              </a:solidFill>
              <a:sym typeface="+mn-ea"/>
            </a:endParaRPr>
          </a:p>
        </p:txBody>
      </p:sp>
      <p:grpSp>
        <p:nvGrpSpPr>
          <p:cNvPr id="8" name="组合 7"/>
          <p:cNvGrpSpPr/>
          <p:nvPr/>
        </p:nvGrpSpPr>
        <p:grpSpPr>
          <a:xfrm rot="0">
            <a:off x="375920" y="2967990"/>
            <a:ext cx="11146155" cy="645160"/>
            <a:chOff x="1491" y="3356"/>
            <a:chExt cx="17553" cy="1016"/>
          </a:xfrm>
        </p:grpSpPr>
        <p:sp>
          <p:nvSpPr>
            <p:cNvPr id="9" name="文本框 8"/>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剧情片的音乐剪辑要按照音乐的基本规律来剪辑。剪辑点选择在音乐旋律起伏强弱的起点或终点。还要考虑音乐的衔接问题。</a:t>
              </a:r>
              <a:endParaRPr lang="zh-CN" altLang="en-US" dirty="0">
                <a:latin typeface="+mn-ea"/>
                <a:cs typeface="宋体" panose="02010600030101010101" pitchFamily="2" charset="-122"/>
                <a:sym typeface="+mn-ea"/>
              </a:endParaRPr>
            </a:p>
          </p:txBody>
        </p:sp>
        <p:sp>
          <p:nvSpPr>
            <p:cNvPr id="14" name="椭圆 1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6" name="文本框 15"/>
          <p:cNvSpPr txBox="1"/>
          <p:nvPr/>
        </p:nvSpPr>
        <p:spPr>
          <a:xfrm>
            <a:off x="264795" y="4657090"/>
            <a:ext cx="11742420" cy="398780"/>
          </a:xfrm>
          <a:prstGeom prst="rect">
            <a:avLst/>
          </a:prstGeom>
          <a:noFill/>
        </p:spPr>
        <p:txBody>
          <a:bodyPr wrap="square" rtlCol="0" anchor="t">
            <a:spAutoFit/>
          </a:bodyPr>
          <a:p>
            <a:r>
              <a:rPr sz="2000">
                <a:solidFill>
                  <a:srgbClr val="382C78"/>
                </a:solidFill>
                <a:sym typeface="+mn-ea"/>
              </a:rPr>
              <a:t>4．教学片音乐剪辑</a:t>
            </a:r>
            <a:endParaRPr sz="2000">
              <a:solidFill>
                <a:srgbClr val="382C78"/>
              </a:solidFill>
              <a:sym typeface="+mn-ea"/>
            </a:endParaRPr>
          </a:p>
        </p:txBody>
      </p:sp>
      <p:grpSp>
        <p:nvGrpSpPr>
          <p:cNvPr id="17" name="组合 16"/>
          <p:cNvGrpSpPr/>
          <p:nvPr/>
        </p:nvGrpSpPr>
        <p:grpSpPr>
          <a:xfrm rot="0">
            <a:off x="375920" y="5055870"/>
            <a:ext cx="11146155" cy="922020"/>
            <a:chOff x="1491" y="3356"/>
            <a:chExt cx="17553" cy="1452"/>
          </a:xfrm>
        </p:grpSpPr>
        <p:sp>
          <p:nvSpPr>
            <p:cNvPr id="24" name="文本框 23"/>
            <p:cNvSpPr txBox="1"/>
            <p:nvPr/>
          </p:nvSpPr>
          <p:spPr>
            <a:xfrm>
              <a:off x="1980" y="3356"/>
              <a:ext cx="17064"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对于教学片，应视类型选择音乐剪辑点，不宜在教学过程中配置大段音乐，只需在片头、片尾配置与教学内容相适宜的音乐即可。在技能示范型的教学片中，可在片中配置起伏不大而又轻松、抒情的音乐。音乐剪辑点可选择在片头的结束处和片尾开头处。</a:t>
              </a:r>
              <a:endParaRPr lang="zh-CN" altLang="en-US" dirty="0">
                <a:latin typeface="+mn-ea"/>
                <a:cs typeface="宋体" panose="02010600030101010101" pitchFamily="2" charset="-122"/>
                <a:sym typeface="+mn-ea"/>
              </a:endParaRPr>
            </a:p>
          </p:txBody>
        </p:sp>
        <p:sp>
          <p:nvSpPr>
            <p:cNvPr id="30" name="椭圆 2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31" name="文本框 30"/>
          <p:cNvSpPr txBox="1"/>
          <p:nvPr/>
        </p:nvSpPr>
        <p:spPr>
          <a:xfrm>
            <a:off x="224790" y="3613150"/>
            <a:ext cx="11742420" cy="398780"/>
          </a:xfrm>
          <a:prstGeom prst="rect">
            <a:avLst/>
          </a:prstGeom>
          <a:noFill/>
        </p:spPr>
        <p:txBody>
          <a:bodyPr wrap="square" rtlCol="0" anchor="t">
            <a:spAutoFit/>
          </a:bodyPr>
          <a:p>
            <a:r>
              <a:rPr sz="2000">
                <a:solidFill>
                  <a:srgbClr val="382C78"/>
                </a:solidFill>
                <a:sym typeface="+mn-ea"/>
              </a:rPr>
              <a:t>3．纪录片、专题片音乐剪辑</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82675"/>
            <a:chOff x="417" y="38"/>
            <a:chExt cx="7488" cy="1705"/>
          </a:xfrm>
        </p:grpSpPr>
        <p:sp>
          <p:nvSpPr>
            <p:cNvPr id="15" name="文本框 14"/>
            <p:cNvSpPr txBox="1"/>
            <p:nvPr/>
          </p:nvSpPr>
          <p:spPr>
            <a:xfrm>
              <a:off x="417" y="727"/>
              <a:ext cx="7488" cy="1016"/>
            </a:xfrm>
            <a:prstGeom prst="rect">
              <a:avLst/>
            </a:prstGeom>
            <a:noFill/>
          </p:spPr>
          <p:txBody>
            <a:bodyPr wrap="none" rtlCol="0" anchor="t">
              <a:spAutoFit/>
            </a:bodyPr>
            <a:p>
              <a:pPr algn="l"/>
              <a:r>
                <a:rPr lang="zh-CN" altLang="en-US" sz="3600">
                  <a:solidFill>
                    <a:srgbClr val="382C78"/>
                  </a:solidFill>
                  <a:sym typeface="+mn-ea"/>
                </a:rPr>
                <a:t>三、音响的录制和配音</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291"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声音录制与编辑</a:t>
                </a:r>
                <a:endParaRPr>
                  <a:solidFill>
                    <a:schemeClr val="bg1"/>
                  </a:solidFill>
                </a:endParaRPr>
              </a:p>
            </p:txBody>
          </p:sp>
        </p:grpSp>
      </p:grpSp>
      <p:sp>
        <p:nvSpPr>
          <p:cNvPr id="22" name="文本框 21"/>
          <p:cNvSpPr txBox="1"/>
          <p:nvPr/>
        </p:nvSpPr>
        <p:spPr>
          <a:xfrm>
            <a:off x="224790" y="1065530"/>
            <a:ext cx="11742420" cy="101473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音响又称效果声，在影视作品中起着烘托环境气氛的作用，是影视听觉形象的有机组成部分。音响的录制视情况既可以前期录音，也可以同期录音，还可以后期录音。为了增强影视艺术的真实感，影视作品中人、物的动作和运动的效果声以及环境音响，通常都采用同期录音。</a:t>
            </a:r>
            <a:endParaRPr sz="2000">
              <a:solidFill>
                <a:srgbClr val="382C78"/>
              </a:solidFill>
              <a:sym typeface="+mn-ea"/>
            </a:endParaRPr>
          </a:p>
        </p:txBody>
      </p:sp>
      <p:sp>
        <p:nvSpPr>
          <p:cNvPr id="7" name="文本框 6"/>
          <p:cNvSpPr txBox="1"/>
          <p:nvPr/>
        </p:nvSpPr>
        <p:spPr>
          <a:xfrm>
            <a:off x="224790" y="2080260"/>
            <a:ext cx="11742420" cy="398780"/>
          </a:xfrm>
          <a:prstGeom prst="rect">
            <a:avLst/>
          </a:prstGeom>
          <a:noFill/>
        </p:spPr>
        <p:txBody>
          <a:bodyPr wrap="square" rtlCol="0" anchor="t">
            <a:spAutoFit/>
          </a:bodyPr>
          <a:p>
            <a:r>
              <a:rPr sz="2000">
                <a:solidFill>
                  <a:srgbClr val="382C78"/>
                </a:solidFill>
                <a:sym typeface="+mn-ea"/>
              </a:rPr>
              <a:t>（一）录音设备选择</a:t>
            </a:r>
            <a:endParaRPr sz="2000">
              <a:solidFill>
                <a:srgbClr val="382C78"/>
              </a:solidFill>
              <a:sym typeface="+mn-ea"/>
            </a:endParaRPr>
          </a:p>
        </p:txBody>
      </p:sp>
      <p:grpSp>
        <p:nvGrpSpPr>
          <p:cNvPr id="4" name="组合 3"/>
          <p:cNvGrpSpPr/>
          <p:nvPr/>
        </p:nvGrpSpPr>
        <p:grpSpPr>
          <a:xfrm>
            <a:off x="508635" y="2374900"/>
            <a:ext cx="11312525" cy="635000"/>
            <a:chOff x="9363" y="3519"/>
            <a:chExt cx="17815" cy="1000"/>
          </a:xfrm>
        </p:grpSpPr>
        <p:sp>
          <p:nvSpPr>
            <p:cNvPr id="5" name="矩形 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音响的室内录音系统构成可参考人声录音系统，室外录音可采用摄影（像）机一体化录音。</a:t>
              </a:r>
              <a:endParaRPr lang="zh-CN" altLang="en-US" dirty="0">
                <a:latin typeface="+mn-ea"/>
                <a:cs typeface="宋体" panose="02010600030101010101" pitchFamily="2" charset="-122"/>
                <a:sym typeface="+mn-ea"/>
              </a:endParaRPr>
            </a:p>
          </p:txBody>
        </p:sp>
      </p:grpSp>
      <p:grpSp>
        <p:nvGrpSpPr>
          <p:cNvPr id="10" name="组合 9"/>
          <p:cNvGrpSpPr/>
          <p:nvPr/>
        </p:nvGrpSpPr>
        <p:grpSpPr>
          <a:xfrm>
            <a:off x="508635" y="3009900"/>
            <a:ext cx="11312525" cy="1337945"/>
            <a:chOff x="9363" y="3519"/>
            <a:chExt cx="17815" cy="2107"/>
          </a:xfrm>
        </p:grpSpPr>
        <p:sp>
          <p:nvSpPr>
            <p:cNvPr id="11" name="矩形 1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室外录音的另一种方式是采用数字录音机进行拾音，这种方式比较专业，录音质量高，但设备相对复杂。其优势在于录音的同时，还能实时监看拍摄的画面，通过数字录像机实时录制所拍内容和声音，可为后期剪辑提供备份。</a:t>
              </a:r>
              <a:endParaRPr lang="zh-CN" altLang="en-US" dirty="0">
                <a:latin typeface="+mn-ea"/>
                <a:cs typeface="宋体" panose="02010600030101010101" pitchFamily="2" charset="-122"/>
                <a:sym typeface="+mn-ea"/>
              </a:endParaRPr>
            </a:p>
          </p:txBody>
        </p:sp>
      </p:grpSp>
      <p:sp>
        <p:nvSpPr>
          <p:cNvPr id="20" name="文本框 19"/>
          <p:cNvSpPr txBox="1"/>
          <p:nvPr/>
        </p:nvSpPr>
        <p:spPr>
          <a:xfrm>
            <a:off x="224790" y="4238625"/>
            <a:ext cx="11742420" cy="398780"/>
          </a:xfrm>
          <a:prstGeom prst="rect">
            <a:avLst/>
          </a:prstGeom>
          <a:noFill/>
        </p:spPr>
        <p:txBody>
          <a:bodyPr wrap="square" rtlCol="0" anchor="t">
            <a:spAutoFit/>
          </a:bodyPr>
          <a:p>
            <a:r>
              <a:rPr sz="2000">
                <a:solidFill>
                  <a:srgbClr val="382C78"/>
                </a:solidFill>
                <a:sym typeface="+mn-ea"/>
              </a:rPr>
              <a:t>（二）音响剪辑</a:t>
            </a:r>
            <a:endParaRPr sz="2000">
              <a:solidFill>
                <a:srgbClr val="382C78"/>
              </a:solidFill>
              <a:sym typeface="+mn-ea"/>
            </a:endParaRPr>
          </a:p>
        </p:txBody>
      </p:sp>
      <p:grpSp>
        <p:nvGrpSpPr>
          <p:cNvPr id="26" name="组合 25"/>
          <p:cNvGrpSpPr/>
          <p:nvPr/>
        </p:nvGrpSpPr>
        <p:grpSpPr>
          <a:xfrm rot="0">
            <a:off x="523240" y="5072380"/>
            <a:ext cx="11146155" cy="922020"/>
            <a:chOff x="1491" y="3356"/>
            <a:chExt cx="17553" cy="1452"/>
          </a:xfrm>
        </p:grpSpPr>
        <p:sp>
          <p:nvSpPr>
            <p:cNvPr id="34" name="文本框 33"/>
            <p:cNvSpPr txBox="1"/>
            <p:nvPr/>
          </p:nvSpPr>
          <p:spPr>
            <a:xfrm>
              <a:off x="1980" y="3356"/>
              <a:ext cx="17064"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动作音响是指影视作品中人物或动物活动时发出的各种声音。通过人的活动产生的种种音响，这些表情动作音响一般要求典型、逼真，剪辑时要与镜头中人物的行为动作发生的时间准确吻合。通或物体产生的种种音响， 剪辑时要与画面有机结合，还原生活真实。</a:t>
              </a:r>
              <a:endParaRPr lang="zh-CN" altLang="en-US" dirty="0">
                <a:latin typeface="+mn-ea"/>
                <a:cs typeface="宋体" panose="02010600030101010101" pitchFamily="2" charset="-122"/>
                <a:sym typeface="+mn-ea"/>
              </a:endParaRPr>
            </a:p>
          </p:txBody>
        </p:sp>
        <p:sp>
          <p:nvSpPr>
            <p:cNvPr id="35" name="椭圆 34"/>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37" name="文本框 36"/>
          <p:cNvSpPr txBox="1"/>
          <p:nvPr/>
        </p:nvSpPr>
        <p:spPr>
          <a:xfrm>
            <a:off x="508635" y="4600575"/>
            <a:ext cx="11742420" cy="398780"/>
          </a:xfrm>
          <a:prstGeom prst="rect">
            <a:avLst/>
          </a:prstGeom>
          <a:noFill/>
        </p:spPr>
        <p:txBody>
          <a:bodyPr wrap="square" rtlCol="0" anchor="t">
            <a:spAutoFit/>
          </a:bodyPr>
          <a:p>
            <a:r>
              <a:rPr sz="2000">
                <a:solidFill>
                  <a:srgbClr val="382C78"/>
                </a:solidFill>
                <a:sym typeface="+mn-ea"/>
              </a:rPr>
              <a:t>1．动作音响剪辑</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82675"/>
            <a:chOff x="417" y="38"/>
            <a:chExt cx="7488" cy="1705"/>
          </a:xfrm>
        </p:grpSpPr>
        <p:sp>
          <p:nvSpPr>
            <p:cNvPr id="15" name="文本框 14"/>
            <p:cNvSpPr txBox="1"/>
            <p:nvPr/>
          </p:nvSpPr>
          <p:spPr>
            <a:xfrm>
              <a:off x="417" y="727"/>
              <a:ext cx="7488" cy="1016"/>
            </a:xfrm>
            <a:prstGeom prst="rect">
              <a:avLst/>
            </a:prstGeom>
            <a:noFill/>
          </p:spPr>
          <p:txBody>
            <a:bodyPr wrap="none" rtlCol="0" anchor="t">
              <a:spAutoFit/>
            </a:bodyPr>
            <a:p>
              <a:pPr algn="l"/>
              <a:r>
                <a:rPr lang="zh-CN" altLang="en-US" sz="3600">
                  <a:solidFill>
                    <a:srgbClr val="382C78"/>
                  </a:solidFill>
                  <a:sym typeface="+mn-ea"/>
                </a:rPr>
                <a:t>三、音响的录制和配音</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291"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声音录制与编辑</a:t>
                </a:r>
                <a:endParaRPr>
                  <a:solidFill>
                    <a:schemeClr val="bg1"/>
                  </a:solidFill>
                </a:endParaRPr>
              </a:p>
            </p:txBody>
          </p:sp>
        </p:grpSp>
      </p:grpSp>
      <p:sp>
        <p:nvSpPr>
          <p:cNvPr id="7" name="文本框 6"/>
          <p:cNvSpPr txBox="1"/>
          <p:nvPr/>
        </p:nvSpPr>
        <p:spPr>
          <a:xfrm>
            <a:off x="264795" y="1106805"/>
            <a:ext cx="11742420" cy="398780"/>
          </a:xfrm>
          <a:prstGeom prst="rect">
            <a:avLst/>
          </a:prstGeom>
          <a:noFill/>
        </p:spPr>
        <p:txBody>
          <a:bodyPr wrap="square" rtlCol="0" anchor="t">
            <a:spAutoFit/>
          </a:bodyPr>
          <a:p>
            <a:r>
              <a:rPr sz="2000">
                <a:solidFill>
                  <a:srgbClr val="382C78"/>
                </a:solidFill>
                <a:sym typeface="+mn-ea"/>
              </a:rPr>
              <a:t>2．剧情音响剪辑</a:t>
            </a:r>
            <a:endParaRPr sz="2000">
              <a:solidFill>
                <a:srgbClr val="382C78"/>
              </a:solidFill>
              <a:sym typeface="+mn-ea"/>
            </a:endParaRPr>
          </a:p>
        </p:txBody>
      </p:sp>
      <p:grpSp>
        <p:nvGrpSpPr>
          <p:cNvPr id="26" name="组合 25"/>
          <p:cNvGrpSpPr/>
          <p:nvPr/>
        </p:nvGrpSpPr>
        <p:grpSpPr>
          <a:xfrm rot="0">
            <a:off x="508635" y="1505585"/>
            <a:ext cx="11146155" cy="645160"/>
            <a:chOff x="1491" y="3356"/>
            <a:chExt cx="17553" cy="1016"/>
          </a:xfrm>
        </p:grpSpPr>
        <p:sp>
          <p:nvSpPr>
            <p:cNvPr id="34" name="文本框 33"/>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剧情音响是指突出人物行为动作、烘托人物心理活动、渲染人物情绪、制造特殊气氛、为剧情服务的各种音响。剪辑时要与画面相配合，以产生声画蒙太奇效果。</a:t>
              </a:r>
              <a:endParaRPr lang="zh-CN" altLang="en-US" dirty="0">
                <a:latin typeface="+mn-ea"/>
                <a:cs typeface="宋体" panose="02010600030101010101" pitchFamily="2" charset="-122"/>
                <a:sym typeface="+mn-ea"/>
              </a:endParaRPr>
            </a:p>
          </p:txBody>
        </p:sp>
        <p:sp>
          <p:nvSpPr>
            <p:cNvPr id="35" name="椭圆 34"/>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文本框 1"/>
          <p:cNvSpPr txBox="1"/>
          <p:nvPr/>
        </p:nvSpPr>
        <p:spPr>
          <a:xfrm>
            <a:off x="264795" y="2150745"/>
            <a:ext cx="11742420" cy="398780"/>
          </a:xfrm>
          <a:prstGeom prst="rect">
            <a:avLst/>
          </a:prstGeom>
          <a:noFill/>
        </p:spPr>
        <p:txBody>
          <a:bodyPr wrap="square" rtlCol="0" anchor="t">
            <a:spAutoFit/>
          </a:bodyPr>
          <a:p>
            <a:r>
              <a:rPr sz="2000">
                <a:solidFill>
                  <a:srgbClr val="382C78"/>
                </a:solidFill>
                <a:sym typeface="+mn-ea"/>
              </a:rPr>
              <a:t>3．背景音响剪辑</a:t>
            </a:r>
            <a:endParaRPr sz="2000">
              <a:solidFill>
                <a:srgbClr val="382C78"/>
              </a:solidFill>
              <a:sym typeface="+mn-ea"/>
            </a:endParaRPr>
          </a:p>
        </p:txBody>
      </p:sp>
      <p:grpSp>
        <p:nvGrpSpPr>
          <p:cNvPr id="8" name="组合 7"/>
          <p:cNvGrpSpPr/>
          <p:nvPr/>
        </p:nvGrpSpPr>
        <p:grpSpPr>
          <a:xfrm rot="0">
            <a:off x="508635" y="2549525"/>
            <a:ext cx="11146155" cy="645160"/>
            <a:chOff x="1491" y="3356"/>
            <a:chExt cx="17553" cy="1016"/>
          </a:xfrm>
        </p:grpSpPr>
        <p:sp>
          <p:nvSpPr>
            <p:cNvPr id="9" name="文本框 8"/>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背景音响包括自然音响和社会音响，是指自然环境和社会环境中发出的各种声音。剪辑时应根据实际生活的环境特征选择音响，既可以分剪、拼剪，又可以重叠剪辑，以获得特殊的音响艺术效果。</a:t>
              </a:r>
              <a:endParaRPr lang="zh-CN" altLang="en-US" dirty="0">
                <a:latin typeface="+mn-ea"/>
                <a:cs typeface="宋体" panose="02010600030101010101" pitchFamily="2" charset="-122"/>
                <a:sym typeface="+mn-ea"/>
              </a:endParaRPr>
            </a:p>
          </p:txBody>
        </p:sp>
        <p:sp>
          <p:nvSpPr>
            <p:cNvPr id="13" name="椭圆 1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8" name="文本框 17"/>
          <p:cNvSpPr txBox="1"/>
          <p:nvPr/>
        </p:nvSpPr>
        <p:spPr>
          <a:xfrm>
            <a:off x="264795" y="3194685"/>
            <a:ext cx="11742420" cy="398780"/>
          </a:xfrm>
          <a:prstGeom prst="rect">
            <a:avLst/>
          </a:prstGeom>
          <a:noFill/>
        </p:spPr>
        <p:txBody>
          <a:bodyPr wrap="square" rtlCol="0" anchor="t">
            <a:spAutoFit/>
          </a:bodyPr>
          <a:p>
            <a:r>
              <a:rPr sz="2000">
                <a:solidFill>
                  <a:srgbClr val="382C78"/>
                </a:solidFill>
                <a:sym typeface="+mn-ea"/>
              </a:rPr>
              <a:t>4．注意事项</a:t>
            </a:r>
            <a:endParaRPr sz="2000">
              <a:solidFill>
                <a:srgbClr val="382C78"/>
              </a:solidFill>
              <a:sym typeface="+mn-ea"/>
            </a:endParaRPr>
          </a:p>
        </p:txBody>
      </p:sp>
      <p:grpSp>
        <p:nvGrpSpPr>
          <p:cNvPr id="21" name="组合 20"/>
          <p:cNvGrpSpPr/>
          <p:nvPr/>
        </p:nvGrpSpPr>
        <p:grpSpPr>
          <a:xfrm rot="0">
            <a:off x="508635" y="3593465"/>
            <a:ext cx="11146155" cy="469265"/>
            <a:chOff x="1491" y="3356"/>
            <a:chExt cx="17553" cy="739"/>
          </a:xfrm>
        </p:grpSpPr>
        <p:sp>
          <p:nvSpPr>
            <p:cNvPr id="23" name="文本框 22"/>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第一，话筒防风罩的使用。</a:t>
              </a:r>
              <a:endParaRPr lang="zh-CN" altLang="en-US" dirty="0">
                <a:latin typeface="+mn-ea"/>
                <a:cs typeface="宋体" panose="02010600030101010101" pitchFamily="2" charset="-122"/>
                <a:sym typeface="+mn-ea"/>
              </a:endParaRPr>
            </a:p>
          </p:txBody>
        </p:sp>
        <p:sp>
          <p:nvSpPr>
            <p:cNvPr id="24" name="椭圆 2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9" name="组合 28"/>
          <p:cNvGrpSpPr/>
          <p:nvPr/>
        </p:nvGrpSpPr>
        <p:grpSpPr>
          <a:xfrm rot="0">
            <a:off x="501015" y="4271645"/>
            <a:ext cx="11146155" cy="469265"/>
            <a:chOff x="1491" y="3356"/>
            <a:chExt cx="17553" cy="739"/>
          </a:xfrm>
        </p:grpSpPr>
        <p:sp>
          <p:nvSpPr>
            <p:cNvPr id="30" name="文本框 29"/>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第二，头戴耳机。</a:t>
              </a:r>
              <a:endParaRPr lang="zh-CN" altLang="en-US" dirty="0">
                <a:latin typeface="+mn-ea"/>
                <a:cs typeface="宋体" panose="02010600030101010101" pitchFamily="2" charset="-122"/>
                <a:sym typeface="+mn-ea"/>
              </a:endParaRPr>
            </a:p>
          </p:txBody>
        </p:sp>
        <p:sp>
          <p:nvSpPr>
            <p:cNvPr id="31" name="椭圆 3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8" name="组合 37"/>
          <p:cNvGrpSpPr/>
          <p:nvPr/>
        </p:nvGrpSpPr>
        <p:grpSpPr>
          <a:xfrm rot="0">
            <a:off x="501015" y="4966970"/>
            <a:ext cx="11146155" cy="645160"/>
            <a:chOff x="1491" y="3356"/>
            <a:chExt cx="17553" cy="1016"/>
          </a:xfrm>
        </p:grpSpPr>
        <p:sp>
          <p:nvSpPr>
            <p:cNvPr id="39" name="文本框 38"/>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第三，在拍摄新闻片、纪录片、专题片过程中，采访时出现的必要的音响可采用同期录音，录制时注意话筒的方位、距离，以获得真实的现场音响。</a:t>
              </a:r>
              <a:endParaRPr lang="zh-CN" altLang="en-US" dirty="0">
                <a:latin typeface="+mn-ea"/>
                <a:cs typeface="宋体" panose="02010600030101010101" pitchFamily="2" charset="-122"/>
                <a:sym typeface="+mn-ea"/>
              </a:endParaRPr>
            </a:p>
          </p:txBody>
        </p:sp>
        <p:sp>
          <p:nvSpPr>
            <p:cNvPr id="40" name="椭圆 3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41" name="组合 40"/>
          <p:cNvGrpSpPr/>
          <p:nvPr/>
        </p:nvGrpSpPr>
        <p:grpSpPr>
          <a:xfrm rot="0">
            <a:off x="501015" y="5650230"/>
            <a:ext cx="11146155" cy="645160"/>
            <a:chOff x="1491" y="3356"/>
            <a:chExt cx="17553" cy="1016"/>
          </a:xfrm>
        </p:grpSpPr>
        <p:sp>
          <p:nvSpPr>
            <p:cNvPr id="42" name="文本框 41"/>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第四，室外录音时由于条件和环境的限制，录制的音响效果可能不佳，因此，可以通过购买现成的效果声资料库获取所需要的音响素材，一些效果声素材也可以在网上下载获得。</a:t>
              </a:r>
              <a:endParaRPr lang="zh-CN" altLang="en-US" dirty="0">
                <a:latin typeface="+mn-ea"/>
                <a:cs typeface="宋体" panose="02010600030101010101" pitchFamily="2" charset="-122"/>
                <a:sym typeface="+mn-ea"/>
              </a:endParaRPr>
            </a:p>
          </p:txBody>
        </p:sp>
        <p:sp>
          <p:nvSpPr>
            <p:cNvPr id="43" name="椭圆 4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82675"/>
            <a:chOff x="417" y="38"/>
            <a:chExt cx="7488" cy="1705"/>
          </a:xfrm>
        </p:grpSpPr>
        <p:sp>
          <p:nvSpPr>
            <p:cNvPr id="15" name="文本框 14"/>
            <p:cNvSpPr txBox="1"/>
            <p:nvPr/>
          </p:nvSpPr>
          <p:spPr>
            <a:xfrm>
              <a:off x="417" y="727"/>
              <a:ext cx="7488" cy="1016"/>
            </a:xfrm>
            <a:prstGeom prst="rect">
              <a:avLst/>
            </a:prstGeom>
            <a:noFill/>
          </p:spPr>
          <p:txBody>
            <a:bodyPr wrap="none" rtlCol="0" anchor="t">
              <a:spAutoFit/>
            </a:bodyPr>
            <a:p>
              <a:pPr algn="l"/>
              <a:r>
                <a:rPr lang="zh-CN" altLang="en-US" sz="3600">
                  <a:solidFill>
                    <a:srgbClr val="382C78"/>
                  </a:solidFill>
                  <a:sym typeface="+mn-ea"/>
                </a:rPr>
                <a:t>三、音响的录制和配音</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291"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声音录制与编辑</a:t>
                </a:r>
                <a:endParaRPr>
                  <a:solidFill>
                    <a:schemeClr val="bg1"/>
                  </a:solidFill>
                </a:endParaRPr>
              </a:p>
            </p:txBody>
          </p:sp>
        </p:grpSp>
      </p:grpSp>
      <p:sp>
        <p:nvSpPr>
          <p:cNvPr id="7" name="文本框 6"/>
          <p:cNvSpPr txBox="1"/>
          <p:nvPr/>
        </p:nvSpPr>
        <p:spPr>
          <a:xfrm>
            <a:off x="224790" y="1106805"/>
            <a:ext cx="11742420" cy="398780"/>
          </a:xfrm>
          <a:prstGeom prst="rect">
            <a:avLst/>
          </a:prstGeom>
          <a:noFill/>
        </p:spPr>
        <p:txBody>
          <a:bodyPr wrap="square" rtlCol="0" anchor="t">
            <a:spAutoFit/>
          </a:bodyPr>
          <a:p>
            <a:r>
              <a:rPr sz="2000">
                <a:solidFill>
                  <a:srgbClr val="382C78"/>
                </a:solidFill>
                <a:sym typeface="+mn-ea"/>
              </a:rPr>
              <a:t>（三）音响配音方法</a:t>
            </a:r>
            <a:endParaRPr sz="2000">
              <a:solidFill>
                <a:srgbClr val="382C78"/>
              </a:solidFill>
              <a:sym typeface="+mn-ea"/>
            </a:endParaRPr>
          </a:p>
        </p:txBody>
      </p:sp>
      <p:sp>
        <p:nvSpPr>
          <p:cNvPr id="2" name="文本框 1"/>
          <p:cNvSpPr txBox="1"/>
          <p:nvPr/>
        </p:nvSpPr>
        <p:spPr>
          <a:xfrm>
            <a:off x="264795" y="1505585"/>
            <a:ext cx="11742420" cy="398780"/>
          </a:xfrm>
          <a:prstGeom prst="rect">
            <a:avLst/>
          </a:prstGeom>
          <a:noFill/>
        </p:spPr>
        <p:txBody>
          <a:bodyPr wrap="square" rtlCol="0" anchor="t">
            <a:spAutoFit/>
          </a:bodyPr>
          <a:p>
            <a:r>
              <a:rPr sz="2000">
                <a:solidFill>
                  <a:srgbClr val="382C78"/>
                </a:solidFill>
                <a:sym typeface="+mn-ea"/>
              </a:rPr>
              <a:t>常见的音响配音方法有以下几种</a:t>
            </a:r>
            <a:r>
              <a:rPr lang="zh-CN" sz="2000">
                <a:solidFill>
                  <a:srgbClr val="382C78"/>
                </a:solidFill>
                <a:sym typeface="+mn-ea"/>
              </a:rPr>
              <a:t>：</a:t>
            </a:r>
            <a:endParaRPr lang="zh-CN" sz="2000">
              <a:solidFill>
                <a:srgbClr val="382C78"/>
              </a:solidFill>
              <a:sym typeface="+mn-ea"/>
            </a:endParaRPr>
          </a:p>
        </p:txBody>
      </p:sp>
      <p:grpSp>
        <p:nvGrpSpPr>
          <p:cNvPr id="4" name="组合 3"/>
          <p:cNvGrpSpPr/>
          <p:nvPr/>
        </p:nvGrpSpPr>
        <p:grpSpPr>
          <a:xfrm>
            <a:off x="508635" y="1765935"/>
            <a:ext cx="11312525" cy="635000"/>
            <a:chOff x="9363" y="3519"/>
            <a:chExt cx="17815" cy="1000"/>
          </a:xfrm>
        </p:grpSpPr>
        <p:sp>
          <p:nvSpPr>
            <p:cNvPr id="5" name="矩形 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同步法：效果声与画面内容完全对应。如表现画面中的鸟鸣，同时出现鸟鸣声音。</a:t>
              </a:r>
              <a:endParaRPr lang="zh-CN" altLang="en-US" dirty="0">
                <a:latin typeface="+mn-ea"/>
                <a:cs typeface="宋体" panose="02010600030101010101" pitchFamily="2" charset="-122"/>
                <a:sym typeface="+mn-ea"/>
              </a:endParaRPr>
            </a:p>
          </p:txBody>
        </p:sp>
      </p:grpSp>
      <p:grpSp>
        <p:nvGrpSpPr>
          <p:cNvPr id="10" name="组合 9"/>
          <p:cNvGrpSpPr/>
          <p:nvPr/>
        </p:nvGrpSpPr>
        <p:grpSpPr>
          <a:xfrm>
            <a:off x="508635" y="2496820"/>
            <a:ext cx="11312525" cy="635000"/>
            <a:chOff x="9363" y="3519"/>
            <a:chExt cx="17815" cy="1000"/>
          </a:xfrm>
        </p:grpSpPr>
        <p:sp>
          <p:nvSpPr>
            <p:cNvPr id="11" name="矩形 1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提前法：效果声先于画面出现。</a:t>
              </a:r>
              <a:endParaRPr lang="zh-CN" altLang="en-US" dirty="0">
                <a:latin typeface="+mn-ea"/>
                <a:cs typeface="宋体" panose="02010600030101010101" pitchFamily="2" charset="-122"/>
                <a:sym typeface="+mn-ea"/>
              </a:endParaRPr>
            </a:p>
          </p:txBody>
        </p:sp>
      </p:grpSp>
      <p:grpSp>
        <p:nvGrpSpPr>
          <p:cNvPr id="14" name="组合 13"/>
          <p:cNvGrpSpPr/>
          <p:nvPr/>
        </p:nvGrpSpPr>
        <p:grpSpPr>
          <a:xfrm>
            <a:off x="508635" y="3235960"/>
            <a:ext cx="11312525" cy="635000"/>
            <a:chOff x="9363" y="3519"/>
            <a:chExt cx="17815" cy="1000"/>
          </a:xfrm>
        </p:grpSpPr>
        <p:sp>
          <p:nvSpPr>
            <p:cNvPr id="16" name="矩形 1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文本框 16"/>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延伸法：前一镜头的效果声在后一个镜头中延续。</a:t>
              </a:r>
              <a:endParaRPr lang="zh-CN" altLang="en-US" dirty="0">
                <a:latin typeface="+mn-ea"/>
                <a:cs typeface="宋体" panose="02010600030101010101" pitchFamily="2" charset="-122"/>
                <a:sym typeface="+mn-ea"/>
              </a:endParaRPr>
            </a:p>
          </p:txBody>
        </p:sp>
      </p:grpSp>
      <p:grpSp>
        <p:nvGrpSpPr>
          <p:cNvPr id="19" name="组合 18"/>
          <p:cNvGrpSpPr/>
          <p:nvPr/>
        </p:nvGrpSpPr>
        <p:grpSpPr>
          <a:xfrm>
            <a:off x="508635" y="4005580"/>
            <a:ext cx="11312525" cy="635000"/>
            <a:chOff x="9363" y="3519"/>
            <a:chExt cx="17815" cy="1000"/>
          </a:xfrm>
        </p:grpSpPr>
        <p:sp>
          <p:nvSpPr>
            <p:cNvPr id="20" name="矩形 1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混合法：用多种效果声的混合来营造相对真实的效果声音。</a:t>
              </a:r>
              <a:endParaRPr lang="zh-CN" altLang="en-US" dirty="0">
                <a:latin typeface="+mn-ea"/>
                <a:cs typeface="宋体" panose="02010600030101010101" pitchFamily="2" charset="-122"/>
                <a:sym typeface="+mn-ea"/>
              </a:endParaRPr>
            </a:p>
          </p:txBody>
        </p:sp>
      </p:grpSp>
      <p:grpSp>
        <p:nvGrpSpPr>
          <p:cNvPr id="25" name="组合 24"/>
          <p:cNvGrpSpPr/>
          <p:nvPr/>
        </p:nvGrpSpPr>
        <p:grpSpPr>
          <a:xfrm>
            <a:off x="508635" y="4744720"/>
            <a:ext cx="11312525" cy="635000"/>
            <a:chOff x="9363" y="3519"/>
            <a:chExt cx="17815" cy="1000"/>
          </a:xfrm>
        </p:grpSpPr>
        <p:sp>
          <p:nvSpPr>
            <p:cNvPr id="27" name="矩形 2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8" name="文本框 27"/>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分立法：镜头画面跟效果声各自独立又有机结合，加强画面渲染力。</a:t>
              </a:r>
              <a:endParaRPr lang="zh-CN" altLang="en-US" dirty="0">
                <a:latin typeface="+mn-ea"/>
                <a:cs typeface="宋体" panose="02010600030101010101" pitchFamily="2" charset="-122"/>
                <a:sym typeface="+mn-ea"/>
              </a:endParaRPr>
            </a:p>
          </p:txBody>
        </p:sp>
      </p:grpSp>
      <p:grpSp>
        <p:nvGrpSpPr>
          <p:cNvPr id="37" name="组合 36"/>
          <p:cNvGrpSpPr/>
          <p:nvPr/>
        </p:nvGrpSpPr>
        <p:grpSpPr>
          <a:xfrm>
            <a:off x="508635" y="5529580"/>
            <a:ext cx="11312525" cy="635000"/>
            <a:chOff x="9363" y="3519"/>
            <a:chExt cx="17815" cy="1000"/>
          </a:xfrm>
        </p:grpSpPr>
        <p:sp>
          <p:nvSpPr>
            <p:cNvPr id="44" name="矩形 4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5" name="文本框 44"/>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特写法：夸张、放大微弱的效果声，用于渲染气氛，如放大的心跳声、钟表的嘀嗒声等。</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46930" cy="1082675"/>
            <a:chOff x="417" y="38"/>
            <a:chExt cx="7318" cy="1705"/>
          </a:xfrm>
        </p:grpSpPr>
        <p:sp>
          <p:nvSpPr>
            <p:cNvPr id="15" name="文本框 14"/>
            <p:cNvSpPr txBox="1"/>
            <p:nvPr/>
          </p:nvSpPr>
          <p:spPr>
            <a:xfrm>
              <a:off x="417" y="727"/>
              <a:ext cx="6048" cy="1016"/>
            </a:xfrm>
            <a:prstGeom prst="rect">
              <a:avLst/>
            </a:prstGeom>
            <a:noFill/>
          </p:spPr>
          <p:txBody>
            <a:bodyPr wrap="none" rtlCol="0" anchor="t">
              <a:spAutoFit/>
            </a:bodyPr>
            <a:p>
              <a:pPr algn="l"/>
              <a:r>
                <a:rPr lang="zh-CN" altLang="en-US" sz="3600">
                  <a:solidFill>
                    <a:srgbClr val="382C78"/>
                  </a:solidFill>
                  <a:sym typeface="+mn-ea"/>
                </a:rPr>
                <a:t>一、影视节奏分类</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398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第三节	影视节奏处理</a:t>
                </a:r>
                <a:endParaRPr>
                  <a:solidFill>
                    <a:schemeClr val="bg1"/>
                  </a:solidFill>
                </a:endParaRPr>
              </a:p>
            </p:txBody>
          </p:sp>
        </p:grpSp>
      </p:grpSp>
      <p:sp>
        <p:nvSpPr>
          <p:cNvPr id="7" name="文本框 6"/>
          <p:cNvSpPr txBox="1"/>
          <p:nvPr/>
        </p:nvSpPr>
        <p:spPr>
          <a:xfrm>
            <a:off x="1118870" y="1059180"/>
            <a:ext cx="10187940" cy="706755"/>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影视节奏包括内部节奏和外部节奏，是叙事性内在节奏和造型性外在节奏的有机统一。两者的高度融合构成影视作品的总节奏。</a:t>
            </a:r>
            <a:endParaRPr sz="2000">
              <a:solidFill>
                <a:srgbClr val="382C78"/>
              </a:solidFill>
              <a:sym typeface="+mn-ea"/>
            </a:endParaRPr>
          </a:p>
        </p:txBody>
      </p:sp>
      <p:grpSp>
        <p:nvGrpSpPr>
          <p:cNvPr id="10" name="组合 9"/>
          <p:cNvGrpSpPr/>
          <p:nvPr/>
        </p:nvGrpSpPr>
        <p:grpSpPr>
          <a:xfrm>
            <a:off x="508635" y="2104390"/>
            <a:ext cx="11312525" cy="922020"/>
            <a:chOff x="9363" y="3519"/>
            <a:chExt cx="17815" cy="1452"/>
          </a:xfrm>
        </p:grpSpPr>
        <p:sp>
          <p:nvSpPr>
            <p:cNvPr id="11" name="矩形 1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内部节奏是指剧情发展的内在矛盾冲突和人物内心情感变化而形成的节奏。它是一种故事节奏，往往以戏剧动作、场面调度、人物内心活动来显示。内在节奏体现为叙述的观念和结构，决定着作品的整体风格。</a:t>
              </a:r>
              <a:endParaRPr lang="zh-CN" altLang="en-US" dirty="0">
                <a:latin typeface="+mn-ea"/>
                <a:cs typeface="宋体" panose="02010600030101010101" pitchFamily="2" charset="-122"/>
                <a:sym typeface="+mn-ea"/>
              </a:endParaRPr>
            </a:p>
          </p:txBody>
        </p:sp>
      </p:grpSp>
      <p:sp>
        <p:nvSpPr>
          <p:cNvPr id="8" name="文本框 7"/>
          <p:cNvSpPr txBox="1"/>
          <p:nvPr/>
        </p:nvSpPr>
        <p:spPr>
          <a:xfrm>
            <a:off x="179705" y="1765935"/>
            <a:ext cx="10187940" cy="398780"/>
          </a:xfrm>
          <a:prstGeom prst="rect">
            <a:avLst/>
          </a:prstGeom>
          <a:noFill/>
        </p:spPr>
        <p:txBody>
          <a:bodyPr wrap="square" rtlCol="0" anchor="t">
            <a:spAutoFit/>
          </a:bodyPr>
          <a:p>
            <a:r>
              <a:rPr sz="2000">
                <a:solidFill>
                  <a:srgbClr val="382C78"/>
                </a:solidFill>
                <a:sym typeface="+mn-ea"/>
              </a:rPr>
              <a:t>（一）内部节奏</a:t>
            </a:r>
            <a:endParaRPr sz="2000">
              <a:solidFill>
                <a:srgbClr val="382C78"/>
              </a:solidFill>
              <a:sym typeface="+mn-ea"/>
            </a:endParaRPr>
          </a:p>
        </p:txBody>
      </p:sp>
      <p:grpSp>
        <p:nvGrpSpPr>
          <p:cNvPr id="9" name="组合 8"/>
          <p:cNvGrpSpPr/>
          <p:nvPr/>
        </p:nvGrpSpPr>
        <p:grpSpPr>
          <a:xfrm>
            <a:off x="179705" y="2915285"/>
            <a:ext cx="11468735" cy="914400"/>
            <a:chOff x="1336" y="7266"/>
            <a:chExt cx="18061" cy="1440"/>
          </a:xfrm>
        </p:grpSpPr>
        <p:grpSp>
          <p:nvGrpSpPr>
            <p:cNvPr id="13" name="组合 12"/>
            <p:cNvGrpSpPr/>
            <p:nvPr/>
          </p:nvGrpSpPr>
          <p:grpSpPr>
            <a:xfrm>
              <a:off x="1336" y="7266"/>
              <a:ext cx="2483" cy="1440"/>
              <a:chOff x="982" y="7247"/>
              <a:chExt cx="2483" cy="1440"/>
            </a:xfrm>
          </p:grpSpPr>
          <p:sp>
            <p:nvSpPr>
              <p:cNvPr id="30" name="文本框 29"/>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18" name="图片 17"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38" name="文本框 37"/>
            <p:cNvSpPr txBox="1"/>
            <p:nvPr/>
          </p:nvSpPr>
          <p:spPr>
            <a:xfrm>
              <a:off x="3657" y="7532"/>
              <a:ext cx="15740" cy="1016"/>
            </a:xfrm>
            <a:prstGeom prst="rect">
              <a:avLst/>
            </a:prstGeom>
            <a:noFill/>
          </p:spPr>
          <p:txBody>
            <a:bodyPr wrap="square" rtlCol="0">
              <a:spAutoFit/>
            </a:bodyPr>
            <a:p>
              <a:r>
                <a:t>【内部节奏】影片《罗拉快跑》（德国，1998 年）</a:t>
              </a:r>
              <a:r>
                <a:rPr lang="zh-CN"/>
                <a:t>，</a:t>
              </a:r>
              <a:r>
                <a:t>特定的故事情节内容决定了本片的快节奏。影片通过罗拉不停地奔跑，形成了镜头内部主体快速的运动节奏。</a:t>
              </a:r>
            </a:p>
          </p:txBody>
        </p:sp>
      </p:grpSp>
      <p:sp>
        <p:nvSpPr>
          <p:cNvPr id="21" name="文本框 20"/>
          <p:cNvSpPr txBox="1"/>
          <p:nvPr/>
        </p:nvSpPr>
        <p:spPr>
          <a:xfrm>
            <a:off x="179705" y="3729355"/>
            <a:ext cx="10187940" cy="398780"/>
          </a:xfrm>
          <a:prstGeom prst="rect">
            <a:avLst/>
          </a:prstGeom>
          <a:noFill/>
        </p:spPr>
        <p:txBody>
          <a:bodyPr wrap="square" rtlCol="0" anchor="t">
            <a:spAutoFit/>
          </a:bodyPr>
          <a:p>
            <a:r>
              <a:rPr sz="2000">
                <a:solidFill>
                  <a:srgbClr val="382C78"/>
                </a:solidFill>
                <a:sym typeface="+mn-ea"/>
              </a:rPr>
              <a:t>（二）外部节奏</a:t>
            </a:r>
            <a:endParaRPr sz="2000">
              <a:solidFill>
                <a:srgbClr val="382C78"/>
              </a:solidFill>
              <a:sym typeface="+mn-ea"/>
            </a:endParaRPr>
          </a:p>
        </p:txBody>
      </p:sp>
      <p:grpSp>
        <p:nvGrpSpPr>
          <p:cNvPr id="23" name="组合 22"/>
          <p:cNvGrpSpPr/>
          <p:nvPr/>
        </p:nvGrpSpPr>
        <p:grpSpPr>
          <a:xfrm>
            <a:off x="508635" y="4109720"/>
            <a:ext cx="11312525" cy="922020"/>
            <a:chOff x="9363" y="3519"/>
            <a:chExt cx="17815" cy="1452"/>
          </a:xfrm>
        </p:grpSpPr>
        <p:sp>
          <p:nvSpPr>
            <p:cNvPr id="24" name="矩形 2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6" name="文本框 25"/>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外部节奏是指镜头本身的运动以及镜头转换的频率所形成的节奏。它往往以镜头运动、蒙太奇（剪辑手段）形式来体现。</a:t>
              </a:r>
              <a:endParaRPr lang="zh-CN" altLang="en-US" dirty="0">
                <a:latin typeface="+mn-ea"/>
                <a:cs typeface="宋体" panose="02010600030101010101" pitchFamily="2" charset="-122"/>
                <a:sym typeface="+mn-ea"/>
              </a:endParaRPr>
            </a:p>
          </p:txBody>
        </p:sp>
      </p:grpSp>
      <p:grpSp>
        <p:nvGrpSpPr>
          <p:cNvPr id="29" name="组合 28"/>
          <p:cNvGrpSpPr/>
          <p:nvPr/>
        </p:nvGrpSpPr>
        <p:grpSpPr>
          <a:xfrm>
            <a:off x="179705" y="4895215"/>
            <a:ext cx="11468735" cy="1090930"/>
            <a:chOff x="1336" y="7266"/>
            <a:chExt cx="18061" cy="1718"/>
          </a:xfrm>
        </p:grpSpPr>
        <p:grpSp>
          <p:nvGrpSpPr>
            <p:cNvPr id="31" name="组合 30"/>
            <p:cNvGrpSpPr/>
            <p:nvPr/>
          </p:nvGrpSpPr>
          <p:grpSpPr>
            <a:xfrm>
              <a:off x="1336" y="7266"/>
              <a:ext cx="2483" cy="1440"/>
              <a:chOff x="982" y="7247"/>
              <a:chExt cx="2483" cy="1440"/>
            </a:xfrm>
          </p:grpSpPr>
          <p:sp>
            <p:nvSpPr>
              <p:cNvPr id="34" name="文本框 33"/>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5" name="图片 34"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39" name="文本框 38"/>
            <p:cNvSpPr txBox="1"/>
            <p:nvPr/>
          </p:nvSpPr>
          <p:spPr>
            <a:xfrm>
              <a:off x="3657" y="7532"/>
              <a:ext cx="15740" cy="1452"/>
            </a:xfrm>
            <a:prstGeom prst="rect">
              <a:avLst/>
            </a:prstGeom>
            <a:noFill/>
          </p:spPr>
          <p:txBody>
            <a:bodyPr wrap="square" rtlCol="0">
              <a:spAutoFit/>
            </a:bodyPr>
            <a:p>
              <a:r>
                <a:t>【外部节奏】影片《紧急迫降》（中国，2000 年）导演根据情节内容的需要，大量运用运动镜头及短镜头剪辑，配以节奏感极强的音乐和音响，创造出紧张刺激的场面，使整个影片充满紧张、急促的节奏感。</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46930" cy="1082675"/>
            <a:chOff x="417" y="38"/>
            <a:chExt cx="7318" cy="1705"/>
          </a:xfrm>
        </p:grpSpPr>
        <p:sp>
          <p:nvSpPr>
            <p:cNvPr id="15" name="文本框 14"/>
            <p:cNvSpPr txBox="1"/>
            <p:nvPr/>
          </p:nvSpPr>
          <p:spPr>
            <a:xfrm>
              <a:off x="417" y="727"/>
              <a:ext cx="6048" cy="1016"/>
            </a:xfrm>
            <a:prstGeom prst="rect">
              <a:avLst/>
            </a:prstGeom>
            <a:noFill/>
          </p:spPr>
          <p:txBody>
            <a:bodyPr wrap="none" rtlCol="0" anchor="t">
              <a:spAutoFit/>
            </a:bodyPr>
            <a:p>
              <a:pPr algn="l"/>
              <a:r>
                <a:rPr lang="zh-CN" altLang="en-US" sz="3600">
                  <a:solidFill>
                    <a:srgbClr val="382C78"/>
                  </a:solidFill>
                  <a:sym typeface="+mn-ea"/>
                </a:rPr>
                <a:t>一、影视节奏分类</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398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第三节	影视节奏处理</a:t>
                </a:r>
                <a:endParaRPr>
                  <a:solidFill>
                    <a:schemeClr val="bg1"/>
                  </a:solidFill>
                </a:endParaRPr>
              </a:p>
            </p:txBody>
          </p:sp>
        </p:grpSp>
      </p:grpSp>
      <p:grpSp>
        <p:nvGrpSpPr>
          <p:cNvPr id="10" name="组合 9"/>
          <p:cNvGrpSpPr/>
          <p:nvPr/>
        </p:nvGrpSpPr>
        <p:grpSpPr>
          <a:xfrm>
            <a:off x="508635" y="1266825"/>
            <a:ext cx="11312525" cy="922020"/>
            <a:chOff x="9363" y="3519"/>
            <a:chExt cx="17815" cy="1452"/>
          </a:xfrm>
        </p:grpSpPr>
        <p:sp>
          <p:nvSpPr>
            <p:cNvPr id="11" name="矩形 1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内部节奏直接决定着外部节奏的变化，外部节奏往往反过来影响内部节奏的演变。两者之间是一种辩证统一的关系。</a:t>
              </a:r>
              <a:endParaRPr lang="zh-CN" altLang="en-US" dirty="0">
                <a:latin typeface="+mn-ea"/>
                <a:cs typeface="宋体" panose="02010600030101010101" pitchFamily="2" charset="-122"/>
                <a:sym typeface="+mn-ea"/>
              </a:endParaRPr>
            </a:p>
          </p:txBody>
        </p:sp>
      </p:grpSp>
      <p:sp>
        <p:nvSpPr>
          <p:cNvPr id="8" name="文本框 7"/>
          <p:cNvSpPr txBox="1"/>
          <p:nvPr/>
        </p:nvSpPr>
        <p:spPr>
          <a:xfrm>
            <a:off x="179705" y="1019175"/>
            <a:ext cx="10187940" cy="398780"/>
          </a:xfrm>
          <a:prstGeom prst="rect">
            <a:avLst/>
          </a:prstGeom>
          <a:noFill/>
        </p:spPr>
        <p:txBody>
          <a:bodyPr wrap="square" rtlCol="0" anchor="t">
            <a:spAutoFit/>
          </a:bodyPr>
          <a:p>
            <a:r>
              <a:rPr sz="2000">
                <a:solidFill>
                  <a:srgbClr val="382C78"/>
                </a:solidFill>
                <a:sym typeface="+mn-ea"/>
              </a:rPr>
              <a:t>（三）内部节奏与外部节奏的关系</a:t>
            </a:r>
            <a:endParaRPr sz="2000">
              <a:solidFill>
                <a:srgbClr val="382C78"/>
              </a:solidFill>
              <a:sym typeface="+mn-ea"/>
            </a:endParaRPr>
          </a:p>
        </p:txBody>
      </p:sp>
      <p:grpSp>
        <p:nvGrpSpPr>
          <p:cNvPr id="23" name="组合 22"/>
          <p:cNvGrpSpPr/>
          <p:nvPr/>
        </p:nvGrpSpPr>
        <p:grpSpPr>
          <a:xfrm>
            <a:off x="508635" y="2007235"/>
            <a:ext cx="11312525" cy="922020"/>
            <a:chOff x="9363" y="3519"/>
            <a:chExt cx="17815" cy="1452"/>
          </a:xfrm>
        </p:grpSpPr>
        <p:sp>
          <p:nvSpPr>
            <p:cNvPr id="24" name="矩形 2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6" name="文本框 25"/>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一般情况下，影视作品的外部节奏与内部节奏应保持一致，相互协调。特殊情况下，为营造某种特殊的艺术效果，局部的外部节奏与内部节奏也可能不相一致，但外部节奏的运用永远都是为内部节奏服务的。</a:t>
              </a:r>
              <a:endParaRPr lang="zh-CN" altLang="en-US" dirty="0">
                <a:latin typeface="+mn-ea"/>
                <a:cs typeface="宋体" panose="02010600030101010101" pitchFamily="2" charset="-122"/>
                <a:sym typeface="+mn-ea"/>
              </a:endParaRPr>
            </a:p>
          </p:txBody>
        </p:sp>
      </p:grpSp>
      <p:grpSp>
        <p:nvGrpSpPr>
          <p:cNvPr id="2" name="组合 1"/>
          <p:cNvGrpSpPr/>
          <p:nvPr/>
        </p:nvGrpSpPr>
        <p:grpSpPr>
          <a:xfrm>
            <a:off x="508635" y="2799080"/>
            <a:ext cx="11312525" cy="922020"/>
            <a:chOff x="9363" y="3519"/>
            <a:chExt cx="17815" cy="1452"/>
          </a:xfrm>
        </p:grpSpPr>
        <p:sp>
          <p:nvSpPr>
            <p:cNvPr id="4" name="矩形 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任何一部影视作品都有一个整体的节奏，即总节奏。影视创作人员通过内部节奏和外部节奏的合理处理，完成对总节奏的强化，以影响、激发、引导、调控观众的情绪变化和心理感受，使观众获得艺术享受。</a:t>
              </a:r>
              <a:endParaRPr lang="zh-CN" altLang="en-US" dirty="0">
                <a:latin typeface="+mn-ea"/>
                <a:cs typeface="宋体" panose="02010600030101010101" pitchFamily="2" charset="-122"/>
                <a:sym typeface="+mn-ea"/>
              </a:endParaRPr>
            </a:p>
          </p:txBody>
        </p:sp>
      </p:grpSp>
      <p:sp>
        <p:nvSpPr>
          <p:cNvPr id="6" name="文本框 5"/>
          <p:cNvSpPr txBox="1"/>
          <p:nvPr/>
        </p:nvSpPr>
        <p:spPr>
          <a:xfrm>
            <a:off x="264795" y="3662680"/>
            <a:ext cx="6126480" cy="645160"/>
          </a:xfrm>
          <a:prstGeom prst="rect">
            <a:avLst/>
          </a:prstGeom>
          <a:noFill/>
        </p:spPr>
        <p:txBody>
          <a:bodyPr wrap="none" rtlCol="0" anchor="t">
            <a:spAutoFit/>
          </a:bodyPr>
          <a:p>
            <a:pPr algn="l"/>
            <a:r>
              <a:rPr lang="zh-CN" altLang="en-US" sz="3600">
                <a:solidFill>
                  <a:srgbClr val="382C78"/>
                </a:solidFill>
                <a:sym typeface="+mn-ea"/>
              </a:rPr>
              <a:t>二、影响影视节奏的主要因素</a:t>
            </a:r>
            <a:endParaRPr lang="zh-CN" altLang="en-US" sz="3600">
              <a:solidFill>
                <a:srgbClr val="382C78"/>
              </a:solidFill>
              <a:sym typeface="+mn-ea"/>
            </a:endParaRPr>
          </a:p>
        </p:txBody>
      </p:sp>
      <p:sp>
        <p:nvSpPr>
          <p:cNvPr id="14" name="文本框 13"/>
          <p:cNvSpPr txBox="1"/>
          <p:nvPr/>
        </p:nvSpPr>
        <p:spPr>
          <a:xfrm>
            <a:off x="179705" y="4288790"/>
            <a:ext cx="10187940" cy="398780"/>
          </a:xfrm>
          <a:prstGeom prst="rect">
            <a:avLst/>
          </a:prstGeom>
          <a:noFill/>
        </p:spPr>
        <p:txBody>
          <a:bodyPr wrap="square" rtlCol="0" anchor="t">
            <a:spAutoFit/>
          </a:bodyPr>
          <a:p>
            <a:r>
              <a:rPr sz="2000">
                <a:solidFill>
                  <a:srgbClr val="382C78"/>
                </a:solidFill>
                <a:sym typeface="+mn-ea"/>
              </a:rPr>
              <a:t>（一）题材内容</a:t>
            </a:r>
            <a:endParaRPr sz="2000">
              <a:solidFill>
                <a:srgbClr val="382C78"/>
              </a:solidFill>
              <a:sym typeface="+mn-ea"/>
            </a:endParaRPr>
          </a:p>
        </p:txBody>
      </p:sp>
      <p:grpSp>
        <p:nvGrpSpPr>
          <p:cNvPr id="16" name="组合 15"/>
          <p:cNvGrpSpPr/>
          <p:nvPr/>
        </p:nvGrpSpPr>
        <p:grpSpPr>
          <a:xfrm>
            <a:off x="508635" y="4570095"/>
            <a:ext cx="11312525" cy="1466215"/>
            <a:chOff x="9363" y="3519"/>
            <a:chExt cx="17815" cy="2309"/>
          </a:xfrm>
        </p:grpSpPr>
        <p:sp>
          <p:nvSpPr>
            <p:cNvPr id="17" name="矩形 1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文本框 18"/>
            <p:cNvSpPr txBox="1"/>
            <p:nvPr/>
          </p:nvSpPr>
          <p:spPr>
            <a:xfrm>
              <a:off x="10093" y="3519"/>
              <a:ext cx="17085" cy="2309"/>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内容决定形式，节奏作为一种艺术表现形式，自然要为内容服务。</a:t>
              </a:r>
              <a:r>
                <a:rPr lang="zh-CN" altLang="en-US" dirty="0">
                  <a:latin typeface="+mn-ea"/>
                  <a:cs typeface="宋体" panose="02010600030101010101" pitchFamily="2" charset="-122"/>
                  <a:sym typeface="+mn-ea"/>
                </a:rPr>
                <a:t>对于电影和电视剧， 影视内容更多地表现为剧情叙述。剧情发展的内在矛盾冲突和人物情绪的起伏，影响或决定着影视片的内部节奏。</a:t>
              </a:r>
              <a:endParaRPr lang="zh-CN" altLang="en-US" dirty="0">
                <a:latin typeface="+mn-ea"/>
                <a:cs typeface="宋体" panose="02010600030101010101" pitchFamily="2" charset="-122"/>
                <a:sym typeface="+mn-ea"/>
              </a:endParaRPr>
            </a:p>
            <a:p>
              <a:pPr algn="l" defTabSz="1218565">
                <a:lnSpc>
                  <a:spcPct val="150000"/>
                </a:lnSpc>
                <a:spcBef>
                  <a:spcPts val="1000"/>
                </a:spcBef>
                <a:defRPr/>
              </a:pPr>
              <a:endParaRPr lang="zh-CN" altLang="en-US" dirty="0">
                <a:latin typeface="+mn-ea"/>
                <a:cs typeface="宋体" panose="02010600030101010101" pitchFamily="2" charset="-122"/>
                <a:sym typeface="+mn-ea"/>
              </a:endParaRPr>
            </a:p>
          </p:txBody>
        </p:sp>
      </p:grpSp>
      <p:grpSp>
        <p:nvGrpSpPr>
          <p:cNvPr id="20" name="组合 19"/>
          <p:cNvGrpSpPr/>
          <p:nvPr/>
        </p:nvGrpSpPr>
        <p:grpSpPr>
          <a:xfrm>
            <a:off x="508635" y="5401310"/>
            <a:ext cx="11312525" cy="1337945"/>
            <a:chOff x="9363" y="3519"/>
            <a:chExt cx="17815" cy="2107"/>
          </a:xfrm>
        </p:grpSpPr>
        <p:sp>
          <p:nvSpPr>
            <p:cNvPr id="22" name="矩形 2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5" name="文本框 24"/>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剧情发展的矛盾冲突越强烈，影视片的内部节奏就越强烈；反之，剧情的矛盾冲突比较缓和，内部节奏往往较为平稳舒缓。同时，内部节奏决定着外部节奏的变化，内部节奏强烈则外部节奏也强烈，内部节奏舒缓则外部节奏亦舒缓。</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6126480" cy="1082675"/>
            <a:chOff x="417" y="38"/>
            <a:chExt cx="9648" cy="1705"/>
          </a:xfrm>
        </p:grpSpPr>
        <p:sp>
          <p:nvSpPr>
            <p:cNvPr id="15" name="文本框 14"/>
            <p:cNvSpPr txBox="1"/>
            <p:nvPr/>
          </p:nvSpPr>
          <p:spPr>
            <a:xfrm>
              <a:off x="417" y="727"/>
              <a:ext cx="9648" cy="1016"/>
            </a:xfrm>
            <a:prstGeom prst="rect">
              <a:avLst/>
            </a:prstGeom>
            <a:noFill/>
          </p:spPr>
          <p:txBody>
            <a:bodyPr wrap="none" rtlCol="0" anchor="t">
              <a:spAutoFit/>
            </a:bodyPr>
            <a:p>
              <a:pPr algn="l"/>
              <a:r>
                <a:rPr lang="zh-CN" altLang="en-US" sz="3600">
                  <a:solidFill>
                    <a:srgbClr val="382C78"/>
                  </a:solidFill>
                  <a:sym typeface="+mn-ea"/>
                </a:rPr>
                <a:t>二、影响影视节奏的主要因素</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398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第三节	影视节奏处理</a:t>
                </a:r>
                <a:endParaRPr>
                  <a:solidFill>
                    <a:schemeClr val="bg1"/>
                  </a:solidFill>
                </a:endParaRPr>
              </a:p>
            </p:txBody>
          </p:sp>
        </p:grpSp>
      </p:grpSp>
      <p:grpSp>
        <p:nvGrpSpPr>
          <p:cNvPr id="10" name="组合 9"/>
          <p:cNvGrpSpPr/>
          <p:nvPr/>
        </p:nvGrpSpPr>
        <p:grpSpPr>
          <a:xfrm>
            <a:off x="508635" y="1266825"/>
            <a:ext cx="11523980" cy="635000"/>
            <a:chOff x="9363" y="3519"/>
            <a:chExt cx="18148" cy="1000"/>
          </a:xfrm>
        </p:grpSpPr>
        <p:sp>
          <p:nvSpPr>
            <p:cNvPr id="11" name="矩形 1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10093" y="3519"/>
              <a:ext cx="17418"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影视片中的主体可以是人物，也可以是其他表现对象。人物的戏剧动作包括形体动作、语言动作和情绪动作。</a:t>
              </a:r>
              <a:endParaRPr lang="zh-CN" altLang="en-US" dirty="0">
                <a:latin typeface="+mn-ea"/>
                <a:cs typeface="宋体" panose="02010600030101010101" pitchFamily="2" charset="-122"/>
                <a:sym typeface="+mn-ea"/>
              </a:endParaRPr>
            </a:p>
          </p:txBody>
        </p:sp>
      </p:grpSp>
      <p:sp>
        <p:nvSpPr>
          <p:cNvPr id="8" name="文本框 7"/>
          <p:cNvSpPr txBox="1"/>
          <p:nvPr/>
        </p:nvSpPr>
        <p:spPr>
          <a:xfrm>
            <a:off x="179705" y="1019175"/>
            <a:ext cx="10187940" cy="398780"/>
          </a:xfrm>
          <a:prstGeom prst="rect">
            <a:avLst/>
          </a:prstGeom>
          <a:noFill/>
        </p:spPr>
        <p:txBody>
          <a:bodyPr wrap="square" rtlCol="0" anchor="t">
            <a:spAutoFit/>
          </a:bodyPr>
          <a:p>
            <a:r>
              <a:rPr sz="2000">
                <a:solidFill>
                  <a:srgbClr val="382C78"/>
                </a:solidFill>
                <a:sym typeface="+mn-ea"/>
              </a:rPr>
              <a:t>（二）主体动态</a:t>
            </a:r>
            <a:endParaRPr sz="2000">
              <a:solidFill>
                <a:srgbClr val="382C78"/>
              </a:solidFill>
              <a:sym typeface="+mn-ea"/>
            </a:endParaRPr>
          </a:p>
        </p:txBody>
      </p:sp>
      <p:grpSp>
        <p:nvGrpSpPr>
          <p:cNvPr id="23" name="组合 22"/>
          <p:cNvGrpSpPr/>
          <p:nvPr/>
        </p:nvGrpSpPr>
        <p:grpSpPr>
          <a:xfrm>
            <a:off x="508635" y="2007235"/>
            <a:ext cx="11312525" cy="1337945"/>
            <a:chOff x="9363" y="3519"/>
            <a:chExt cx="17815" cy="2107"/>
          </a:xfrm>
        </p:grpSpPr>
        <p:sp>
          <p:nvSpPr>
            <p:cNvPr id="24" name="矩形 2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6" name="文本框 25"/>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动作幅度的大小，力度的强弱，速度的快慢，直接影响到一个段落、一个场景、一组镜头的节奏。人物动作幅度越大、情绪越激烈，则节奏越强；人物动作幅度越小、情绪越平静，则节奏越弱。另外，主体运动越剧烈、速度越快，则节奏表现快；主体运动速度慢，则节奏表现慢。</a:t>
              </a:r>
              <a:endParaRPr lang="zh-CN" altLang="en-US" dirty="0">
                <a:latin typeface="+mn-ea"/>
                <a:cs typeface="宋体" panose="02010600030101010101" pitchFamily="2" charset="-122"/>
                <a:sym typeface="+mn-ea"/>
              </a:endParaRPr>
            </a:p>
          </p:txBody>
        </p:sp>
      </p:grpSp>
      <p:grpSp>
        <p:nvGrpSpPr>
          <p:cNvPr id="16" name="组合 15"/>
          <p:cNvGrpSpPr/>
          <p:nvPr/>
        </p:nvGrpSpPr>
        <p:grpSpPr>
          <a:xfrm>
            <a:off x="508635" y="3630930"/>
            <a:ext cx="11312525" cy="635000"/>
            <a:chOff x="9363" y="3519"/>
            <a:chExt cx="17815" cy="1000"/>
          </a:xfrm>
        </p:grpSpPr>
        <p:sp>
          <p:nvSpPr>
            <p:cNvPr id="17" name="矩形 1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文本框 18"/>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影视画面造型元素包括画面的景别、角度、线条与轮廓、光影和色彩等。</a:t>
              </a:r>
              <a:endParaRPr lang="zh-CN" altLang="en-US" dirty="0">
                <a:latin typeface="+mn-ea"/>
                <a:cs typeface="宋体" panose="02010600030101010101" pitchFamily="2" charset="-122"/>
                <a:sym typeface="+mn-ea"/>
              </a:endParaRPr>
            </a:p>
          </p:txBody>
        </p:sp>
      </p:grpSp>
      <p:grpSp>
        <p:nvGrpSpPr>
          <p:cNvPr id="20" name="组合 19"/>
          <p:cNvGrpSpPr/>
          <p:nvPr/>
        </p:nvGrpSpPr>
        <p:grpSpPr>
          <a:xfrm>
            <a:off x="508635" y="4265930"/>
            <a:ext cx="11312525" cy="922020"/>
            <a:chOff x="9363" y="3519"/>
            <a:chExt cx="17815" cy="1452"/>
          </a:xfrm>
        </p:grpSpPr>
        <p:sp>
          <p:nvSpPr>
            <p:cNvPr id="22" name="矩形 2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5" name="文本框 24"/>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全景系列镜头视野开阔，信息量大，其节奏趋于舒缓平稳，而近景系列镜头视野较窄，信息量集中，其节奏强烈急促。</a:t>
              </a:r>
              <a:endParaRPr lang="zh-CN" altLang="en-US" dirty="0">
                <a:latin typeface="+mn-ea"/>
                <a:cs typeface="宋体" panose="02010600030101010101" pitchFamily="2" charset="-122"/>
                <a:sym typeface="+mn-ea"/>
              </a:endParaRPr>
            </a:p>
          </p:txBody>
        </p:sp>
      </p:grpSp>
      <p:sp>
        <p:nvSpPr>
          <p:cNvPr id="7" name="文本框 6"/>
          <p:cNvSpPr txBox="1"/>
          <p:nvPr/>
        </p:nvSpPr>
        <p:spPr>
          <a:xfrm>
            <a:off x="179705" y="3302635"/>
            <a:ext cx="10187940" cy="398780"/>
          </a:xfrm>
          <a:prstGeom prst="rect">
            <a:avLst/>
          </a:prstGeom>
          <a:noFill/>
        </p:spPr>
        <p:txBody>
          <a:bodyPr wrap="square" rtlCol="0" anchor="t">
            <a:spAutoFit/>
          </a:bodyPr>
          <a:p>
            <a:r>
              <a:rPr sz="2000">
                <a:solidFill>
                  <a:srgbClr val="382C78"/>
                </a:solidFill>
                <a:sym typeface="+mn-ea"/>
              </a:rPr>
              <a:t>（三）造型特征</a:t>
            </a:r>
            <a:endParaRPr sz="2000">
              <a:solidFill>
                <a:srgbClr val="382C78"/>
              </a:solidFill>
              <a:sym typeface="+mn-ea"/>
            </a:endParaRPr>
          </a:p>
        </p:txBody>
      </p:sp>
      <p:grpSp>
        <p:nvGrpSpPr>
          <p:cNvPr id="9" name="组合 8"/>
          <p:cNvGrpSpPr/>
          <p:nvPr/>
        </p:nvGrpSpPr>
        <p:grpSpPr>
          <a:xfrm>
            <a:off x="508635" y="5055870"/>
            <a:ext cx="11523980" cy="922020"/>
            <a:chOff x="9363" y="3519"/>
            <a:chExt cx="18148" cy="1452"/>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7418"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角度的不断变化，向纵深汇聚和水平延伸的流动线条连续的变化，轮廓形状与大小比例连续的或跳跃的变化，光的纵深层次、明暗对比和强弱对比的变化，色彩的层次、亮度和过渡对比的变化等，都可以形成节奏。</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906780" y="1828800"/>
            <a:ext cx="10694035" cy="922020"/>
            <a:chOff x="9363" y="3519"/>
            <a:chExt cx="16841" cy="1452"/>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画面基调是画面黑、白、灰的整体感觉。主要表现为光线整体感觉上的明暗效果。画面基调可以贯穿全片，也可以表现某一情节段落。</a:t>
              </a:r>
              <a:endParaRPr lang="zh-CN" altLang="en-US" dirty="0">
                <a:latin typeface="+mn-ea"/>
                <a:cs typeface="宋体" panose="02010600030101010101" pitchFamily="2" charset="-122"/>
                <a:sym typeface="+mn-ea"/>
              </a:endParaRPr>
            </a:p>
          </p:txBody>
        </p:sp>
      </p:grpSp>
      <p:grpSp>
        <p:nvGrpSpPr>
          <p:cNvPr id="3" name="组合 2"/>
          <p:cNvGrpSpPr/>
          <p:nvPr/>
        </p:nvGrpSpPr>
        <p:grpSpPr>
          <a:xfrm>
            <a:off x="264795" y="79375"/>
            <a:ext cx="4297680" cy="1246505"/>
            <a:chOff x="417" y="125"/>
            <a:chExt cx="6768" cy="1963"/>
          </a:xfrm>
        </p:grpSpPr>
        <p:sp>
          <p:nvSpPr>
            <p:cNvPr id="15" name="文本框 14"/>
            <p:cNvSpPr txBox="1"/>
            <p:nvPr/>
          </p:nvSpPr>
          <p:spPr>
            <a:xfrm>
              <a:off x="417" y="1072"/>
              <a:ext cx="6768" cy="1016"/>
            </a:xfrm>
            <a:prstGeom prst="rect">
              <a:avLst/>
            </a:prstGeom>
            <a:noFill/>
          </p:spPr>
          <p:txBody>
            <a:bodyPr wrap="none" rtlCol="0" anchor="t">
              <a:spAutoFit/>
            </a:bodyPr>
            <a:p>
              <a:pPr algn="l"/>
              <a:r>
                <a:rPr lang="zh-CN" altLang="en-US" sz="3600">
                  <a:solidFill>
                    <a:srgbClr val="382C78"/>
                  </a:solidFill>
                  <a:sym typeface="+mn-ea"/>
                </a:rPr>
                <a:t>三、画面光影的功能</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308" cy="580"/>
              </a:xfrm>
              <a:prstGeom prst="rect">
                <a:avLst/>
              </a:prstGeom>
              <a:noFill/>
            </p:spPr>
            <p:txBody>
              <a:bodyPr wrap="none" rtlCol="0">
                <a:spAutoFit/>
              </a:bodyPr>
              <a:p>
                <a:r>
                  <a:rPr lang="zh-CN" altLang="en-US">
                    <a:solidFill>
                      <a:schemeClr val="bg1"/>
                    </a:solidFill>
                  </a:rPr>
                  <a:t>第一节</a:t>
                </a:r>
                <a:r>
                  <a:rPr lang="en-US" altLang="zh-CN">
                    <a:solidFill>
                      <a:schemeClr val="bg1"/>
                    </a:solidFill>
                  </a:rPr>
                  <a:t>     </a:t>
                </a:r>
                <a:r>
                  <a:rPr lang="zh-CN" altLang="en-US">
                    <a:solidFill>
                      <a:schemeClr val="bg1"/>
                    </a:solidFill>
                  </a:rPr>
                  <a:t>画面艺术</a:t>
                </a:r>
                <a:endParaRPr lang="zh-CN" altLang="en-US">
                  <a:solidFill>
                    <a:schemeClr val="bg1"/>
                  </a:solidFill>
                </a:endParaRPr>
              </a:p>
            </p:txBody>
          </p:sp>
        </p:grpSp>
      </p:grpSp>
      <p:grpSp>
        <p:nvGrpSpPr>
          <p:cNvPr id="5" name="组合 4"/>
          <p:cNvGrpSpPr/>
          <p:nvPr/>
        </p:nvGrpSpPr>
        <p:grpSpPr>
          <a:xfrm>
            <a:off x="906780" y="2750820"/>
            <a:ext cx="10348595" cy="2168525"/>
            <a:chOff x="9363" y="3519"/>
            <a:chExt cx="16297" cy="3415"/>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0093" y="3519"/>
              <a:ext cx="15567" cy="3415"/>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画面基调大致可分为明调（高调）、暗调（低调）、明暗调（中间调）三种形式。明调的特点是大量运用白色和灰色影调，只有少部分的暗影调，给人以轻松、明快、纯洁的感觉，暗调的特点是大量利用黑色和灰色影调，只有少许亮影调，给人以肃穆、凝重、神秘的感觉，明暗调的特点是没有硬调的明暗对比度强，也没有软调的明暗反差那么弱，影调明暗对比适中、浓淡相间、配置适当。</a:t>
              </a:r>
              <a:endParaRPr lang="zh-CN" altLang="en-US" dirty="0">
                <a:latin typeface="+mn-ea"/>
                <a:cs typeface="宋体" panose="02010600030101010101" pitchFamily="2" charset="-122"/>
                <a:sym typeface="+mn-ea"/>
              </a:endParaRPr>
            </a:p>
          </p:txBody>
        </p:sp>
      </p:grpSp>
      <p:sp>
        <p:nvSpPr>
          <p:cNvPr id="2" name="文本框 1"/>
          <p:cNvSpPr txBox="1"/>
          <p:nvPr/>
        </p:nvSpPr>
        <p:spPr>
          <a:xfrm>
            <a:off x="354330" y="1325880"/>
            <a:ext cx="2926080" cy="460375"/>
          </a:xfrm>
          <a:prstGeom prst="rect">
            <a:avLst/>
          </a:prstGeom>
          <a:noFill/>
        </p:spPr>
        <p:txBody>
          <a:bodyPr wrap="none" rtlCol="0" anchor="t">
            <a:spAutoFit/>
          </a:bodyPr>
          <a:p>
            <a:pPr algn="l"/>
            <a:r>
              <a:rPr lang="zh-CN" altLang="en-US" sz="2400">
                <a:solidFill>
                  <a:srgbClr val="382C78"/>
                </a:solidFill>
                <a:sym typeface="+mn-ea"/>
              </a:rPr>
              <a:t>（五）形成画面基调</a:t>
            </a:r>
            <a:endParaRPr lang="zh-CN" altLang="en-US" sz="2400">
              <a:solidFill>
                <a:srgbClr val="382C78"/>
              </a:solidFill>
              <a:sym typeface="+mn-ea"/>
            </a:endParaRPr>
          </a:p>
        </p:txBody>
      </p:sp>
      <p:grpSp>
        <p:nvGrpSpPr>
          <p:cNvPr id="14" name="组合 13"/>
          <p:cNvGrpSpPr/>
          <p:nvPr/>
        </p:nvGrpSpPr>
        <p:grpSpPr>
          <a:xfrm>
            <a:off x="507365" y="4911725"/>
            <a:ext cx="11137265" cy="914400"/>
            <a:chOff x="1336" y="7266"/>
            <a:chExt cx="17539" cy="1440"/>
          </a:xfrm>
        </p:grpSpPr>
        <p:grpSp>
          <p:nvGrpSpPr>
            <p:cNvPr id="16" name="组合 15"/>
            <p:cNvGrpSpPr/>
            <p:nvPr/>
          </p:nvGrpSpPr>
          <p:grpSpPr>
            <a:xfrm>
              <a:off x="1336" y="7266"/>
              <a:ext cx="2483" cy="1440"/>
              <a:chOff x="982" y="7247"/>
              <a:chExt cx="2483" cy="1440"/>
            </a:xfrm>
          </p:grpSpPr>
          <p:sp>
            <p:nvSpPr>
              <p:cNvPr id="17" name="文本框 16"/>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19" name="图片 18"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0" name="文本框 19"/>
            <p:cNvSpPr txBox="1"/>
            <p:nvPr/>
          </p:nvSpPr>
          <p:spPr>
            <a:xfrm>
              <a:off x="3657" y="7532"/>
              <a:ext cx="15218" cy="1016"/>
            </a:xfrm>
            <a:prstGeom prst="rect">
              <a:avLst/>
            </a:prstGeom>
            <a:noFill/>
          </p:spPr>
          <p:txBody>
            <a:bodyPr wrap="square" rtlCol="0">
              <a:spAutoFit/>
            </a:bodyPr>
            <a:p>
              <a:r>
                <a:rPr lang="zh-CN" altLang="en-US"/>
                <a:t>影片《山楂树之恋》（中国，2010 年）使用偏暗调来表现那个特定时代、特定环境下的爱情故事。主色调为暗灰绿色，像一部怀旧的“老电影”。</a:t>
              </a:r>
              <a:endParaRPr lang="zh-CN" altLang="en-US"/>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6126480" cy="1082675"/>
            <a:chOff x="417" y="38"/>
            <a:chExt cx="9648" cy="1705"/>
          </a:xfrm>
        </p:grpSpPr>
        <p:sp>
          <p:nvSpPr>
            <p:cNvPr id="15" name="文本框 14"/>
            <p:cNvSpPr txBox="1"/>
            <p:nvPr/>
          </p:nvSpPr>
          <p:spPr>
            <a:xfrm>
              <a:off x="417" y="727"/>
              <a:ext cx="9648" cy="1016"/>
            </a:xfrm>
            <a:prstGeom prst="rect">
              <a:avLst/>
            </a:prstGeom>
            <a:noFill/>
          </p:spPr>
          <p:txBody>
            <a:bodyPr wrap="none" rtlCol="0" anchor="t">
              <a:spAutoFit/>
            </a:bodyPr>
            <a:p>
              <a:pPr algn="l"/>
              <a:r>
                <a:rPr lang="zh-CN" altLang="en-US" sz="3600">
                  <a:solidFill>
                    <a:srgbClr val="382C78"/>
                  </a:solidFill>
                  <a:sym typeface="+mn-ea"/>
                </a:rPr>
                <a:t>二、影响影视节奏的主要因素</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398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第三节	影视节奏处理</a:t>
                </a:r>
                <a:endParaRPr>
                  <a:solidFill>
                    <a:schemeClr val="bg1"/>
                  </a:solidFill>
                </a:endParaRPr>
              </a:p>
            </p:txBody>
          </p:sp>
        </p:grpSp>
      </p:grpSp>
      <p:grpSp>
        <p:nvGrpSpPr>
          <p:cNvPr id="10" name="组合 9"/>
          <p:cNvGrpSpPr/>
          <p:nvPr/>
        </p:nvGrpSpPr>
        <p:grpSpPr>
          <a:xfrm>
            <a:off x="508635" y="1266825"/>
            <a:ext cx="11523980" cy="635000"/>
            <a:chOff x="9363" y="3519"/>
            <a:chExt cx="18148" cy="1000"/>
          </a:xfrm>
        </p:grpSpPr>
        <p:sp>
          <p:nvSpPr>
            <p:cNvPr id="11" name="矩形 1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10093" y="3519"/>
              <a:ext cx="17418"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影视是时间与空间的艺术，节奏既表现在影视的时间流程之中，又表现于影视的空间形态上。</a:t>
              </a:r>
              <a:endParaRPr lang="zh-CN" altLang="en-US" dirty="0">
                <a:latin typeface="+mn-ea"/>
                <a:cs typeface="宋体" panose="02010600030101010101" pitchFamily="2" charset="-122"/>
                <a:sym typeface="+mn-ea"/>
              </a:endParaRPr>
            </a:p>
          </p:txBody>
        </p:sp>
      </p:grpSp>
      <p:sp>
        <p:nvSpPr>
          <p:cNvPr id="8" name="文本框 7"/>
          <p:cNvSpPr txBox="1"/>
          <p:nvPr/>
        </p:nvSpPr>
        <p:spPr>
          <a:xfrm>
            <a:off x="179705" y="1019175"/>
            <a:ext cx="10187940" cy="398780"/>
          </a:xfrm>
          <a:prstGeom prst="rect">
            <a:avLst/>
          </a:prstGeom>
          <a:noFill/>
        </p:spPr>
        <p:txBody>
          <a:bodyPr wrap="square" rtlCol="0" anchor="t">
            <a:spAutoFit/>
          </a:bodyPr>
          <a:p>
            <a:r>
              <a:rPr sz="2000">
                <a:solidFill>
                  <a:srgbClr val="382C78"/>
                </a:solidFill>
                <a:sym typeface="+mn-ea"/>
              </a:rPr>
              <a:t>（四）时空关系</a:t>
            </a:r>
            <a:endParaRPr sz="2000">
              <a:solidFill>
                <a:srgbClr val="382C78"/>
              </a:solidFill>
              <a:sym typeface="+mn-ea"/>
            </a:endParaRPr>
          </a:p>
        </p:txBody>
      </p:sp>
      <p:grpSp>
        <p:nvGrpSpPr>
          <p:cNvPr id="23" name="组合 22"/>
          <p:cNvGrpSpPr/>
          <p:nvPr/>
        </p:nvGrpSpPr>
        <p:grpSpPr>
          <a:xfrm>
            <a:off x="508635" y="1875790"/>
            <a:ext cx="11312525" cy="1753235"/>
            <a:chOff x="9363" y="3519"/>
            <a:chExt cx="17815" cy="2761"/>
          </a:xfrm>
        </p:grpSpPr>
        <p:sp>
          <p:nvSpPr>
            <p:cNvPr id="24" name="矩形 2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6" name="文本框 25"/>
            <p:cNvSpPr txBox="1"/>
            <p:nvPr/>
          </p:nvSpPr>
          <p:spPr>
            <a:xfrm>
              <a:off x="10093" y="3519"/>
              <a:ext cx="17085" cy="2761"/>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时空的改变，自然会影响到节奏的变化。通常情况下，时间的延长，就是对现实时间加以延长，可以使节奏变得舒缓；时间的缩短和空间压缩，既缩短了时间，也压缩了空间，实现了不同时空的跨越，使节奏紧凑；空间的扩大，通过有技巧性的组接，可使时空转换节奏舒缓、流畅，而快切组接则使时空转换节奏简练、紧凑。</a:t>
              </a:r>
              <a:endParaRPr lang="zh-CN" altLang="en-US" dirty="0">
                <a:latin typeface="+mn-ea"/>
                <a:cs typeface="宋体" panose="02010600030101010101" pitchFamily="2" charset="-122"/>
                <a:sym typeface="+mn-ea"/>
              </a:endParaRPr>
            </a:p>
          </p:txBody>
        </p:sp>
      </p:grpSp>
      <p:grpSp>
        <p:nvGrpSpPr>
          <p:cNvPr id="20" name="组合 19"/>
          <p:cNvGrpSpPr/>
          <p:nvPr/>
        </p:nvGrpSpPr>
        <p:grpSpPr>
          <a:xfrm>
            <a:off x="508635" y="3886200"/>
            <a:ext cx="11312525" cy="922020"/>
            <a:chOff x="9363" y="3519"/>
            <a:chExt cx="17815" cy="1452"/>
          </a:xfrm>
        </p:grpSpPr>
        <p:sp>
          <p:nvSpPr>
            <p:cNvPr id="22" name="矩形 2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5" name="文本框 24"/>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镜头的运动方式包括推、拉、摇、移、跟等方式。运动方式的改变意味着节奏的改变。镜头运动的速度越快，节奏感越强；镜头运动的速度越慢，节奏感越弱。</a:t>
              </a:r>
              <a:endParaRPr lang="zh-CN" altLang="en-US" dirty="0">
                <a:latin typeface="+mn-ea"/>
                <a:cs typeface="宋体" panose="02010600030101010101" pitchFamily="2" charset="-122"/>
                <a:sym typeface="+mn-ea"/>
              </a:endParaRPr>
            </a:p>
          </p:txBody>
        </p:sp>
      </p:grpSp>
      <p:sp>
        <p:nvSpPr>
          <p:cNvPr id="7" name="文本框 6"/>
          <p:cNvSpPr txBox="1"/>
          <p:nvPr/>
        </p:nvSpPr>
        <p:spPr>
          <a:xfrm>
            <a:off x="264795" y="3531235"/>
            <a:ext cx="10187940" cy="398780"/>
          </a:xfrm>
          <a:prstGeom prst="rect">
            <a:avLst/>
          </a:prstGeom>
          <a:noFill/>
        </p:spPr>
        <p:txBody>
          <a:bodyPr wrap="square" rtlCol="0" anchor="t">
            <a:spAutoFit/>
          </a:bodyPr>
          <a:p>
            <a:r>
              <a:rPr sz="2000">
                <a:solidFill>
                  <a:srgbClr val="382C78"/>
                </a:solidFill>
                <a:sym typeface="+mn-ea"/>
              </a:rPr>
              <a:t>（五）运动方式</a:t>
            </a:r>
            <a:endParaRPr sz="2000">
              <a:solidFill>
                <a:srgbClr val="382C78"/>
              </a:solidFill>
              <a:sym typeface="+mn-ea"/>
            </a:endParaRPr>
          </a:p>
        </p:txBody>
      </p:sp>
      <p:grpSp>
        <p:nvGrpSpPr>
          <p:cNvPr id="9" name="组合 8"/>
          <p:cNvGrpSpPr/>
          <p:nvPr/>
        </p:nvGrpSpPr>
        <p:grpSpPr>
          <a:xfrm>
            <a:off x="508635" y="5207000"/>
            <a:ext cx="11523980" cy="922020"/>
            <a:chOff x="9363" y="3519"/>
            <a:chExt cx="18148" cy="1452"/>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7418"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镜头长的画面，则节奏较慢且舒缓；镜头短的画面，则节奏较快且强烈。后期剪辑时通过不同长短镜头的合理组接，就可以形成不同的画面节奏。</a:t>
              </a:r>
              <a:endParaRPr lang="zh-CN" altLang="en-US" dirty="0">
                <a:latin typeface="+mn-ea"/>
                <a:cs typeface="宋体" panose="02010600030101010101" pitchFamily="2" charset="-122"/>
                <a:sym typeface="+mn-ea"/>
              </a:endParaRPr>
            </a:p>
          </p:txBody>
        </p:sp>
      </p:grpSp>
      <p:sp>
        <p:nvSpPr>
          <p:cNvPr id="2" name="文本框 1"/>
          <p:cNvSpPr txBox="1"/>
          <p:nvPr/>
        </p:nvSpPr>
        <p:spPr>
          <a:xfrm>
            <a:off x="264795" y="4808220"/>
            <a:ext cx="10187940" cy="398780"/>
          </a:xfrm>
          <a:prstGeom prst="rect">
            <a:avLst/>
          </a:prstGeom>
          <a:noFill/>
        </p:spPr>
        <p:txBody>
          <a:bodyPr wrap="square" rtlCol="0" anchor="t">
            <a:spAutoFit/>
          </a:bodyPr>
          <a:p>
            <a:r>
              <a:rPr sz="2000">
                <a:solidFill>
                  <a:srgbClr val="382C78"/>
                </a:solidFill>
                <a:sym typeface="+mn-ea"/>
              </a:rPr>
              <a:t>（六）镜头长度</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6126480" cy="1082675"/>
            <a:chOff x="417" y="38"/>
            <a:chExt cx="9648" cy="1705"/>
          </a:xfrm>
        </p:grpSpPr>
        <p:sp>
          <p:nvSpPr>
            <p:cNvPr id="15" name="文本框 14"/>
            <p:cNvSpPr txBox="1"/>
            <p:nvPr/>
          </p:nvSpPr>
          <p:spPr>
            <a:xfrm>
              <a:off x="417" y="727"/>
              <a:ext cx="9648" cy="1016"/>
            </a:xfrm>
            <a:prstGeom prst="rect">
              <a:avLst/>
            </a:prstGeom>
            <a:noFill/>
          </p:spPr>
          <p:txBody>
            <a:bodyPr wrap="none" rtlCol="0" anchor="t">
              <a:spAutoFit/>
            </a:bodyPr>
            <a:p>
              <a:pPr algn="l"/>
              <a:r>
                <a:rPr lang="zh-CN" altLang="en-US" sz="3600">
                  <a:solidFill>
                    <a:srgbClr val="382C78"/>
                  </a:solidFill>
                  <a:sym typeface="+mn-ea"/>
                </a:rPr>
                <a:t>二、影响影视节奏的主要因素</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398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第三节	影视节奏处理</a:t>
                </a:r>
                <a:endParaRPr>
                  <a:solidFill>
                    <a:schemeClr val="bg1"/>
                  </a:solidFill>
                </a:endParaRPr>
              </a:p>
            </p:txBody>
          </p:sp>
        </p:grpSp>
      </p:grpSp>
      <p:grpSp>
        <p:nvGrpSpPr>
          <p:cNvPr id="10" name="组合 9"/>
          <p:cNvGrpSpPr/>
          <p:nvPr/>
        </p:nvGrpSpPr>
        <p:grpSpPr>
          <a:xfrm>
            <a:off x="508635" y="1266825"/>
            <a:ext cx="11523980" cy="635000"/>
            <a:chOff x="9363" y="3519"/>
            <a:chExt cx="18148" cy="1000"/>
          </a:xfrm>
        </p:grpSpPr>
        <p:sp>
          <p:nvSpPr>
            <p:cNvPr id="11" name="矩形 1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10093" y="3519"/>
              <a:ext cx="17418"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镜头组接是依据影视片的内部节奏来处理镜头的顺序、数量和长短，以形成影视片的外部节奏。</a:t>
              </a:r>
              <a:endParaRPr lang="zh-CN" altLang="en-US" dirty="0">
                <a:latin typeface="+mn-ea"/>
                <a:cs typeface="宋体" panose="02010600030101010101" pitchFamily="2" charset="-122"/>
                <a:sym typeface="+mn-ea"/>
              </a:endParaRPr>
            </a:p>
          </p:txBody>
        </p:sp>
      </p:grpSp>
      <p:sp>
        <p:nvSpPr>
          <p:cNvPr id="8" name="文本框 7"/>
          <p:cNvSpPr txBox="1"/>
          <p:nvPr/>
        </p:nvSpPr>
        <p:spPr>
          <a:xfrm>
            <a:off x="179705" y="1019175"/>
            <a:ext cx="10187940" cy="398780"/>
          </a:xfrm>
          <a:prstGeom prst="rect">
            <a:avLst/>
          </a:prstGeom>
          <a:noFill/>
        </p:spPr>
        <p:txBody>
          <a:bodyPr wrap="square" rtlCol="0" anchor="t">
            <a:spAutoFit/>
          </a:bodyPr>
          <a:p>
            <a:r>
              <a:rPr sz="2000">
                <a:solidFill>
                  <a:srgbClr val="382C78"/>
                </a:solidFill>
                <a:sym typeface="+mn-ea"/>
              </a:rPr>
              <a:t>（七）镜头组接</a:t>
            </a:r>
            <a:endParaRPr sz="2000">
              <a:solidFill>
                <a:srgbClr val="382C78"/>
              </a:solidFill>
              <a:sym typeface="+mn-ea"/>
            </a:endParaRPr>
          </a:p>
        </p:txBody>
      </p:sp>
      <p:grpSp>
        <p:nvGrpSpPr>
          <p:cNvPr id="23" name="组合 22"/>
          <p:cNvGrpSpPr/>
          <p:nvPr/>
        </p:nvGrpSpPr>
        <p:grpSpPr>
          <a:xfrm>
            <a:off x="508635" y="1875790"/>
            <a:ext cx="11312525" cy="922020"/>
            <a:chOff x="9363" y="3519"/>
            <a:chExt cx="17815" cy="1452"/>
          </a:xfrm>
        </p:grpSpPr>
        <p:sp>
          <p:nvSpPr>
            <p:cNvPr id="24" name="矩形 2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6" name="文本框 25"/>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在镜头组接上，有技巧的镜头转场方法，如淡入、淡出、化入、化出等，往往会产生平稳、舒缓的段落节奏；无技巧的镜头转场方法，如切换、跳切、闪回等，往往产生快速、强烈的段落节奏。</a:t>
              </a:r>
              <a:endParaRPr lang="zh-CN" altLang="en-US" dirty="0">
                <a:latin typeface="+mn-ea"/>
                <a:cs typeface="宋体" panose="02010600030101010101" pitchFamily="2" charset="-122"/>
                <a:sym typeface="+mn-ea"/>
              </a:endParaRPr>
            </a:p>
          </p:txBody>
        </p:sp>
      </p:grpSp>
      <p:grpSp>
        <p:nvGrpSpPr>
          <p:cNvPr id="20" name="组合 19"/>
          <p:cNvGrpSpPr/>
          <p:nvPr/>
        </p:nvGrpSpPr>
        <p:grpSpPr>
          <a:xfrm>
            <a:off x="508635" y="3152775"/>
            <a:ext cx="11312525" cy="1337945"/>
            <a:chOff x="9363" y="3519"/>
            <a:chExt cx="17815" cy="2107"/>
          </a:xfrm>
        </p:grpSpPr>
        <p:sp>
          <p:nvSpPr>
            <p:cNvPr id="22" name="矩形 2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5" name="文本框 24"/>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影视声音包括音乐、语言和音响，是影视艺术的重要组成部分。音乐的旋律与调式、对白的速度和韵味、音响的强弱和力度，以及声音的远近、方位和运动方向的空间变化，构成了影视独特的听觉节奏，它直接影响到影视片的节奏构成。</a:t>
              </a:r>
              <a:endParaRPr lang="zh-CN" altLang="en-US" dirty="0">
                <a:latin typeface="+mn-ea"/>
                <a:cs typeface="宋体" panose="02010600030101010101" pitchFamily="2" charset="-122"/>
                <a:sym typeface="+mn-ea"/>
              </a:endParaRPr>
            </a:p>
          </p:txBody>
        </p:sp>
      </p:grpSp>
      <p:sp>
        <p:nvSpPr>
          <p:cNvPr id="7" name="文本框 6"/>
          <p:cNvSpPr txBox="1"/>
          <p:nvPr/>
        </p:nvSpPr>
        <p:spPr>
          <a:xfrm>
            <a:off x="264795" y="2797810"/>
            <a:ext cx="10187940" cy="398780"/>
          </a:xfrm>
          <a:prstGeom prst="rect">
            <a:avLst/>
          </a:prstGeom>
          <a:noFill/>
        </p:spPr>
        <p:txBody>
          <a:bodyPr wrap="square" rtlCol="0" anchor="t">
            <a:spAutoFit/>
          </a:bodyPr>
          <a:p>
            <a:r>
              <a:rPr sz="2000">
                <a:solidFill>
                  <a:srgbClr val="382C78"/>
                </a:solidFill>
                <a:sym typeface="+mn-ea"/>
              </a:rPr>
              <a:t>（八）声音构成</a:t>
            </a:r>
            <a:endParaRPr sz="2000">
              <a:solidFill>
                <a:srgbClr val="382C78"/>
              </a:solidFill>
              <a:sym typeface="+mn-ea"/>
            </a:endParaRPr>
          </a:p>
        </p:txBody>
      </p:sp>
      <p:sp>
        <p:nvSpPr>
          <p:cNvPr id="4" name="文本框 3"/>
          <p:cNvSpPr txBox="1"/>
          <p:nvPr/>
        </p:nvSpPr>
        <p:spPr>
          <a:xfrm>
            <a:off x="264795" y="4490720"/>
            <a:ext cx="5212080" cy="645160"/>
          </a:xfrm>
          <a:prstGeom prst="rect">
            <a:avLst/>
          </a:prstGeom>
          <a:noFill/>
        </p:spPr>
        <p:txBody>
          <a:bodyPr wrap="none" rtlCol="0" anchor="t">
            <a:spAutoFit/>
          </a:bodyPr>
          <a:p>
            <a:pPr algn="l"/>
            <a:r>
              <a:rPr lang="zh-CN" altLang="en-US" sz="3600">
                <a:solidFill>
                  <a:srgbClr val="382C78"/>
                </a:solidFill>
                <a:sym typeface="+mn-ea"/>
              </a:rPr>
              <a:t>三、影视节奏的剪辑技巧</a:t>
            </a:r>
            <a:endParaRPr lang="zh-CN" altLang="en-US" sz="3600">
              <a:solidFill>
                <a:srgbClr val="382C78"/>
              </a:solidFill>
              <a:sym typeface="+mn-ea"/>
            </a:endParaRPr>
          </a:p>
        </p:txBody>
      </p:sp>
      <p:sp>
        <p:nvSpPr>
          <p:cNvPr id="5" name="文本框 4"/>
          <p:cNvSpPr txBox="1"/>
          <p:nvPr/>
        </p:nvSpPr>
        <p:spPr>
          <a:xfrm>
            <a:off x="608330" y="5280660"/>
            <a:ext cx="10187940" cy="706755"/>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所谓的剪辑节奏是指运用剪辑手段，对影视作品中镜头的长短、数量、顺序的有规律有韵致的安排所形成的节律。</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212080" cy="1082675"/>
            <a:chOff x="417" y="38"/>
            <a:chExt cx="8208" cy="1705"/>
          </a:xfrm>
        </p:grpSpPr>
        <p:sp>
          <p:nvSpPr>
            <p:cNvPr id="15" name="文本框 14"/>
            <p:cNvSpPr txBox="1"/>
            <p:nvPr/>
          </p:nvSpPr>
          <p:spPr>
            <a:xfrm>
              <a:off x="417" y="727"/>
              <a:ext cx="8208" cy="1016"/>
            </a:xfrm>
            <a:prstGeom prst="rect">
              <a:avLst/>
            </a:prstGeom>
            <a:noFill/>
          </p:spPr>
          <p:txBody>
            <a:bodyPr wrap="none" rtlCol="0" anchor="t">
              <a:spAutoFit/>
            </a:bodyPr>
            <a:p>
              <a:pPr algn="l"/>
              <a:r>
                <a:rPr lang="zh-CN" altLang="en-US" sz="3600">
                  <a:solidFill>
                    <a:srgbClr val="382C78"/>
                  </a:solidFill>
                  <a:sym typeface="+mn-ea"/>
                </a:rPr>
                <a:t>三、影视节奏的剪辑技巧</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398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第三节	影视节奏处理</a:t>
                </a:r>
                <a:endParaRPr>
                  <a:solidFill>
                    <a:schemeClr val="bg1"/>
                  </a:solidFill>
                </a:endParaRPr>
              </a:p>
            </p:txBody>
          </p:sp>
        </p:grpSp>
      </p:grpSp>
      <p:sp>
        <p:nvSpPr>
          <p:cNvPr id="8" name="文本框 7"/>
          <p:cNvSpPr txBox="1"/>
          <p:nvPr/>
        </p:nvSpPr>
        <p:spPr>
          <a:xfrm>
            <a:off x="369570" y="1092200"/>
            <a:ext cx="10187940" cy="398780"/>
          </a:xfrm>
          <a:prstGeom prst="rect">
            <a:avLst/>
          </a:prstGeom>
          <a:noFill/>
        </p:spPr>
        <p:txBody>
          <a:bodyPr wrap="square" rtlCol="0" anchor="t">
            <a:spAutoFit/>
          </a:bodyPr>
          <a:p>
            <a:r>
              <a:rPr sz="2000">
                <a:solidFill>
                  <a:srgbClr val="382C78"/>
                </a:solidFill>
                <a:sym typeface="+mn-ea"/>
              </a:rPr>
              <a:t>常见剪辑节奏技巧主要有以下几种</a:t>
            </a:r>
            <a:r>
              <a:rPr lang="zh-CN" sz="2000">
                <a:solidFill>
                  <a:srgbClr val="382C78"/>
                </a:solidFill>
                <a:sym typeface="+mn-ea"/>
              </a:rPr>
              <a:t>：</a:t>
            </a:r>
            <a:endParaRPr lang="zh-CN" sz="2000">
              <a:solidFill>
                <a:srgbClr val="382C78"/>
              </a:solidFill>
              <a:sym typeface="+mn-ea"/>
            </a:endParaRPr>
          </a:p>
        </p:txBody>
      </p:sp>
      <p:grpSp>
        <p:nvGrpSpPr>
          <p:cNvPr id="20" name="组合 19"/>
          <p:cNvGrpSpPr/>
          <p:nvPr/>
        </p:nvGrpSpPr>
        <p:grpSpPr>
          <a:xfrm>
            <a:off x="440055" y="1769110"/>
            <a:ext cx="11312525" cy="922020"/>
            <a:chOff x="9363" y="3519"/>
            <a:chExt cx="17815" cy="1452"/>
          </a:xfrm>
        </p:grpSpPr>
        <p:sp>
          <p:nvSpPr>
            <p:cNvPr id="22" name="矩形 2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5" name="文本框 24"/>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影视的题材、内容、结构决定着作品的整体节奏，剪辑节奏也就是镜头组接的节奏，它必须服从于影视片总的节奏基调，通过合理调整节奏，保证内在节奏与外在节奏的统一。</a:t>
              </a:r>
              <a:endParaRPr lang="zh-CN" altLang="en-US" dirty="0">
                <a:latin typeface="+mn-ea"/>
                <a:cs typeface="宋体" panose="02010600030101010101" pitchFamily="2" charset="-122"/>
                <a:sym typeface="+mn-ea"/>
              </a:endParaRPr>
            </a:p>
          </p:txBody>
        </p:sp>
      </p:grpSp>
      <p:sp>
        <p:nvSpPr>
          <p:cNvPr id="7" name="文本框 6"/>
          <p:cNvSpPr txBox="1"/>
          <p:nvPr/>
        </p:nvSpPr>
        <p:spPr>
          <a:xfrm>
            <a:off x="264795" y="1490980"/>
            <a:ext cx="10187940" cy="398780"/>
          </a:xfrm>
          <a:prstGeom prst="rect">
            <a:avLst/>
          </a:prstGeom>
          <a:noFill/>
        </p:spPr>
        <p:txBody>
          <a:bodyPr wrap="square" rtlCol="0" anchor="t">
            <a:spAutoFit/>
          </a:bodyPr>
          <a:p>
            <a:r>
              <a:rPr sz="2000">
                <a:solidFill>
                  <a:srgbClr val="382C78"/>
                </a:solidFill>
                <a:sym typeface="+mn-ea"/>
              </a:rPr>
              <a:t>（一）依据内容调整节奏</a:t>
            </a:r>
            <a:endParaRPr sz="2000">
              <a:solidFill>
                <a:srgbClr val="382C78"/>
              </a:solidFill>
              <a:sym typeface="+mn-ea"/>
            </a:endParaRPr>
          </a:p>
        </p:txBody>
      </p:sp>
      <p:grpSp>
        <p:nvGrpSpPr>
          <p:cNvPr id="2" name="组合 1"/>
          <p:cNvGrpSpPr/>
          <p:nvPr/>
        </p:nvGrpSpPr>
        <p:grpSpPr>
          <a:xfrm>
            <a:off x="439420" y="2691130"/>
            <a:ext cx="11312525" cy="922020"/>
            <a:chOff x="9363" y="3519"/>
            <a:chExt cx="17815" cy="1452"/>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后期剪辑的技法多种多样，不同的剪辑手法会产生节奏的多样化。通过镜头剪辑频率、排列方式、镜头长短、轴线规则等可有效调节作品段落的不同节奏。</a:t>
              </a:r>
              <a:endParaRPr lang="zh-CN" altLang="en-US" dirty="0">
                <a:latin typeface="+mn-ea"/>
                <a:cs typeface="宋体" panose="02010600030101010101" pitchFamily="2" charset="-122"/>
                <a:sym typeface="+mn-ea"/>
              </a:endParaRPr>
            </a:p>
          </p:txBody>
        </p:sp>
      </p:grpSp>
      <p:sp>
        <p:nvSpPr>
          <p:cNvPr id="13" name="文本框 12"/>
          <p:cNvSpPr txBox="1"/>
          <p:nvPr/>
        </p:nvSpPr>
        <p:spPr>
          <a:xfrm>
            <a:off x="158750" y="3583940"/>
            <a:ext cx="10187940" cy="398780"/>
          </a:xfrm>
          <a:prstGeom prst="rect">
            <a:avLst/>
          </a:prstGeom>
          <a:noFill/>
        </p:spPr>
        <p:txBody>
          <a:bodyPr wrap="square" rtlCol="0" anchor="t">
            <a:spAutoFit/>
          </a:bodyPr>
          <a:p>
            <a:r>
              <a:rPr sz="2000">
                <a:solidFill>
                  <a:srgbClr val="382C78"/>
                </a:solidFill>
                <a:sym typeface="+mn-ea"/>
              </a:rPr>
              <a:t>（二）协调人物情态动态</a:t>
            </a:r>
            <a:endParaRPr sz="2000">
              <a:solidFill>
                <a:srgbClr val="382C78"/>
              </a:solidFill>
              <a:sym typeface="+mn-ea"/>
            </a:endParaRPr>
          </a:p>
        </p:txBody>
      </p:sp>
      <p:grpSp>
        <p:nvGrpSpPr>
          <p:cNvPr id="14" name="组合 13"/>
          <p:cNvGrpSpPr/>
          <p:nvPr/>
        </p:nvGrpSpPr>
        <p:grpSpPr>
          <a:xfrm>
            <a:off x="439420" y="3917950"/>
            <a:ext cx="11312525" cy="922020"/>
            <a:chOff x="9363" y="3519"/>
            <a:chExt cx="17815" cy="1452"/>
          </a:xfrm>
        </p:grpSpPr>
        <p:sp>
          <p:nvSpPr>
            <p:cNvPr id="16" name="矩形 1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文本框 16"/>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人物的戏剧动作包括行为动作、语言动作、心理动作、情绪动作。人物动作的幅度、力度、速度的变化，都会引起剧情节奏起伏、高低、强弱、快慢的变化。</a:t>
              </a:r>
              <a:endParaRPr lang="zh-CN" altLang="en-US" dirty="0">
                <a:latin typeface="+mn-ea"/>
                <a:cs typeface="宋体" panose="02010600030101010101" pitchFamily="2" charset="-122"/>
                <a:sym typeface="+mn-ea"/>
              </a:endParaRPr>
            </a:p>
          </p:txBody>
        </p:sp>
      </p:grpSp>
      <p:grpSp>
        <p:nvGrpSpPr>
          <p:cNvPr id="18" name="组合 17"/>
          <p:cNvGrpSpPr/>
          <p:nvPr/>
        </p:nvGrpSpPr>
        <p:grpSpPr>
          <a:xfrm>
            <a:off x="440055" y="4733925"/>
            <a:ext cx="11312525" cy="922020"/>
            <a:chOff x="9363" y="3519"/>
            <a:chExt cx="17815" cy="1452"/>
          </a:xfrm>
        </p:grpSpPr>
        <p:sp>
          <p:nvSpPr>
            <p:cNvPr id="19" name="矩形 18"/>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文本框 20"/>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对于主体运动过程太长的镜头，可以通过剪辑中的快动作镜头加以删减，以加快叙事的进程；对一些表现心理时间长的情节，也可以通过慢镜头剪辑加以表现。</a:t>
              </a:r>
              <a:endParaRPr lang="zh-CN" altLang="en-US" dirty="0">
                <a:latin typeface="+mn-ea"/>
                <a:cs typeface="宋体" panose="02010600030101010101" pitchFamily="2" charset="-122"/>
                <a:sym typeface="+mn-ea"/>
              </a:endParaRPr>
            </a:p>
          </p:txBody>
        </p:sp>
      </p:grpSp>
      <p:grpSp>
        <p:nvGrpSpPr>
          <p:cNvPr id="27" name="组合 26"/>
          <p:cNvGrpSpPr/>
          <p:nvPr/>
        </p:nvGrpSpPr>
        <p:grpSpPr>
          <a:xfrm>
            <a:off x="446405" y="5584825"/>
            <a:ext cx="11312525" cy="922020"/>
            <a:chOff x="9363" y="3519"/>
            <a:chExt cx="17815" cy="1452"/>
          </a:xfrm>
        </p:grpSpPr>
        <p:sp>
          <p:nvSpPr>
            <p:cNvPr id="28" name="矩形 2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文本框 28"/>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动作节奏的把握要根据特定的情节和人物性格而定。通过对人物动作进行合理的选择、安排和协调，使人物动作镜头组接的节奏既符合生活的真实， 又符合艺术的真实。</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212080" cy="1082675"/>
            <a:chOff x="417" y="38"/>
            <a:chExt cx="8208" cy="1705"/>
          </a:xfrm>
        </p:grpSpPr>
        <p:sp>
          <p:nvSpPr>
            <p:cNvPr id="15" name="文本框 14"/>
            <p:cNvSpPr txBox="1"/>
            <p:nvPr/>
          </p:nvSpPr>
          <p:spPr>
            <a:xfrm>
              <a:off x="417" y="727"/>
              <a:ext cx="8208" cy="1016"/>
            </a:xfrm>
            <a:prstGeom prst="rect">
              <a:avLst/>
            </a:prstGeom>
            <a:noFill/>
          </p:spPr>
          <p:txBody>
            <a:bodyPr wrap="none" rtlCol="0" anchor="t">
              <a:spAutoFit/>
            </a:bodyPr>
            <a:p>
              <a:pPr algn="l"/>
              <a:r>
                <a:rPr lang="zh-CN" altLang="en-US" sz="3600">
                  <a:solidFill>
                    <a:srgbClr val="382C78"/>
                  </a:solidFill>
                  <a:sym typeface="+mn-ea"/>
                </a:rPr>
                <a:t>三、影视节奏的剪辑技巧</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398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第三节	影视节奏处理</a:t>
                </a:r>
                <a:endParaRPr>
                  <a:solidFill>
                    <a:schemeClr val="bg1"/>
                  </a:solidFill>
                </a:endParaRPr>
              </a:p>
            </p:txBody>
          </p:sp>
        </p:grpSp>
      </p:grpSp>
      <p:grpSp>
        <p:nvGrpSpPr>
          <p:cNvPr id="20" name="组合 19"/>
          <p:cNvGrpSpPr/>
          <p:nvPr/>
        </p:nvGrpSpPr>
        <p:grpSpPr>
          <a:xfrm>
            <a:off x="439420" y="1332865"/>
            <a:ext cx="11312525" cy="635000"/>
            <a:chOff x="9363" y="3519"/>
            <a:chExt cx="17815" cy="1000"/>
          </a:xfrm>
        </p:grpSpPr>
        <p:sp>
          <p:nvSpPr>
            <p:cNvPr id="22" name="矩形 2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5" name="文本框 24"/>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剪辑处理时，通过调整造型因素营造新的节奏感，产生符合艺术表现的视觉节奏。</a:t>
              </a:r>
              <a:endParaRPr lang="zh-CN" altLang="en-US" dirty="0">
                <a:latin typeface="+mn-ea"/>
                <a:cs typeface="宋体" panose="02010600030101010101" pitchFamily="2" charset="-122"/>
                <a:sym typeface="+mn-ea"/>
              </a:endParaRPr>
            </a:p>
          </p:txBody>
        </p:sp>
      </p:grpSp>
      <p:sp>
        <p:nvSpPr>
          <p:cNvPr id="7" name="文本框 6"/>
          <p:cNvSpPr txBox="1"/>
          <p:nvPr/>
        </p:nvSpPr>
        <p:spPr>
          <a:xfrm>
            <a:off x="264795" y="1023620"/>
            <a:ext cx="10187940" cy="398780"/>
          </a:xfrm>
          <a:prstGeom prst="rect">
            <a:avLst/>
          </a:prstGeom>
          <a:noFill/>
        </p:spPr>
        <p:txBody>
          <a:bodyPr wrap="square" rtlCol="0" anchor="t">
            <a:spAutoFit/>
          </a:bodyPr>
          <a:p>
            <a:r>
              <a:rPr sz="2000">
                <a:solidFill>
                  <a:srgbClr val="382C78"/>
                </a:solidFill>
                <a:sym typeface="+mn-ea"/>
              </a:rPr>
              <a:t>（三）合理利用造型因素</a:t>
            </a:r>
            <a:endParaRPr sz="2000">
              <a:solidFill>
                <a:srgbClr val="382C78"/>
              </a:solidFill>
              <a:sym typeface="+mn-ea"/>
            </a:endParaRPr>
          </a:p>
        </p:txBody>
      </p:sp>
      <p:grpSp>
        <p:nvGrpSpPr>
          <p:cNvPr id="2" name="组合 1"/>
          <p:cNvGrpSpPr/>
          <p:nvPr/>
        </p:nvGrpSpPr>
        <p:grpSpPr>
          <a:xfrm>
            <a:off x="446405" y="1976120"/>
            <a:ext cx="11312525" cy="922020"/>
            <a:chOff x="9363" y="3519"/>
            <a:chExt cx="17815" cy="1452"/>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一般来说，全景系列镜头信息量大，需要的镜头长度就相对较长，近景系列镜头信息量少，需要的镜头长度就相对较短。因此，通过不同景别镜头的灵活组接，就能营造出与剧情发展相适宜的视觉节奏。</a:t>
              </a:r>
              <a:endParaRPr lang="zh-CN" altLang="en-US" dirty="0">
                <a:latin typeface="+mn-ea"/>
                <a:cs typeface="宋体" panose="02010600030101010101" pitchFamily="2" charset="-122"/>
                <a:sym typeface="+mn-ea"/>
              </a:endParaRPr>
            </a:p>
          </p:txBody>
        </p:sp>
      </p:grpSp>
      <p:sp>
        <p:nvSpPr>
          <p:cNvPr id="13" name="文本框 12"/>
          <p:cNvSpPr txBox="1"/>
          <p:nvPr/>
        </p:nvSpPr>
        <p:spPr>
          <a:xfrm>
            <a:off x="264795" y="2912745"/>
            <a:ext cx="10187940" cy="398780"/>
          </a:xfrm>
          <a:prstGeom prst="rect">
            <a:avLst/>
          </a:prstGeom>
          <a:noFill/>
        </p:spPr>
        <p:txBody>
          <a:bodyPr wrap="square" rtlCol="0" anchor="t">
            <a:spAutoFit/>
          </a:bodyPr>
          <a:p>
            <a:r>
              <a:rPr sz="2000">
                <a:solidFill>
                  <a:srgbClr val="382C78"/>
                </a:solidFill>
                <a:sym typeface="+mn-ea"/>
              </a:rPr>
              <a:t>（四）准确处理时空关系</a:t>
            </a:r>
            <a:endParaRPr sz="2000">
              <a:solidFill>
                <a:srgbClr val="382C78"/>
              </a:solidFill>
              <a:sym typeface="+mn-ea"/>
            </a:endParaRPr>
          </a:p>
        </p:txBody>
      </p:sp>
      <p:grpSp>
        <p:nvGrpSpPr>
          <p:cNvPr id="14" name="组合 13"/>
          <p:cNvGrpSpPr/>
          <p:nvPr/>
        </p:nvGrpSpPr>
        <p:grpSpPr>
          <a:xfrm>
            <a:off x="446405" y="3209290"/>
            <a:ext cx="11312525" cy="1337945"/>
            <a:chOff x="9363" y="3519"/>
            <a:chExt cx="17815" cy="2107"/>
          </a:xfrm>
        </p:grpSpPr>
        <p:sp>
          <p:nvSpPr>
            <p:cNvPr id="16" name="矩形 1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文本框 16"/>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时空变化包括时间的变化和空间的变化，此时场景往往在改变。剪辑时要把握好镜头之间的时空关联性，对镜头容量进行合理的安排， 通过多方位、多角度、多视点镜头的分切和组合对有限时空和无限时空进行重构，营造出与情节内容和整体节奏相符的流畅且合理的时空节奏。</a:t>
              </a:r>
              <a:endParaRPr lang="zh-CN" altLang="en-US" dirty="0">
                <a:latin typeface="+mn-ea"/>
                <a:cs typeface="宋体" panose="02010600030101010101" pitchFamily="2" charset="-122"/>
                <a:sym typeface="+mn-ea"/>
              </a:endParaRPr>
            </a:p>
          </p:txBody>
        </p:sp>
      </p:grpSp>
      <p:grpSp>
        <p:nvGrpSpPr>
          <p:cNvPr id="18" name="组合 17"/>
          <p:cNvGrpSpPr/>
          <p:nvPr/>
        </p:nvGrpSpPr>
        <p:grpSpPr>
          <a:xfrm>
            <a:off x="440055" y="4485640"/>
            <a:ext cx="11312525" cy="922020"/>
            <a:chOff x="9363" y="3519"/>
            <a:chExt cx="17815" cy="1452"/>
          </a:xfrm>
        </p:grpSpPr>
        <p:sp>
          <p:nvSpPr>
            <p:cNvPr id="19" name="矩形 18"/>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文本框 20"/>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时空的转换为了避免突然感，通常在不同场景的镜头之间，通过景物镜头或淡入淡出、叠化这类技巧性处理，保持不同时空之间的镜头缓慢自然过渡，使前后节奏平稳。</a:t>
              </a:r>
              <a:endParaRPr lang="zh-CN" altLang="en-US" dirty="0">
                <a:latin typeface="+mn-ea"/>
                <a:cs typeface="宋体" panose="02010600030101010101" pitchFamily="2" charset="-122"/>
                <a:sym typeface="+mn-ea"/>
              </a:endParaRPr>
            </a:p>
          </p:txBody>
        </p:sp>
      </p:grpSp>
      <p:sp>
        <p:nvSpPr>
          <p:cNvPr id="4" name="文本框 3"/>
          <p:cNvSpPr txBox="1"/>
          <p:nvPr/>
        </p:nvSpPr>
        <p:spPr>
          <a:xfrm>
            <a:off x="264795" y="5407660"/>
            <a:ext cx="10187940" cy="398780"/>
          </a:xfrm>
          <a:prstGeom prst="rect">
            <a:avLst/>
          </a:prstGeom>
          <a:noFill/>
        </p:spPr>
        <p:txBody>
          <a:bodyPr wrap="square" rtlCol="0" anchor="t">
            <a:spAutoFit/>
          </a:bodyPr>
          <a:p>
            <a:r>
              <a:rPr sz="2000">
                <a:solidFill>
                  <a:srgbClr val="382C78"/>
                </a:solidFill>
                <a:sym typeface="+mn-ea"/>
              </a:rPr>
              <a:t>（五）灵活组接运动镜头</a:t>
            </a:r>
            <a:endParaRPr sz="2000">
              <a:solidFill>
                <a:srgbClr val="382C78"/>
              </a:solidFill>
              <a:sym typeface="+mn-ea"/>
            </a:endParaRPr>
          </a:p>
        </p:txBody>
      </p:sp>
      <p:grpSp>
        <p:nvGrpSpPr>
          <p:cNvPr id="5" name="组合 4"/>
          <p:cNvGrpSpPr/>
          <p:nvPr/>
        </p:nvGrpSpPr>
        <p:grpSpPr>
          <a:xfrm>
            <a:off x="439420" y="5720715"/>
            <a:ext cx="11312525" cy="922020"/>
            <a:chOff x="9363" y="3519"/>
            <a:chExt cx="17815" cy="1452"/>
          </a:xfrm>
        </p:grpSpPr>
        <p:sp>
          <p:nvSpPr>
            <p:cNvPr id="10" name="矩形 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运动镜头的变化最能体现出节奏的变化。剪辑时可灵活调控镜头运动的各种状况、形态、方式，如利用镜头运动的速度、方位、角度变化来加速或延缓节奏。</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212080" cy="1082675"/>
            <a:chOff x="417" y="38"/>
            <a:chExt cx="8208" cy="1705"/>
          </a:xfrm>
        </p:grpSpPr>
        <p:sp>
          <p:nvSpPr>
            <p:cNvPr id="15" name="文本框 14"/>
            <p:cNvSpPr txBox="1"/>
            <p:nvPr/>
          </p:nvSpPr>
          <p:spPr>
            <a:xfrm>
              <a:off x="417" y="727"/>
              <a:ext cx="8208" cy="1016"/>
            </a:xfrm>
            <a:prstGeom prst="rect">
              <a:avLst/>
            </a:prstGeom>
            <a:noFill/>
          </p:spPr>
          <p:txBody>
            <a:bodyPr wrap="none" rtlCol="0" anchor="t">
              <a:spAutoFit/>
            </a:bodyPr>
            <a:p>
              <a:pPr algn="l"/>
              <a:r>
                <a:rPr lang="zh-CN" altLang="en-US" sz="3600">
                  <a:solidFill>
                    <a:srgbClr val="382C78"/>
                  </a:solidFill>
                  <a:sym typeface="+mn-ea"/>
                </a:rPr>
                <a:t>三、影视节奏的剪辑技巧</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398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第三节	影视节奏处理</a:t>
                </a:r>
                <a:endParaRPr>
                  <a:solidFill>
                    <a:schemeClr val="bg1"/>
                  </a:solidFill>
                </a:endParaRPr>
              </a:p>
            </p:txBody>
          </p:sp>
        </p:grpSp>
      </p:grpSp>
      <p:grpSp>
        <p:nvGrpSpPr>
          <p:cNvPr id="8" name="组合 7"/>
          <p:cNvGrpSpPr/>
          <p:nvPr/>
        </p:nvGrpSpPr>
        <p:grpSpPr>
          <a:xfrm>
            <a:off x="104140" y="975360"/>
            <a:ext cx="11468735" cy="914400"/>
            <a:chOff x="1336" y="7266"/>
            <a:chExt cx="18061" cy="1440"/>
          </a:xfrm>
        </p:grpSpPr>
        <p:grpSp>
          <p:nvGrpSpPr>
            <p:cNvPr id="12" name="组合 11"/>
            <p:cNvGrpSpPr/>
            <p:nvPr/>
          </p:nvGrpSpPr>
          <p:grpSpPr>
            <a:xfrm>
              <a:off x="1336" y="7266"/>
              <a:ext cx="2483" cy="1440"/>
              <a:chOff x="982" y="7247"/>
              <a:chExt cx="2483" cy="1440"/>
            </a:xfrm>
          </p:grpSpPr>
          <p:sp>
            <p:nvSpPr>
              <p:cNvPr id="30" name="文本框 29"/>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3" name="图片 22"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38" name="文本框 37"/>
            <p:cNvSpPr txBox="1"/>
            <p:nvPr/>
          </p:nvSpPr>
          <p:spPr>
            <a:xfrm>
              <a:off x="3657" y="7532"/>
              <a:ext cx="15740" cy="1016"/>
            </a:xfrm>
            <a:prstGeom prst="rect">
              <a:avLst/>
            </a:prstGeom>
            <a:noFill/>
          </p:spPr>
          <p:txBody>
            <a:bodyPr wrap="square" rtlCol="0">
              <a:spAutoFit/>
            </a:bodyPr>
            <a:p>
              <a:r>
                <a:t>【运动镜头影响节奏】影片《罗拉快跑》（德国，1998 年）中，导演运用了大量的运动镜头和摄影技巧来表现罗拉奔跑的危急感。</a:t>
              </a:r>
            </a:p>
          </p:txBody>
        </p:sp>
      </p:grpSp>
      <p:sp>
        <p:nvSpPr>
          <p:cNvPr id="31" name="文本框 30"/>
          <p:cNvSpPr txBox="1"/>
          <p:nvPr/>
        </p:nvSpPr>
        <p:spPr>
          <a:xfrm>
            <a:off x="177165" y="1789430"/>
            <a:ext cx="10187940" cy="398780"/>
          </a:xfrm>
          <a:prstGeom prst="rect">
            <a:avLst/>
          </a:prstGeom>
          <a:noFill/>
        </p:spPr>
        <p:txBody>
          <a:bodyPr wrap="square" rtlCol="0" anchor="t">
            <a:spAutoFit/>
          </a:bodyPr>
          <a:p>
            <a:r>
              <a:rPr sz="2000">
                <a:solidFill>
                  <a:srgbClr val="382C78"/>
                </a:solidFill>
                <a:sym typeface="+mn-ea"/>
              </a:rPr>
              <a:t>（六）适当控制镜头长度</a:t>
            </a:r>
            <a:endParaRPr sz="2000">
              <a:solidFill>
                <a:srgbClr val="382C78"/>
              </a:solidFill>
              <a:sym typeface="+mn-ea"/>
            </a:endParaRPr>
          </a:p>
        </p:txBody>
      </p:sp>
      <p:grpSp>
        <p:nvGrpSpPr>
          <p:cNvPr id="34" name="组合 33"/>
          <p:cNvGrpSpPr/>
          <p:nvPr/>
        </p:nvGrpSpPr>
        <p:grpSpPr>
          <a:xfrm>
            <a:off x="568325" y="2071370"/>
            <a:ext cx="11312525" cy="1337945"/>
            <a:chOff x="9363" y="3519"/>
            <a:chExt cx="17815" cy="2107"/>
          </a:xfrm>
        </p:grpSpPr>
        <p:sp>
          <p:nvSpPr>
            <p:cNvPr id="35" name="矩形 3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7" name="文本框 36"/>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镜头长，表现对象在银幕或屏幕上滞留的时间长，观众的视觉感受相对就慢，呈现的节奏就较慢；镜头短，表现对象在银幕或屏幕上滞留的时间短，观众的感觉相对就快，呈现的节奏就快。处理镜头长短，应以内容表达、主体动作的强弱、情绪的起伏急缓作为依据，揭示人物的情感与情绪状态。</a:t>
              </a:r>
              <a:endParaRPr lang="zh-CN" altLang="en-US" dirty="0">
                <a:latin typeface="+mn-ea"/>
                <a:cs typeface="宋体" panose="02010600030101010101" pitchFamily="2" charset="-122"/>
                <a:sym typeface="+mn-ea"/>
              </a:endParaRPr>
            </a:p>
          </p:txBody>
        </p:sp>
      </p:grpSp>
      <p:grpSp>
        <p:nvGrpSpPr>
          <p:cNvPr id="39" name="组合 38"/>
          <p:cNvGrpSpPr/>
          <p:nvPr/>
        </p:nvGrpSpPr>
        <p:grpSpPr>
          <a:xfrm>
            <a:off x="117475" y="3215005"/>
            <a:ext cx="11468735" cy="1090930"/>
            <a:chOff x="1336" y="7266"/>
            <a:chExt cx="18061" cy="1718"/>
          </a:xfrm>
        </p:grpSpPr>
        <p:grpSp>
          <p:nvGrpSpPr>
            <p:cNvPr id="40" name="组合 39"/>
            <p:cNvGrpSpPr/>
            <p:nvPr/>
          </p:nvGrpSpPr>
          <p:grpSpPr>
            <a:xfrm>
              <a:off x="1336" y="7266"/>
              <a:ext cx="2483" cy="1440"/>
              <a:chOff x="982" y="7247"/>
              <a:chExt cx="2483" cy="1440"/>
            </a:xfrm>
          </p:grpSpPr>
          <p:sp>
            <p:nvSpPr>
              <p:cNvPr id="41" name="文本框 40"/>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42" name="图片 41"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43" name="文本框 42"/>
            <p:cNvSpPr txBox="1"/>
            <p:nvPr/>
          </p:nvSpPr>
          <p:spPr>
            <a:xfrm>
              <a:off x="3657" y="7532"/>
              <a:ext cx="15740" cy="1452"/>
            </a:xfrm>
            <a:prstGeom prst="rect">
              <a:avLst/>
            </a:prstGeom>
            <a:noFill/>
          </p:spPr>
          <p:txBody>
            <a:bodyPr wrap="square" rtlCol="0">
              <a:spAutoFit/>
            </a:bodyPr>
            <a:p>
              <a:r>
                <a:t>【镜头长度影响节奏】影片《正午》（美国，1952 年）表现时间快到“正午 12 点”之前的经典段落，运用了大量短镜头快切。镜头长度的精准把握和创造性的运用，延宕了观众的心理时间，营造出高度紧张的气氛。</a:t>
              </a:r>
            </a:p>
          </p:txBody>
        </p:sp>
      </p:grpSp>
      <p:sp>
        <p:nvSpPr>
          <p:cNvPr id="44" name="文本框 43"/>
          <p:cNvSpPr txBox="1"/>
          <p:nvPr/>
        </p:nvSpPr>
        <p:spPr>
          <a:xfrm>
            <a:off x="264795" y="4305935"/>
            <a:ext cx="10187940" cy="398780"/>
          </a:xfrm>
          <a:prstGeom prst="rect">
            <a:avLst/>
          </a:prstGeom>
          <a:noFill/>
        </p:spPr>
        <p:txBody>
          <a:bodyPr wrap="square" rtlCol="0" anchor="t">
            <a:spAutoFit/>
          </a:bodyPr>
          <a:p>
            <a:r>
              <a:rPr sz="2000">
                <a:solidFill>
                  <a:srgbClr val="382C78"/>
                </a:solidFill>
                <a:sym typeface="+mn-ea"/>
              </a:rPr>
              <a:t>（七）巧妙处理镜头组接</a:t>
            </a:r>
            <a:endParaRPr sz="2000">
              <a:solidFill>
                <a:srgbClr val="382C78"/>
              </a:solidFill>
              <a:sym typeface="+mn-ea"/>
            </a:endParaRPr>
          </a:p>
        </p:txBody>
      </p:sp>
      <p:grpSp>
        <p:nvGrpSpPr>
          <p:cNvPr id="45" name="组合 44"/>
          <p:cNvGrpSpPr/>
          <p:nvPr/>
        </p:nvGrpSpPr>
        <p:grpSpPr>
          <a:xfrm>
            <a:off x="568325" y="4627245"/>
            <a:ext cx="11312525" cy="922020"/>
            <a:chOff x="9363" y="3519"/>
            <a:chExt cx="17815" cy="1452"/>
          </a:xfrm>
        </p:grpSpPr>
        <p:sp>
          <p:nvSpPr>
            <p:cNvPr id="46" name="矩形 4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7" name="文本框 46"/>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镜头组接的方法很多，可采用有技巧性切换，也可采用无技巧性切换。一般来说，利用后期编辑软件中的技巧性转换镜头，会使节奏舒缓，而运用无技巧性转换镜头，会使节奏加速。</a:t>
              </a:r>
              <a:endParaRPr lang="zh-CN" altLang="en-US" dirty="0">
                <a:latin typeface="+mn-ea"/>
                <a:cs typeface="宋体" panose="02010600030101010101" pitchFamily="2" charset="-122"/>
                <a:sym typeface="+mn-ea"/>
              </a:endParaRPr>
            </a:p>
          </p:txBody>
        </p:sp>
      </p:grpSp>
      <p:grpSp>
        <p:nvGrpSpPr>
          <p:cNvPr id="51" name="组合 50"/>
          <p:cNvGrpSpPr/>
          <p:nvPr/>
        </p:nvGrpSpPr>
        <p:grpSpPr>
          <a:xfrm>
            <a:off x="117475" y="5393690"/>
            <a:ext cx="11468735" cy="1090930"/>
            <a:chOff x="1336" y="7266"/>
            <a:chExt cx="18061" cy="1718"/>
          </a:xfrm>
        </p:grpSpPr>
        <p:grpSp>
          <p:nvGrpSpPr>
            <p:cNvPr id="52" name="组合 51"/>
            <p:cNvGrpSpPr/>
            <p:nvPr/>
          </p:nvGrpSpPr>
          <p:grpSpPr>
            <a:xfrm>
              <a:off x="1336" y="7266"/>
              <a:ext cx="2483" cy="1440"/>
              <a:chOff x="982" y="7247"/>
              <a:chExt cx="2483" cy="1440"/>
            </a:xfrm>
          </p:grpSpPr>
          <p:sp>
            <p:nvSpPr>
              <p:cNvPr id="53" name="文本框 52"/>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54" name="图片 53"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55" name="文本框 54"/>
            <p:cNvSpPr txBox="1"/>
            <p:nvPr/>
          </p:nvSpPr>
          <p:spPr>
            <a:xfrm>
              <a:off x="3657" y="7532"/>
              <a:ext cx="15740" cy="1452"/>
            </a:xfrm>
            <a:prstGeom prst="rect">
              <a:avLst/>
            </a:prstGeom>
            <a:noFill/>
          </p:spPr>
          <p:txBody>
            <a:bodyPr wrap="square" rtlCol="0">
              <a:spAutoFit/>
            </a:bodyPr>
            <a:p>
              <a:r>
                <a:t>【镜头组接影响节奏】影片《罗拉快跑》（德国，1998 年）是一部节奏感极强的影片，影片采用了许多一气呵成的长镜头表现罗拉的奔跑，其间组接了不同角度的奔跑短镜头，长镜头的运用很好地还原了时空的真实性并增加了观众的参与感，短镜头加速了节奏。</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212080" cy="1126490"/>
            <a:chOff x="417" y="38"/>
            <a:chExt cx="8208" cy="1774"/>
          </a:xfrm>
        </p:grpSpPr>
        <p:sp>
          <p:nvSpPr>
            <p:cNvPr id="15" name="文本框 14"/>
            <p:cNvSpPr txBox="1"/>
            <p:nvPr/>
          </p:nvSpPr>
          <p:spPr>
            <a:xfrm>
              <a:off x="417" y="796"/>
              <a:ext cx="8208" cy="1016"/>
            </a:xfrm>
            <a:prstGeom prst="rect">
              <a:avLst/>
            </a:prstGeom>
            <a:noFill/>
          </p:spPr>
          <p:txBody>
            <a:bodyPr wrap="none" rtlCol="0" anchor="t">
              <a:spAutoFit/>
            </a:bodyPr>
            <a:p>
              <a:pPr algn="l"/>
              <a:r>
                <a:rPr lang="zh-CN" altLang="en-US" sz="3600">
                  <a:solidFill>
                    <a:srgbClr val="382C78"/>
                  </a:solidFill>
                  <a:sym typeface="+mn-ea"/>
                </a:rPr>
                <a:t>三、影视节奏的剪辑技巧</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398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第三节	影视节奏处理</a:t>
                </a:r>
                <a:endParaRPr>
                  <a:solidFill>
                    <a:schemeClr val="bg1"/>
                  </a:solidFill>
                </a:endParaRPr>
              </a:p>
            </p:txBody>
          </p:sp>
        </p:grpSp>
      </p:grpSp>
      <p:sp>
        <p:nvSpPr>
          <p:cNvPr id="31" name="文本框 30"/>
          <p:cNvSpPr txBox="1"/>
          <p:nvPr/>
        </p:nvSpPr>
        <p:spPr>
          <a:xfrm>
            <a:off x="264795" y="1121410"/>
            <a:ext cx="10187940" cy="398780"/>
          </a:xfrm>
          <a:prstGeom prst="rect">
            <a:avLst/>
          </a:prstGeom>
          <a:noFill/>
        </p:spPr>
        <p:txBody>
          <a:bodyPr wrap="square" rtlCol="0" anchor="t">
            <a:spAutoFit/>
          </a:bodyPr>
          <a:p>
            <a:r>
              <a:rPr sz="2000">
                <a:solidFill>
                  <a:srgbClr val="382C78"/>
                </a:solidFill>
                <a:sym typeface="+mn-ea"/>
              </a:rPr>
              <a:t>（八）充分运用声音元素</a:t>
            </a:r>
            <a:endParaRPr sz="2000">
              <a:solidFill>
                <a:srgbClr val="382C78"/>
              </a:solidFill>
              <a:sym typeface="+mn-ea"/>
            </a:endParaRPr>
          </a:p>
        </p:txBody>
      </p:sp>
      <p:grpSp>
        <p:nvGrpSpPr>
          <p:cNvPr id="34" name="组合 33"/>
          <p:cNvGrpSpPr/>
          <p:nvPr/>
        </p:nvGrpSpPr>
        <p:grpSpPr>
          <a:xfrm>
            <a:off x="568325" y="1432560"/>
            <a:ext cx="11312525" cy="922020"/>
            <a:chOff x="9363" y="3519"/>
            <a:chExt cx="17815" cy="1452"/>
          </a:xfrm>
        </p:grpSpPr>
        <p:sp>
          <p:nvSpPr>
            <p:cNvPr id="35" name="矩形 3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7" name="文本框 36"/>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随着影视语言的发展，声音已成为影视艺术极为重要的节奏要素。相对于画面节奏，声音的节奏感更容易被感知，渲染性更强，也更容易让观众产生共鸣。</a:t>
              </a:r>
              <a:endParaRPr lang="zh-CN" altLang="en-US" dirty="0">
                <a:latin typeface="+mn-ea"/>
                <a:cs typeface="宋体" panose="02010600030101010101" pitchFamily="2" charset="-122"/>
                <a:sym typeface="+mn-ea"/>
              </a:endParaRPr>
            </a:p>
          </p:txBody>
        </p:sp>
      </p:grpSp>
      <p:grpSp>
        <p:nvGrpSpPr>
          <p:cNvPr id="45" name="组合 44"/>
          <p:cNvGrpSpPr/>
          <p:nvPr/>
        </p:nvGrpSpPr>
        <p:grpSpPr>
          <a:xfrm>
            <a:off x="568325" y="3267075"/>
            <a:ext cx="11312525" cy="922020"/>
            <a:chOff x="9363" y="3519"/>
            <a:chExt cx="17815" cy="1452"/>
          </a:xfrm>
        </p:grpSpPr>
        <p:sp>
          <p:nvSpPr>
            <p:cNvPr id="46" name="矩形 4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7" name="文本框 46"/>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配乐是音乐剪辑的重要内容之一，音乐的剪辑要围绕内容进行分割或重组，在处理节奏时，音乐的旋律应与镜头的长度相适应，做到节奏上的声画合一。</a:t>
              </a:r>
              <a:endParaRPr lang="zh-CN" altLang="en-US" dirty="0">
                <a:latin typeface="+mn-ea"/>
                <a:cs typeface="宋体" panose="02010600030101010101" pitchFamily="2" charset="-122"/>
                <a:sym typeface="+mn-ea"/>
              </a:endParaRPr>
            </a:p>
          </p:txBody>
        </p:sp>
      </p:grpSp>
      <p:grpSp>
        <p:nvGrpSpPr>
          <p:cNvPr id="51" name="组合 50"/>
          <p:cNvGrpSpPr/>
          <p:nvPr/>
        </p:nvGrpSpPr>
        <p:grpSpPr>
          <a:xfrm>
            <a:off x="117475" y="4086860"/>
            <a:ext cx="11468735" cy="1090930"/>
            <a:chOff x="1336" y="7266"/>
            <a:chExt cx="18061" cy="1718"/>
          </a:xfrm>
        </p:grpSpPr>
        <p:grpSp>
          <p:nvGrpSpPr>
            <p:cNvPr id="52" name="组合 51"/>
            <p:cNvGrpSpPr/>
            <p:nvPr/>
          </p:nvGrpSpPr>
          <p:grpSpPr>
            <a:xfrm>
              <a:off x="1336" y="7266"/>
              <a:ext cx="2483" cy="1440"/>
              <a:chOff x="982" y="7247"/>
              <a:chExt cx="2483" cy="1440"/>
            </a:xfrm>
          </p:grpSpPr>
          <p:sp>
            <p:nvSpPr>
              <p:cNvPr id="53" name="文本框 52"/>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54" name="图片 53"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55" name="文本框 54"/>
            <p:cNvSpPr txBox="1"/>
            <p:nvPr/>
          </p:nvSpPr>
          <p:spPr>
            <a:xfrm>
              <a:off x="3657" y="7532"/>
              <a:ext cx="15740" cy="1452"/>
            </a:xfrm>
            <a:prstGeom prst="rect">
              <a:avLst/>
            </a:prstGeom>
            <a:noFill/>
          </p:spPr>
          <p:txBody>
            <a:bodyPr wrap="square" rtlCol="0">
              <a:spAutoFit/>
            </a:bodyPr>
            <a:p>
              <a:r>
                <a:t>【声音影响节奏】影片《罗拉快跑》（德国，1998 年）几乎自始至终贯穿着旋律简单、动感极强的音乐和夸张的音响，并根据情节需要，在不同段落情节里运用急促的对话或抒情浪漫的歌曲或完全无音乐的静场穿插，这样动静结合造成的节奏给影片带来了强烈的感染力。</a:t>
              </a:r>
            </a:p>
          </p:txBody>
        </p:sp>
      </p:grpSp>
      <p:grpSp>
        <p:nvGrpSpPr>
          <p:cNvPr id="2" name="组合 1"/>
          <p:cNvGrpSpPr/>
          <p:nvPr/>
        </p:nvGrpSpPr>
        <p:grpSpPr>
          <a:xfrm>
            <a:off x="568325" y="2345055"/>
            <a:ext cx="11312525" cy="922020"/>
            <a:chOff x="9363" y="3519"/>
            <a:chExt cx="17815" cy="1452"/>
          </a:xfrm>
        </p:grpSpPr>
        <p:sp>
          <p:nvSpPr>
            <p:cNvPr id="4" name="矩形 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声音，包括音乐、语言和音响，其节奏对总节奏起着推动、协调、制约的作用。创作者要充分利用声音的节拍、速度、力度的变化形成的韵律，强化影视片的节奏。</a:t>
              </a:r>
              <a:endParaRPr lang="zh-CN" altLang="en-US" dirty="0">
                <a:latin typeface="+mn-ea"/>
                <a:cs typeface="宋体" panose="02010600030101010101" pitchFamily="2" charset="-122"/>
                <a:sym typeface="+mn-ea"/>
              </a:endParaRP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46930" cy="1068070"/>
            <a:chOff x="417" y="38"/>
            <a:chExt cx="7318" cy="1682"/>
          </a:xfrm>
        </p:grpSpPr>
        <p:sp>
          <p:nvSpPr>
            <p:cNvPr id="15" name="文本框 14"/>
            <p:cNvSpPr txBox="1"/>
            <p:nvPr/>
          </p:nvSpPr>
          <p:spPr>
            <a:xfrm>
              <a:off x="417" y="704"/>
              <a:ext cx="6768" cy="1016"/>
            </a:xfrm>
            <a:prstGeom prst="rect">
              <a:avLst/>
            </a:prstGeom>
            <a:noFill/>
          </p:spPr>
          <p:txBody>
            <a:bodyPr wrap="none" rtlCol="0" anchor="t">
              <a:spAutoFit/>
            </a:bodyPr>
            <a:p>
              <a:pPr algn="l"/>
              <a:r>
                <a:rPr lang="zh-CN" altLang="en-US" sz="3600">
                  <a:solidFill>
                    <a:srgbClr val="382C78"/>
                  </a:solidFill>
                  <a:sym typeface="+mn-ea"/>
                </a:rPr>
                <a:t>一、影视色调的概念</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355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第四节 影视色调处理</a:t>
                </a:r>
                <a:endParaRPr>
                  <a:solidFill>
                    <a:schemeClr val="bg1"/>
                  </a:solidFill>
                </a:endParaRPr>
              </a:p>
            </p:txBody>
          </p:sp>
        </p:grpSp>
      </p:grpSp>
      <p:sp>
        <p:nvSpPr>
          <p:cNvPr id="17" name="文本框 16"/>
          <p:cNvSpPr txBox="1"/>
          <p:nvPr/>
        </p:nvSpPr>
        <p:spPr>
          <a:xfrm>
            <a:off x="1002030" y="1092200"/>
            <a:ext cx="10187940" cy="193802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影视色调是指影视片的色彩基调，是一部影片色彩构成的总倾向。</a:t>
            </a:r>
            <a:endParaRPr sz="2000">
              <a:solidFill>
                <a:srgbClr val="382C78"/>
              </a:solidFill>
              <a:sym typeface="+mn-ea"/>
            </a:endParaRPr>
          </a:p>
          <a:p>
            <a:endParaRPr sz="2000">
              <a:solidFill>
                <a:srgbClr val="382C78"/>
              </a:solidFill>
              <a:sym typeface="+mn-ea"/>
            </a:endParaRPr>
          </a:p>
          <a:p>
            <a:r>
              <a:rPr lang="en-US" sz="2000">
                <a:solidFill>
                  <a:srgbClr val="382C78"/>
                </a:solidFill>
                <a:sym typeface="+mn-ea"/>
              </a:rPr>
              <a:t>       </a:t>
            </a:r>
            <a:r>
              <a:rPr sz="2000">
                <a:solidFill>
                  <a:srgbClr val="382C78"/>
                </a:solidFill>
                <a:sym typeface="+mn-ea"/>
              </a:rPr>
              <a:t>色调是由一种色彩或几种相近的色彩所构成的主导色，是为影视片的整体风格、类型建构而在色彩造型与表现方面所配置的基本色彩。</a:t>
            </a:r>
            <a:endParaRPr sz="2000">
              <a:solidFill>
                <a:srgbClr val="382C78"/>
              </a:solidFill>
              <a:sym typeface="+mn-ea"/>
            </a:endParaRPr>
          </a:p>
          <a:p>
            <a:endParaRPr sz="2000">
              <a:solidFill>
                <a:srgbClr val="382C78"/>
              </a:solidFill>
              <a:sym typeface="+mn-ea"/>
            </a:endParaRPr>
          </a:p>
          <a:p>
            <a:r>
              <a:rPr lang="en-US" sz="2000">
                <a:solidFill>
                  <a:srgbClr val="382C78"/>
                </a:solidFill>
                <a:sym typeface="+mn-ea"/>
              </a:rPr>
              <a:t>       </a:t>
            </a:r>
            <a:r>
              <a:rPr sz="2000">
                <a:solidFill>
                  <a:srgbClr val="382C78"/>
                </a:solidFill>
                <a:sym typeface="+mn-ea"/>
              </a:rPr>
              <a:t>它直接影响观众的心理情绪，是传达主题感受、烘托气氛和表达情感的有力手段。</a:t>
            </a:r>
            <a:endParaRPr sz="2000">
              <a:solidFill>
                <a:srgbClr val="382C78"/>
              </a:solidFill>
              <a:sym typeface="+mn-ea"/>
            </a:endParaRPr>
          </a:p>
        </p:txBody>
      </p:sp>
      <p:sp>
        <p:nvSpPr>
          <p:cNvPr id="18" name="文本框 17"/>
          <p:cNvSpPr txBox="1"/>
          <p:nvPr/>
        </p:nvSpPr>
        <p:spPr>
          <a:xfrm>
            <a:off x="264795" y="2957195"/>
            <a:ext cx="3840480" cy="645160"/>
          </a:xfrm>
          <a:prstGeom prst="rect">
            <a:avLst/>
          </a:prstGeom>
          <a:noFill/>
        </p:spPr>
        <p:txBody>
          <a:bodyPr wrap="none" rtlCol="0" anchor="t">
            <a:spAutoFit/>
          </a:bodyPr>
          <a:p>
            <a:pPr algn="l"/>
            <a:r>
              <a:rPr lang="zh-CN" altLang="en-US" sz="3600">
                <a:solidFill>
                  <a:srgbClr val="382C78"/>
                </a:solidFill>
                <a:sym typeface="+mn-ea"/>
              </a:rPr>
              <a:t>二、影视色调分类</a:t>
            </a:r>
            <a:endParaRPr lang="zh-CN" altLang="en-US" sz="3600">
              <a:solidFill>
                <a:srgbClr val="382C78"/>
              </a:solidFill>
              <a:sym typeface="+mn-ea"/>
            </a:endParaRPr>
          </a:p>
        </p:txBody>
      </p:sp>
      <p:sp>
        <p:nvSpPr>
          <p:cNvPr id="19" name="文本框 18"/>
          <p:cNvSpPr txBox="1"/>
          <p:nvPr/>
        </p:nvSpPr>
        <p:spPr>
          <a:xfrm>
            <a:off x="1002030" y="3554730"/>
            <a:ext cx="10187940" cy="3169285"/>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色调表现为色相对比、饱和度对比、冷暖对比，是一种色彩印象。</a:t>
            </a:r>
            <a:endParaRPr sz="2000">
              <a:solidFill>
                <a:srgbClr val="382C78"/>
              </a:solidFill>
              <a:sym typeface="+mn-ea"/>
            </a:endParaRPr>
          </a:p>
          <a:p>
            <a:r>
              <a:rPr sz="2000">
                <a:solidFill>
                  <a:srgbClr val="382C78"/>
                </a:solidFill>
                <a:sym typeface="+mn-ea"/>
              </a:rPr>
              <a:t> </a:t>
            </a:r>
            <a:r>
              <a:rPr lang="en-US" sz="2000">
                <a:solidFill>
                  <a:srgbClr val="382C78"/>
                </a:solidFill>
                <a:sym typeface="+mn-ea"/>
              </a:rPr>
              <a:t>      </a:t>
            </a:r>
            <a:endParaRPr lang="en-US" sz="2000">
              <a:solidFill>
                <a:srgbClr val="382C78"/>
              </a:solidFill>
              <a:sym typeface="+mn-ea"/>
            </a:endParaRPr>
          </a:p>
          <a:p>
            <a:r>
              <a:rPr lang="en-US" sz="2000">
                <a:solidFill>
                  <a:srgbClr val="382C78"/>
                </a:solidFill>
                <a:sym typeface="+mn-ea"/>
              </a:rPr>
              <a:t>       </a:t>
            </a:r>
            <a:r>
              <a:rPr sz="2000">
                <a:solidFill>
                  <a:srgbClr val="382C78"/>
                </a:solidFill>
                <a:sym typeface="+mn-ea"/>
              </a:rPr>
              <a:t>影视的色调由不同的镜头画面色调﹑场景色调﹑色彩主题按一定的布局比例构成。占绝对优势、起主宰作用的色调为主色调，又叫基调。</a:t>
            </a:r>
            <a:endParaRPr sz="2000">
              <a:solidFill>
                <a:srgbClr val="382C78"/>
              </a:solidFill>
              <a:sym typeface="+mn-ea"/>
            </a:endParaRPr>
          </a:p>
          <a:p>
            <a:endParaRPr sz="2000">
              <a:solidFill>
                <a:srgbClr val="382C78"/>
              </a:solidFill>
              <a:sym typeface="+mn-ea"/>
            </a:endParaRPr>
          </a:p>
          <a:p>
            <a:r>
              <a:rPr sz="2000">
                <a:solidFill>
                  <a:srgbClr val="382C78"/>
                </a:solidFill>
                <a:sym typeface="+mn-ea"/>
              </a:rPr>
              <a:t>根据不同的标准，影视色调主要有以下的几种划分形式</a:t>
            </a:r>
            <a:r>
              <a:rPr lang="zh-CN" sz="2000">
                <a:solidFill>
                  <a:srgbClr val="382C78"/>
                </a:solidFill>
                <a:sym typeface="+mn-ea"/>
              </a:rPr>
              <a:t>：</a:t>
            </a:r>
            <a:endParaRPr lang="zh-CN" sz="2000">
              <a:solidFill>
                <a:srgbClr val="382C78"/>
              </a:solidFill>
              <a:sym typeface="+mn-ea"/>
            </a:endParaRPr>
          </a:p>
          <a:p>
            <a:r>
              <a:rPr lang="zh-CN" sz="2000">
                <a:solidFill>
                  <a:srgbClr val="382C78"/>
                </a:solidFill>
                <a:sym typeface="+mn-ea"/>
              </a:rPr>
              <a:t> </a:t>
            </a:r>
            <a:r>
              <a:rPr lang="en-US" altLang="zh-CN" sz="2000">
                <a:solidFill>
                  <a:srgbClr val="382C78"/>
                </a:solidFill>
                <a:sym typeface="+mn-ea"/>
              </a:rPr>
              <a:t>      </a:t>
            </a:r>
            <a:r>
              <a:rPr sz="2000">
                <a:solidFill>
                  <a:srgbClr val="382C78"/>
                </a:solidFill>
                <a:sym typeface="+mn-ea"/>
              </a:rPr>
              <a:t>第一，按色相分，色调可分为红调、绿调、蓝调、黄调等。</a:t>
            </a:r>
            <a:endParaRPr sz="2000">
              <a:solidFill>
                <a:srgbClr val="382C78"/>
              </a:solidFill>
              <a:sym typeface="+mn-ea"/>
            </a:endParaRPr>
          </a:p>
          <a:p>
            <a:r>
              <a:rPr lang="en-US" sz="2000">
                <a:solidFill>
                  <a:srgbClr val="382C78"/>
                </a:solidFill>
                <a:sym typeface="+mn-ea"/>
              </a:rPr>
              <a:t>       </a:t>
            </a:r>
            <a:r>
              <a:rPr sz="2000">
                <a:solidFill>
                  <a:srgbClr val="382C78"/>
                </a:solidFill>
                <a:sym typeface="+mn-ea"/>
              </a:rPr>
              <a:t>第二，按色性分，色调可分为暖调、冷调和中间调。</a:t>
            </a:r>
            <a:endParaRPr sz="2000">
              <a:solidFill>
                <a:srgbClr val="382C78"/>
              </a:solidFill>
              <a:sym typeface="+mn-ea"/>
            </a:endParaRPr>
          </a:p>
          <a:p>
            <a:r>
              <a:rPr lang="en-US" sz="2000">
                <a:solidFill>
                  <a:srgbClr val="382C78"/>
                </a:solidFill>
                <a:sym typeface="+mn-ea"/>
              </a:rPr>
              <a:t>       </a:t>
            </a:r>
            <a:r>
              <a:rPr sz="2000">
                <a:solidFill>
                  <a:srgbClr val="382C78"/>
                </a:solidFill>
                <a:sym typeface="+mn-ea"/>
              </a:rPr>
              <a:t>第三，按色彩明度划分，色调可以分为亮调和暗调、浓调和淡调。</a:t>
            </a:r>
            <a:endParaRPr sz="2000">
              <a:solidFill>
                <a:srgbClr val="382C78"/>
              </a:solidFill>
              <a:sym typeface="+mn-ea"/>
            </a:endParaRPr>
          </a:p>
          <a:p>
            <a:r>
              <a:rPr lang="en-US" sz="2000">
                <a:solidFill>
                  <a:srgbClr val="382C78"/>
                </a:solidFill>
                <a:sym typeface="+mn-ea"/>
              </a:rPr>
              <a:t>       </a:t>
            </a:r>
            <a:r>
              <a:rPr sz="2000">
                <a:solidFill>
                  <a:srgbClr val="382C78"/>
                </a:solidFill>
                <a:sym typeface="+mn-ea"/>
              </a:rPr>
              <a:t>第四，按心理因素分，色调可以分为客观色调和主观色调。</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46930" cy="1068070"/>
            <a:chOff x="417" y="38"/>
            <a:chExt cx="7318" cy="1682"/>
          </a:xfrm>
        </p:grpSpPr>
        <p:sp>
          <p:nvSpPr>
            <p:cNvPr id="15" name="文本框 14"/>
            <p:cNvSpPr txBox="1"/>
            <p:nvPr/>
          </p:nvSpPr>
          <p:spPr>
            <a:xfrm>
              <a:off x="417" y="704"/>
              <a:ext cx="6048" cy="1016"/>
            </a:xfrm>
            <a:prstGeom prst="rect">
              <a:avLst/>
            </a:prstGeom>
            <a:noFill/>
          </p:spPr>
          <p:txBody>
            <a:bodyPr wrap="none" rtlCol="0" anchor="t">
              <a:spAutoFit/>
            </a:bodyPr>
            <a:p>
              <a:pPr algn="l"/>
              <a:r>
                <a:rPr lang="zh-CN" altLang="en-US" sz="3600">
                  <a:solidFill>
                    <a:srgbClr val="382C78"/>
                  </a:solidFill>
                  <a:sym typeface="+mn-ea"/>
                </a:rPr>
                <a:t>三、影视色调处理</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355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第四节 影视色调处理</a:t>
                </a:r>
                <a:endParaRPr>
                  <a:solidFill>
                    <a:schemeClr val="bg1"/>
                  </a:solidFill>
                </a:endParaRPr>
              </a:p>
            </p:txBody>
          </p:sp>
        </p:grpSp>
      </p:grpSp>
      <p:sp>
        <p:nvSpPr>
          <p:cNvPr id="17" name="文本框 16"/>
          <p:cNvSpPr txBox="1"/>
          <p:nvPr/>
        </p:nvSpPr>
        <p:spPr>
          <a:xfrm>
            <a:off x="99060" y="1092200"/>
            <a:ext cx="10187940" cy="39878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（一）自然处理方法</a:t>
            </a:r>
            <a:endParaRPr sz="2000">
              <a:solidFill>
                <a:srgbClr val="382C78"/>
              </a:solidFill>
              <a:sym typeface="+mn-ea"/>
            </a:endParaRPr>
          </a:p>
        </p:txBody>
      </p:sp>
      <p:grpSp>
        <p:nvGrpSpPr>
          <p:cNvPr id="34" name="组合 33"/>
          <p:cNvGrpSpPr/>
          <p:nvPr/>
        </p:nvGrpSpPr>
        <p:grpSpPr>
          <a:xfrm>
            <a:off x="568325" y="1359535"/>
            <a:ext cx="11312525" cy="922020"/>
            <a:chOff x="9363" y="3519"/>
            <a:chExt cx="17815" cy="1452"/>
          </a:xfrm>
        </p:grpSpPr>
        <p:sp>
          <p:nvSpPr>
            <p:cNvPr id="35" name="矩形 3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7" name="文本框 36"/>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这种方法主要是追求色彩的准确还原，而色彩、色调的表现任务处于次要地位。在拍摄过程中，先选择正常的色温开关，再通过调整白平衡来获得真实的色彩或色调。</a:t>
              </a:r>
              <a:endParaRPr lang="zh-CN" altLang="en-US" dirty="0">
                <a:latin typeface="+mn-ea"/>
                <a:cs typeface="宋体" panose="02010600030101010101" pitchFamily="2" charset="-122"/>
                <a:sym typeface="+mn-ea"/>
              </a:endParaRPr>
            </a:p>
          </p:txBody>
        </p:sp>
      </p:grpSp>
      <p:grpSp>
        <p:nvGrpSpPr>
          <p:cNvPr id="2" name="组合 1"/>
          <p:cNvGrpSpPr/>
          <p:nvPr/>
        </p:nvGrpSpPr>
        <p:grpSpPr>
          <a:xfrm>
            <a:off x="568325" y="2157730"/>
            <a:ext cx="11312525" cy="922020"/>
            <a:chOff x="9363" y="3519"/>
            <a:chExt cx="17815" cy="1452"/>
          </a:xfrm>
        </p:grpSpPr>
        <p:sp>
          <p:nvSpPr>
            <p:cNvPr id="4" name="矩形 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这种色彩、色调的处理方法常见于电视新闻、电视栏目、教育电视等纪实性节目中，这类节目更注重色彩与现实的自然关系。而对于注重艺术表现的现代电影和电视剧，几乎不采用这种方法。</a:t>
              </a:r>
              <a:endParaRPr lang="zh-CN" altLang="en-US" dirty="0">
                <a:latin typeface="+mn-ea"/>
                <a:cs typeface="宋体" panose="02010600030101010101" pitchFamily="2" charset="-122"/>
                <a:sym typeface="+mn-ea"/>
              </a:endParaRPr>
            </a:p>
          </p:txBody>
        </p:sp>
      </p:grpSp>
      <p:grpSp>
        <p:nvGrpSpPr>
          <p:cNvPr id="6" name="组合 5"/>
          <p:cNvGrpSpPr/>
          <p:nvPr/>
        </p:nvGrpSpPr>
        <p:grpSpPr>
          <a:xfrm>
            <a:off x="568325" y="3307715"/>
            <a:ext cx="11312525" cy="922020"/>
            <a:chOff x="9363" y="3519"/>
            <a:chExt cx="17815" cy="1452"/>
          </a:xfrm>
        </p:grpSpPr>
        <p:sp>
          <p:nvSpPr>
            <p:cNvPr id="7" name="矩形 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随着影视语言的发展，声音已成为影视艺术极为重要的节奏要素。相对于画面节奏，声音的节奏感更容易被感知，渲染性更强，也更容易让观众产生共鸣。</a:t>
              </a:r>
              <a:endParaRPr lang="zh-CN" altLang="en-US" dirty="0">
                <a:latin typeface="+mn-ea"/>
                <a:cs typeface="宋体" panose="02010600030101010101" pitchFamily="2" charset="-122"/>
                <a:sym typeface="+mn-ea"/>
              </a:endParaRPr>
            </a:p>
          </p:txBody>
        </p:sp>
      </p:grpSp>
      <p:grpSp>
        <p:nvGrpSpPr>
          <p:cNvPr id="9" name="组合 8"/>
          <p:cNvGrpSpPr/>
          <p:nvPr/>
        </p:nvGrpSpPr>
        <p:grpSpPr>
          <a:xfrm>
            <a:off x="568325" y="4124960"/>
            <a:ext cx="11312525" cy="1337945"/>
            <a:chOff x="9363" y="3519"/>
            <a:chExt cx="17815" cy="2107"/>
          </a:xfrm>
        </p:grpSpPr>
        <p:sp>
          <p:nvSpPr>
            <p:cNvPr id="10" name="矩形 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任何一部影视作品，总会有一种与主题相对应的总的色彩基调。色调与色彩一样，具有象征性和寓意性。色调的确定取决于影视题材、内容、主题的需要，色调处理是否适当，对作品的主题揭示、人物情绪表达有直接的影响。</a:t>
              </a:r>
              <a:endParaRPr lang="zh-CN" altLang="en-US" dirty="0">
                <a:latin typeface="+mn-ea"/>
                <a:cs typeface="宋体" panose="02010600030101010101" pitchFamily="2" charset="-122"/>
                <a:sym typeface="+mn-ea"/>
              </a:endParaRPr>
            </a:p>
          </p:txBody>
        </p:sp>
      </p:grpSp>
      <p:sp>
        <p:nvSpPr>
          <p:cNvPr id="12" name="文本框 11"/>
          <p:cNvSpPr txBox="1"/>
          <p:nvPr/>
        </p:nvSpPr>
        <p:spPr>
          <a:xfrm>
            <a:off x="99060" y="3050540"/>
            <a:ext cx="10187940" cy="398780"/>
          </a:xfrm>
          <a:prstGeom prst="rect">
            <a:avLst/>
          </a:prstGeom>
          <a:noFill/>
        </p:spPr>
        <p:txBody>
          <a:bodyPr wrap="square" rtlCol="0" anchor="t">
            <a:spAutoFit/>
          </a:bodyPr>
          <a:p>
            <a:r>
              <a:rPr sz="2000">
                <a:solidFill>
                  <a:srgbClr val="382C78"/>
                </a:solidFill>
                <a:sym typeface="+mn-ea"/>
              </a:rPr>
              <a:t>（二）艺术处理方法</a:t>
            </a:r>
            <a:endParaRPr sz="2000">
              <a:solidFill>
                <a:srgbClr val="382C78"/>
              </a:solidFill>
              <a:sym typeface="+mn-ea"/>
            </a:endParaRPr>
          </a:p>
        </p:txBody>
      </p:sp>
      <p:grpSp>
        <p:nvGrpSpPr>
          <p:cNvPr id="51" name="组合 50"/>
          <p:cNvGrpSpPr/>
          <p:nvPr/>
        </p:nvGrpSpPr>
        <p:grpSpPr>
          <a:xfrm>
            <a:off x="117475" y="5247640"/>
            <a:ext cx="11468735" cy="1645285"/>
            <a:chOff x="1336" y="7266"/>
            <a:chExt cx="18061" cy="2591"/>
          </a:xfrm>
        </p:grpSpPr>
        <p:grpSp>
          <p:nvGrpSpPr>
            <p:cNvPr id="52" name="组合 51"/>
            <p:cNvGrpSpPr/>
            <p:nvPr/>
          </p:nvGrpSpPr>
          <p:grpSpPr>
            <a:xfrm>
              <a:off x="1336" y="7266"/>
              <a:ext cx="2483" cy="1440"/>
              <a:chOff x="982" y="7247"/>
              <a:chExt cx="2483" cy="1440"/>
            </a:xfrm>
          </p:grpSpPr>
          <p:sp>
            <p:nvSpPr>
              <p:cNvPr id="53" name="文本框 52"/>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54" name="图片 53"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55" name="文本框 54"/>
            <p:cNvSpPr txBox="1"/>
            <p:nvPr/>
          </p:nvSpPr>
          <p:spPr>
            <a:xfrm>
              <a:off x="3657" y="7532"/>
              <a:ext cx="15740" cy="2325"/>
            </a:xfrm>
            <a:prstGeom prst="rect">
              <a:avLst/>
            </a:prstGeom>
            <a:noFill/>
          </p:spPr>
          <p:txBody>
            <a:bodyPr wrap="square" rtlCol="0">
              <a:spAutoFit/>
            </a:bodyPr>
            <a:p>
              <a:r>
                <a:t>【色调处理1】影片《红高粱》（中国，1987 年）的主色调是红色，是一种明快的暖调。</a:t>
              </a:r>
            </a:p>
            <a:p>
              <a:r>
                <a:t>【色调处理2】影片《集结号》（中国，2007 年）的色调处理就非常成功。影片前半部分采用了黑、白、灰的冷色调来展现战火纷飞、硝烟弥漫的残酷战争场面。而在影片后半部分，导演则采用了以绿、黄、红为主的暖色调色彩</a:t>
              </a:r>
              <a:r>
                <a:rPr lang="zh-CN"/>
                <a:t>。</a:t>
              </a:r>
              <a:endParaRPr lang="zh-CN"/>
            </a:p>
            <a:p>
              <a:r>
                <a:t>。</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46930" cy="1111885"/>
            <a:chOff x="417" y="38"/>
            <a:chExt cx="7318" cy="1751"/>
          </a:xfrm>
        </p:grpSpPr>
        <p:sp>
          <p:nvSpPr>
            <p:cNvPr id="15" name="文本框 14"/>
            <p:cNvSpPr txBox="1"/>
            <p:nvPr/>
          </p:nvSpPr>
          <p:spPr>
            <a:xfrm>
              <a:off x="417" y="773"/>
              <a:ext cx="6768" cy="1016"/>
            </a:xfrm>
            <a:prstGeom prst="rect">
              <a:avLst/>
            </a:prstGeom>
            <a:noFill/>
          </p:spPr>
          <p:txBody>
            <a:bodyPr wrap="none" rtlCol="0" anchor="t">
              <a:spAutoFit/>
            </a:bodyPr>
            <a:p>
              <a:pPr algn="l"/>
              <a:r>
                <a:rPr lang="zh-CN" altLang="en-US" sz="3600">
                  <a:solidFill>
                    <a:srgbClr val="382C78"/>
                  </a:solidFill>
                  <a:sym typeface="+mn-ea"/>
                </a:rPr>
                <a:t>一、影视字幕的作用</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3839"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第五节	影视字幕设计</a:t>
                </a:r>
                <a:endParaRPr>
                  <a:solidFill>
                    <a:schemeClr val="bg1"/>
                  </a:solidFill>
                </a:endParaRPr>
              </a:p>
            </p:txBody>
          </p:sp>
        </p:grpSp>
      </p:grpSp>
      <p:sp>
        <p:nvSpPr>
          <p:cNvPr id="17" name="文本框 16"/>
          <p:cNvSpPr txBox="1"/>
          <p:nvPr/>
        </p:nvSpPr>
        <p:spPr>
          <a:xfrm>
            <a:off x="99060" y="1092200"/>
            <a:ext cx="10187940" cy="39878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（一）字幕的标识和阐释作用</a:t>
            </a:r>
            <a:endParaRPr sz="2000">
              <a:solidFill>
                <a:srgbClr val="382C78"/>
              </a:solidFill>
              <a:sym typeface="+mn-ea"/>
            </a:endParaRPr>
          </a:p>
        </p:txBody>
      </p:sp>
      <p:grpSp>
        <p:nvGrpSpPr>
          <p:cNvPr id="34" name="组合 33"/>
          <p:cNvGrpSpPr/>
          <p:nvPr/>
        </p:nvGrpSpPr>
        <p:grpSpPr>
          <a:xfrm>
            <a:off x="568325" y="1403350"/>
            <a:ext cx="11312525" cy="635000"/>
            <a:chOff x="9363" y="3519"/>
            <a:chExt cx="17815" cy="1000"/>
          </a:xfrm>
        </p:grpSpPr>
        <p:sp>
          <p:nvSpPr>
            <p:cNvPr id="35" name="矩形 3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7" name="文本框 36"/>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字幕可分为标题性字幕和说明性字幕。</a:t>
              </a:r>
              <a:endParaRPr lang="zh-CN" altLang="en-US" dirty="0">
                <a:latin typeface="+mn-ea"/>
                <a:cs typeface="宋体" panose="02010600030101010101" pitchFamily="2" charset="-122"/>
                <a:sym typeface="+mn-ea"/>
              </a:endParaRPr>
            </a:p>
          </p:txBody>
        </p:sp>
      </p:grpSp>
      <p:grpSp>
        <p:nvGrpSpPr>
          <p:cNvPr id="2" name="组合 1"/>
          <p:cNvGrpSpPr/>
          <p:nvPr/>
        </p:nvGrpSpPr>
        <p:grpSpPr>
          <a:xfrm>
            <a:off x="568325" y="2070100"/>
            <a:ext cx="11312525" cy="922020"/>
            <a:chOff x="9363" y="3519"/>
            <a:chExt cx="17815" cy="1452"/>
          </a:xfrm>
        </p:grpSpPr>
        <p:sp>
          <p:nvSpPr>
            <p:cNvPr id="4" name="矩形 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标题性字幕包括片名、集名、片中标题、出品单位、主要演职员等。尤其是片名，是画面构成中重要的视觉要素，好的片名能揭示影片主题，富于吸引力，引起观众的兴趣，加深对片子的记忆。</a:t>
              </a:r>
              <a:endParaRPr lang="zh-CN" altLang="en-US" dirty="0">
                <a:latin typeface="+mn-ea"/>
                <a:cs typeface="宋体" panose="02010600030101010101" pitchFamily="2" charset="-122"/>
                <a:sym typeface="+mn-ea"/>
              </a:endParaRPr>
            </a:p>
          </p:txBody>
        </p:sp>
      </p:grpSp>
      <p:grpSp>
        <p:nvGrpSpPr>
          <p:cNvPr id="9" name="组合 8"/>
          <p:cNvGrpSpPr/>
          <p:nvPr/>
        </p:nvGrpSpPr>
        <p:grpSpPr>
          <a:xfrm>
            <a:off x="568325" y="3834130"/>
            <a:ext cx="11312525" cy="922020"/>
            <a:chOff x="9363" y="3519"/>
            <a:chExt cx="17815" cy="1452"/>
          </a:xfrm>
        </p:grpSpPr>
        <p:sp>
          <p:nvSpPr>
            <p:cNvPr id="10" name="矩形 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说明性字幕包括画面提示、台词、解说、唱词、必要的说明、外文同期声的翻译以及片尾字幕等。对于运用了画外音、解说词还不能完全表达清楚的画面内容段落，说明性字幕可派上用场。</a:t>
              </a:r>
              <a:endParaRPr lang="zh-CN" altLang="en-US" dirty="0">
                <a:latin typeface="+mn-ea"/>
                <a:cs typeface="宋体" panose="02010600030101010101" pitchFamily="2" charset="-122"/>
                <a:sym typeface="+mn-ea"/>
              </a:endParaRPr>
            </a:p>
          </p:txBody>
        </p:sp>
      </p:grpSp>
      <p:grpSp>
        <p:nvGrpSpPr>
          <p:cNvPr id="13" name="组合 12"/>
          <p:cNvGrpSpPr/>
          <p:nvPr/>
        </p:nvGrpSpPr>
        <p:grpSpPr>
          <a:xfrm>
            <a:off x="99060" y="3014980"/>
            <a:ext cx="11468735" cy="914400"/>
            <a:chOff x="1336" y="7266"/>
            <a:chExt cx="18061" cy="1440"/>
          </a:xfrm>
        </p:grpSpPr>
        <p:grpSp>
          <p:nvGrpSpPr>
            <p:cNvPr id="14" name="组合 13"/>
            <p:cNvGrpSpPr/>
            <p:nvPr/>
          </p:nvGrpSpPr>
          <p:grpSpPr>
            <a:xfrm>
              <a:off x="1336" y="7266"/>
              <a:ext cx="2483" cy="1440"/>
              <a:chOff x="982" y="7247"/>
              <a:chExt cx="2483" cy="1440"/>
            </a:xfrm>
          </p:grpSpPr>
          <p:sp>
            <p:nvSpPr>
              <p:cNvPr id="16" name="文本框 15"/>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18" name="图片 17"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19" name="文本框 18"/>
            <p:cNvSpPr txBox="1"/>
            <p:nvPr/>
          </p:nvSpPr>
          <p:spPr>
            <a:xfrm>
              <a:off x="3657" y="7532"/>
              <a:ext cx="15740" cy="1016"/>
            </a:xfrm>
            <a:prstGeom prst="rect">
              <a:avLst/>
            </a:prstGeom>
            <a:noFill/>
          </p:spPr>
          <p:txBody>
            <a:bodyPr wrap="square" rtlCol="0">
              <a:spAutoFit/>
            </a:bodyPr>
            <a:p>
              <a:r>
                <a:t>【标题性字幕结构全片】纪念红军长征胜利 80 周年文艺晚会《永远的长征》（2016 年），就是以标题性字幕结构全片，层次分明。</a:t>
              </a:r>
            </a:p>
          </p:txBody>
        </p:sp>
      </p:grpSp>
      <p:grpSp>
        <p:nvGrpSpPr>
          <p:cNvPr id="20" name="组合 19"/>
          <p:cNvGrpSpPr/>
          <p:nvPr/>
        </p:nvGrpSpPr>
        <p:grpSpPr>
          <a:xfrm>
            <a:off x="568325" y="4756150"/>
            <a:ext cx="11312525" cy="1337945"/>
            <a:chOff x="9363" y="3519"/>
            <a:chExt cx="17815" cy="2107"/>
          </a:xfrm>
        </p:grpSpPr>
        <p:sp>
          <p:nvSpPr>
            <p:cNvPr id="21" name="矩形 2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影视片中的片头、片尾经常会出现一些交代故事背景和结局的字幕。交代故事背景的字幕能让观众明白故事发生的前因，而交代结局的字幕则让观众清楚故事的结果，并给观众以思考、感慨、回味的余地。有些字幕的运用主要目的不是要传达什么具体的信息内容，而是为了渲染和强化影片的某种气氛。</a:t>
              </a:r>
              <a:endParaRPr lang="zh-CN" altLang="en-US" dirty="0">
                <a:latin typeface="+mn-ea"/>
                <a:cs typeface="宋体" panose="02010600030101010101" pitchFamily="2" charset="-122"/>
                <a:sym typeface="+mn-ea"/>
              </a:endParaRP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46930" cy="1111885"/>
            <a:chOff x="417" y="38"/>
            <a:chExt cx="7318" cy="1751"/>
          </a:xfrm>
        </p:grpSpPr>
        <p:sp>
          <p:nvSpPr>
            <p:cNvPr id="15" name="文本框 14"/>
            <p:cNvSpPr txBox="1"/>
            <p:nvPr/>
          </p:nvSpPr>
          <p:spPr>
            <a:xfrm>
              <a:off x="417" y="773"/>
              <a:ext cx="6768" cy="1016"/>
            </a:xfrm>
            <a:prstGeom prst="rect">
              <a:avLst/>
            </a:prstGeom>
            <a:noFill/>
          </p:spPr>
          <p:txBody>
            <a:bodyPr wrap="none" rtlCol="0" anchor="t">
              <a:spAutoFit/>
            </a:bodyPr>
            <a:p>
              <a:pPr algn="l"/>
              <a:r>
                <a:rPr lang="zh-CN" altLang="en-US" sz="3600">
                  <a:solidFill>
                    <a:srgbClr val="382C78"/>
                  </a:solidFill>
                  <a:sym typeface="+mn-ea"/>
                </a:rPr>
                <a:t>一、影视字幕的作用</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3839"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第五节	影视字幕设计</a:t>
                </a:r>
                <a:endParaRPr>
                  <a:solidFill>
                    <a:schemeClr val="bg1"/>
                  </a:solidFill>
                </a:endParaRPr>
              </a:p>
            </p:txBody>
          </p:sp>
        </p:grpSp>
      </p:grpSp>
      <p:sp>
        <p:nvSpPr>
          <p:cNvPr id="17" name="文本框 16"/>
          <p:cNvSpPr txBox="1"/>
          <p:nvPr/>
        </p:nvSpPr>
        <p:spPr>
          <a:xfrm>
            <a:off x="99060" y="1092200"/>
            <a:ext cx="10187940" cy="398780"/>
          </a:xfrm>
          <a:prstGeom prst="rect">
            <a:avLst/>
          </a:prstGeom>
          <a:noFill/>
        </p:spPr>
        <p:txBody>
          <a:bodyPr wrap="square" rtlCol="0" anchor="t">
            <a:spAutoFit/>
          </a:bodyPr>
          <a:p>
            <a:r>
              <a:rPr sz="2000">
                <a:solidFill>
                  <a:srgbClr val="382C78"/>
                </a:solidFill>
                <a:sym typeface="+mn-ea"/>
              </a:rPr>
              <a:t>（二）字幕的辅助叙事作用</a:t>
            </a:r>
            <a:endParaRPr sz="2000">
              <a:solidFill>
                <a:srgbClr val="382C78"/>
              </a:solidFill>
              <a:sym typeface="+mn-ea"/>
            </a:endParaRPr>
          </a:p>
        </p:txBody>
      </p:sp>
      <p:grpSp>
        <p:nvGrpSpPr>
          <p:cNvPr id="34" name="组合 33"/>
          <p:cNvGrpSpPr/>
          <p:nvPr/>
        </p:nvGrpSpPr>
        <p:grpSpPr>
          <a:xfrm>
            <a:off x="568325" y="1403350"/>
            <a:ext cx="11312525" cy="922020"/>
            <a:chOff x="9363" y="3519"/>
            <a:chExt cx="17815" cy="1452"/>
          </a:xfrm>
        </p:grpSpPr>
        <p:sp>
          <p:nvSpPr>
            <p:cNvPr id="35" name="矩形 3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7" name="文本框 36"/>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默片时代，字幕是重要叙事手段之一。字幕起着交代故事背景、显示戏剧性对白、参与叙事、推动情节发展的作用。</a:t>
              </a:r>
              <a:endParaRPr lang="zh-CN" altLang="en-US" dirty="0">
                <a:latin typeface="+mn-ea"/>
                <a:cs typeface="宋体" panose="02010600030101010101" pitchFamily="2" charset="-122"/>
                <a:sym typeface="+mn-ea"/>
              </a:endParaRPr>
            </a:p>
          </p:txBody>
        </p:sp>
      </p:grpSp>
      <p:grpSp>
        <p:nvGrpSpPr>
          <p:cNvPr id="9" name="组合 8"/>
          <p:cNvGrpSpPr/>
          <p:nvPr/>
        </p:nvGrpSpPr>
        <p:grpSpPr>
          <a:xfrm>
            <a:off x="568325" y="2988310"/>
            <a:ext cx="11312525" cy="922020"/>
            <a:chOff x="9363" y="3519"/>
            <a:chExt cx="17815" cy="1452"/>
          </a:xfrm>
        </p:grpSpPr>
        <p:sp>
          <p:nvSpPr>
            <p:cNvPr id="10" name="矩形 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文字的抽象性表达能给观众留下极大的想象空间，可以充分调动观众的想象力， 激发观众的好奇心，这也是字幕独特的艺术表现手段。</a:t>
              </a:r>
              <a:endParaRPr lang="zh-CN" altLang="en-US" dirty="0">
                <a:latin typeface="+mn-ea"/>
                <a:cs typeface="宋体" panose="02010600030101010101" pitchFamily="2" charset="-122"/>
                <a:sym typeface="+mn-ea"/>
              </a:endParaRPr>
            </a:p>
          </p:txBody>
        </p:sp>
      </p:grpSp>
      <p:grpSp>
        <p:nvGrpSpPr>
          <p:cNvPr id="13" name="组合 12"/>
          <p:cNvGrpSpPr/>
          <p:nvPr/>
        </p:nvGrpSpPr>
        <p:grpSpPr>
          <a:xfrm>
            <a:off x="264795" y="2205355"/>
            <a:ext cx="11468735" cy="914400"/>
            <a:chOff x="1336" y="7266"/>
            <a:chExt cx="18061" cy="1440"/>
          </a:xfrm>
        </p:grpSpPr>
        <p:grpSp>
          <p:nvGrpSpPr>
            <p:cNvPr id="14" name="组合 13"/>
            <p:cNvGrpSpPr/>
            <p:nvPr/>
          </p:nvGrpSpPr>
          <p:grpSpPr>
            <a:xfrm>
              <a:off x="1336" y="7266"/>
              <a:ext cx="2483" cy="1440"/>
              <a:chOff x="982" y="7247"/>
              <a:chExt cx="2483" cy="1440"/>
            </a:xfrm>
          </p:grpSpPr>
          <p:sp>
            <p:nvSpPr>
              <p:cNvPr id="16" name="文本框 15"/>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18" name="图片 17"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19" name="文本框 18"/>
            <p:cNvSpPr txBox="1"/>
            <p:nvPr/>
          </p:nvSpPr>
          <p:spPr>
            <a:xfrm>
              <a:off x="3657" y="7532"/>
              <a:ext cx="15740" cy="1016"/>
            </a:xfrm>
            <a:prstGeom prst="rect">
              <a:avLst/>
            </a:prstGeom>
            <a:noFill/>
          </p:spPr>
          <p:txBody>
            <a:bodyPr wrap="square" rtlCol="0">
              <a:spAutoFit/>
            </a:bodyPr>
            <a:p>
              <a:r>
                <a:t>【字幕辅助叙事】宣传片《美在广西》（中国，2002 年）表现的是山美、水美、人更美的主题，导演以字幕方式参与影片的组织结构、辅助叙事和转换主题。</a:t>
              </a:r>
            </a:p>
          </p:txBody>
        </p:sp>
      </p:grpSp>
      <p:grpSp>
        <p:nvGrpSpPr>
          <p:cNvPr id="20" name="组合 19"/>
          <p:cNvGrpSpPr/>
          <p:nvPr/>
        </p:nvGrpSpPr>
        <p:grpSpPr>
          <a:xfrm>
            <a:off x="568325" y="4230370"/>
            <a:ext cx="11312525" cy="922020"/>
            <a:chOff x="9363" y="3519"/>
            <a:chExt cx="17815" cy="1452"/>
          </a:xfrm>
        </p:grpSpPr>
        <p:sp>
          <p:nvSpPr>
            <p:cNvPr id="21" name="矩形 2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字幕的造型性主要体现在字幕的字体、字形、大小、色彩、位置、出入画面方式及运动形态等方面。影视字幕作为一种构图元素，除了标识、表意、传达信息之外，还具有美化画面，突出视觉效果的作用。</a:t>
              </a:r>
              <a:endParaRPr lang="zh-CN" altLang="en-US" dirty="0">
                <a:latin typeface="+mn-ea"/>
                <a:cs typeface="宋体" panose="02010600030101010101" pitchFamily="2" charset="-122"/>
                <a:sym typeface="+mn-ea"/>
              </a:endParaRPr>
            </a:p>
          </p:txBody>
        </p:sp>
      </p:grpSp>
      <p:sp>
        <p:nvSpPr>
          <p:cNvPr id="6" name="文本框 5"/>
          <p:cNvSpPr txBox="1"/>
          <p:nvPr/>
        </p:nvSpPr>
        <p:spPr>
          <a:xfrm>
            <a:off x="99060" y="3831590"/>
            <a:ext cx="10187940" cy="398780"/>
          </a:xfrm>
          <a:prstGeom prst="rect">
            <a:avLst/>
          </a:prstGeom>
          <a:noFill/>
        </p:spPr>
        <p:txBody>
          <a:bodyPr wrap="square" rtlCol="0" anchor="t">
            <a:spAutoFit/>
          </a:bodyPr>
          <a:p>
            <a:r>
              <a:rPr sz="2000">
                <a:solidFill>
                  <a:srgbClr val="382C78"/>
                </a:solidFill>
                <a:sym typeface="+mn-ea"/>
              </a:rPr>
              <a:t>（三）字幕的造型作用</a:t>
            </a:r>
            <a:endParaRPr sz="2000">
              <a:solidFill>
                <a:srgbClr val="382C78"/>
              </a:solidFill>
              <a:sym typeface="+mn-ea"/>
            </a:endParaRPr>
          </a:p>
        </p:txBody>
      </p:sp>
      <p:grpSp>
        <p:nvGrpSpPr>
          <p:cNvPr id="7" name="组合 6"/>
          <p:cNvGrpSpPr/>
          <p:nvPr/>
        </p:nvGrpSpPr>
        <p:grpSpPr>
          <a:xfrm>
            <a:off x="568325" y="5152390"/>
            <a:ext cx="11312525" cy="1337945"/>
            <a:chOff x="9363" y="3519"/>
            <a:chExt cx="17815" cy="2107"/>
          </a:xfrm>
        </p:grpSpPr>
        <p:sp>
          <p:nvSpPr>
            <p:cNvPr id="8" name="矩形 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字幕形式的设计，要根据影片或电视节目的定位、题材、内容、风格样式来确定。字幕的造型、排列和呈现要符合影片或节目的总体风格，做到字幕与画面和谐统一，让观众在接收信息的同时，获得不同的视觉享受。</a:t>
              </a:r>
              <a:endParaRPr lang="zh-CN" altLang="en-US" dirty="0">
                <a:latin typeface="+mn-ea"/>
                <a:cs typeface="宋体" panose="02010600030101010101" pitchFamily="2" charset="-122"/>
                <a:sym typeface="+mn-ea"/>
              </a:endParaRP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906780" y="1828800"/>
            <a:ext cx="10694035" cy="635000"/>
            <a:chOff x="9363" y="3519"/>
            <a:chExt cx="16841" cy="1000"/>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色彩基调是指色彩在画面中表现出来的全片总的色彩倾向和风格。</a:t>
              </a:r>
              <a:endParaRPr lang="zh-CN" altLang="en-US" dirty="0">
                <a:latin typeface="+mn-ea"/>
                <a:cs typeface="宋体" panose="02010600030101010101" pitchFamily="2" charset="-122"/>
                <a:sym typeface="+mn-ea"/>
              </a:endParaRPr>
            </a:p>
          </p:txBody>
        </p:sp>
      </p:grpSp>
      <p:grpSp>
        <p:nvGrpSpPr>
          <p:cNvPr id="3" name="组合 2"/>
          <p:cNvGrpSpPr/>
          <p:nvPr/>
        </p:nvGrpSpPr>
        <p:grpSpPr>
          <a:xfrm>
            <a:off x="264795" y="79375"/>
            <a:ext cx="4297680" cy="1246505"/>
            <a:chOff x="417" y="125"/>
            <a:chExt cx="6768" cy="1963"/>
          </a:xfrm>
        </p:grpSpPr>
        <p:sp>
          <p:nvSpPr>
            <p:cNvPr id="15" name="文本框 14"/>
            <p:cNvSpPr txBox="1"/>
            <p:nvPr/>
          </p:nvSpPr>
          <p:spPr>
            <a:xfrm>
              <a:off x="417" y="1072"/>
              <a:ext cx="6768" cy="1016"/>
            </a:xfrm>
            <a:prstGeom prst="rect">
              <a:avLst/>
            </a:prstGeom>
            <a:noFill/>
          </p:spPr>
          <p:txBody>
            <a:bodyPr wrap="none" rtlCol="0" anchor="t">
              <a:spAutoFit/>
            </a:bodyPr>
            <a:p>
              <a:pPr algn="l"/>
              <a:r>
                <a:rPr lang="zh-CN" altLang="en-US" sz="3600">
                  <a:solidFill>
                    <a:srgbClr val="382C78"/>
                  </a:solidFill>
                  <a:sym typeface="+mn-ea"/>
                </a:rPr>
                <a:t>四、画面色彩的功能</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308" cy="580"/>
              </a:xfrm>
              <a:prstGeom prst="rect">
                <a:avLst/>
              </a:prstGeom>
              <a:noFill/>
            </p:spPr>
            <p:txBody>
              <a:bodyPr wrap="none" rtlCol="0">
                <a:spAutoFit/>
              </a:bodyPr>
              <a:p>
                <a:r>
                  <a:rPr lang="zh-CN" altLang="en-US">
                    <a:solidFill>
                      <a:schemeClr val="bg1"/>
                    </a:solidFill>
                  </a:rPr>
                  <a:t>第一节</a:t>
                </a:r>
                <a:r>
                  <a:rPr lang="en-US" altLang="zh-CN">
                    <a:solidFill>
                      <a:schemeClr val="bg1"/>
                    </a:solidFill>
                  </a:rPr>
                  <a:t>     </a:t>
                </a:r>
                <a:r>
                  <a:rPr lang="zh-CN" altLang="en-US">
                    <a:solidFill>
                      <a:schemeClr val="bg1"/>
                    </a:solidFill>
                  </a:rPr>
                  <a:t>画面艺术</a:t>
                </a:r>
                <a:endParaRPr lang="zh-CN" altLang="en-US">
                  <a:solidFill>
                    <a:schemeClr val="bg1"/>
                  </a:solidFill>
                </a:endParaRPr>
              </a:p>
            </p:txBody>
          </p:sp>
        </p:grpSp>
      </p:grpSp>
      <p:grpSp>
        <p:nvGrpSpPr>
          <p:cNvPr id="5" name="组合 4"/>
          <p:cNvGrpSpPr/>
          <p:nvPr/>
        </p:nvGrpSpPr>
        <p:grpSpPr>
          <a:xfrm>
            <a:off x="906780" y="2750820"/>
            <a:ext cx="10348595" cy="922020"/>
            <a:chOff x="9363" y="3519"/>
            <a:chExt cx="16297" cy="1452"/>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0093" y="3519"/>
              <a:ext cx="15567"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整部作品往往以一种或几种相近的颜色作为影片的主导色彩，在视觉形象上营造出一种整体气氛、风格和情调。</a:t>
              </a:r>
              <a:endParaRPr lang="zh-CN" altLang="en-US" dirty="0">
                <a:latin typeface="+mn-ea"/>
                <a:cs typeface="宋体" panose="02010600030101010101" pitchFamily="2" charset="-122"/>
                <a:sym typeface="+mn-ea"/>
              </a:endParaRPr>
            </a:p>
          </p:txBody>
        </p:sp>
      </p:grpSp>
      <p:sp>
        <p:nvSpPr>
          <p:cNvPr id="2" name="文本框 1"/>
          <p:cNvSpPr txBox="1"/>
          <p:nvPr/>
        </p:nvSpPr>
        <p:spPr>
          <a:xfrm>
            <a:off x="354330" y="1325880"/>
            <a:ext cx="2926080" cy="460375"/>
          </a:xfrm>
          <a:prstGeom prst="rect">
            <a:avLst/>
          </a:prstGeom>
          <a:noFill/>
        </p:spPr>
        <p:txBody>
          <a:bodyPr wrap="none" rtlCol="0" anchor="t">
            <a:spAutoFit/>
          </a:bodyPr>
          <a:p>
            <a:pPr algn="l"/>
            <a:r>
              <a:rPr lang="zh-CN" altLang="en-US" sz="2400">
                <a:solidFill>
                  <a:srgbClr val="382C78"/>
                </a:solidFill>
                <a:sym typeface="+mn-ea"/>
              </a:rPr>
              <a:t>（一）色彩营造基调</a:t>
            </a:r>
            <a:endParaRPr lang="zh-CN" altLang="en-US" sz="2400">
              <a:solidFill>
                <a:srgbClr val="382C78"/>
              </a:solidFill>
              <a:sym typeface="+mn-ea"/>
            </a:endParaRPr>
          </a:p>
        </p:txBody>
      </p:sp>
      <p:grpSp>
        <p:nvGrpSpPr>
          <p:cNvPr id="14" name="组合 13"/>
          <p:cNvGrpSpPr/>
          <p:nvPr/>
        </p:nvGrpSpPr>
        <p:grpSpPr>
          <a:xfrm>
            <a:off x="507365" y="3757930"/>
            <a:ext cx="11137265" cy="1922145"/>
            <a:chOff x="1336" y="7266"/>
            <a:chExt cx="17539" cy="3027"/>
          </a:xfrm>
        </p:grpSpPr>
        <p:grpSp>
          <p:nvGrpSpPr>
            <p:cNvPr id="16" name="组合 15"/>
            <p:cNvGrpSpPr/>
            <p:nvPr/>
          </p:nvGrpSpPr>
          <p:grpSpPr>
            <a:xfrm>
              <a:off x="1336" y="7266"/>
              <a:ext cx="2483" cy="1440"/>
              <a:chOff x="982" y="7247"/>
              <a:chExt cx="2483" cy="1440"/>
            </a:xfrm>
          </p:grpSpPr>
          <p:sp>
            <p:nvSpPr>
              <p:cNvPr id="17" name="文本框 16"/>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19" name="图片 18"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0" name="文本框 19"/>
            <p:cNvSpPr txBox="1"/>
            <p:nvPr/>
          </p:nvSpPr>
          <p:spPr>
            <a:xfrm>
              <a:off x="3657" y="7532"/>
              <a:ext cx="15218" cy="2761"/>
            </a:xfrm>
            <a:prstGeom prst="rect">
              <a:avLst/>
            </a:prstGeom>
            <a:noFill/>
          </p:spPr>
          <p:txBody>
            <a:bodyPr wrap="square" rtlCol="0">
              <a:spAutoFit/>
            </a:bodyPr>
            <a:p>
              <a:r>
                <a:rPr lang="zh-CN" altLang="en-US"/>
                <a:t>【色彩营造黑白基调】影片《辛德勒名单》（美国，1993 年），该影片以黑白两色作为主色调，只有影调和明暗的黑白片似乎在述说着一段不堪回首的往事，采用黑白纪录片的拍摄手法，使影片具有一种极其真实的效果，能够感人肺腑、发人深省。</a:t>
              </a:r>
              <a:endParaRPr lang="zh-CN" altLang="en-US"/>
            </a:p>
            <a:p>
              <a:r>
                <a:rPr lang="zh-CN" altLang="en-US"/>
                <a:t>【色彩营造红色基调】影片《红高粱》（中国，1987 年）以红色作为影片的主色调，红色在片中无论是用来表达情感，表现生命的热烈奔放，还是刻画人物形象，都传达着导演的理性思考， 红色被赋予了多种艺术功能</a:t>
              </a:r>
              <a:r>
                <a:rPr lang="en-US" altLang="zh-CN"/>
                <a:t>.</a:t>
              </a:r>
              <a:endParaRPr lang="en-US" altLang="zh-CN"/>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46930" cy="1111885"/>
            <a:chOff x="417" y="38"/>
            <a:chExt cx="7318" cy="1751"/>
          </a:xfrm>
        </p:grpSpPr>
        <p:sp>
          <p:nvSpPr>
            <p:cNvPr id="15" name="文本框 14"/>
            <p:cNvSpPr txBox="1"/>
            <p:nvPr/>
          </p:nvSpPr>
          <p:spPr>
            <a:xfrm>
              <a:off x="417" y="773"/>
              <a:ext cx="6768" cy="1016"/>
            </a:xfrm>
            <a:prstGeom prst="rect">
              <a:avLst/>
            </a:prstGeom>
            <a:noFill/>
          </p:spPr>
          <p:txBody>
            <a:bodyPr wrap="none" rtlCol="0" anchor="t">
              <a:spAutoFit/>
            </a:bodyPr>
            <a:p>
              <a:pPr algn="l"/>
              <a:r>
                <a:rPr lang="zh-CN" altLang="en-US" sz="3600">
                  <a:solidFill>
                    <a:srgbClr val="382C78"/>
                  </a:solidFill>
                  <a:sym typeface="+mn-ea"/>
                </a:rPr>
                <a:t>二、影视字幕的设计</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3839"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第五节	影视字幕设计</a:t>
                </a:r>
                <a:endParaRPr>
                  <a:solidFill>
                    <a:schemeClr val="bg1"/>
                  </a:solidFill>
                </a:endParaRPr>
              </a:p>
            </p:txBody>
          </p:sp>
        </p:grpSp>
      </p:grpSp>
      <p:sp>
        <p:nvSpPr>
          <p:cNvPr id="17" name="文本框 16"/>
          <p:cNvSpPr txBox="1"/>
          <p:nvPr/>
        </p:nvSpPr>
        <p:spPr>
          <a:xfrm>
            <a:off x="99060" y="1092200"/>
            <a:ext cx="10187940" cy="398780"/>
          </a:xfrm>
          <a:prstGeom prst="rect">
            <a:avLst/>
          </a:prstGeom>
          <a:noFill/>
        </p:spPr>
        <p:txBody>
          <a:bodyPr wrap="square" rtlCol="0" anchor="t">
            <a:spAutoFit/>
          </a:bodyPr>
          <a:p>
            <a:r>
              <a:rPr sz="2000">
                <a:solidFill>
                  <a:srgbClr val="382C78"/>
                </a:solidFill>
                <a:sym typeface="+mn-ea"/>
              </a:rPr>
              <a:t>（一）影视字幕的编排设计</a:t>
            </a:r>
            <a:endParaRPr sz="2000">
              <a:solidFill>
                <a:srgbClr val="382C78"/>
              </a:solidFill>
              <a:sym typeface="+mn-ea"/>
            </a:endParaRPr>
          </a:p>
        </p:txBody>
      </p:sp>
      <p:sp>
        <p:nvSpPr>
          <p:cNvPr id="6" name="文本框 5"/>
          <p:cNvSpPr txBox="1"/>
          <p:nvPr/>
        </p:nvSpPr>
        <p:spPr>
          <a:xfrm>
            <a:off x="264795" y="3729355"/>
            <a:ext cx="10187940" cy="398780"/>
          </a:xfrm>
          <a:prstGeom prst="rect">
            <a:avLst/>
          </a:prstGeom>
          <a:noFill/>
        </p:spPr>
        <p:txBody>
          <a:bodyPr wrap="square" rtlCol="0" anchor="t">
            <a:spAutoFit/>
          </a:bodyPr>
          <a:p>
            <a:r>
              <a:rPr sz="2000">
                <a:solidFill>
                  <a:srgbClr val="382C78"/>
                </a:solidFill>
                <a:sym typeface="+mn-ea"/>
              </a:rPr>
              <a:t>2．文字在画面上的位置</a:t>
            </a:r>
            <a:endParaRPr sz="2000">
              <a:solidFill>
                <a:srgbClr val="382C78"/>
              </a:solidFill>
              <a:sym typeface="+mn-ea"/>
            </a:endParaRPr>
          </a:p>
        </p:txBody>
      </p:sp>
      <p:sp>
        <p:nvSpPr>
          <p:cNvPr id="2" name="文本框 1"/>
          <p:cNvSpPr txBox="1"/>
          <p:nvPr/>
        </p:nvSpPr>
        <p:spPr>
          <a:xfrm>
            <a:off x="264795" y="1490980"/>
            <a:ext cx="10187940" cy="398780"/>
          </a:xfrm>
          <a:prstGeom prst="rect">
            <a:avLst/>
          </a:prstGeom>
          <a:noFill/>
        </p:spPr>
        <p:txBody>
          <a:bodyPr wrap="square" rtlCol="0" anchor="t">
            <a:spAutoFit/>
          </a:bodyPr>
          <a:p>
            <a:r>
              <a:rPr sz="2000">
                <a:solidFill>
                  <a:srgbClr val="382C78"/>
                </a:solidFill>
                <a:sym typeface="+mn-ea"/>
              </a:rPr>
              <a:t>1．文字的字体与大小</a:t>
            </a:r>
            <a:endParaRPr sz="2000">
              <a:solidFill>
                <a:srgbClr val="382C78"/>
              </a:solidFill>
              <a:sym typeface="+mn-ea"/>
            </a:endParaRPr>
          </a:p>
        </p:txBody>
      </p:sp>
      <p:grpSp>
        <p:nvGrpSpPr>
          <p:cNvPr id="26" name="组合 25"/>
          <p:cNvGrpSpPr/>
          <p:nvPr/>
        </p:nvGrpSpPr>
        <p:grpSpPr>
          <a:xfrm rot="0">
            <a:off x="568325" y="1889760"/>
            <a:ext cx="11146155" cy="469265"/>
            <a:chOff x="1491" y="3356"/>
            <a:chExt cx="17553" cy="739"/>
          </a:xfrm>
        </p:grpSpPr>
        <p:sp>
          <p:nvSpPr>
            <p:cNvPr id="4" name="文本框 3"/>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影视字体大致可分为三类，第一类是印刷体类，第二类是书法类，第三类是各种变体美术字类。</a:t>
              </a:r>
              <a:endParaRPr lang="zh-CN" altLang="en-US" dirty="0">
                <a:latin typeface="+mn-ea"/>
                <a:cs typeface="宋体" panose="02010600030101010101" pitchFamily="2" charset="-122"/>
                <a:sym typeface="+mn-ea"/>
              </a:endParaRPr>
            </a:p>
          </p:txBody>
        </p:sp>
        <p:sp>
          <p:nvSpPr>
            <p:cNvPr id="5" name="椭圆 4"/>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3" name="组合 22"/>
          <p:cNvGrpSpPr/>
          <p:nvPr/>
        </p:nvGrpSpPr>
        <p:grpSpPr>
          <a:xfrm rot="0">
            <a:off x="568325" y="2426970"/>
            <a:ext cx="11146155" cy="645160"/>
            <a:chOff x="1491" y="3356"/>
            <a:chExt cx="17553" cy="1016"/>
          </a:xfrm>
        </p:grpSpPr>
        <p:sp>
          <p:nvSpPr>
            <p:cNvPr id="24" name="文本框 23"/>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标题性字幕，通常具有标识和反映主题的作用， 其设计原则要根据影片或节目的定位、题材、内容、风格样式来确定。字号相对要大些，字体艺术性要强，视觉效果要明显。</a:t>
              </a:r>
              <a:endParaRPr lang="zh-CN" altLang="en-US" dirty="0">
                <a:latin typeface="+mn-ea"/>
                <a:cs typeface="宋体" panose="02010600030101010101" pitchFamily="2" charset="-122"/>
                <a:sym typeface="+mn-ea"/>
              </a:endParaRPr>
            </a:p>
          </p:txBody>
        </p:sp>
        <p:sp>
          <p:nvSpPr>
            <p:cNvPr id="25" name="椭圆 24"/>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7" name="组合 26"/>
          <p:cNvGrpSpPr/>
          <p:nvPr/>
        </p:nvGrpSpPr>
        <p:grpSpPr>
          <a:xfrm rot="0">
            <a:off x="568325" y="3057525"/>
            <a:ext cx="11146155" cy="645160"/>
            <a:chOff x="1491" y="3356"/>
            <a:chExt cx="17553" cy="1016"/>
          </a:xfrm>
        </p:grpSpPr>
        <p:sp>
          <p:nvSpPr>
            <p:cNvPr id="28" name="文本框 27"/>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标题性字幕，通常具有标识和反映主题的作用， 其设计原则要根据影片或节目的定位、题材、内容、风格样式来确定。字号相对要大些，字体艺术性要强，视觉效果要明显。</a:t>
              </a:r>
              <a:endParaRPr lang="zh-CN" altLang="en-US" dirty="0">
                <a:latin typeface="+mn-ea"/>
                <a:cs typeface="宋体" panose="02010600030101010101" pitchFamily="2" charset="-122"/>
                <a:sym typeface="+mn-ea"/>
              </a:endParaRPr>
            </a:p>
          </p:txBody>
        </p:sp>
        <p:sp>
          <p:nvSpPr>
            <p:cNvPr id="29" name="椭圆 2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0" name="组合 29"/>
          <p:cNvGrpSpPr/>
          <p:nvPr/>
        </p:nvGrpSpPr>
        <p:grpSpPr>
          <a:xfrm rot="0">
            <a:off x="568325" y="4135120"/>
            <a:ext cx="11146155" cy="1198880"/>
            <a:chOff x="1491" y="3356"/>
            <a:chExt cx="17553" cy="1888"/>
          </a:xfrm>
        </p:grpSpPr>
        <p:sp>
          <p:nvSpPr>
            <p:cNvPr id="31" name="文本框 30"/>
            <p:cNvSpPr txBox="1"/>
            <p:nvPr/>
          </p:nvSpPr>
          <p:spPr>
            <a:xfrm>
              <a:off x="1980" y="3356"/>
              <a:ext cx="17064" cy="1888"/>
            </a:xfrm>
            <a:prstGeom prst="rect">
              <a:avLst/>
            </a:prstGeom>
            <a:noFill/>
          </p:spPr>
          <p:txBody>
            <a:bodyPr wrap="square" rtlCol="0" anchor="t">
              <a:spAutoFit/>
            </a:bodyPr>
            <a:p>
              <a:r>
                <a:rPr lang="zh-CN" altLang="en-US" dirty="0">
                  <a:latin typeface="+mn-ea"/>
                  <a:cs typeface="宋体" panose="02010600030101010101" pitchFamily="2" charset="-122"/>
                  <a:sym typeface="+mn-ea"/>
                </a:rPr>
                <a:t>文字放置在画面的正中心位置，焦点集中，视觉效果平稳、安定、强烈，因而影视片名字幕一般居中横排。标题性字幕放置在画面上部的黄金分割线上，具有安全、平稳、高雅、大方的视觉感受。文字放置于画面的最下端，具有稳重的视觉效果，因而说明性文字一般置于画面的下端。说明性文字放置在画面的左端或右端，则具有极不平衡的感觉，但对于突出文字极其有效，不过不宜多用。</a:t>
              </a:r>
              <a:endParaRPr lang="zh-CN" altLang="en-US" dirty="0">
                <a:latin typeface="+mn-ea"/>
                <a:cs typeface="宋体" panose="02010600030101010101" pitchFamily="2" charset="-122"/>
                <a:sym typeface="+mn-ea"/>
              </a:endParaRPr>
            </a:p>
          </p:txBody>
        </p:sp>
        <p:sp>
          <p:nvSpPr>
            <p:cNvPr id="38" name="椭圆 3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9" name="组合 38"/>
          <p:cNvGrpSpPr/>
          <p:nvPr/>
        </p:nvGrpSpPr>
        <p:grpSpPr>
          <a:xfrm rot="0">
            <a:off x="568325" y="5336540"/>
            <a:ext cx="11146155" cy="922020"/>
            <a:chOff x="1491" y="3356"/>
            <a:chExt cx="17553" cy="1452"/>
          </a:xfrm>
        </p:grpSpPr>
        <p:sp>
          <p:nvSpPr>
            <p:cNvPr id="40" name="文本框 39"/>
            <p:cNvSpPr txBox="1"/>
            <p:nvPr/>
          </p:nvSpPr>
          <p:spPr>
            <a:xfrm>
              <a:off x="1980" y="3356"/>
              <a:ext cx="17064"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由于电视屏幕的有限性，一般横排文字字数不宜过多，在排列时应该有适当的空白，做到错落有致。字幕的字数应简短、准确、精练。字幕排列不能影响画面所要表现的内容，应在画面次要部位或空白处插入字幕。同时在编辑时注意把文字置于字幕安全框的范围内，避免出现字幕显示不完整的现象。</a:t>
              </a:r>
              <a:endParaRPr lang="zh-CN" altLang="en-US" dirty="0">
                <a:latin typeface="+mn-ea"/>
                <a:cs typeface="宋体" panose="02010600030101010101" pitchFamily="2" charset="-122"/>
                <a:sym typeface="+mn-ea"/>
              </a:endParaRPr>
            </a:p>
          </p:txBody>
        </p:sp>
        <p:sp>
          <p:nvSpPr>
            <p:cNvPr id="41" name="椭圆 4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46930" cy="1111885"/>
            <a:chOff x="417" y="38"/>
            <a:chExt cx="7318" cy="1751"/>
          </a:xfrm>
        </p:grpSpPr>
        <p:sp>
          <p:nvSpPr>
            <p:cNvPr id="15" name="文本框 14"/>
            <p:cNvSpPr txBox="1"/>
            <p:nvPr/>
          </p:nvSpPr>
          <p:spPr>
            <a:xfrm>
              <a:off x="417" y="773"/>
              <a:ext cx="6768" cy="1016"/>
            </a:xfrm>
            <a:prstGeom prst="rect">
              <a:avLst/>
            </a:prstGeom>
            <a:noFill/>
          </p:spPr>
          <p:txBody>
            <a:bodyPr wrap="none" rtlCol="0" anchor="t">
              <a:spAutoFit/>
            </a:bodyPr>
            <a:p>
              <a:pPr algn="l"/>
              <a:r>
                <a:rPr lang="zh-CN" altLang="en-US" sz="3600">
                  <a:solidFill>
                    <a:srgbClr val="382C78"/>
                  </a:solidFill>
                  <a:sym typeface="+mn-ea"/>
                </a:rPr>
                <a:t>二、影视字幕的设计</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3839"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第五节	影视字幕设计</a:t>
                </a:r>
                <a:endParaRPr>
                  <a:solidFill>
                    <a:schemeClr val="bg1"/>
                  </a:solidFill>
                </a:endParaRPr>
              </a:p>
            </p:txBody>
          </p:sp>
        </p:grpSp>
      </p:grpSp>
      <p:sp>
        <p:nvSpPr>
          <p:cNvPr id="17" name="文本框 16"/>
          <p:cNvSpPr txBox="1"/>
          <p:nvPr/>
        </p:nvSpPr>
        <p:spPr>
          <a:xfrm>
            <a:off x="99060" y="1092200"/>
            <a:ext cx="10187940" cy="398780"/>
          </a:xfrm>
          <a:prstGeom prst="rect">
            <a:avLst/>
          </a:prstGeom>
          <a:noFill/>
        </p:spPr>
        <p:txBody>
          <a:bodyPr wrap="square" rtlCol="0" anchor="t">
            <a:spAutoFit/>
          </a:bodyPr>
          <a:p>
            <a:r>
              <a:rPr sz="2000">
                <a:solidFill>
                  <a:srgbClr val="382C78"/>
                </a:solidFill>
                <a:sym typeface="+mn-ea"/>
              </a:rPr>
              <a:t>（一）影视字幕的编排设计</a:t>
            </a:r>
            <a:endParaRPr sz="2000">
              <a:solidFill>
                <a:srgbClr val="382C78"/>
              </a:solidFill>
              <a:sym typeface="+mn-ea"/>
            </a:endParaRPr>
          </a:p>
        </p:txBody>
      </p:sp>
      <p:sp>
        <p:nvSpPr>
          <p:cNvPr id="6" name="文本框 5"/>
          <p:cNvSpPr txBox="1"/>
          <p:nvPr/>
        </p:nvSpPr>
        <p:spPr>
          <a:xfrm>
            <a:off x="264795" y="2884805"/>
            <a:ext cx="10187940" cy="398780"/>
          </a:xfrm>
          <a:prstGeom prst="rect">
            <a:avLst/>
          </a:prstGeom>
          <a:noFill/>
        </p:spPr>
        <p:txBody>
          <a:bodyPr wrap="square" rtlCol="0" anchor="t">
            <a:spAutoFit/>
          </a:bodyPr>
          <a:p>
            <a:r>
              <a:rPr sz="2000">
                <a:solidFill>
                  <a:srgbClr val="382C78"/>
                </a:solidFill>
                <a:sym typeface="+mn-ea"/>
              </a:rPr>
              <a:t>4．字幕出入方式的选择</a:t>
            </a:r>
            <a:endParaRPr sz="2000">
              <a:solidFill>
                <a:srgbClr val="382C78"/>
              </a:solidFill>
              <a:sym typeface="+mn-ea"/>
            </a:endParaRPr>
          </a:p>
        </p:txBody>
      </p:sp>
      <p:sp>
        <p:nvSpPr>
          <p:cNvPr id="2" name="文本框 1"/>
          <p:cNvSpPr txBox="1"/>
          <p:nvPr/>
        </p:nvSpPr>
        <p:spPr>
          <a:xfrm>
            <a:off x="264795" y="1490980"/>
            <a:ext cx="10187940" cy="398780"/>
          </a:xfrm>
          <a:prstGeom prst="rect">
            <a:avLst/>
          </a:prstGeom>
          <a:noFill/>
        </p:spPr>
        <p:txBody>
          <a:bodyPr wrap="square" rtlCol="0" anchor="t">
            <a:spAutoFit/>
          </a:bodyPr>
          <a:p>
            <a:r>
              <a:rPr sz="2000">
                <a:solidFill>
                  <a:srgbClr val="382C78"/>
                </a:solidFill>
                <a:sym typeface="+mn-ea"/>
              </a:rPr>
              <a:t>3．字幕与图案的匹配</a:t>
            </a:r>
            <a:endParaRPr sz="2000">
              <a:solidFill>
                <a:srgbClr val="382C78"/>
              </a:solidFill>
              <a:sym typeface="+mn-ea"/>
            </a:endParaRPr>
          </a:p>
        </p:txBody>
      </p:sp>
      <p:grpSp>
        <p:nvGrpSpPr>
          <p:cNvPr id="26" name="组合 25"/>
          <p:cNvGrpSpPr/>
          <p:nvPr/>
        </p:nvGrpSpPr>
        <p:grpSpPr>
          <a:xfrm rot="0">
            <a:off x="568325" y="1962785"/>
            <a:ext cx="11146155" cy="922020"/>
            <a:chOff x="1491" y="3356"/>
            <a:chExt cx="17553" cy="1452"/>
          </a:xfrm>
        </p:grpSpPr>
        <p:sp>
          <p:nvSpPr>
            <p:cNvPr id="4" name="文本框 3"/>
            <p:cNvSpPr txBox="1"/>
            <p:nvPr/>
          </p:nvSpPr>
          <p:spPr>
            <a:xfrm>
              <a:off x="1980" y="3356"/>
              <a:ext cx="17064"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对栏目字幕的设计，应该重视图形、文字混合编排与创作。图表和字幕的设计要尽可能简单明了，信息量适中，给观众直观快速、一目了然的感觉，达到一图胜千言的目的。图表和字幕的设计要求前景文字和背景之间有适当的反差。</a:t>
              </a:r>
              <a:endParaRPr lang="zh-CN" altLang="en-US" dirty="0">
                <a:latin typeface="+mn-ea"/>
                <a:cs typeface="宋体" panose="02010600030101010101" pitchFamily="2" charset="-122"/>
                <a:sym typeface="+mn-ea"/>
              </a:endParaRPr>
            </a:p>
          </p:txBody>
        </p:sp>
        <p:sp>
          <p:nvSpPr>
            <p:cNvPr id="5" name="椭圆 4"/>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0" name="组合 29"/>
          <p:cNvGrpSpPr/>
          <p:nvPr/>
        </p:nvGrpSpPr>
        <p:grpSpPr>
          <a:xfrm rot="0">
            <a:off x="568325" y="3282315"/>
            <a:ext cx="11146155" cy="469265"/>
            <a:chOff x="1491" y="3356"/>
            <a:chExt cx="17553" cy="739"/>
          </a:xfrm>
        </p:grpSpPr>
        <p:sp>
          <p:nvSpPr>
            <p:cNvPr id="31" name="文本框 30"/>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字幕出入画面的方式主要有直切、慢转换和特效三种。</a:t>
              </a:r>
              <a:endParaRPr lang="zh-CN" altLang="en-US" dirty="0">
                <a:latin typeface="+mn-ea"/>
                <a:cs typeface="宋体" panose="02010600030101010101" pitchFamily="2" charset="-122"/>
                <a:sym typeface="+mn-ea"/>
              </a:endParaRPr>
            </a:p>
          </p:txBody>
        </p:sp>
        <p:sp>
          <p:nvSpPr>
            <p:cNvPr id="38" name="椭圆 3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9" name="组合 38"/>
          <p:cNvGrpSpPr/>
          <p:nvPr/>
        </p:nvGrpSpPr>
        <p:grpSpPr>
          <a:xfrm rot="0">
            <a:off x="568325" y="3884295"/>
            <a:ext cx="11146155" cy="922020"/>
            <a:chOff x="1491" y="3356"/>
            <a:chExt cx="17553" cy="1452"/>
          </a:xfrm>
        </p:grpSpPr>
        <p:sp>
          <p:nvSpPr>
            <p:cNvPr id="40" name="文本框 39"/>
            <p:cNvSpPr txBox="1"/>
            <p:nvPr/>
          </p:nvSpPr>
          <p:spPr>
            <a:xfrm>
              <a:off x="1980" y="3356"/>
              <a:ext cx="17064"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直切方式没有任何过渡，直接、简练、快速，是最为常见的方式，常用于节奏较快的影视作品和电视节目。慢转换，即化入化出、淡入淡出等，这种出入方式过程完整，视觉效果舒缓流畅，常用于节奏较慢的节目内容。特效，主要采用后期制作软件中的特技方法来强化屏幕文字出现的艺术效果和视觉冲击力。</a:t>
              </a:r>
              <a:endParaRPr lang="zh-CN" altLang="en-US" dirty="0">
                <a:latin typeface="+mn-ea"/>
                <a:cs typeface="宋体" panose="02010600030101010101" pitchFamily="2" charset="-122"/>
                <a:sym typeface="+mn-ea"/>
              </a:endParaRPr>
            </a:p>
          </p:txBody>
        </p:sp>
        <p:sp>
          <p:nvSpPr>
            <p:cNvPr id="41" name="椭圆 4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7" name="组合 6"/>
          <p:cNvGrpSpPr/>
          <p:nvPr/>
        </p:nvGrpSpPr>
        <p:grpSpPr>
          <a:xfrm rot="0">
            <a:off x="568325" y="4886960"/>
            <a:ext cx="11146155" cy="469265"/>
            <a:chOff x="1491" y="3356"/>
            <a:chExt cx="17553" cy="739"/>
          </a:xfrm>
        </p:grpSpPr>
        <p:sp>
          <p:nvSpPr>
            <p:cNvPr id="8" name="文本框 7"/>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字幕在屏幕上出入的时机、速度和停留时间的长短直接影响到观看的效果。</a:t>
              </a:r>
              <a:endParaRPr lang="zh-CN" altLang="en-US" dirty="0">
                <a:latin typeface="+mn-ea"/>
                <a:cs typeface="宋体" panose="02010600030101010101" pitchFamily="2" charset="-122"/>
                <a:sym typeface="+mn-ea"/>
              </a:endParaRPr>
            </a:p>
          </p:txBody>
        </p:sp>
        <p:sp>
          <p:nvSpPr>
            <p:cNvPr id="9" name="椭圆 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46930" cy="1111885"/>
            <a:chOff x="417" y="38"/>
            <a:chExt cx="7318" cy="1751"/>
          </a:xfrm>
        </p:grpSpPr>
        <p:sp>
          <p:nvSpPr>
            <p:cNvPr id="15" name="文本框 14"/>
            <p:cNvSpPr txBox="1"/>
            <p:nvPr/>
          </p:nvSpPr>
          <p:spPr>
            <a:xfrm>
              <a:off x="417" y="773"/>
              <a:ext cx="6768" cy="1016"/>
            </a:xfrm>
            <a:prstGeom prst="rect">
              <a:avLst/>
            </a:prstGeom>
            <a:noFill/>
          </p:spPr>
          <p:txBody>
            <a:bodyPr wrap="none" rtlCol="0" anchor="t">
              <a:spAutoFit/>
            </a:bodyPr>
            <a:p>
              <a:pPr algn="l"/>
              <a:r>
                <a:rPr lang="zh-CN" altLang="en-US" sz="3600">
                  <a:solidFill>
                    <a:srgbClr val="382C78"/>
                  </a:solidFill>
                  <a:sym typeface="+mn-ea"/>
                </a:rPr>
                <a:t>二、影视字幕的设计</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3839"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第五节	影视字幕设计</a:t>
                </a:r>
                <a:endParaRPr>
                  <a:solidFill>
                    <a:schemeClr val="bg1"/>
                  </a:solidFill>
                </a:endParaRPr>
              </a:p>
            </p:txBody>
          </p:sp>
        </p:grpSp>
      </p:grpSp>
      <p:sp>
        <p:nvSpPr>
          <p:cNvPr id="17" name="文本框 16"/>
          <p:cNvSpPr txBox="1"/>
          <p:nvPr/>
        </p:nvSpPr>
        <p:spPr>
          <a:xfrm>
            <a:off x="99060" y="1092200"/>
            <a:ext cx="10187940" cy="398780"/>
          </a:xfrm>
          <a:prstGeom prst="rect">
            <a:avLst/>
          </a:prstGeom>
          <a:noFill/>
        </p:spPr>
        <p:txBody>
          <a:bodyPr wrap="square" rtlCol="0" anchor="t">
            <a:spAutoFit/>
          </a:bodyPr>
          <a:p>
            <a:r>
              <a:rPr sz="2000">
                <a:solidFill>
                  <a:srgbClr val="382C78"/>
                </a:solidFill>
                <a:sym typeface="+mn-ea"/>
              </a:rPr>
              <a:t>（二）影视字幕的色彩选择</a:t>
            </a:r>
            <a:endParaRPr sz="2000">
              <a:solidFill>
                <a:srgbClr val="382C78"/>
              </a:solidFill>
              <a:sym typeface="+mn-ea"/>
            </a:endParaRPr>
          </a:p>
        </p:txBody>
      </p:sp>
      <p:sp>
        <p:nvSpPr>
          <p:cNvPr id="2" name="文本框 1"/>
          <p:cNvSpPr txBox="1"/>
          <p:nvPr/>
        </p:nvSpPr>
        <p:spPr>
          <a:xfrm>
            <a:off x="264795" y="1490980"/>
            <a:ext cx="10187940" cy="398780"/>
          </a:xfrm>
          <a:prstGeom prst="rect">
            <a:avLst/>
          </a:prstGeom>
          <a:noFill/>
        </p:spPr>
        <p:txBody>
          <a:bodyPr wrap="square" rtlCol="0" anchor="t">
            <a:spAutoFit/>
          </a:bodyPr>
          <a:p>
            <a:r>
              <a:rPr sz="2000">
                <a:solidFill>
                  <a:srgbClr val="382C78"/>
                </a:solidFill>
                <a:sym typeface="+mn-ea"/>
              </a:rPr>
              <a:t>1．色彩要和谐统一</a:t>
            </a:r>
            <a:endParaRPr sz="2000">
              <a:solidFill>
                <a:srgbClr val="382C78"/>
              </a:solidFill>
              <a:sym typeface="+mn-ea"/>
            </a:endParaRPr>
          </a:p>
        </p:txBody>
      </p:sp>
      <p:grpSp>
        <p:nvGrpSpPr>
          <p:cNvPr id="26" name="组合 25"/>
          <p:cNvGrpSpPr/>
          <p:nvPr/>
        </p:nvGrpSpPr>
        <p:grpSpPr>
          <a:xfrm rot="0">
            <a:off x="568325" y="1962785"/>
            <a:ext cx="11146155" cy="645160"/>
            <a:chOff x="1491" y="3356"/>
            <a:chExt cx="17553" cy="1016"/>
          </a:xfrm>
        </p:grpSpPr>
        <p:sp>
          <p:nvSpPr>
            <p:cNvPr id="4" name="文本框 3"/>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影视字幕颜色的选择应以影视作品主题内容、题材风格、画面的背景颜色为依据，做到字幕的配色与影视作品的主题和基调相匹配。</a:t>
              </a:r>
              <a:endParaRPr lang="zh-CN" altLang="en-US" dirty="0">
                <a:latin typeface="+mn-ea"/>
                <a:cs typeface="宋体" panose="02010600030101010101" pitchFamily="2" charset="-122"/>
                <a:sym typeface="+mn-ea"/>
              </a:endParaRPr>
            </a:p>
          </p:txBody>
        </p:sp>
        <p:sp>
          <p:nvSpPr>
            <p:cNvPr id="5" name="椭圆 4"/>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0" name="组合 29"/>
          <p:cNvGrpSpPr/>
          <p:nvPr/>
        </p:nvGrpSpPr>
        <p:grpSpPr>
          <a:xfrm rot="0">
            <a:off x="568325" y="2607945"/>
            <a:ext cx="11146155" cy="645160"/>
            <a:chOff x="1491" y="3356"/>
            <a:chExt cx="17553" cy="1016"/>
          </a:xfrm>
        </p:grpSpPr>
        <p:sp>
          <p:nvSpPr>
            <p:cNvPr id="31" name="文本框 30"/>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标题性字幕颜色可以选择对比强烈、鲜明醒目的色彩；白色与其他画面背景色的协调度最高，因此，影视作品中对白、解说以及片尾的字幕等说明性的字幕以白色字幕最为常见。</a:t>
              </a:r>
              <a:endParaRPr lang="zh-CN" altLang="en-US" dirty="0">
                <a:latin typeface="+mn-ea"/>
                <a:cs typeface="宋体" panose="02010600030101010101" pitchFamily="2" charset="-122"/>
                <a:sym typeface="+mn-ea"/>
              </a:endParaRPr>
            </a:p>
          </p:txBody>
        </p:sp>
        <p:sp>
          <p:nvSpPr>
            <p:cNvPr id="38" name="椭圆 3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9" name="组合 38"/>
          <p:cNvGrpSpPr/>
          <p:nvPr/>
        </p:nvGrpSpPr>
        <p:grpSpPr>
          <a:xfrm rot="0">
            <a:off x="585470" y="3659505"/>
            <a:ext cx="11146155" cy="469265"/>
            <a:chOff x="1491" y="3356"/>
            <a:chExt cx="17553" cy="739"/>
          </a:xfrm>
        </p:grpSpPr>
        <p:sp>
          <p:nvSpPr>
            <p:cNvPr id="40" name="文本框 39"/>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在选择字幕的颜色时，要根据色彩的象征意义，从人们对色彩的情感倾向方面进行考虑。</a:t>
              </a:r>
              <a:endParaRPr lang="zh-CN" altLang="en-US" dirty="0">
                <a:latin typeface="+mn-ea"/>
                <a:cs typeface="宋体" panose="02010600030101010101" pitchFamily="2" charset="-122"/>
                <a:sym typeface="+mn-ea"/>
              </a:endParaRPr>
            </a:p>
          </p:txBody>
        </p:sp>
        <p:sp>
          <p:nvSpPr>
            <p:cNvPr id="41" name="椭圆 4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7" name="组合 6"/>
          <p:cNvGrpSpPr/>
          <p:nvPr/>
        </p:nvGrpSpPr>
        <p:grpSpPr>
          <a:xfrm rot="0">
            <a:off x="602615" y="4223385"/>
            <a:ext cx="11146155" cy="645160"/>
            <a:chOff x="1491" y="3356"/>
            <a:chExt cx="17553" cy="1016"/>
          </a:xfrm>
        </p:grpSpPr>
        <p:sp>
          <p:nvSpPr>
            <p:cNvPr id="8" name="文本框 7"/>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红、橙、黄等暖色系列给人以温暖、快活、兴奋的感觉；青、蓝、紫等冷色系列则给人以清凉、寒冷和沉静的感觉。暖色向外扩张、前移，冷色向内收缩、后退。</a:t>
              </a:r>
              <a:endParaRPr lang="zh-CN" altLang="en-US" dirty="0">
                <a:latin typeface="+mn-ea"/>
                <a:cs typeface="宋体" panose="02010600030101010101" pitchFamily="2" charset="-122"/>
                <a:sym typeface="+mn-ea"/>
              </a:endParaRPr>
            </a:p>
          </p:txBody>
        </p:sp>
        <p:sp>
          <p:nvSpPr>
            <p:cNvPr id="9" name="椭圆 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0" name="文本框 9"/>
          <p:cNvSpPr txBox="1"/>
          <p:nvPr/>
        </p:nvSpPr>
        <p:spPr>
          <a:xfrm>
            <a:off x="264795" y="3229610"/>
            <a:ext cx="10187940" cy="398780"/>
          </a:xfrm>
          <a:prstGeom prst="rect">
            <a:avLst/>
          </a:prstGeom>
          <a:noFill/>
        </p:spPr>
        <p:txBody>
          <a:bodyPr wrap="square" rtlCol="0" anchor="t">
            <a:spAutoFit/>
          </a:bodyPr>
          <a:p>
            <a:r>
              <a:rPr sz="2000">
                <a:solidFill>
                  <a:srgbClr val="382C78"/>
                </a:solidFill>
                <a:sym typeface="+mn-ea"/>
              </a:rPr>
              <a:t>2．色彩的情感倾向</a:t>
            </a:r>
            <a:endParaRPr sz="2000">
              <a:solidFill>
                <a:srgbClr val="382C78"/>
              </a:solidFill>
              <a:sym typeface="+mn-ea"/>
            </a:endParaRPr>
          </a:p>
        </p:txBody>
      </p:sp>
      <p:grpSp>
        <p:nvGrpSpPr>
          <p:cNvPr id="13" name="组合 12"/>
          <p:cNvGrpSpPr/>
          <p:nvPr/>
        </p:nvGrpSpPr>
        <p:grpSpPr>
          <a:xfrm>
            <a:off x="264795" y="4693285"/>
            <a:ext cx="11468735" cy="914400"/>
            <a:chOff x="1336" y="7266"/>
            <a:chExt cx="18061" cy="1440"/>
          </a:xfrm>
        </p:grpSpPr>
        <p:grpSp>
          <p:nvGrpSpPr>
            <p:cNvPr id="14" name="组合 13"/>
            <p:cNvGrpSpPr/>
            <p:nvPr/>
          </p:nvGrpSpPr>
          <p:grpSpPr>
            <a:xfrm>
              <a:off x="1336" y="7266"/>
              <a:ext cx="2483" cy="1440"/>
              <a:chOff x="982" y="7247"/>
              <a:chExt cx="2483" cy="1440"/>
            </a:xfrm>
          </p:grpSpPr>
          <p:sp>
            <p:nvSpPr>
              <p:cNvPr id="16" name="文本框 15"/>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18" name="图片 17"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19" name="文本框 18"/>
            <p:cNvSpPr txBox="1"/>
            <p:nvPr/>
          </p:nvSpPr>
          <p:spPr>
            <a:xfrm>
              <a:off x="3657" y="7532"/>
              <a:ext cx="15740" cy="1016"/>
            </a:xfrm>
            <a:prstGeom prst="rect">
              <a:avLst/>
            </a:prstGeom>
            <a:noFill/>
          </p:spPr>
          <p:txBody>
            <a:bodyPr wrap="square" rtlCol="0">
              <a:spAutoFit/>
            </a:bodyPr>
            <a:p>
              <a:r>
                <a:t>【影视字幕编排设计】</a:t>
              </a:r>
            </a:p>
            <a:p/>
          </p:txBody>
        </p:sp>
      </p:grpSp>
      <p:pic>
        <p:nvPicPr>
          <p:cNvPr id="431" name="image239.png"/>
          <p:cNvPicPr>
            <a:picLocks noChangeAspect="1"/>
          </p:cNvPicPr>
          <p:nvPr/>
        </p:nvPicPr>
        <p:blipFill>
          <a:blip r:embed="rId2" cstate="print"/>
          <a:stretch>
            <a:fillRect/>
          </a:stretch>
        </p:blipFill>
        <p:spPr>
          <a:xfrm>
            <a:off x="2018983" y="5242878"/>
            <a:ext cx="2543175" cy="1261745"/>
          </a:xfrm>
          <a:prstGeom prst="rect">
            <a:avLst/>
          </a:prstGeom>
        </p:spPr>
      </p:pic>
      <p:pic>
        <p:nvPicPr>
          <p:cNvPr id="433" name="image240.png"/>
          <p:cNvPicPr>
            <a:picLocks noChangeAspect="1"/>
          </p:cNvPicPr>
          <p:nvPr/>
        </p:nvPicPr>
        <p:blipFill>
          <a:blip r:embed="rId3" cstate="print"/>
          <a:stretch>
            <a:fillRect/>
          </a:stretch>
        </p:blipFill>
        <p:spPr>
          <a:xfrm>
            <a:off x="5163185" y="5249545"/>
            <a:ext cx="2528570" cy="1248410"/>
          </a:xfrm>
          <a:prstGeom prst="rect">
            <a:avLst/>
          </a:prstGeom>
        </p:spPr>
      </p:pic>
      <p:pic>
        <p:nvPicPr>
          <p:cNvPr id="435" name="image241.png"/>
          <p:cNvPicPr>
            <a:picLocks noChangeAspect="1"/>
          </p:cNvPicPr>
          <p:nvPr/>
        </p:nvPicPr>
        <p:blipFill>
          <a:blip r:embed="rId4" cstate="print"/>
          <a:stretch>
            <a:fillRect/>
          </a:stretch>
        </p:blipFill>
        <p:spPr>
          <a:xfrm>
            <a:off x="8502650" y="5243195"/>
            <a:ext cx="2550795" cy="1254760"/>
          </a:xfrm>
          <a:prstGeom prst="rect">
            <a:avLst/>
          </a:prstGeom>
        </p:spPr>
      </p:pic>
    </p:spTree>
    <p:custDataLst>
      <p:tags r:id="rId5"/>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115060" y="3299460"/>
            <a:ext cx="2642235" cy="663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2775268" y="2882265"/>
            <a:ext cx="6640830" cy="922020"/>
          </a:xfrm>
          <a:prstGeom prst="rect">
            <a:avLst/>
          </a:prstGeom>
          <a:noFill/>
        </p:spPr>
        <p:txBody>
          <a:bodyPr wrap="square" rtlCol="0" anchor="t">
            <a:spAutoFit/>
          </a:bodyPr>
          <a:p>
            <a:pPr algn="ctr"/>
            <a:r>
              <a:rPr lang="zh-CN" altLang="en-US" sz="5400">
                <a:solidFill>
                  <a:srgbClr val="382C78"/>
                </a:solidFill>
                <a:sym typeface="+mn-ea"/>
              </a:rPr>
              <a:t>电视新闻节目创作</a:t>
            </a:r>
            <a:endParaRPr lang="zh-CN" altLang="en-US" sz="5400">
              <a:solidFill>
                <a:srgbClr val="382C78"/>
              </a:solidFill>
              <a:sym typeface="+mn-ea"/>
            </a:endParaRPr>
          </a:p>
        </p:txBody>
      </p:sp>
      <p:sp>
        <p:nvSpPr>
          <p:cNvPr id="12" name="文本框 11"/>
          <p:cNvSpPr txBox="1"/>
          <p:nvPr/>
        </p:nvSpPr>
        <p:spPr>
          <a:xfrm>
            <a:off x="4596765" y="1443355"/>
            <a:ext cx="3174365" cy="1198880"/>
          </a:xfrm>
          <a:prstGeom prst="rect">
            <a:avLst/>
          </a:prstGeom>
          <a:noFill/>
        </p:spPr>
        <p:txBody>
          <a:bodyPr wrap="square" rtlCol="0">
            <a:spAutoFit/>
          </a:bodyPr>
          <a:p>
            <a:r>
              <a:rPr lang="zh-CN" altLang="en-US" sz="7200" b="1">
                <a:solidFill>
                  <a:srgbClr val="382C78"/>
                </a:solidFill>
                <a:latin typeface="+mj-ea"/>
                <a:ea typeface="+mj-ea"/>
                <a:cs typeface="Broadway" panose="04040905080B02020502" charset="0"/>
              </a:rPr>
              <a:t>第四章</a:t>
            </a:r>
            <a:endParaRPr lang="zh-CN" altLang="en-US" sz="7200" b="1">
              <a:solidFill>
                <a:srgbClr val="382C78"/>
              </a:solidFill>
              <a:latin typeface="+mj-ea"/>
              <a:ea typeface="+mj-ea"/>
              <a:cs typeface="Broadway" panose="04040905080B02020502" charset="0"/>
            </a:endParaRPr>
          </a:p>
        </p:txBody>
      </p:sp>
      <p:cxnSp>
        <p:nvCxnSpPr>
          <p:cNvPr id="11" name="直接连接符 10"/>
          <p:cNvCxnSpPr/>
          <p:nvPr/>
        </p:nvCxnSpPr>
        <p:spPr>
          <a:xfrm>
            <a:off x="3515361" y="2642235"/>
            <a:ext cx="5160645" cy="0"/>
          </a:xfrm>
          <a:prstGeom prst="line">
            <a:avLst/>
          </a:prstGeom>
        </p:spPr>
        <p:style>
          <a:lnRef idx="1">
            <a:schemeClr val="dk1"/>
          </a:lnRef>
          <a:fillRef idx="0">
            <a:schemeClr val="dk1"/>
          </a:fillRef>
          <a:effectRef idx="0">
            <a:schemeClr val="dk1"/>
          </a:effectRef>
          <a:fontRef idx="minor">
            <a:schemeClr val="tx1"/>
          </a:fontRef>
        </p:style>
      </p:cxnSp>
      <p:sp>
        <p:nvSpPr>
          <p:cNvPr id="41" name="矩形 40"/>
          <p:cNvSpPr/>
          <p:nvPr/>
        </p:nvSpPr>
        <p:spPr>
          <a:xfrm>
            <a:off x="394653" y="402273"/>
            <a:ext cx="11402060" cy="6096000"/>
          </a:xfrm>
          <a:prstGeom prst="rect">
            <a:avLst/>
          </a:prstGeom>
          <a:noFill/>
          <a:ln>
            <a:solidFill>
              <a:srgbClr val="382C78"/>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5" name="矩形 14"/>
          <p:cNvSpPr/>
          <p:nvPr/>
        </p:nvSpPr>
        <p:spPr>
          <a:xfrm>
            <a:off x="1327150" y="5600065"/>
            <a:ext cx="196215" cy="890270"/>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矩形 15"/>
          <p:cNvSpPr/>
          <p:nvPr/>
        </p:nvSpPr>
        <p:spPr>
          <a:xfrm>
            <a:off x="1704340" y="5826760"/>
            <a:ext cx="196215" cy="890270"/>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矩形 16"/>
          <p:cNvSpPr/>
          <p:nvPr/>
        </p:nvSpPr>
        <p:spPr>
          <a:xfrm>
            <a:off x="2051050" y="5615305"/>
            <a:ext cx="196215" cy="890270"/>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直接连接符 37"/>
          <p:cNvCxnSpPr/>
          <p:nvPr>
            <p:custDataLst>
              <p:tags r:id="rId1"/>
            </p:custDataLst>
          </p:nvPr>
        </p:nvCxnSpPr>
        <p:spPr>
          <a:xfrm>
            <a:off x="5876925" y="1515110"/>
            <a:ext cx="5248275" cy="0"/>
          </a:xfrm>
          <a:prstGeom prst="line">
            <a:avLst/>
          </a:prstGeom>
          <a:ln>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文本框 13"/>
          <p:cNvSpPr txBox="1"/>
          <p:nvPr>
            <p:custDataLst>
              <p:tags r:id="rId2"/>
            </p:custDataLst>
          </p:nvPr>
        </p:nvSpPr>
        <p:spPr>
          <a:xfrm>
            <a:off x="887096" y="1393190"/>
            <a:ext cx="1851660" cy="768350"/>
          </a:xfrm>
          <a:prstGeom prst="rect">
            <a:avLst/>
          </a:prstGeom>
          <a:noFill/>
        </p:spPr>
        <p:txBody>
          <a:bodyPr wrap="square" rtlCol="0">
            <a:normAutofit fontScale="90000"/>
          </a:bodyPr>
          <a:lstStyle/>
          <a:p>
            <a:pPr algn="r"/>
            <a:r>
              <a:rPr lang="zh-CN" altLang="en-US" sz="4400" b="1" spc="3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第四章</a:t>
            </a:r>
            <a:endParaRPr lang="zh-CN" altLang="en-US" sz="4400" b="1" spc="3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文本框 14"/>
          <p:cNvSpPr txBox="1"/>
          <p:nvPr>
            <p:custDataLst>
              <p:tags r:id="rId3"/>
            </p:custDataLst>
          </p:nvPr>
        </p:nvSpPr>
        <p:spPr>
          <a:xfrm>
            <a:off x="614045" y="2161540"/>
            <a:ext cx="2124710" cy="650875"/>
          </a:xfrm>
          <a:prstGeom prst="rect">
            <a:avLst/>
          </a:prstGeom>
          <a:noFill/>
        </p:spPr>
        <p:txBody>
          <a:bodyPr wrap="square" rtlCol="0">
            <a:normAutofit fontScale="90000"/>
          </a:bodyPr>
          <a:lstStyle/>
          <a:p>
            <a:pPr algn="r"/>
            <a:r>
              <a:rPr lang="zh-CN" altLang="en-US" spc="3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电视新闻节目创作</a:t>
            </a:r>
            <a:endParaRPr lang="zh-CN" altLang="en-US" spc="3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6" name="矩形 15"/>
          <p:cNvSpPr/>
          <p:nvPr>
            <p:custDataLst>
              <p:tags r:id="rId4"/>
            </p:custDataLst>
          </p:nvPr>
        </p:nvSpPr>
        <p:spPr>
          <a:xfrm>
            <a:off x="2897505" y="1515110"/>
            <a:ext cx="76200" cy="9226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文本框 17"/>
          <p:cNvSpPr txBox="1"/>
          <p:nvPr>
            <p:custDataLst>
              <p:tags r:id="rId5"/>
            </p:custDataLst>
          </p:nvPr>
        </p:nvSpPr>
        <p:spPr>
          <a:xfrm>
            <a:off x="6665595" y="2715260"/>
            <a:ext cx="4246245" cy="831600"/>
          </a:xfrm>
          <a:prstGeom prst="rect">
            <a:avLst/>
          </a:prstGeom>
          <a:noFill/>
        </p:spPr>
        <p:txBody>
          <a:bodyPr wrap="square" bIns="46990" rtlCol="0" anchor="ctr" anchorCtr="0">
            <a:normAutofit/>
          </a:bodyPr>
          <a:p>
            <a:pPr marL="0" indent="0" algn="l">
              <a:lnSpc>
                <a:spcPct val="120000"/>
              </a:lnSpc>
              <a:spcBef>
                <a:spcPts val="0"/>
              </a:spcBef>
              <a:spcAft>
                <a:spcPts val="0"/>
              </a:spcAft>
              <a:buSzPct val="100000"/>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电视新闻概述</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7" name="文本框 6"/>
          <p:cNvSpPr txBox="1"/>
          <p:nvPr>
            <p:custDataLst>
              <p:tags r:id="rId6"/>
            </p:custDataLst>
          </p:nvPr>
        </p:nvSpPr>
        <p:spPr>
          <a:xfrm>
            <a:off x="6665595" y="4127500"/>
            <a:ext cx="4246245" cy="831600"/>
          </a:xfrm>
          <a:prstGeom prst="rect">
            <a:avLst/>
          </a:prstGeom>
          <a:noFill/>
        </p:spPr>
        <p:txBody>
          <a:bodyPr wrap="square" bIns="46990" rtlCol="0" anchor="ctr" anchorCtr="0">
            <a:normAutofit/>
          </a:bodyPr>
          <a:p>
            <a:pPr marL="0" indent="0" algn="l">
              <a:lnSpc>
                <a:spcPct val="120000"/>
              </a:lnSpc>
              <a:spcBef>
                <a:spcPts val="0"/>
              </a:spcBef>
              <a:spcAft>
                <a:spcPts val="0"/>
              </a:spcAft>
              <a:buSzPct val="100000"/>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电视新闻节目创作</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4" name="文本框 3"/>
          <p:cNvSpPr txBox="1"/>
          <p:nvPr>
            <p:custDataLst>
              <p:tags r:id="rId7"/>
            </p:custDataLst>
          </p:nvPr>
        </p:nvSpPr>
        <p:spPr>
          <a:xfrm>
            <a:off x="5606415" y="2931795"/>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第一节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2" name="文本框 1"/>
          <p:cNvSpPr txBox="1"/>
          <p:nvPr>
            <p:custDataLst>
              <p:tags r:id="rId8"/>
            </p:custDataLst>
          </p:nvPr>
        </p:nvSpPr>
        <p:spPr>
          <a:xfrm>
            <a:off x="5606415" y="4344035"/>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第二节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Tree>
    <p:custDataLst>
      <p:tags r:id="rId9"/>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46930" cy="1111885"/>
            <a:chOff x="417" y="38"/>
            <a:chExt cx="7318" cy="1751"/>
          </a:xfrm>
        </p:grpSpPr>
        <p:sp>
          <p:nvSpPr>
            <p:cNvPr id="15" name="文本框 14"/>
            <p:cNvSpPr txBox="1"/>
            <p:nvPr/>
          </p:nvSpPr>
          <p:spPr>
            <a:xfrm>
              <a:off x="417" y="773"/>
              <a:ext cx="6768" cy="1016"/>
            </a:xfrm>
            <a:prstGeom prst="rect">
              <a:avLst/>
            </a:prstGeom>
            <a:noFill/>
          </p:spPr>
          <p:txBody>
            <a:bodyPr wrap="none" rtlCol="0" anchor="t">
              <a:spAutoFit/>
            </a:bodyPr>
            <a:p>
              <a:pPr algn="l"/>
              <a:r>
                <a:rPr lang="zh-CN" altLang="en-US" sz="3600">
                  <a:solidFill>
                    <a:srgbClr val="382C78"/>
                  </a:solidFill>
                  <a:sym typeface="+mn-ea"/>
                </a:rPr>
                <a:t>一、电视新闻的界定</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3839"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第一节	电视新闻概述</a:t>
                </a:r>
                <a:endParaRPr>
                  <a:solidFill>
                    <a:schemeClr val="bg1"/>
                  </a:solidFill>
                </a:endParaRPr>
              </a:p>
            </p:txBody>
          </p:sp>
        </p:grpSp>
      </p:grpSp>
      <p:sp>
        <p:nvSpPr>
          <p:cNvPr id="17" name="文本框 16"/>
          <p:cNvSpPr txBox="1"/>
          <p:nvPr/>
        </p:nvSpPr>
        <p:spPr>
          <a:xfrm>
            <a:off x="1002030" y="1062990"/>
            <a:ext cx="10187940" cy="132207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关于什么是电视新闻，学术界有种种不同的定义。本书将电视新闻定义为：电视新闻是利用影视方式制作和传播的新近或正在发生的事件和事态的报道。</a:t>
            </a:r>
            <a:endParaRPr sz="2000">
              <a:solidFill>
                <a:srgbClr val="382C78"/>
              </a:solidFill>
              <a:sym typeface="+mn-ea"/>
            </a:endParaRPr>
          </a:p>
          <a:p>
            <a:r>
              <a:rPr lang="en-US" sz="2000">
                <a:solidFill>
                  <a:srgbClr val="382C78"/>
                </a:solidFill>
                <a:sym typeface="+mn-ea"/>
              </a:rPr>
              <a:t>       </a:t>
            </a:r>
            <a:r>
              <a:rPr sz="2000">
                <a:solidFill>
                  <a:srgbClr val="382C78"/>
                </a:solidFill>
                <a:sym typeface="+mn-ea"/>
              </a:rPr>
              <a:t>由于电视新闻具有信息量大、传播广泛、时效快、可视性强等特点，因而，随着新媒体技术的迅速发展，电视新闻已成为众多新闻报道形式中最主要的形式之一。</a:t>
            </a:r>
            <a:endParaRPr sz="2000">
              <a:solidFill>
                <a:srgbClr val="382C78"/>
              </a:solidFill>
              <a:sym typeface="+mn-ea"/>
            </a:endParaRPr>
          </a:p>
        </p:txBody>
      </p:sp>
      <p:sp>
        <p:nvSpPr>
          <p:cNvPr id="10" name="文本框 9"/>
          <p:cNvSpPr txBox="1"/>
          <p:nvPr/>
        </p:nvSpPr>
        <p:spPr>
          <a:xfrm>
            <a:off x="174625" y="2913380"/>
            <a:ext cx="10187940" cy="398780"/>
          </a:xfrm>
          <a:prstGeom prst="rect">
            <a:avLst/>
          </a:prstGeom>
          <a:noFill/>
        </p:spPr>
        <p:txBody>
          <a:bodyPr wrap="square" rtlCol="0" anchor="t">
            <a:spAutoFit/>
          </a:bodyPr>
          <a:p>
            <a:r>
              <a:rPr sz="2000">
                <a:solidFill>
                  <a:srgbClr val="382C78"/>
                </a:solidFill>
                <a:sym typeface="+mn-ea"/>
              </a:rPr>
              <a:t>（一）消息类电视新闻</a:t>
            </a:r>
            <a:endParaRPr sz="2000">
              <a:solidFill>
                <a:srgbClr val="382C78"/>
              </a:solidFill>
              <a:sym typeface="+mn-ea"/>
            </a:endParaRPr>
          </a:p>
        </p:txBody>
      </p:sp>
      <p:sp>
        <p:nvSpPr>
          <p:cNvPr id="6" name="文本框 5"/>
          <p:cNvSpPr txBox="1"/>
          <p:nvPr/>
        </p:nvSpPr>
        <p:spPr>
          <a:xfrm>
            <a:off x="264795" y="2341245"/>
            <a:ext cx="4754880" cy="645160"/>
          </a:xfrm>
          <a:prstGeom prst="rect">
            <a:avLst/>
          </a:prstGeom>
          <a:noFill/>
        </p:spPr>
        <p:txBody>
          <a:bodyPr wrap="none" rtlCol="0" anchor="t">
            <a:spAutoFit/>
          </a:bodyPr>
          <a:p>
            <a:pPr algn="l"/>
            <a:r>
              <a:rPr lang="zh-CN" altLang="en-US" sz="3600">
                <a:solidFill>
                  <a:srgbClr val="382C78"/>
                </a:solidFill>
                <a:sym typeface="+mn-ea"/>
              </a:rPr>
              <a:t>二、电视新闻节目类型</a:t>
            </a:r>
            <a:endParaRPr lang="zh-CN" altLang="en-US" sz="3600">
              <a:solidFill>
                <a:srgbClr val="382C78"/>
              </a:solidFill>
              <a:sym typeface="+mn-ea"/>
            </a:endParaRPr>
          </a:p>
        </p:txBody>
      </p:sp>
      <p:grpSp>
        <p:nvGrpSpPr>
          <p:cNvPr id="34" name="组合 33"/>
          <p:cNvGrpSpPr/>
          <p:nvPr/>
        </p:nvGrpSpPr>
        <p:grpSpPr>
          <a:xfrm>
            <a:off x="446405" y="3176270"/>
            <a:ext cx="11312525" cy="922020"/>
            <a:chOff x="9363" y="3519"/>
            <a:chExt cx="17815" cy="1452"/>
          </a:xfrm>
        </p:grpSpPr>
        <p:sp>
          <p:nvSpPr>
            <p:cNvPr id="35" name="矩形 3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7" name="文本框 36"/>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消息类电视新闻指的是对新近或正在发生、发现的新闻事实进行简明扼要、迅速及时、真实客观的报道的一种电视新闻节目形态。</a:t>
              </a:r>
              <a:endParaRPr lang="zh-CN" altLang="en-US" dirty="0">
                <a:latin typeface="+mn-ea"/>
                <a:cs typeface="宋体" panose="02010600030101010101" pitchFamily="2" charset="-122"/>
                <a:sym typeface="+mn-ea"/>
              </a:endParaRPr>
            </a:p>
          </p:txBody>
        </p:sp>
      </p:grpSp>
      <p:grpSp>
        <p:nvGrpSpPr>
          <p:cNvPr id="11" name="组合 10"/>
          <p:cNvGrpSpPr/>
          <p:nvPr/>
        </p:nvGrpSpPr>
        <p:grpSpPr>
          <a:xfrm>
            <a:off x="446405" y="3954145"/>
            <a:ext cx="11312525" cy="922020"/>
            <a:chOff x="9363" y="3519"/>
            <a:chExt cx="17815" cy="1452"/>
          </a:xfrm>
        </p:grpSpPr>
        <p:sp>
          <p:nvSpPr>
            <p:cNvPr id="12" name="矩形 1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文本框 19"/>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消息类电视新闻指的是对新近或正在发生、发现的新闻事实进行简明扼要、迅速及时、真实客观的报道的一种电视新闻节目形态。消息类新闻是新闻节目的主体，是观众了解社会大事的主要窗口。</a:t>
              </a:r>
              <a:endParaRPr lang="zh-CN" altLang="en-US" dirty="0">
                <a:latin typeface="+mn-ea"/>
                <a:cs typeface="宋体" panose="02010600030101010101" pitchFamily="2" charset="-122"/>
                <a:sym typeface="+mn-ea"/>
              </a:endParaRPr>
            </a:p>
          </p:txBody>
        </p:sp>
      </p:grpSp>
      <p:grpSp>
        <p:nvGrpSpPr>
          <p:cNvPr id="21" name="组合 20"/>
          <p:cNvGrpSpPr/>
          <p:nvPr/>
        </p:nvGrpSpPr>
        <p:grpSpPr>
          <a:xfrm>
            <a:off x="446405" y="4762500"/>
            <a:ext cx="11312525" cy="1337945"/>
            <a:chOff x="9363" y="3519"/>
            <a:chExt cx="17815" cy="2107"/>
          </a:xfrm>
        </p:grpSpPr>
        <p:sp>
          <p:nvSpPr>
            <p:cNvPr id="22" name="矩形 2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文本框 22"/>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消息类新闻分为短消息新闻和长消息新闻两种，有时还包括连续报道与系列报道。短新闻的特点是短小精悍，内容要求主题单一集中，仅仅围绕一个事件、一个现场、一个动态、一个主题进行摄制报道， 片长不超过 1 分 30 秒。长新闻的特点是选题重要、题材新颖、内容丰富、剖析深刻，片长不超过 4 分钟。</a:t>
              </a:r>
              <a:endParaRPr lang="zh-CN" altLang="en-US" dirty="0">
                <a:latin typeface="+mn-ea"/>
                <a:cs typeface="宋体" panose="02010600030101010101" pitchFamily="2" charset="-122"/>
                <a:sym typeface="+mn-ea"/>
              </a:endParaRPr>
            </a:p>
          </p:txBody>
        </p:sp>
      </p:grpSp>
      <p:grpSp>
        <p:nvGrpSpPr>
          <p:cNvPr id="24" name="组合 23"/>
          <p:cNvGrpSpPr/>
          <p:nvPr/>
        </p:nvGrpSpPr>
        <p:grpSpPr>
          <a:xfrm>
            <a:off x="446405" y="5995035"/>
            <a:ext cx="11312525" cy="635000"/>
            <a:chOff x="9363" y="3519"/>
            <a:chExt cx="17815" cy="1000"/>
          </a:xfrm>
        </p:grpSpPr>
        <p:sp>
          <p:nvSpPr>
            <p:cNvPr id="25" name="矩形 2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消息类电视新闻节目的特点是：节目时间较短、内容精练、时效性强、真实性高、传播迅速。</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46930" cy="1141095"/>
            <a:chOff x="417" y="38"/>
            <a:chExt cx="7318" cy="1797"/>
          </a:xfrm>
        </p:grpSpPr>
        <p:sp>
          <p:nvSpPr>
            <p:cNvPr id="15" name="文本框 14"/>
            <p:cNvSpPr txBox="1"/>
            <p:nvPr/>
          </p:nvSpPr>
          <p:spPr>
            <a:xfrm>
              <a:off x="417" y="819"/>
              <a:ext cx="6048" cy="1016"/>
            </a:xfrm>
            <a:prstGeom prst="rect">
              <a:avLst/>
            </a:prstGeom>
            <a:noFill/>
          </p:spPr>
          <p:txBody>
            <a:bodyPr wrap="none" rtlCol="0" anchor="t">
              <a:spAutoFit/>
            </a:bodyPr>
            <a:p>
              <a:pPr algn="l"/>
              <a:r>
                <a:rPr lang="zh-CN" altLang="en-US" sz="3600">
                  <a:solidFill>
                    <a:srgbClr val="382C78"/>
                  </a:solidFill>
                  <a:sym typeface="+mn-ea"/>
                </a:rPr>
                <a:t>一、电视新闻选题</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62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电视新闻节目创作</a:t>
                </a:r>
                <a:endParaRPr>
                  <a:solidFill>
                    <a:schemeClr val="bg1"/>
                  </a:solidFill>
                </a:endParaRPr>
              </a:p>
            </p:txBody>
          </p:sp>
        </p:grpSp>
      </p:grpSp>
      <p:sp>
        <p:nvSpPr>
          <p:cNvPr id="10" name="文本框 9"/>
          <p:cNvSpPr txBox="1"/>
          <p:nvPr/>
        </p:nvSpPr>
        <p:spPr>
          <a:xfrm>
            <a:off x="1119505" y="1165225"/>
            <a:ext cx="10187940" cy="101473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在电视新闻节目的制作过程中，选题策划是至关重要的一环。新闻的选题必须把握好各级党委近期的中心工作和社会的发展趋势，选择广大群众普遍关心的、能引起社会舆论的主题。选题要求贴近社会、贴近生活、贴近大众。</a:t>
            </a:r>
            <a:endParaRPr sz="2000">
              <a:solidFill>
                <a:srgbClr val="382C78"/>
              </a:solidFill>
              <a:sym typeface="+mn-ea"/>
            </a:endParaRPr>
          </a:p>
        </p:txBody>
      </p:sp>
      <p:grpSp>
        <p:nvGrpSpPr>
          <p:cNvPr id="24" name="组合 23"/>
          <p:cNvGrpSpPr/>
          <p:nvPr/>
        </p:nvGrpSpPr>
        <p:grpSpPr>
          <a:xfrm>
            <a:off x="446405" y="2875280"/>
            <a:ext cx="11312525" cy="922020"/>
            <a:chOff x="9363" y="3519"/>
            <a:chExt cx="17815" cy="1452"/>
          </a:xfrm>
        </p:grpSpPr>
        <p:sp>
          <p:nvSpPr>
            <p:cNvPr id="25" name="矩形 2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真实是新闻的生命。在选题策划过程中，要以事实为基础和依据，要做到核实新闻要素（时间、地点、人物、事件、原因、过程）是否真实准确，新闻背景材料是否真实，杜绝片面化和绝对化的选题。</a:t>
              </a:r>
              <a:endParaRPr lang="zh-CN" altLang="en-US" dirty="0">
                <a:latin typeface="+mn-ea"/>
                <a:cs typeface="宋体" panose="02010600030101010101" pitchFamily="2" charset="-122"/>
                <a:sym typeface="+mn-ea"/>
              </a:endParaRPr>
            </a:p>
          </p:txBody>
        </p:sp>
      </p:grpSp>
      <p:sp>
        <p:nvSpPr>
          <p:cNvPr id="2" name="文本框 1"/>
          <p:cNvSpPr txBox="1"/>
          <p:nvPr/>
        </p:nvSpPr>
        <p:spPr>
          <a:xfrm>
            <a:off x="264795" y="2179955"/>
            <a:ext cx="10187940" cy="398780"/>
          </a:xfrm>
          <a:prstGeom prst="rect">
            <a:avLst/>
          </a:prstGeom>
          <a:noFill/>
        </p:spPr>
        <p:txBody>
          <a:bodyPr wrap="square" rtlCol="0" anchor="t">
            <a:spAutoFit/>
          </a:bodyPr>
          <a:p>
            <a:r>
              <a:rPr sz="2000">
                <a:solidFill>
                  <a:srgbClr val="382C78"/>
                </a:solidFill>
                <a:sym typeface="+mn-ea"/>
              </a:rPr>
              <a:t>新闻选题应把握好以下几点</a:t>
            </a:r>
            <a:r>
              <a:rPr lang="zh-CN" sz="2000">
                <a:solidFill>
                  <a:srgbClr val="382C78"/>
                </a:solidFill>
                <a:sym typeface="+mn-ea"/>
              </a:rPr>
              <a:t>：</a:t>
            </a:r>
            <a:endParaRPr lang="zh-CN" sz="2000">
              <a:solidFill>
                <a:srgbClr val="382C78"/>
              </a:solidFill>
              <a:sym typeface="+mn-ea"/>
            </a:endParaRPr>
          </a:p>
        </p:txBody>
      </p:sp>
      <p:grpSp>
        <p:nvGrpSpPr>
          <p:cNvPr id="4" name="组合 3"/>
          <p:cNvGrpSpPr/>
          <p:nvPr/>
        </p:nvGrpSpPr>
        <p:grpSpPr>
          <a:xfrm>
            <a:off x="446405" y="4134485"/>
            <a:ext cx="11312525" cy="922020"/>
            <a:chOff x="9363" y="3519"/>
            <a:chExt cx="17815" cy="1452"/>
          </a:xfrm>
        </p:grpSpPr>
        <p:sp>
          <p:nvSpPr>
            <p:cNvPr id="5" name="矩形 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所谓典型性，就是指电视新闻要选取那些具有代表性的新闻事件进行报道，而评论类新闻还要对所选取的具有代表性的新闻事件进行剖析和评说，以个别来反映一般，通过举一反三、由此及彼的方式影响观众。</a:t>
              </a:r>
              <a:endParaRPr lang="zh-CN" altLang="en-US" dirty="0">
                <a:latin typeface="+mn-ea"/>
                <a:cs typeface="宋体" panose="02010600030101010101" pitchFamily="2" charset="-122"/>
                <a:sym typeface="+mn-ea"/>
              </a:endParaRPr>
            </a:p>
          </p:txBody>
        </p:sp>
      </p:grpSp>
      <p:grpSp>
        <p:nvGrpSpPr>
          <p:cNvPr id="8" name="组合 7"/>
          <p:cNvGrpSpPr/>
          <p:nvPr/>
        </p:nvGrpSpPr>
        <p:grpSpPr>
          <a:xfrm>
            <a:off x="446405" y="4949190"/>
            <a:ext cx="11312525" cy="922020"/>
            <a:chOff x="9363" y="3519"/>
            <a:chExt cx="17815" cy="1452"/>
          </a:xfrm>
        </p:grpSpPr>
        <p:sp>
          <p:nvSpPr>
            <p:cNvPr id="9" name="矩形 8"/>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文本框 12"/>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新闻题材广泛，在选题上应多作典型报道。实践表明，电视新闻的社会反响效果如何，很大程度上取决于是否抓住了典型的新闻事件。</a:t>
              </a:r>
              <a:endParaRPr lang="zh-CN" altLang="en-US" dirty="0">
                <a:latin typeface="+mn-ea"/>
                <a:cs typeface="宋体" panose="02010600030101010101" pitchFamily="2" charset="-122"/>
                <a:sym typeface="+mn-ea"/>
              </a:endParaRPr>
            </a:p>
          </p:txBody>
        </p:sp>
      </p:grpSp>
      <p:sp>
        <p:nvSpPr>
          <p:cNvPr id="14" name="文本框 13"/>
          <p:cNvSpPr txBox="1"/>
          <p:nvPr/>
        </p:nvSpPr>
        <p:spPr>
          <a:xfrm>
            <a:off x="264795" y="2578735"/>
            <a:ext cx="10187940" cy="398780"/>
          </a:xfrm>
          <a:prstGeom prst="rect">
            <a:avLst/>
          </a:prstGeom>
          <a:noFill/>
        </p:spPr>
        <p:txBody>
          <a:bodyPr wrap="square" rtlCol="0" anchor="t">
            <a:spAutoFit/>
          </a:bodyPr>
          <a:p>
            <a:r>
              <a:rPr sz="2000">
                <a:solidFill>
                  <a:srgbClr val="382C78"/>
                </a:solidFill>
                <a:sym typeface="+mn-ea"/>
              </a:rPr>
              <a:t>（一）选题的真实性</a:t>
            </a:r>
            <a:endParaRPr sz="2000">
              <a:solidFill>
                <a:srgbClr val="382C78"/>
              </a:solidFill>
              <a:sym typeface="+mn-ea"/>
            </a:endParaRPr>
          </a:p>
        </p:txBody>
      </p:sp>
      <p:sp>
        <p:nvSpPr>
          <p:cNvPr id="16" name="文本框 15"/>
          <p:cNvSpPr txBox="1"/>
          <p:nvPr/>
        </p:nvSpPr>
        <p:spPr>
          <a:xfrm>
            <a:off x="264795" y="3735705"/>
            <a:ext cx="10187940" cy="398780"/>
          </a:xfrm>
          <a:prstGeom prst="rect">
            <a:avLst/>
          </a:prstGeom>
          <a:noFill/>
        </p:spPr>
        <p:txBody>
          <a:bodyPr wrap="square" rtlCol="0" anchor="t">
            <a:spAutoFit/>
          </a:bodyPr>
          <a:p>
            <a:r>
              <a:rPr sz="2000">
                <a:solidFill>
                  <a:srgbClr val="382C78"/>
                </a:solidFill>
                <a:sym typeface="+mn-ea"/>
              </a:rPr>
              <a:t>（二）选题的典型性</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46930" cy="1141095"/>
            <a:chOff x="417" y="38"/>
            <a:chExt cx="7318" cy="1797"/>
          </a:xfrm>
        </p:grpSpPr>
        <p:sp>
          <p:nvSpPr>
            <p:cNvPr id="15" name="文本框 14"/>
            <p:cNvSpPr txBox="1"/>
            <p:nvPr/>
          </p:nvSpPr>
          <p:spPr>
            <a:xfrm>
              <a:off x="417" y="819"/>
              <a:ext cx="6048" cy="1016"/>
            </a:xfrm>
            <a:prstGeom prst="rect">
              <a:avLst/>
            </a:prstGeom>
            <a:noFill/>
          </p:spPr>
          <p:txBody>
            <a:bodyPr wrap="none" rtlCol="0" anchor="t">
              <a:spAutoFit/>
            </a:bodyPr>
            <a:p>
              <a:pPr algn="l"/>
              <a:r>
                <a:rPr lang="zh-CN" altLang="en-US" sz="3600">
                  <a:solidFill>
                    <a:srgbClr val="382C78"/>
                  </a:solidFill>
                  <a:sym typeface="+mn-ea"/>
                </a:rPr>
                <a:t>一、电视新闻选题</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62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电视新闻节目创作</a:t>
                </a:r>
                <a:endParaRPr>
                  <a:solidFill>
                    <a:schemeClr val="bg1"/>
                  </a:solidFill>
                </a:endParaRPr>
              </a:p>
            </p:txBody>
          </p:sp>
        </p:grpSp>
      </p:grpSp>
      <p:grpSp>
        <p:nvGrpSpPr>
          <p:cNvPr id="24" name="组合 23"/>
          <p:cNvGrpSpPr/>
          <p:nvPr/>
        </p:nvGrpSpPr>
        <p:grpSpPr>
          <a:xfrm>
            <a:off x="446405" y="1860550"/>
            <a:ext cx="11312525" cy="1337945"/>
            <a:chOff x="9363" y="3519"/>
            <a:chExt cx="17815" cy="2107"/>
          </a:xfrm>
        </p:grpSpPr>
        <p:sp>
          <p:nvSpPr>
            <p:cNvPr id="25" name="矩形 2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电视新闻的宗旨是紧紧围绕各级党委中心工作展开，为社会服务，为人民服务。因此，选题应尽量贴近大众，注意收集、报道群众中的先进典型事例，弘扬中华传统文化和社会美德， 引导民众树立正确的社会主义核心价值观。</a:t>
              </a:r>
              <a:endParaRPr lang="zh-CN" altLang="en-US" dirty="0">
                <a:latin typeface="+mn-ea"/>
                <a:cs typeface="宋体" panose="02010600030101010101" pitchFamily="2" charset="-122"/>
                <a:sym typeface="+mn-ea"/>
              </a:endParaRPr>
            </a:p>
          </p:txBody>
        </p:sp>
      </p:grpSp>
      <p:sp>
        <p:nvSpPr>
          <p:cNvPr id="2" name="文本框 1"/>
          <p:cNvSpPr txBox="1"/>
          <p:nvPr/>
        </p:nvSpPr>
        <p:spPr>
          <a:xfrm>
            <a:off x="264795" y="1165225"/>
            <a:ext cx="10187940" cy="398780"/>
          </a:xfrm>
          <a:prstGeom prst="rect">
            <a:avLst/>
          </a:prstGeom>
          <a:noFill/>
        </p:spPr>
        <p:txBody>
          <a:bodyPr wrap="square" rtlCol="0" anchor="t">
            <a:spAutoFit/>
          </a:bodyPr>
          <a:p>
            <a:r>
              <a:rPr sz="2000">
                <a:solidFill>
                  <a:srgbClr val="382C78"/>
                </a:solidFill>
                <a:sym typeface="+mn-ea"/>
              </a:rPr>
              <a:t>新闻选题应把握好以下几点</a:t>
            </a:r>
            <a:r>
              <a:rPr lang="zh-CN" sz="2000">
                <a:solidFill>
                  <a:srgbClr val="382C78"/>
                </a:solidFill>
                <a:sym typeface="+mn-ea"/>
              </a:rPr>
              <a:t>：</a:t>
            </a:r>
            <a:endParaRPr lang="zh-CN" sz="2000">
              <a:solidFill>
                <a:srgbClr val="382C78"/>
              </a:solidFill>
              <a:sym typeface="+mn-ea"/>
            </a:endParaRPr>
          </a:p>
        </p:txBody>
      </p:sp>
      <p:sp>
        <p:nvSpPr>
          <p:cNvPr id="14" name="文本框 13"/>
          <p:cNvSpPr txBox="1"/>
          <p:nvPr/>
        </p:nvSpPr>
        <p:spPr>
          <a:xfrm>
            <a:off x="264795" y="1564005"/>
            <a:ext cx="10187940" cy="398780"/>
          </a:xfrm>
          <a:prstGeom prst="rect">
            <a:avLst/>
          </a:prstGeom>
          <a:noFill/>
        </p:spPr>
        <p:txBody>
          <a:bodyPr wrap="square" rtlCol="0" anchor="t">
            <a:spAutoFit/>
          </a:bodyPr>
          <a:p>
            <a:r>
              <a:rPr sz="2000">
                <a:solidFill>
                  <a:srgbClr val="382C78"/>
                </a:solidFill>
                <a:sym typeface="+mn-ea"/>
              </a:rPr>
              <a:t>（三）选题的价值性</a:t>
            </a:r>
            <a:endParaRPr sz="2000">
              <a:solidFill>
                <a:srgbClr val="382C78"/>
              </a:solidFill>
              <a:sym typeface="+mn-ea"/>
            </a:endParaRPr>
          </a:p>
        </p:txBody>
      </p:sp>
      <p:grpSp>
        <p:nvGrpSpPr>
          <p:cNvPr id="6" name="组合 5"/>
          <p:cNvGrpSpPr/>
          <p:nvPr/>
        </p:nvGrpSpPr>
        <p:grpSpPr>
          <a:xfrm>
            <a:off x="446405" y="3100705"/>
            <a:ext cx="11312525" cy="635000"/>
            <a:chOff x="9363" y="3519"/>
            <a:chExt cx="17815" cy="1000"/>
          </a:xfrm>
        </p:grpSpPr>
        <p:sp>
          <p:nvSpPr>
            <p:cNvPr id="11" name="矩形 1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同时也要发挥新闻媒体的监督职能，对社会中的一些不良现象或行为给予曝光报道，以使受众引以为戒。</a:t>
              </a:r>
              <a:endParaRPr lang="zh-CN" altLang="en-US" dirty="0">
                <a:latin typeface="+mn-ea"/>
                <a:cs typeface="宋体" panose="02010600030101010101" pitchFamily="2" charset="-122"/>
                <a:sym typeface="+mn-ea"/>
              </a:endParaRPr>
            </a:p>
          </p:txBody>
        </p:sp>
      </p:grpSp>
      <p:sp>
        <p:nvSpPr>
          <p:cNvPr id="17" name="文本框 16"/>
          <p:cNvSpPr txBox="1"/>
          <p:nvPr/>
        </p:nvSpPr>
        <p:spPr>
          <a:xfrm>
            <a:off x="264795" y="3808730"/>
            <a:ext cx="3840480" cy="645160"/>
          </a:xfrm>
          <a:prstGeom prst="rect">
            <a:avLst/>
          </a:prstGeom>
          <a:noFill/>
        </p:spPr>
        <p:txBody>
          <a:bodyPr wrap="none" rtlCol="0" anchor="t">
            <a:spAutoFit/>
          </a:bodyPr>
          <a:p>
            <a:pPr algn="l"/>
            <a:r>
              <a:rPr lang="zh-CN" altLang="en-US" sz="3600">
                <a:solidFill>
                  <a:srgbClr val="382C78"/>
                </a:solidFill>
                <a:sym typeface="+mn-ea"/>
              </a:rPr>
              <a:t>二、电视新闻拍摄</a:t>
            </a:r>
            <a:endParaRPr lang="zh-CN" altLang="en-US" sz="3600">
              <a:solidFill>
                <a:srgbClr val="382C78"/>
              </a:solidFill>
              <a:sym typeface="+mn-ea"/>
            </a:endParaRPr>
          </a:p>
        </p:txBody>
      </p:sp>
      <p:sp>
        <p:nvSpPr>
          <p:cNvPr id="18" name="文本框 17"/>
          <p:cNvSpPr txBox="1"/>
          <p:nvPr/>
        </p:nvSpPr>
        <p:spPr>
          <a:xfrm>
            <a:off x="639445" y="4526915"/>
            <a:ext cx="10912475" cy="1630045"/>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从新闻事件的发生状态看，新闻可分为预知性新闻和突发性新闻。</a:t>
            </a:r>
            <a:endParaRPr sz="2000">
              <a:solidFill>
                <a:srgbClr val="382C78"/>
              </a:solidFill>
              <a:sym typeface="+mn-ea"/>
            </a:endParaRPr>
          </a:p>
          <a:p>
            <a:r>
              <a:rPr lang="en-US" sz="2000">
                <a:solidFill>
                  <a:srgbClr val="382C78"/>
                </a:solidFill>
                <a:sym typeface="+mn-ea"/>
              </a:rPr>
              <a:t>       </a:t>
            </a:r>
            <a:r>
              <a:rPr sz="2000">
                <a:solidFill>
                  <a:srgbClr val="382C78"/>
                </a:solidFill>
                <a:sym typeface="+mn-ea"/>
              </a:rPr>
              <a:t>预知性新闻，一般都是提前计划好的，对于这类可以预知的新闻报道，编导可以根据事先制订的拍摄提纲提前进行多方的联络和资料准备，进而指挥摄像团队开展拍摄工作。</a:t>
            </a:r>
            <a:endParaRPr sz="2000">
              <a:solidFill>
                <a:srgbClr val="382C78"/>
              </a:solidFill>
              <a:sym typeface="+mn-ea"/>
            </a:endParaRPr>
          </a:p>
          <a:p>
            <a:r>
              <a:rPr lang="en-US" sz="2000">
                <a:solidFill>
                  <a:srgbClr val="382C78"/>
                </a:solidFill>
                <a:sym typeface="+mn-ea"/>
              </a:rPr>
              <a:t>       </a:t>
            </a:r>
            <a:r>
              <a:rPr sz="2000">
                <a:solidFill>
                  <a:srgbClr val="382C78"/>
                </a:solidFill>
                <a:sym typeface="+mn-ea"/>
              </a:rPr>
              <a:t>突发性新闻，一般都是很难提前预测的，对于这类新闻报道，编导和摄影师必须根据实际情况，随机应变地加以灵活处理。</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46930" cy="1141095"/>
            <a:chOff x="417" y="38"/>
            <a:chExt cx="7318" cy="1797"/>
          </a:xfrm>
        </p:grpSpPr>
        <p:sp>
          <p:nvSpPr>
            <p:cNvPr id="15" name="文本框 14"/>
            <p:cNvSpPr txBox="1"/>
            <p:nvPr/>
          </p:nvSpPr>
          <p:spPr>
            <a:xfrm>
              <a:off x="417" y="819"/>
              <a:ext cx="6048" cy="1016"/>
            </a:xfrm>
            <a:prstGeom prst="rect">
              <a:avLst/>
            </a:prstGeom>
            <a:noFill/>
          </p:spPr>
          <p:txBody>
            <a:bodyPr wrap="none" rtlCol="0" anchor="t">
              <a:spAutoFit/>
            </a:bodyPr>
            <a:p>
              <a:pPr algn="l"/>
              <a:r>
                <a:rPr lang="zh-CN" altLang="en-US" sz="3600">
                  <a:solidFill>
                    <a:srgbClr val="382C78"/>
                  </a:solidFill>
                  <a:sym typeface="+mn-ea"/>
                </a:rPr>
                <a:t>二、电视新闻拍摄</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62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电视新闻节目创作</a:t>
                </a:r>
                <a:endParaRPr>
                  <a:solidFill>
                    <a:schemeClr val="bg1"/>
                  </a:solidFill>
                </a:endParaRPr>
              </a:p>
            </p:txBody>
          </p:sp>
        </p:grpSp>
      </p:grpSp>
      <p:grpSp>
        <p:nvGrpSpPr>
          <p:cNvPr id="24" name="组合 23"/>
          <p:cNvGrpSpPr/>
          <p:nvPr/>
        </p:nvGrpSpPr>
        <p:grpSpPr>
          <a:xfrm>
            <a:off x="536575" y="1477010"/>
            <a:ext cx="11312525" cy="635000"/>
            <a:chOff x="9363" y="3519"/>
            <a:chExt cx="17815" cy="1000"/>
          </a:xfrm>
        </p:grpSpPr>
        <p:sp>
          <p:nvSpPr>
            <p:cNvPr id="25" name="矩形 2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第一，拍摄新闻可使用三脚架、肩扛、手持等方式拍摄。</a:t>
              </a:r>
              <a:endParaRPr lang="zh-CN" altLang="en-US" dirty="0">
                <a:latin typeface="+mn-ea"/>
                <a:cs typeface="宋体" panose="02010600030101010101" pitchFamily="2" charset="-122"/>
                <a:sym typeface="+mn-ea"/>
              </a:endParaRPr>
            </a:p>
          </p:txBody>
        </p:sp>
      </p:grpSp>
      <p:sp>
        <p:nvSpPr>
          <p:cNvPr id="14" name="文本框 13"/>
          <p:cNvSpPr txBox="1"/>
          <p:nvPr/>
        </p:nvSpPr>
        <p:spPr>
          <a:xfrm>
            <a:off x="264795" y="1165225"/>
            <a:ext cx="10187940" cy="398780"/>
          </a:xfrm>
          <a:prstGeom prst="rect">
            <a:avLst/>
          </a:prstGeom>
          <a:noFill/>
        </p:spPr>
        <p:txBody>
          <a:bodyPr wrap="square" rtlCol="0" anchor="t">
            <a:spAutoFit/>
          </a:bodyPr>
          <a:p>
            <a:r>
              <a:rPr sz="2000">
                <a:solidFill>
                  <a:srgbClr val="382C78"/>
                </a:solidFill>
                <a:sym typeface="+mn-ea"/>
              </a:rPr>
              <a:t>在拍摄技术方面，要注意以下几点：</a:t>
            </a:r>
            <a:endParaRPr sz="2000">
              <a:solidFill>
                <a:srgbClr val="382C78"/>
              </a:solidFill>
              <a:sym typeface="+mn-ea"/>
            </a:endParaRPr>
          </a:p>
        </p:txBody>
      </p:sp>
      <p:grpSp>
        <p:nvGrpSpPr>
          <p:cNvPr id="19" name="组合 18"/>
          <p:cNvGrpSpPr/>
          <p:nvPr/>
        </p:nvGrpSpPr>
        <p:grpSpPr>
          <a:xfrm>
            <a:off x="536575" y="2192655"/>
            <a:ext cx="11312525" cy="635000"/>
            <a:chOff x="9363" y="3519"/>
            <a:chExt cx="17815" cy="1000"/>
          </a:xfrm>
        </p:grpSpPr>
        <p:sp>
          <p:nvSpPr>
            <p:cNvPr id="20" name="矩形 1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文本框 20"/>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第二，拍摄时力求稳定、流畅、到位。</a:t>
              </a:r>
              <a:endParaRPr lang="zh-CN" altLang="en-US" dirty="0">
                <a:latin typeface="+mn-ea"/>
                <a:cs typeface="宋体" panose="02010600030101010101" pitchFamily="2" charset="-122"/>
                <a:sym typeface="+mn-ea"/>
              </a:endParaRPr>
            </a:p>
          </p:txBody>
        </p:sp>
      </p:grpSp>
      <p:grpSp>
        <p:nvGrpSpPr>
          <p:cNvPr id="22" name="组合 21"/>
          <p:cNvGrpSpPr/>
          <p:nvPr/>
        </p:nvGrpSpPr>
        <p:grpSpPr>
          <a:xfrm>
            <a:off x="536575" y="2967990"/>
            <a:ext cx="11312525" cy="635000"/>
            <a:chOff x="9363" y="3519"/>
            <a:chExt cx="17815" cy="1000"/>
          </a:xfrm>
        </p:grpSpPr>
        <p:sp>
          <p:nvSpPr>
            <p:cNvPr id="23" name="矩形 2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6" name="文本框 25"/>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第三，把握好各种运动镜头的表现力。</a:t>
              </a:r>
              <a:endParaRPr lang="zh-CN" altLang="en-US" dirty="0">
                <a:latin typeface="+mn-ea"/>
                <a:cs typeface="宋体" panose="02010600030101010101" pitchFamily="2" charset="-122"/>
                <a:sym typeface="+mn-ea"/>
              </a:endParaRPr>
            </a:p>
          </p:txBody>
        </p:sp>
      </p:grpSp>
      <p:grpSp>
        <p:nvGrpSpPr>
          <p:cNvPr id="28" name="组合 27"/>
          <p:cNvGrpSpPr/>
          <p:nvPr/>
        </p:nvGrpSpPr>
        <p:grpSpPr>
          <a:xfrm>
            <a:off x="536575" y="3677920"/>
            <a:ext cx="11312525" cy="635000"/>
            <a:chOff x="9363" y="3519"/>
            <a:chExt cx="17815" cy="1000"/>
          </a:xfrm>
        </p:grpSpPr>
        <p:sp>
          <p:nvSpPr>
            <p:cNvPr id="29" name="矩形 28"/>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0" name="文本框 29"/>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第四，合理运用光线与色彩。</a:t>
              </a:r>
              <a:endParaRPr lang="zh-CN" altLang="en-US" dirty="0">
                <a:latin typeface="+mn-ea"/>
                <a:cs typeface="宋体" panose="02010600030101010101" pitchFamily="2" charset="-122"/>
                <a:sym typeface="+mn-ea"/>
              </a:endParaRPr>
            </a:p>
          </p:txBody>
        </p:sp>
      </p:grpSp>
      <p:grpSp>
        <p:nvGrpSpPr>
          <p:cNvPr id="31" name="组合 30"/>
          <p:cNvGrpSpPr/>
          <p:nvPr/>
        </p:nvGrpSpPr>
        <p:grpSpPr>
          <a:xfrm>
            <a:off x="536575" y="4447540"/>
            <a:ext cx="11312525" cy="635000"/>
            <a:chOff x="9363" y="3519"/>
            <a:chExt cx="17815" cy="1000"/>
          </a:xfrm>
        </p:grpSpPr>
        <p:sp>
          <p:nvSpPr>
            <p:cNvPr id="34" name="矩形 3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5" name="文本框 34"/>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第五，力求真实性。</a:t>
              </a:r>
              <a:endParaRPr lang="zh-CN" altLang="en-US" dirty="0">
                <a:latin typeface="+mn-ea"/>
                <a:cs typeface="宋体" panose="02010600030101010101" pitchFamily="2" charset="-122"/>
                <a:sym typeface="+mn-ea"/>
              </a:endParaRPr>
            </a:p>
          </p:txBody>
        </p:sp>
      </p:grpSp>
      <p:grpSp>
        <p:nvGrpSpPr>
          <p:cNvPr id="37" name="组合 36"/>
          <p:cNvGrpSpPr/>
          <p:nvPr/>
        </p:nvGrpSpPr>
        <p:grpSpPr>
          <a:xfrm>
            <a:off x="536575" y="5292725"/>
            <a:ext cx="11312525" cy="635000"/>
            <a:chOff x="9363" y="3519"/>
            <a:chExt cx="17815" cy="1000"/>
          </a:xfrm>
        </p:grpSpPr>
        <p:sp>
          <p:nvSpPr>
            <p:cNvPr id="38" name="矩形 3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9" name="文本框 38"/>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第六，注重同期声的采录。</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7498080" cy="1141095"/>
            <a:chOff x="417" y="38"/>
            <a:chExt cx="11808" cy="1797"/>
          </a:xfrm>
        </p:grpSpPr>
        <p:sp>
          <p:nvSpPr>
            <p:cNvPr id="15" name="文本框 14"/>
            <p:cNvSpPr txBox="1"/>
            <p:nvPr/>
          </p:nvSpPr>
          <p:spPr>
            <a:xfrm>
              <a:off x="417" y="819"/>
              <a:ext cx="11808" cy="1016"/>
            </a:xfrm>
            <a:prstGeom prst="rect">
              <a:avLst/>
            </a:prstGeom>
            <a:noFill/>
          </p:spPr>
          <p:txBody>
            <a:bodyPr wrap="none" rtlCol="0" anchor="t">
              <a:spAutoFit/>
            </a:bodyPr>
            <a:p>
              <a:pPr algn="l"/>
              <a:r>
                <a:rPr lang="zh-CN" altLang="en-US" sz="3600">
                  <a:solidFill>
                    <a:srgbClr val="382C78"/>
                  </a:solidFill>
                  <a:sym typeface="+mn-ea"/>
                </a:rPr>
                <a:t>三、电视新闻节目的编辑和编排艺术</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62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电视新闻节目创作</a:t>
                </a:r>
                <a:endParaRPr>
                  <a:solidFill>
                    <a:schemeClr val="bg1"/>
                  </a:solidFill>
                </a:endParaRPr>
              </a:p>
            </p:txBody>
          </p:sp>
        </p:grpSp>
      </p:grpSp>
      <p:sp>
        <p:nvSpPr>
          <p:cNvPr id="14" name="文本框 13"/>
          <p:cNvSpPr txBox="1"/>
          <p:nvPr/>
        </p:nvSpPr>
        <p:spPr>
          <a:xfrm>
            <a:off x="264795" y="1165225"/>
            <a:ext cx="10187940" cy="398780"/>
          </a:xfrm>
          <a:prstGeom prst="rect">
            <a:avLst/>
          </a:prstGeom>
          <a:noFill/>
        </p:spPr>
        <p:txBody>
          <a:bodyPr wrap="square" rtlCol="0" anchor="t">
            <a:spAutoFit/>
          </a:bodyPr>
          <a:p>
            <a:r>
              <a:rPr sz="2000">
                <a:solidFill>
                  <a:srgbClr val="382C78"/>
                </a:solidFill>
                <a:sym typeface="+mn-ea"/>
              </a:rPr>
              <a:t>（一）电视新闻节目的编辑艺术</a:t>
            </a:r>
            <a:endParaRPr sz="2000">
              <a:solidFill>
                <a:srgbClr val="382C78"/>
              </a:solidFill>
              <a:sym typeface="+mn-ea"/>
            </a:endParaRPr>
          </a:p>
        </p:txBody>
      </p:sp>
      <p:sp>
        <p:nvSpPr>
          <p:cNvPr id="2" name="文本框 1"/>
          <p:cNvSpPr txBox="1"/>
          <p:nvPr/>
        </p:nvSpPr>
        <p:spPr>
          <a:xfrm>
            <a:off x="536575" y="1564005"/>
            <a:ext cx="10187940" cy="398780"/>
          </a:xfrm>
          <a:prstGeom prst="rect">
            <a:avLst/>
          </a:prstGeom>
          <a:noFill/>
        </p:spPr>
        <p:txBody>
          <a:bodyPr wrap="square" rtlCol="0" anchor="t">
            <a:spAutoFit/>
          </a:bodyPr>
          <a:p>
            <a:r>
              <a:rPr sz="2000">
                <a:solidFill>
                  <a:srgbClr val="382C78"/>
                </a:solidFill>
                <a:sym typeface="+mn-ea"/>
              </a:rPr>
              <a:t>1．合理取舍镜头</a:t>
            </a:r>
            <a:endParaRPr sz="2000">
              <a:solidFill>
                <a:srgbClr val="382C78"/>
              </a:solidFill>
              <a:sym typeface="+mn-ea"/>
            </a:endParaRPr>
          </a:p>
        </p:txBody>
      </p:sp>
      <p:grpSp>
        <p:nvGrpSpPr>
          <p:cNvPr id="4" name="组合 3"/>
          <p:cNvGrpSpPr/>
          <p:nvPr/>
        </p:nvGrpSpPr>
        <p:grpSpPr>
          <a:xfrm rot="0">
            <a:off x="695325" y="3006725"/>
            <a:ext cx="11146155" cy="645160"/>
            <a:chOff x="1491" y="3356"/>
            <a:chExt cx="17553" cy="1016"/>
          </a:xfrm>
        </p:grpSpPr>
        <p:sp>
          <p:nvSpPr>
            <p:cNvPr id="5" name="文本框 4"/>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适当的特技应用能够丰富电视画面效果，能够在视觉上产生美感，增加电视新闻信息可视化。还可为差别较大的镜头之间的连接提供多种过渡方式。</a:t>
              </a:r>
              <a:endParaRPr lang="zh-CN" altLang="en-US" dirty="0">
                <a:latin typeface="+mn-ea"/>
                <a:cs typeface="宋体" panose="02010600030101010101" pitchFamily="2" charset="-122"/>
                <a:sym typeface="+mn-ea"/>
              </a:endParaRPr>
            </a:p>
          </p:txBody>
        </p:sp>
        <p:sp>
          <p:nvSpPr>
            <p:cNvPr id="6" name="椭圆 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 name="文本框 6"/>
          <p:cNvSpPr txBox="1"/>
          <p:nvPr/>
        </p:nvSpPr>
        <p:spPr>
          <a:xfrm>
            <a:off x="483870" y="2607945"/>
            <a:ext cx="10187940" cy="398780"/>
          </a:xfrm>
          <a:prstGeom prst="rect">
            <a:avLst/>
          </a:prstGeom>
          <a:noFill/>
        </p:spPr>
        <p:txBody>
          <a:bodyPr wrap="square" rtlCol="0" anchor="t">
            <a:spAutoFit/>
          </a:bodyPr>
          <a:p>
            <a:r>
              <a:rPr sz="2000">
                <a:solidFill>
                  <a:srgbClr val="382C78"/>
                </a:solidFill>
                <a:sym typeface="+mn-ea"/>
              </a:rPr>
              <a:t>２．适当运用特技画面</a:t>
            </a:r>
            <a:endParaRPr sz="2000">
              <a:solidFill>
                <a:srgbClr val="382C78"/>
              </a:solidFill>
              <a:sym typeface="+mn-ea"/>
            </a:endParaRPr>
          </a:p>
        </p:txBody>
      </p:sp>
      <p:grpSp>
        <p:nvGrpSpPr>
          <p:cNvPr id="8" name="组合 7"/>
          <p:cNvGrpSpPr/>
          <p:nvPr/>
        </p:nvGrpSpPr>
        <p:grpSpPr>
          <a:xfrm rot="0">
            <a:off x="695325" y="1972945"/>
            <a:ext cx="11146155" cy="645160"/>
            <a:chOff x="1491" y="3356"/>
            <a:chExt cx="17553" cy="1016"/>
          </a:xfrm>
        </p:grpSpPr>
        <p:sp>
          <p:nvSpPr>
            <p:cNvPr id="9" name="文本框 8"/>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编辑应依据节目的定位要求和所表达主题的需要，合理地选择原始素材进行画面连接， 形成有层次、有节奏、生动形象的报道。</a:t>
              </a:r>
              <a:endParaRPr lang="zh-CN" altLang="en-US" dirty="0">
                <a:latin typeface="+mn-ea"/>
                <a:cs typeface="宋体" panose="02010600030101010101" pitchFamily="2" charset="-122"/>
                <a:sym typeface="+mn-ea"/>
              </a:endParaRPr>
            </a:p>
          </p:txBody>
        </p:sp>
        <p:sp>
          <p:nvSpPr>
            <p:cNvPr id="10" name="椭圆 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1" name="文本框 10"/>
          <p:cNvSpPr txBox="1"/>
          <p:nvPr/>
        </p:nvSpPr>
        <p:spPr>
          <a:xfrm>
            <a:off x="478155" y="3651885"/>
            <a:ext cx="10187940" cy="398780"/>
          </a:xfrm>
          <a:prstGeom prst="rect">
            <a:avLst/>
          </a:prstGeom>
          <a:noFill/>
        </p:spPr>
        <p:txBody>
          <a:bodyPr wrap="square" rtlCol="0" anchor="t">
            <a:spAutoFit/>
          </a:bodyPr>
          <a:p>
            <a:r>
              <a:rPr sz="2000">
                <a:solidFill>
                  <a:srgbClr val="382C78"/>
                </a:solidFill>
                <a:sym typeface="+mn-ea"/>
              </a:rPr>
              <a:t>３．资料画面的应用</a:t>
            </a:r>
            <a:endParaRPr sz="2000">
              <a:solidFill>
                <a:srgbClr val="382C78"/>
              </a:solidFill>
              <a:sym typeface="+mn-ea"/>
            </a:endParaRPr>
          </a:p>
        </p:txBody>
      </p:sp>
      <p:grpSp>
        <p:nvGrpSpPr>
          <p:cNvPr id="12" name="组合 11"/>
          <p:cNvGrpSpPr/>
          <p:nvPr/>
        </p:nvGrpSpPr>
        <p:grpSpPr>
          <a:xfrm rot="0">
            <a:off x="695325" y="4053840"/>
            <a:ext cx="11146155" cy="645160"/>
            <a:chOff x="1491" y="3356"/>
            <a:chExt cx="17553" cy="1016"/>
          </a:xfrm>
        </p:grpSpPr>
        <p:sp>
          <p:nvSpPr>
            <p:cNvPr id="13" name="文本框 12"/>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对于时间较长的会议新闻，为减少观众的烦躁心理，画面可穿插一些相关的影像、图片资料，配以播音员的口播，使新闻节目的画面语言更丰富，新闻报道更加生动直观，增加电视新闻的可视性。</a:t>
              </a:r>
              <a:endParaRPr lang="zh-CN" altLang="en-US" dirty="0">
                <a:latin typeface="+mn-ea"/>
                <a:cs typeface="宋体" panose="02010600030101010101" pitchFamily="2" charset="-122"/>
                <a:sym typeface="+mn-ea"/>
              </a:endParaRPr>
            </a:p>
          </p:txBody>
        </p:sp>
        <p:sp>
          <p:nvSpPr>
            <p:cNvPr id="16" name="椭圆 1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7" name="文本框 16"/>
          <p:cNvSpPr txBox="1"/>
          <p:nvPr/>
        </p:nvSpPr>
        <p:spPr>
          <a:xfrm>
            <a:off x="492760" y="4699000"/>
            <a:ext cx="10187940" cy="398780"/>
          </a:xfrm>
          <a:prstGeom prst="rect">
            <a:avLst/>
          </a:prstGeom>
          <a:noFill/>
        </p:spPr>
        <p:txBody>
          <a:bodyPr wrap="square" rtlCol="0" anchor="t">
            <a:spAutoFit/>
          </a:bodyPr>
          <a:p>
            <a:r>
              <a:rPr sz="2000">
                <a:solidFill>
                  <a:srgbClr val="382C78"/>
                </a:solidFill>
                <a:sym typeface="+mn-ea"/>
              </a:rPr>
              <a:t>４．灵活运用图文和动画等元素</a:t>
            </a:r>
            <a:endParaRPr sz="2000">
              <a:solidFill>
                <a:srgbClr val="382C78"/>
              </a:solidFill>
              <a:sym typeface="+mn-ea"/>
            </a:endParaRPr>
          </a:p>
        </p:txBody>
      </p:sp>
      <p:grpSp>
        <p:nvGrpSpPr>
          <p:cNvPr id="18" name="组合 17"/>
          <p:cNvGrpSpPr/>
          <p:nvPr/>
        </p:nvGrpSpPr>
        <p:grpSpPr>
          <a:xfrm rot="0">
            <a:off x="695325" y="5131435"/>
            <a:ext cx="11146155" cy="922020"/>
            <a:chOff x="1491" y="3356"/>
            <a:chExt cx="17553" cy="1452"/>
          </a:xfrm>
        </p:grpSpPr>
        <p:sp>
          <p:nvSpPr>
            <p:cNvPr id="40" name="文本框 39"/>
            <p:cNvSpPr txBox="1"/>
            <p:nvPr/>
          </p:nvSpPr>
          <p:spPr>
            <a:xfrm>
              <a:off x="1980" y="3356"/>
              <a:ext cx="17064"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在新闻节目中恰当地运用图形、图表、动画、字幕，可以起到对电视画面的补充和说明作用，可以更好地帮助电视画面表情达意。通过整合图形、图表、新闻照片、资料照片、动画或报摘文字等各种多样性新闻，能使新闻更具准确性、形象性、权威性和可视性，使观众更易于理解和接受新闻内容。</a:t>
              </a:r>
              <a:endParaRPr lang="zh-CN" altLang="en-US" dirty="0">
                <a:latin typeface="+mn-ea"/>
                <a:cs typeface="宋体" panose="02010600030101010101" pitchFamily="2" charset="-122"/>
                <a:sym typeface="+mn-ea"/>
              </a:endParaRPr>
            </a:p>
          </p:txBody>
        </p:sp>
        <p:sp>
          <p:nvSpPr>
            <p:cNvPr id="41" name="椭圆 4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906780" y="1828800"/>
            <a:ext cx="10694035" cy="635000"/>
            <a:chOff x="9363" y="3519"/>
            <a:chExt cx="16841" cy="1000"/>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影视作品还时常通过色彩的变化与对比来参与整体结构，完成时空转换。</a:t>
              </a:r>
              <a:endParaRPr lang="zh-CN" altLang="en-US" dirty="0">
                <a:latin typeface="+mn-ea"/>
                <a:cs typeface="宋体" panose="02010600030101010101" pitchFamily="2" charset="-122"/>
                <a:sym typeface="+mn-ea"/>
              </a:endParaRPr>
            </a:p>
          </p:txBody>
        </p:sp>
      </p:grpSp>
      <p:grpSp>
        <p:nvGrpSpPr>
          <p:cNvPr id="3" name="组合 2"/>
          <p:cNvGrpSpPr/>
          <p:nvPr/>
        </p:nvGrpSpPr>
        <p:grpSpPr>
          <a:xfrm>
            <a:off x="264795" y="79375"/>
            <a:ext cx="4297680" cy="1246505"/>
            <a:chOff x="417" y="125"/>
            <a:chExt cx="6768" cy="1963"/>
          </a:xfrm>
        </p:grpSpPr>
        <p:sp>
          <p:nvSpPr>
            <p:cNvPr id="15" name="文本框 14"/>
            <p:cNvSpPr txBox="1"/>
            <p:nvPr/>
          </p:nvSpPr>
          <p:spPr>
            <a:xfrm>
              <a:off x="417" y="1072"/>
              <a:ext cx="6768" cy="1016"/>
            </a:xfrm>
            <a:prstGeom prst="rect">
              <a:avLst/>
            </a:prstGeom>
            <a:noFill/>
          </p:spPr>
          <p:txBody>
            <a:bodyPr wrap="none" rtlCol="0" anchor="t">
              <a:spAutoFit/>
            </a:bodyPr>
            <a:p>
              <a:pPr algn="l"/>
              <a:r>
                <a:rPr lang="zh-CN" altLang="en-US" sz="3600">
                  <a:solidFill>
                    <a:srgbClr val="382C78"/>
                  </a:solidFill>
                  <a:sym typeface="+mn-ea"/>
                </a:rPr>
                <a:t>四、画面色彩的功能</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308" cy="580"/>
              </a:xfrm>
              <a:prstGeom prst="rect">
                <a:avLst/>
              </a:prstGeom>
              <a:noFill/>
            </p:spPr>
            <p:txBody>
              <a:bodyPr wrap="none" rtlCol="0">
                <a:spAutoFit/>
              </a:bodyPr>
              <a:p>
                <a:r>
                  <a:rPr lang="zh-CN" altLang="en-US">
                    <a:solidFill>
                      <a:schemeClr val="bg1"/>
                    </a:solidFill>
                  </a:rPr>
                  <a:t>第一节</a:t>
                </a:r>
                <a:r>
                  <a:rPr lang="en-US" altLang="zh-CN">
                    <a:solidFill>
                      <a:schemeClr val="bg1"/>
                    </a:solidFill>
                  </a:rPr>
                  <a:t>     </a:t>
                </a:r>
                <a:r>
                  <a:rPr lang="zh-CN" altLang="en-US">
                    <a:solidFill>
                      <a:schemeClr val="bg1"/>
                    </a:solidFill>
                  </a:rPr>
                  <a:t>画面艺术</a:t>
                </a:r>
                <a:endParaRPr lang="zh-CN" altLang="en-US">
                  <a:solidFill>
                    <a:schemeClr val="bg1"/>
                  </a:solidFill>
                </a:endParaRPr>
              </a:p>
            </p:txBody>
          </p:sp>
        </p:grpSp>
      </p:grpSp>
      <p:grpSp>
        <p:nvGrpSpPr>
          <p:cNvPr id="5" name="组合 4"/>
          <p:cNvGrpSpPr/>
          <p:nvPr/>
        </p:nvGrpSpPr>
        <p:grpSpPr>
          <a:xfrm>
            <a:off x="906780" y="2750820"/>
            <a:ext cx="10348595" cy="922020"/>
            <a:chOff x="9363" y="3519"/>
            <a:chExt cx="16297" cy="1452"/>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0093" y="3519"/>
              <a:ext cx="15567"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运用色彩来构建影片的整体结构，不仅使影片流畅地转换了时空，还使影片具有诗一般的意境，增强了影片的画面艺术性。</a:t>
              </a:r>
              <a:endParaRPr lang="zh-CN" altLang="en-US" dirty="0">
                <a:latin typeface="+mn-ea"/>
                <a:cs typeface="宋体" panose="02010600030101010101" pitchFamily="2" charset="-122"/>
                <a:sym typeface="+mn-ea"/>
              </a:endParaRPr>
            </a:p>
          </p:txBody>
        </p:sp>
      </p:grpSp>
      <p:sp>
        <p:nvSpPr>
          <p:cNvPr id="2" name="文本框 1"/>
          <p:cNvSpPr txBox="1"/>
          <p:nvPr/>
        </p:nvSpPr>
        <p:spPr>
          <a:xfrm>
            <a:off x="354330" y="1325880"/>
            <a:ext cx="2926080" cy="460375"/>
          </a:xfrm>
          <a:prstGeom prst="rect">
            <a:avLst/>
          </a:prstGeom>
          <a:noFill/>
        </p:spPr>
        <p:txBody>
          <a:bodyPr wrap="none" rtlCol="0" anchor="t">
            <a:spAutoFit/>
          </a:bodyPr>
          <a:p>
            <a:pPr algn="l"/>
            <a:r>
              <a:rPr lang="zh-CN" altLang="en-US" sz="2400">
                <a:solidFill>
                  <a:srgbClr val="382C78"/>
                </a:solidFill>
                <a:sym typeface="+mn-ea"/>
              </a:rPr>
              <a:t>（二）色彩参与结构</a:t>
            </a:r>
            <a:endParaRPr lang="zh-CN" altLang="en-US" sz="2400">
              <a:solidFill>
                <a:srgbClr val="382C78"/>
              </a:solidFill>
              <a:sym typeface="+mn-ea"/>
            </a:endParaRPr>
          </a:p>
        </p:txBody>
      </p:sp>
      <p:grpSp>
        <p:nvGrpSpPr>
          <p:cNvPr id="14" name="组合 13"/>
          <p:cNvGrpSpPr/>
          <p:nvPr/>
        </p:nvGrpSpPr>
        <p:grpSpPr>
          <a:xfrm>
            <a:off x="507365" y="3757930"/>
            <a:ext cx="11137265" cy="1645285"/>
            <a:chOff x="1336" y="7266"/>
            <a:chExt cx="17539" cy="2591"/>
          </a:xfrm>
        </p:grpSpPr>
        <p:grpSp>
          <p:nvGrpSpPr>
            <p:cNvPr id="16" name="组合 15"/>
            <p:cNvGrpSpPr/>
            <p:nvPr/>
          </p:nvGrpSpPr>
          <p:grpSpPr>
            <a:xfrm>
              <a:off x="1336" y="7266"/>
              <a:ext cx="2483" cy="1440"/>
              <a:chOff x="982" y="7247"/>
              <a:chExt cx="2483" cy="1440"/>
            </a:xfrm>
          </p:grpSpPr>
          <p:sp>
            <p:nvSpPr>
              <p:cNvPr id="17" name="文本框 16"/>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19" name="图片 18"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0" name="文本框 19"/>
            <p:cNvSpPr txBox="1"/>
            <p:nvPr/>
          </p:nvSpPr>
          <p:spPr>
            <a:xfrm>
              <a:off x="3657" y="7532"/>
              <a:ext cx="15218" cy="2325"/>
            </a:xfrm>
            <a:prstGeom prst="rect">
              <a:avLst/>
            </a:prstGeom>
            <a:noFill/>
          </p:spPr>
          <p:txBody>
            <a:bodyPr wrap="square" rtlCol="0">
              <a:spAutoFit/>
            </a:bodyPr>
            <a:p>
              <a:r>
                <a:rPr lang="zh-CN" altLang="en-US"/>
                <a:t>【</a:t>
              </a:r>
              <a:r>
                <a:rPr lang="en-US" altLang="zh-CN"/>
                <a:t>1</a:t>
              </a:r>
              <a:r>
                <a:rPr lang="zh-CN" altLang="en-US"/>
                <a:t>】影片《我的父亲母亲》（中国，1999 年）用黑白画面呈现父亲去世的段落，用彩色画面再现当年父亲与母亲爱情故事的段落，现在时的冰冷现实与过去时的美好回忆形成强烈反差。</a:t>
              </a:r>
              <a:endParaRPr lang="zh-CN" altLang="en-US"/>
            </a:p>
            <a:p>
              <a:r>
                <a:rPr lang="zh-CN" altLang="en-US"/>
                <a:t>【</a:t>
              </a:r>
              <a:r>
                <a:rPr lang="en-US" altLang="zh-CN"/>
                <a:t>2</a:t>
              </a:r>
              <a:r>
                <a:rPr lang="zh-CN" altLang="en-US"/>
                <a:t>】</a:t>
              </a:r>
              <a:r>
                <a:t>影片《这里的黎明静悄悄》（苏联，1972 年）中，以三种不同的色彩来表现三个不同的时空：彩色表现现在，黑白表现战争岁月，而淡淡的暖色表现的是五位年轻女战士在战场上回忆自己在战前的浪漫而幸福的生活</a:t>
              </a:r>
              <a:r>
                <a:rPr lang="en-US"/>
                <a:t>.</a:t>
              </a:r>
              <a:endParaRPr lang="en-US"/>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7498080" cy="1141095"/>
            <a:chOff x="417" y="38"/>
            <a:chExt cx="11808" cy="1797"/>
          </a:xfrm>
        </p:grpSpPr>
        <p:sp>
          <p:nvSpPr>
            <p:cNvPr id="15" name="文本框 14"/>
            <p:cNvSpPr txBox="1"/>
            <p:nvPr/>
          </p:nvSpPr>
          <p:spPr>
            <a:xfrm>
              <a:off x="417" y="819"/>
              <a:ext cx="11808" cy="1016"/>
            </a:xfrm>
            <a:prstGeom prst="rect">
              <a:avLst/>
            </a:prstGeom>
            <a:noFill/>
          </p:spPr>
          <p:txBody>
            <a:bodyPr wrap="none" rtlCol="0" anchor="t">
              <a:spAutoFit/>
            </a:bodyPr>
            <a:p>
              <a:pPr algn="l"/>
              <a:r>
                <a:rPr lang="zh-CN" altLang="en-US" sz="3600">
                  <a:solidFill>
                    <a:srgbClr val="382C78"/>
                  </a:solidFill>
                  <a:sym typeface="+mn-ea"/>
                </a:rPr>
                <a:t>三、电视新闻节目的编辑和编排艺术</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62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电视新闻节目创作</a:t>
                </a:r>
                <a:endParaRPr>
                  <a:solidFill>
                    <a:schemeClr val="bg1"/>
                  </a:solidFill>
                </a:endParaRPr>
              </a:p>
            </p:txBody>
          </p:sp>
        </p:grpSp>
      </p:grpSp>
      <p:sp>
        <p:nvSpPr>
          <p:cNvPr id="14" name="文本框 13"/>
          <p:cNvSpPr txBox="1"/>
          <p:nvPr/>
        </p:nvSpPr>
        <p:spPr>
          <a:xfrm>
            <a:off x="264795" y="1165225"/>
            <a:ext cx="10187940" cy="398780"/>
          </a:xfrm>
          <a:prstGeom prst="rect">
            <a:avLst/>
          </a:prstGeom>
          <a:noFill/>
        </p:spPr>
        <p:txBody>
          <a:bodyPr wrap="square" rtlCol="0" anchor="t">
            <a:spAutoFit/>
          </a:bodyPr>
          <a:p>
            <a:r>
              <a:rPr sz="2000">
                <a:solidFill>
                  <a:srgbClr val="382C78"/>
                </a:solidFill>
                <a:sym typeface="+mn-ea"/>
              </a:rPr>
              <a:t>（二）电视新闻节目的编排艺术</a:t>
            </a:r>
            <a:endParaRPr sz="2000">
              <a:solidFill>
                <a:srgbClr val="382C78"/>
              </a:solidFill>
              <a:sym typeface="+mn-ea"/>
            </a:endParaRPr>
          </a:p>
        </p:txBody>
      </p:sp>
      <p:sp>
        <p:nvSpPr>
          <p:cNvPr id="2" name="文本框 1"/>
          <p:cNvSpPr txBox="1"/>
          <p:nvPr/>
        </p:nvSpPr>
        <p:spPr>
          <a:xfrm>
            <a:off x="536575" y="1564005"/>
            <a:ext cx="10187940" cy="398780"/>
          </a:xfrm>
          <a:prstGeom prst="rect">
            <a:avLst/>
          </a:prstGeom>
          <a:noFill/>
        </p:spPr>
        <p:txBody>
          <a:bodyPr wrap="square" rtlCol="0" anchor="t">
            <a:spAutoFit/>
          </a:bodyPr>
          <a:p>
            <a:r>
              <a:rPr sz="2000">
                <a:solidFill>
                  <a:srgbClr val="382C78"/>
                </a:solidFill>
                <a:sym typeface="+mn-ea"/>
              </a:rPr>
              <a:t>1．选择好头条新闻</a:t>
            </a:r>
            <a:endParaRPr sz="2000">
              <a:solidFill>
                <a:srgbClr val="382C78"/>
              </a:solidFill>
              <a:sym typeface="+mn-ea"/>
            </a:endParaRPr>
          </a:p>
        </p:txBody>
      </p:sp>
      <p:grpSp>
        <p:nvGrpSpPr>
          <p:cNvPr id="4" name="组合 3"/>
          <p:cNvGrpSpPr/>
          <p:nvPr/>
        </p:nvGrpSpPr>
        <p:grpSpPr>
          <a:xfrm rot="0">
            <a:off x="695325" y="3123565"/>
            <a:ext cx="11146155" cy="469265"/>
            <a:chOff x="1491" y="3356"/>
            <a:chExt cx="17553" cy="739"/>
          </a:xfrm>
        </p:grpSpPr>
        <p:sp>
          <p:nvSpPr>
            <p:cNvPr id="5" name="文本框 4"/>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如何选择好头条新闻？基本原则是把题材重大、新闻价值较高、人民群众特别关注的新闻作为头条新闻。</a:t>
              </a:r>
              <a:endParaRPr lang="zh-CN" altLang="en-US" dirty="0">
                <a:latin typeface="+mn-ea"/>
                <a:cs typeface="宋体" panose="02010600030101010101" pitchFamily="2" charset="-122"/>
                <a:sym typeface="+mn-ea"/>
              </a:endParaRPr>
            </a:p>
          </p:txBody>
        </p:sp>
        <p:sp>
          <p:nvSpPr>
            <p:cNvPr id="6" name="椭圆 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8" name="组合 7"/>
          <p:cNvGrpSpPr/>
          <p:nvPr/>
        </p:nvGrpSpPr>
        <p:grpSpPr>
          <a:xfrm rot="0">
            <a:off x="695325" y="1972945"/>
            <a:ext cx="11146155" cy="469265"/>
            <a:chOff x="1491" y="3356"/>
            <a:chExt cx="17553" cy="739"/>
          </a:xfrm>
        </p:grpSpPr>
        <p:sp>
          <p:nvSpPr>
            <p:cNvPr id="9" name="文本框 8"/>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所谓头条新闻，是指新闻节目中的第一条新闻，头条新闻对这一期新闻起到导向作用。</a:t>
              </a:r>
              <a:endParaRPr lang="zh-CN" altLang="en-US" dirty="0">
                <a:latin typeface="+mn-ea"/>
                <a:cs typeface="宋体" panose="02010600030101010101" pitchFamily="2" charset="-122"/>
                <a:sym typeface="+mn-ea"/>
              </a:endParaRPr>
            </a:p>
          </p:txBody>
        </p:sp>
        <p:sp>
          <p:nvSpPr>
            <p:cNvPr id="10" name="椭圆 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1" name="文本框 10"/>
          <p:cNvSpPr txBox="1"/>
          <p:nvPr/>
        </p:nvSpPr>
        <p:spPr>
          <a:xfrm>
            <a:off x="478155" y="3651885"/>
            <a:ext cx="10187940" cy="398780"/>
          </a:xfrm>
          <a:prstGeom prst="rect">
            <a:avLst/>
          </a:prstGeom>
          <a:noFill/>
        </p:spPr>
        <p:txBody>
          <a:bodyPr wrap="square" rtlCol="0" anchor="t">
            <a:spAutoFit/>
          </a:bodyPr>
          <a:p>
            <a:r>
              <a:rPr sz="2000">
                <a:solidFill>
                  <a:srgbClr val="382C78"/>
                </a:solidFill>
                <a:sym typeface="+mn-ea"/>
              </a:rPr>
              <a:t>2．创新新闻的编排方式</a:t>
            </a:r>
            <a:endParaRPr sz="2000">
              <a:solidFill>
                <a:srgbClr val="382C78"/>
              </a:solidFill>
              <a:sym typeface="+mn-ea"/>
            </a:endParaRPr>
          </a:p>
        </p:txBody>
      </p:sp>
      <p:grpSp>
        <p:nvGrpSpPr>
          <p:cNvPr id="12" name="组合 11"/>
          <p:cNvGrpSpPr/>
          <p:nvPr/>
        </p:nvGrpSpPr>
        <p:grpSpPr>
          <a:xfrm rot="0">
            <a:off x="695325" y="4053840"/>
            <a:ext cx="11146155" cy="645160"/>
            <a:chOff x="1491" y="3356"/>
            <a:chExt cx="17553" cy="1016"/>
          </a:xfrm>
        </p:grpSpPr>
        <p:sp>
          <p:nvSpPr>
            <p:cNvPr id="13" name="文本框 12"/>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集纳编排是将若干条内容相关的新闻题材组合在一起编成一组新闻。集纳编排可分为同类编排、对比编排和综合编排三种方式。</a:t>
              </a:r>
              <a:endParaRPr lang="zh-CN" altLang="en-US" dirty="0">
                <a:latin typeface="+mn-ea"/>
                <a:cs typeface="宋体" panose="02010600030101010101" pitchFamily="2" charset="-122"/>
                <a:sym typeface="+mn-ea"/>
              </a:endParaRPr>
            </a:p>
          </p:txBody>
        </p:sp>
        <p:sp>
          <p:nvSpPr>
            <p:cNvPr id="16" name="椭圆 1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8" name="组合 17"/>
          <p:cNvGrpSpPr/>
          <p:nvPr/>
        </p:nvGrpSpPr>
        <p:grpSpPr>
          <a:xfrm rot="0">
            <a:off x="695325" y="4786630"/>
            <a:ext cx="11146155" cy="1753235"/>
            <a:chOff x="1491" y="3356"/>
            <a:chExt cx="17553" cy="2761"/>
          </a:xfrm>
        </p:grpSpPr>
        <p:sp>
          <p:nvSpPr>
            <p:cNvPr id="40" name="文本框 39"/>
            <p:cNvSpPr txBox="1"/>
            <p:nvPr/>
          </p:nvSpPr>
          <p:spPr>
            <a:xfrm>
              <a:off x="1980" y="3356"/>
              <a:ext cx="17064" cy="2761"/>
            </a:xfrm>
            <a:prstGeom prst="rect">
              <a:avLst/>
            </a:prstGeom>
            <a:noFill/>
          </p:spPr>
          <p:txBody>
            <a:bodyPr wrap="square" rtlCol="0" anchor="t">
              <a:spAutoFit/>
            </a:bodyPr>
            <a:p>
              <a:r>
                <a:rPr lang="zh-CN" altLang="en-US" dirty="0">
                  <a:latin typeface="+mn-ea"/>
                  <a:cs typeface="宋体" panose="02010600030101010101" pitchFamily="2" charset="-122"/>
                  <a:sym typeface="+mn-ea"/>
                </a:rPr>
                <a:t>同类编排，就是把内容相近或有内在联系的同类题材的新闻排列在一起，使之形成一组， 在一次节目中形成重点。</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对比编排，就是把内容反差极大的两类有关联的新闻编排在一起，旗帜鲜明地表明赞成什么、反对什么，显示出鲜明的褒贬色彩，产生积极的舆论导向。</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综合编排，就是把相同或不同题材综合在一起，通过穿插式汇编选取更多消息中的共同点和不同点进行综述，使整体效果优于单条新闻效果之和，达到深化主题的目的。</a:t>
              </a:r>
              <a:endParaRPr lang="zh-CN" altLang="en-US" dirty="0">
                <a:latin typeface="+mn-ea"/>
                <a:cs typeface="宋体" panose="02010600030101010101" pitchFamily="2" charset="-122"/>
                <a:sym typeface="+mn-ea"/>
              </a:endParaRPr>
            </a:p>
          </p:txBody>
        </p:sp>
        <p:sp>
          <p:nvSpPr>
            <p:cNvPr id="41" name="椭圆 4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9" name="组合 18"/>
          <p:cNvGrpSpPr/>
          <p:nvPr/>
        </p:nvGrpSpPr>
        <p:grpSpPr>
          <a:xfrm rot="0">
            <a:off x="695325" y="2484755"/>
            <a:ext cx="11146155" cy="645160"/>
            <a:chOff x="1491" y="3356"/>
            <a:chExt cx="17553" cy="1016"/>
          </a:xfrm>
        </p:grpSpPr>
        <p:sp>
          <p:nvSpPr>
            <p:cNvPr id="20" name="文本框 19"/>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电视新闻的头条选择恰当与否，直接影响到观众是否愿意继续观看下去，好的头条新闻，不但能突出宣传的重点，而且可以吸引观众的注意力。</a:t>
              </a:r>
              <a:endParaRPr lang="zh-CN" altLang="en-US" dirty="0">
                <a:latin typeface="+mn-ea"/>
                <a:cs typeface="宋体" panose="02010600030101010101" pitchFamily="2" charset="-122"/>
                <a:sym typeface="+mn-ea"/>
              </a:endParaRPr>
            </a:p>
          </p:txBody>
        </p:sp>
        <p:sp>
          <p:nvSpPr>
            <p:cNvPr id="21" name="椭圆 2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7498080" cy="1141095"/>
            <a:chOff x="417" y="38"/>
            <a:chExt cx="11808" cy="1797"/>
          </a:xfrm>
        </p:grpSpPr>
        <p:sp>
          <p:nvSpPr>
            <p:cNvPr id="15" name="文本框 14"/>
            <p:cNvSpPr txBox="1"/>
            <p:nvPr/>
          </p:nvSpPr>
          <p:spPr>
            <a:xfrm>
              <a:off x="417" y="819"/>
              <a:ext cx="11808" cy="1016"/>
            </a:xfrm>
            <a:prstGeom prst="rect">
              <a:avLst/>
            </a:prstGeom>
            <a:noFill/>
          </p:spPr>
          <p:txBody>
            <a:bodyPr wrap="none" rtlCol="0" anchor="t">
              <a:spAutoFit/>
            </a:bodyPr>
            <a:p>
              <a:pPr algn="l"/>
              <a:r>
                <a:rPr lang="zh-CN" altLang="en-US" sz="3600">
                  <a:solidFill>
                    <a:srgbClr val="382C78"/>
                  </a:solidFill>
                  <a:sym typeface="+mn-ea"/>
                </a:rPr>
                <a:t>三、电视新闻节目的编辑和编排艺术</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62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电视新闻节目创作</a:t>
                </a:r>
                <a:endParaRPr>
                  <a:solidFill>
                    <a:schemeClr val="bg1"/>
                  </a:solidFill>
                </a:endParaRPr>
              </a:p>
            </p:txBody>
          </p:sp>
        </p:grpSp>
      </p:grpSp>
      <p:sp>
        <p:nvSpPr>
          <p:cNvPr id="14" name="文本框 13"/>
          <p:cNvSpPr txBox="1"/>
          <p:nvPr/>
        </p:nvSpPr>
        <p:spPr>
          <a:xfrm>
            <a:off x="264795" y="1165225"/>
            <a:ext cx="10187940" cy="398780"/>
          </a:xfrm>
          <a:prstGeom prst="rect">
            <a:avLst/>
          </a:prstGeom>
          <a:noFill/>
        </p:spPr>
        <p:txBody>
          <a:bodyPr wrap="square" rtlCol="0" anchor="t">
            <a:spAutoFit/>
          </a:bodyPr>
          <a:p>
            <a:r>
              <a:rPr sz="2000">
                <a:solidFill>
                  <a:srgbClr val="382C78"/>
                </a:solidFill>
                <a:sym typeface="+mn-ea"/>
              </a:rPr>
              <a:t>（二）电视新闻节目的编排艺术</a:t>
            </a:r>
            <a:endParaRPr sz="2000">
              <a:solidFill>
                <a:srgbClr val="382C78"/>
              </a:solidFill>
              <a:sym typeface="+mn-ea"/>
            </a:endParaRPr>
          </a:p>
        </p:txBody>
      </p:sp>
      <p:sp>
        <p:nvSpPr>
          <p:cNvPr id="2" name="文本框 1"/>
          <p:cNvSpPr txBox="1"/>
          <p:nvPr/>
        </p:nvSpPr>
        <p:spPr>
          <a:xfrm>
            <a:off x="536575" y="1564005"/>
            <a:ext cx="10187940" cy="398780"/>
          </a:xfrm>
          <a:prstGeom prst="rect">
            <a:avLst/>
          </a:prstGeom>
          <a:noFill/>
        </p:spPr>
        <p:txBody>
          <a:bodyPr wrap="square" rtlCol="0" anchor="t">
            <a:spAutoFit/>
          </a:bodyPr>
          <a:p>
            <a:r>
              <a:rPr sz="2000">
                <a:solidFill>
                  <a:srgbClr val="382C78"/>
                </a:solidFill>
                <a:sym typeface="+mn-ea"/>
              </a:rPr>
              <a:t>3．做到层次分明，创造节奏</a:t>
            </a:r>
            <a:endParaRPr sz="2000">
              <a:solidFill>
                <a:srgbClr val="382C78"/>
              </a:solidFill>
              <a:sym typeface="+mn-ea"/>
            </a:endParaRPr>
          </a:p>
        </p:txBody>
      </p:sp>
      <p:grpSp>
        <p:nvGrpSpPr>
          <p:cNvPr id="4" name="组合 3"/>
          <p:cNvGrpSpPr/>
          <p:nvPr/>
        </p:nvGrpSpPr>
        <p:grpSpPr>
          <a:xfrm rot="0">
            <a:off x="695325" y="3181985"/>
            <a:ext cx="11146155" cy="469265"/>
            <a:chOff x="1491" y="3356"/>
            <a:chExt cx="17553" cy="739"/>
          </a:xfrm>
        </p:grpSpPr>
        <p:sp>
          <p:nvSpPr>
            <p:cNvPr id="5" name="文本框 4"/>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新闻编排应做到搭配灵活、节奏分明、有张有弛。</a:t>
              </a:r>
              <a:endParaRPr lang="zh-CN" altLang="en-US" dirty="0">
                <a:latin typeface="+mn-ea"/>
                <a:cs typeface="宋体" panose="02010600030101010101" pitchFamily="2" charset="-122"/>
                <a:sym typeface="+mn-ea"/>
              </a:endParaRPr>
            </a:p>
          </p:txBody>
        </p:sp>
        <p:sp>
          <p:nvSpPr>
            <p:cNvPr id="6" name="椭圆 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8" name="组合 7"/>
          <p:cNvGrpSpPr/>
          <p:nvPr/>
        </p:nvGrpSpPr>
        <p:grpSpPr>
          <a:xfrm rot="0">
            <a:off x="695325" y="1972945"/>
            <a:ext cx="11146155" cy="645160"/>
            <a:chOff x="1491" y="3356"/>
            <a:chExt cx="17553" cy="1016"/>
          </a:xfrm>
        </p:grpSpPr>
        <p:sp>
          <p:nvSpPr>
            <p:cNvPr id="9" name="文本框 8"/>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一期新闻节目往往题材多样、内容广泛，各类题材之间风格也不一致，因此编排时整体结构要合理，做到层次分明、脉络清楚，切忌杂乱无章。</a:t>
              </a:r>
              <a:endParaRPr lang="zh-CN" altLang="en-US" dirty="0">
                <a:latin typeface="+mn-ea"/>
                <a:cs typeface="宋体" panose="02010600030101010101" pitchFamily="2" charset="-122"/>
                <a:sym typeface="+mn-ea"/>
              </a:endParaRPr>
            </a:p>
          </p:txBody>
        </p:sp>
        <p:sp>
          <p:nvSpPr>
            <p:cNvPr id="10" name="椭圆 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1" name="文本框 10"/>
          <p:cNvSpPr txBox="1"/>
          <p:nvPr/>
        </p:nvSpPr>
        <p:spPr>
          <a:xfrm>
            <a:off x="478155" y="3651885"/>
            <a:ext cx="10187940" cy="398780"/>
          </a:xfrm>
          <a:prstGeom prst="rect">
            <a:avLst/>
          </a:prstGeom>
          <a:noFill/>
        </p:spPr>
        <p:txBody>
          <a:bodyPr wrap="square" rtlCol="0" anchor="t">
            <a:spAutoFit/>
          </a:bodyPr>
          <a:p>
            <a:r>
              <a:rPr sz="2000">
                <a:solidFill>
                  <a:srgbClr val="382C78"/>
                </a:solidFill>
                <a:sym typeface="+mn-ea"/>
              </a:rPr>
              <a:t>4．扩大信息量</a:t>
            </a:r>
            <a:endParaRPr sz="2000">
              <a:solidFill>
                <a:srgbClr val="382C78"/>
              </a:solidFill>
              <a:sym typeface="+mn-ea"/>
            </a:endParaRPr>
          </a:p>
        </p:txBody>
      </p:sp>
      <p:grpSp>
        <p:nvGrpSpPr>
          <p:cNvPr id="12" name="组合 11"/>
          <p:cNvGrpSpPr/>
          <p:nvPr/>
        </p:nvGrpSpPr>
        <p:grpSpPr>
          <a:xfrm rot="0">
            <a:off x="695325" y="4053840"/>
            <a:ext cx="11146155" cy="1198880"/>
            <a:chOff x="1491" y="3356"/>
            <a:chExt cx="17553" cy="1888"/>
          </a:xfrm>
        </p:grpSpPr>
        <p:sp>
          <p:nvSpPr>
            <p:cNvPr id="13" name="文本框 12"/>
            <p:cNvSpPr txBox="1"/>
            <p:nvPr/>
          </p:nvSpPr>
          <p:spPr>
            <a:xfrm>
              <a:off x="1980" y="3356"/>
              <a:ext cx="17064" cy="1888"/>
            </a:xfrm>
            <a:prstGeom prst="rect">
              <a:avLst/>
            </a:prstGeom>
            <a:noFill/>
          </p:spPr>
          <p:txBody>
            <a:bodyPr wrap="square" rtlCol="0" anchor="t">
              <a:spAutoFit/>
            </a:bodyPr>
            <a:p>
              <a:r>
                <a:rPr lang="zh-CN" altLang="en-US" dirty="0">
                  <a:latin typeface="+mn-ea"/>
                  <a:cs typeface="宋体" panose="02010600030101010101" pitchFamily="2" charset="-122"/>
                  <a:sym typeface="+mn-ea"/>
                </a:rPr>
                <a:t>新闻编排可以从以下几方面增加信息量：</a:t>
              </a:r>
              <a:endParaRPr lang="zh-CN" altLang="en-US" dirty="0">
                <a:latin typeface="+mn-ea"/>
                <a:cs typeface="宋体" panose="02010600030101010101" pitchFamily="2" charset="-122"/>
                <a:sym typeface="+mn-ea"/>
              </a:endParaRPr>
            </a:p>
            <a:p>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一是多编发内容充实且现场感强的短新闻</a:t>
              </a:r>
              <a:endParaRPr lang="zh-CN" altLang="en-US" dirty="0">
                <a:latin typeface="+mn-ea"/>
                <a:cs typeface="宋体" panose="02010600030101010101" pitchFamily="2" charset="-122"/>
                <a:sym typeface="+mn-ea"/>
              </a:endParaRPr>
            </a:p>
            <a:p>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二是扩大报道面，减少相似题材的报道</a:t>
              </a:r>
              <a:endParaRPr lang="zh-CN" altLang="en-US" dirty="0">
                <a:latin typeface="+mn-ea"/>
                <a:cs typeface="宋体" panose="02010600030101010101" pitchFamily="2" charset="-122"/>
                <a:sym typeface="+mn-ea"/>
              </a:endParaRPr>
            </a:p>
            <a:p>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三是可以转换使用不同的报道方式</a:t>
              </a:r>
              <a:endParaRPr lang="zh-CN" altLang="en-US" dirty="0">
                <a:latin typeface="+mn-ea"/>
                <a:cs typeface="宋体" panose="02010600030101010101" pitchFamily="2" charset="-122"/>
                <a:sym typeface="+mn-ea"/>
              </a:endParaRPr>
            </a:p>
          </p:txBody>
        </p:sp>
        <p:sp>
          <p:nvSpPr>
            <p:cNvPr id="16" name="椭圆 1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9" name="组合 18"/>
          <p:cNvGrpSpPr/>
          <p:nvPr/>
        </p:nvGrpSpPr>
        <p:grpSpPr>
          <a:xfrm rot="0">
            <a:off x="695325" y="2572385"/>
            <a:ext cx="11146155" cy="645160"/>
            <a:chOff x="1491" y="3356"/>
            <a:chExt cx="17553" cy="1016"/>
          </a:xfrm>
        </p:grpSpPr>
        <p:sp>
          <p:nvSpPr>
            <p:cNvPr id="20" name="文本框 19"/>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在编排新闻节目时既要注意不同的新闻题材本身所具有的不同的内在节奏，同时也要根据新闻的主题和内容，通过编辑手段创造出新的外部节奏，多编短新闻可以明显加快新闻节目的节奏。</a:t>
              </a:r>
              <a:endParaRPr lang="zh-CN" altLang="en-US" dirty="0">
                <a:latin typeface="+mn-ea"/>
                <a:cs typeface="宋体" panose="02010600030101010101" pitchFamily="2" charset="-122"/>
                <a:sym typeface="+mn-ea"/>
              </a:endParaRPr>
            </a:p>
          </p:txBody>
        </p:sp>
        <p:sp>
          <p:nvSpPr>
            <p:cNvPr id="21" name="椭圆 2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 name="文本框 6"/>
          <p:cNvSpPr txBox="1"/>
          <p:nvPr/>
        </p:nvSpPr>
        <p:spPr>
          <a:xfrm>
            <a:off x="478155" y="5223510"/>
            <a:ext cx="10187940" cy="398780"/>
          </a:xfrm>
          <a:prstGeom prst="rect">
            <a:avLst/>
          </a:prstGeom>
          <a:noFill/>
        </p:spPr>
        <p:txBody>
          <a:bodyPr wrap="square" rtlCol="0" anchor="t">
            <a:spAutoFit/>
          </a:bodyPr>
          <a:p>
            <a:r>
              <a:rPr sz="2000">
                <a:solidFill>
                  <a:srgbClr val="382C78"/>
                </a:solidFill>
                <a:sym typeface="+mn-ea"/>
              </a:rPr>
              <a:t>５．编写好导读</a:t>
            </a:r>
            <a:endParaRPr sz="2000">
              <a:solidFill>
                <a:srgbClr val="382C78"/>
              </a:solidFill>
              <a:sym typeface="+mn-ea"/>
            </a:endParaRPr>
          </a:p>
        </p:txBody>
      </p:sp>
      <p:grpSp>
        <p:nvGrpSpPr>
          <p:cNvPr id="17" name="组合 16"/>
          <p:cNvGrpSpPr/>
          <p:nvPr/>
        </p:nvGrpSpPr>
        <p:grpSpPr>
          <a:xfrm rot="0">
            <a:off x="695325" y="5677535"/>
            <a:ext cx="11146155" cy="645160"/>
            <a:chOff x="1491" y="3356"/>
            <a:chExt cx="17553" cy="1016"/>
          </a:xfrm>
        </p:grpSpPr>
        <p:sp>
          <p:nvSpPr>
            <p:cNvPr id="22" name="文本框 21"/>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导读又称新闻提要，是指新闻开始播出时，先由主持人或播音员选播部分重要新闻的题目，以帮助观众预先了解本档新闻即将播出的主要新闻的顺序和重点，激起观众观看的兴趣和吸引观众的注意力。</a:t>
              </a:r>
              <a:endParaRPr lang="zh-CN" altLang="en-US" dirty="0">
                <a:latin typeface="+mn-ea"/>
                <a:cs typeface="宋体" panose="02010600030101010101" pitchFamily="2" charset="-122"/>
                <a:sym typeface="+mn-ea"/>
              </a:endParaRPr>
            </a:p>
          </p:txBody>
        </p:sp>
        <p:sp>
          <p:nvSpPr>
            <p:cNvPr id="23" name="椭圆 2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7498080" cy="1141095"/>
            <a:chOff x="417" y="38"/>
            <a:chExt cx="11808" cy="1797"/>
          </a:xfrm>
        </p:grpSpPr>
        <p:sp>
          <p:nvSpPr>
            <p:cNvPr id="15" name="文本框 14"/>
            <p:cNvSpPr txBox="1"/>
            <p:nvPr/>
          </p:nvSpPr>
          <p:spPr>
            <a:xfrm>
              <a:off x="417" y="819"/>
              <a:ext cx="11808" cy="1016"/>
            </a:xfrm>
            <a:prstGeom prst="rect">
              <a:avLst/>
            </a:prstGeom>
            <a:noFill/>
          </p:spPr>
          <p:txBody>
            <a:bodyPr wrap="none" rtlCol="0" anchor="t">
              <a:spAutoFit/>
            </a:bodyPr>
            <a:p>
              <a:pPr algn="l"/>
              <a:r>
                <a:rPr lang="zh-CN" altLang="en-US" sz="3600">
                  <a:solidFill>
                    <a:srgbClr val="382C78"/>
                  </a:solidFill>
                  <a:sym typeface="+mn-ea"/>
                </a:rPr>
                <a:t>三、电视新闻节目的编辑和编排艺术</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62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电视新闻节目创作</a:t>
                </a:r>
                <a:endParaRPr>
                  <a:solidFill>
                    <a:schemeClr val="bg1"/>
                  </a:solidFill>
                </a:endParaRPr>
              </a:p>
            </p:txBody>
          </p:sp>
        </p:grpSp>
      </p:grpSp>
      <p:sp>
        <p:nvSpPr>
          <p:cNvPr id="14" name="文本框 13"/>
          <p:cNvSpPr txBox="1"/>
          <p:nvPr/>
        </p:nvSpPr>
        <p:spPr>
          <a:xfrm>
            <a:off x="264795" y="1165225"/>
            <a:ext cx="10187940" cy="398780"/>
          </a:xfrm>
          <a:prstGeom prst="rect">
            <a:avLst/>
          </a:prstGeom>
          <a:noFill/>
        </p:spPr>
        <p:txBody>
          <a:bodyPr wrap="square" rtlCol="0" anchor="t">
            <a:spAutoFit/>
          </a:bodyPr>
          <a:p>
            <a:r>
              <a:rPr sz="2000">
                <a:solidFill>
                  <a:srgbClr val="382C78"/>
                </a:solidFill>
                <a:sym typeface="+mn-ea"/>
              </a:rPr>
              <a:t>（三）新闻稿解说词艺术</a:t>
            </a:r>
            <a:endParaRPr sz="2000">
              <a:solidFill>
                <a:srgbClr val="382C78"/>
              </a:solidFill>
              <a:sym typeface="+mn-ea"/>
            </a:endParaRPr>
          </a:p>
        </p:txBody>
      </p:sp>
      <p:sp>
        <p:nvSpPr>
          <p:cNvPr id="2" name="文本框 1"/>
          <p:cNvSpPr txBox="1"/>
          <p:nvPr/>
        </p:nvSpPr>
        <p:spPr>
          <a:xfrm>
            <a:off x="536575" y="1564005"/>
            <a:ext cx="10187940" cy="398780"/>
          </a:xfrm>
          <a:prstGeom prst="rect">
            <a:avLst/>
          </a:prstGeom>
          <a:noFill/>
        </p:spPr>
        <p:txBody>
          <a:bodyPr wrap="square" rtlCol="0" anchor="t">
            <a:spAutoFit/>
          </a:bodyPr>
          <a:p>
            <a:r>
              <a:rPr sz="2000">
                <a:solidFill>
                  <a:srgbClr val="382C78"/>
                </a:solidFill>
                <a:sym typeface="+mn-ea"/>
              </a:rPr>
              <a:t>1．力求通俗化、口语化和生活化</a:t>
            </a:r>
            <a:endParaRPr sz="2000">
              <a:solidFill>
                <a:srgbClr val="382C78"/>
              </a:solidFill>
              <a:sym typeface="+mn-ea"/>
            </a:endParaRPr>
          </a:p>
        </p:txBody>
      </p:sp>
      <p:grpSp>
        <p:nvGrpSpPr>
          <p:cNvPr id="4" name="组合 3"/>
          <p:cNvGrpSpPr/>
          <p:nvPr/>
        </p:nvGrpSpPr>
        <p:grpSpPr>
          <a:xfrm rot="0">
            <a:off x="695325" y="3050540"/>
            <a:ext cx="11146155" cy="645160"/>
            <a:chOff x="1491" y="3356"/>
            <a:chExt cx="17553" cy="1016"/>
          </a:xfrm>
        </p:grpSpPr>
        <p:sp>
          <p:nvSpPr>
            <p:cNvPr id="5" name="文本框 4"/>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在新闻报道中，适当运用具有时代感的社会流行语、网络流行语等新鲜形象的词汇和语言，既能诙谐幽默、生动地表达新事物、新现象，又能让新闻充满浓厚的生活气息，贴近百姓生活，更好地反映社会现实。</a:t>
              </a:r>
              <a:endParaRPr lang="zh-CN" altLang="en-US" dirty="0">
                <a:latin typeface="+mn-ea"/>
                <a:cs typeface="宋体" panose="02010600030101010101" pitchFamily="2" charset="-122"/>
                <a:sym typeface="+mn-ea"/>
              </a:endParaRPr>
            </a:p>
          </p:txBody>
        </p:sp>
        <p:sp>
          <p:nvSpPr>
            <p:cNvPr id="6" name="椭圆 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8" name="组合 7"/>
          <p:cNvGrpSpPr/>
          <p:nvPr/>
        </p:nvGrpSpPr>
        <p:grpSpPr>
          <a:xfrm rot="0">
            <a:off x="695325" y="1972945"/>
            <a:ext cx="11146155" cy="645160"/>
            <a:chOff x="1491" y="3356"/>
            <a:chExt cx="17553" cy="1016"/>
          </a:xfrm>
        </p:grpSpPr>
        <p:sp>
          <p:nvSpPr>
            <p:cNvPr id="9" name="文本框 8"/>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新闻语言要符合人们的日常生活习惯，解说词要尽量多用口头语言，多用直白明了、质朴自然的词汇， 做到通俗易懂，亲切生动。</a:t>
              </a:r>
              <a:endParaRPr lang="zh-CN" altLang="en-US" dirty="0">
                <a:latin typeface="+mn-ea"/>
                <a:cs typeface="宋体" panose="02010600030101010101" pitchFamily="2" charset="-122"/>
                <a:sym typeface="+mn-ea"/>
              </a:endParaRPr>
            </a:p>
          </p:txBody>
        </p:sp>
        <p:sp>
          <p:nvSpPr>
            <p:cNvPr id="10" name="椭圆 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1" name="文本框 10"/>
          <p:cNvSpPr txBox="1"/>
          <p:nvPr/>
        </p:nvSpPr>
        <p:spPr>
          <a:xfrm>
            <a:off x="478155" y="3651885"/>
            <a:ext cx="10187940" cy="398780"/>
          </a:xfrm>
          <a:prstGeom prst="rect">
            <a:avLst/>
          </a:prstGeom>
          <a:noFill/>
        </p:spPr>
        <p:txBody>
          <a:bodyPr wrap="square" rtlCol="0" anchor="t">
            <a:spAutoFit/>
          </a:bodyPr>
          <a:p>
            <a:r>
              <a:rPr sz="2000">
                <a:solidFill>
                  <a:srgbClr val="382C78"/>
                </a:solidFill>
                <a:sym typeface="+mn-ea"/>
              </a:rPr>
              <a:t>2．解说词要避免与画面信息的重复</a:t>
            </a:r>
            <a:endParaRPr sz="2000">
              <a:solidFill>
                <a:srgbClr val="382C78"/>
              </a:solidFill>
              <a:sym typeface="+mn-ea"/>
            </a:endParaRPr>
          </a:p>
        </p:txBody>
      </p:sp>
      <p:grpSp>
        <p:nvGrpSpPr>
          <p:cNvPr id="12" name="组合 11"/>
          <p:cNvGrpSpPr/>
          <p:nvPr/>
        </p:nvGrpSpPr>
        <p:grpSpPr>
          <a:xfrm rot="0">
            <a:off x="695325" y="4053840"/>
            <a:ext cx="11146155" cy="645160"/>
            <a:chOff x="1491" y="3356"/>
            <a:chExt cx="17553" cy="1016"/>
          </a:xfrm>
        </p:grpSpPr>
        <p:sp>
          <p:nvSpPr>
            <p:cNvPr id="13" name="文本框 12"/>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解说词要避免与画面“配图说话”，只有当画面难以表现和准确传递新闻内容时，才需要通过解说对画面内容加以解释和补充。解说词的合理运用，不仅能补充传播信息，还可以引导观众思考和提升主题。</a:t>
              </a:r>
              <a:endParaRPr lang="zh-CN" altLang="en-US" dirty="0">
                <a:latin typeface="+mn-ea"/>
                <a:cs typeface="宋体" panose="02010600030101010101" pitchFamily="2" charset="-122"/>
                <a:sym typeface="+mn-ea"/>
              </a:endParaRPr>
            </a:p>
          </p:txBody>
        </p:sp>
        <p:sp>
          <p:nvSpPr>
            <p:cNvPr id="16" name="椭圆 1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9" name="组合 18"/>
          <p:cNvGrpSpPr/>
          <p:nvPr/>
        </p:nvGrpSpPr>
        <p:grpSpPr>
          <a:xfrm rot="0">
            <a:off x="695325" y="2572385"/>
            <a:ext cx="11146155" cy="469265"/>
            <a:chOff x="1491" y="3356"/>
            <a:chExt cx="17553" cy="739"/>
          </a:xfrm>
        </p:grpSpPr>
        <p:sp>
          <p:nvSpPr>
            <p:cNvPr id="20" name="文本框 19"/>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新闻解说词不能追求深奥、华丽，必须生动形象、自然朴素、直截了当地把内容表达出来。</a:t>
              </a:r>
              <a:endParaRPr lang="zh-CN" altLang="en-US" dirty="0">
                <a:latin typeface="+mn-ea"/>
                <a:cs typeface="宋体" panose="02010600030101010101" pitchFamily="2" charset="-122"/>
                <a:sym typeface="+mn-ea"/>
              </a:endParaRPr>
            </a:p>
          </p:txBody>
        </p:sp>
        <p:sp>
          <p:nvSpPr>
            <p:cNvPr id="21" name="椭圆 2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 name="文本框 6"/>
          <p:cNvSpPr txBox="1"/>
          <p:nvPr/>
        </p:nvSpPr>
        <p:spPr>
          <a:xfrm>
            <a:off x="536575" y="4699000"/>
            <a:ext cx="10187940" cy="398780"/>
          </a:xfrm>
          <a:prstGeom prst="rect">
            <a:avLst/>
          </a:prstGeom>
          <a:noFill/>
        </p:spPr>
        <p:txBody>
          <a:bodyPr wrap="square" rtlCol="0" anchor="t">
            <a:spAutoFit/>
          </a:bodyPr>
          <a:p>
            <a:r>
              <a:rPr sz="2000">
                <a:solidFill>
                  <a:srgbClr val="382C78"/>
                </a:solidFill>
                <a:sym typeface="+mn-ea"/>
              </a:rPr>
              <a:t>3．把握好解说词的用词特点</a:t>
            </a:r>
            <a:endParaRPr sz="2000">
              <a:solidFill>
                <a:srgbClr val="382C78"/>
              </a:solidFill>
              <a:sym typeface="+mn-ea"/>
            </a:endParaRPr>
          </a:p>
        </p:txBody>
      </p:sp>
      <p:grpSp>
        <p:nvGrpSpPr>
          <p:cNvPr id="17" name="组合 16"/>
          <p:cNvGrpSpPr/>
          <p:nvPr/>
        </p:nvGrpSpPr>
        <p:grpSpPr>
          <a:xfrm rot="0">
            <a:off x="695325" y="5097780"/>
            <a:ext cx="11146155" cy="469265"/>
            <a:chOff x="1491" y="3356"/>
            <a:chExt cx="17553" cy="739"/>
          </a:xfrm>
        </p:grpSpPr>
        <p:sp>
          <p:nvSpPr>
            <p:cNvPr id="22" name="文本框 21"/>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电视新闻时间短，合理地运用词汇，可以调动观众的情绪，吸引观众的注意力。</a:t>
              </a:r>
              <a:endParaRPr lang="zh-CN" altLang="en-US" dirty="0">
                <a:latin typeface="+mn-ea"/>
                <a:cs typeface="宋体" panose="02010600030101010101" pitchFamily="2" charset="-122"/>
                <a:sym typeface="+mn-ea"/>
              </a:endParaRPr>
            </a:p>
          </p:txBody>
        </p:sp>
        <p:sp>
          <p:nvSpPr>
            <p:cNvPr id="23" name="椭圆 2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8" name="组合 17"/>
          <p:cNvGrpSpPr/>
          <p:nvPr/>
        </p:nvGrpSpPr>
        <p:grpSpPr>
          <a:xfrm rot="0">
            <a:off x="695325" y="5678805"/>
            <a:ext cx="11146155" cy="469265"/>
            <a:chOff x="1491" y="3356"/>
            <a:chExt cx="17553" cy="739"/>
          </a:xfrm>
        </p:grpSpPr>
        <p:sp>
          <p:nvSpPr>
            <p:cNvPr id="24" name="文本框 23"/>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如何合理地运用词汇？一是选用响亮的字，吸引观众的注意力；二是多用双音词；三是多用平声字，</a:t>
              </a:r>
              <a:endParaRPr lang="zh-CN" altLang="en-US" dirty="0">
                <a:latin typeface="+mn-ea"/>
                <a:cs typeface="宋体" panose="02010600030101010101" pitchFamily="2" charset="-122"/>
                <a:sym typeface="+mn-ea"/>
              </a:endParaRPr>
            </a:p>
          </p:txBody>
        </p:sp>
        <p:sp>
          <p:nvSpPr>
            <p:cNvPr id="25" name="椭圆 24"/>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7498080" cy="1141095"/>
            <a:chOff x="417" y="38"/>
            <a:chExt cx="11808" cy="1797"/>
          </a:xfrm>
        </p:grpSpPr>
        <p:sp>
          <p:nvSpPr>
            <p:cNvPr id="15" name="文本框 14"/>
            <p:cNvSpPr txBox="1"/>
            <p:nvPr/>
          </p:nvSpPr>
          <p:spPr>
            <a:xfrm>
              <a:off x="417" y="819"/>
              <a:ext cx="11808" cy="1016"/>
            </a:xfrm>
            <a:prstGeom prst="rect">
              <a:avLst/>
            </a:prstGeom>
            <a:noFill/>
          </p:spPr>
          <p:txBody>
            <a:bodyPr wrap="none" rtlCol="0" anchor="t">
              <a:spAutoFit/>
            </a:bodyPr>
            <a:p>
              <a:pPr algn="l"/>
              <a:r>
                <a:rPr lang="zh-CN" altLang="en-US" sz="3600">
                  <a:solidFill>
                    <a:srgbClr val="382C78"/>
                  </a:solidFill>
                  <a:sym typeface="+mn-ea"/>
                </a:rPr>
                <a:t>三、电视新闻节目的编辑和编排艺术</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62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电视新闻节目创作</a:t>
                </a:r>
                <a:endParaRPr>
                  <a:solidFill>
                    <a:schemeClr val="bg1"/>
                  </a:solidFill>
                </a:endParaRPr>
              </a:p>
            </p:txBody>
          </p:sp>
        </p:grpSp>
      </p:grpSp>
      <p:sp>
        <p:nvSpPr>
          <p:cNvPr id="14" name="文本框 13"/>
          <p:cNvSpPr txBox="1"/>
          <p:nvPr/>
        </p:nvSpPr>
        <p:spPr>
          <a:xfrm>
            <a:off x="264795" y="1165225"/>
            <a:ext cx="10187940" cy="398780"/>
          </a:xfrm>
          <a:prstGeom prst="rect">
            <a:avLst/>
          </a:prstGeom>
          <a:noFill/>
        </p:spPr>
        <p:txBody>
          <a:bodyPr wrap="square" rtlCol="0" anchor="t">
            <a:spAutoFit/>
          </a:bodyPr>
          <a:p>
            <a:r>
              <a:rPr sz="2000">
                <a:solidFill>
                  <a:srgbClr val="382C78"/>
                </a:solidFill>
                <a:sym typeface="+mn-ea"/>
              </a:rPr>
              <a:t>（三）新闻稿解说词艺术</a:t>
            </a:r>
            <a:endParaRPr sz="2000">
              <a:solidFill>
                <a:srgbClr val="382C78"/>
              </a:solidFill>
              <a:sym typeface="+mn-ea"/>
            </a:endParaRPr>
          </a:p>
        </p:txBody>
      </p:sp>
      <p:sp>
        <p:nvSpPr>
          <p:cNvPr id="2" name="文本框 1"/>
          <p:cNvSpPr txBox="1"/>
          <p:nvPr/>
        </p:nvSpPr>
        <p:spPr>
          <a:xfrm>
            <a:off x="536575" y="1607820"/>
            <a:ext cx="10187940" cy="398780"/>
          </a:xfrm>
          <a:prstGeom prst="rect">
            <a:avLst/>
          </a:prstGeom>
          <a:noFill/>
        </p:spPr>
        <p:txBody>
          <a:bodyPr wrap="square" rtlCol="0" anchor="t">
            <a:spAutoFit/>
          </a:bodyPr>
          <a:p>
            <a:r>
              <a:rPr sz="2000">
                <a:solidFill>
                  <a:srgbClr val="382C78"/>
                </a:solidFill>
                <a:sym typeface="+mn-ea"/>
              </a:rPr>
              <a:t>４．解说的句式要尽量使用短句</a:t>
            </a:r>
            <a:endParaRPr sz="2000">
              <a:solidFill>
                <a:srgbClr val="382C78"/>
              </a:solidFill>
              <a:sym typeface="+mn-ea"/>
            </a:endParaRPr>
          </a:p>
        </p:txBody>
      </p:sp>
      <p:grpSp>
        <p:nvGrpSpPr>
          <p:cNvPr id="8" name="组合 7"/>
          <p:cNvGrpSpPr/>
          <p:nvPr/>
        </p:nvGrpSpPr>
        <p:grpSpPr>
          <a:xfrm rot="0">
            <a:off x="695325" y="2045970"/>
            <a:ext cx="11146155" cy="645160"/>
            <a:chOff x="1491" y="3356"/>
            <a:chExt cx="17553" cy="1016"/>
          </a:xfrm>
        </p:grpSpPr>
        <p:sp>
          <p:nvSpPr>
            <p:cNvPr id="9" name="文本框 8"/>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新闻解说词要短小，不宜长篇大论，要具有高度的概括性。解说的句式宜短，这样更适合播音员的播音</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，此外，解说词要尽量写得有一定的弹性，方便临时修改。</a:t>
              </a:r>
              <a:endParaRPr lang="zh-CN" altLang="en-US" dirty="0">
                <a:latin typeface="+mn-ea"/>
                <a:cs typeface="宋体" panose="02010600030101010101" pitchFamily="2" charset="-122"/>
                <a:sym typeface="+mn-ea"/>
              </a:endParaRPr>
            </a:p>
          </p:txBody>
        </p:sp>
        <p:sp>
          <p:nvSpPr>
            <p:cNvPr id="10" name="椭圆 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1" name="文本框 10"/>
          <p:cNvSpPr txBox="1"/>
          <p:nvPr/>
        </p:nvSpPr>
        <p:spPr>
          <a:xfrm>
            <a:off x="536575" y="2691130"/>
            <a:ext cx="10187940" cy="398780"/>
          </a:xfrm>
          <a:prstGeom prst="rect">
            <a:avLst/>
          </a:prstGeom>
          <a:noFill/>
        </p:spPr>
        <p:txBody>
          <a:bodyPr wrap="square" rtlCol="0" anchor="t">
            <a:spAutoFit/>
          </a:bodyPr>
          <a:p>
            <a:r>
              <a:rPr sz="2000">
                <a:solidFill>
                  <a:srgbClr val="382C78"/>
                </a:solidFill>
                <a:sym typeface="+mn-ea"/>
              </a:rPr>
              <a:t>５．把握好消息类新闻的结构特点</a:t>
            </a:r>
            <a:endParaRPr sz="2000">
              <a:solidFill>
                <a:srgbClr val="382C78"/>
              </a:solidFill>
              <a:sym typeface="+mn-ea"/>
            </a:endParaRPr>
          </a:p>
        </p:txBody>
      </p:sp>
      <p:grpSp>
        <p:nvGrpSpPr>
          <p:cNvPr id="12" name="组合 11"/>
          <p:cNvGrpSpPr/>
          <p:nvPr/>
        </p:nvGrpSpPr>
        <p:grpSpPr>
          <a:xfrm rot="0">
            <a:off x="695325" y="3119120"/>
            <a:ext cx="11146155" cy="645160"/>
            <a:chOff x="1491" y="3356"/>
            <a:chExt cx="17553" cy="1016"/>
          </a:xfrm>
        </p:grpSpPr>
        <p:sp>
          <p:nvSpPr>
            <p:cNvPr id="13" name="文本框 12"/>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新闻以消息类新闻最为常见，如何把握好这类新闻稿的结构特点，是写作成功的关键。消息类新闻一般包括以下几部分：标题、导语、主体、结尾和新闻背景材料。</a:t>
              </a:r>
              <a:endParaRPr lang="zh-CN" altLang="en-US" dirty="0">
                <a:latin typeface="+mn-ea"/>
                <a:cs typeface="宋体" panose="02010600030101010101" pitchFamily="2" charset="-122"/>
                <a:sym typeface="+mn-ea"/>
              </a:endParaRPr>
            </a:p>
          </p:txBody>
        </p:sp>
        <p:sp>
          <p:nvSpPr>
            <p:cNvPr id="16" name="椭圆 1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 name="文本框 6"/>
          <p:cNvSpPr txBox="1"/>
          <p:nvPr/>
        </p:nvSpPr>
        <p:spPr>
          <a:xfrm>
            <a:off x="1002030" y="3963670"/>
            <a:ext cx="10187940" cy="1630045"/>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电视新闻的编导与创作，一方面要紧紧围绕社会、政治、经济、文化、教育、生活等各方面进行选题，充分了解群众的需求和喜好，把镜头多面向群众，积极反映大众关心的事情，让新闻真正成为老百姓的新闻；另一方面要在制作技术和艺术上多下功夫并大胆创新， 报道风格既要做到真实、严谨，又要做到轻松、活泼，让观众在接受新闻信息的同时，也得到艺术的熏陶，以取得最大的宣传效果。</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115060" y="3299460"/>
            <a:ext cx="2642235" cy="663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2775268" y="2882265"/>
            <a:ext cx="6640830" cy="922020"/>
          </a:xfrm>
          <a:prstGeom prst="rect">
            <a:avLst/>
          </a:prstGeom>
          <a:noFill/>
        </p:spPr>
        <p:txBody>
          <a:bodyPr wrap="square" rtlCol="0" anchor="t">
            <a:spAutoFit/>
          </a:bodyPr>
          <a:p>
            <a:pPr algn="ctr"/>
            <a:r>
              <a:rPr lang="zh-CN" altLang="en-US" sz="5400">
                <a:solidFill>
                  <a:srgbClr val="382C78"/>
                </a:solidFill>
                <a:sym typeface="+mn-ea"/>
              </a:rPr>
              <a:t>电视专题片创作</a:t>
            </a:r>
            <a:endParaRPr lang="zh-CN" altLang="en-US" sz="5400">
              <a:solidFill>
                <a:srgbClr val="382C78"/>
              </a:solidFill>
              <a:sym typeface="+mn-ea"/>
            </a:endParaRPr>
          </a:p>
        </p:txBody>
      </p:sp>
      <p:sp>
        <p:nvSpPr>
          <p:cNvPr id="12" name="文本框 11"/>
          <p:cNvSpPr txBox="1"/>
          <p:nvPr/>
        </p:nvSpPr>
        <p:spPr>
          <a:xfrm>
            <a:off x="4596765" y="1443355"/>
            <a:ext cx="3174365" cy="1198880"/>
          </a:xfrm>
          <a:prstGeom prst="rect">
            <a:avLst/>
          </a:prstGeom>
          <a:noFill/>
        </p:spPr>
        <p:txBody>
          <a:bodyPr wrap="square" rtlCol="0">
            <a:spAutoFit/>
          </a:bodyPr>
          <a:p>
            <a:r>
              <a:rPr lang="zh-CN" altLang="en-US" sz="7200" b="1">
                <a:solidFill>
                  <a:srgbClr val="382C78"/>
                </a:solidFill>
                <a:latin typeface="+mj-ea"/>
                <a:ea typeface="+mj-ea"/>
                <a:cs typeface="Broadway" panose="04040905080B02020502" charset="0"/>
              </a:rPr>
              <a:t>第五章</a:t>
            </a:r>
            <a:endParaRPr lang="zh-CN" altLang="en-US" sz="7200" b="1">
              <a:solidFill>
                <a:srgbClr val="382C78"/>
              </a:solidFill>
              <a:latin typeface="+mj-ea"/>
              <a:ea typeface="+mj-ea"/>
              <a:cs typeface="Broadway" panose="04040905080B02020502" charset="0"/>
            </a:endParaRPr>
          </a:p>
        </p:txBody>
      </p:sp>
      <p:cxnSp>
        <p:nvCxnSpPr>
          <p:cNvPr id="11" name="直接连接符 10"/>
          <p:cNvCxnSpPr/>
          <p:nvPr/>
        </p:nvCxnSpPr>
        <p:spPr>
          <a:xfrm>
            <a:off x="3515361" y="2642235"/>
            <a:ext cx="5160645" cy="0"/>
          </a:xfrm>
          <a:prstGeom prst="line">
            <a:avLst/>
          </a:prstGeom>
        </p:spPr>
        <p:style>
          <a:lnRef idx="1">
            <a:schemeClr val="dk1"/>
          </a:lnRef>
          <a:fillRef idx="0">
            <a:schemeClr val="dk1"/>
          </a:fillRef>
          <a:effectRef idx="0">
            <a:schemeClr val="dk1"/>
          </a:effectRef>
          <a:fontRef idx="minor">
            <a:schemeClr val="tx1"/>
          </a:fontRef>
        </p:style>
      </p:cxnSp>
      <p:sp>
        <p:nvSpPr>
          <p:cNvPr id="41" name="矩形 40"/>
          <p:cNvSpPr/>
          <p:nvPr/>
        </p:nvSpPr>
        <p:spPr>
          <a:xfrm>
            <a:off x="394653" y="402273"/>
            <a:ext cx="11402060" cy="6096000"/>
          </a:xfrm>
          <a:prstGeom prst="rect">
            <a:avLst/>
          </a:prstGeom>
          <a:noFill/>
          <a:ln>
            <a:solidFill>
              <a:srgbClr val="382C78"/>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5" name="矩形 14"/>
          <p:cNvSpPr/>
          <p:nvPr/>
        </p:nvSpPr>
        <p:spPr>
          <a:xfrm>
            <a:off x="1327150" y="5600065"/>
            <a:ext cx="196215" cy="890270"/>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矩形 15"/>
          <p:cNvSpPr/>
          <p:nvPr/>
        </p:nvSpPr>
        <p:spPr>
          <a:xfrm>
            <a:off x="1704340" y="5826760"/>
            <a:ext cx="196215" cy="890270"/>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矩形 16"/>
          <p:cNvSpPr/>
          <p:nvPr/>
        </p:nvSpPr>
        <p:spPr>
          <a:xfrm>
            <a:off x="2051050" y="5615305"/>
            <a:ext cx="196215" cy="890270"/>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直接连接符 37"/>
          <p:cNvCxnSpPr/>
          <p:nvPr>
            <p:custDataLst>
              <p:tags r:id="rId1"/>
            </p:custDataLst>
          </p:nvPr>
        </p:nvCxnSpPr>
        <p:spPr>
          <a:xfrm>
            <a:off x="5876925" y="1515110"/>
            <a:ext cx="5248275" cy="0"/>
          </a:xfrm>
          <a:prstGeom prst="line">
            <a:avLst/>
          </a:prstGeom>
          <a:ln>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文本框 13"/>
          <p:cNvSpPr txBox="1"/>
          <p:nvPr>
            <p:custDataLst>
              <p:tags r:id="rId2"/>
            </p:custDataLst>
          </p:nvPr>
        </p:nvSpPr>
        <p:spPr>
          <a:xfrm>
            <a:off x="887096" y="1393190"/>
            <a:ext cx="1851660" cy="768350"/>
          </a:xfrm>
          <a:prstGeom prst="rect">
            <a:avLst/>
          </a:prstGeom>
          <a:noFill/>
        </p:spPr>
        <p:txBody>
          <a:bodyPr wrap="square" rtlCol="0">
            <a:normAutofit fontScale="90000"/>
          </a:bodyPr>
          <a:lstStyle/>
          <a:p>
            <a:pPr algn="r"/>
            <a:r>
              <a:rPr lang="zh-CN" altLang="en-US" sz="4400" b="1" spc="3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第五章</a:t>
            </a:r>
            <a:endParaRPr lang="zh-CN" altLang="en-US" sz="4400" b="1" spc="3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文本框 14"/>
          <p:cNvSpPr txBox="1"/>
          <p:nvPr>
            <p:custDataLst>
              <p:tags r:id="rId3"/>
            </p:custDataLst>
          </p:nvPr>
        </p:nvSpPr>
        <p:spPr>
          <a:xfrm>
            <a:off x="614045" y="2161540"/>
            <a:ext cx="2124710" cy="650875"/>
          </a:xfrm>
          <a:prstGeom prst="rect">
            <a:avLst/>
          </a:prstGeom>
          <a:noFill/>
        </p:spPr>
        <p:txBody>
          <a:bodyPr wrap="square" rtlCol="0">
            <a:normAutofit/>
          </a:bodyPr>
          <a:lstStyle/>
          <a:p>
            <a:pPr algn="r"/>
            <a:r>
              <a:rPr lang="zh-CN" altLang="en-US" spc="3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电视专题片创作</a:t>
            </a:r>
            <a:endParaRPr lang="zh-CN" altLang="en-US" spc="3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6" name="矩形 15"/>
          <p:cNvSpPr/>
          <p:nvPr>
            <p:custDataLst>
              <p:tags r:id="rId4"/>
            </p:custDataLst>
          </p:nvPr>
        </p:nvSpPr>
        <p:spPr>
          <a:xfrm>
            <a:off x="2897505" y="1515110"/>
            <a:ext cx="76200" cy="9226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文本框 17"/>
          <p:cNvSpPr txBox="1"/>
          <p:nvPr>
            <p:custDataLst>
              <p:tags r:id="rId5"/>
            </p:custDataLst>
          </p:nvPr>
        </p:nvSpPr>
        <p:spPr>
          <a:xfrm>
            <a:off x="6665595" y="2715260"/>
            <a:ext cx="4246245" cy="831600"/>
          </a:xfrm>
          <a:prstGeom prst="rect">
            <a:avLst/>
          </a:prstGeom>
          <a:noFill/>
        </p:spPr>
        <p:txBody>
          <a:bodyPr wrap="square" bIns="46990" rtlCol="0" anchor="ctr" anchorCtr="0">
            <a:normAutofit/>
          </a:bodyPr>
          <a:p>
            <a:pPr marL="0" indent="0" algn="l">
              <a:lnSpc>
                <a:spcPct val="120000"/>
              </a:lnSpc>
              <a:spcBef>
                <a:spcPts val="0"/>
              </a:spcBef>
              <a:spcAft>
                <a:spcPts val="0"/>
              </a:spcAft>
              <a:buSzPct val="100000"/>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 电视专题片概述</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7" name="文本框 6"/>
          <p:cNvSpPr txBox="1"/>
          <p:nvPr>
            <p:custDataLst>
              <p:tags r:id="rId6"/>
            </p:custDataLst>
          </p:nvPr>
        </p:nvSpPr>
        <p:spPr>
          <a:xfrm>
            <a:off x="6665595" y="4127500"/>
            <a:ext cx="4246245" cy="831600"/>
          </a:xfrm>
          <a:prstGeom prst="rect">
            <a:avLst/>
          </a:prstGeom>
          <a:noFill/>
        </p:spPr>
        <p:txBody>
          <a:bodyPr wrap="square" bIns="46990" rtlCol="0" anchor="ctr" anchorCtr="0">
            <a:normAutofit/>
          </a:bodyPr>
          <a:p>
            <a:pPr marL="0" indent="0" algn="l">
              <a:lnSpc>
                <a:spcPct val="120000"/>
              </a:lnSpc>
              <a:spcBef>
                <a:spcPts val="0"/>
              </a:spcBef>
              <a:spcAft>
                <a:spcPts val="0"/>
              </a:spcAft>
              <a:buSzPct val="100000"/>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电视专题片创作</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4" name="文本框 3"/>
          <p:cNvSpPr txBox="1"/>
          <p:nvPr>
            <p:custDataLst>
              <p:tags r:id="rId7"/>
            </p:custDataLst>
          </p:nvPr>
        </p:nvSpPr>
        <p:spPr>
          <a:xfrm>
            <a:off x="5606415" y="2931795"/>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第一节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2" name="文本框 1"/>
          <p:cNvSpPr txBox="1"/>
          <p:nvPr>
            <p:custDataLst>
              <p:tags r:id="rId8"/>
            </p:custDataLst>
          </p:nvPr>
        </p:nvSpPr>
        <p:spPr>
          <a:xfrm>
            <a:off x="5606415" y="4344035"/>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第二节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Tree>
    <p:custDataLst>
      <p:tags r:id="rId9"/>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141095"/>
            <a:chOff x="417" y="38"/>
            <a:chExt cx="7488" cy="1797"/>
          </a:xfrm>
        </p:grpSpPr>
        <p:sp>
          <p:nvSpPr>
            <p:cNvPr id="15" name="文本框 14"/>
            <p:cNvSpPr txBox="1"/>
            <p:nvPr/>
          </p:nvSpPr>
          <p:spPr>
            <a:xfrm>
              <a:off x="417" y="819"/>
              <a:ext cx="7488" cy="1016"/>
            </a:xfrm>
            <a:prstGeom prst="rect">
              <a:avLst/>
            </a:prstGeom>
            <a:noFill/>
          </p:spPr>
          <p:txBody>
            <a:bodyPr wrap="none" rtlCol="0" anchor="t">
              <a:spAutoFit/>
            </a:bodyPr>
            <a:p>
              <a:pPr algn="l"/>
              <a:r>
                <a:rPr lang="zh-CN" altLang="en-US" sz="3600">
                  <a:solidFill>
                    <a:srgbClr val="382C78"/>
                  </a:solidFill>
                  <a:sym typeface="+mn-ea"/>
                </a:rPr>
                <a:t>一、电视专题片的界定</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218"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第一节	电视专题片概述</a:t>
                </a:r>
                <a:endParaRPr>
                  <a:solidFill>
                    <a:schemeClr val="bg1"/>
                  </a:solidFill>
                </a:endParaRPr>
              </a:p>
            </p:txBody>
          </p:sp>
        </p:grpSp>
      </p:grpSp>
      <p:sp>
        <p:nvSpPr>
          <p:cNvPr id="14" name="文本框 13"/>
          <p:cNvSpPr txBox="1"/>
          <p:nvPr/>
        </p:nvSpPr>
        <p:spPr>
          <a:xfrm>
            <a:off x="794385" y="1165225"/>
            <a:ext cx="10549890" cy="224536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电视专题片是运用纪实手法，对社会生活的某一领域或某一方面给予集中、深入、专门报道的纪实性影片。电视专题片是介于电视新闻和电视艺术片之间的一种电视形态，因此要求电视专题片既要有新闻的真实性，又要具备艺术的审美性。</a:t>
            </a:r>
            <a:endParaRPr sz="2000">
              <a:solidFill>
                <a:srgbClr val="382C78"/>
              </a:solidFill>
              <a:sym typeface="+mn-ea"/>
            </a:endParaRPr>
          </a:p>
          <a:p>
            <a:r>
              <a:rPr lang="en-US" sz="2000">
                <a:solidFill>
                  <a:srgbClr val="382C78"/>
                </a:solidFill>
                <a:sym typeface="+mn-ea"/>
              </a:rPr>
              <a:t>       </a:t>
            </a:r>
            <a:r>
              <a:rPr sz="2000">
                <a:solidFill>
                  <a:srgbClr val="382C78"/>
                </a:solidFill>
                <a:sym typeface="+mn-ea"/>
              </a:rPr>
              <a:t>这里所述的电视专题片与电视专题节目是有所区别的。电视专题节目泛指对某一主题或题材进行专门的探讨传播，属于电视传媒的一种节目形态。专题节目往往以专题栏目的形式呈现，涵盖的内容包罗万象</a:t>
            </a:r>
            <a:r>
              <a:rPr lang="zh-CN" sz="2000">
                <a:solidFill>
                  <a:srgbClr val="382C78"/>
                </a:solidFill>
                <a:sym typeface="+mn-ea"/>
              </a:rPr>
              <a:t>。</a:t>
            </a:r>
            <a:endParaRPr lang="zh-CN" sz="2000">
              <a:solidFill>
                <a:srgbClr val="382C78"/>
              </a:solidFill>
              <a:sym typeface="+mn-ea"/>
            </a:endParaRPr>
          </a:p>
          <a:p>
            <a:r>
              <a:rPr lang="zh-CN" sz="2000">
                <a:solidFill>
                  <a:srgbClr val="382C78"/>
                </a:solidFill>
                <a:sym typeface="+mn-ea"/>
              </a:rPr>
              <a:t> </a:t>
            </a:r>
            <a:r>
              <a:rPr lang="en-US" altLang="zh-CN" sz="2000">
                <a:solidFill>
                  <a:srgbClr val="382C78"/>
                </a:solidFill>
                <a:sym typeface="+mn-ea"/>
              </a:rPr>
              <a:t>      </a:t>
            </a:r>
            <a:r>
              <a:rPr sz="2000">
                <a:solidFill>
                  <a:srgbClr val="382C78"/>
                </a:solidFill>
                <a:sym typeface="+mn-ea"/>
              </a:rPr>
              <a:t>电视专题片脱胎于专题节目，是电视专题节目的重要组成部分。</a:t>
            </a:r>
            <a:endParaRPr sz="2000">
              <a:solidFill>
                <a:srgbClr val="382C78"/>
              </a:solidFill>
              <a:sym typeface="+mn-ea"/>
            </a:endParaRPr>
          </a:p>
        </p:txBody>
      </p:sp>
      <p:sp>
        <p:nvSpPr>
          <p:cNvPr id="4" name="文本框 3"/>
          <p:cNvSpPr txBox="1"/>
          <p:nvPr/>
        </p:nvSpPr>
        <p:spPr>
          <a:xfrm>
            <a:off x="264795" y="3410585"/>
            <a:ext cx="4754880" cy="645160"/>
          </a:xfrm>
          <a:prstGeom prst="rect">
            <a:avLst/>
          </a:prstGeom>
          <a:noFill/>
        </p:spPr>
        <p:txBody>
          <a:bodyPr wrap="none" rtlCol="0" anchor="t">
            <a:spAutoFit/>
          </a:bodyPr>
          <a:p>
            <a:pPr algn="l"/>
            <a:r>
              <a:rPr lang="zh-CN" altLang="en-US" sz="3600">
                <a:solidFill>
                  <a:srgbClr val="382C78"/>
                </a:solidFill>
                <a:sym typeface="+mn-ea"/>
              </a:rPr>
              <a:t>二、电视专题片的特点</a:t>
            </a:r>
            <a:endParaRPr lang="zh-CN" altLang="en-US" sz="3600">
              <a:solidFill>
                <a:srgbClr val="382C78"/>
              </a:solidFill>
              <a:sym typeface="+mn-ea"/>
            </a:endParaRPr>
          </a:p>
        </p:txBody>
      </p:sp>
      <p:sp>
        <p:nvSpPr>
          <p:cNvPr id="5" name="文本框 4"/>
          <p:cNvSpPr txBox="1"/>
          <p:nvPr/>
        </p:nvSpPr>
        <p:spPr>
          <a:xfrm>
            <a:off x="191770" y="4055745"/>
            <a:ext cx="10187940" cy="398780"/>
          </a:xfrm>
          <a:prstGeom prst="rect">
            <a:avLst/>
          </a:prstGeom>
          <a:noFill/>
        </p:spPr>
        <p:txBody>
          <a:bodyPr wrap="square" rtlCol="0" anchor="t">
            <a:spAutoFit/>
          </a:bodyPr>
          <a:p>
            <a:r>
              <a:rPr sz="2000">
                <a:solidFill>
                  <a:srgbClr val="382C78"/>
                </a:solidFill>
                <a:sym typeface="+mn-ea"/>
              </a:rPr>
              <a:t>（一）内容的真实性</a:t>
            </a:r>
            <a:endParaRPr sz="2000">
              <a:solidFill>
                <a:srgbClr val="382C78"/>
              </a:solidFill>
              <a:sym typeface="+mn-ea"/>
            </a:endParaRPr>
          </a:p>
        </p:txBody>
      </p:sp>
      <p:grpSp>
        <p:nvGrpSpPr>
          <p:cNvPr id="6" name="组合 5"/>
          <p:cNvGrpSpPr/>
          <p:nvPr/>
        </p:nvGrpSpPr>
        <p:grpSpPr>
          <a:xfrm>
            <a:off x="446405" y="4383405"/>
            <a:ext cx="11312525" cy="922020"/>
            <a:chOff x="9363" y="3519"/>
            <a:chExt cx="17815" cy="1452"/>
          </a:xfrm>
        </p:grpSpPr>
        <p:sp>
          <p:nvSpPr>
            <p:cNvPr id="17" name="矩形 1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专题片选题以社会真实生活为内容，坚持真实性、思想性和艺术性原则，以体现社会文化生活和弘扬好人好事为主题，彰显时代精神。</a:t>
              </a:r>
              <a:endParaRPr lang="zh-CN" altLang="en-US" dirty="0">
                <a:latin typeface="+mn-ea"/>
                <a:cs typeface="宋体" panose="02010600030101010101" pitchFamily="2" charset="-122"/>
                <a:sym typeface="+mn-ea"/>
              </a:endParaRPr>
            </a:p>
          </p:txBody>
        </p:sp>
      </p:grpSp>
      <p:grpSp>
        <p:nvGrpSpPr>
          <p:cNvPr id="19" name="组合 18"/>
          <p:cNvGrpSpPr/>
          <p:nvPr/>
        </p:nvGrpSpPr>
        <p:grpSpPr>
          <a:xfrm>
            <a:off x="446405" y="5657215"/>
            <a:ext cx="11312525" cy="635000"/>
            <a:chOff x="9363" y="3519"/>
            <a:chExt cx="17815" cy="1000"/>
          </a:xfrm>
        </p:grpSpPr>
        <p:sp>
          <p:nvSpPr>
            <p:cNvPr id="20" name="矩形 1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文本框 20"/>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专题片反映的是集体意识，在拍摄之前就明确了主题，宣传目的较为明显。</a:t>
              </a:r>
              <a:endParaRPr lang="zh-CN" altLang="en-US" dirty="0">
                <a:latin typeface="+mn-ea"/>
                <a:cs typeface="宋体" panose="02010600030101010101" pitchFamily="2" charset="-122"/>
                <a:sym typeface="+mn-ea"/>
              </a:endParaRPr>
            </a:p>
          </p:txBody>
        </p:sp>
      </p:grpSp>
      <p:sp>
        <p:nvSpPr>
          <p:cNvPr id="22" name="文本框 21"/>
          <p:cNvSpPr txBox="1"/>
          <p:nvPr/>
        </p:nvSpPr>
        <p:spPr>
          <a:xfrm>
            <a:off x="191770" y="5305425"/>
            <a:ext cx="10187940" cy="398780"/>
          </a:xfrm>
          <a:prstGeom prst="rect">
            <a:avLst/>
          </a:prstGeom>
          <a:noFill/>
        </p:spPr>
        <p:txBody>
          <a:bodyPr wrap="square" rtlCol="0" anchor="t">
            <a:spAutoFit/>
          </a:bodyPr>
          <a:p>
            <a:r>
              <a:rPr sz="2000">
                <a:solidFill>
                  <a:srgbClr val="382C78"/>
                </a:solidFill>
                <a:sym typeface="+mn-ea"/>
              </a:rPr>
              <a:t>（二）主题的明确性</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141095"/>
            <a:chOff x="417" y="38"/>
            <a:chExt cx="7488" cy="1797"/>
          </a:xfrm>
        </p:grpSpPr>
        <p:sp>
          <p:nvSpPr>
            <p:cNvPr id="15" name="文本框 14"/>
            <p:cNvSpPr txBox="1"/>
            <p:nvPr/>
          </p:nvSpPr>
          <p:spPr>
            <a:xfrm>
              <a:off x="417" y="819"/>
              <a:ext cx="7488" cy="1016"/>
            </a:xfrm>
            <a:prstGeom prst="rect">
              <a:avLst/>
            </a:prstGeom>
            <a:noFill/>
          </p:spPr>
          <p:txBody>
            <a:bodyPr wrap="none" rtlCol="0" anchor="t">
              <a:spAutoFit/>
            </a:bodyPr>
            <a:p>
              <a:pPr algn="l"/>
              <a:r>
                <a:rPr lang="zh-CN" altLang="en-US" sz="3600">
                  <a:solidFill>
                    <a:srgbClr val="382C78"/>
                  </a:solidFill>
                  <a:sym typeface="+mn-ea"/>
                </a:rPr>
                <a:t>二、电视专题片的特点</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218"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第一节	电视专题片概述</a:t>
                </a:r>
                <a:endParaRPr>
                  <a:solidFill>
                    <a:schemeClr val="bg1"/>
                  </a:solidFill>
                </a:endParaRPr>
              </a:p>
            </p:txBody>
          </p:sp>
        </p:grpSp>
      </p:grpSp>
      <p:sp>
        <p:nvSpPr>
          <p:cNvPr id="5" name="文本框 4"/>
          <p:cNvSpPr txBox="1"/>
          <p:nvPr/>
        </p:nvSpPr>
        <p:spPr>
          <a:xfrm>
            <a:off x="191770" y="1165225"/>
            <a:ext cx="10187940" cy="398780"/>
          </a:xfrm>
          <a:prstGeom prst="rect">
            <a:avLst/>
          </a:prstGeom>
          <a:noFill/>
        </p:spPr>
        <p:txBody>
          <a:bodyPr wrap="square" rtlCol="0" anchor="t">
            <a:spAutoFit/>
          </a:bodyPr>
          <a:p>
            <a:r>
              <a:rPr sz="2000">
                <a:solidFill>
                  <a:srgbClr val="382C78"/>
                </a:solidFill>
                <a:sym typeface="+mn-ea"/>
              </a:rPr>
              <a:t>（三）形式的多样性</a:t>
            </a:r>
            <a:endParaRPr sz="2000">
              <a:solidFill>
                <a:srgbClr val="382C78"/>
              </a:solidFill>
              <a:sym typeface="+mn-ea"/>
            </a:endParaRPr>
          </a:p>
        </p:txBody>
      </p:sp>
      <p:grpSp>
        <p:nvGrpSpPr>
          <p:cNvPr id="6" name="组合 5"/>
          <p:cNvGrpSpPr/>
          <p:nvPr/>
        </p:nvGrpSpPr>
        <p:grpSpPr>
          <a:xfrm>
            <a:off x="439420" y="1505585"/>
            <a:ext cx="11312525" cy="922020"/>
            <a:chOff x="9363" y="3519"/>
            <a:chExt cx="17815" cy="1452"/>
          </a:xfrm>
        </p:grpSpPr>
        <p:sp>
          <p:nvSpPr>
            <p:cNvPr id="17" name="矩形 1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专题片呈现的形式多种多样，可以根据不同的内容，通过不同类型的专题片，创作出丰富多彩的作品，满足教育、宣传和娱乐的需要。</a:t>
              </a:r>
              <a:endParaRPr lang="zh-CN" altLang="en-US" dirty="0">
                <a:latin typeface="+mn-ea"/>
                <a:cs typeface="宋体" panose="02010600030101010101" pitchFamily="2" charset="-122"/>
                <a:sym typeface="+mn-ea"/>
              </a:endParaRPr>
            </a:p>
          </p:txBody>
        </p:sp>
      </p:grpSp>
      <p:grpSp>
        <p:nvGrpSpPr>
          <p:cNvPr id="19" name="组合 18"/>
          <p:cNvGrpSpPr/>
          <p:nvPr/>
        </p:nvGrpSpPr>
        <p:grpSpPr>
          <a:xfrm>
            <a:off x="439420" y="3383915"/>
            <a:ext cx="11312525" cy="635000"/>
            <a:chOff x="9363" y="3519"/>
            <a:chExt cx="17815" cy="1000"/>
          </a:xfrm>
        </p:grpSpPr>
        <p:sp>
          <p:nvSpPr>
            <p:cNvPr id="20" name="矩形 1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文本框 20"/>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按表现手法和创作风格来划分，电视专题片可分为纪实型、写意型和综合型专题片。</a:t>
              </a:r>
              <a:endParaRPr lang="zh-CN" altLang="en-US" dirty="0">
                <a:latin typeface="+mn-ea"/>
                <a:cs typeface="宋体" panose="02010600030101010101" pitchFamily="2" charset="-122"/>
                <a:sym typeface="+mn-ea"/>
              </a:endParaRPr>
            </a:p>
          </p:txBody>
        </p:sp>
      </p:grpSp>
      <p:sp>
        <p:nvSpPr>
          <p:cNvPr id="22" name="文本框 21"/>
          <p:cNvSpPr txBox="1"/>
          <p:nvPr/>
        </p:nvSpPr>
        <p:spPr>
          <a:xfrm>
            <a:off x="177165" y="3058160"/>
            <a:ext cx="10187940" cy="398780"/>
          </a:xfrm>
          <a:prstGeom prst="rect">
            <a:avLst/>
          </a:prstGeom>
          <a:noFill/>
        </p:spPr>
        <p:txBody>
          <a:bodyPr wrap="square" rtlCol="0" anchor="t">
            <a:spAutoFit/>
          </a:bodyPr>
          <a:p>
            <a:r>
              <a:rPr sz="2000">
                <a:solidFill>
                  <a:srgbClr val="382C78"/>
                </a:solidFill>
                <a:sym typeface="+mn-ea"/>
              </a:rPr>
              <a:t>（一）按创作风格来分类</a:t>
            </a:r>
            <a:endParaRPr sz="2000">
              <a:solidFill>
                <a:srgbClr val="382C78"/>
              </a:solidFill>
              <a:sym typeface="+mn-ea"/>
            </a:endParaRPr>
          </a:p>
        </p:txBody>
      </p:sp>
      <p:sp>
        <p:nvSpPr>
          <p:cNvPr id="2" name="文本框 1"/>
          <p:cNvSpPr txBox="1"/>
          <p:nvPr/>
        </p:nvSpPr>
        <p:spPr>
          <a:xfrm>
            <a:off x="264795" y="2413000"/>
            <a:ext cx="4754880" cy="645160"/>
          </a:xfrm>
          <a:prstGeom prst="rect">
            <a:avLst/>
          </a:prstGeom>
          <a:noFill/>
        </p:spPr>
        <p:txBody>
          <a:bodyPr wrap="none" rtlCol="0" anchor="t">
            <a:spAutoFit/>
          </a:bodyPr>
          <a:p>
            <a:pPr algn="l"/>
            <a:r>
              <a:rPr lang="zh-CN" altLang="en-US" sz="3600">
                <a:solidFill>
                  <a:srgbClr val="382C78"/>
                </a:solidFill>
                <a:sym typeface="+mn-ea"/>
              </a:rPr>
              <a:t>三、电视专题片的分类</a:t>
            </a:r>
            <a:endParaRPr lang="zh-CN" altLang="en-US" sz="3600">
              <a:solidFill>
                <a:srgbClr val="382C78"/>
              </a:solidFill>
              <a:sym typeface="+mn-ea"/>
            </a:endParaRPr>
          </a:p>
        </p:txBody>
      </p:sp>
      <p:grpSp>
        <p:nvGrpSpPr>
          <p:cNvPr id="7" name="组合 6"/>
          <p:cNvGrpSpPr/>
          <p:nvPr/>
        </p:nvGrpSpPr>
        <p:grpSpPr>
          <a:xfrm>
            <a:off x="439420" y="4069715"/>
            <a:ext cx="11312525" cy="2009775"/>
            <a:chOff x="9363" y="3519"/>
            <a:chExt cx="17815" cy="3165"/>
          </a:xfrm>
        </p:grpSpPr>
        <p:sp>
          <p:nvSpPr>
            <p:cNvPr id="8" name="矩形 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0093" y="3519"/>
              <a:ext cx="17085" cy="3165"/>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纪实型专题片是指用纪实的方法，真实地报道社会生活和反映人文精神的专题影片。</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写意型专题片是指在生活真实的基础上，渗透了创作者浓重的主观意识、思想感情和艺术创造的专题影片。</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综合型专题片是指根据题材、内容、思想和情感表达的需要，综合了纪实型和写意型专题片的特点，用写实叙事，用写意抒情的一种专题影片。</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53465"/>
            <a:chOff x="417" y="38"/>
            <a:chExt cx="7488" cy="1659"/>
          </a:xfrm>
        </p:grpSpPr>
        <p:sp>
          <p:nvSpPr>
            <p:cNvPr id="15" name="文本框 14"/>
            <p:cNvSpPr txBox="1"/>
            <p:nvPr/>
          </p:nvSpPr>
          <p:spPr>
            <a:xfrm>
              <a:off x="417" y="681"/>
              <a:ext cx="7488" cy="1016"/>
            </a:xfrm>
            <a:prstGeom prst="rect">
              <a:avLst/>
            </a:prstGeom>
            <a:noFill/>
          </p:spPr>
          <p:txBody>
            <a:bodyPr wrap="none" rtlCol="0" anchor="t">
              <a:spAutoFit/>
            </a:bodyPr>
            <a:p>
              <a:pPr algn="l"/>
              <a:r>
                <a:rPr lang="zh-CN" altLang="en-US" sz="3600">
                  <a:solidFill>
                    <a:srgbClr val="382C78"/>
                  </a:solidFill>
                  <a:sym typeface="+mn-ea"/>
                </a:rPr>
                <a:t>三、电视专题片的分类</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218"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第一节	电视专题片概述</a:t>
                </a:r>
                <a:endParaRPr>
                  <a:solidFill>
                    <a:schemeClr val="bg1"/>
                  </a:solidFill>
                </a:endParaRPr>
              </a:p>
            </p:txBody>
          </p:sp>
        </p:grpSp>
      </p:grpSp>
      <p:sp>
        <p:nvSpPr>
          <p:cNvPr id="5" name="文本框 4"/>
          <p:cNvSpPr txBox="1"/>
          <p:nvPr/>
        </p:nvSpPr>
        <p:spPr>
          <a:xfrm>
            <a:off x="191770" y="989965"/>
            <a:ext cx="10187940" cy="398780"/>
          </a:xfrm>
          <a:prstGeom prst="rect">
            <a:avLst/>
          </a:prstGeom>
          <a:noFill/>
        </p:spPr>
        <p:txBody>
          <a:bodyPr wrap="square" rtlCol="0" anchor="t">
            <a:spAutoFit/>
          </a:bodyPr>
          <a:p>
            <a:r>
              <a:rPr sz="2000">
                <a:solidFill>
                  <a:srgbClr val="382C78"/>
                </a:solidFill>
                <a:sym typeface="+mn-ea"/>
              </a:rPr>
              <a:t>（二）按题材来分类</a:t>
            </a:r>
            <a:endParaRPr sz="2000">
              <a:solidFill>
                <a:srgbClr val="382C78"/>
              </a:solidFill>
              <a:sym typeface="+mn-ea"/>
            </a:endParaRPr>
          </a:p>
        </p:txBody>
      </p:sp>
      <p:sp>
        <p:nvSpPr>
          <p:cNvPr id="22" name="文本框 21"/>
          <p:cNvSpPr txBox="1"/>
          <p:nvPr/>
        </p:nvSpPr>
        <p:spPr>
          <a:xfrm>
            <a:off x="439420" y="1344930"/>
            <a:ext cx="10187940" cy="398780"/>
          </a:xfrm>
          <a:prstGeom prst="rect">
            <a:avLst/>
          </a:prstGeom>
          <a:noFill/>
        </p:spPr>
        <p:txBody>
          <a:bodyPr wrap="square" rtlCol="0" anchor="t">
            <a:spAutoFit/>
          </a:bodyPr>
          <a:p>
            <a:r>
              <a:rPr sz="2000">
                <a:solidFill>
                  <a:srgbClr val="382C78"/>
                </a:solidFill>
                <a:sym typeface="+mn-ea"/>
              </a:rPr>
              <a:t>1．新闻专题片</a:t>
            </a:r>
            <a:endParaRPr sz="2000">
              <a:solidFill>
                <a:srgbClr val="382C78"/>
              </a:solidFill>
              <a:sym typeface="+mn-ea"/>
            </a:endParaRPr>
          </a:p>
        </p:txBody>
      </p:sp>
      <p:grpSp>
        <p:nvGrpSpPr>
          <p:cNvPr id="4" name="组合 3"/>
          <p:cNvGrpSpPr/>
          <p:nvPr/>
        </p:nvGrpSpPr>
        <p:grpSpPr>
          <a:xfrm rot="0">
            <a:off x="695325" y="1680845"/>
            <a:ext cx="11146155" cy="645160"/>
            <a:chOff x="1491" y="3356"/>
            <a:chExt cx="17553" cy="1016"/>
          </a:xfrm>
        </p:grpSpPr>
        <p:sp>
          <p:nvSpPr>
            <p:cNvPr id="10" name="文本框 9"/>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新闻专题片是指对当前重大新闻事件或社会普遍关注的热点和难点问题以及新闻人物作出及时、迅速的报道，具有较强新闻价值的电视专题片。</a:t>
              </a:r>
              <a:endParaRPr lang="zh-CN" altLang="en-US" dirty="0">
                <a:latin typeface="+mn-ea"/>
                <a:cs typeface="宋体" panose="02010600030101010101" pitchFamily="2" charset="-122"/>
                <a:sym typeface="+mn-ea"/>
              </a:endParaRPr>
            </a:p>
          </p:txBody>
        </p:sp>
        <p:sp>
          <p:nvSpPr>
            <p:cNvPr id="11" name="椭圆 1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2" name="文本框 11"/>
          <p:cNvSpPr txBox="1"/>
          <p:nvPr/>
        </p:nvSpPr>
        <p:spPr>
          <a:xfrm>
            <a:off x="439420" y="2282190"/>
            <a:ext cx="10187940" cy="398780"/>
          </a:xfrm>
          <a:prstGeom prst="rect">
            <a:avLst/>
          </a:prstGeom>
          <a:noFill/>
        </p:spPr>
        <p:txBody>
          <a:bodyPr wrap="square" rtlCol="0" anchor="t">
            <a:spAutoFit/>
          </a:bodyPr>
          <a:p>
            <a:r>
              <a:rPr sz="2000">
                <a:solidFill>
                  <a:srgbClr val="382C78"/>
                </a:solidFill>
                <a:sym typeface="+mn-ea"/>
              </a:rPr>
              <a:t>2．文艺专题片</a:t>
            </a:r>
            <a:endParaRPr sz="2000">
              <a:solidFill>
                <a:srgbClr val="382C78"/>
              </a:solidFill>
              <a:sym typeface="+mn-ea"/>
            </a:endParaRPr>
          </a:p>
        </p:txBody>
      </p:sp>
      <p:grpSp>
        <p:nvGrpSpPr>
          <p:cNvPr id="13" name="组合 12"/>
          <p:cNvGrpSpPr/>
          <p:nvPr/>
        </p:nvGrpSpPr>
        <p:grpSpPr>
          <a:xfrm rot="0">
            <a:off x="695325" y="2682875"/>
            <a:ext cx="11146155" cy="469265"/>
            <a:chOff x="1491" y="3356"/>
            <a:chExt cx="17553" cy="739"/>
          </a:xfrm>
        </p:grpSpPr>
        <p:sp>
          <p:nvSpPr>
            <p:cNvPr id="14" name="文本框 13"/>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文艺专题片是指以反映文化艺术为主要内容的电视专题片。</a:t>
              </a:r>
              <a:endParaRPr lang="zh-CN" altLang="en-US" dirty="0">
                <a:latin typeface="+mn-ea"/>
                <a:cs typeface="宋体" panose="02010600030101010101" pitchFamily="2" charset="-122"/>
                <a:sym typeface="+mn-ea"/>
              </a:endParaRPr>
            </a:p>
          </p:txBody>
        </p:sp>
        <p:sp>
          <p:nvSpPr>
            <p:cNvPr id="16" name="椭圆 1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3" name="文本框 22"/>
          <p:cNvSpPr txBox="1"/>
          <p:nvPr/>
        </p:nvSpPr>
        <p:spPr>
          <a:xfrm>
            <a:off x="439420" y="3196590"/>
            <a:ext cx="10187940" cy="398780"/>
          </a:xfrm>
          <a:prstGeom prst="rect">
            <a:avLst/>
          </a:prstGeom>
          <a:noFill/>
        </p:spPr>
        <p:txBody>
          <a:bodyPr wrap="square" rtlCol="0" anchor="t">
            <a:spAutoFit/>
          </a:bodyPr>
          <a:p>
            <a:r>
              <a:rPr sz="2000">
                <a:solidFill>
                  <a:srgbClr val="382C78"/>
                </a:solidFill>
                <a:sym typeface="+mn-ea"/>
              </a:rPr>
              <a:t>3．科教专题片</a:t>
            </a:r>
            <a:endParaRPr sz="2000">
              <a:solidFill>
                <a:srgbClr val="382C78"/>
              </a:solidFill>
              <a:sym typeface="+mn-ea"/>
            </a:endParaRPr>
          </a:p>
        </p:txBody>
      </p:sp>
      <p:grpSp>
        <p:nvGrpSpPr>
          <p:cNvPr id="24" name="组合 23"/>
          <p:cNvGrpSpPr/>
          <p:nvPr/>
        </p:nvGrpSpPr>
        <p:grpSpPr>
          <a:xfrm rot="0">
            <a:off x="695325" y="3568700"/>
            <a:ext cx="11146155" cy="469265"/>
            <a:chOff x="1491" y="3356"/>
            <a:chExt cx="17553" cy="739"/>
          </a:xfrm>
        </p:grpSpPr>
        <p:sp>
          <p:nvSpPr>
            <p:cNvPr id="25" name="文本框 24"/>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科教专题片是指集中对某一科学现象、事件和人物给予深入的、专门的报道和反映的电视专题片。</a:t>
              </a:r>
              <a:endParaRPr lang="zh-CN" altLang="en-US" dirty="0">
                <a:latin typeface="+mn-ea"/>
                <a:cs typeface="宋体" panose="02010600030101010101" pitchFamily="2" charset="-122"/>
                <a:sym typeface="+mn-ea"/>
              </a:endParaRPr>
            </a:p>
          </p:txBody>
        </p:sp>
        <p:sp>
          <p:nvSpPr>
            <p:cNvPr id="26" name="椭圆 2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7" name="文本框 26"/>
          <p:cNvSpPr txBox="1"/>
          <p:nvPr/>
        </p:nvSpPr>
        <p:spPr>
          <a:xfrm>
            <a:off x="439420" y="4026535"/>
            <a:ext cx="10187940" cy="398780"/>
          </a:xfrm>
          <a:prstGeom prst="rect">
            <a:avLst/>
          </a:prstGeom>
          <a:noFill/>
        </p:spPr>
        <p:txBody>
          <a:bodyPr wrap="square" rtlCol="0" anchor="t">
            <a:spAutoFit/>
          </a:bodyPr>
          <a:p>
            <a:r>
              <a:rPr sz="2000">
                <a:solidFill>
                  <a:srgbClr val="382C78"/>
                </a:solidFill>
                <a:sym typeface="+mn-ea"/>
              </a:rPr>
              <a:t>4．人文专题片</a:t>
            </a:r>
            <a:endParaRPr sz="2000">
              <a:solidFill>
                <a:srgbClr val="382C78"/>
              </a:solidFill>
              <a:sym typeface="+mn-ea"/>
            </a:endParaRPr>
          </a:p>
        </p:txBody>
      </p:sp>
      <p:grpSp>
        <p:nvGrpSpPr>
          <p:cNvPr id="28" name="组合 27"/>
          <p:cNvGrpSpPr/>
          <p:nvPr/>
        </p:nvGrpSpPr>
        <p:grpSpPr>
          <a:xfrm rot="0">
            <a:off x="712470" y="4396105"/>
            <a:ext cx="11146155" cy="645160"/>
            <a:chOff x="1491" y="3356"/>
            <a:chExt cx="17553" cy="1016"/>
          </a:xfrm>
        </p:grpSpPr>
        <p:sp>
          <p:nvSpPr>
            <p:cNvPr id="29" name="文本框 28"/>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人文专题片是指以纪实的手法对普通人和当下社会现实或人类文化进行记录与描述，从人文的角度去反映和展现的电视专题片。</a:t>
              </a:r>
              <a:endParaRPr lang="zh-CN" altLang="en-US" dirty="0">
                <a:latin typeface="+mn-ea"/>
                <a:cs typeface="宋体" panose="02010600030101010101" pitchFamily="2" charset="-122"/>
                <a:sym typeface="+mn-ea"/>
              </a:endParaRPr>
            </a:p>
          </p:txBody>
        </p:sp>
        <p:sp>
          <p:nvSpPr>
            <p:cNvPr id="30" name="椭圆 2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31" name="文本框 30"/>
          <p:cNvSpPr txBox="1"/>
          <p:nvPr/>
        </p:nvSpPr>
        <p:spPr>
          <a:xfrm>
            <a:off x="439420" y="4997450"/>
            <a:ext cx="10187940" cy="398780"/>
          </a:xfrm>
          <a:prstGeom prst="rect">
            <a:avLst/>
          </a:prstGeom>
          <a:noFill/>
        </p:spPr>
        <p:txBody>
          <a:bodyPr wrap="square" rtlCol="0" anchor="t">
            <a:spAutoFit/>
          </a:bodyPr>
          <a:p>
            <a:r>
              <a:rPr sz="2000">
                <a:solidFill>
                  <a:srgbClr val="382C78"/>
                </a:solidFill>
                <a:sym typeface="+mn-ea"/>
              </a:rPr>
              <a:t>5．形象宣传片</a:t>
            </a:r>
            <a:endParaRPr sz="2000">
              <a:solidFill>
                <a:srgbClr val="382C78"/>
              </a:solidFill>
              <a:sym typeface="+mn-ea"/>
            </a:endParaRPr>
          </a:p>
        </p:txBody>
      </p:sp>
      <p:grpSp>
        <p:nvGrpSpPr>
          <p:cNvPr id="34" name="组合 33"/>
          <p:cNvGrpSpPr/>
          <p:nvPr/>
        </p:nvGrpSpPr>
        <p:grpSpPr>
          <a:xfrm rot="0">
            <a:off x="695325" y="5325745"/>
            <a:ext cx="11146155" cy="469265"/>
            <a:chOff x="1491" y="3356"/>
            <a:chExt cx="17553" cy="739"/>
          </a:xfrm>
        </p:grpSpPr>
        <p:sp>
          <p:nvSpPr>
            <p:cNvPr id="35" name="文本框 34"/>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形象宣传片是指对国家、地区、城市、企业或单位总体形象的介绍或对某人、某事作宣传的电视专题片。</a:t>
              </a:r>
              <a:endParaRPr lang="zh-CN" altLang="en-US" dirty="0">
                <a:latin typeface="+mn-ea"/>
                <a:cs typeface="宋体" panose="02010600030101010101" pitchFamily="2" charset="-122"/>
                <a:sym typeface="+mn-ea"/>
              </a:endParaRPr>
            </a:p>
          </p:txBody>
        </p:sp>
        <p:sp>
          <p:nvSpPr>
            <p:cNvPr id="37" name="椭圆 3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38" name="文本框 37"/>
          <p:cNvSpPr txBox="1"/>
          <p:nvPr/>
        </p:nvSpPr>
        <p:spPr>
          <a:xfrm>
            <a:off x="439420" y="5780405"/>
            <a:ext cx="10187940" cy="398780"/>
          </a:xfrm>
          <a:prstGeom prst="rect">
            <a:avLst/>
          </a:prstGeom>
          <a:noFill/>
        </p:spPr>
        <p:txBody>
          <a:bodyPr wrap="square" rtlCol="0" anchor="t">
            <a:spAutoFit/>
          </a:bodyPr>
          <a:p>
            <a:r>
              <a:rPr sz="2000">
                <a:solidFill>
                  <a:srgbClr val="382C78"/>
                </a:solidFill>
                <a:sym typeface="+mn-ea"/>
              </a:rPr>
              <a:t>6．政论专题片</a:t>
            </a:r>
            <a:endParaRPr sz="2000">
              <a:solidFill>
                <a:srgbClr val="382C78"/>
              </a:solidFill>
              <a:sym typeface="+mn-ea"/>
            </a:endParaRPr>
          </a:p>
        </p:txBody>
      </p:sp>
      <p:grpSp>
        <p:nvGrpSpPr>
          <p:cNvPr id="39" name="组合 38"/>
          <p:cNvGrpSpPr/>
          <p:nvPr/>
        </p:nvGrpSpPr>
        <p:grpSpPr>
          <a:xfrm rot="0">
            <a:off x="695325" y="6096635"/>
            <a:ext cx="11146155" cy="645160"/>
            <a:chOff x="1491" y="3356"/>
            <a:chExt cx="17553" cy="1016"/>
          </a:xfrm>
        </p:grpSpPr>
        <p:sp>
          <p:nvSpPr>
            <p:cNvPr id="40" name="文本框 39"/>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政论专题片是指对政治、经济、军事、文化等领域中的重要事件、重要人物、重要问题做深入探讨的电视专题片。</a:t>
              </a:r>
              <a:endParaRPr lang="zh-CN" altLang="en-US" dirty="0">
                <a:latin typeface="+mn-ea"/>
                <a:cs typeface="宋体" panose="02010600030101010101" pitchFamily="2" charset="-122"/>
                <a:sym typeface="+mn-ea"/>
              </a:endParaRPr>
            </a:p>
          </p:txBody>
        </p:sp>
        <p:sp>
          <p:nvSpPr>
            <p:cNvPr id="41" name="椭圆 4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53465"/>
            <a:chOff x="417" y="38"/>
            <a:chExt cx="7488" cy="1659"/>
          </a:xfrm>
        </p:grpSpPr>
        <p:sp>
          <p:nvSpPr>
            <p:cNvPr id="15" name="文本框 14"/>
            <p:cNvSpPr txBox="1"/>
            <p:nvPr/>
          </p:nvSpPr>
          <p:spPr>
            <a:xfrm>
              <a:off x="417" y="681"/>
              <a:ext cx="7488" cy="1016"/>
            </a:xfrm>
            <a:prstGeom prst="rect">
              <a:avLst/>
            </a:prstGeom>
            <a:noFill/>
          </p:spPr>
          <p:txBody>
            <a:bodyPr wrap="none" rtlCol="0" anchor="t">
              <a:spAutoFit/>
            </a:bodyPr>
            <a:p>
              <a:pPr algn="l"/>
              <a:r>
                <a:rPr lang="zh-CN" altLang="en-US" sz="3600">
                  <a:solidFill>
                    <a:srgbClr val="382C78"/>
                  </a:solidFill>
                  <a:sym typeface="+mn-ea"/>
                </a:rPr>
                <a:t>一、电视专题片的筹拍</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218"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电视专题片创作</a:t>
                </a:r>
                <a:endParaRPr>
                  <a:solidFill>
                    <a:schemeClr val="bg1"/>
                  </a:solidFill>
                </a:endParaRPr>
              </a:p>
            </p:txBody>
          </p:sp>
        </p:grpSp>
      </p:grpSp>
      <p:sp>
        <p:nvSpPr>
          <p:cNvPr id="5" name="文本框 4"/>
          <p:cNvSpPr txBox="1"/>
          <p:nvPr/>
        </p:nvSpPr>
        <p:spPr>
          <a:xfrm>
            <a:off x="1549400" y="988695"/>
            <a:ext cx="10187940" cy="706755"/>
          </a:xfrm>
          <a:prstGeom prst="rect">
            <a:avLst/>
          </a:prstGeom>
          <a:noFill/>
        </p:spPr>
        <p:txBody>
          <a:bodyPr wrap="square" rtlCol="0" anchor="t">
            <a:spAutoFit/>
          </a:bodyPr>
          <a:p>
            <a:r>
              <a:rPr sz="2000">
                <a:solidFill>
                  <a:srgbClr val="382C78"/>
                </a:solidFill>
                <a:sym typeface="+mn-ea"/>
              </a:rPr>
              <a:t>电视专题片的创作流程通常包括筹拍、拍摄、编辑三个阶段。</a:t>
            </a:r>
            <a:endParaRPr sz="2000">
              <a:solidFill>
                <a:srgbClr val="382C78"/>
              </a:solidFill>
              <a:sym typeface="+mn-ea"/>
            </a:endParaRPr>
          </a:p>
          <a:p>
            <a:r>
              <a:rPr sz="2000">
                <a:solidFill>
                  <a:srgbClr val="382C78"/>
                </a:solidFill>
                <a:sym typeface="+mn-ea"/>
              </a:rPr>
              <a:t>筹拍阶段主要包括选题策划、调研与材料收集、策划方案撰写和拍摄提纲的准备。</a:t>
            </a:r>
            <a:endParaRPr sz="2000">
              <a:solidFill>
                <a:srgbClr val="382C78"/>
              </a:solidFill>
              <a:sym typeface="+mn-ea"/>
            </a:endParaRPr>
          </a:p>
        </p:txBody>
      </p:sp>
      <p:sp>
        <p:nvSpPr>
          <p:cNvPr id="12" name="文本框 11"/>
          <p:cNvSpPr txBox="1"/>
          <p:nvPr/>
        </p:nvSpPr>
        <p:spPr>
          <a:xfrm>
            <a:off x="264795" y="1593215"/>
            <a:ext cx="10187940" cy="398780"/>
          </a:xfrm>
          <a:prstGeom prst="rect">
            <a:avLst/>
          </a:prstGeom>
          <a:noFill/>
        </p:spPr>
        <p:txBody>
          <a:bodyPr wrap="square" rtlCol="0" anchor="t">
            <a:spAutoFit/>
          </a:bodyPr>
          <a:p>
            <a:r>
              <a:rPr sz="2000">
                <a:solidFill>
                  <a:srgbClr val="382C78"/>
                </a:solidFill>
                <a:sym typeface="+mn-ea"/>
              </a:rPr>
              <a:t>（一）选题</a:t>
            </a:r>
            <a:endParaRPr sz="2000">
              <a:solidFill>
                <a:srgbClr val="382C78"/>
              </a:solidFill>
              <a:sym typeface="+mn-ea"/>
            </a:endParaRPr>
          </a:p>
        </p:txBody>
      </p:sp>
      <p:sp>
        <p:nvSpPr>
          <p:cNvPr id="23" name="文本框 22"/>
          <p:cNvSpPr txBox="1"/>
          <p:nvPr/>
        </p:nvSpPr>
        <p:spPr>
          <a:xfrm>
            <a:off x="2136140" y="1593215"/>
            <a:ext cx="10187940" cy="398780"/>
          </a:xfrm>
          <a:prstGeom prst="rect">
            <a:avLst/>
          </a:prstGeom>
          <a:noFill/>
        </p:spPr>
        <p:txBody>
          <a:bodyPr wrap="square" rtlCol="0" anchor="t">
            <a:spAutoFit/>
          </a:bodyPr>
          <a:p>
            <a:r>
              <a:rPr sz="2000">
                <a:solidFill>
                  <a:srgbClr val="382C78"/>
                </a:solidFill>
                <a:sym typeface="+mn-ea"/>
              </a:rPr>
              <a:t>选题的来源主要有以下几个方面</a:t>
            </a:r>
            <a:r>
              <a:rPr lang="zh-CN" sz="2000">
                <a:solidFill>
                  <a:srgbClr val="382C78"/>
                </a:solidFill>
                <a:sym typeface="+mn-ea"/>
              </a:rPr>
              <a:t>：</a:t>
            </a:r>
            <a:endParaRPr lang="zh-CN" sz="2000">
              <a:solidFill>
                <a:srgbClr val="382C78"/>
              </a:solidFill>
              <a:sym typeface="+mn-ea"/>
            </a:endParaRPr>
          </a:p>
        </p:txBody>
      </p:sp>
      <p:sp>
        <p:nvSpPr>
          <p:cNvPr id="27" name="文本框 26"/>
          <p:cNvSpPr txBox="1"/>
          <p:nvPr/>
        </p:nvSpPr>
        <p:spPr>
          <a:xfrm>
            <a:off x="439420" y="1933575"/>
            <a:ext cx="10187940" cy="398780"/>
          </a:xfrm>
          <a:prstGeom prst="rect">
            <a:avLst/>
          </a:prstGeom>
          <a:noFill/>
        </p:spPr>
        <p:txBody>
          <a:bodyPr wrap="square" rtlCol="0" anchor="t">
            <a:spAutoFit/>
          </a:bodyPr>
          <a:p>
            <a:r>
              <a:rPr sz="2000">
                <a:solidFill>
                  <a:srgbClr val="382C78"/>
                </a:solidFill>
                <a:sym typeface="+mn-ea"/>
              </a:rPr>
              <a:t>1.来自上级布置的任务</a:t>
            </a:r>
            <a:endParaRPr sz="2000">
              <a:solidFill>
                <a:srgbClr val="382C78"/>
              </a:solidFill>
              <a:sym typeface="+mn-ea"/>
            </a:endParaRPr>
          </a:p>
        </p:txBody>
      </p:sp>
      <p:grpSp>
        <p:nvGrpSpPr>
          <p:cNvPr id="28" name="组合 27"/>
          <p:cNvGrpSpPr/>
          <p:nvPr/>
        </p:nvGrpSpPr>
        <p:grpSpPr>
          <a:xfrm rot="0">
            <a:off x="695325" y="2292985"/>
            <a:ext cx="11146155" cy="645160"/>
            <a:chOff x="1491" y="3356"/>
            <a:chExt cx="17553" cy="1016"/>
          </a:xfrm>
        </p:grpSpPr>
        <p:sp>
          <p:nvSpPr>
            <p:cNvPr id="29" name="文本框 28"/>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电视专题片具有舆论宣传的特殊作用。在社会发展的不同阶段，所在单位的上级主管部门根据需要，会下达制作专题片的任务。</a:t>
              </a:r>
              <a:endParaRPr lang="zh-CN" altLang="en-US" dirty="0">
                <a:latin typeface="+mn-ea"/>
                <a:cs typeface="宋体" panose="02010600030101010101" pitchFamily="2" charset="-122"/>
                <a:sym typeface="+mn-ea"/>
              </a:endParaRPr>
            </a:p>
          </p:txBody>
        </p:sp>
        <p:sp>
          <p:nvSpPr>
            <p:cNvPr id="30" name="椭圆 2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31" name="文本框 30"/>
          <p:cNvSpPr txBox="1"/>
          <p:nvPr/>
        </p:nvSpPr>
        <p:spPr>
          <a:xfrm>
            <a:off x="439420" y="2865120"/>
            <a:ext cx="10187940" cy="398780"/>
          </a:xfrm>
          <a:prstGeom prst="rect">
            <a:avLst/>
          </a:prstGeom>
          <a:noFill/>
        </p:spPr>
        <p:txBody>
          <a:bodyPr wrap="square" rtlCol="0" anchor="t">
            <a:spAutoFit/>
          </a:bodyPr>
          <a:p>
            <a:r>
              <a:rPr sz="2000">
                <a:solidFill>
                  <a:srgbClr val="382C78"/>
                </a:solidFill>
                <a:sym typeface="+mn-ea"/>
              </a:rPr>
              <a:t>2.来自媒体的信息</a:t>
            </a:r>
            <a:endParaRPr sz="2000">
              <a:solidFill>
                <a:srgbClr val="382C78"/>
              </a:solidFill>
              <a:sym typeface="+mn-ea"/>
            </a:endParaRPr>
          </a:p>
        </p:txBody>
      </p:sp>
      <p:grpSp>
        <p:nvGrpSpPr>
          <p:cNvPr id="34" name="组合 33"/>
          <p:cNvGrpSpPr/>
          <p:nvPr/>
        </p:nvGrpSpPr>
        <p:grpSpPr>
          <a:xfrm rot="0">
            <a:off x="695325" y="3208020"/>
            <a:ext cx="11146155" cy="645160"/>
            <a:chOff x="1491" y="3356"/>
            <a:chExt cx="17553" cy="1016"/>
          </a:xfrm>
        </p:grpSpPr>
        <p:sp>
          <p:nvSpPr>
            <p:cNvPr id="35" name="文本框 34"/>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信息化时代为选题提供了丰富的题材来源。通过报纸、广播、网络、手机、自媒体等媒介获取有价值的信息，提炼题材。</a:t>
              </a:r>
              <a:endParaRPr lang="zh-CN" altLang="en-US" dirty="0">
                <a:latin typeface="+mn-ea"/>
                <a:cs typeface="宋体" panose="02010600030101010101" pitchFamily="2" charset="-122"/>
                <a:sym typeface="+mn-ea"/>
              </a:endParaRPr>
            </a:p>
          </p:txBody>
        </p:sp>
        <p:sp>
          <p:nvSpPr>
            <p:cNvPr id="37" name="椭圆 3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38" name="文本框 37"/>
          <p:cNvSpPr txBox="1"/>
          <p:nvPr/>
        </p:nvSpPr>
        <p:spPr>
          <a:xfrm>
            <a:off x="439420" y="3794760"/>
            <a:ext cx="10187940" cy="398780"/>
          </a:xfrm>
          <a:prstGeom prst="rect">
            <a:avLst/>
          </a:prstGeom>
          <a:noFill/>
        </p:spPr>
        <p:txBody>
          <a:bodyPr wrap="square" rtlCol="0" anchor="t">
            <a:spAutoFit/>
          </a:bodyPr>
          <a:p>
            <a:r>
              <a:rPr sz="2000">
                <a:solidFill>
                  <a:srgbClr val="382C78"/>
                </a:solidFill>
                <a:sym typeface="+mn-ea"/>
              </a:rPr>
              <a:t>3.来自周边生活中的人和事</a:t>
            </a:r>
            <a:endParaRPr sz="2000">
              <a:solidFill>
                <a:srgbClr val="382C78"/>
              </a:solidFill>
              <a:sym typeface="+mn-ea"/>
            </a:endParaRPr>
          </a:p>
        </p:txBody>
      </p:sp>
      <p:grpSp>
        <p:nvGrpSpPr>
          <p:cNvPr id="39" name="组合 38"/>
          <p:cNvGrpSpPr/>
          <p:nvPr/>
        </p:nvGrpSpPr>
        <p:grpSpPr>
          <a:xfrm rot="0">
            <a:off x="695325" y="4192905"/>
            <a:ext cx="11146155" cy="645160"/>
            <a:chOff x="1491" y="3356"/>
            <a:chExt cx="17553" cy="1016"/>
          </a:xfrm>
        </p:grpSpPr>
        <p:sp>
          <p:nvSpPr>
            <p:cNvPr id="40" name="文本框 39"/>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专题片题材更多地来自现实生活，创作者应过观察和思考，发现和选择群众关心的内容，根据自身对生活的体验和理解，从大量素材中选择、集中、加工、提炼相关题材。</a:t>
              </a:r>
              <a:endParaRPr lang="zh-CN" altLang="en-US" dirty="0">
                <a:latin typeface="+mn-ea"/>
                <a:cs typeface="宋体" panose="02010600030101010101" pitchFamily="2" charset="-122"/>
                <a:sym typeface="+mn-ea"/>
              </a:endParaRPr>
            </a:p>
          </p:txBody>
        </p:sp>
        <p:sp>
          <p:nvSpPr>
            <p:cNvPr id="41" name="椭圆 4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文本框 1"/>
          <p:cNvSpPr txBox="1"/>
          <p:nvPr/>
        </p:nvSpPr>
        <p:spPr>
          <a:xfrm>
            <a:off x="439420" y="4808855"/>
            <a:ext cx="10187940" cy="398780"/>
          </a:xfrm>
          <a:prstGeom prst="rect">
            <a:avLst/>
          </a:prstGeom>
          <a:noFill/>
        </p:spPr>
        <p:txBody>
          <a:bodyPr wrap="square" rtlCol="0" anchor="t">
            <a:spAutoFit/>
          </a:bodyPr>
          <a:p>
            <a:r>
              <a:rPr sz="2000">
                <a:solidFill>
                  <a:srgbClr val="382C78"/>
                </a:solidFill>
                <a:sym typeface="+mn-ea"/>
              </a:rPr>
              <a:t>4.来自共同策划的选题</a:t>
            </a:r>
            <a:endParaRPr sz="2000">
              <a:solidFill>
                <a:srgbClr val="382C78"/>
              </a:solidFill>
              <a:sym typeface="+mn-ea"/>
            </a:endParaRPr>
          </a:p>
        </p:txBody>
      </p:sp>
      <p:grpSp>
        <p:nvGrpSpPr>
          <p:cNvPr id="6" name="组合 5"/>
          <p:cNvGrpSpPr/>
          <p:nvPr/>
        </p:nvGrpSpPr>
        <p:grpSpPr>
          <a:xfrm rot="0">
            <a:off x="695325" y="5151755"/>
            <a:ext cx="11146155" cy="645160"/>
            <a:chOff x="1491" y="3356"/>
            <a:chExt cx="17553" cy="1016"/>
          </a:xfrm>
        </p:grpSpPr>
        <p:sp>
          <p:nvSpPr>
            <p:cNvPr id="7" name="文本框 6"/>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每个人的生活经历、教育背景、知识结构不尽相同，要充分发挥团队的力量，集思广益，群策群力地寻找反映正能量的题材，然后提炼出有价值的选题。</a:t>
              </a:r>
              <a:endParaRPr lang="zh-CN" altLang="en-US" dirty="0">
                <a:latin typeface="+mn-ea"/>
                <a:cs typeface="宋体" panose="02010600030101010101" pitchFamily="2" charset="-122"/>
                <a:sym typeface="+mn-ea"/>
              </a:endParaRPr>
            </a:p>
          </p:txBody>
        </p:sp>
        <p:sp>
          <p:nvSpPr>
            <p:cNvPr id="8" name="椭圆 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9" name="文本框 8"/>
          <p:cNvSpPr txBox="1"/>
          <p:nvPr/>
        </p:nvSpPr>
        <p:spPr>
          <a:xfrm>
            <a:off x="439420" y="5738495"/>
            <a:ext cx="10187940" cy="398780"/>
          </a:xfrm>
          <a:prstGeom prst="rect">
            <a:avLst/>
          </a:prstGeom>
          <a:noFill/>
        </p:spPr>
        <p:txBody>
          <a:bodyPr wrap="square" rtlCol="0" anchor="t">
            <a:spAutoFit/>
          </a:bodyPr>
          <a:p>
            <a:r>
              <a:rPr sz="2000">
                <a:solidFill>
                  <a:srgbClr val="382C78"/>
                </a:solidFill>
                <a:sym typeface="+mn-ea"/>
              </a:rPr>
              <a:t>5.来自企事业单位的委托</a:t>
            </a:r>
            <a:endParaRPr sz="2000">
              <a:solidFill>
                <a:srgbClr val="382C78"/>
              </a:solidFill>
              <a:sym typeface="+mn-ea"/>
            </a:endParaRPr>
          </a:p>
        </p:txBody>
      </p:sp>
      <p:grpSp>
        <p:nvGrpSpPr>
          <p:cNvPr id="17" name="组合 16"/>
          <p:cNvGrpSpPr/>
          <p:nvPr/>
        </p:nvGrpSpPr>
        <p:grpSpPr>
          <a:xfrm rot="0">
            <a:off x="712470" y="6111240"/>
            <a:ext cx="11146155" cy="645160"/>
            <a:chOff x="1491" y="3356"/>
            <a:chExt cx="17553" cy="1016"/>
          </a:xfrm>
        </p:grpSpPr>
        <p:sp>
          <p:nvSpPr>
            <p:cNvPr id="18" name="文本框 17"/>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企事业单位委托的专题片往往已选好主题，有明确的主题。这类专题片以宣传其发展所取得的成就、宣传其形象、树立其品牌为目的。</a:t>
              </a:r>
              <a:endParaRPr lang="zh-CN" altLang="en-US" dirty="0">
                <a:latin typeface="+mn-ea"/>
                <a:cs typeface="宋体" panose="02010600030101010101" pitchFamily="2" charset="-122"/>
                <a:sym typeface="+mn-ea"/>
              </a:endParaRPr>
            </a:p>
          </p:txBody>
        </p:sp>
        <p:sp>
          <p:nvSpPr>
            <p:cNvPr id="19" name="椭圆 1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906780" y="1828800"/>
            <a:ext cx="10694035" cy="922020"/>
            <a:chOff x="9363" y="3519"/>
            <a:chExt cx="16841" cy="1452"/>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不同的色彩有着各自的特性和不同的象征意义，能引起人们不同的情绪反应。为了表达某种情感或主观意念，创作者往往通过主观手段来选择和运用色彩。</a:t>
              </a:r>
              <a:endParaRPr lang="zh-CN" altLang="en-US" dirty="0">
                <a:latin typeface="+mn-ea"/>
                <a:cs typeface="宋体" panose="02010600030101010101" pitchFamily="2" charset="-122"/>
                <a:sym typeface="+mn-ea"/>
              </a:endParaRPr>
            </a:p>
          </p:txBody>
        </p:sp>
      </p:grpSp>
      <p:grpSp>
        <p:nvGrpSpPr>
          <p:cNvPr id="3" name="组合 2"/>
          <p:cNvGrpSpPr/>
          <p:nvPr/>
        </p:nvGrpSpPr>
        <p:grpSpPr>
          <a:xfrm>
            <a:off x="264795" y="79375"/>
            <a:ext cx="4297680" cy="1246505"/>
            <a:chOff x="417" y="125"/>
            <a:chExt cx="6768" cy="1963"/>
          </a:xfrm>
        </p:grpSpPr>
        <p:sp>
          <p:nvSpPr>
            <p:cNvPr id="15" name="文本框 14"/>
            <p:cNvSpPr txBox="1"/>
            <p:nvPr/>
          </p:nvSpPr>
          <p:spPr>
            <a:xfrm>
              <a:off x="417" y="1072"/>
              <a:ext cx="6768" cy="1016"/>
            </a:xfrm>
            <a:prstGeom prst="rect">
              <a:avLst/>
            </a:prstGeom>
            <a:noFill/>
          </p:spPr>
          <p:txBody>
            <a:bodyPr wrap="none" rtlCol="0" anchor="t">
              <a:spAutoFit/>
            </a:bodyPr>
            <a:p>
              <a:pPr algn="l"/>
              <a:r>
                <a:rPr lang="zh-CN" altLang="en-US" sz="3600">
                  <a:solidFill>
                    <a:srgbClr val="382C78"/>
                  </a:solidFill>
                  <a:sym typeface="+mn-ea"/>
                </a:rPr>
                <a:t>四、画面色彩的功能</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308" cy="580"/>
              </a:xfrm>
              <a:prstGeom prst="rect">
                <a:avLst/>
              </a:prstGeom>
              <a:noFill/>
            </p:spPr>
            <p:txBody>
              <a:bodyPr wrap="none" rtlCol="0">
                <a:spAutoFit/>
              </a:bodyPr>
              <a:p>
                <a:r>
                  <a:rPr lang="zh-CN" altLang="en-US">
                    <a:solidFill>
                      <a:schemeClr val="bg1"/>
                    </a:solidFill>
                  </a:rPr>
                  <a:t>第一节</a:t>
                </a:r>
                <a:r>
                  <a:rPr lang="en-US" altLang="zh-CN">
                    <a:solidFill>
                      <a:schemeClr val="bg1"/>
                    </a:solidFill>
                  </a:rPr>
                  <a:t>     </a:t>
                </a:r>
                <a:r>
                  <a:rPr lang="zh-CN" altLang="en-US">
                    <a:solidFill>
                      <a:schemeClr val="bg1"/>
                    </a:solidFill>
                  </a:rPr>
                  <a:t>画面艺术</a:t>
                </a:r>
                <a:endParaRPr lang="zh-CN" altLang="en-US">
                  <a:solidFill>
                    <a:schemeClr val="bg1"/>
                  </a:solidFill>
                </a:endParaRPr>
              </a:p>
            </p:txBody>
          </p:sp>
        </p:grpSp>
      </p:grpSp>
      <p:grpSp>
        <p:nvGrpSpPr>
          <p:cNvPr id="5" name="组合 4"/>
          <p:cNvGrpSpPr/>
          <p:nvPr/>
        </p:nvGrpSpPr>
        <p:grpSpPr>
          <a:xfrm>
            <a:off x="906780" y="2750820"/>
            <a:ext cx="10348595" cy="922020"/>
            <a:chOff x="9363" y="3519"/>
            <a:chExt cx="16297" cy="1452"/>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0093" y="3519"/>
              <a:ext cx="15567"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色彩的象征意义表现为色彩的视觉生理效应产生的色彩感觉心理的联想和暗示。它受文化背景、民族习惯、时代特征、审美倾向等因素的影响。</a:t>
              </a:r>
              <a:endParaRPr lang="zh-CN" altLang="en-US" dirty="0">
                <a:latin typeface="+mn-ea"/>
                <a:cs typeface="宋体" panose="02010600030101010101" pitchFamily="2" charset="-122"/>
                <a:sym typeface="+mn-ea"/>
              </a:endParaRPr>
            </a:p>
          </p:txBody>
        </p:sp>
      </p:grpSp>
      <p:sp>
        <p:nvSpPr>
          <p:cNvPr id="2" name="文本框 1"/>
          <p:cNvSpPr txBox="1"/>
          <p:nvPr/>
        </p:nvSpPr>
        <p:spPr>
          <a:xfrm>
            <a:off x="354330" y="1325880"/>
            <a:ext cx="2926080" cy="460375"/>
          </a:xfrm>
          <a:prstGeom prst="rect">
            <a:avLst/>
          </a:prstGeom>
          <a:noFill/>
        </p:spPr>
        <p:txBody>
          <a:bodyPr wrap="none" rtlCol="0" anchor="t">
            <a:spAutoFit/>
          </a:bodyPr>
          <a:p>
            <a:pPr algn="l"/>
            <a:r>
              <a:rPr lang="zh-CN" altLang="en-US" sz="2400">
                <a:solidFill>
                  <a:srgbClr val="382C78"/>
                </a:solidFill>
                <a:sym typeface="+mn-ea"/>
              </a:rPr>
              <a:t>（三）色彩表达情感</a:t>
            </a:r>
            <a:endParaRPr lang="zh-CN" altLang="en-US" sz="2400">
              <a:solidFill>
                <a:srgbClr val="382C78"/>
              </a:solidFill>
              <a:sym typeface="+mn-ea"/>
            </a:endParaRPr>
          </a:p>
        </p:txBody>
      </p:sp>
      <p:grpSp>
        <p:nvGrpSpPr>
          <p:cNvPr id="14" name="组合 13"/>
          <p:cNvGrpSpPr/>
          <p:nvPr/>
        </p:nvGrpSpPr>
        <p:grpSpPr>
          <a:xfrm>
            <a:off x="507365" y="3757930"/>
            <a:ext cx="11137265" cy="1090930"/>
            <a:chOff x="1336" y="7266"/>
            <a:chExt cx="17539" cy="1718"/>
          </a:xfrm>
        </p:grpSpPr>
        <p:grpSp>
          <p:nvGrpSpPr>
            <p:cNvPr id="16" name="组合 15"/>
            <p:cNvGrpSpPr/>
            <p:nvPr/>
          </p:nvGrpSpPr>
          <p:grpSpPr>
            <a:xfrm>
              <a:off x="1336" y="7266"/>
              <a:ext cx="2483" cy="1440"/>
              <a:chOff x="982" y="7247"/>
              <a:chExt cx="2483" cy="1440"/>
            </a:xfrm>
          </p:grpSpPr>
          <p:sp>
            <p:nvSpPr>
              <p:cNvPr id="17" name="文本框 16"/>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19" name="图片 18"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0" name="文本框 19"/>
            <p:cNvSpPr txBox="1"/>
            <p:nvPr/>
          </p:nvSpPr>
          <p:spPr>
            <a:xfrm>
              <a:off x="3657" y="7532"/>
              <a:ext cx="15218" cy="1452"/>
            </a:xfrm>
            <a:prstGeom prst="rect">
              <a:avLst/>
            </a:prstGeom>
            <a:noFill/>
          </p:spPr>
          <p:txBody>
            <a:bodyPr wrap="square" rtlCol="0">
              <a:spAutoFit/>
            </a:bodyPr>
            <a:p>
              <a:r>
                <a:t>【色彩表达情感】影片《辛德勒名单》（美国，1993 年）结尾的场景运用橙黄色的暖色调，在叙事上为前面的黑白段落画上一个句号， 同时在情绪上掀起一个高潮</a:t>
              </a:r>
              <a:r>
                <a:rPr lang="en-US"/>
                <a:t>.</a:t>
              </a:r>
              <a:endParaRPr lang="en-US"/>
            </a:p>
            <a:p>
              <a:r>
                <a:t>【色彩象征】影片《我的父亲母亲》（中国，1999 年）中，红色被赋予了特殊含义。</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53465"/>
            <a:chOff x="417" y="38"/>
            <a:chExt cx="7488" cy="1659"/>
          </a:xfrm>
        </p:grpSpPr>
        <p:sp>
          <p:nvSpPr>
            <p:cNvPr id="15" name="文本框 14"/>
            <p:cNvSpPr txBox="1"/>
            <p:nvPr/>
          </p:nvSpPr>
          <p:spPr>
            <a:xfrm>
              <a:off x="417" y="681"/>
              <a:ext cx="7488" cy="1016"/>
            </a:xfrm>
            <a:prstGeom prst="rect">
              <a:avLst/>
            </a:prstGeom>
            <a:noFill/>
          </p:spPr>
          <p:txBody>
            <a:bodyPr wrap="none" rtlCol="0" anchor="t">
              <a:spAutoFit/>
            </a:bodyPr>
            <a:p>
              <a:pPr algn="l"/>
              <a:r>
                <a:rPr lang="zh-CN" altLang="en-US" sz="3600">
                  <a:solidFill>
                    <a:srgbClr val="382C78"/>
                  </a:solidFill>
                  <a:sym typeface="+mn-ea"/>
                </a:rPr>
                <a:t>一、电视专题片的筹拍</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218"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电视专题片创作</a:t>
                </a:r>
                <a:endParaRPr>
                  <a:solidFill>
                    <a:schemeClr val="bg1"/>
                  </a:solidFill>
                </a:endParaRPr>
              </a:p>
            </p:txBody>
          </p:sp>
        </p:grpSp>
      </p:grpSp>
      <p:sp>
        <p:nvSpPr>
          <p:cNvPr id="12" name="文本框 11"/>
          <p:cNvSpPr txBox="1"/>
          <p:nvPr/>
        </p:nvSpPr>
        <p:spPr>
          <a:xfrm>
            <a:off x="264795" y="1077595"/>
            <a:ext cx="10187940" cy="398780"/>
          </a:xfrm>
          <a:prstGeom prst="rect">
            <a:avLst/>
          </a:prstGeom>
          <a:noFill/>
        </p:spPr>
        <p:txBody>
          <a:bodyPr wrap="square" rtlCol="0" anchor="t">
            <a:spAutoFit/>
          </a:bodyPr>
          <a:p>
            <a:r>
              <a:rPr sz="2000">
                <a:solidFill>
                  <a:srgbClr val="382C78"/>
                </a:solidFill>
                <a:sym typeface="+mn-ea"/>
              </a:rPr>
              <a:t>（二）主题确立</a:t>
            </a:r>
            <a:endParaRPr sz="2000">
              <a:solidFill>
                <a:srgbClr val="382C78"/>
              </a:solidFill>
              <a:sym typeface="+mn-ea"/>
            </a:endParaRPr>
          </a:p>
        </p:txBody>
      </p:sp>
      <p:grpSp>
        <p:nvGrpSpPr>
          <p:cNvPr id="4" name="组合 3"/>
          <p:cNvGrpSpPr/>
          <p:nvPr/>
        </p:nvGrpSpPr>
        <p:grpSpPr>
          <a:xfrm>
            <a:off x="446405" y="1355090"/>
            <a:ext cx="11312525" cy="922020"/>
            <a:chOff x="9363" y="3519"/>
            <a:chExt cx="17815" cy="1452"/>
          </a:xfrm>
        </p:grpSpPr>
        <p:sp>
          <p:nvSpPr>
            <p:cNvPr id="10" name="矩形 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电视专题片的主题是指作品中所蕴含的中心思想，是作品内容的核心主旨，是创作者在作品中所要表达的基本观点。</a:t>
              </a:r>
              <a:endParaRPr lang="zh-CN" altLang="en-US" dirty="0">
                <a:latin typeface="+mn-ea"/>
                <a:cs typeface="宋体" panose="02010600030101010101" pitchFamily="2" charset="-122"/>
                <a:sym typeface="+mn-ea"/>
              </a:endParaRPr>
            </a:p>
          </p:txBody>
        </p:sp>
      </p:grpSp>
      <p:grpSp>
        <p:nvGrpSpPr>
          <p:cNvPr id="20" name="组合 19"/>
          <p:cNvGrpSpPr/>
          <p:nvPr/>
        </p:nvGrpSpPr>
        <p:grpSpPr>
          <a:xfrm>
            <a:off x="446405" y="2160905"/>
            <a:ext cx="11312525" cy="1337945"/>
            <a:chOff x="9363" y="3519"/>
            <a:chExt cx="17815" cy="2107"/>
          </a:xfrm>
        </p:grpSpPr>
        <p:sp>
          <p:nvSpPr>
            <p:cNvPr id="21" name="矩形 2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主题的确定一般有两种方法：一种是“主题先行”，即在创作之初已有了一个大体的主题，然后根据这个主题去选材和筹划片子的结构及表现的方法。另一种是在创作过程中不断挖掘、不断深化，最后提炼出主题。</a:t>
              </a:r>
              <a:endParaRPr lang="zh-CN" altLang="en-US" dirty="0">
                <a:latin typeface="+mn-ea"/>
                <a:cs typeface="宋体" panose="02010600030101010101" pitchFamily="2" charset="-122"/>
                <a:sym typeface="+mn-ea"/>
              </a:endParaRPr>
            </a:p>
          </p:txBody>
        </p:sp>
      </p:grpSp>
      <p:sp>
        <p:nvSpPr>
          <p:cNvPr id="24" name="文本框 23"/>
          <p:cNvSpPr txBox="1"/>
          <p:nvPr/>
        </p:nvSpPr>
        <p:spPr>
          <a:xfrm>
            <a:off x="264795" y="3455035"/>
            <a:ext cx="10187940" cy="398780"/>
          </a:xfrm>
          <a:prstGeom prst="rect">
            <a:avLst/>
          </a:prstGeom>
          <a:noFill/>
        </p:spPr>
        <p:txBody>
          <a:bodyPr wrap="square" rtlCol="0" anchor="t">
            <a:spAutoFit/>
          </a:bodyPr>
          <a:p>
            <a:r>
              <a:rPr sz="2000">
                <a:solidFill>
                  <a:srgbClr val="382C78"/>
                </a:solidFill>
                <a:sym typeface="+mn-ea"/>
              </a:rPr>
              <a:t>（三）调研与材料收集</a:t>
            </a:r>
            <a:endParaRPr sz="2000">
              <a:solidFill>
                <a:srgbClr val="382C78"/>
              </a:solidFill>
              <a:sym typeface="+mn-ea"/>
            </a:endParaRPr>
          </a:p>
        </p:txBody>
      </p:sp>
      <p:grpSp>
        <p:nvGrpSpPr>
          <p:cNvPr id="25" name="组合 24"/>
          <p:cNvGrpSpPr/>
          <p:nvPr/>
        </p:nvGrpSpPr>
        <p:grpSpPr>
          <a:xfrm>
            <a:off x="446405" y="3790315"/>
            <a:ext cx="11312525" cy="635000"/>
            <a:chOff x="9363" y="3519"/>
            <a:chExt cx="17815" cy="1000"/>
          </a:xfrm>
        </p:grpSpPr>
        <p:sp>
          <p:nvSpPr>
            <p:cNvPr id="26" name="矩形 2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文本框 41"/>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调研的目的是根据选题与被拍摄对象进行沟通和协调，建立互信关系，确定拍摄的可行性。</a:t>
              </a:r>
              <a:endParaRPr lang="zh-CN" altLang="en-US" dirty="0">
                <a:latin typeface="+mn-ea"/>
                <a:cs typeface="宋体" panose="02010600030101010101" pitchFamily="2" charset="-122"/>
                <a:sym typeface="+mn-ea"/>
              </a:endParaRPr>
            </a:p>
          </p:txBody>
        </p:sp>
      </p:grpSp>
      <p:grpSp>
        <p:nvGrpSpPr>
          <p:cNvPr id="43" name="组合 42"/>
          <p:cNvGrpSpPr/>
          <p:nvPr/>
        </p:nvGrpSpPr>
        <p:grpSpPr>
          <a:xfrm>
            <a:off x="446405" y="4505960"/>
            <a:ext cx="11312525" cy="922020"/>
            <a:chOff x="9363" y="3519"/>
            <a:chExt cx="17815" cy="1452"/>
          </a:xfrm>
        </p:grpSpPr>
        <p:sp>
          <p:nvSpPr>
            <p:cNvPr id="44" name="矩形 4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5" name="文本框 44"/>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要完成有深度、有感染力的作品创作， 收集背景材料和更多的事实信息及细节也是非常有必要的。材料收集包括文字材料和声像材料的收集。</a:t>
              </a:r>
              <a:endParaRPr lang="zh-CN" altLang="en-US" dirty="0">
                <a:latin typeface="+mn-ea"/>
                <a:cs typeface="宋体" panose="02010600030101010101" pitchFamily="2" charset="-122"/>
                <a:sym typeface="+mn-ea"/>
              </a:endParaRPr>
            </a:p>
          </p:txBody>
        </p:sp>
      </p:grpSp>
      <p:sp>
        <p:nvSpPr>
          <p:cNvPr id="46" name="文本框 45"/>
          <p:cNvSpPr txBox="1"/>
          <p:nvPr/>
        </p:nvSpPr>
        <p:spPr>
          <a:xfrm>
            <a:off x="264795" y="5427980"/>
            <a:ext cx="10187940" cy="398780"/>
          </a:xfrm>
          <a:prstGeom prst="rect">
            <a:avLst/>
          </a:prstGeom>
          <a:noFill/>
        </p:spPr>
        <p:txBody>
          <a:bodyPr wrap="square" rtlCol="0" anchor="t">
            <a:spAutoFit/>
          </a:bodyPr>
          <a:p>
            <a:r>
              <a:rPr sz="2000">
                <a:solidFill>
                  <a:srgbClr val="382C78"/>
                </a:solidFill>
                <a:sym typeface="+mn-ea"/>
              </a:rPr>
              <a:t>（四）策划方案撰写</a:t>
            </a:r>
            <a:endParaRPr sz="2000">
              <a:solidFill>
                <a:srgbClr val="382C78"/>
              </a:solidFill>
              <a:sym typeface="+mn-ea"/>
            </a:endParaRPr>
          </a:p>
        </p:txBody>
      </p:sp>
      <p:grpSp>
        <p:nvGrpSpPr>
          <p:cNvPr id="47" name="组合 46"/>
          <p:cNvGrpSpPr/>
          <p:nvPr/>
        </p:nvGrpSpPr>
        <p:grpSpPr>
          <a:xfrm>
            <a:off x="446405" y="5742940"/>
            <a:ext cx="11312525" cy="635000"/>
            <a:chOff x="9363" y="3519"/>
            <a:chExt cx="17815" cy="1000"/>
          </a:xfrm>
        </p:grpSpPr>
        <p:sp>
          <p:nvSpPr>
            <p:cNvPr id="48" name="矩形 4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9" name="文本框 48"/>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策划方案是指把专题片策划的整体构思用文字和图表方式表达出来的一种文案。</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53465"/>
            <a:chOff x="417" y="38"/>
            <a:chExt cx="7488" cy="1659"/>
          </a:xfrm>
        </p:grpSpPr>
        <p:sp>
          <p:nvSpPr>
            <p:cNvPr id="15" name="文本框 14"/>
            <p:cNvSpPr txBox="1"/>
            <p:nvPr/>
          </p:nvSpPr>
          <p:spPr>
            <a:xfrm>
              <a:off x="417" y="681"/>
              <a:ext cx="7488" cy="1016"/>
            </a:xfrm>
            <a:prstGeom prst="rect">
              <a:avLst/>
            </a:prstGeom>
            <a:noFill/>
          </p:spPr>
          <p:txBody>
            <a:bodyPr wrap="none" rtlCol="0" anchor="t">
              <a:spAutoFit/>
            </a:bodyPr>
            <a:p>
              <a:pPr algn="l"/>
              <a:r>
                <a:rPr lang="zh-CN" altLang="en-US" sz="3600">
                  <a:solidFill>
                    <a:srgbClr val="382C78"/>
                  </a:solidFill>
                  <a:sym typeface="+mn-ea"/>
                </a:rPr>
                <a:t>一、电视专题片的筹拍</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218"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电视专题片创作</a:t>
                </a:r>
                <a:endParaRPr>
                  <a:solidFill>
                    <a:schemeClr val="bg1"/>
                  </a:solidFill>
                </a:endParaRPr>
              </a:p>
            </p:txBody>
          </p:sp>
        </p:grpSp>
      </p:grpSp>
      <p:sp>
        <p:nvSpPr>
          <p:cNvPr id="12" name="文本框 11"/>
          <p:cNvSpPr txBox="1"/>
          <p:nvPr/>
        </p:nvSpPr>
        <p:spPr>
          <a:xfrm>
            <a:off x="264795" y="989965"/>
            <a:ext cx="10187940" cy="398780"/>
          </a:xfrm>
          <a:prstGeom prst="rect">
            <a:avLst/>
          </a:prstGeom>
          <a:noFill/>
        </p:spPr>
        <p:txBody>
          <a:bodyPr wrap="square" rtlCol="0" anchor="t">
            <a:spAutoFit/>
          </a:bodyPr>
          <a:p>
            <a:r>
              <a:rPr sz="2000">
                <a:solidFill>
                  <a:srgbClr val="382C78"/>
                </a:solidFill>
                <a:sym typeface="+mn-ea"/>
              </a:rPr>
              <a:t>（四）策划方案撰写</a:t>
            </a:r>
            <a:endParaRPr sz="2000">
              <a:solidFill>
                <a:srgbClr val="382C78"/>
              </a:solidFill>
              <a:sym typeface="+mn-ea"/>
            </a:endParaRPr>
          </a:p>
        </p:txBody>
      </p:sp>
      <p:grpSp>
        <p:nvGrpSpPr>
          <p:cNvPr id="4" name="组合 3"/>
          <p:cNvGrpSpPr/>
          <p:nvPr/>
        </p:nvGrpSpPr>
        <p:grpSpPr>
          <a:xfrm>
            <a:off x="446405" y="1223645"/>
            <a:ext cx="11312525" cy="922020"/>
            <a:chOff x="9363" y="3519"/>
            <a:chExt cx="17815" cy="1452"/>
          </a:xfrm>
        </p:grpSpPr>
        <p:sp>
          <p:nvSpPr>
            <p:cNvPr id="10" name="矩形 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策划方案必须建立在可行性的基础上，先期的策划对内容宜宽不宜窄，对结构宜粗不宜细，对艺术形式宜虚不宜实。这样做的好处是可为采访、拍摄以至后期剪辑留下一定的自由创作空间。</a:t>
              </a:r>
              <a:endParaRPr lang="zh-CN" altLang="en-US" dirty="0">
                <a:latin typeface="+mn-ea"/>
                <a:cs typeface="宋体" panose="02010600030101010101" pitchFamily="2" charset="-122"/>
                <a:sym typeface="+mn-ea"/>
              </a:endParaRPr>
            </a:p>
          </p:txBody>
        </p:sp>
      </p:grpSp>
      <p:grpSp>
        <p:nvGrpSpPr>
          <p:cNvPr id="20" name="组合 19"/>
          <p:cNvGrpSpPr/>
          <p:nvPr/>
        </p:nvGrpSpPr>
        <p:grpSpPr>
          <a:xfrm>
            <a:off x="446405" y="2000250"/>
            <a:ext cx="11312525" cy="922020"/>
            <a:chOff x="9363" y="3519"/>
            <a:chExt cx="17815" cy="1452"/>
          </a:xfrm>
        </p:grpSpPr>
        <p:sp>
          <p:nvSpPr>
            <p:cNvPr id="21" name="矩形 2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专题片策划方案的大致内容包括：主题思想、风格样式、内容结构、片子长度、实施程序、经费预算、效果预测等。</a:t>
              </a:r>
              <a:endParaRPr lang="zh-CN" altLang="en-US" dirty="0">
                <a:latin typeface="+mn-ea"/>
                <a:cs typeface="宋体" panose="02010600030101010101" pitchFamily="2" charset="-122"/>
                <a:sym typeface="+mn-ea"/>
              </a:endParaRPr>
            </a:p>
          </p:txBody>
        </p:sp>
      </p:grpSp>
      <p:sp>
        <p:nvSpPr>
          <p:cNvPr id="24" name="文本框 23"/>
          <p:cNvSpPr txBox="1"/>
          <p:nvPr/>
        </p:nvSpPr>
        <p:spPr>
          <a:xfrm>
            <a:off x="264795" y="2849245"/>
            <a:ext cx="10187940" cy="398780"/>
          </a:xfrm>
          <a:prstGeom prst="rect">
            <a:avLst/>
          </a:prstGeom>
          <a:noFill/>
        </p:spPr>
        <p:txBody>
          <a:bodyPr wrap="square" rtlCol="0" anchor="t">
            <a:spAutoFit/>
          </a:bodyPr>
          <a:p>
            <a:r>
              <a:rPr sz="2000">
                <a:solidFill>
                  <a:srgbClr val="382C78"/>
                </a:solidFill>
                <a:sym typeface="+mn-ea"/>
              </a:rPr>
              <a:t>（五）拍摄提纲的编写</a:t>
            </a:r>
            <a:endParaRPr sz="2000">
              <a:solidFill>
                <a:srgbClr val="382C78"/>
              </a:solidFill>
              <a:sym typeface="+mn-ea"/>
            </a:endParaRPr>
          </a:p>
        </p:txBody>
      </p:sp>
      <p:grpSp>
        <p:nvGrpSpPr>
          <p:cNvPr id="25" name="组合 24"/>
          <p:cNvGrpSpPr/>
          <p:nvPr/>
        </p:nvGrpSpPr>
        <p:grpSpPr>
          <a:xfrm>
            <a:off x="446405" y="3118485"/>
            <a:ext cx="11312525" cy="635000"/>
            <a:chOff x="9363" y="3519"/>
            <a:chExt cx="17815" cy="1000"/>
          </a:xfrm>
        </p:grpSpPr>
        <p:sp>
          <p:nvSpPr>
            <p:cNvPr id="26" name="矩形 2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文本框 41"/>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拍摄提纲是为拍摄片子而制订的体现简要的拍摄要点、要求和总体思路的文本方案。</a:t>
              </a:r>
              <a:endParaRPr lang="zh-CN" altLang="en-US" dirty="0">
                <a:latin typeface="+mn-ea"/>
                <a:cs typeface="宋体" panose="02010600030101010101" pitchFamily="2" charset="-122"/>
                <a:sym typeface="+mn-ea"/>
              </a:endParaRPr>
            </a:p>
          </p:txBody>
        </p:sp>
      </p:grpSp>
      <p:grpSp>
        <p:nvGrpSpPr>
          <p:cNvPr id="43" name="组合 42"/>
          <p:cNvGrpSpPr/>
          <p:nvPr/>
        </p:nvGrpSpPr>
        <p:grpSpPr>
          <a:xfrm>
            <a:off x="446405" y="3673475"/>
            <a:ext cx="11312525" cy="922020"/>
            <a:chOff x="9363" y="3519"/>
            <a:chExt cx="17815" cy="1452"/>
          </a:xfrm>
        </p:grpSpPr>
        <p:sp>
          <p:nvSpPr>
            <p:cNvPr id="44" name="矩形 4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5" name="文本框 44"/>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它只对拍摄内容起各种提示作用，为拍摄人员指出一个明确的拍摄方向。好的拍摄提纲可以极大地提高拍摄效率。</a:t>
              </a:r>
              <a:endParaRPr lang="zh-CN" altLang="en-US" dirty="0">
                <a:latin typeface="+mn-ea"/>
                <a:cs typeface="宋体" panose="02010600030101010101" pitchFamily="2" charset="-122"/>
                <a:sym typeface="+mn-ea"/>
              </a:endParaRPr>
            </a:p>
          </p:txBody>
        </p:sp>
      </p:grpSp>
      <p:sp>
        <p:nvSpPr>
          <p:cNvPr id="46" name="文本框 45"/>
          <p:cNvSpPr txBox="1"/>
          <p:nvPr/>
        </p:nvSpPr>
        <p:spPr>
          <a:xfrm>
            <a:off x="264795" y="4522470"/>
            <a:ext cx="10187940" cy="398780"/>
          </a:xfrm>
          <a:prstGeom prst="rect">
            <a:avLst/>
          </a:prstGeom>
          <a:noFill/>
        </p:spPr>
        <p:txBody>
          <a:bodyPr wrap="square" rtlCol="0" anchor="t">
            <a:spAutoFit/>
          </a:bodyPr>
          <a:p>
            <a:r>
              <a:rPr sz="2000">
                <a:solidFill>
                  <a:srgbClr val="382C78"/>
                </a:solidFill>
                <a:sym typeface="+mn-ea"/>
              </a:rPr>
              <a:t>拍摄提纲可包括以下一些内容</a:t>
            </a:r>
            <a:r>
              <a:rPr lang="zh-CN" sz="2000">
                <a:solidFill>
                  <a:srgbClr val="382C78"/>
                </a:solidFill>
                <a:sym typeface="+mn-ea"/>
              </a:rPr>
              <a:t>：</a:t>
            </a:r>
            <a:endParaRPr lang="zh-CN" sz="2000">
              <a:solidFill>
                <a:srgbClr val="382C78"/>
              </a:solidFill>
              <a:sym typeface="+mn-ea"/>
            </a:endParaRPr>
          </a:p>
        </p:txBody>
      </p:sp>
      <p:grpSp>
        <p:nvGrpSpPr>
          <p:cNvPr id="47" name="组合 46"/>
          <p:cNvGrpSpPr/>
          <p:nvPr/>
        </p:nvGrpSpPr>
        <p:grpSpPr>
          <a:xfrm>
            <a:off x="439420" y="4877435"/>
            <a:ext cx="11312525" cy="2138045"/>
            <a:chOff x="9363" y="3519"/>
            <a:chExt cx="17815" cy="3367"/>
          </a:xfrm>
        </p:grpSpPr>
        <p:sp>
          <p:nvSpPr>
            <p:cNvPr id="48" name="矩形 4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9" name="文本框 48"/>
            <p:cNvSpPr txBox="1"/>
            <p:nvPr/>
          </p:nvSpPr>
          <p:spPr>
            <a:xfrm>
              <a:off x="10093" y="3519"/>
              <a:ext cx="17085" cy="336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1．主题与总体设想</a:t>
              </a:r>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3．确定拍摄方式：第一，按完成的脚本拍摄。</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２．规划拍摄进程</a:t>
              </a:r>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第二，按总体构思拍摄。</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第三，边调整边拍摄。</a:t>
              </a:r>
              <a:endParaRPr lang="zh-CN" altLang="en-US" dirty="0">
                <a:latin typeface="+mn-ea"/>
                <a:cs typeface="宋体" panose="02010600030101010101" pitchFamily="2" charset="-122"/>
                <a:sym typeface="+mn-ea"/>
              </a:endParaRPr>
            </a:p>
            <a:p>
              <a:pPr algn="l" defTabSz="1218565">
                <a:lnSpc>
                  <a:spcPct val="150000"/>
                </a:lnSpc>
                <a:spcBef>
                  <a:spcPts val="1000"/>
                </a:spcBef>
                <a:defRPr/>
              </a:pP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6126480" cy="1053465"/>
            <a:chOff x="417" y="38"/>
            <a:chExt cx="9648" cy="1659"/>
          </a:xfrm>
        </p:grpSpPr>
        <p:sp>
          <p:nvSpPr>
            <p:cNvPr id="15" name="文本框 14"/>
            <p:cNvSpPr txBox="1"/>
            <p:nvPr/>
          </p:nvSpPr>
          <p:spPr>
            <a:xfrm>
              <a:off x="417" y="681"/>
              <a:ext cx="9648" cy="1016"/>
            </a:xfrm>
            <a:prstGeom prst="rect">
              <a:avLst/>
            </a:prstGeom>
            <a:noFill/>
          </p:spPr>
          <p:txBody>
            <a:bodyPr wrap="none" rtlCol="0" anchor="t">
              <a:spAutoFit/>
            </a:bodyPr>
            <a:p>
              <a:pPr algn="l"/>
              <a:r>
                <a:rPr lang="zh-CN" altLang="en-US" sz="3600">
                  <a:solidFill>
                    <a:srgbClr val="382C78"/>
                  </a:solidFill>
                  <a:sym typeface="+mn-ea"/>
                </a:rPr>
                <a:t>二、电视专题片的采访与拍摄</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218"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电视专题片创作</a:t>
                </a:r>
                <a:endParaRPr>
                  <a:solidFill>
                    <a:schemeClr val="bg1"/>
                  </a:solidFill>
                </a:endParaRPr>
              </a:p>
            </p:txBody>
          </p:sp>
        </p:grpSp>
      </p:grpSp>
      <p:sp>
        <p:nvSpPr>
          <p:cNvPr id="12" name="文本框 11"/>
          <p:cNvSpPr txBox="1"/>
          <p:nvPr/>
        </p:nvSpPr>
        <p:spPr>
          <a:xfrm>
            <a:off x="264795" y="989965"/>
            <a:ext cx="10187940" cy="398780"/>
          </a:xfrm>
          <a:prstGeom prst="rect">
            <a:avLst/>
          </a:prstGeom>
          <a:noFill/>
        </p:spPr>
        <p:txBody>
          <a:bodyPr wrap="square" rtlCol="0" anchor="t">
            <a:spAutoFit/>
          </a:bodyPr>
          <a:p>
            <a:r>
              <a:rPr sz="2000">
                <a:solidFill>
                  <a:srgbClr val="382C78"/>
                </a:solidFill>
                <a:sym typeface="+mn-ea"/>
              </a:rPr>
              <a:t>（一）电视专题片的采访</a:t>
            </a:r>
            <a:endParaRPr sz="2000">
              <a:solidFill>
                <a:srgbClr val="382C78"/>
              </a:solidFill>
              <a:sym typeface="+mn-ea"/>
            </a:endParaRPr>
          </a:p>
        </p:txBody>
      </p:sp>
      <p:sp>
        <p:nvSpPr>
          <p:cNvPr id="24" name="文本框 23"/>
          <p:cNvSpPr txBox="1"/>
          <p:nvPr/>
        </p:nvSpPr>
        <p:spPr>
          <a:xfrm>
            <a:off x="446405" y="1388745"/>
            <a:ext cx="10187940" cy="398780"/>
          </a:xfrm>
          <a:prstGeom prst="rect">
            <a:avLst/>
          </a:prstGeom>
          <a:noFill/>
        </p:spPr>
        <p:txBody>
          <a:bodyPr wrap="square" rtlCol="0" anchor="t">
            <a:spAutoFit/>
          </a:bodyPr>
          <a:p>
            <a:r>
              <a:rPr sz="2000">
                <a:solidFill>
                  <a:srgbClr val="382C78"/>
                </a:solidFill>
                <a:sym typeface="+mn-ea"/>
              </a:rPr>
              <a:t>1．先期采访</a:t>
            </a:r>
            <a:endParaRPr sz="2000">
              <a:solidFill>
                <a:srgbClr val="382C78"/>
              </a:solidFill>
              <a:sym typeface="+mn-ea"/>
            </a:endParaRPr>
          </a:p>
        </p:txBody>
      </p:sp>
      <p:sp>
        <p:nvSpPr>
          <p:cNvPr id="46" name="文本框 45"/>
          <p:cNvSpPr txBox="1"/>
          <p:nvPr/>
        </p:nvSpPr>
        <p:spPr>
          <a:xfrm>
            <a:off x="446405" y="4222115"/>
            <a:ext cx="10187940" cy="398780"/>
          </a:xfrm>
          <a:prstGeom prst="rect">
            <a:avLst/>
          </a:prstGeom>
          <a:noFill/>
        </p:spPr>
        <p:txBody>
          <a:bodyPr wrap="square" rtlCol="0" anchor="t">
            <a:spAutoFit/>
          </a:bodyPr>
          <a:p>
            <a:r>
              <a:rPr sz="2000">
                <a:solidFill>
                  <a:srgbClr val="382C78"/>
                </a:solidFill>
                <a:sym typeface="+mn-ea"/>
              </a:rPr>
              <a:t>2．拍摄采访</a:t>
            </a:r>
            <a:endParaRPr sz="2000">
              <a:solidFill>
                <a:srgbClr val="382C78"/>
              </a:solidFill>
              <a:sym typeface="+mn-ea"/>
            </a:endParaRPr>
          </a:p>
        </p:txBody>
      </p:sp>
      <p:grpSp>
        <p:nvGrpSpPr>
          <p:cNvPr id="28" name="组合 27"/>
          <p:cNvGrpSpPr/>
          <p:nvPr/>
        </p:nvGrpSpPr>
        <p:grpSpPr>
          <a:xfrm rot="0">
            <a:off x="605790" y="1787525"/>
            <a:ext cx="11146155" cy="469265"/>
            <a:chOff x="1491" y="3356"/>
            <a:chExt cx="17553" cy="739"/>
          </a:xfrm>
        </p:grpSpPr>
        <p:sp>
          <p:nvSpPr>
            <p:cNvPr id="29" name="文本框 28"/>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先期采访主要是对选题的内容做全面、深入和细致的了解，掌握第一手材料。</a:t>
              </a:r>
              <a:endParaRPr lang="zh-CN" altLang="en-US" dirty="0">
                <a:latin typeface="+mn-ea"/>
                <a:cs typeface="宋体" panose="02010600030101010101" pitchFamily="2" charset="-122"/>
                <a:sym typeface="+mn-ea"/>
              </a:endParaRPr>
            </a:p>
          </p:txBody>
        </p:sp>
        <p:sp>
          <p:nvSpPr>
            <p:cNvPr id="30" name="椭圆 2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 name="组合 1"/>
          <p:cNvGrpSpPr/>
          <p:nvPr/>
        </p:nvGrpSpPr>
        <p:grpSpPr>
          <a:xfrm rot="0">
            <a:off x="622935" y="2277110"/>
            <a:ext cx="11146155" cy="645160"/>
            <a:chOff x="1491" y="3356"/>
            <a:chExt cx="17553" cy="1016"/>
          </a:xfrm>
        </p:grpSpPr>
        <p:sp>
          <p:nvSpPr>
            <p:cNvPr id="5" name="文本框 4"/>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为了获得采访对象的信任，编导要对采访对象进行必要的研究，可将所要制作专题片的目的、价值事先向采访对象进行介绍和说明，通过交流与沟通拉近距离。</a:t>
              </a:r>
              <a:endParaRPr lang="zh-CN" altLang="en-US" dirty="0">
                <a:latin typeface="+mn-ea"/>
                <a:cs typeface="宋体" panose="02010600030101010101" pitchFamily="2" charset="-122"/>
                <a:sym typeface="+mn-ea"/>
              </a:endParaRPr>
            </a:p>
          </p:txBody>
        </p:sp>
        <p:sp>
          <p:nvSpPr>
            <p:cNvPr id="6" name="椭圆 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7" name="组合 6"/>
          <p:cNvGrpSpPr/>
          <p:nvPr/>
        </p:nvGrpSpPr>
        <p:grpSpPr>
          <a:xfrm rot="0">
            <a:off x="640080" y="2910205"/>
            <a:ext cx="11146155" cy="645160"/>
            <a:chOff x="1491" y="3356"/>
            <a:chExt cx="17553" cy="1016"/>
          </a:xfrm>
        </p:grpSpPr>
        <p:sp>
          <p:nvSpPr>
            <p:cNvPr id="8" name="文本框 7"/>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采访时不局限于一对一采访，由于无摄像机的介入，采访对象往往觉察不到他是在被采访，很大程度上可以消除采访对象的紧张感和不适感，在这样的环境下采访对象更容易表达出他们内心的真实想法。</a:t>
              </a:r>
              <a:endParaRPr lang="zh-CN" altLang="en-US" dirty="0">
                <a:latin typeface="+mn-ea"/>
                <a:cs typeface="宋体" panose="02010600030101010101" pitchFamily="2" charset="-122"/>
                <a:sym typeface="+mn-ea"/>
              </a:endParaRPr>
            </a:p>
          </p:txBody>
        </p:sp>
        <p:sp>
          <p:nvSpPr>
            <p:cNvPr id="9" name="椭圆 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3" name="组合 12"/>
          <p:cNvGrpSpPr/>
          <p:nvPr/>
        </p:nvGrpSpPr>
        <p:grpSpPr>
          <a:xfrm rot="0">
            <a:off x="640080" y="3576955"/>
            <a:ext cx="11146155" cy="645160"/>
            <a:chOff x="1491" y="3356"/>
            <a:chExt cx="17553" cy="1016"/>
          </a:xfrm>
        </p:grpSpPr>
        <p:sp>
          <p:nvSpPr>
            <p:cNvPr id="14" name="文本框 13"/>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先期采访对解说词的撰写有着非常重要的作用，因为只有通过深入细致的采访以及亲身体验和感受，掌握第一手材料，才能为写好解说词奠定基础。</a:t>
              </a:r>
              <a:endParaRPr lang="zh-CN" altLang="en-US" dirty="0">
                <a:latin typeface="+mn-ea"/>
                <a:cs typeface="宋体" panose="02010600030101010101" pitchFamily="2" charset="-122"/>
                <a:sym typeface="+mn-ea"/>
              </a:endParaRPr>
            </a:p>
          </p:txBody>
        </p:sp>
        <p:sp>
          <p:nvSpPr>
            <p:cNvPr id="16" name="椭圆 1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7" name="组合 16"/>
          <p:cNvGrpSpPr/>
          <p:nvPr/>
        </p:nvGrpSpPr>
        <p:grpSpPr>
          <a:xfrm rot="0">
            <a:off x="657225" y="4570095"/>
            <a:ext cx="11146155" cy="469265"/>
            <a:chOff x="1491" y="3356"/>
            <a:chExt cx="17553" cy="739"/>
          </a:xfrm>
        </p:grpSpPr>
        <p:sp>
          <p:nvSpPr>
            <p:cNvPr id="18" name="文本框 17"/>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拍摄采访是专题片制作中的重要环节，可以使专题片更为直观和真实。它包括镜头画面和同期声采访。</a:t>
              </a:r>
              <a:endParaRPr lang="zh-CN" altLang="en-US" dirty="0">
                <a:latin typeface="+mn-ea"/>
                <a:cs typeface="宋体" panose="02010600030101010101" pitchFamily="2" charset="-122"/>
                <a:sym typeface="+mn-ea"/>
              </a:endParaRPr>
            </a:p>
          </p:txBody>
        </p:sp>
        <p:sp>
          <p:nvSpPr>
            <p:cNvPr id="19" name="椭圆 1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3" name="组合 22"/>
          <p:cNvGrpSpPr/>
          <p:nvPr/>
        </p:nvGrpSpPr>
        <p:grpSpPr>
          <a:xfrm rot="0">
            <a:off x="674370" y="5164455"/>
            <a:ext cx="11146155" cy="1476375"/>
            <a:chOff x="1491" y="3356"/>
            <a:chExt cx="17553" cy="2325"/>
          </a:xfrm>
        </p:grpSpPr>
        <p:sp>
          <p:nvSpPr>
            <p:cNvPr id="27" name="文本框 26"/>
            <p:cNvSpPr txBox="1"/>
            <p:nvPr/>
          </p:nvSpPr>
          <p:spPr>
            <a:xfrm>
              <a:off x="1980" y="3356"/>
              <a:ext cx="17064" cy="2325"/>
            </a:xfrm>
            <a:prstGeom prst="rect">
              <a:avLst/>
            </a:prstGeom>
            <a:noFill/>
          </p:spPr>
          <p:txBody>
            <a:bodyPr wrap="square" rtlCol="0" anchor="t">
              <a:spAutoFit/>
            </a:bodyPr>
            <a:p>
              <a:r>
                <a:rPr lang="zh-CN" altLang="en-US" dirty="0">
                  <a:latin typeface="+mn-ea"/>
                  <a:cs typeface="宋体" panose="02010600030101010101" pitchFamily="2" charset="-122"/>
                  <a:sym typeface="+mn-ea"/>
                </a:rPr>
                <a:t>拍摄采访要把握好以下几点：</a:t>
              </a:r>
              <a:endParaRPr lang="zh-CN" altLang="en-US" dirty="0">
                <a:latin typeface="+mn-ea"/>
                <a:cs typeface="宋体" panose="02010600030101010101" pitchFamily="2" charset="-122"/>
                <a:sym typeface="+mn-ea"/>
              </a:endParaRPr>
            </a:p>
            <a:p>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第一，采访时机的选择。</a:t>
              </a:r>
              <a:endParaRPr lang="zh-CN" altLang="en-US" dirty="0">
                <a:latin typeface="+mn-ea"/>
                <a:cs typeface="宋体" panose="02010600030101010101" pitchFamily="2" charset="-122"/>
                <a:sym typeface="+mn-ea"/>
              </a:endParaRPr>
            </a:p>
            <a:p>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第二，营造良好的氛围。</a:t>
              </a:r>
              <a:endParaRPr lang="zh-CN" altLang="en-US" dirty="0">
                <a:latin typeface="+mn-ea"/>
                <a:cs typeface="宋体" panose="02010600030101010101" pitchFamily="2" charset="-122"/>
                <a:sym typeface="+mn-ea"/>
              </a:endParaRPr>
            </a:p>
            <a:p>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第三，寻找共同语言。</a:t>
              </a:r>
              <a:endParaRPr lang="zh-CN" altLang="en-US" dirty="0">
                <a:latin typeface="+mn-ea"/>
                <a:cs typeface="宋体" panose="02010600030101010101" pitchFamily="2" charset="-122"/>
                <a:sym typeface="+mn-ea"/>
              </a:endParaRPr>
            </a:p>
            <a:p>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第四，注意提问的技巧。</a:t>
              </a:r>
              <a:endParaRPr lang="zh-CN" altLang="en-US" dirty="0">
                <a:latin typeface="+mn-ea"/>
                <a:cs typeface="宋体" panose="02010600030101010101" pitchFamily="2" charset="-122"/>
                <a:sym typeface="+mn-ea"/>
              </a:endParaRPr>
            </a:p>
          </p:txBody>
        </p:sp>
        <p:sp>
          <p:nvSpPr>
            <p:cNvPr id="31" name="椭圆 3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6126480" cy="1053465"/>
            <a:chOff x="417" y="38"/>
            <a:chExt cx="9648" cy="1659"/>
          </a:xfrm>
        </p:grpSpPr>
        <p:sp>
          <p:nvSpPr>
            <p:cNvPr id="15" name="文本框 14"/>
            <p:cNvSpPr txBox="1"/>
            <p:nvPr/>
          </p:nvSpPr>
          <p:spPr>
            <a:xfrm>
              <a:off x="417" y="681"/>
              <a:ext cx="9648" cy="1016"/>
            </a:xfrm>
            <a:prstGeom prst="rect">
              <a:avLst/>
            </a:prstGeom>
            <a:noFill/>
          </p:spPr>
          <p:txBody>
            <a:bodyPr wrap="none" rtlCol="0" anchor="t">
              <a:spAutoFit/>
            </a:bodyPr>
            <a:p>
              <a:pPr algn="l"/>
              <a:r>
                <a:rPr lang="zh-CN" altLang="en-US" sz="3600">
                  <a:solidFill>
                    <a:srgbClr val="382C78"/>
                  </a:solidFill>
                  <a:sym typeface="+mn-ea"/>
                </a:rPr>
                <a:t>二、电视专题片的采访与拍摄</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218"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电视专题片创作</a:t>
                </a:r>
                <a:endParaRPr>
                  <a:solidFill>
                    <a:schemeClr val="bg1"/>
                  </a:solidFill>
                </a:endParaRPr>
              </a:p>
            </p:txBody>
          </p:sp>
        </p:grpSp>
      </p:grpSp>
      <p:sp>
        <p:nvSpPr>
          <p:cNvPr id="12" name="文本框 11"/>
          <p:cNvSpPr txBox="1"/>
          <p:nvPr/>
        </p:nvSpPr>
        <p:spPr>
          <a:xfrm>
            <a:off x="264795" y="989965"/>
            <a:ext cx="10187940" cy="398780"/>
          </a:xfrm>
          <a:prstGeom prst="rect">
            <a:avLst/>
          </a:prstGeom>
          <a:noFill/>
        </p:spPr>
        <p:txBody>
          <a:bodyPr wrap="square" rtlCol="0" anchor="t">
            <a:spAutoFit/>
          </a:bodyPr>
          <a:p>
            <a:r>
              <a:rPr sz="2000">
                <a:solidFill>
                  <a:srgbClr val="382C78"/>
                </a:solidFill>
                <a:sym typeface="+mn-ea"/>
              </a:rPr>
              <a:t>（二）电视专题片的拍摄</a:t>
            </a:r>
            <a:endParaRPr sz="2000">
              <a:solidFill>
                <a:srgbClr val="382C78"/>
              </a:solidFill>
              <a:sym typeface="+mn-ea"/>
            </a:endParaRPr>
          </a:p>
        </p:txBody>
      </p:sp>
      <p:sp>
        <p:nvSpPr>
          <p:cNvPr id="24" name="文本框 23"/>
          <p:cNvSpPr txBox="1"/>
          <p:nvPr/>
        </p:nvSpPr>
        <p:spPr>
          <a:xfrm>
            <a:off x="446405" y="1388745"/>
            <a:ext cx="10187940" cy="398780"/>
          </a:xfrm>
          <a:prstGeom prst="rect">
            <a:avLst/>
          </a:prstGeom>
          <a:noFill/>
        </p:spPr>
        <p:txBody>
          <a:bodyPr wrap="square" rtlCol="0" anchor="t">
            <a:spAutoFit/>
          </a:bodyPr>
          <a:p>
            <a:r>
              <a:rPr sz="2000">
                <a:solidFill>
                  <a:srgbClr val="382C78"/>
                </a:solidFill>
                <a:sym typeface="+mn-ea"/>
              </a:rPr>
              <a:t>1．专题片的拍摄方法</a:t>
            </a:r>
            <a:endParaRPr sz="2000">
              <a:solidFill>
                <a:srgbClr val="382C78"/>
              </a:solidFill>
              <a:sym typeface="+mn-ea"/>
            </a:endParaRPr>
          </a:p>
        </p:txBody>
      </p:sp>
      <p:grpSp>
        <p:nvGrpSpPr>
          <p:cNvPr id="28" name="组合 27"/>
          <p:cNvGrpSpPr/>
          <p:nvPr/>
        </p:nvGrpSpPr>
        <p:grpSpPr>
          <a:xfrm rot="0">
            <a:off x="605790" y="1787525"/>
            <a:ext cx="11146155" cy="469265"/>
            <a:chOff x="1491" y="3356"/>
            <a:chExt cx="17553" cy="739"/>
          </a:xfrm>
        </p:grpSpPr>
        <p:sp>
          <p:nvSpPr>
            <p:cNvPr id="29" name="文本框 28"/>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摄像人员要围绕主题，从专题片的特点入手，综合运用拍摄的各种表现手法，进行创造性的拍摄。</a:t>
              </a:r>
              <a:endParaRPr lang="zh-CN" altLang="en-US" dirty="0">
                <a:latin typeface="+mn-ea"/>
                <a:cs typeface="宋体" panose="02010600030101010101" pitchFamily="2" charset="-122"/>
                <a:sym typeface="+mn-ea"/>
              </a:endParaRPr>
            </a:p>
          </p:txBody>
        </p:sp>
        <p:sp>
          <p:nvSpPr>
            <p:cNvPr id="30" name="椭圆 2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 name="组合 1"/>
          <p:cNvGrpSpPr/>
          <p:nvPr/>
        </p:nvGrpSpPr>
        <p:grpSpPr>
          <a:xfrm rot="0">
            <a:off x="622935" y="2277110"/>
            <a:ext cx="11146155" cy="2030095"/>
            <a:chOff x="1491" y="3356"/>
            <a:chExt cx="17553" cy="3197"/>
          </a:xfrm>
        </p:grpSpPr>
        <p:sp>
          <p:nvSpPr>
            <p:cNvPr id="5" name="文本框 4"/>
            <p:cNvSpPr txBox="1"/>
            <p:nvPr/>
          </p:nvSpPr>
          <p:spPr>
            <a:xfrm>
              <a:off x="1980" y="3356"/>
              <a:ext cx="17064" cy="3197"/>
            </a:xfrm>
            <a:prstGeom prst="rect">
              <a:avLst/>
            </a:prstGeom>
            <a:noFill/>
          </p:spPr>
          <p:txBody>
            <a:bodyPr wrap="square" rtlCol="0" anchor="t">
              <a:spAutoFit/>
            </a:bodyPr>
            <a:p>
              <a:r>
                <a:rPr lang="zh-CN" altLang="en-US" dirty="0">
                  <a:latin typeface="+mn-ea"/>
                  <a:cs typeface="宋体" panose="02010600030101010101" pitchFamily="2" charset="-122"/>
                  <a:sym typeface="+mn-ea"/>
                </a:rPr>
                <a:t>（1）注重真实素材的拍摄：从拍摄角度出发，应该注重两个方面的真实，即客观真实和主观真实。</a:t>
              </a:r>
              <a:endParaRPr lang="zh-CN" altLang="en-US" dirty="0">
                <a:latin typeface="+mn-ea"/>
                <a:cs typeface="宋体" panose="02010600030101010101" pitchFamily="2" charset="-122"/>
                <a:sym typeface="+mn-ea"/>
              </a:endParaRPr>
            </a:p>
            <a:p>
              <a:r>
                <a:rPr lang="en-US" altLang="zh-CN" dirty="0">
                  <a:latin typeface="+mn-ea"/>
                  <a:cs typeface="宋体" panose="02010600030101010101" pitchFamily="2" charset="-122"/>
                  <a:sym typeface="+mn-ea"/>
                </a:rPr>
                <a:t> </a:t>
              </a:r>
              <a:endParaRPr lang="en-US" altLang="zh-CN" dirty="0">
                <a:latin typeface="+mn-ea"/>
                <a:cs typeface="宋体" panose="02010600030101010101" pitchFamily="2" charset="-122"/>
                <a:sym typeface="+mn-ea"/>
              </a:endParaRPr>
            </a:p>
            <a:p>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客观真实是指拍摄对象与传递的信息必须是客观存在的，时间、地点、人物以及事件的发生发展过程都必须是真实的。</a:t>
              </a:r>
              <a:endParaRPr lang="zh-CN" altLang="en-US" dirty="0">
                <a:latin typeface="+mn-ea"/>
                <a:cs typeface="宋体" panose="02010600030101010101" pitchFamily="2" charset="-122"/>
                <a:sym typeface="+mn-ea"/>
              </a:endParaRPr>
            </a:p>
            <a:p>
              <a:endParaRPr lang="zh-CN" altLang="en-US" dirty="0">
                <a:latin typeface="+mn-ea"/>
                <a:cs typeface="宋体" panose="02010600030101010101" pitchFamily="2" charset="-122"/>
                <a:sym typeface="+mn-ea"/>
              </a:endParaRPr>
            </a:p>
            <a:p>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主观真实是指拍摄者必须带着真情实感去观察、思考和发现生活中的感人事件。专题片在传递信息的同时，也在表达和抒发创作者的态度及观点。</a:t>
              </a:r>
              <a:endParaRPr lang="zh-CN" altLang="en-US" dirty="0">
                <a:latin typeface="+mn-ea"/>
                <a:cs typeface="宋体" panose="02010600030101010101" pitchFamily="2" charset="-122"/>
                <a:sym typeface="+mn-ea"/>
              </a:endParaRPr>
            </a:p>
          </p:txBody>
        </p:sp>
        <p:sp>
          <p:nvSpPr>
            <p:cNvPr id="6" name="椭圆 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7" name="组合 16"/>
          <p:cNvGrpSpPr/>
          <p:nvPr/>
        </p:nvGrpSpPr>
        <p:grpSpPr>
          <a:xfrm rot="0">
            <a:off x="635000" y="4307205"/>
            <a:ext cx="11146155" cy="1198880"/>
            <a:chOff x="1491" y="3356"/>
            <a:chExt cx="17553" cy="1888"/>
          </a:xfrm>
        </p:grpSpPr>
        <p:sp>
          <p:nvSpPr>
            <p:cNvPr id="18" name="文本框 17"/>
            <p:cNvSpPr txBox="1"/>
            <p:nvPr/>
          </p:nvSpPr>
          <p:spPr>
            <a:xfrm>
              <a:off x="1980" y="3356"/>
              <a:ext cx="17064" cy="1888"/>
            </a:xfrm>
            <a:prstGeom prst="rect">
              <a:avLst/>
            </a:prstGeom>
            <a:noFill/>
          </p:spPr>
          <p:txBody>
            <a:bodyPr wrap="square" rtlCol="0" anchor="t">
              <a:spAutoFit/>
            </a:bodyPr>
            <a:p>
              <a:r>
                <a:rPr lang="zh-CN" altLang="en-US" dirty="0">
                  <a:latin typeface="+mn-ea"/>
                  <a:cs typeface="宋体" panose="02010600030101010101" pitchFamily="2" charset="-122"/>
                  <a:sym typeface="+mn-ea"/>
                </a:rPr>
                <a:t>（2）注意细节素材的捕捉：所谓细节，是指在银幕或屏幕上构成人物性格、事件发展、社会情境、自然景观的最小组成单位，是对表现对象的局部或细微变化的展示。</a:t>
              </a:r>
              <a:endParaRPr lang="zh-CN" altLang="en-US" dirty="0">
                <a:latin typeface="+mn-ea"/>
                <a:cs typeface="宋体" panose="02010600030101010101" pitchFamily="2" charset="-122"/>
                <a:sym typeface="+mn-ea"/>
              </a:endParaRPr>
            </a:p>
            <a:p>
              <a:r>
                <a:rPr lang="en-US" altLang="zh-CN" dirty="0">
                  <a:latin typeface="+mn-ea"/>
                  <a:cs typeface="宋体" panose="02010600030101010101" pitchFamily="2" charset="-122"/>
                  <a:sym typeface="+mn-ea"/>
                </a:rPr>
                <a:t> </a:t>
              </a:r>
              <a:endParaRPr lang="en-US" altLang="zh-CN" dirty="0">
                <a:latin typeface="+mn-ea"/>
                <a:cs typeface="宋体" panose="02010600030101010101" pitchFamily="2" charset="-122"/>
                <a:sym typeface="+mn-ea"/>
              </a:endParaRPr>
            </a:p>
            <a:p>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细节往往可遇不可求，因此，摄像人员应善于发现和捕捉细节，通过典型的细节为主题和内容服务。</a:t>
              </a:r>
              <a:endParaRPr lang="zh-CN" altLang="en-US" dirty="0">
                <a:latin typeface="+mn-ea"/>
                <a:cs typeface="宋体" panose="02010600030101010101" pitchFamily="2" charset="-122"/>
                <a:sym typeface="+mn-ea"/>
              </a:endParaRPr>
            </a:p>
          </p:txBody>
        </p:sp>
        <p:sp>
          <p:nvSpPr>
            <p:cNvPr id="19" name="椭圆 1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4" name="组合 3"/>
          <p:cNvGrpSpPr/>
          <p:nvPr/>
        </p:nvGrpSpPr>
        <p:grpSpPr>
          <a:xfrm rot="0">
            <a:off x="640080" y="5551170"/>
            <a:ext cx="11146155" cy="1198880"/>
            <a:chOff x="1491" y="3356"/>
            <a:chExt cx="17553" cy="1888"/>
          </a:xfrm>
        </p:grpSpPr>
        <p:sp>
          <p:nvSpPr>
            <p:cNvPr id="10" name="文本框 9"/>
            <p:cNvSpPr txBox="1"/>
            <p:nvPr/>
          </p:nvSpPr>
          <p:spPr>
            <a:xfrm>
              <a:off x="1980" y="3356"/>
              <a:ext cx="17064" cy="1888"/>
            </a:xfrm>
            <a:prstGeom prst="rect">
              <a:avLst/>
            </a:prstGeom>
            <a:noFill/>
          </p:spPr>
          <p:txBody>
            <a:bodyPr wrap="square" rtlCol="0" anchor="t">
              <a:spAutoFit/>
            </a:bodyPr>
            <a:p>
              <a:r>
                <a:rPr lang="zh-CN" altLang="en-US" dirty="0">
                  <a:latin typeface="+mn-ea"/>
                  <a:cs typeface="宋体" panose="02010600030101010101" pitchFamily="2" charset="-122"/>
                  <a:sym typeface="+mn-ea"/>
                </a:rPr>
                <a:t>（3）重视过程的拍摄技巧：第一，对所拍摄的内容一定要十分熟悉</a:t>
              </a:r>
              <a:r>
                <a:rPr lang="en-US" altLang="zh-CN" dirty="0">
                  <a:latin typeface="+mn-ea"/>
                  <a:cs typeface="宋体" panose="02010600030101010101" pitchFamily="2" charset="-122"/>
                  <a:sym typeface="+mn-ea"/>
                </a:rPr>
                <a:t>                                         </a:t>
              </a:r>
              <a:endParaRPr lang="en-US" altLang="zh-CN" dirty="0">
                <a:latin typeface="+mn-ea"/>
                <a:cs typeface="宋体" panose="02010600030101010101" pitchFamily="2" charset="-122"/>
                <a:sym typeface="+mn-ea"/>
              </a:endParaRPr>
            </a:p>
            <a:p>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第二，对重要过程的拍摄要做好预判</a:t>
              </a:r>
              <a:endParaRPr lang="zh-CN" altLang="en-US" dirty="0">
                <a:latin typeface="+mn-ea"/>
                <a:cs typeface="宋体" panose="02010600030101010101" pitchFamily="2" charset="-122"/>
                <a:sym typeface="+mn-ea"/>
              </a:endParaRPr>
            </a:p>
            <a:p>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第三，对过程的展现和事件的叙述要条理清楚、符合逻辑、通俗易懂</a:t>
              </a:r>
              <a:endParaRPr lang="zh-CN" altLang="en-US" dirty="0">
                <a:latin typeface="+mn-ea"/>
                <a:cs typeface="宋体" panose="02010600030101010101" pitchFamily="2" charset="-122"/>
                <a:sym typeface="+mn-ea"/>
              </a:endParaRPr>
            </a:p>
            <a:p>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第四，合理使用长镜头。第五，善于镜头调度。</a:t>
              </a:r>
              <a:endParaRPr lang="zh-CN" altLang="en-US" dirty="0">
                <a:latin typeface="+mn-ea"/>
                <a:cs typeface="宋体" panose="02010600030101010101" pitchFamily="2" charset="-122"/>
                <a:sym typeface="+mn-ea"/>
              </a:endParaRPr>
            </a:p>
          </p:txBody>
        </p:sp>
        <p:sp>
          <p:nvSpPr>
            <p:cNvPr id="11" name="椭圆 1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6126480" cy="1155700"/>
            <a:chOff x="417" y="38"/>
            <a:chExt cx="9648" cy="1820"/>
          </a:xfrm>
        </p:grpSpPr>
        <p:sp>
          <p:nvSpPr>
            <p:cNvPr id="15" name="文本框 14"/>
            <p:cNvSpPr txBox="1"/>
            <p:nvPr/>
          </p:nvSpPr>
          <p:spPr>
            <a:xfrm>
              <a:off x="417" y="842"/>
              <a:ext cx="9648" cy="1016"/>
            </a:xfrm>
            <a:prstGeom prst="rect">
              <a:avLst/>
            </a:prstGeom>
            <a:noFill/>
          </p:spPr>
          <p:txBody>
            <a:bodyPr wrap="none" rtlCol="0" anchor="t">
              <a:spAutoFit/>
            </a:bodyPr>
            <a:p>
              <a:pPr algn="l"/>
              <a:r>
                <a:rPr lang="zh-CN" altLang="en-US" sz="3600">
                  <a:solidFill>
                    <a:srgbClr val="382C78"/>
                  </a:solidFill>
                  <a:sym typeface="+mn-ea"/>
                </a:rPr>
                <a:t>二、电视专题片的采访与拍摄</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218"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电视专题片创作</a:t>
                </a:r>
                <a:endParaRPr>
                  <a:solidFill>
                    <a:schemeClr val="bg1"/>
                  </a:solidFill>
                </a:endParaRPr>
              </a:p>
            </p:txBody>
          </p:sp>
        </p:grpSp>
      </p:grpSp>
      <p:sp>
        <p:nvSpPr>
          <p:cNvPr id="12" name="文本框 11"/>
          <p:cNvSpPr txBox="1"/>
          <p:nvPr/>
        </p:nvSpPr>
        <p:spPr>
          <a:xfrm>
            <a:off x="264795" y="1092200"/>
            <a:ext cx="10187940" cy="398780"/>
          </a:xfrm>
          <a:prstGeom prst="rect">
            <a:avLst/>
          </a:prstGeom>
          <a:noFill/>
        </p:spPr>
        <p:txBody>
          <a:bodyPr wrap="square" rtlCol="0" anchor="t">
            <a:spAutoFit/>
          </a:bodyPr>
          <a:p>
            <a:r>
              <a:rPr sz="2000">
                <a:solidFill>
                  <a:srgbClr val="382C78"/>
                </a:solidFill>
                <a:sym typeface="+mn-ea"/>
              </a:rPr>
              <a:t>（二）电视专题片的拍摄</a:t>
            </a:r>
            <a:endParaRPr sz="2000">
              <a:solidFill>
                <a:srgbClr val="382C78"/>
              </a:solidFill>
              <a:sym typeface="+mn-ea"/>
            </a:endParaRPr>
          </a:p>
        </p:txBody>
      </p:sp>
      <p:sp>
        <p:nvSpPr>
          <p:cNvPr id="24" name="文本框 23"/>
          <p:cNvSpPr txBox="1"/>
          <p:nvPr/>
        </p:nvSpPr>
        <p:spPr>
          <a:xfrm>
            <a:off x="446405" y="1461770"/>
            <a:ext cx="10187940" cy="398780"/>
          </a:xfrm>
          <a:prstGeom prst="rect">
            <a:avLst/>
          </a:prstGeom>
          <a:noFill/>
        </p:spPr>
        <p:txBody>
          <a:bodyPr wrap="square" rtlCol="0" anchor="t">
            <a:spAutoFit/>
          </a:bodyPr>
          <a:p>
            <a:r>
              <a:rPr sz="2000">
                <a:solidFill>
                  <a:srgbClr val="382C78"/>
                </a:solidFill>
                <a:sym typeface="+mn-ea"/>
              </a:rPr>
              <a:t>2．专题片拍摄的编辑意识</a:t>
            </a:r>
            <a:endParaRPr sz="2000">
              <a:solidFill>
                <a:srgbClr val="382C78"/>
              </a:solidFill>
              <a:sym typeface="+mn-ea"/>
            </a:endParaRPr>
          </a:p>
        </p:txBody>
      </p:sp>
      <p:grpSp>
        <p:nvGrpSpPr>
          <p:cNvPr id="28" name="组合 27"/>
          <p:cNvGrpSpPr/>
          <p:nvPr/>
        </p:nvGrpSpPr>
        <p:grpSpPr>
          <a:xfrm rot="0">
            <a:off x="605790" y="1889760"/>
            <a:ext cx="11146155" cy="645160"/>
            <a:chOff x="1491" y="3356"/>
            <a:chExt cx="17553" cy="1016"/>
          </a:xfrm>
        </p:grpSpPr>
        <p:sp>
          <p:nvSpPr>
            <p:cNvPr id="29" name="文本框 28"/>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专题片拍摄的编辑意识是指摄影师在具体的拍摄过程中把编辑思维贯穿于摄像创作的始终，也就是运用蒙太奇意识去构思镜头画面，以利于后期剪辑制作中对素材的选择。</a:t>
              </a:r>
              <a:endParaRPr lang="zh-CN" altLang="en-US" dirty="0">
                <a:latin typeface="+mn-ea"/>
                <a:cs typeface="宋体" panose="02010600030101010101" pitchFamily="2" charset="-122"/>
                <a:sym typeface="+mn-ea"/>
              </a:endParaRPr>
            </a:p>
          </p:txBody>
        </p:sp>
        <p:sp>
          <p:nvSpPr>
            <p:cNvPr id="30" name="椭圆 2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7" name="组合 16"/>
          <p:cNvGrpSpPr/>
          <p:nvPr/>
        </p:nvGrpSpPr>
        <p:grpSpPr>
          <a:xfrm rot="0">
            <a:off x="605790" y="2680970"/>
            <a:ext cx="11146155" cy="922020"/>
            <a:chOff x="1491" y="3356"/>
            <a:chExt cx="17553" cy="1452"/>
          </a:xfrm>
        </p:grpSpPr>
        <p:sp>
          <p:nvSpPr>
            <p:cNvPr id="18" name="文本框 17"/>
            <p:cNvSpPr txBox="1"/>
            <p:nvPr/>
          </p:nvSpPr>
          <p:spPr>
            <a:xfrm>
              <a:off x="1980" y="3356"/>
              <a:ext cx="17064"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在前期拍摄时，不能只考虑单个镜头的摄取，还要考虑前后镜头的关联性，考虑镜头组接的匹配问题、轴线规律以及全片的段落构成，注意连续构成和并列构成镜头的不同拍摄方法，等等。这就要求拍摄人员应该具备相应的蒙太奇意识，也就是镜头的组接意识。</a:t>
              </a:r>
              <a:endParaRPr lang="zh-CN" altLang="en-US" dirty="0">
                <a:latin typeface="+mn-ea"/>
                <a:cs typeface="宋体" panose="02010600030101010101" pitchFamily="2" charset="-122"/>
                <a:sym typeface="+mn-ea"/>
              </a:endParaRPr>
            </a:p>
          </p:txBody>
        </p:sp>
        <p:sp>
          <p:nvSpPr>
            <p:cNvPr id="19" name="椭圆 1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4" name="组合 3"/>
          <p:cNvGrpSpPr/>
          <p:nvPr/>
        </p:nvGrpSpPr>
        <p:grpSpPr>
          <a:xfrm rot="0">
            <a:off x="605790" y="3719830"/>
            <a:ext cx="11312525" cy="1476375"/>
            <a:chOff x="1491" y="3356"/>
            <a:chExt cx="17815" cy="2325"/>
          </a:xfrm>
        </p:grpSpPr>
        <p:sp>
          <p:nvSpPr>
            <p:cNvPr id="10" name="文本框 9"/>
            <p:cNvSpPr txBox="1"/>
            <p:nvPr/>
          </p:nvSpPr>
          <p:spPr>
            <a:xfrm>
              <a:off x="1980" y="3356"/>
              <a:ext cx="17326" cy="2325"/>
            </a:xfrm>
            <a:prstGeom prst="rect">
              <a:avLst/>
            </a:prstGeom>
            <a:noFill/>
          </p:spPr>
          <p:txBody>
            <a:bodyPr wrap="square" rtlCol="0" anchor="t">
              <a:spAutoFit/>
            </a:bodyPr>
            <a:p>
              <a:r>
                <a:rPr dirty="0">
                  <a:latin typeface="+mn-ea"/>
                  <a:cs typeface="宋体" panose="02010600030101010101" pitchFamily="2" charset="-122"/>
                  <a:sym typeface="+mn-ea"/>
                </a:rPr>
                <a:t>具体而言，剪辑意识主要体现在以下几点： 第一，拍摄时要确保全片风格的统一。</a:t>
              </a:r>
              <a:endParaRPr dirty="0">
                <a:latin typeface="+mn-ea"/>
                <a:cs typeface="宋体" panose="02010600030101010101" pitchFamily="2" charset="-122"/>
                <a:sym typeface="+mn-ea"/>
              </a:endParaRPr>
            </a:p>
            <a:p>
              <a:r>
                <a:rPr lang="en-US" dirty="0">
                  <a:latin typeface="+mn-ea"/>
                  <a:cs typeface="宋体" panose="02010600030101010101" pitchFamily="2" charset="-122"/>
                  <a:sym typeface="+mn-ea"/>
                </a:rPr>
                <a:t>                                                                 </a:t>
              </a:r>
              <a:r>
                <a:rPr dirty="0">
                  <a:latin typeface="+mn-ea"/>
                  <a:cs typeface="宋体" panose="02010600030101010101" pitchFamily="2" charset="-122"/>
                  <a:sym typeface="+mn-ea"/>
                </a:rPr>
                <a:t>第二，拍摄的前后镜头要关联，要匹配，要成组。</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 </a:t>
              </a:r>
              <a:r>
                <a:rPr lang="en-US" dirty="0">
                  <a:latin typeface="+mn-ea"/>
                  <a:cs typeface="宋体" panose="02010600030101010101" pitchFamily="2" charset="-122"/>
                  <a:sym typeface="+mn-ea"/>
                </a:rPr>
                <a:t>                                                                </a:t>
              </a:r>
              <a:r>
                <a:rPr dirty="0">
                  <a:latin typeface="+mn-ea"/>
                  <a:cs typeface="宋体" panose="02010600030101010101" pitchFamily="2" charset="-122"/>
                  <a:sym typeface="+mn-ea"/>
                </a:rPr>
                <a:t>第三，镜头的运动要与剪辑的节奏吻合。</a:t>
              </a:r>
              <a:endParaRPr dirty="0">
                <a:latin typeface="+mn-ea"/>
                <a:cs typeface="宋体" panose="02010600030101010101" pitchFamily="2" charset="-122"/>
                <a:sym typeface="+mn-ea"/>
              </a:endParaRPr>
            </a:p>
            <a:p>
              <a:r>
                <a:rPr lang="en-US" dirty="0">
                  <a:latin typeface="+mn-ea"/>
                  <a:cs typeface="宋体" panose="02010600030101010101" pitchFamily="2" charset="-122"/>
                  <a:sym typeface="+mn-ea"/>
                </a:rPr>
                <a:t>                                                                </a:t>
              </a:r>
              <a:r>
                <a:rPr dirty="0">
                  <a:latin typeface="+mn-ea"/>
                  <a:cs typeface="宋体" panose="02010600030101010101" pitchFamily="2" charset="-122"/>
                  <a:sym typeface="+mn-ea"/>
                </a:rPr>
                <a:t>第四，根据片长需要，多角度、多景别地去拍摄适量的备用镜头。</a:t>
              </a:r>
              <a:r>
                <a:rPr lang="en-US" dirty="0">
                  <a:latin typeface="+mn-ea"/>
                  <a:cs typeface="宋体" panose="02010600030101010101" pitchFamily="2" charset="-122"/>
                  <a:sym typeface="+mn-ea"/>
                </a:rPr>
                <a:t> </a:t>
              </a:r>
              <a:endParaRPr lang="en-US" dirty="0">
                <a:latin typeface="+mn-ea"/>
                <a:cs typeface="宋体" panose="02010600030101010101" pitchFamily="2" charset="-122"/>
                <a:sym typeface="+mn-ea"/>
              </a:endParaRPr>
            </a:p>
            <a:p>
              <a:r>
                <a:rPr lang="en-US" dirty="0">
                  <a:latin typeface="+mn-ea"/>
                  <a:cs typeface="宋体" panose="02010600030101010101" pitchFamily="2" charset="-122"/>
                  <a:sym typeface="+mn-ea"/>
                </a:rPr>
                <a:t>                                                                 </a:t>
              </a:r>
              <a:r>
                <a:rPr dirty="0">
                  <a:latin typeface="+mn-ea"/>
                  <a:cs typeface="宋体" panose="02010600030101010101" pitchFamily="2" charset="-122"/>
                  <a:sym typeface="+mn-ea"/>
                </a:rPr>
                <a:t>第五，考虑拍摄一些前后场景和段落之间的过渡、衔接镜头。</a:t>
              </a:r>
              <a:endParaRPr dirty="0">
                <a:latin typeface="+mn-ea"/>
                <a:cs typeface="宋体" panose="02010600030101010101" pitchFamily="2" charset="-122"/>
                <a:sym typeface="+mn-ea"/>
              </a:endParaRPr>
            </a:p>
          </p:txBody>
        </p:sp>
        <p:sp>
          <p:nvSpPr>
            <p:cNvPr id="11" name="椭圆 1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669280" cy="1053465"/>
            <a:chOff x="417" y="38"/>
            <a:chExt cx="8928" cy="1659"/>
          </a:xfrm>
        </p:grpSpPr>
        <p:sp>
          <p:nvSpPr>
            <p:cNvPr id="15" name="文本框 14"/>
            <p:cNvSpPr txBox="1"/>
            <p:nvPr/>
          </p:nvSpPr>
          <p:spPr>
            <a:xfrm>
              <a:off x="417" y="681"/>
              <a:ext cx="8928" cy="1016"/>
            </a:xfrm>
            <a:prstGeom prst="rect">
              <a:avLst/>
            </a:prstGeom>
            <a:noFill/>
          </p:spPr>
          <p:txBody>
            <a:bodyPr wrap="none" rtlCol="0" anchor="t">
              <a:spAutoFit/>
            </a:bodyPr>
            <a:p>
              <a:pPr algn="l"/>
              <a:r>
                <a:rPr lang="zh-CN" altLang="en-US" sz="3600">
                  <a:solidFill>
                    <a:srgbClr val="382C78"/>
                  </a:solidFill>
                  <a:sym typeface="+mn-ea"/>
                </a:rPr>
                <a:t>三、电视专题片的后期编辑</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218"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电视专题片创作</a:t>
                </a:r>
                <a:endParaRPr>
                  <a:solidFill>
                    <a:schemeClr val="bg1"/>
                  </a:solidFill>
                </a:endParaRPr>
              </a:p>
            </p:txBody>
          </p:sp>
        </p:grpSp>
      </p:grpSp>
      <p:sp>
        <p:nvSpPr>
          <p:cNvPr id="12" name="文本框 11"/>
          <p:cNvSpPr txBox="1"/>
          <p:nvPr/>
        </p:nvSpPr>
        <p:spPr>
          <a:xfrm>
            <a:off x="90170" y="1019175"/>
            <a:ext cx="10187940" cy="398780"/>
          </a:xfrm>
          <a:prstGeom prst="rect">
            <a:avLst/>
          </a:prstGeom>
          <a:noFill/>
        </p:spPr>
        <p:txBody>
          <a:bodyPr wrap="square" rtlCol="0" anchor="t">
            <a:spAutoFit/>
          </a:bodyPr>
          <a:p>
            <a:r>
              <a:rPr sz="2000">
                <a:solidFill>
                  <a:srgbClr val="382C78"/>
                </a:solidFill>
                <a:sym typeface="+mn-ea"/>
              </a:rPr>
              <a:t>（一）专题片后期编辑的主要流程</a:t>
            </a:r>
            <a:endParaRPr sz="2000">
              <a:solidFill>
                <a:srgbClr val="382C78"/>
              </a:solidFill>
              <a:sym typeface="+mn-ea"/>
            </a:endParaRPr>
          </a:p>
        </p:txBody>
      </p:sp>
      <p:sp>
        <p:nvSpPr>
          <p:cNvPr id="24" name="文本框 23"/>
          <p:cNvSpPr txBox="1"/>
          <p:nvPr/>
        </p:nvSpPr>
        <p:spPr>
          <a:xfrm>
            <a:off x="446405" y="1374140"/>
            <a:ext cx="10187940" cy="398780"/>
          </a:xfrm>
          <a:prstGeom prst="rect">
            <a:avLst/>
          </a:prstGeom>
          <a:noFill/>
        </p:spPr>
        <p:txBody>
          <a:bodyPr wrap="square" rtlCol="0" anchor="t">
            <a:spAutoFit/>
          </a:bodyPr>
          <a:p>
            <a:r>
              <a:rPr sz="2000">
                <a:solidFill>
                  <a:srgbClr val="382C78"/>
                </a:solidFill>
                <a:sym typeface="+mn-ea"/>
              </a:rPr>
              <a:t>1．了解内容</a:t>
            </a:r>
            <a:endParaRPr sz="2000">
              <a:solidFill>
                <a:srgbClr val="382C78"/>
              </a:solidFill>
              <a:sym typeface="+mn-ea"/>
            </a:endParaRPr>
          </a:p>
        </p:txBody>
      </p:sp>
      <p:grpSp>
        <p:nvGrpSpPr>
          <p:cNvPr id="28" name="组合 27"/>
          <p:cNvGrpSpPr/>
          <p:nvPr/>
        </p:nvGrpSpPr>
        <p:grpSpPr>
          <a:xfrm rot="0">
            <a:off x="605790" y="1699895"/>
            <a:ext cx="11146155" cy="645160"/>
            <a:chOff x="1491" y="3356"/>
            <a:chExt cx="17553" cy="1016"/>
          </a:xfrm>
        </p:grpSpPr>
        <p:sp>
          <p:nvSpPr>
            <p:cNvPr id="29" name="文本框 28"/>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首先，剪辑师要领会专题片的策划方案，仔细分析策划方案，了解编导的意图，确定专题片的叙事风格、叙事结构和主题。其次，要对专题片的内容有个整体的了解。</a:t>
              </a:r>
              <a:endParaRPr lang="zh-CN" altLang="en-US" dirty="0">
                <a:latin typeface="+mn-ea"/>
                <a:cs typeface="宋体" panose="02010600030101010101" pitchFamily="2" charset="-122"/>
                <a:sym typeface="+mn-ea"/>
              </a:endParaRPr>
            </a:p>
          </p:txBody>
        </p:sp>
        <p:sp>
          <p:nvSpPr>
            <p:cNvPr id="30" name="椭圆 2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4" name="组合 3"/>
          <p:cNvGrpSpPr/>
          <p:nvPr/>
        </p:nvGrpSpPr>
        <p:grpSpPr>
          <a:xfrm rot="0">
            <a:off x="605790" y="2612390"/>
            <a:ext cx="11312525" cy="645160"/>
            <a:chOff x="1491" y="3356"/>
            <a:chExt cx="17815" cy="1016"/>
          </a:xfrm>
        </p:grpSpPr>
        <p:sp>
          <p:nvSpPr>
            <p:cNvPr id="10" name="文本框 9"/>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在剪辑之前，剪辑师要对拍摄的原始素材进行审看，对素材内容进行全面的了解，并对重点素材作相应的标记，为剪辑做好准备。</a:t>
              </a:r>
              <a:endParaRPr dirty="0">
                <a:latin typeface="+mn-ea"/>
                <a:cs typeface="宋体" panose="02010600030101010101" pitchFamily="2" charset="-122"/>
                <a:sym typeface="+mn-ea"/>
              </a:endParaRPr>
            </a:p>
          </p:txBody>
        </p:sp>
        <p:sp>
          <p:nvSpPr>
            <p:cNvPr id="11" name="椭圆 1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文本框 1"/>
          <p:cNvSpPr txBox="1"/>
          <p:nvPr/>
        </p:nvSpPr>
        <p:spPr>
          <a:xfrm>
            <a:off x="446405" y="2272030"/>
            <a:ext cx="10187940" cy="398780"/>
          </a:xfrm>
          <a:prstGeom prst="rect">
            <a:avLst/>
          </a:prstGeom>
          <a:noFill/>
        </p:spPr>
        <p:txBody>
          <a:bodyPr wrap="square" rtlCol="0" anchor="t">
            <a:spAutoFit/>
          </a:bodyPr>
          <a:p>
            <a:r>
              <a:rPr sz="2000">
                <a:solidFill>
                  <a:srgbClr val="382C78"/>
                </a:solidFill>
                <a:sym typeface="+mn-ea"/>
              </a:rPr>
              <a:t>2．素材审看</a:t>
            </a:r>
            <a:endParaRPr sz="2000">
              <a:solidFill>
                <a:srgbClr val="382C78"/>
              </a:solidFill>
              <a:sym typeface="+mn-ea"/>
            </a:endParaRPr>
          </a:p>
        </p:txBody>
      </p:sp>
      <p:sp>
        <p:nvSpPr>
          <p:cNvPr id="5" name="文本框 4"/>
          <p:cNvSpPr txBox="1"/>
          <p:nvPr/>
        </p:nvSpPr>
        <p:spPr>
          <a:xfrm>
            <a:off x="446405" y="3228340"/>
            <a:ext cx="10187940" cy="398780"/>
          </a:xfrm>
          <a:prstGeom prst="rect">
            <a:avLst/>
          </a:prstGeom>
          <a:noFill/>
        </p:spPr>
        <p:txBody>
          <a:bodyPr wrap="square" rtlCol="0" anchor="t">
            <a:spAutoFit/>
          </a:bodyPr>
          <a:p>
            <a:r>
              <a:rPr sz="2000">
                <a:solidFill>
                  <a:srgbClr val="382C78"/>
                </a:solidFill>
                <a:sym typeface="+mn-ea"/>
              </a:rPr>
              <a:t>3．画面粗编</a:t>
            </a:r>
            <a:endParaRPr sz="2000">
              <a:solidFill>
                <a:srgbClr val="382C78"/>
              </a:solidFill>
              <a:sym typeface="+mn-ea"/>
            </a:endParaRPr>
          </a:p>
        </p:txBody>
      </p:sp>
      <p:grpSp>
        <p:nvGrpSpPr>
          <p:cNvPr id="6" name="组合 5"/>
          <p:cNvGrpSpPr/>
          <p:nvPr/>
        </p:nvGrpSpPr>
        <p:grpSpPr>
          <a:xfrm rot="0">
            <a:off x="605790" y="3557270"/>
            <a:ext cx="11312525" cy="645160"/>
            <a:chOff x="1491" y="3356"/>
            <a:chExt cx="17815" cy="1016"/>
          </a:xfrm>
        </p:grpSpPr>
        <p:sp>
          <p:nvSpPr>
            <p:cNvPr id="7" name="文本框 6"/>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按照预定的片长进行粗编，按专题片的叙事结构组接素材，构成各个段落，形成在一定程度上体现主题风格的专题片基本雏形。</a:t>
              </a:r>
              <a:endParaRPr dirty="0">
                <a:latin typeface="+mn-ea"/>
                <a:cs typeface="宋体" panose="02010600030101010101" pitchFamily="2" charset="-122"/>
                <a:sym typeface="+mn-ea"/>
              </a:endParaRPr>
            </a:p>
          </p:txBody>
        </p:sp>
        <p:sp>
          <p:nvSpPr>
            <p:cNvPr id="8" name="椭圆 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9" name="文本框 8"/>
          <p:cNvSpPr txBox="1"/>
          <p:nvPr/>
        </p:nvSpPr>
        <p:spPr>
          <a:xfrm>
            <a:off x="446405" y="4144010"/>
            <a:ext cx="10187940" cy="398780"/>
          </a:xfrm>
          <a:prstGeom prst="rect">
            <a:avLst/>
          </a:prstGeom>
          <a:noFill/>
        </p:spPr>
        <p:txBody>
          <a:bodyPr wrap="square" rtlCol="0" anchor="t">
            <a:spAutoFit/>
          </a:bodyPr>
          <a:p>
            <a:r>
              <a:rPr sz="2000">
                <a:solidFill>
                  <a:srgbClr val="382C78"/>
                </a:solidFill>
                <a:sym typeface="+mn-ea"/>
              </a:rPr>
              <a:t>4．画面精编</a:t>
            </a:r>
            <a:endParaRPr sz="2000">
              <a:solidFill>
                <a:srgbClr val="382C78"/>
              </a:solidFill>
              <a:sym typeface="+mn-ea"/>
            </a:endParaRPr>
          </a:p>
        </p:txBody>
      </p:sp>
      <p:grpSp>
        <p:nvGrpSpPr>
          <p:cNvPr id="13" name="组合 12"/>
          <p:cNvGrpSpPr/>
          <p:nvPr/>
        </p:nvGrpSpPr>
        <p:grpSpPr>
          <a:xfrm rot="0">
            <a:off x="605790" y="4501515"/>
            <a:ext cx="5328285" cy="645160"/>
            <a:chOff x="1491" y="3356"/>
            <a:chExt cx="8391" cy="1016"/>
          </a:xfrm>
        </p:grpSpPr>
        <p:sp>
          <p:nvSpPr>
            <p:cNvPr id="14" name="文本框 13"/>
            <p:cNvSpPr txBox="1"/>
            <p:nvPr/>
          </p:nvSpPr>
          <p:spPr>
            <a:xfrm>
              <a:off x="1980" y="3356"/>
              <a:ext cx="7902" cy="1016"/>
            </a:xfrm>
            <a:prstGeom prst="rect">
              <a:avLst/>
            </a:prstGeom>
            <a:noFill/>
          </p:spPr>
          <p:txBody>
            <a:bodyPr wrap="square" rtlCol="0" anchor="t">
              <a:spAutoFit/>
            </a:bodyPr>
            <a:p>
              <a:r>
                <a:rPr dirty="0">
                  <a:latin typeface="+mn-ea"/>
                  <a:cs typeface="宋体" panose="02010600030101010101" pitchFamily="2" charset="-122"/>
                  <a:sym typeface="+mn-ea"/>
                </a:rPr>
                <a:t>在粗编的基础上，再做进一步的细化编辑，使作品最终符合设想的要求。</a:t>
              </a:r>
              <a:endParaRPr dirty="0">
                <a:latin typeface="+mn-ea"/>
                <a:cs typeface="宋体" panose="02010600030101010101" pitchFamily="2" charset="-122"/>
                <a:sym typeface="+mn-ea"/>
              </a:endParaRPr>
            </a:p>
          </p:txBody>
        </p:sp>
        <p:sp>
          <p:nvSpPr>
            <p:cNvPr id="16" name="椭圆 1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0" name="组合 19"/>
          <p:cNvGrpSpPr/>
          <p:nvPr/>
        </p:nvGrpSpPr>
        <p:grpSpPr>
          <a:xfrm rot="0">
            <a:off x="622935" y="5139690"/>
            <a:ext cx="11312525" cy="1476375"/>
            <a:chOff x="1491" y="3356"/>
            <a:chExt cx="17815" cy="2325"/>
          </a:xfrm>
        </p:grpSpPr>
        <p:sp>
          <p:nvSpPr>
            <p:cNvPr id="21" name="文本框 20"/>
            <p:cNvSpPr txBox="1"/>
            <p:nvPr/>
          </p:nvSpPr>
          <p:spPr>
            <a:xfrm>
              <a:off x="1980" y="3356"/>
              <a:ext cx="17326" cy="2325"/>
            </a:xfrm>
            <a:prstGeom prst="rect">
              <a:avLst/>
            </a:prstGeom>
            <a:noFill/>
          </p:spPr>
          <p:txBody>
            <a:bodyPr wrap="square" rtlCol="0" anchor="t">
              <a:spAutoFit/>
            </a:bodyPr>
            <a:p>
              <a:r>
                <a:rPr dirty="0">
                  <a:latin typeface="+mn-ea"/>
                  <a:cs typeface="宋体" panose="02010600030101010101" pitchFamily="2" charset="-122"/>
                  <a:sym typeface="+mn-ea"/>
                </a:rPr>
                <a:t>其主要步骤如下：第一，控制时间长度。</a:t>
              </a:r>
              <a:endParaRPr dirty="0">
                <a:latin typeface="+mn-ea"/>
                <a:cs typeface="宋体" panose="02010600030101010101" pitchFamily="2" charset="-122"/>
                <a:sym typeface="+mn-ea"/>
              </a:endParaRPr>
            </a:p>
            <a:p>
              <a:r>
                <a:rPr lang="en-US" dirty="0">
                  <a:latin typeface="+mn-ea"/>
                  <a:cs typeface="宋体" panose="02010600030101010101" pitchFamily="2" charset="-122"/>
                  <a:sym typeface="+mn-ea"/>
                </a:rPr>
                <a:t>                           </a:t>
              </a:r>
              <a:r>
                <a:rPr dirty="0">
                  <a:latin typeface="+mn-ea"/>
                  <a:cs typeface="宋体" panose="02010600030101010101" pitchFamily="2" charset="-122"/>
                  <a:sym typeface="+mn-ea"/>
                </a:rPr>
                <a:t>第二，加入特技效果。</a:t>
              </a:r>
              <a:endParaRPr dirty="0">
                <a:latin typeface="+mn-ea"/>
                <a:cs typeface="宋体" panose="02010600030101010101" pitchFamily="2" charset="-122"/>
                <a:sym typeface="+mn-ea"/>
              </a:endParaRPr>
            </a:p>
            <a:p>
              <a:r>
                <a:rPr lang="en-US" dirty="0">
                  <a:latin typeface="+mn-ea"/>
                  <a:cs typeface="宋体" panose="02010600030101010101" pitchFamily="2" charset="-122"/>
                  <a:sym typeface="+mn-ea"/>
                </a:rPr>
                <a:t>                           </a:t>
              </a:r>
              <a:r>
                <a:rPr dirty="0">
                  <a:latin typeface="+mn-ea"/>
                  <a:cs typeface="宋体" panose="02010600030101010101" pitchFamily="2" charset="-122"/>
                  <a:sym typeface="+mn-ea"/>
                </a:rPr>
                <a:t>第三，添加转场。</a:t>
              </a:r>
              <a:endParaRPr dirty="0">
                <a:latin typeface="+mn-ea"/>
                <a:cs typeface="宋体" panose="02010600030101010101" pitchFamily="2" charset="-122"/>
                <a:sym typeface="+mn-ea"/>
              </a:endParaRPr>
            </a:p>
            <a:p>
              <a:r>
                <a:rPr lang="en-US" dirty="0">
                  <a:latin typeface="+mn-ea"/>
                  <a:cs typeface="宋体" panose="02010600030101010101" pitchFamily="2" charset="-122"/>
                  <a:sym typeface="+mn-ea"/>
                </a:rPr>
                <a:t>                           </a:t>
              </a:r>
              <a:r>
                <a:rPr dirty="0">
                  <a:latin typeface="+mn-ea"/>
                  <a:cs typeface="宋体" panose="02010600030101010101" pitchFamily="2" charset="-122"/>
                  <a:sym typeface="+mn-ea"/>
                </a:rPr>
                <a:t>第四，音频的处理。</a:t>
              </a:r>
              <a:endParaRPr dirty="0">
                <a:latin typeface="+mn-ea"/>
                <a:cs typeface="宋体" panose="02010600030101010101" pitchFamily="2" charset="-122"/>
                <a:sym typeface="+mn-ea"/>
              </a:endParaRPr>
            </a:p>
            <a:p>
              <a:r>
                <a:rPr lang="en-US" dirty="0">
                  <a:latin typeface="+mn-ea"/>
                  <a:cs typeface="宋体" panose="02010600030101010101" pitchFamily="2" charset="-122"/>
                  <a:sym typeface="+mn-ea"/>
                </a:rPr>
                <a:t>                           </a:t>
              </a:r>
              <a:r>
                <a:rPr dirty="0">
                  <a:latin typeface="+mn-ea"/>
                  <a:cs typeface="宋体" panose="02010600030101010101" pitchFamily="2" charset="-122"/>
                  <a:sym typeface="+mn-ea"/>
                </a:rPr>
                <a:t>第五，添加字幕。</a:t>
              </a:r>
              <a:endParaRPr dirty="0">
                <a:latin typeface="+mn-ea"/>
                <a:cs typeface="宋体" panose="02010600030101010101" pitchFamily="2" charset="-122"/>
                <a:sym typeface="+mn-ea"/>
              </a:endParaRPr>
            </a:p>
          </p:txBody>
        </p:sp>
        <p:sp>
          <p:nvSpPr>
            <p:cNvPr id="22" name="椭圆 21"/>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3" name="文本框 22"/>
          <p:cNvSpPr txBox="1"/>
          <p:nvPr/>
        </p:nvSpPr>
        <p:spPr>
          <a:xfrm>
            <a:off x="5934075" y="4144010"/>
            <a:ext cx="10187940" cy="398780"/>
          </a:xfrm>
          <a:prstGeom prst="rect">
            <a:avLst/>
          </a:prstGeom>
          <a:noFill/>
        </p:spPr>
        <p:txBody>
          <a:bodyPr wrap="square" rtlCol="0" anchor="t">
            <a:spAutoFit/>
          </a:bodyPr>
          <a:p>
            <a:r>
              <a:rPr sz="2000">
                <a:solidFill>
                  <a:srgbClr val="382C78"/>
                </a:solidFill>
                <a:sym typeface="+mn-ea"/>
              </a:rPr>
              <a:t>5．合成输出</a:t>
            </a:r>
            <a:endParaRPr sz="2000">
              <a:solidFill>
                <a:srgbClr val="382C78"/>
              </a:solidFill>
              <a:sym typeface="+mn-ea"/>
            </a:endParaRPr>
          </a:p>
        </p:txBody>
      </p:sp>
      <p:grpSp>
        <p:nvGrpSpPr>
          <p:cNvPr id="25" name="组合 24"/>
          <p:cNvGrpSpPr/>
          <p:nvPr/>
        </p:nvGrpSpPr>
        <p:grpSpPr>
          <a:xfrm rot="0">
            <a:off x="6043930" y="4542790"/>
            <a:ext cx="5328285" cy="645160"/>
            <a:chOff x="1491" y="3356"/>
            <a:chExt cx="8391" cy="1016"/>
          </a:xfrm>
        </p:grpSpPr>
        <p:sp>
          <p:nvSpPr>
            <p:cNvPr id="26" name="文本框 25"/>
            <p:cNvSpPr txBox="1"/>
            <p:nvPr/>
          </p:nvSpPr>
          <p:spPr>
            <a:xfrm>
              <a:off x="1980" y="3356"/>
              <a:ext cx="7902" cy="1016"/>
            </a:xfrm>
            <a:prstGeom prst="rect">
              <a:avLst/>
            </a:prstGeom>
            <a:noFill/>
          </p:spPr>
          <p:txBody>
            <a:bodyPr wrap="square" rtlCol="0" anchor="t">
              <a:spAutoFit/>
            </a:bodyPr>
            <a:p>
              <a:r>
                <a:rPr dirty="0">
                  <a:latin typeface="+mn-ea"/>
                  <a:cs typeface="宋体" panose="02010600030101010101" pitchFamily="2" charset="-122"/>
                  <a:sym typeface="+mn-ea"/>
                </a:rPr>
                <a:t>编辑达到要求后，就可以合成输出，一部完整的专题片就制作完成了。</a:t>
              </a:r>
              <a:endParaRPr dirty="0">
                <a:latin typeface="+mn-ea"/>
                <a:cs typeface="宋体" panose="02010600030101010101" pitchFamily="2" charset="-122"/>
                <a:sym typeface="+mn-ea"/>
              </a:endParaRPr>
            </a:p>
          </p:txBody>
        </p:sp>
        <p:sp>
          <p:nvSpPr>
            <p:cNvPr id="27" name="椭圆 2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669280" cy="1024255"/>
            <a:chOff x="417" y="38"/>
            <a:chExt cx="8928" cy="1613"/>
          </a:xfrm>
        </p:grpSpPr>
        <p:sp>
          <p:nvSpPr>
            <p:cNvPr id="15" name="文本框 14"/>
            <p:cNvSpPr txBox="1"/>
            <p:nvPr/>
          </p:nvSpPr>
          <p:spPr>
            <a:xfrm>
              <a:off x="417" y="635"/>
              <a:ext cx="8928" cy="1016"/>
            </a:xfrm>
            <a:prstGeom prst="rect">
              <a:avLst/>
            </a:prstGeom>
            <a:noFill/>
          </p:spPr>
          <p:txBody>
            <a:bodyPr wrap="none" rtlCol="0" anchor="t">
              <a:spAutoFit/>
            </a:bodyPr>
            <a:p>
              <a:pPr algn="l"/>
              <a:r>
                <a:rPr lang="zh-CN" altLang="en-US" sz="3600">
                  <a:solidFill>
                    <a:srgbClr val="382C78"/>
                  </a:solidFill>
                  <a:sym typeface="+mn-ea"/>
                </a:rPr>
                <a:t>三、电视专题片的后期编辑</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218"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电视专题片创作</a:t>
                </a:r>
                <a:endParaRPr>
                  <a:solidFill>
                    <a:schemeClr val="bg1"/>
                  </a:solidFill>
                </a:endParaRPr>
              </a:p>
            </p:txBody>
          </p:sp>
        </p:grpSp>
      </p:grpSp>
      <p:sp>
        <p:nvSpPr>
          <p:cNvPr id="12" name="文本框 11"/>
          <p:cNvSpPr txBox="1"/>
          <p:nvPr/>
        </p:nvSpPr>
        <p:spPr>
          <a:xfrm>
            <a:off x="90170" y="946150"/>
            <a:ext cx="10187940" cy="398780"/>
          </a:xfrm>
          <a:prstGeom prst="rect">
            <a:avLst/>
          </a:prstGeom>
          <a:noFill/>
        </p:spPr>
        <p:txBody>
          <a:bodyPr wrap="square" rtlCol="0" anchor="t">
            <a:spAutoFit/>
          </a:bodyPr>
          <a:p>
            <a:r>
              <a:rPr sz="2000">
                <a:solidFill>
                  <a:srgbClr val="382C78"/>
                </a:solidFill>
                <a:sym typeface="+mn-ea"/>
              </a:rPr>
              <a:t>（二）电视专题片的剪辑技巧</a:t>
            </a:r>
            <a:endParaRPr sz="2000">
              <a:solidFill>
                <a:srgbClr val="382C78"/>
              </a:solidFill>
              <a:sym typeface="+mn-ea"/>
            </a:endParaRPr>
          </a:p>
        </p:txBody>
      </p:sp>
      <p:sp>
        <p:nvSpPr>
          <p:cNvPr id="24" name="文本框 23"/>
          <p:cNvSpPr txBox="1"/>
          <p:nvPr/>
        </p:nvSpPr>
        <p:spPr>
          <a:xfrm>
            <a:off x="446405" y="1242695"/>
            <a:ext cx="10187940" cy="398780"/>
          </a:xfrm>
          <a:prstGeom prst="rect">
            <a:avLst/>
          </a:prstGeom>
          <a:noFill/>
        </p:spPr>
        <p:txBody>
          <a:bodyPr wrap="square" rtlCol="0" anchor="t">
            <a:spAutoFit/>
          </a:bodyPr>
          <a:p>
            <a:r>
              <a:rPr sz="2000">
                <a:solidFill>
                  <a:srgbClr val="382C78"/>
                </a:solidFill>
                <a:sym typeface="+mn-ea"/>
              </a:rPr>
              <a:t>1．风格样式的定位</a:t>
            </a:r>
            <a:endParaRPr sz="2000">
              <a:solidFill>
                <a:srgbClr val="382C78"/>
              </a:solidFill>
              <a:sym typeface="+mn-ea"/>
            </a:endParaRPr>
          </a:p>
        </p:txBody>
      </p:sp>
      <p:grpSp>
        <p:nvGrpSpPr>
          <p:cNvPr id="28" name="组合 27"/>
          <p:cNvGrpSpPr/>
          <p:nvPr/>
        </p:nvGrpSpPr>
        <p:grpSpPr>
          <a:xfrm rot="0">
            <a:off x="605790" y="1568450"/>
            <a:ext cx="11146155" cy="469265"/>
            <a:chOff x="1491" y="3356"/>
            <a:chExt cx="17553" cy="739"/>
          </a:xfrm>
        </p:grpSpPr>
        <p:sp>
          <p:nvSpPr>
            <p:cNvPr id="29" name="文本框 28"/>
            <p:cNvSpPr txBox="1"/>
            <p:nvPr/>
          </p:nvSpPr>
          <p:spPr>
            <a:xfrm>
              <a:off x="1980" y="3356"/>
              <a:ext cx="17064" cy="580"/>
            </a:xfrm>
            <a:prstGeom prst="rect">
              <a:avLst/>
            </a:prstGeom>
            <a:noFill/>
          </p:spPr>
          <p:txBody>
            <a:bodyPr wrap="square" rtlCol="0" anchor="t">
              <a:spAutoFit/>
            </a:bodyPr>
            <a:p>
              <a:r>
                <a:rPr lang="zh-CN" altLang="en-US" dirty="0">
                  <a:latin typeface="+mn-ea"/>
                  <a:cs typeface="宋体" panose="02010600030101010101" pitchFamily="2" charset="-122"/>
                  <a:sym typeface="+mn-ea"/>
                </a:rPr>
                <a:t>按专题片的风格类型，可分为写实型、写意型和综合型。</a:t>
              </a:r>
              <a:endParaRPr lang="zh-CN" altLang="en-US" dirty="0">
                <a:latin typeface="+mn-ea"/>
                <a:cs typeface="宋体" panose="02010600030101010101" pitchFamily="2" charset="-122"/>
                <a:sym typeface="+mn-ea"/>
              </a:endParaRPr>
            </a:p>
          </p:txBody>
        </p:sp>
        <p:sp>
          <p:nvSpPr>
            <p:cNvPr id="30" name="椭圆 2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4" name="组合 3"/>
          <p:cNvGrpSpPr/>
          <p:nvPr/>
        </p:nvGrpSpPr>
        <p:grpSpPr>
          <a:xfrm rot="0">
            <a:off x="605790" y="1960880"/>
            <a:ext cx="11312525" cy="1476375"/>
            <a:chOff x="1491" y="3356"/>
            <a:chExt cx="17815" cy="2325"/>
          </a:xfrm>
        </p:grpSpPr>
        <p:sp>
          <p:nvSpPr>
            <p:cNvPr id="10" name="文本框 9"/>
            <p:cNvSpPr txBox="1"/>
            <p:nvPr/>
          </p:nvSpPr>
          <p:spPr>
            <a:xfrm>
              <a:off x="1980" y="3356"/>
              <a:ext cx="17326" cy="2325"/>
            </a:xfrm>
            <a:prstGeom prst="rect">
              <a:avLst/>
            </a:prstGeom>
            <a:noFill/>
          </p:spPr>
          <p:txBody>
            <a:bodyPr wrap="square" rtlCol="0" anchor="t">
              <a:spAutoFit/>
            </a:bodyPr>
            <a:p>
              <a:r>
                <a:rPr dirty="0">
                  <a:latin typeface="+mn-ea"/>
                  <a:cs typeface="宋体" panose="02010600030101010101" pitchFamily="2" charset="-122"/>
                  <a:sym typeface="+mn-ea"/>
                </a:rPr>
                <a:t>对于写实型的专题片，编辑时把握好其纪实的特点，注重人物和事件发展过程的真实记录，强调客观、自然；在声音处理上，多用访谈声和同期声，尽量少用或不用解说或音乐。</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对于写意型的专题片，编辑时要把握好其特定寓意的特点，注重表达某种感情和主题。</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对于综合型专题片，编辑时则要充分综合写实型和写意型专题片的多种表现手法，既要体现出纪实的特点， 又要表现出抒情的特点。</a:t>
              </a:r>
              <a:endParaRPr dirty="0">
                <a:latin typeface="+mn-ea"/>
                <a:cs typeface="宋体" panose="02010600030101010101" pitchFamily="2" charset="-122"/>
                <a:sym typeface="+mn-ea"/>
              </a:endParaRPr>
            </a:p>
          </p:txBody>
        </p:sp>
        <p:sp>
          <p:nvSpPr>
            <p:cNvPr id="11" name="椭圆 1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9" name="文本框 8"/>
          <p:cNvSpPr txBox="1"/>
          <p:nvPr/>
        </p:nvSpPr>
        <p:spPr>
          <a:xfrm>
            <a:off x="446405" y="3349625"/>
            <a:ext cx="10187940" cy="398780"/>
          </a:xfrm>
          <a:prstGeom prst="rect">
            <a:avLst/>
          </a:prstGeom>
          <a:noFill/>
        </p:spPr>
        <p:txBody>
          <a:bodyPr wrap="square" rtlCol="0" anchor="t">
            <a:spAutoFit/>
          </a:bodyPr>
          <a:p>
            <a:r>
              <a:rPr sz="2000">
                <a:solidFill>
                  <a:srgbClr val="382C78"/>
                </a:solidFill>
                <a:sym typeface="+mn-ea"/>
              </a:rPr>
              <a:t>2．叙事结构的把握</a:t>
            </a:r>
            <a:endParaRPr sz="2000">
              <a:solidFill>
                <a:srgbClr val="382C78"/>
              </a:solidFill>
              <a:sym typeface="+mn-ea"/>
            </a:endParaRPr>
          </a:p>
        </p:txBody>
      </p:sp>
      <p:grpSp>
        <p:nvGrpSpPr>
          <p:cNvPr id="13" name="组合 12"/>
          <p:cNvGrpSpPr/>
          <p:nvPr/>
        </p:nvGrpSpPr>
        <p:grpSpPr>
          <a:xfrm rot="0">
            <a:off x="605790" y="3676650"/>
            <a:ext cx="11311890" cy="645160"/>
            <a:chOff x="1491" y="3356"/>
            <a:chExt cx="17814" cy="1016"/>
          </a:xfrm>
        </p:grpSpPr>
        <p:sp>
          <p:nvSpPr>
            <p:cNvPr id="14" name="文本框 13"/>
            <p:cNvSpPr txBox="1"/>
            <p:nvPr/>
          </p:nvSpPr>
          <p:spPr>
            <a:xfrm>
              <a:off x="1980" y="3356"/>
              <a:ext cx="17325" cy="1016"/>
            </a:xfrm>
            <a:prstGeom prst="rect">
              <a:avLst/>
            </a:prstGeom>
            <a:noFill/>
          </p:spPr>
          <p:txBody>
            <a:bodyPr wrap="square" rtlCol="0" anchor="t">
              <a:spAutoFit/>
            </a:bodyPr>
            <a:p>
              <a:r>
                <a:rPr dirty="0">
                  <a:latin typeface="+mn-ea"/>
                  <a:cs typeface="宋体" panose="02010600030101010101" pitchFamily="2" charset="-122"/>
                  <a:sym typeface="+mn-ea"/>
                </a:rPr>
                <a:t>结构是一部专题片的骨架，支撑着整部片子。常见的专题片结构类型有三种，即时间结构、空间结构和时空交错复合结构。</a:t>
              </a:r>
              <a:endParaRPr dirty="0">
                <a:latin typeface="+mn-ea"/>
                <a:cs typeface="宋体" panose="02010600030101010101" pitchFamily="2" charset="-122"/>
                <a:sym typeface="+mn-ea"/>
              </a:endParaRPr>
            </a:p>
          </p:txBody>
        </p:sp>
        <p:sp>
          <p:nvSpPr>
            <p:cNvPr id="16" name="椭圆 1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0" name="组合 19"/>
          <p:cNvGrpSpPr/>
          <p:nvPr/>
        </p:nvGrpSpPr>
        <p:grpSpPr>
          <a:xfrm rot="0">
            <a:off x="605790" y="4277995"/>
            <a:ext cx="11312525" cy="922020"/>
            <a:chOff x="1491" y="3356"/>
            <a:chExt cx="17815" cy="1452"/>
          </a:xfrm>
        </p:grpSpPr>
        <p:sp>
          <p:nvSpPr>
            <p:cNvPr id="21" name="文本框 20"/>
            <p:cNvSpPr txBox="1"/>
            <p:nvPr/>
          </p:nvSpPr>
          <p:spPr>
            <a:xfrm>
              <a:off x="1980" y="3356"/>
              <a:ext cx="17326" cy="1452"/>
            </a:xfrm>
            <a:prstGeom prst="rect">
              <a:avLst/>
            </a:prstGeom>
            <a:noFill/>
          </p:spPr>
          <p:txBody>
            <a:bodyPr wrap="square" rtlCol="0" anchor="t">
              <a:spAutoFit/>
            </a:bodyPr>
            <a:p>
              <a:r>
                <a:rPr dirty="0">
                  <a:latin typeface="+mn-ea"/>
                  <a:cs typeface="宋体" panose="02010600030101010101" pitchFamily="2" charset="-122"/>
                  <a:sym typeface="+mn-ea"/>
                </a:rPr>
                <a:t>时间结构是按照时间的先后顺序安排、搭配片子各个部分的内容；</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空间结构是按照地域、地理的不同分布排列来搭配片中各个部分的内容；</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时空交错复合结构则综合了时间结构和空间结构的特点组织片子内容。</a:t>
              </a:r>
              <a:endParaRPr dirty="0">
                <a:latin typeface="+mn-ea"/>
                <a:cs typeface="宋体" panose="02010600030101010101" pitchFamily="2" charset="-122"/>
                <a:sym typeface="+mn-ea"/>
              </a:endParaRPr>
            </a:p>
          </p:txBody>
        </p:sp>
        <p:sp>
          <p:nvSpPr>
            <p:cNvPr id="22" name="椭圆 21"/>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7" name="组合 16"/>
          <p:cNvGrpSpPr/>
          <p:nvPr/>
        </p:nvGrpSpPr>
        <p:grpSpPr>
          <a:xfrm rot="0">
            <a:off x="622935" y="5149215"/>
            <a:ext cx="11312525" cy="469265"/>
            <a:chOff x="1491" y="3356"/>
            <a:chExt cx="17815" cy="739"/>
          </a:xfrm>
        </p:grpSpPr>
        <p:sp>
          <p:nvSpPr>
            <p:cNvPr id="18" name="文本框 17"/>
            <p:cNvSpPr txBox="1"/>
            <p:nvPr/>
          </p:nvSpPr>
          <p:spPr>
            <a:xfrm>
              <a:off x="1980" y="3356"/>
              <a:ext cx="17326" cy="580"/>
            </a:xfrm>
            <a:prstGeom prst="rect">
              <a:avLst/>
            </a:prstGeom>
            <a:noFill/>
          </p:spPr>
          <p:txBody>
            <a:bodyPr wrap="square" rtlCol="0" anchor="t">
              <a:spAutoFit/>
            </a:bodyPr>
            <a:p>
              <a:r>
                <a:rPr dirty="0">
                  <a:latin typeface="+mn-ea"/>
                  <a:cs typeface="宋体" panose="02010600030101010101" pitchFamily="2" charset="-122"/>
                  <a:sym typeface="+mn-ea"/>
                </a:rPr>
                <a:t>结构类型的选择要以专题片的主题内容和风格样式为出发点，以事物内部联系和规律为依据。</a:t>
              </a:r>
              <a:endParaRPr dirty="0">
                <a:latin typeface="+mn-ea"/>
                <a:cs typeface="宋体" panose="02010600030101010101" pitchFamily="2" charset="-122"/>
                <a:sym typeface="+mn-ea"/>
              </a:endParaRPr>
            </a:p>
          </p:txBody>
        </p:sp>
        <p:sp>
          <p:nvSpPr>
            <p:cNvPr id="19" name="椭圆 1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1" name="组合 30"/>
          <p:cNvGrpSpPr/>
          <p:nvPr/>
        </p:nvGrpSpPr>
        <p:grpSpPr>
          <a:xfrm rot="0">
            <a:off x="640080" y="5541645"/>
            <a:ext cx="11312525" cy="1198880"/>
            <a:chOff x="1491" y="3356"/>
            <a:chExt cx="17815" cy="1888"/>
          </a:xfrm>
        </p:grpSpPr>
        <p:sp>
          <p:nvSpPr>
            <p:cNvPr id="34" name="文本框 33"/>
            <p:cNvSpPr txBox="1"/>
            <p:nvPr/>
          </p:nvSpPr>
          <p:spPr>
            <a:xfrm>
              <a:off x="1980" y="3356"/>
              <a:ext cx="17326" cy="1888"/>
            </a:xfrm>
            <a:prstGeom prst="rect">
              <a:avLst/>
            </a:prstGeom>
            <a:noFill/>
          </p:spPr>
          <p:txBody>
            <a:bodyPr wrap="square" rtlCol="0" anchor="t">
              <a:spAutoFit/>
            </a:bodyPr>
            <a:p>
              <a:r>
                <a:rPr dirty="0">
                  <a:latin typeface="+mn-ea"/>
                  <a:cs typeface="宋体" panose="02010600030101010101" pitchFamily="2" charset="-122"/>
                  <a:sym typeface="+mn-ea"/>
                </a:rPr>
                <a:t>开门见山和先声夺人是最常见的两种开头方法。前者直奔正题，一目了然，后者以生动形象的艺术手段或出人意料的效果抓住观众的眼球和好奇心理。</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专题片创作者总结出了结尾的三种有效方法：总结全篇， 深化主题；饱含哲理，发人深思；自然收尾，不做评判。</a:t>
              </a:r>
              <a:endParaRPr dirty="0">
                <a:latin typeface="+mn-ea"/>
                <a:cs typeface="宋体" panose="02010600030101010101" pitchFamily="2" charset="-122"/>
                <a:sym typeface="+mn-ea"/>
              </a:endParaRPr>
            </a:p>
          </p:txBody>
        </p:sp>
        <p:sp>
          <p:nvSpPr>
            <p:cNvPr id="35" name="椭圆 34"/>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669280" cy="1024255"/>
            <a:chOff x="417" y="38"/>
            <a:chExt cx="8928" cy="1613"/>
          </a:xfrm>
        </p:grpSpPr>
        <p:sp>
          <p:nvSpPr>
            <p:cNvPr id="15" name="文本框 14"/>
            <p:cNvSpPr txBox="1"/>
            <p:nvPr/>
          </p:nvSpPr>
          <p:spPr>
            <a:xfrm>
              <a:off x="417" y="635"/>
              <a:ext cx="8928" cy="1016"/>
            </a:xfrm>
            <a:prstGeom prst="rect">
              <a:avLst/>
            </a:prstGeom>
            <a:noFill/>
          </p:spPr>
          <p:txBody>
            <a:bodyPr wrap="none" rtlCol="0" anchor="t">
              <a:spAutoFit/>
            </a:bodyPr>
            <a:p>
              <a:pPr algn="l"/>
              <a:r>
                <a:rPr lang="zh-CN" altLang="en-US" sz="3600">
                  <a:solidFill>
                    <a:srgbClr val="382C78"/>
                  </a:solidFill>
                  <a:sym typeface="+mn-ea"/>
                </a:rPr>
                <a:t>三、电视专题片的后期编辑</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218"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电视专题片创作</a:t>
                </a:r>
                <a:endParaRPr>
                  <a:solidFill>
                    <a:schemeClr val="bg1"/>
                  </a:solidFill>
                </a:endParaRPr>
              </a:p>
            </p:txBody>
          </p:sp>
        </p:grpSp>
      </p:grpSp>
      <p:sp>
        <p:nvSpPr>
          <p:cNvPr id="12" name="文本框 11"/>
          <p:cNvSpPr txBox="1"/>
          <p:nvPr/>
        </p:nvSpPr>
        <p:spPr>
          <a:xfrm>
            <a:off x="90170" y="946150"/>
            <a:ext cx="10187940" cy="398780"/>
          </a:xfrm>
          <a:prstGeom prst="rect">
            <a:avLst/>
          </a:prstGeom>
          <a:noFill/>
        </p:spPr>
        <p:txBody>
          <a:bodyPr wrap="square" rtlCol="0" anchor="t">
            <a:spAutoFit/>
          </a:bodyPr>
          <a:p>
            <a:r>
              <a:rPr sz="2000">
                <a:solidFill>
                  <a:srgbClr val="382C78"/>
                </a:solidFill>
                <a:sym typeface="+mn-ea"/>
              </a:rPr>
              <a:t>（二）电视专题片的剪辑技巧</a:t>
            </a:r>
            <a:endParaRPr sz="2000">
              <a:solidFill>
                <a:srgbClr val="382C78"/>
              </a:solidFill>
              <a:sym typeface="+mn-ea"/>
            </a:endParaRPr>
          </a:p>
        </p:txBody>
      </p:sp>
      <p:sp>
        <p:nvSpPr>
          <p:cNvPr id="24" name="文本框 23"/>
          <p:cNvSpPr txBox="1"/>
          <p:nvPr/>
        </p:nvSpPr>
        <p:spPr>
          <a:xfrm>
            <a:off x="446405" y="1242695"/>
            <a:ext cx="10187940" cy="398780"/>
          </a:xfrm>
          <a:prstGeom prst="rect">
            <a:avLst/>
          </a:prstGeom>
          <a:noFill/>
        </p:spPr>
        <p:txBody>
          <a:bodyPr wrap="square" rtlCol="0" anchor="t">
            <a:spAutoFit/>
          </a:bodyPr>
          <a:p>
            <a:r>
              <a:rPr sz="2000">
                <a:solidFill>
                  <a:srgbClr val="382C78"/>
                </a:solidFill>
                <a:sym typeface="+mn-ea"/>
              </a:rPr>
              <a:t>3．视听语言的运用</a:t>
            </a:r>
            <a:endParaRPr sz="2000">
              <a:solidFill>
                <a:srgbClr val="382C78"/>
              </a:solidFill>
              <a:sym typeface="+mn-ea"/>
            </a:endParaRPr>
          </a:p>
        </p:txBody>
      </p:sp>
      <p:grpSp>
        <p:nvGrpSpPr>
          <p:cNvPr id="28" name="组合 27"/>
          <p:cNvGrpSpPr/>
          <p:nvPr/>
        </p:nvGrpSpPr>
        <p:grpSpPr>
          <a:xfrm rot="0">
            <a:off x="605790" y="1568450"/>
            <a:ext cx="11146155" cy="645160"/>
            <a:chOff x="1491" y="3356"/>
            <a:chExt cx="17553" cy="1016"/>
          </a:xfrm>
        </p:grpSpPr>
        <p:sp>
          <p:nvSpPr>
            <p:cNvPr id="29" name="文本框 28"/>
            <p:cNvSpPr txBox="1"/>
            <p:nvPr/>
          </p:nvSpPr>
          <p:spPr>
            <a:xfrm>
              <a:off x="1980" y="3356"/>
              <a:ext cx="17064"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在画面处理上，所选择的镜头画面力求稳定、准确、构图合理、表现力强、注重细节； 镜头间的组接要自然顺畅，符合生活逻辑，以“蒙太奇”作为其主要的表现手段。</a:t>
              </a:r>
              <a:endParaRPr lang="zh-CN" altLang="en-US" dirty="0">
                <a:latin typeface="+mn-ea"/>
                <a:cs typeface="宋体" panose="02010600030101010101" pitchFamily="2" charset="-122"/>
                <a:sym typeface="+mn-ea"/>
              </a:endParaRPr>
            </a:p>
          </p:txBody>
        </p:sp>
        <p:sp>
          <p:nvSpPr>
            <p:cNvPr id="30" name="椭圆 2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4" name="组合 3"/>
          <p:cNvGrpSpPr/>
          <p:nvPr/>
        </p:nvGrpSpPr>
        <p:grpSpPr>
          <a:xfrm rot="0">
            <a:off x="605790" y="2168525"/>
            <a:ext cx="11312525" cy="469265"/>
            <a:chOff x="1491" y="3356"/>
            <a:chExt cx="17815" cy="739"/>
          </a:xfrm>
        </p:grpSpPr>
        <p:sp>
          <p:nvSpPr>
            <p:cNvPr id="10" name="文本框 9"/>
            <p:cNvSpPr txBox="1"/>
            <p:nvPr/>
          </p:nvSpPr>
          <p:spPr>
            <a:xfrm>
              <a:off x="1980" y="3356"/>
              <a:ext cx="17326" cy="580"/>
            </a:xfrm>
            <a:prstGeom prst="rect">
              <a:avLst/>
            </a:prstGeom>
            <a:noFill/>
          </p:spPr>
          <p:txBody>
            <a:bodyPr wrap="square" rtlCol="0" anchor="t">
              <a:spAutoFit/>
            </a:bodyPr>
            <a:p>
              <a:r>
                <a:rPr dirty="0">
                  <a:latin typeface="+mn-ea"/>
                  <a:cs typeface="宋体" panose="02010600030101010101" pitchFamily="2" charset="-122"/>
                  <a:sym typeface="+mn-ea"/>
                </a:rPr>
                <a:t>在声音处理上，要把握好解说词的引导作用，声音组合层次要清晰，解说、同期声、音乐处理要合理。</a:t>
              </a:r>
              <a:endParaRPr dirty="0">
                <a:latin typeface="+mn-ea"/>
                <a:cs typeface="宋体" panose="02010600030101010101" pitchFamily="2" charset="-122"/>
                <a:sym typeface="+mn-ea"/>
              </a:endParaRPr>
            </a:p>
          </p:txBody>
        </p:sp>
        <p:sp>
          <p:nvSpPr>
            <p:cNvPr id="11" name="椭圆 1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9" name="文本框 8"/>
          <p:cNvSpPr txBox="1"/>
          <p:nvPr/>
        </p:nvSpPr>
        <p:spPr>
          <a:xfrm>
            <a:off x="446405" y="2637790"/>
            <a:ext cx="10187940" cy="398780"/>
          </a:xfrm>
          <a:prstGeom prst="rect">
            <a:avLst/>
          </a:prstGeom>
          <a:noFill/>
        </p:spPr>
        <p:txBody>
          <a:bodyPr wrap="square" rtlCol="0" anchor="t">
            <a:spAutoFit/>
          </a:bodyPr>
          <a:p>
            <a:r>
              <a:rPr sz="2000">
                <a:solidFill>
                  <a:srgbClr val="382C78"/>
                </a:solidFill>
                <a:sym typeface="+mn-ea"/>
              </a:rPr>
              <a:t>4．剪辑节奏的把握</a:t>
            </a:r>
            <a:endParaRPr sz="2000">
              <a:solidFill>
                <a:srgbClr val="382C78"/>
              </a:solidFill>
              <a:sym typeface="+mn-ea"/>
            </a:endParaRPr>
          </a:p>
        </p:txBody>
      </p:sp>
      <p:grpSp>
        <p:nvGrpSpPr>
          <p:cNvPr id="13" name="组合 12"/>
          <p:cNvGrpSpPr/>
          <p:nvPr/>
        </p:nvGrpSpPr>
        <p:grpSpPr>
          <a:xfrm rot="0">
            <a:off x="605790" y="3036570"/>
            <a:ext cx="11311890" cy="645160"/>
            <a:chOff x="1491" y="3356"/>
            <a:chExt cx="17814" cy="1016"/>
          </a:xfrm>
        </p:grpSpPr>
        <p:sp>
          <p:nvSpPr>
            <p:cNvPr id="14" name="文本框 13"/>
            <p:cNvSpPr txBox="1"/>
            <p:nvPr/>
          </p:nvSpPr>
          <p:spPr>
            <a:xfrm>
              <a:off x="1980" y="3356"/>
              <a:ext cx="17325" cy="1016"/>
            </a:xfrm>
            <a:prstGeom prst="rect">
              <a:avLst/>
            </a:prstGeom>
            <a:noFill/>
          </p:spPr>
          <p:txBody>
            <a:bodyPr wrap="square" rtlCol="0" anchor="t">
              <a:spAutoFit/>
            </a:bodyPr>
            <a:p>
              <a:r>
                <a:rPr dirty="0">
                  <a:latin typeface="+mn-ea"/>
                  <a:cs typeface="宋体" panose="02010600030101010101" pitchFamily="2" charset="-122"/>
                  <a:sym typeface="+mn-ea"/>
                </a:rPr>
                <a:t>节奏最能体现出作品的风格和气息，并影响着观众的情绪变化和心理感受。创作者要根据专题片所表现的内容，通过后期剪辑的手法，对镜头的长短、数量、顺序进行合理的处理，创造出符合生活规律的外部节奏。</a:t>
              </a:r>
              <a:endParaRPr dirty="0">
                <a:latin typeface="+mn-ea"/>
                <a:cs typeface="宋体" panose="02010600030101010101" pitchFamily="2" charset="-122"/>
                <a:sym typeface="+mn-ea"/>
              </a:endParaRPr>
            </a:p>
          </p:txBody>
        </p:sp>
        <p:sp>
          <p:nvSpPr>
            <p:cNvPr id="16" name="椭圆 1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7" name="组合 16"/>
          <p:cNvGrpSpPr/>
          <p:nvPr/>
        </p:nvGrpSpPr>
        <p:grpSpPr>
          <a:xfrm rot="0">
            <a:off x="605790" y="4054475"/>
            <a:ext cx="11312525" cy="922020"/>
            <a:chOff x="1491" y="3356"/>
            <a:chExt cx="17815" cy="1452"/>
          </a:xfrm>
        </p:grpSpPr>
        <p:sp>
          <p:nvSpPr>
            <p:cNvPr id="18" name="文本框 17"/>
            <p:cNvSpPr txBox="1"/>
            <p:nvPr/>
          </p:nvSpPr>
          <p:spPr>
            <a:xfrm>
              <a:off x="1980" y="3356"/>
              <a:ext cx="17326" cy="1452"/>
            </a:xfrm>
            <a:prstGeom prst="rect">
              <a:avLst/>
            </a:prstGeom>
            <a:noFill/>
          </p:spPr>
          <p:txBody>
            <a:bodyPr wrap="square" rtlCol="0" anchor="t">
              <a:spAutoFit/>
            </a:bodyPr>
            <a:p>
              <a:r>
                <a:rPr dirty="0">
                  <a:latin typeface="+mn-ea"/>
                  <a:cs typeface="宋体" panose="02010600030101010101" pitchFamily="2" charset="-122"/>
                  <a:sym typeface="+mn-ea"/>
                </a:rPr>
                <a:t>数字特技为影视创作提供了丰富多彩的画面效果。</a:t>
              </a:r>
              <a:r>
                <a:rPr dirty="0">
                  <a:latin typeface="+mn-ea"/>
                  <a:cs typeface="宋体" panose="02010600030101010101" pitchFamily="2" charset="-122"/>
                  <a:sym typeface="+mn-ea"/>
                </a:rPr>
                <a:t>特技效果使用合理，运用得当，可以强化视觉效果，激发观众的欣赏兴趣；运用不当、过于花哨，就会影响到画面内容的表现，甚至起到反作用。</a:t>
              </a:r>
              <a:endParaRPr dirty="0">
                <a:latin typeface="+mn-ea"/>
                <a:cs typeface="宋体" panose="02010600030101010101" pitchFamily="2" charset="-122"/>
                <a:sym typeface="+mn-ea"/>
              </a:endParaRPr>
            </a:p>
            <a:p>
              <a:endParaRPr dirty="0">
                <a:latin typeface="+mn-ea"/>
                <a:cs typeface="宋体" panose="02010600030101010101" pitchFamily="2" charset="-122"/>
                <a:sym typeface="+mn-ea"/>
              </a:endParaRPr>
            </a:p>
          </p:txBody>
        </p:sp>
        <p:sp>
          <p:nvSpPr>
            <p:cNvPr id="19" name="椭圆 1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文本框 1"/>
          <p:cNvSpPr txBox="1"/>
          <p:nvPr/>
        </p:nvSpPr>
        <p:spPr>
          <a:xfrm>
            <a:off x="446405" y="3681730"/>
            <a:ext cx="10187940" cy="398780"/>
          </a:xfrm>
          <a:prstGeom prst="rect">
            <a:avLst/>
          </a:prstGeom>
          <a:noFill/>
        </p:spPr>
        <p:txBody>
          <a:bodyPr wrap="square" rtlCol="0" anchor="t">
            <a:spAutoFit/>
          </a:bodyPr>
          <a:p>
            <a:r>
              <a:rPr sz="2000">
                <a:solidFill>
                  <a:srgbClr val="382C78"/>
                </a:solidFill>
                <a:sym typeface="+mn-ea"/>
              </a:rPr>
              <a:t>5．恰当使用特技效果</a:t>
            </a:r>
            <a:endParaRPr sz="2000">
              <a:solidFill>
                <a:srgbClr val="382C78"/>
              </a:solidFill>
              <a:sym typeface="+mn-ea"/>
            </a:endParaRPr>
          </a:p>
        </p:txBody>
      </p:sp>
      <p:sp>
        <p:nvSpPr>
          <p:cNvPr id="5" name="文本框 4"/>
          <p:cNvSpPr txBox="1"/>
          <p:nvPr/>
        </p:nvSpPr>
        <p:spPr>
          <a:xfrm>
            <a:off x="446405" y="4577715"/>
            <a:ext cx="10187940" cy="398780"/>
          </a:xfrm>
          <a:prstGeom prst="rect">
            <a:avLst/>
          </a:prstGeom>
          <a:noFill/>
        </p:spPr>
        <p:txBody>
          <a:bodyPr wrap="square" rtlCol="0" anchor="t">
            <a:spAutoFit/>
          </a:bodyPr>
          <a:p>
            <a:r>
              <a:rPr sz="2000">
                <a:solidFill>
                  <a:srgbClr val="382C78"/>
                </a:solidFill>
                <a:sym typeface="+mn-ea"/>
              </a:rPr>
              <a:t>6．重视字幕的运用</a:t>
            </a:r>
            <a:endParaRPr sz="2000">
              <a:solidFill>
                <a:srgbClr val="382C78"/>
              </a:solidFill>
              <a:sym typeface="+mn-ea"/>
            </a:endParaRPr>
          </a:p>
        </p:txBody>
      </p:sp>
      <p:grpSp>
        <p:nvGrpSpPr>
          <p:cNvPr id="6" name="组合 5"/>
          <p:cNvGrpSpPr/>
          <p:nvPr/>
        </p:nvGrpSpPr>
        <p:grpSpPr>
          <a:xfrm rot="0">
            <a:off x="605790" y="4936490"/>
            <a:ext cx="11312525" cy="645160"/>
            <a:chOff x="1491" y="3356"/>
            <a:chExt cx="17815" cy="1016"/>
          </a:xfrm>
        </p:grpSpPr>
        <p:sp>
          <p:nvSpPr>
            <p:cNvPr id="7" name="文本框 6"/>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专题片字幕可分为片头、片中、片尾三类，字幕的字体和色彩选择要根据专题片的题材、内容、风格样式来确定。</a:t>
              </a:r>
              <a:endParaRPr dirty="0">
                <a:latin typeface="+mn-ea"/>
                <a:cs typeface="宋体" panose="02010600030101010101" pitchFamily="2" charset="-122"/>
                <a:sym typeface="+mn-ea"/>
              </a:endParaRPr>
            </a:p>
          </p:txBody>
        </p:sp>
        <p:sp>
          <p:nvSpPr>
            <p:cNvPr id="8" name="椭圆 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3" name="组合 22"/>
          <p:cNvGrpSpPr/>
          <p:nvPr/>
        </p:nvGrpSpPr>
        <p:grpSpPr>
          <a:xfrm rot="0">
            <a:off x="605790" y="5546725"/>
            <a:ext cx="11312525" cy="645160"/>
            <a:chOff x="1491" y="3356"/>
            <a:chExt cx="17815" cy="1016"/>
          </a:xfrm>
        </p:grpSpPr>
        <p:sp>
          <p:nvSpPr>
            <p:cNvPr id="25" name="文本框 24"/>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无论是内容严肃的还是比较活泼的专题片，片中除唱词、对白的字幕可以用硬切外，其他的字幕应尽量少用硬切。对于科教类专题片，字幕可作为传递内容的有效元素。</a:t>
              </a:r>
              <a:endParaRPr dirty="0">
                <a:latin typeface="+mn-ea"/>
                <a:cs typeface="宋体" panose="02010600030101010101" pitchFamily="2" charset="-122"/>
                <a:sym typeface="+mn-ea"/>
              </a:endParaRPr>
            </a:p>
          </p:txBody>
        </p:sp>
        <p:sp>
          <p:nvSpPr>
            <p:cNvPr id="26" name="椭圆 2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669280" cy="1082675"/>
            <a:chOff x="417" y="38"/>
            <a:chExt cx="8928" cy="1705"/>
          </a:xfrm>
        </p:grpSpPr>
        <p:sp>
          <p:nvSpPr>
            <p:cNvPr id="15" name="文本框 14"/>
            <p:cNvSpPr txBox="1"/>
            <p:nvPr/>
          </p:nvSpPr>
          <p:spPr>
            <a:xfrm>
              <a:off x="417" y="727"/>
              <a:ext cx="8928" cy="1016"/>
            </a:xfrm>
            <a:prstGeom prst="rect">
              <a:avLst/>
            </a:prstGeom>
            <a:noFill/>
          </p:spPr>
          <p:txBody>
            <a:bodyPr wrap="none" rtlCol="0" anchor="t">
              <a:spAutoFit/>
            </a:bodyPr>
            <a:p>
              <a:pPr algn="l"/>
              <a:r>
                <a:rPr lang="zh-CN" altLang="en-US" sz="3600">
                  <a:solidFill>
                    <a:srgbClr val="382C78"/>
                  </a:solidFill>
                  <a:sym typeface="+mn-ea"/>
                </a:rPr>
                <a:t>四、电视专题片解说词写作</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218"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电视专题片创作</a:t>
                </a:r>
                <a:endParaRPr>
                  <a:solidFill>
                    <a:schemeClr val="bg1"/>
                  </a:solidFill>
                </a:endParaRPr>
              </a:p>
            </p:txBody>
          </p:sp>
        </p:grpSp>
      </p:grpSp>
      <p:sp>
        <p:nvSpPr>
          <p:cNvPr id="12" name="文本框 11"/>
          <p:cNvSpPr txBox="1"/>
          <p:nvPr/>
        </p:nvSpPr>
        <p:spPr>
          <a:xfrm>
            <a:off x="75565" y="1019175"/>
            <a:ext cx="10187940" cy="398780"/>
          </a:xfrm>
          <a:prstGeom prst="rect">
            <a:avLst/>
          </a:prstGeom>
          <a:noFill/>
        </p:spPr>
        <p:txBody>
          <a:bodyPr wrap="square" rtlCol="0" anchor="t">
            <a:spAutoFit/>
          </a:bodyPr>
          <a:p>
            <a:r>
              <a:rPr sz="2000">
                <a:solidFill>
                  <a:srgbClr val="382C78"/>
                </a:solidFill>
                <a:sym typeface="+mn-ea"/>
              </a:rPr>
              <a:t>（一）专题片解说词的作用</a:t>
            </a:r>
            <a:endParaRPr sz="2000">
              <a:solidFill>
                <a:srgbClr val="382C78"/>
              </a:solidFill>
              <a:sym typeface="+mn-ea"/>
            </a:endParaRPr>
          </a:p>
        </p:txBody>
      </p:sp>
      <p:sp>
        <p:nvSpPr>
          <p:cNvPr id="24" name="文本框 23"/>
          <p:cNvSpPr txBox="1"/>
          <p:nvPr/>
        </p:nvSpPr>
        <p:spPr>
          <a:xfrm>
            <a:off x="446405" y="1359535"/>
            <a:ext cx="10187940" cy="398780"/>
          </a:xfrm>
          <a:prstGeom prst="rect">
            <a:avLst/>
          </a:prstGeom>
          <a:noFill/>
        </p:spPr>
        <p:txBody>
          <a:bodyPr wrap="square" rtlCol="0" anchor="t">
            <a:spAutoFit/>
          </a:bodyPr>
          <a:p>
            <a:r>
              <a:rPr sz="2000">
                <a:solidFill>
                  <a:srgbClr val="382C78"/>
                </a:solidFill>
                <a:sym typeface="+mn-ea"/>
              </a:rPr>
              <a:t>3．视听语言的运用</a:t>
            </a:r>
            <a:endParaRPr sz="2000">
              <a:solidFill>
                <a:srgbClr val="382C78"/>
              </a:solidFill>
              <a:sym typeface="+mn-ea"/>
            </a:endParaRPr>
          </a:p>
        </p:txBody>
      </p:sp>
      <p:grpSp>
        <p:nvGrpSpPr>
          <p:cNvPr id="17" name="组合 16"/>
          <p:cNvGrpSpPr/>
          <p:nvPr/>
        </p:nvGrpSpPr>
        <p:grpSpPr>
          <a:xfrm rot="0">
            <a:off x="605790" y="1685290"/>
            <a:ext cx="11312525" cy="922020"/>
            <a:chOff x="1491" y="3356"/>
            <a:chExt cx="17815" cy="1452"/>
          </a:xfrm>
        </p:grpSpPr>
        <p:sp>
          <p:nvSpPr>
            <p:cNvPr id="18" name="文本框 17"/>
            <p:cNvSpPr txBox="1"/>
            <p:nvPr/>
          </p:nvSpPr>
          <p:spPr>
            <a:xfrm>
              <a:off x="1980" y="3356"/>
              <a:ext cx="17326" cy="1452"/>
            </a:xfrm>
            <a:prstGeom prst="rect">
              <a:avLst/>
            </a:prstGeom>
            <a:noFill/>
          </p:spPr>
          <p:txBody>
            <a:bodyPr wrap="square" rtlCol="0" anchor="t">
              <a:spAutoFit/>
            </a:bodyPr>
            <a:p>
              <a:r>
                <a:rPr dirty="0">
                  <a:latin typeface="+mn-ea"/>
                  <a:cs typeface="宋体" panose="02010600030101010101" pitchFamily="2" charset="-122"/>
                  <a:sym typeface="+mn-ea"/>
                </a:rPr>
                <a:t>1．补充画面，传递信息</a:t>
              </a:r>
              <a:r>
                <a:rPr lang="en-US" dirty="0">
                  <a:latin typeface="+mn-ea"/>
                  <a:cs typeface="宋体" panose="02010600030101010101" pitchFamily="2" charset="-122"/>
                  <a:sym typeface="+mn-ea"/>
                </a:rPr>
                <a:t>           </a:t>
              </a:r>
              <a:r>
                <a:rPr dirty="0">
                  <a:latin typeface="+mn-ea"/>
                  <a:cs typeface="宋体" panose="02010600030101010101" pitchFamily="2" charset="-122"/>
                  <a:sym typeface="+mn-ea"/>
                </a:rPr>
                <a:t>2．整合画面，连接内容</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3．拓展画面，升华主题</a:t>
              </a:r>
              <a:r>
                <a:rPr lang="en-US" dirty="0">
                  <a:latin typeface="+mn-ea"/>
                  <a:cs typeface="宋体" panose="02010600030101010101" pitchFamily="2" charset="-122"/>
                  <a:sym typeface="+mn-ea"/>
                </a:rPr>
                <a:t>           </a:t>
              </a:r>
              <a:r>
                <a:rPr dirty="0">
                  <a:latin typeface="+mn-ea"/>
                  <a:cs typeface="宋体" panose="02010600030101010101" pitchFamily="2" charset="-122"/>
                  <a:sym typeface="+mn-ea"/>
                </a:rPr>
                <a:t>4．创造意境，表达感情</a:t>
              </a:r>
              <a:endParaRPr dirty="0">
                <a:latin typeface="+mn-ea"/>
                <a:cs typeface="宋体" panose="02010600030101010101" pitchFamily="2" charset="-122"/>
                <a:sym typeface="+mn-ea"/>
              </a:endParaRPr>
            </a:p>
            <a:p>
              <a:endParaRPr dirty="0">
                <a:latin typeface="+mn-ea"/>
                <a:cs typeface="宋体" panose="02010600030101010101" pitchFamily="2" charset="-122"/>
                <a:sym typeface="+mn-ea"/>
              </a:endParaRPr>
            </a:p>
          </p:txBody>
        </p:sp>
        <p:sp>
          <p:nvSpPr>
            <p:cNvPr id="19" name="椭圆 1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文本框 1"/>
          <p:cNvSpPr txBox="1"/>
          <p:nvPr/>
        </p:nvSpPr>
        <p:spPr>
          <a:xfrm>
            <a:off x="264795" y="2607310"/>
            <a:ext cx="10187940" cy="398780"/>
          </a:xfrm>
          <a:prstGeom prst="rect">
            <a:avLst/>
          </a:prstGeom>
          <a:noFill/>
        </p:spPr>
        <p:txBody>
          <a:bodyPr wrap="square" rtlCol="0" anchor="t">
            <a:spAutoFit/>
          </a:bodyPr>
          <a:p>
            <a:r>
              <a:rPr sz="2000">
                <a:solidFill>
                  <a:srgbClr val="382C78"/>
                </a:solidFill>
                <a:sym typeface="+mn-ea"/>
              </a:rPr>
              <a:t>1．说明式</a:t>
            </a:r>
            <a:endParaRPr sz="2000">
              <a:solidFill>
                <a:srgbClr val="382C78"/>
              </a:solidFill>
              <a:sym typeface="+mn-ea"/>
            </a:endParaRPr>
          </a:p>
        </p:txBody>
      </p:sp>
      <p:grpSp>
        <p:nvGrpSpPr>
          <p:cNvPr id="23" name="组合 22"/>
          <p:cNvGrpSpPr/>
          <p:nvPr/>
        </p:nvGrpSpPr>
        <p:grpSpPr>
          <a:xfrm rot="0">
            <a:off x="588645" y="2969895"/>
            <a:ext cx="11312525" cy="922020"/>
            <a:chOff x="1491" y="3356"/>
            <a:chExt cx="17815" cy="1452"/>
          </a:xfrm>
        </p:grpSpPr>
        <p:sp>
          <p:nvSpPr>
            <p:cNvPr id="25" name="文本框 24"/>
            <p:cNvSpPr txBox="1"/>
            <p:nvPr/>
          </p:nvSpPr>
          <p:spPr>
            <a:xfrm>
              <a:off x="1980" y="3356"/>
              <a:ext cx="17326" cy="1452"/>
            </a:xfrm>
            <a:prstGeom prst="rect">
              <a:avLst/>
            </a:prstGeom>
            <a:noFill/>
          </p:spPr>
          <p:txBody>
            <a:bodyPr wrap="square" rtlCol="0" anchor="t">
              <a:spAutoFit/>
            </a:bodyPr>
            <a:p>
              <a:r>
                <a:rPr dirty="0">
                  <a:latin typeface="+mn-ea"/>
                  <a:cs typeface="宋体" panose="02010600030101010101" pitchFamily="2" charset="-122"/>
                  <a:sym typeface="+mn-ea"/>
                </a:rPr>
                <a:t>说明式以社教、科普、文献等类型的专题片最为常见，它以传播知识和技能为主，其解说词大多采用叙述与说明相结合的写作方式。解说词要通俗易懂、深入浅出，注重科学性、专业性和教育性。对于科教片，要尽可能地把其中的专业术语通俗化和生活化。</a:t>
              </a:r>
              <a:endParaRPr dirty="0">
                <a:latin typeface="+mn-ea"/>
                <a:cs typeface="宋体" panose="02010600030101010101" pitchFamily="2" charset="-122"/>
                <a:sym typeface="+mn-ea"/>
              </a:endParaRPr>
            </a:p>
          </p:txBody>
        </p:sp>
        <p:sp>
          <p:nvSpPr>
            <p:cNvPr id="26" name="椭圆 2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0" name="文本框 19"/>
          <p:cNvSpPr txBox="1"/>
          <p:nvPr/>
        </p:nvSpPr>
        <p:spPr>
          <a:xfrm>
            <a:off x="75565" y="2208530"/>
            <a:ext cx="10187940" cy="398780"/>
          </a:xfrm>
          <a:prstGeom prst="rect">
            <a:avLst/>
          </a:prstGeom>
          <a:noFill/>
        </p:spPr>
        <p:txBody>
          <a:bodyPr wrap="square" rtlCol="0" anchor="t">
            <a:spAutoFit/>
          </a:bodyPr>
          <a:p>
            <a:r>
              <a:rPr sz="2000">
                <a:solidFill>
                  <a:srgbClr val="382C78"/>
                </a:solidFill>
                <a:sym typeface="+mn-ea"/>
              </a:rPr>
              <a:t>（二）解说词的样式</a:t>
            </a:r>
            <a:endParaRPr sz="2000">
              <a:solidFill>
                <a:srgbClr val="382C78"/>
              </a:solidFill>
              <a:sym typeface="+mn-ea"/>
            </a:endParaRPr>
          </a:p>
        </p:txBody>
      </p:sp>
      <p:grpSp>
        <p:nvGrpSpPr>
          <p:cNvPr id="51" name="组合 50"/>
          <p:cNvGrpSpPr/>
          <p:nvPr/>
        </p:nvGrpSpPr>
        <p:grpSpPr>
          <a:xfrm>
            <a:off x="75565" y="3719195"/>
            <a:ext cx="11468735" cy="914400"/>
            <a:chOff x="1336" y="7266"/>
            <a:chExt cx="18061" cy="1440"/>
          </a:xfrm>
        </p:grpSpPr>
        <p:grpSp>
          <p:nvGrpSpPr>
            <p:cNvPr id="52" name="组合 51"/>
            <p:cNvGrpSpPr/>
            <p:nvPr/>
          </p:nvGrpSpPr>
          <p:grpSpPr>
            <a:xfrm>
              <a:off x="1336" y="7266"/>
              <a:ext cx="2483" cy="1440"/>
              <a:chOff x="982" y="7247"/>
              <a:chExt cx="2483" cy="1440"/>
            </a:xfrm>
          </p:grpSpPr>
          <p:sp>
            <p:nvSpPr>
              <p:cNvPr id="53" name="文本框 52"/>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54" name="图片 53"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55" name="文本框 54"/>
            <p:cNvSpPr txBox="1"/>
            <p:nvPr/>
          </p:nvSpPr>
          <p:spPr>
            <a:xfrm>
              <a:off x="3657" y="7532"/>
              <a:ext cx="15740" cy="580"/>
            </a:xfrm>
            <a:prstGeom prst="rect">
              <a:avLst/>
            </a:prstGeom>
            <a:noFill/>
          </p:spPr>
          <p:txBody>
            <a:bodyPr wrap="square" rtlCol="0">
              <a:spAutoFit/>
            </a:bodyPr>
            <a:p>
              <a:r>
                <a:t>【说明式解说词】《农广天地》（2016 年）专题片《中国十大面条之北京炸酱面》的部分解说词</a:t>
              </a:r>
              <a:r>
                <a:rPr lang="zh-CN"/>
                <a:t>。</a:t>
              </a:r>
              <a:endParaRPr lang="zh-CN"/>
            </a:p>
          </p:txBody>
        </p:sp>
      </p:grpSp>
      <p:sp>
        <p:nvSpPr>
          <p:cNvPr id="21" name="文本框 20"/>
          <p:cNvSpPr txBox="1"/>
          <p:nvPr/>
        </p:nvSpPr>
        <p:spPr>
          <a:xfrm>
            <a:off x="264795" y="4514850"/>
            <a:ext cx="10187940" cy="398780"/>
          </a:xfrm>
          <a:prstGeom prst="rect">
            <a:avLst/>
          </a:prstGeom>
          <a:noFill/>
        </p:spPr>
        <p:txBody>
          <a:bodyPr wrap="square" rtlCol="0" anchor="t">
            <a:spAutoFit/>
          </a:bodyPr>
          <a:p>
            <a:r>
              <a:rPr sz="2000">
                <a:solidFill>
                  <a:srgbClr val="382C78"/>
                </a:solidFill>
                <a:sym typeface="+mn-ea"/>
              </a:rPr>
              <a:t>2．思辨式</a:t>
            </a:r>
            <a:endParaRPr sz="2000">
              <a:solidFill>
                <a:srgbClr val="382C78"/>
              </a:solidFill>
              <a:sym typeface="+mn-ea"/>
            </a:endParaRPr>
          </a:p>
        </p:txBody>
      </p:sp>
      <p:grpSp>
        <p:nvGrpSpPr>
          <p:cNvPr id="22" name="组合 21"/>
          <p:cNvGrpSpPr/>
          <p:nvPr/>
        </p:nvGrpSpPr>
        <p:grpSpPr>
          <a:xfrm rot="0">
            <a:off x="605790" y="4913630"/>
            <a:ext cx="11312525" cy="645160"/>
            <a:chOff x="1491" y="3356"/>
            <a:chExt cx="17815" cy="1016"/>
          </a:xfrm>
        </p:grpSpPr>
        <p:sp>
          <p:nvSpPr>
            <p:cNvPr id="27" name="文本框 26"/>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政论专题片、文化反思专题片等大都具有较强的思辨性，其认知价值远远超过审美价值，因此，这类专题片的解说词多采用政论风格。在论辩说理、阐明观点的过程中，必须做到论证严密、说理透彻。</a:t>
              </a:r>
              <a:endParaRPr dirty="0">
                <a:latin typeface="+mn-ea"/>
                <a:cs typeface="宋体" panose="02010600030101010101" pitchFamily="2" charset="-122"/>
                <a:sym typeface="+mn-ea"/>
              </a:endParaRPr>
            </a:p>
          </p:txBody>
        </p:sp>
        <p:sp>
          <p:nvSpPr>
            <p:cNvPr id="31" name="椭圆 3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4" name="组合 33"/>
          <p:cNvGrpSpPr/>
          <p:nvPr/>
        </p:nvGrpSpPr>
        <p:grpSpPr>
          <a:xfrm>
            <a:off x="75565" y="5514975"/>
            <a:ext cx="11468735" cy="914400"/>
            <a:chOff x="1336" y="7266"/>
            <a:chExt cx="18061" cy="1440"/>
          </a:xfrm>
        </p:grpSpPr>
        <p:grpSp>
          <p:nvGrpSpPr>
            <p:cNvPr id="35" name="组合 34"/>
            <p:cNvGrpSpPr/>
            <p:nvPr/>
          </p:nvGrpSpPr>
          <p:grpSpPr>
            <a:xfrm>
              <a:off x="1336" y="7266"/>
              <a:ext cx="2483" cy="1440"/>
              <a:chOff x="982" y="7247"/>
              <a:chExt cx="2483" cy="1440"/>
            </a:xfrm>
          </p:grpSpPr>
          <p:sp>
            <p:nvSpPr>
              <p:cNvPr id="37" name="文本框 36"/>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8" name="图片 37"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39" name="文本框 38"/>
            <p:cNvSpPr txBox="1"/>
            <p:nvPr/>
          </p:nvSpPr>
          <p:spPr>
            <a:xfrm>
              <a:off x="3657" y="7532"/>
              <a:ext cx="15740" cy="580"/>
            </a:xfrm>
            <a:prstGeom prst="rect">
              <a:avLst/>
            </a:prstGeom>
            <a:noFill/>
          </p:spPr>
          <p:txBody>
            <a:bodyPr wrap="square" rtlCol="0">
              <a:spAutoFit/>
            </a:bodyPr>
            <a:p>
              <a:r>
                <a:t>【思辨式解说词】专题片《永远在路上》（2016 年）第一集《人心向背》开头部分的解说词</a:t>
              </a:r>
              <a:r>
                <a:rPr lang="zh-CN"/>
                <a:t>。</a:t>
              </a:r>
              <a:endParaRPr lang="zh-CN"/>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669280" cy="1082675"/>
            <a:chOff x="417" y="38"/>
            <a:chExt cx="8928" cy="1705"/>
          </a:xfrm>
        </p:grpSpPr>
        <p:sp>
          <p:nvSpPr>
            <p:cNvPr id="15" name="文本框 14"/>
            <p:cNvSpPr txBox="1"/>
            <p:nvPr/>
          </p:nvSpPr>
          <p:spPr>
            <a:xfrm>
              <a:off x="417" y="727"/>
              <a:ext cx="8928" cy="1016"/>
            </a:xfrm>
            <a:prstGeom prst="rect">
              <a:avLst/>
            </a:prstGeom>
            <a:noFill/>
          </p:spPr>
          <p:txBody>
            <a:bodyPr wrap="none" rtlCol="0" anchor="t">
              <a:spAutoFit/>
            </a:bodyPr>
            <a:p>
              <a:pPr algn="l"/>
              <a:r>
                <a:rPr lang="zh-CN" altLang="en-US" sz="3600">
                  <a:solidFill>
                    <a:srgbClr val="382C78"/>
                  </a:solidFill>
                  <a:sym typeface="+mn-ea"/>
                </a:rPr>
                <a:t>四、电视专题片解说词写作</a:t>
              </a:r>
              <a:endParaRPr lang="zh-CN" altLang="en-US" sz="3600">
                <a:solidFill>
                  <a:srgbClr val="382C78"/>
                </a:solidFill>
                <a:sym typeface="+mn-ea"/>
              </a:endParaRPr>
            </a:p>
          </p:txBody>
        </p:sp>
        <p:grpSp>
          <p:nvGrpSpPr>
            <p:cNvPr id="36" name="组合 35"/>
            <p:cNvGrpSpPr/>
            <p:nvPr/>
          </p:nvGrpSpPr>
          <p:grpSpPr>
            <a:xfrm>
              <a:off x="1251" y="38"/>
              <a:ext cx="6484" cy="781"/>
              <a:chOff x="1251" y="38"/>
              <a:chExt cx="6484" cy="781"/>
            </a:xfrm>
          </p:grpSpPr>
          <p:sp>
            <p:nvSpPr>
              <p:cNvPr id="32" name="矩形 31"/>
              <p:cNvSpPr/>
              <p:nvPr/>
            </p:nvSpPr>
            <p:spPr>
              <a:xfrm>
                <a:off x="1251" y="38"/>
                <a:ext cx="4218"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1"/>
                <a:ext cx="6484" cy="580"/>
              </a:xfrm>
              <a:prstGeom prst="rect">
                <a:avLst/>
              </a:prstGeom>
              <a:noFill/>
            </p:spPr>
            <p:txBody>
              <a:bodyPr wrap="square" rtlCol="0">
                <a:spAutoFit/>
              </a:bodyPr>
              <a:p>
                <a:pPr algn="l"/>
                <a:r>
                  <a:rPr>
                    <a:solidFill>
                      <a:schemeClr val="bg1"/>
                    </a:solidFill>
                  </a:rPr>
                  <a:t>第二节	电视专题片创作</a:t>
                </a:r>
                <a:endParaRPr>
                  <a:solidFill>
                    <a:schemeClr val="bg1"/>
                  </a:solidFill>
                </a:endParaRPr>
              </a:p>
            </p:txBody>
          </p:sp>
        </p:grpSp>
      </p:grpSp>
      <p:sp>
        <p:nvSpPr>
          <p:cNvPr id="2" name="文本框 1"/>
          <p:cNvSpPr txBox="1"/>
          <p:nvPr/>
        </p:nvSpPr>
        <p:spPr>
          <a:xfrm>
            <a:off x="438150" y="1505585"/>
            <a:ext cx="10187940" cy="398780"/>
          </a:xfrm>
          <a:prstGeom prst="rect">
            <a:avLst/>
          </a:prstGeom>
          <a:noFill/>
        </p:spPr>
        <p:txBody>
          <a:bodyPr wrap="square" rtlCol="0" anchor="t">
            <a:spAutoFit/>
          </a:bodyPr>
          <a:p>
            <a:r>
              <a:rPr sz="2000">
                <a:solidFill>
                  <a:srgbClr val="382C78"/>
                </a:solidFill>
                <a:sym typeface="+mn-ea"/>
              </a:rPr>
              <a:t>3．抒情式</a:t>
            </a:r>
            <a:endParaRPr sz="2000">
              <a:solidFill>
                <a:srgbClr val="382C78"/>
              </a:solidFill>
              <a:sym typeface="+mn-ea"/>
            </a:endParaRPr>
          </a:p>
        </p:txBody>
      </p:sp>
      <p:grpSp>
        <p:nvGrpSpPr>
          <p:cNvPr id="23" name="组合 22"/>
          <p:cNvGrpSpPr/>
          <p:nvPr/>
        </p:nvGrpSpPr>
        <p:grpSpPr>
          <a:xfrm rot="0">
            <a:off x="605790" y="1904365"/>
            <a:ext cx="11312525" cy="645160"/>
            <a:chOff x="1491" y="3356"/>
            <a:chExt cx="17815" cy="1016"/>
          </a:xfrm>
        </p:grpSpPr>
        <p:sp>
          <p:nvSpPr>
            <p:cNvPr id="25" name="文本框 24"/>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抒情风格的解说词主要用于文艺、风光等专题片中，这类解说词不必思辨，也没必要大发议论，主要以文学的色彩，通过优美的语言，抒发真挚感情和表达作者对美好事物的赞美及追求。</a:t>
              </a:r>
              <a:endParaRPr dirty="0">
                <a:latin typeface="+mn-ea"/>
                <a:cs typeface="宋体" panose="02010600030101010101" pitchFamily="2" charset="-122"/>
                <a:sym typeface="+mn-ea"/>
              </a:endParaRPr>
            </a:p>
          </p:txBody>
        </p:sp>
        <p:sp>
          <p:nvSpPr>
            <p:cNvPr id="26" name="椭圆 2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0" name="文本框 19"/>
          <p:cNvSpPr txBox="1"/>
          <p:nvPr/>
        </p:nvSpPr>
        <p:spPr>
          <a:xfrm>
            <a:off x="173990" y="1106805"/>
            <a:ext cx="10187940" cy="398780"/>
          </a:xfrm>
          <a:prstGeom prst="rect">
            <a:avLst/>
          </a:prstGeom>
          <a:noFill/>
        </p:spPr>
        <p:txBody>
          <a:bodyPr wrap="square" rtlCol="0" anchor="t">
            <a:spAutoFit/>
          </a:bodyPr>
          <a:p>
            <a:r>
              <a:rPr sz="2000">
                <a:solidFill>
                  <a:srgbClr val="382C78"/>
                </a:solidFill>
                <a:sym typeface="+mn-ea"/>
              </a:rPr>
              <a:t>（二）解说词的样式</a:t>
            </a:r>
            <a:endParaRPr sz="2000">
              <a:solidFill>
                <a:srgbClr val="382C78"/>
              </a:solidFill>
              <a:sym typeface="+mn-ea"/>
            </a:endParaRPr>
          </a:p>
        </p:txBody>
      </p:sp>
      <p:grpSp>
        <p:nvGrpSpPr>
          <p:cNvPr id="51" name="组合 50"/>
          <p:cNvGrpSpPr/>
          <p:nvPr/>
        </p:nvGrpSpPr>
        <p:grpSpPr>
          <a:xfrm>
            <a:off x="75565" y="2447290"/>
            <a:ext cx="11468735" cy="914400"/>
            <a:chOff x="1336" y="7266"/>
            <a:chExt cx="18061" cy="1440"/>
          </a:xfrm>
        </p:grpSpPr>
        <p:grpSp>
          <p:nvGrpSpPr>
            <p:cNvPr id="52" name="组合 51"/>
            <p:cNvGrpSpPr/>
            <p:nvPr/>
          </p:nvGrpSpPr>
          <p:grpSpPr>
            <a:xfrm>
              <a:off x="1336" y="7266"/>
              <a:ext cx="2483" cy="1440"/>
              <a:chOff x="982" y="7247"/>
              <a:chExt cx="2483" cy="1440"/>
            </a:xfrm>
          </p:grpSpPr>
          <p:sp>
            <p:nvSpPr>
              <p:cNvPr id="53" name="文本框 52"/>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54" name="图片 53"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55" name="文本框 54"/>
            <p:cNvSpPr txBox="1"/>
            <p:nvPr/>
          </p:nvSpPr>
          <p:spPr>
            <a:xfrm>
              <a:off x="3657" y="7532"/>
              <a:ext cx="15740" cy="580"/>
            </a:xfrm>
            <a:prstGeom prst="rect">
              <a:avLst/>
            </a:prstGeom>
            <a:noFill/>
          </p:spPr>
          <p:txBody>
            <a:bodyPr wrap="square" rtlCol="0">
              <a:spAutoFit/>
            </a:bodyPr>
            <a:p>
              <a:r>
                <a:t>【抒情式解说词】专题片《江南》（2002 年）第一集《在水一方》开头部分的解说词</a:t>
              </a:r>
              <a:r>
                <a:rPr lang="zh-CN"/>
                <a:t>。</a:t>
              </a:r>
              <a:endParaRPr lang="zh-CN"/>
            </a:p>
          </p:txBody>
        </p:sp>
      </p:grpSp>
      <p:sp>
        <p:nvSpPr>
          <p:cNvPr id="21" name="文本框 20"/>
          <p:cNvSpPr txBox="1"/>
          <p:nvPr/>
        </p:nvSpPr>
        <p:spPr>
          <a:xfrm>
            <a:off x="438150" y="3229610"/>
            <a:ext cx="10187940" cy="398780"/>
          </a:xfrm>
          <a:prstGeom prst="rect">
            <a:avLst/>
          </a:prstGeom>
          <a:noFill/>
        </p:spPr>
        <p:txBody>
          <a:bodyPr wrap="square" rtlCol="0" anchor="t">
            <a:spAutoFit/>
          </a:bodyPr>
          <a:p>
            <a:r>
              <a:rPr sz="2000">
                <a:solidFill>
                  <a:srgbClr val="382C78"/>
                </a:solidFill>
                <a:sym typeface="+mn-ea"/>
              </a:rPr>
              <a:t>4．叙述式</a:t>
            </a:r>
            <a:endParaRPr sz="2000">
              <a:solidFill>
                <a:srgbClr val="382C78"/>
              </a:solidFill>
              <a:sym typeface="+mn-ea"/>
            </a:endParaRPr>
          </a:p>
        </p:txBody>
      </p:sp>
      <p:grpSp>
        <p:nvGrpSpPr>
          <p:cNvPr id="22" name="组合 21"/>
          <p:cNvGrpSpPr/>
          <p:nvPr/>
        </p:nvGrpSpPr>
        <p:grpSpPr>
          <a:xfrm rot="0">
            <a:off x="605790" y="3570605"/>
            <a:ext cx="11312525" cy="645160"/>
            <a:chOff x="1491" y="3356"/>
            <a:chExt cx="17815" cy="1016"/>
          </a:xfrm>
        </p:grpSpPr>
        <p:sp>
          <p:nvSpPr>
            <p:cNvPr id="27" name="文本框 26"/>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叙述风格的解说是对社会现状和人生形态或事件发展的介绍与叙述。这类解说词语言自然、流畅、平实、朴素，具有大众化、平民化的特点，是专题片解说词最常用的一种。</a:t>
              </a:r>
              <a:endParaRPr dirty="0">
                <a:latin typeface="+mn-ea"/>
                <a:cs typeface="宋体" panose="02010600030101010101" pitchFamily="2" charset="-122"/>
                <a:sym typeface="+mn-ea"/>
              </a:endParaRPr>
            </a:p>
          </p:txBody>
        </p:sp>
        <p:sp>
          <p:nvSpPr>
            <p:cNvPr id="31" name="椭圆 3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4" name="组合 33"/>
          <p:cNvGrpSpPr/>
          <p:nvPr/>
        </p:nvGrpSpPr>
        <p:grpSpPr>
          <a:xfrm>
            <a:off x="75565" y="4098925"/>
            <a:ext cx="11468735" cy="914400"/>
            <a:chOff x="1336" y="7266"/>
            <a:chExt cx="18061" cy="1440"/>
          </a:xfrm>
        </p:grpSpPr>
        <p:grpSp>
          <p:nvGrpSpPr>
            <p:cNvPr id="35" name="组合 34"/>
            <p:cNvGrpSpPr/>
            <p:nvPr/>
          </p:nvGrpSpPr>
          <p:grpSpPr>
            <a:xfrm>
              <a:off x="1336" y="7266"/>
              <a:ext cx="2483" cy="1440"/>
              <a:chOff x="982" y="7247"/>
              <a:chExt cx="2483" cy="1440"/>
            </a:xfrm>
          </p:grpSpPr>
          <p:sp>
            <p:nvSpPr>
              <p:cNvPr id="37" name="文本框 36"/>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8" name="图片 37"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39" name="文本框 38"/>
            <p:cNvSpPr txBox="1"/>
            <p:nvPr/>
          </p:nvSpPr>
          <p:spPr>
            <a:xfrm>
              <a:off x="3657" y="7532"/>
              <a:ext cx="15740" cy="580"/>
            </a:xfrm>
            <a:prstGeom prst="rect">
              <a:avLst/>
            </a:prstGeom>
            <a:noFill/>
          </p:spPr>
          <p:txBody>
            <a:bodyPr wrap="square" rtlCol="0">
              <a:spAutoFit/>
            </a:bodyPr>
            <a:p>
              <a:r>
                <a:t>【叙述式解说词】专题片《话说长江》（1983 年）第四回《四川盆地》前半段解说词</a:t>
              </a:r>
              <a:r>
                <a:rPr lang="zh-CN"/>
                <a:t>。</a:t>
              </a:r>
              <a:endParaRPr lang="zh-CN"/>
            </a:p>
          </p:txBody>
        </p:sp>
      </p:grpSp>
      <p:sp>
        <p:nvSpPr>
          <p:cNvPr id="4" name="文本框 3"/>
          <p:cNvSpPr txBox="1"/>
          <p:nvPr/>
        </p:nvSpPr>
        <p:spPr>
          <a:xfrm>
            <a:off x="264795" y="4852670"/>
            <a:ext cx="10187940" cy="398780"/>
          </a:xfrm>
          <a:prstGeom prst="rect">
            <a:avLst/>
          </a:prstGeom>
          <a:noFill/>
        </p:spPr>
        <p:txBody>
          <a:bodyPr wrap="square" rtlCol="0" anchor="t">
            <a:spAutoFit/>
          </a:bodyPr>
          <a:p>
            <a:r>
              <a:rPr sz="2000">
                <a:solidFill>
                  <a:srgbClr val="382C78"/>
                </a:solidFill>
                <a:sym typeface="+mn-ea"/>
              </a:rPr>
              <a:t>（三）专题片解说词写作要领</a:t>
            </a:r>
            <a:endParaRPr sz="2000">
              <a:solidFill>
                <a:srgbClr val="382C78"/>
              </a:solidFill>
              <a:sym typeface="+mn-ea"/>
            </a:endParaRPr>
          </a:p>
        </p:txBody>
      </p:sp>
      <p:grpSp>
        <p:nvGrpSpPr>
          <p:cNvPr id="5" name="组合 4"/>
          <p:cNvGrpSpPr/>
          <p:nvPr/>
        </p:nvGrpSpPr>
        <p:grpSpPr>
          <a:xfrm>
            <a:off x="605790" y="5119370"/>
            <a:ext cx="11312525" cy="1593850"/>
            <a:chOff x="9363" y="3519"/>
            <a:chExt cx="17815" cy="2510"/>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文本框 41"/>
            <p:cNvSpPr txBox="1"/>
            <p:nvPr/>
          </p:nvSpPr>
          <p:spPr>
            <a:xfrm>
              <a:off x="10093" y="3519"/>
              <a:ext cx="17085" cy="2510"/>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1．总体构思，谋篇布局</a:t>
              </a:r>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2．为画面而写，服从整体</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3．注重细节描写</a:t>
              </a:r>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4．生活化、通俗化</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5．处理好开头、主体与结尾</a:t>
              </a:r>
              <a:endParaRPr lang="zh-CN" altLang="en-US" dirty="0">
                <a:latin typeface="+mn-ea"/>
                <a:cs typeface="宋体" panose="02010600030101010101" pitchFamily="2" charset="-122"/>
                <a:sym typeface="+mn-ea"/>
              </a:endParaRP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264795" y="1491615"/>
            <a:ext cx="11584305" cy="922020"/>
            <a:chOff x="9363" y="3519"/>
            <a:chExt cx="18243" cy="1452"/>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7513"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（一）增强影视艺术的真实感：影视声音的出现，使影视语言由纯视觉语言变为一种全新的视听语言，这种语言以直接记录外部的视听世界为素材。</a:t>
              </a:r>
              <a:endParaRPr lang="zh-CN" altLang="en-US" dirty="0">
                <a:latin typeface="+mn-ea"/>
                <a:cs typeface="宋体" panose="02010600030101010101" pitchFamily="2" charset="-122"/>
                <a:sym typeface="+mn-ea"/>
              </a:endParaRPr>
            </a:p>
          </p:txBody>
        </p:sp>
      </p:grpSp>
      <p:grpSp>
        <p:nvGrpSpPr>
          <p:cNvPr id="3" name="组合 2"/>
          <p:cNvGrpSpPr/>
          <p:nvPr/>
        </p:nvGrpSpPr>
        <p:grpSpPr>
          <a:xfrm>
            <a:off x="264795" y="79375"/>
            <a:ext cx="6126480" cy="1144270"/>
            <a:chOff x="417" y="125"/>
            <a:chExt cx="9648" cy="1802"/>
          </a:xfrm>
        </p:grpSpPr>
        <p:sp>
          <p:nvSpPr>
            <p:cNvPr id="15" name="文本框 14"/>
            <p:cNvSpPr txBox="1"/>
            <p:nvPr/>
          </p:nvSpPr>
          <p:spPr>
            <a:xfrm>
              <a:off x="417" y="911"/>
              <a:ext cx="9648" cy="1016"/>
            </a:xfrm>
            <a:prstGeom prst="rect">
              <a:avLst/>
            </a:prstGeom>
            <a:noFill/>
          </p:spPr>
          <p:txBody>
            <a:bodyPr wrap="none" rtlCol="0" anchor="t">
              <a:spAutoFit/>
            </a:bodyPr>
            <a:p>
              <a:pPr algn="l"/>
              <a:r>
                <a:rPr lang="zh-CN" altLang="en-US" sz="3600">
                  <a:solidFill>
                    <a:srgbClr val="382C78"/>
                  </a:solidFill>
                  <a:sym typeface="+mn-ea"/>
                </a:rPr>
                <a:t>一、声音在影视艺术中的作用</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168" cy="580"/>
              </a:xfrm>
              <a:prstGeom prst="rect">
                <a:avLst/>
              </a:prstGeom>
              <a:noFill/>
            </p:spPr>
            <p:txBody>
              <a:bodyPr wrap="none" rtlCol="0">
                <a:spAutoFit/>
              </a:bodyPr>
              <a:p>
                <a:pPr algn="l"/>
                <a:r>
                  <a:rPr>
                    <a:solidFill>
                      <a:schemeClr val="bg1"/>
                    </a:solidFill>
                  </a:rPr>
                  <a:t>第二节	声音艺术</a:t>
                </a:r>
                <a:endParaRPr>
                  <a:solidFill>
                    <a:schemeClr val="bg1"/>
                  </a:solidFill>
                </a:endParaRPr>
              </a:p>
            </p:txBody>
          </p:sp>
        </p:grpSp>
      </p:grpSp>
      <p:grpSp>
        <p:nvGrpSpPr>
          <p:cNvPr id="5" name="组合 4"/>
          <p:cNvGrpSpPr/>
          <p:nvPr/>
        </p:nvGrpSpPr>
        <p:grpSpPr>
          <a:xfrm>
            <a:off x="264795" y="2327275"/>
            <a:ext cx="11464925" cy="1337945"/>
            <a:chOff x="9363" y="3519"/>
            <a:chExt cx="18055" cy="2107"/>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0093" y="3519"/>
              <a:ext cx="17325"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二）增加影视内容的信息量：语言为影视增加了内在的理性思维活动，音乐为影视增添了丰富的感情色彩，音响传递了逼真的生活环境。声音的介入，给影视带来了丰富的内在活动，此外，音响在创造画内空间的同时，也可以拓展画外空间。</a:t>
              </a:r>
              <a:endParaRPr lang="zh-CN" altLang="en-US" dirty="0">
                <a:latin typeface="+mn-ea"/>
                <a:cs typeface="宋体" panose="02010600030101010101" pitchFamily="2" charset="-122"/>
                <a:sym typeface="+mn-ea"/>
              </a:endParaRPr>
            </a:p>
          </p:txBody>
        </p:sp>
      </p:grpSp>
      <p:sp>
        <p:nvSpPr>
          <p:cNvPr id="2" name="文本框 1"/>
          <p:cNvSpPr txBox="1"/>
          <p:nvPr/>
        </p:nvSpPr>
        <p:spPr>
          <a:xfrm>
            <a:off x="354330" y="1209040"/>
            <a:ext cx="6278880" cy="460375"/>
          </a:xfrm>
          <a:prstGeom prst="rect">
            <a:avLst/>
          </a:prstGeom>
          <a:noFill/>
        </p:spPr>
        <p:txBody>
          <a:bodyPr wrap="none" rtlCol="0" anchor="t">
            <a:spAutoFit/>
          </a:bodyPr>
          <a:p>
            <a:pPr algn="l"/>
            <a:r>
              <a:rPr lang="zh-CN" altLang="en-US" sz="2400">
                <a:solidFill>
                  <a:srgbClr val="382C78"/>
                </a:solidFill>
                <a:sym typeface="+mn-ea"/>
              </a:rPr>
              <a:t>声音在影视中的作用主要体现在以下几方面：</a:t>
            </a:r>
            <a:endParaRPr lang="en-US" altLang="zh-CN" sz="2400">
              <a:solidFill>
                <a:srgbClr val="382C78"/>
              </a:solidFill>
              <a:sym typeface="+mn-ea"/>
            </a:endParaRPr>
          </a:p>
        </p:txBody>
      </p:sp>
      <p:grpSp>
        <p:nvGrpSpPr>
          <p:cNvPr id="4" name="组合 3"/>
          <p:cNvGrpSpPr/>
          <p:nvPr/>
        </p:nvGrpSpPr>
        <p:grpSpPr>
          <a:xfrm>
            <a:off x="264795" y="3465830"/>
            <a:ext cx="11298555" cy="635000"/>
            <a:chOff x="9363" y="3519"/>
            <a:chExt cx="17793" cy="1000"/>
          </a:xfrm>
        </p:grpSpPr>
        <p:sp>
          <p:nvSpPr>
            <p:cNvPr id="8" name="矩形 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0093" y="3519"/>
              <a:ext cx="17063"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（三）刻画人物性格：丰富的声音语言可以塑造更为丰满的人物形象，表现更加丰富细腻的思想感情。</a:t>
              </a:r>
              <a:endParaRPr lang="zh-CN" altLang="en-US" dirty="0">
                <a:latin typeface="+mn-ea"/>
                <a:cs typeface="宋体" panose="02010600030101010101" pitchFamily="2" charset="-122"/>
                <a:sym typeface="+mn-ea"/>
              </a:endParaRPr>
            </a:p>
          </p:txBody>
        </p:sp>
      </p:grpSp>
      <p:grpSp>
        <p:nvGrpSpPr>
          <p:cNvPr id="10" name="组合 9"/>
          <p:cNvGrpSpPr/>
          <p:nvPr/>
        </p:nvGrpSpPr>
        <p:grpSpPr>
          <a:xfrm>
            <a:off x="264795" y="4057650"/>
            <a:ext cx="11464290" cy="635000"/>
            <a:chOff x="9363" y="3519"/>
            <a:chExt cx="18054" cy="1000"/>
          </a:xfrm>
        </p:grpSpPr>
        <p:sp>
          <p:nvSpPr>
            <p:cNvPr id="11" name="矩形 1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10093" y="3519"/>
              <a:ext cx="17324"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（四）参与叙事或推进情节的发展：音乐可以表现人物的情感世界，因而具有参与剧情的叙事作用</a:t>
              </a:r>
              <a:endParaRPr lang="zh-CN" altLang="en-US" dirty="0">
                <a:latin typeface="+mn-ea"/>
                <a:cs typeface="宋体" panose="02010600030101010101" pitchFamily="2" charset="-122"/>
                <a:sym typeface="+mn-ea"/>
              </a:endParaRPr>
            </a:p>
          </p:txBody>
        </p:sp>
      </p:grpSp>
      <p:grpSp>
        <p:nvGrpSpPr>
          <p:cNvPr id="14" name="组合 13"/>
          <p:cNvGrpSpPr/>
          <p:nvPr/>
        </p:nvGrpSpPr>
        <p:grpSpPr>
          <a:xfrm>
            <a:off x="264795" y="4620260"/>
            <a:ext cx="10694035" cy="635000"/>
            <a:chOff x="9363" y="3519"/>
            <a:chExt cx="16841" cy="1000"/>
          </a:xfrm>
        </p:grpSpPr>
        <p:sp>
          <p:nvSpPr>
            <p:cNvPr id="16" name="矩形 1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文本框 16"/>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（五）营造环境气氛：在影视作品中，各种声音可以起到烘托环境气氛、渲染人物情绪的作用。</a:t>
              </a:r>
              <a:endParaRPr lang="zh-CN" altLang="en-US" dirty="0">
                <a:latin typeface="+mn-ea"/>
                <a:cs typeface="宋体" panose="02010600030101010101" pitchFamily="2" charset="-122"/>
                <a:sym typeface="+mn-ea"/>
              </a:endParaRPr>
            </a:p>
          </p:txBody>
        </p:sp>
      </p:grpSp>
      <p:grpSp>
        <p:nvGrpSpPr>
          <p:cNvPr id="19" name="组合 18"/>
          <p:cNvGrpSpPr/>
          <p:nvPr/>
        </p:nvGrpSpPr>
        <p:grpSpPr>
          <a:xfrm>
            <a:off x="264795" y="5162550"/>
            <a:ext cx="10348595" cy="635000"/>
            <a:chOff x="9363" y="3519"/>
            <a:chExt cx="16297" cy="1000"/>
          </a:xfrm>
        </p:grpSpPr>
        <p:sp>
          <p:nvSpPr>
            <p:cNvPr id="20" name="矩形 1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nvSpPr>
          <p:spPr>
            <a:xfrm>
              <a:off x="10093" y="3519"/>
              <a:ext cx="15567"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（六）创造节奏：通过声音节拍、速度、力度的变化所形成的韵律，创造出新的影视节奏。</a:t>
              </a:r>
              <a:endParaRPr lang="zh-CN" altLang="en-US" dirty="0">
                <a:latin typeface="+mn-ea"/>
                <a:cs typeface="宋体" panose="02010600030101010101" pitchFamily="2" charset="-122"/>
                <a:sym typeface="+mn-ea"/>
              </a:endParaRPr>
            </a:p>
          </p:txBody>
        </p:sp>
      </p:grpSp>
      <p:grpSp>
        <p:nvGrpSpPr>
          <p:cNvPr id="23" name="组合 22"/>
          <p:cNvGrpSpPr/>
          <p:nvPr/>
        </p:nvGrpSpPr>
        <p:grpSpPr>
          <a:xfrm>
            <a:off x="280035" y="5747385"/>
            <a:ext cx="10348595" cy="922020"/>
            <a:chOff x="9363" y="3519"/>
            <a:chExt cx="16297" cy="1452"/>
          </a:xfrm>
        </p:grpSpPr>
        <p:sp>
          <p:nvSpPr>
            <p:cNvPr id="24" name="矩形 2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5" name="文本框 24"/>
            <p:cNvSpPr txBox="1"/>
            <p:nvPr/>
          </p:nvSpPr>
          <p:spPr>
            <a:xfrm>
              <a:off x="10093" y="3519"/>
              <a:ext cx="15567"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（七）再现时代特征或地域色彩：不同时代、不同地域的音乐，可以很好地表现出故事或事件发生的年代和地域色彩。</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115060" y="3299460"/>
            <a:ext cx="2642235" cy="663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2775268" y="2882265"/>
            <a:ext cx="6640830" cy="922020"/>
          </a:xfrm>
          <a:prstGeom prst="rect">
            <a:avLst/>
          </a:prstGeom>
          <a:noFill/>
        </p:spPr>
        <p:txBody>
          <a:bodyPr wrap="square" rtlCol="0" anchor="t">
            <a:spAutoFit/>
          </a:bodyPr>
          <a:p>
            <a:pPr algn="ctr"/>
            <a:r>
              <a:rPr lang="zh-CN" altLang="en-US" sz="5400">
                <a:solidFill>
                  <a:srgbClr val="382C78"/>
                </a:solidFill>
                <a:sym typeface="+mn-ea"/>
              </a:rPr>
              <a:t>纪录片创作</a:t>
            </a:r>
            <a:endParaRPr lang="zh-CN" altLang="en-US" sz="5400">
              <a:solidFill>
                <a:srgbClr val="382C78"/>
              </a:solidFill>
              <a:sym typeface="+mn-ea"/>
            </a:endParaRPr>
          </a:p>
        </p:txBody>
      </p:sp>
      <p:sp>
        <p:nvSpPr>
          <p:cNvPr id="12" name="文本框 11"/>
          <p:cNvSpPr txBox="1"/>
          <p:nvPr/>
        </p:nvSpPr>
        <p:spPr>
          <a:xfrm>
            <a:off x="4596765" y="1443355"/>
            <a:ext cx="3174365" cy="1198880"/>
          </a:xfrm>
          <a:prstGeom prst="rect">
            <a:avLst/>
          </a:prstGeom>
          <a:noFill/>
        </p:spPr>
        <p:txBody>
          <a:bodyPr wrap="square" rtlCol="0">
            <a:spAutoFit/>
          </a:bodyPr>
          <a:p>
            <a:r>
              <a:rPr lang="zh-CN" altLang="en-US" sz="7200" b="1">
                <a:solidFill>
                  <a:srgbClr val="382C78"/>
                </a:solidFill>
                <a:latin typeface="+mj-ea"/>
                <a:ea typeface="+mj-ea"/>
                <a:cs typeface="Broadway" panose="04040905080B02020502" charset="0"/>
              </a:rPr>
              <a:t>第六章</a:t>
            </a:r>
            <a:endParaRPr lang="zh-CN" altLang="en-US" sz="7200" b="1">
              <a:solidFill>
                <a:srgbClr val="382C78"/>
              </a:solidFill>
              <a:latin typeface="+mj-ea"/>
              <a:ea typeface="+mj-ea"/>
              <a:cs typeface="Broadway" panose="04040905080B02020502" charset="0"/>
            </a:endParaRPr>
          </a:p>
        </p:txBody>
      </p:sp>
      <p:cxnSp>
        <p:nvCxnSpPr>
          <p:cNvPr id="11" name="直接连接符 10"/>
          <p:cNvCxnSpPr/>
          <p:nvPr/>
        </p:nvCxnSpPr>
        <p:spPr>
          <a:xfrm>
            <a:off x="3515361" y="2642235"/>
            <a:ext cx="5160645" cy="0"/>
          </a:xfrm>
          <a:prstGeom prst="line">
            <a:avLst/>
          </a:prstGeom>
        </p:spPr>
        <p:style>
          <a:lnRef idx="1">
            <a:schemeClr val="dk1"/>
          </a:lnRef>
          <a:fillRef idx="0">
            <a:schemeClr val="dk1"/>
          </a:fillRef>
          <a:effectRef idx="0">
            <a:schemeClr val="dk1"/>
          </a:effectRef>
          <a:fontRef idx="minor">
            <a:schemeClr val="tx1"/>
          </a:fontRef>
        </p:style>
      </p:cxnSp>
      <p:sp>
        <p:nvSpPr>
          <p:cNvPr id="41" name="矩形 40"/>
          <p:cNvSpPr/>
          <p:nvPr/>
        </p:nvSpPr>
        <p:spPr>
          <a:xfrm>
            <a:off x="394653" y="402273"/>
            <a:ext cx="11402060" cy="6096000"/>
          </a:xfrm>
          <a:prstGeom prst="rect">
            <a:avLst/>
          </a:prstGeom>
          <a:noFill/>
          <a:ln>
            <a:solidFill>
              <a:srgbClr val="382C78"/>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5" name="矩形 14"/>
          <p:cNvSpPr/>
          <p:nvPr/>
        </p:nvSpPr>
        <p:spPr>
          <a:xfrm>
            <a:off x="1327150" y="5600065"/>
            <a:ext cx="196215" cy="890270"/>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矩形 15"/>
          <p:cNvSpPr/>
          <p:nvPr/>
        </p:nvSpPr>
        <p:spPr>
          <a:xfrm>
            <a:off x="1704340" y="5826760"/>
            <a:ext cx="196215" cy="890270"/>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矩形 16"/>
          <p:cNvSpPr/>
          <p:nvPr/>
        </p:nvSpPr>
        <p:spPr>
          <a:xfrm>
            <a:off x="2051050" y="5615305"/>
            <a:ext cx="196215" cy="890270"/>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直接连接符 37"/>
          <p:cNvCxnSpPr/>
          <p:nvPr>
            <p:custDataLst>
              <p:tags r:id="rId1"/>
            </p:custDataLst>
          </p:nvPr>
        </p:nvCxnSpPr>
        <p:spPr>
          <a:xfrm>
            <a:off x="5876925" y="1515110"/>
            <a:ext cx="5248275" cy="0"/>
          </a:xfrm>
          <a:prstGeom prst="line">
            <a:avLst/>
          </a:prstGeom>
          <a:ln>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文本框 13"/>
          <p:cNvSpPr txBox="1"/>
          <p:nvPr>
            <p:custDataLst>
              <p:tags r:id="rId2"/>
            </p:custDataLst>
          </p:nvPr>
        </p:nvSpPr>
        <p:spPr>
          <a:xfrm>
            <a:off x="887096" y="1393190"/>
            <a:ext cx="1851660" cy="768350"/>
          </a:xfrm>
          <a:prstGeom prst="rect">
            <a:avLst/>
          </a:prstGeom>
          <a:noFill/>
        </p:spPr>
        <p:txBody>
          <a:bodyPr wrap="square" rtlCol="0">
            <a:normAutofit fontScale="90000"/>
          </a:bodyPr>
          <a:lstStyle/>
          <a:p>
            <a:pPr algn="r"/>
            <a:r>
              <a:rPr lang="zh-CN" altLang="en-US" sz="4400" b="1" spc="3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第六章</a:t>
            </a:r>
            <a:endParaRPr lang="zh-CN" altLang="en-US" sz="4400" b="1" spc="3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文本框 14"/>
          <p:cNvSpPr txBox="1"/>
          <p:nvPr>
            <p:custDataLst>
              <p:tags r:id="rId3"/>
            </p:custDataLst>
          </p:nvPr>
        </p:nvSpPr>
        <p:spPr>
          <a:xfrm>
            <a:off x="887095" y="2161540"/>
            <a:ext cx="1851660" cy="368300"/>
          </a:xfrm>
          <a:prstGeom prst="rect">
            <a:avLst/>
          </a:prstGeom>
          <a:noFill/>
        </p:spPr>
        <p:txBody>
          <a:bodyPr wrap="square" rtlCol="0">
            <a:normAutofit fontScale="90000"/>
          </a:bodyPr>
          <a:lstStyle/>
          <a:p>
            <a:pPr algn="r"/>
            <a:r>
              <a:rPr lang="zh-CN" altLang="en-US" spc="3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纪录片创作</a:t>
            </a:r>
            <a:endParaRPr lang="zh-CN" altLang="en-US" spc="3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6" name="矩形 15"/>
          <p:cNvSpPr/>
          <p:nvPr>
            <p:custDataLst>
              <p:tags r:id="rId4"/>
            </p:custDataLst>
          </p:nvPr>
        </p:nvSpPr>
        <p:spPr>
          <a:xfrm>
            <a:off x="2897505" y="1515110"/>
            <a:ext cx="76200" cy="9226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文本框 17"/>
          <p:cNvSpPr txBox="1"/>
          <p:nvPr>
            <p:custDataLst>
              <p:tags r:id="rId5"/>
            </p:custDataLst>
          </p:nvPr>
        </p:nvSpPr>
        <p:spPr>
          <a:xfrm>
            <a:off x="6665595" y="2136139"/>
            <a:ext cx="4246245" cy="831600"/>
          </a:xfrm>
          <a:prstGeom prst="rect">
            <a:avLst/>
          </a:prstGeom>
          <a:noFill/>
        </p:spPr>
        <p:txBody>
          <a:bodyPr wrap="square" bIns="46990" rtlCol="0" anchor="ctr" anchorCtr="0">
            <a:normAutofit/>
          </a:bodyPr>
          <a:p>
            <a:pPr marL="0" indent="0" algn="l">
              <a:lnSpc>
                <a:spcPct val="120000"/>
              </a:lnSpc>
              <a:spcBef>
                <a:spcPts val="0"/>
              </a:spcBef>
              <a:spcAft>
                <a:spcPts val="0"/>
              </a:spcAft>
              <a:buSzPct val="100000"/>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纪录片与专题片比较</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7" name="文本框 6"/>
          <p:cNvSpPr txBox="1"/>
          <p:nvPr>
            <p:custDataLst>
              <p:tags r:id="rId6"/>
            </p:custDataLst>
          </p:nvPr>
        </p:nvSpPr>
        <p:spPr>
          <a:xfrm>
            <a:off x="6665595" y="3421380"/>
            <a:ext cx="4246245" cy="831600"/>
          </a:xfrm>
          <a:prstGeom prst="rect">
            <a:avLst/>
          </a:prstGeom>
          <a:noFill/>
        </p:spPr>
        <p:txBody>
          <a:bodyPr wrap="square" bIns="46990" rtlCol="0" anchor="ctr" anchorCtr="0">
            <a:normAutofit/>
          </a:bodyPr>
          <a:p>
            <a:pPr marL="0" indent="0" algn="l">
              <a:lnSpc>
                <a:spcPct val="120000"/>
              </a:lnSpc>
              <a:spcBef>
                <a:spcPts val="0"/>
              </a:spcBef>
              <a:spcAft>
                <a:spcPts val="0"/>
              </a:spcAft>
              <a:buSzPct val="100000"/>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纪录片概述</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11" name="文本框 10"/>
          <p:cNvSpPr txBox="1"/>
          <p:nvPr>
            <p:custDataLst>
              <p:tags r:id="rId7"/>
            </p:custDataLst>
          </p:nvPr>
        </p:nvSpPr>
        <p:spPr>
          <a:xfrm>
            <a:off x="6665595" y="4706619"/>
            <a:ext cx="4246245" cy="831600"/>
          </a:xfrm>
          <a:prstGeom prst="rect">
            <a:avLst/>
          </a:prstGeom>
          <a:noFill/>
        </p:spPr>
        <p:txBody>
          <a:bodyPr wrap="square" bIns="46990" rtlCol="0" anchor="ctr" anchorCtr="0">
            <a:normAutofit/>
          </a:bodyPr>
          <a:p>
            <a:pPr marL="0" indent="0" algn="l">
              <a:lnSpc>
                <a:spcPct val="120000"/>
              </a:lnSpc>
              <a:spcBef>
                <a:spcPts val="0"/>
              </a:spcBef>
              <a:spcAft>
                <a:spcPts val="0"/>
              </a:spcAft>
              <a:buSzPct val="100000"/>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纪录片创作</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4" name="文本框 3"/>
          <p:cNvSpPr txBox="1"/>
          <p:nvPr>
            <p:custDataLst>
              <p:tags r:id="rId8"/>
            </p:custDataLst>
          </p:nvPr>
        </p:nvSpPr>
        <p:spPr>
          <a:xfrm>
            <a:off x="5606415" y="2352675"/>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第一节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2" name="文本框 1"/>
          <p:cNvSpPr txBox="1"/>
          <p:nvPr>
            <p:custDataLst>
              <p:tags r:id="rId9"/>
            </p:custDataLst>
          </p:nvPr>
        </p:nvSpPr>
        <p:spPr>
          <a:xfrm>
            <a:off x="5606415" y="3637915"/>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第一节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3" name="文本框 2"/>
          <p:cNvSpPr txBox="1"/>
          <p:nvPr>
            <p:custDataLst>
              <p:tags r:id="rId10"/>
            </p:custDataLst>
          </p:nvPr>
        </p:nvSpPr>
        <p:spPr>
          <a:xfrm>
            <a:off x="5606415" y="4923155"/>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第一节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126490"/>
            <a:chOff x="417" y="38"/>
            <a:chExt cx="7362" cy="1774"/>
          </a:xfrm>
        </p:grpSpPr>
        <p:sp>
          <p:nvSpPr>
            <p:cNvPr id="15" name="文本框 14"/>
            <p:cNvSpPr txBox="1"/>
            <p:nvPr/>
          </p:nvSpPr>
          <p:spPr>
            <a:xfrm>
              <a:off x="417" y="796"/>
              <a:ext cx="4608" cy="1016"/>
            </a:xfrm>
            <a:prstGeom prst="rect">
              <a:avLst/>
            </a:prstGeom>
            <a:noFill/>
          </p:spPr>
          <p:txBody>
            <a:bodyPr wrap="none" rtlCol="0" anchor="t">
              <a:spAutoFit/>
            </a:bodyPr>
            <a:p>
              <a:pPr algn="l"/>
              <a:r>
                <a:rPr lang="zh-CN" altLang="en-US" sz="3600">
                  <a:solidFill>
                    <a:srgbClr val="382C78"/>
                  </a:solidFill>
                  <a:sym typeface="+mn-ea"/>
                </a:rPr>
                <a:t>一、相似之处</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502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第一节	纪录片与专题片比较</a:t>
                </a:r>
                <a:endParaRPr>
                  <a:solidFill>
                    <a:schemeClr val="bg1"/>
                  </a:solidFill>
                </a:endParaRPr>
              </a:p>
            </p:txBody>
          </p:sp>
        </p:grpSp>
      </p:grpSp>
      <p:sp>
        <p:nvSpPr>
          <p:cNvPr id="2" name="文本框 1"/>
          <p:cNvSpPr txBox="1"/>
          <p:nvPr/>
        </p:nvSpPr>
        <p:spPr>
          <a:xfrm>
            <a:off x="474980" y="1067435"/>
            <a:ext cx="11312525" cy="101473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纪录片与专题片都遵循纪实性的创作原则进行创作。作品必须保持真实性，反对凭空虚构，反对远离现实生活状态的“戏剧性”创作。二者的题材都来自真实的现实生活，表现的对象和内容都是现实生活中的真人、真事，具有较强的社会性、现实性和时代性。</a:t>
            </a:r>
            <a:endParaRPr sz="2000">
              <a:solidFill>
                <a:srgbClr val="382C78"/>
              </a:solidFill>
              <a:sym typeface="+mn-ea"/>
            </a:endParaRPr>
          </a:p>
        </p:txBody>
      </p:sp>
      <p:grpSp>
        <p:nvGrpSpPr>
          <p:cNvPr id="5" name="组合 4"/>
          <p:cNvGrpSpPr/>
          <p:nvPr/>
        </p:nvGrpSpPr>
        <p:grpSpPr>
          <a:xfrm>
            <a:off x="474345" y="2777490"/>
            <a:ext cx="11312525" cy="922020"/>
            <a:chOff x="9363" y="3519"/>
            <a:chExt cx="17815" cy="1452"/>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文本框 41"/>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专题片反映的绝大多数是“自上而下”的集体意识，带有很强的集体意志，重大题材的专题片更带有浓厚的政治或文化色彩。</a:t>
              </a:r>
              <a:endParaRPr dirty="0">
                <a:latin typeface="+mn-ea"/>
                <a:cs typeface="宋体" panose="02010600030101010101" pitchFamily="2" charset="-122"/>
                <a:sym typeface="+mn-ea"/>
              </a:endParaRPr>
            </a:p>
          </p:txBody>
        </p:sp>
      </p:grpSp>
      <p:sp>
        <p:nvSpPr>
          <p:cNvPr id="7" name="文本框 6"/>
          <p:cNvSpPr txBox="1"/>
          <p:nvPr/>
        </p:nvSpPr>
        <p:spPr>
          <a:xfrm>
            <a:off x="264795" y="1979930"/>
            <a:ext cx="2926080" cy="645160"/>
          </a:xfrm>
          <a:prstGeom prst="rect">
            <a:avLst/>
          </a:prstGeom>
          <a:noFill/>
        </p:spPr>
        <p:txBody>
          <a:bodyPr wrap="none" rtlCol="0" anchor="t">
            <a:spAutoFit/>
          </a:bodyPr>
          <a:p>
            <a:pPr algn="l"/>
            <a:r>
              <a:rPr lang="zh-CN" altLang="en-US" sz="3600">
                <a:solidFill>
                  <a:srgbClr val="382C78"/>
                </a:solidFill>
                <a:sym typeface="+mn-ea"/>
              </a:rPr>
              <a:t>二、不同之处</a:t>
            </a:r>
            <a:endParaRPr lang="zh-CN" altLang="en-US" sz="3600">
              <a:solidFill>
                <a:srgbClr val="382C78"/>
              </a:solidFill>
              <a:sym typeface="+mn-ea"/>
            </a:endParaRPr>
          </a:p>
        </p:txBody>
      </p:sp>
      <p:sp>
        <p:nvSpPr>
          <p:cNvPr id="8" name="文本框 7"/>
          <p:cNvSpPr txBox="1"/>
          <p:nvPr/>
        </p:nvSpPr>
        <p:spPr>
          <a:xfrm>
            <a:off x="264795" y="2552065"/>
            <a:ext cx="10187940" cy="398780"/>
          </a:xfrm>
          <a:prstGeom prst="rect">
            <a:avLst/>
          </a:prstGeom>
          <a:noFill/>
        </p:spPr>
        <p:txBody>
          <a:bodyPr wrap="square" rtlCol="0" anchor="t">
            <a:spAutoFit/>
          </a:bodyPr>
          <a:p>
            <a:r>
              <a:rPr sz="2000">
                <a:solidFill>
                  <a:srgbClr val="382C78"/>
                </a:solidFill>
                <a:sym typeface="+mn-ea"/>
              </a:rPr>
              <a:t>（一）主体意识不同</a:t>
            </a:r>
            <a:endParaRPr sz="2000">
              <a:solidFill>
                <a:srgbClr val="382C78"/>
              </a:solidFill>
              <a:sym typeface="+mn-ea"/>
            </a:endParaRPr>
          </a:p>
        </p:txBody>
      </p:sp>
      <p:grpSp>
        <p:nvGrpSpPr>
          <p:cNvPr id="9" name="组合 8"/>
          <p:cNvGrpSpPr/>
          <p:nvPr/>
        </p:nvGrpSpPr>
        <p:grpSpPr>
          <a:xfrm>
            <a:off x="474345" y="3572510"/>
            <a:ext cx="11312525" cy="1337945"/>
            <a:chOff x="9363" y="3519"/>
            <a:chExt cx="17815" cy="2107"/>
          </a:xfrm>
        </p:grpSpPr>
        <p:sp>
          <p:nvSpPr>
            <p:cNvPr id="10" name="矩形 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纪录片也有反映“自上而下”集体意识的作品，但更多的是“自下而上”的个性表达， 包含有更多的“草根”意识和个性化色彩。一般以细微的角度作为切入点，力求客观地呈现一种文化内涵或生命追求，不强制别人接受其观念，并无过多劝服性的宣传意图。</a:t>
              </a:r>
              <a:endParaRPr dirty="0">
                <a:latin typeface="+mn-ea"/>
                <a:cs typeface="宋体" panose="02010600030101010101" pitchFamily="2" charset="-122"/>
                <a:sym typeface="+mn-ea"/>
              </a:endParaRPr>
            </a:p>
          </p:txBody>
        </p:sp>
      </p:grpSp>
      <p:sp>
        <p:nvSpPr>
          <p:cNvPr id="12" name="文本框 11"/>
          <p:cNvSpPr txBox="1"/>
          <p:nvPr/>
        </p:nvSpPr>
        <p:spPr>
          <a:xfrm>
            <a:off x="264795" y="4823460"/>
            <a:ext cx="10187940" cy="398780"/>
          </a:xfrm>
          <a:prstGeom prst="rect">
            <a:avLst/>
          </a:prstGeom>
          <a:noFill/>
        </p:spPr>
        <p:txBody>
          <a:bodyPr wrap="square" rtlCol="0" anchor="t">
            <a:spAutoFit/>
          </a:bodyPr>
          <a:p>
            <a:r>
              <a:rPr sz="2000">
                <a:solidFill>
                  <a:srgbClr val="382C78"/>
                </a:solidFill>
                <a:sym typeface="+mn-ea"/>
              </a:rPr>
              <a:t>（二）主题确定不同</a:t>
            </a:r>
            <a:endParaRPr sz="2000">
              <a:solidFill>
                <a:srgbClr val="382C78"/>
              </a:solidFill>
              <a:sym typeface="+mn-ea"/>
            </a:endParaRPr>
          </a:p>
        </p:txBody>
      </p:sp>
      <p:grpSp>
        <p:nvGrpSpPr>
          <p:cNvPr id="13" name="组合 12"/>
          <p:cNvGrpSpPr/>
          <p:nvPr/>
        </p:nvGrpSpPr>
        <p:grpSpPr>
          <a:xfrm>
            <a:off x="446405" y="5062220"/>
            <a:ext cx="11312525" cy="922020"/>
            <a:chOff x="9363" y="3519"/>
            <a:chExt cx="17815" cy="1452"/>
          </a:xfrm>
        </p:grpSpPr>
        <p:sp>
          <p:nvSpPr>
            <p:cNvPr id="14" name="矩形 1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文本框 15"/>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专题片在拍摄之前就要拟定好主题，有具体的目标和宣传目的。既然确立了中心意旨，也就是“立论”，那么画面、采访、解说就必须紧紧围绕“论点”展现充分的论据，对“主题”进行有理有据的论证。</a:t>
              </a:r>
              <a:endParaRPr dirty="0">
                <a:latin typeface="+mn-ea"/>
                <a:cs typeface="宋体" panose="02010600030101010101" pitchFamily="2" charset="-122"/>
                <a:sym typeface="+mn-ea"/>
              </a:endParaRPr>
            </a:p>
          </p:txBody>
        </p:sp>
      </p:grpSp>
      <p:grpSp>
        <p:nvGrpSpPr>
          <p:cNvPr id="17" name="组合 16"/>
          <p:cNvGrpSpPr/>
          <p:nvPr/>
        </p:nvGrpSpPr>
        <p:grpSpPr>
          <a:xfrm>
            <a:off x="474980" y="5838825"/>
            <a:ext cx="11312525" cy="922020"/>
            <a:chOff x="9363" y="3519"/>
            <a:chExt cx="17815" cy="1452"/>
          </a:xfrm>
        </p:grpSpPr>
        <p:sp>
          <p:nvSpPr>
            <p:cNvPr id="18" name="矩形 1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文本框 18"/>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大多数纪录片是依据一定的构思先行拍摄的，拍的过程或拍完之后再选择想要表达的思想内容，在生活中发现主题。</a:t>
              </a:r>
              <a:endParaRPr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126490"/>
            <a:chOff x="417" y="38"/>
            <a:chExt cx="7362" cy="1774"/>
          </a:xfrm>
        </p:grpSpPr>
        <p:sp>
          <p:nvSpPr>
            <p:cNvPr id="15" name="文本框 14"/>
            <p:cNvSpPr txBox="1"/>
            <p:nvPr/>
          </p:nvSpPr>
          <p:spPr>
            <a:xfrm>
              <a:off x="417" y="796"/>
              <a:ext cx="4608" cy="1016"/>
            </a:xfrm>
            <a:prstGeom prst="rect">
              <a:avLst/>
            </a:prstGeom>
            <a:noFill/>
          </p:spPr>
          <p:txBody>
            <a:bodyPr wrap="none" rtlCol="0" anchor="t">
              <a:spAutoFit/>
            </a:bodyPr>
            <a:p>
              <a:pPr algn="l"/>
              <a:r>
                <a:rPr lang="zh-CN" altLang="en-US" sz="3600">
                  <a:solidFill>
                    <a:srgbClr val="382C78"/>
                  </a:solidFill>
                  <a:sym typeface="+mn-ea"/>
                </a:rPr>
                <a:t>二、不同之处</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502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第一节	纪录片与专题片比较</a:t>
                </a:r>
                <a:endParaRPr>
                  <a:solidFill>
                    <a:schemeClr val="bg1"/>
                  </a:solidFill>
                </a:endParaRPr>
              </a:p>
            </p:txBody>
          </p:sp>
        </p:grpSp>
      </p:grpSp>
      <p:grpSp>
        <p:nvGrpSpPr>
          <p:cNvPr id="5" name="组合 4"/>
          <p:cNvGrpSpPr/>
          <p:nvPr/>
        </p:nvGrpSpPr>
        <p:grpSpPr>
          <a:xfrm>
            <a:off x="474345" y="1419225"/>
            <a:ext cx="11312525" cy="922020"/>
            <a:chOff x="9363" y="3519"/>
            <a:chExt cx="17815" cy="1452"/>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文本框 41"/>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专题片以思想阐释为主，依据主题思想的需求选材，材料之间多是不连贯的组合，因而其结构一般是以“空间”变化为依据的“横向结构”，空间转换幅度大，以版块式居多。</a:t>
              </a:r>
              <a:endParaRPr dirty="0">
                <a:latin typeface="+mn-ea"/>
                <a:cs typeface="宋体" panose="02010600030101010101" pitchFamily="2" charset="-122"/>
                <a:sym typeface="+mn-ea"/>
              </a:endParaRPr>
            </a:p>
          </p:txBody>
        </p:sp>
      </p:grpSp>
      <p:sp>
        <p:nvSpPr>
          <p:cNvPr id="8" name="文本框 7"/>
          <p:cNvSpPr txBox="1"/>
          <p:nvPr/>
        </p:nvSpPr>
        <p:spPr>
          <a:xfrm>
            <a:off x="144145" y="1150620"/>
            <a:ext cx="10187940" cy="398780"/>
          </a:xfrm>
          <a:prstGeom prst="rect">
            <a:avLst/>
          </a:prstGeom>
          <a:noFill/>
        </p:spPr>
        <p:txBody>
          <a:bodyPr wrap="square" rtlCol="0" anchor="t">
            <a:spAutoFit/>
          </a:bodyPr>
          <a:p>
            <a:r>
              <a:rPr sz="2000">
                <a:solidFill>
                  <a:srgbClr val="382C78"/>
                </a:solidFill>
                <a:sym typeface="+mn-ea"/>
              </a:rPr>
              <a:t>（三）结构形式不同</a:t>
            </a:r>
            <a:endParaRPr sz="2000">
              <a:solidFill>
                <a:srgbClr val="382C78"/>
              </a:solidFill>
              <a:sym typeface="+mn-ea"/>
            </a:endParaRPr>
          </a:p>
        </p:txBody>
      </p:sp>
      <p:grpSp>
        <p:nvGrpSpPr>
          <p:cNvPr id="9" name="组合 8"/>
          <p:cNvGrpSpPr/>
          <p:nvPr/>
        </p:nvGrpSpPr>
        <p:grpSpPr>
          <a:xfrm>
            <a:off x="474345" y="2210435"/>
            <a:ext cx="11312525" cy="922020"/>
            <a:chOff x="9363" y="3519"/>
            <a:chExt cx="17815" cy="1452"/>
          </a:xfrm>
        </p:grpSpPr>
        <p:sp>
          <p:nvSpPr>
            <p:cNvPr id="10" name="矩形 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纪录片以记录生活流程为主，关注的是过程，多以时间为序，因而其结构一般是以“时间”变化为依据的“纵向结构”。</a:t>
              </a:r>
              <a:endParaRPr dirty="0">
                <a:latin typeface="+mn-ea"/>
                <a:cs typeface="宋体" panose="02010600030101010101" pitchFamily="2" charset="-122"/>
                <a:sym typeface="+mn-ea"/>
              </a:endParaRPr>
            </a:p>
          </p:txBody>
        </p:sp>
      </p:grpSp>
      <p:sp>
        <p:nvSpPr>
          <p:cNvPr id="12" name="文本框 11"/>
          <p:cNvSpPr txBox="1"/>
          <p:nvPr/>
        </p:nvSpPr>
        <p:spPr>
          <a:xfrm>
            <a:off x="177165" y="3050540"/>
            <a:ext cx="10187940" cy="398780"/>
          </a:xfrm>
          <a:prstGeom prst="rect">
            <a:avLst/>
          </a:prstGeom>
          <a:noFill/>
        </p:spPr>
        <p:txBody>
          <a:bodyPr wrap="square" rtlCol="0" anchor="t">
            <a:spAutoFit/>
          </a:bodyPr>
          <a:p>
            <a:r>
              <a:rPr sz="2000">
                <a:solidFill>
                  <a:srgbClr val="382C78"/>
                </a:solidFill>
                <a:sym typeface="+mn-ea"/>
              </a:rPr>
              <a:t>（四）创作手法不同</a:t>
            </a:r>
            <a:endParaRPr sz="2000">
              <a:solidFill>
                <a:srgbClr val="382C78"/>
              </a:solidFill>
              <a:sym typeface="+mn-ea"/>
            </a:endParaRPr>
          </a:p>
        </p:txBody>
      </p:sp>
      <p:sp>
        <p:nvSpPr>
          <p:cNvPr id="4" name="文本框 3"/>
          <p:cNvSpPr txBox="1"/>
          <p:nvPr/>
        </p:nvSpPr>
        <p:spPr>
          <a:xfrm>
            <a:off x="264795" y="3449320"/>
            <a:ext cx="10187940" cy="398780"/>
          </a:xfrm>
          <a:prstGeom prst="rect">
            <a:avLst/>
          </a:prstGeom>
          <a:noFill/>
        </p:spPr>
        <p:txBody>
          <a:bodyPr wrap="square" rtlCol="0" anchor="t">
            <a:spAutoFit/>
          </a:bodyPr>
          <a:p>
            <a:r>
              <a:rPr sz="2000">
                <a:solidFill>
                  <a:srgbClr val="382C78"/>
                </a:solidFill>
                <a:sym typeface="+mn-ea"/>
              </a:rPr>
              <a:t>1．拍摄方式不同</a:t>
            </a:r>
            <a:endParaRPr sz="2000">
              <a:solidFill>
                <a:srgbClr val="382C78"/>
              </a:solidFill>
              <a:sym typeface="+mn-ea"/>
            </a:endParaRPr>
          </a:p>
        </p:txBody>
      </p:sp>
      <p:grpSp>
        <p:nvGrpSpPr>
          <p:cNvPr id="23" name="组合 22"/>
          <p:cNvGrpSpPr/>
          <p:nvPr/>
        </p:nvGrpSpPr>
        <p:grpSpPr>
          <a:xfrm rot="0">
            <a:off x="474345" y="3830320"/>
            <a:ext cx="11312525" cy="645160"/>
            <a:chOff x="1491" y="3356"/>
            <a:chExt cx="17815" cy="1016"/>
          </a:xfrm>
        </p:grpSpPr>
        <p:sp>
          <p:nvSpPr>
            <p:cNvPr id="25" name="文本框 24"/>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专题片不追求事件过程的完整性，镜头运用较为灵活，可以运用表现现在进行时的镜头，也可以运用表现过去时的镜头</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还可以运用表现将来时的镜头</a:t>
              </a:r>
              <a:r>
                <a:rPr lang="zh-CN" dirty="0">
                  <a:latin typeface="+mn-ea"/>
                  <a:cs typeface="宋体" panose="02010600030101010101" pitchFamily="2" charset="-122"/>
                  <a:sym typeface="+mn-ea"/>
                </a:rPr>
                <a:t>。</a:t>
              </a:r>
              <a:endParaRPr lang="zh-CN" dirty="0">
                <a:latin typeface="+mn-ea"/>
                <a:cs typeface="宋体" panose="02010600030101010101" pitchFamily="2" charset="-122"/>
                <a:sym typeface="+mn-ea"/>
              </a:endParaRPr>
            </a:p>
          </p:txBody>
        </p:sp>
        <p:sp>
          <p:nvSpPr>
            <p:cNvPr id="26" name="椭圆 2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0" name="组合 19"/>
          <p:cNvGrpSpPr/>
          <p:nvPr/>
        </p:nvGrpSpPr>
        <p:grpSpPr>
          <a:xfrm rot="0">
            <a:off x="474345" y="4470400"/>
            <a:ext cx="11312525" cy="469265"/>
            <a:chOff x="1491" y="3356"/>
            <a:chExt cx="17815" cy="739"/>
          </a:xfrm>
        </p:grpSpPr>
        <p:sp>
          <p:nvSpPr>
            <p:cNvPr id="21" name="文本框 20"/>
            <p:cNvSpPr txBox="1"/>
            <p:nvPr/>
          </p:nvSpPr>
          <p:spPr>
            <a:xfrm>
              <a:off x="1980" y="3356"/>
              <a:ext cx="17326" cy="580"/>
            </a:xfrm>
            <a:prstGeom prst="rect">
              <a:avLst/>
            </a:prstGeom>
            <a:noFill/>
          </p:spPr>
          <p:txBody>
            <a:bodyPr wrap="square" rtlCol="0" anchor="t">
              <a:spAutoFit/>
            </a:bodyPr>
            <a:p>
              <a:r>
                <a:rPr dirty="0">
                  <a:latin typeface="+mn-ea"/>
                  <a:cs typeface="宋体" panose="02010600030101010101" pitchFamily="2" charset="-122"/>
                  <a:sym typeface="+mn-ea"/>
                </a:rPr>
                <a:t>纪录片是对人物或事件现在进行时的生活记录，因而较多地运用表现现在时的镜头</a:t>
              </a:r>
              <a:r>
                <a:rPr lang="zh-CN" dirty="0">
                  <a:latin typeface="+mn-ea"/>
                  <a:cs typeface="宋体" panose="02010600030101010101" pitchFamily="2" charset="-122"/>
                  <a:sym typeface="+mn-ea"/>
                </a:rPr>
                <a:t>。</a:t>
              </a:r>
              <a:endParaRPr lang="zh-CN" dirty="0">
                <a:latin typeface="+mn-ea"/>
                <a:cs typeface="宋体" panose="02010600030101010101" pitchFamily="2" charset="-122"/>
                <a:sym typeface="+mn-ea"/>
              </a:endParaRPr>
            </a:p>
          </p:txBody>
        </p:sp>
        <p:sp>
          <p:nvSpPr>
            <p:cNvPr id="22" name="椭圆 21"/>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4" name="文本框 23"/>
          <p:cNvSpPr txBox="1"/>
          <p:nvPr/>
        </p:nvSpPr>
        <p:spPr>
          <a:xfrm>
            <a:off x="264795" y="4939665"/>
            <a:ext cx="10187940" cy="398780"/>
          </a:xfrm>
          <a:prstGeom prst="rect">
            <a:avLst/>
          </a:prstGeom>
          <a:noFill/>
        </p:spPr>
        <p:txBody>
          <a:bodyPr wrap="square" rtlCol="0" anchor="t">
            <a:spAutoFit/>
          </a:bodyPr>
          <a:p>
            <a:r>
              <a:rPr sz="2000">
                <a:solidFill>
                  <a:srgbClr val="382C78"/>
                </a:solidFill>
                <a:sym typeface="+mn-ea"/>
              </a:rPr>
              <a:t>2．叙事形态的不同</a:t>
            </a:r>
            <a:endParaRPr sz="2000">
              <a:solidFill>
                <a:srgbClr val="382C78"/>
              </a:solidFill>
              <a:sym typeface="+mn-ea"/>
            </a:endParaRPr>
          </a:p>
        </p:txBody>
      </p:sp>
      <p:grpSp>
        <p:nvGrpSpPr>
          <p:cNvPr id="27" name="组合 26"/>
          <p:cNvGrpSpPr/>
          <p:nvPr/>
        </p:nvGrpSpPr>
        <p:grpSpPr>
          <a:xfrm rot="0">
            <a:off x="474345" y="5255260"/>
            <a:ext cx="11312525" cy="645160"/>
            <a:chOff x="1491" y="3356"/>
            <a:chExt cx="17815" cy="1016"/>
          </a:xfrm>
        </p:grpSpPr>
        <p:sp>
          <p:nvSpPr>
            <p:cNvPr id="28" name="文本框 27"/>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专题片的叙事，主要是一种“表现”，是一种“表意”，是一种“对现实的营造”，往往不是按生活的自然流程进行叙事，着力点在于“宣讲”。</a:t>
              </a:r>
              <a:endParaRPr dirty="0">
                <a:latin typeface="+mn-ea"/>
                <a:cs typeface="宋体" panose="02010600030101010101" pitchFamily="2" charset="-122"/>
                <a:sym typeface="+mn-ea"/>
              </a:endParaRPr>
            </a:p>
          </p:txBody>
        </p:sp>
        <p:sp>
          <p:nvSpPr>
            <p:cNvPr id="29" name="椭圆 2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0" name="组合 29"/>
          <p:cNvGrpSpPr/>
          <p:nvPr/>
        </p:nvGrpSpPr>
        <p:grpSpPr>
          <a:xfrm rot="0">
            <a:off x="474345" y="5941060"/>
            <a:ext cx="11312525" cy="645160"/>
            <a:chOff x="1491" y="3356"/>
            <a:chExt cx="17815" cy="1016"/>
          </a:xfrm>
        </p:grpSpPr>
        <p:sp>
          <p:nvSpPr>
            <p:cNvPr id="31" name="文本框 30"/>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纪录片的叙事，主要是一种“再现”，是一种“纪实”，是一种“对现实的记录”，关注的是过程，是一段相对完整的时空流程，着力点在于“以情动人”。“讲故事”是纪录片叙事的有效手段。</a:t>
              </a:r>
              <a:endParaRPr dirty="0">
                <a:latin typeface="+mn-ea"/>
                <a:cs typeface="宋体" panose="02010600030101010101" pitchFamily="2" charset="-122"/>
                <a:sym typeface="+mn-ea"/>
              </a:endParaRPr>
            </a:p>
          </p:txBody>
        </p:sp>
        <p:sp>
          <p:nvSpPr>
            <p:cNvPr id="34" name="椭圆 3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126490"/>
            <a:chOff x="417" y="38"/>
            <a:chExt cx="7362" cy="1774"/>
          </a:xfrm>
        </p:grpSpPr>
        <p:sp>
          <p:nvSpPr>
            <p:cNvPr id="15" name="文本框 14"/>
            <p:cNvSpPr txBox="1"/>
            <p:nvPr/>
          </p:nvSpPr>
          <p:spPr>
            <a:xfrm>
              <a:off x="417" y="796"/>
              <a:ext cx="4608" cy="1016"/>
            </a:xfrm>
            <a:prstGeom prst="rect">
              <a:avLst/>
            </a:prstGeom>
            <a:noFill/>
          </p:spPr>
          <p:txBody>
            <a:bodyPr wrap="none" rtlCol="0" anchor="t">
              <a:spAutoFit/>
            </a:bodyPr>
            <a:p>
              <a:pPr algn="l"/>
              <a:r>
                <a:rPr lang="zh-CN" altLang="en-US" sz="3600">
                  <a:solidFill>
                    <a:srgbClr val="382C78"/>
                  </a:solidFill>
                  <a:sym typeface="+mn-ea"/>
                </a:rPr>
                <a:t>二、不同之处</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502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第一节	纪录片与专题片比较</a:t>
                </a:r>
                <a:endParaRPr>
                  <a:solidFill>
                    <a:schemeClr val="bg1"/>
                  </a:solidFill>
                </a:endParaRPr>
              </a:p>
            </p:txBody>
          </p:sp>
        </p:grpSp>
      </p:grpSp>
      <p:sp>
        <p:nvSpPr>
          <p:cNvPr id="8" name="文本框 7"/>
          <p:cNvSpPr txBox="1"/>
          <p:nvPr/>
        </p:nvSpPr>
        <p:spPr>
          <a:xfrm>
            <a:off x="144145" y="1150620"/>
            <a:ext cx="10187940" cy="398780"/>
          </a:xfrm>
          <a:prstGeom prst="rect">
            <a:avLst/>
          </a:prstGeom>
          <a:noFill/>
        </p:spPr>
        <p:txBody>
          <a:bodyPr wrap="square" rtlCol="0" anchor="t">
            <a:spAutoFit/>
          </a:bodyPr>
          <a:p>
            <a:r>
              <a:rPr sz="2000">
                <a:solidFill>
                  <a:srgbClr val="382C78"/>
                </a:solidFill>
                <a:sym typeface="+mn-ea"/>
              </a:rPr>
              <a:t>3．画面处理的不同</a:t>
            </a:r>
            <a:endParaRPr sz="2000">
              <a:solidFill>
                <a:srgbClr val="382C78"/>
              </a:solidFill>
              <a:sym typeface="+mn-ea"/>
            </a:endParaRPr>
          </a:p>
        </p:txBody>
      </p:sp>
      <p:grpSp>
        <p:nvGrpSpPr>
          <p:cNvPr id="23" name="组合 22"/>
          <p:cNvGrpSpPr/>
          <p:nvPr/>
        </p:nvGrpSpPr>
        <p:grpSpPr>
          <a:xfrm rot="0">
            <a:off x="474345" y="1551940"/>
            <a:ext cx="11312525" cy="645160"/>
            <a:chOff x="1491" y="3356"/>
            <a:chExt cx="17815" cy="1016"/>
          </a:xfrm>
        </p:grpSpPr>
        <p:sp>
          <p:nvSpPr>
            <p:cNvPr id="25" name="文本框 24"/>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专题片以画面“蒙太奇”作为其主要的表现方式，“蒙太奇”富于表现力，将对列镜头组接在一起时，其效果“不是两数之和，而是两数之积”。</a:t>
              </a:r>
              <a:endParaRPr dirty="0">
                <a:latin typeface="+mn-ea"/>
                <a:cs typeface="宋体" panose="02010600030101010101" pitchFamily="2" charset="-122"/>
                <a:sym typeface="+mn-ea"/>
              </a:endParaRPr>
            </a:p>
          </p:txBody>
        </p:sp>
        <p:sp>
          <p:nvSpPr>
            <p:cNvPr id="26" name="椭圆 2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0" name="组合 19"/>
          <p:cNvGrpSpPr/>
          <p:nvPr/>
        </p:nvGrpSpPr>
        <p:grpSpPr>
          <a:xfrm rot="0">
            <a:off x="474345" y="2176780"/>
            <a:ext cx="11312525" cy="645160"/>
            <a:chOff x="1491" y="3356"/>
            <a:chExt cx="17815" cy="1016"/>
          </a:xfrm>
        </p:grpSpPr>
        <p:sp>
          <p:nvSpPr>
            <p:cNvPr id="21" name="文本框 20"/>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纪录片多运用“长镜头”作为其主要的表现方式，“长镜头”能保证事件时空的相对完整性，纪实性强，能给人以逼真的参与感和现场感，可以客观地展现生活原貌。</a:t>
              </a:r>
              <a:endParaRPr dirty="0">
                <a:latin typeface="+mn-ea"/>
                <a:cs typeface="宋体" panose="02010600030101010101" pitchFamily="2" charset="-122"/>
                <a:sym typeface="+mn-ea"/>
              </a:endParaRPr>
            </a:p>
          </p:txBody>
        </p:sp>
        <p:sp>
          <p:nvSpPr>
            <p:cNvPr id="22" name="椭圆 21"/>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4" name="文本框 23"/>
          <p:cNvSpPr txBox="1"/>
          <p:nvPr/>
        </p:nvSpPr>
        <p:spPr>
          <a:xfrm>
            <a:off x="144145" y="2821940"/>
            <a:ext cx="10187940" cy="398780"/>
          </a:xfrm>
          <a:prstGeom prst="rect">
            <a:avLst/>
          </a:prstGeom>
          <a:noFill/>
        </p:spPr>
        <p:txBody>
          <a:bodyPr wrap="square" rtlCol="0" anchor="t">
            <a:spAutoFit/>
          </a:bodyPr>
          <a:p>
            <a:r>
              <a:rPr sz="2000">
                <a:solidFill>
                  <a:srgbClr val="382C78"/>
                </a:solidFill>
                <a:sym typeface="+mn-ea"/>
              </a:rPr>
              <a:t>4．细节表现的不同</a:t>
            </a:r>
            <a:endParaRPr sz="2000">
              <a:solidFill>
                <a:srgbClr val="382C78"/>
              </a:solidFill>
              <a:sym typeface="+mn-ea"/>
            </a:endParaRPr>
          </a:p>
        </p:txBody>
      </p:sp>
      <p:grpSp>
        <p:nvGrpSpPr>
          <p:cNvPr id="27" name="组合 26"/>
          <p:cNvGrpSpPr/>
          <p:nvPr/>
        </p:nvGrpSpPr>
        <p:grpSpPr>
          <a:xfrm rot="0">
            <a:off x="474345" y="3211830"/>
            <a:ext cx="11312525" cy="645160"/>
            <a:chOff x="1491" y="3356"/>
            <a:chExt cx="17815" cy="1016"/>
          </a:xfrm>
        </p:grpSpPr>
        <p:sp>
          <p:nvSpPr>
            <p:cNvPr id="28" name="文本框 27"/>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纪录片更注重细节的拍摄，通过细节的表现来刻画人物性格、揭示人物内心世界、传达人物情感、推动情节发展。</a:t>
              </a:r>
              <a:endParaRPr dirty="0">
                <a:latin typeface="+mn-ea"/>
                <a:cs typeface="宋体" panose="02010600030101010101" pitchFamily="2" charset="-122"/>
                <a:sym typeface="+mn-ea"/>
              </a:endParaRPr>
            </a:p>
          </p:txBody>
        </p:sp>
        <p:sp>
          <p:nvSpPr>
            <p:cNvPr id="29" name="椭圆 2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0" name="组合 29"/>
          <p:cNvGrpSpPr/>
          <p:nvPr/>
        </p:nvGrpSpPr>
        <p:grpSpPr>
          <a:xfrm rot="0">
            <a:off x="474345" y="3828415"/>
            <a:ext cx="11312525" cy="645160"/>
            <a:chOff x="1491" y="3356"/>
            <a:chExt cx="17815" cy="1016"/>
          </a:xfrm>
        </p:grpSpPr>
        <p:sp>
          <p:nvSpPr>
            <p:cNvPr id="31" name="文本框 30"/>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专题片是对社会生活的某一领域或某一方面，给予集中的、深入的报道，细节不是其关注的重点，它更注重的是对内容的整体表现。</a:t>
              </a:r>
              <a:endParaRPr dirty="0">
                <a:latin typeface="+mn-ea"/>
                <a:cs typeface="宋体" panose="02010600030101010101" pitchFamily="2" charset="-122"/>
                <a:sym typeface="+mn-ea"/>
              </a:endParaRPr>
            </a:p>
          </p:txBody>
        </p:sp>
        <p:sp>
          <p:nvSpPr>
            <p:cNvPr id="34" name="椭圆 3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文本框 1"/>
          <p:cNvSpPr txBox="1"/>
          <p:nvPr/>
        </p:nvSpPr>
        <p:spPr>
          <a:xfrm>
            <a:off x="144145" y="4444365"/>
            <a:ext cx="10187940" cy="398780"/>
          </a:xfrm>
          <a:prstGeom prst="rect">
            <a:avLst/>
          </a:prstGeom>
          <a:noFill/>
        </p:spPr>
        <p:txBody>
          <a:bodyPr wrap="square" rtlCol="0" anchor="t">
            <a:spAutoFit/>
          </a:bodyPr>
          <a:p>
            <a:r>
              <a:rPr sz="2000">
                <a:solidFill>
                  <a:srgbClr val="382C78"/>
                </a:solidFill>
                <a:sym typeface="+mn-ea"/>
              </a:rPr>
              <a:t>5．声音处理的不同</a:t>
            </a:r>
            <a:endParaRPr sz="2000">
              <a:solidFill>
                <a:srgbClr val="382C78"/>
              </a:solidFill>
              <a:sym typeface="+mn-ea"/>
            </a:endParaRPr>
          </a:p>
        </p:txBody>
      </p:sp>
      <p:grpSp>
        <p:nvGrpSpPr>
          <p:cNvPr id="7" name="组合 6"/>
          <p:cNvGrpSpPr/>
          <p:nvPr/>
        </p:nvGrpSpPr>
        <p:grpSpPr>
          <a:xfrm rot="0">
            <a:off x="474345" y="4832985"/>
            <a:ext cx="11312525" cy="645160"/>
            <a:chOff x="1491" y="3356"/>
            <a:chExt cx="17815" cy="1016"/>
          </a:xfrm>
        </p:grpSpPr>
        <p:sp>
          <p:nvSpPr>
            <p:cNvPr id="13" name="文本框 12"/>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在语言处理上，专题片中的声音处理重心在于解说词，“主题先行”在很多时候也意味着“解说词先行”，解说词往往贯通全片，具有强有力的引导作用，主体意识随时渗透在片中。</a:t>
              </a:r>
              <a:endParaRPr dirty="0">
                <a:latin typeface="+mn-ea"/>
                <a:cs typeface="宋体" panose="02010600030101010101" pitchFamily="2" charset="-122"/>
                <a:sym typeface="+mn-ea"/>
              </a:endParaRPr>
            </a:p>
          </p:txBody>
        </p:sp>
        <p:sp>
          <p:nvSpPr>
            <p:cNvPr id="14" name="椭圆 1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6" name="组合 15"/>
          <p:cNvGrpSpPr/>
          <p:nvPr/>
        </p:nvGrpSpPr>
        <p:grpSpPr>
          <a:xfrm rot="0">
            <a:off x="457200" y="5405120"/>
            <a:ext cx="11312525" cy="645160"/>
            <a:chOff x="1491" y="3356"/>
            <a:chExt cx="17815" cy="1016"/>
          </a:xfrm>
        </p:grpSpPr>
        <p:sp>
          <p:nvSpPr>
            <p:cNvPr id="17" name="文本框 16"/>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纪录片在声音的处理上更多地运用“同期声”，而且多采用“声画合一”的方式，增强画面的真实感，注重表达创作者的主观情感。即使用到解说词，多半也是对画面的补充，仅仅起到略加解释的作用。</a:t>
              </a:r>
              <a:endParaRPr dirty="0">
                <a:latin typeface="+mn-ea"/>
                <a:cs typeface="宋体" panose="02010600030101010101" pitchFamily="2" charset="-122"/>
                <a:sym typeface="+mn-ea"/>
              </a:endParaRPr>
            </a:p>
          </p:txBody>
        </p:sp>
        <p:sp>
          <p:nvSpPr>
            <p:cNvPr id="18" name="椭圆 1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9" name="组合 18"/>
          <p:cNvGrpSpPr/>
          <p:nvPr/>
        </p:nvGrpSpPr>
        <p:grpSpPr>
          <a:xfrm rot="0">
            <a:off x="457200" y="6009640"/>
            <a:ext cx="11312525" cy="645160"/>
            <a:chOff x="1491" y="3356"/>
            <a:chExt cx="17815" cy="1016"/>
          </a:xfrm>
        </p:grpSpPr>
        <p:sp>
          <p:nvSpPr>
            <p:cNvPr id="35" name="文本框 34"/>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纪录片在声音的处理上更多地运用“同期声”，而且多采用“声画合一”的方式，增强画面的真实感，注重表达创作者的主观情感。即使用到解说词，多半也是对画面的补充，仅仅起到略加解释的作用。</a:t>
              </a:r>
              <a:endParaRPr dirty="0">
                <a:latin typeface="+mn-ea"/>
                <a:cs typeface="宋体" panose="02010600030101010101" pitchFamily="2" charset="-122"/>
                <a:sym typeface="+mn-ea"/>
              </a:endParaRPr>
            </a:p>
          </p:txBody>
        </p:sp>
        <p:sp>
          <p:nvSpPr>
            <p:cNvPr id="37" name="椭圆 3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048" cy="1016"/>
            </a:xfrm>
            <a:prstGeom prst="rect">
              <a:avLst/>
            </a:prstGeom>
            <a:noFill/>
          </p:spPr>
          <p:txBody>
            <a:bodyPr wrap="none" rtlCol="0" anchor="t">
              <a:spAutoFit/>
            </a:bodyPr>
            <a:p>
              <a:pPr algn="l"/>
              <a:r>
                <a:rPr lang="zh-CN" altLang="en-US" sz="3600">
                  <a:solidFill>
                    <a:srgbClr val="382C78"/>
                  </a:solidFill>
                  <a:sym typeface="+mn-ea"/>
                </a:rPr>
                <a:t>一、纪录片的界定</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502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第二节	纪录片概述</a:t>
                </a:r>
                <a:endParaRPr>
                  <a:solidFill>
                    <a:schemeClr val="bg1"/>
                  </a:solidFill>
                </a:endParaRPr>
              </a:p>
            </p:txBody>
          </p:sp>
        </p:grpSp>
      </p:grpSp>
      <p:sp>
        <p:nvSpPr>
          <p:cNvPr id="8" name="文本框 7"/>
          <p:cNvSpPr txBox="1"/>
          <p:nvPr/>
        </p:nvSpPr>
        <p:spPr>
          <a:xfrm>
            <a:off x="520065" y="1033780"/>
            <a:ext cx="11152505" cy="101473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纪录片是影视作品的一种重要类型。本书将纪录片界定为：纪录片是以真实生活为创作素材，以真人真事为表现对象，并对其进行艺术的加工与展现，给人以一定审美功能和引发人们思考的一种非虚构的影视艺术形式。</a:t>
            </a:r>
            <a:endParaRPr sz="2000">
              <a:solidFill>
                <a:srgbClr val="382C78"/>
              </a:solidFill>
              <a:sym typeface="+mn-ea"/>
            </a:endParaRPr>
          </a:p>
        </p:txBody>
      </p:sp>
      <p:sp>
        <p:nvSpPr>
          <p:cNvPr id="4" name="文本框 3"/>
          <p:cNvSpPr txBox="1"/>
          <p:nvPr/>
        </p:nvSpPr>
        <p:spPr>
          <a:xfrm>
            <a:off x="264795" y="1962150"/>
            <a:ext cx="3840480" cy="645160"/>
          </a:xfrm>
          <a:prstGeom prst="rect">
            <a:avLst/>
          </a:prstGeom>
          <a:noFill/>
        </p:spPr>
        <p:txBody>
          <a:bodyPr wrap="none" rtlCol="0" anchor="t">
            <a:spAutoFit/>
          </a:bodyPr>
          <a:p>
            <a:pPr algn="l"/>
            <a:r>
              <a:rPr lang="zh-CN" altLang="en-US" sz="3600">
                <a:solidFill>
                  <a:srgbClr val="382C78"/>
                </a:solidFill>
                <a:sym typeface="+mn-ea"/>
              </a:rPr>
              <a:t>二、纪录片的特征</a:t>
            </a:r>
            <a:endParaRPr lang="zh-CN" altLang="en-US" sz="3600">
              <a:solidFill>
                <a:srgbClr val="382C78"/>
              </a:solidFill>
              <a:sym typeface="+mn-ea"/>
            </a:endParaRPr>
          </a:p>
        </p:txBody>
      </p:sp>
      <p:sp>
        <p:nvSpPr>
          <p:cNvPr id="9" name="文本框 8"/>
          <p:cNvSpPr txBox="1"/>
          <p:nvPr/>
        </p:nvSpPr>
        <p:spPr>
          <a:xfrm>
            <a:off x="264795" y="2844800"/>
            <a:ext cx="3840480" cy="645160"/>
          </a:xfrm>
          <a:prstGeom prst="rect">
            <a:avLst/>
          </a:prstGeom>
          <a:noFill/>
        </p:spPr>
        <p:txBody>
          <a:bodyPr wrap="none" rtlCol="0" anchor="t">
            <a:spAutoFit/>
          </a:bodyPr>
          <a:p>
            <a:pPr algn="l"/>
            <a:r>
              <a:rPr lang="zh-CN" altLang="en-US" sz="3600">
                <a:solidFill>
                  <a:srgbClr val="382C78"/>
                </a:solidFill>
                <a:sym typeface="+mn-ea"/>
              </a:rPr>
              <a:t>三、纪录片的分类</a:t>
            </a:r>
            <a:endParaRPr lang="zh-CN" altLang="en-US" sz="3600">
              <a:solidFill>
                <a:srgbClr val="382C78"/>
              </a:solidFill>
              <a:sym typeface="+mn-ea"/>
            </a:endParaRPr>
          </a:p>
        </p:txBody>
      </p:sp>
      <p:sp>
        <p:nvSpPr>
          <p:cNvPr id="10" name="文本框 9"/>
          <p:cNvSpPr txBox="1"/>
          <p:nvPr/>
        </p:nvSpPr>
        <p:spPr>
          <a:xfrm>
            <a:off x="822325" y="2531110"/>
            <a:ext cx="11152505" cy="398780"/>
          </a:xfrm>
          <a:prstGeom prst="rect">
            <a:avLst/>
          </a:prstGeom>
          <a:noFill/>
        </p:spPr>
        <p:txBody>
          <a:bodyPr wrap="square" rtlCol="0" anchor="t">
            <a:spAutoFit/>
          </a:bodyPr>
          <a:p>
            <a:r>
              <a:rPr sz="2000">
                <a:solidFill>
                  <a:srgbClr val="382C78"/>
                </a:solidFill>
                <a:sym typeface="+mn-ea"/>
              </a:rPr>
              <a:t>（一）记录对象的真实性</a:t>
            </a:r>
            <a:r>
              <a:rPr lang="en-US" sz="2000">
                <a:solidFill>
                  <a:srgbClr val="382C78"/>
                </a:solidFill>
                <a:sym typeface="+mn-ea"/>
              </a:rPr>
              <a:t>     </a:t>
            </a:r>
            <a:r>
              <a:rPr sz="2000">
                <a:solidFill>
                  <a:srgbClr val="382C78"/>
                </a:solidFill>
                <a:sym typeface="+mn-ea"/>
              </a:rPr>
              <a:t>（二）内容表现的丰富性</a:t>
            </a:r>
            <a:r>
              <a:rPr lang="en-US" sz="2000">
                <a:solidFill>
                  <a:srgbClr val="382C78"/>
                </a:solidFill>
                <a:sym typeface="+mn-ea"/>
              </a:rPr>
              <a:t>      </a:t>
            </a:r>
            <a:r>
              <a:rPr sz="2000">
                <a:solidFill>
                  <a:srgbClr val="382C78"/>
                </a:solidFill>
                <a:sym typeface="+mn-ea"/>
              </a:rPr>
              <a:t>（三）艺术手法的多样性</a:t>
            </a:r>
            <a:endParaRPr sz="2000">
              <a:solidFill>
                <a:srgbClr val="382C78"/>
              </a:solidFill>
              <a:sym typeface="+mn-ea"/>
            </a:endParaRPr>
          </a:p>
        </p:txBody>
      </p:sp>
      <p:sp>
        <p:nvSpPr>
          <p:cNvPr id="11" name="文本框 10"/>
          <p:cNvSpPr txBox="1"/>
          <p:nvPr/>
        </p:nvSpPr>
        <p:spPr>
          <a:xfrm>
            <a:off x="264795" y="3402330"/>
            <a:ext cx="10187940" cy="398780"/>
          </a:xfrm>
          <a:prstGeom prst="rect">
            <a:avLst/>
          </a:prstGeom>
          <a:noFill/>
        </p:spPr>
        <p:txBody>
          <a:bodyPr wrap="square" rtlCol="0" anchor="t">
            <a:spAutoFit/>
          </a:bodyPr>
          <a:p>
            <a:r>
              <a:rPr sz="2000">
                <a:solidFill>
                  <a:srgbClr val="382C78"/>
                </a:solidFill>
                <a:sym typeface="+mn-ea"/>
              </a:rPr>
              <a:t>（一）按创作风格来划分</a:t>
            </a:r>
            <a:endParaRPr sz="2000">
              <a:solidFill>
                <a:srgbClr val="382C78"/>
              </a:solidFill>
              <a:sym typeface="+mn-ea"/>
            </a:endParaRPr>
          </a:p>
        </p:txBody>
      </p:sp>
      <p:grpSp>
        <p:nvGrpSpPr>
          <p:cNvPr id="12" name="组合 11"/>
          <p:cNvGrpSpPr/>
          <p:nvPr/>
        </p:nvGrpSpPr>
        <p:grpSpPr>
          <a:xfrm>
            <a:off x="446405" y="3622675"/>
            <a:ext cx="11312525" cy="635000"/>
            <a:chOff x="9363" y="3519"/>
            <a:chExt cx="17815" cy="1000"/>
          </a:xfrm>
        </p:grpSpPr>
        <p:sp>
          <p:nvSpPr>
            <p:cNvPr id="38" name="矩形 3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9" name="文本框 38"/>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按创作风格来划分，纪录片可分为纪实型、写意型和思辨型纪录片。</a:t>
              </a:r>
              <a:endParaRPr dirty="0">
                <a:latin typeface="+mn-ea"/>
                <a:cs typeface="宋体" panose="02010600030101010101" pitchFamily="2" charset="-122"/>
                <a:sym typeface="+mn-ea"/>
              </a:endParaRPr>
            </a:p>
          </p:txBody>
        </p:sp>
      </p:grpSp>
      <p:grpSp>
        <p:nvGrpSpPr>
          <p:cNvPr id="40" name="组合 39"/>
          <p:cNvGrpSpPr/>
          <p:nvPr/>
        </p:nvGrpSpPr>
        <p:grpSpPr>
          <a:xfrm>
            <a:off x="446405" y="4191000"/>
            <a:ext cx="11312525" cy="922020"/>
            <a:chOff x="9363" y="3519"/>
            <a:chExt cx="17815" cy="1452"/>
          </a:xfrm>
        </p:grpSpPr>
        <p:sp>
          <p:nvSpPr>
            <p:cNvPr id="41" name="矩形 4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3" name="文本框 42"/>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纪实型纪录片，是指用纪实的方法，真实地记录生活的某一过程或事物的某一方面，侧重展现生活或事物本身，反映某种人文精神的纪录片</a:t>
              </a:r>
              <a:r>
                <a:rPr lang="zh-CN" dirty="0">
                  <a:latin typeface="+mn-ea"/>
                  <a:cs typeface="宋体" panose="02010600030101010101" pitchFamily="2" charset="-122"/>
                  <a:sym typeface="+mn-ea"/>
                </a:rPr>
                <a:t>。</a:t>
              </a:r>
              <a:endParaRPr lang="zh-CN" dirty="0">
                <a:latin typeface="+mn-ea"/>
                <a:cs typeface="宋体" panose="02010600030101010101" pitchFamily="2" charset="-122"/>
                <a:sym typeface="+mn-ea"/>
              </a:endParaRPr>
            </a:p>
          </p:txBody>
        </p:sp>
      </p:grpSp>
      <p:grpSp>
        <p:nvGrpSpPr>
          <p:cNvPr id="44" name="组合 43"/>
          <p:cNvGrpSpPr/>
          <p:nvPr/>
        </p:nvGrpSpPr>
        <p:grpSpPr>
          <a:xfrm>
            <a:off x="446405" y="4982845"/>
            <a:ext cx="11312525" cy="922020"/>
            <a:chOff x="9363" y="3519"/>
            <a:chExt cx="17815" cy="1452"/>
          </a:xfrm>
        </p:grpSpPr>
        <p:sp>
          <p:nvSpPr>
            <p:cNvPr id="45" name="矩形 4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6" name="文本框 45"/>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纪实型纪录片，是指用纪实的方法，真实地记录生活的某一过程或事物的某一方面，侧重展现生活或事物本身，反映某种人文精神的纪录片</a:t>
              </a:r>
              <a:r>
                <a:rPr lang="zh-CN" dirty="0">
                  <a:latin typeface="+mn-ea"/>
                  <a:cs typeface="宋体" panose="02010600030101010101" pitchFamily="2" charset="-122"/>
                  <a:sym typeface="+mn-ea"/>
                </a:rPr>
                <a:t>。</a:t>
              </a:r>
              <a:endParaRPr lang="zh-CN" dirty="0">
                <a:latin typeface="+mn-ea"/>
                <a:cs typeface="宋体" panose="02010600030101010101" pitchFamily="2" charset="-122"/>
                <a:sym typeface="+mn-ea"/>
              </a:endParaRPr>
            </a:p>
          </p:txBody>
        </p:sp>
      </p:grpSp>
      <p:grpSp>
        <p:nvGrpSpPr>
          <p:cNvPr id="47" name="组合 46"/>
          <p:cNvGrpSpPr/>
          <p:nvPr/>
        </p:nvGrpSpPr>
        <p:grpSpPr>
          <a:xfrm>
            <a:off x="446405" y="5854065"/>
            <a:ext cx="11312525" cy="922020"/>
            <a:chOff x="9363" y="3519"/>
            <a:chExt cx="17815" cy="1452"/>
          </a:xfrm>
        </p:grpSpPr>
        <p:sp>
          <p:nvSpPr>
            <p:cNvPr id="48" name="矩形 4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9" name="文本框 48"/>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纪实型纪录片，是指用纪实的方法，真实地记录生活的某一过程或事物的某一方面，侧重展现生活或事物本身，反映某种人文精神的纪录片</a:t>
              </a:r>
              <a:r>
                <a:rPr lang="zh-CN" dirty="0">
                  <a:latin typeface="+mn-ea"/>
                  <a:cs typeface="宋体" panose="02010600030101010101" pitchFamily="2" charset="-122"/>
                  <a:sym typeface="+mn-ea"/>
                </a:rPr>
                <a:t>。</a:t>
              </a:r>
              <a:endParaRPr lang="zh-CN"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048" cy="1016"/>
            </a:xfrm>
            <a:prstGeom prst="rect">
              <a:avLst/>
            </a:prstGeom>
            <a:noFill/>
          </p:spPr>
          <p:txBody>
            <a:bodyPr wrap="none" rtlCol="0" anchor="t">
              <a:spAutoFit/>
            </a:bodyPr>
            <a:p>
              <a:pPr algn="l"/>
              <a:r>
                <a:rPr lang="zh-CN" altLang="en-US" sz="3600">
                  <a:solidFill>
                    <a:srgbClr val="382C78"/>
                  </a:solidFill>
                  <a:sym typeface="+mn-ea"/>
                </a:rPr>
                <a:t>三、纪录片的分类</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502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第二节	纪录片概述</a:t>
                </a:r>
                <a:endParaRPr>
                  <a:solidFill>
                    <a:schemeClr val="bg1"/>
                  </a:solidFill>
                </a:endParaRPr>
              </a:p>
            </p:txBody>
          </p:sp>
        </p:grpSp>
      </p:grpSp>
      <p:sp>
        <p:nvSpPr>
          <p:cNvPr id="11" name="文本框 10"/>
          <p:cNvSpPr txBox="1"/>
          <p:nvPr/>
        </p:nvSpPr>
        <p:spPr>
          <a:xfrm>
            <a:off x="128905" y="1092200"/>
            <a:ext cx="10187940" cy="398780"/>
          </a:xfrm>
          <a:prstGeom prst="rect">
            <a:avLst/>
          </a:prstGeom>
          <a:noFill/>
        </p:spPr>
        <p:txBody>
          <a:bodyPr wrap="square" rtlCol="0" anchor="t">
            <a:spAutoFit/>
          </a:bodyPr>
          <a:p>
            <a:r>
              <a:rPr sz="2000">
                <a:solidFill>
                  <a:srgbClr val="382C78"/>
                </a:solidFill>
                <a:sym typeface="+mn-ea"/>
              </a:rPr>
              <a:t>（二）按题材来划分</a:t>
            </a:r>
            <a:endParaRPr sz="2000">
              <a:solidFill>
                <a:srgbClr val="382C78"/>
              </a:solidFill>
              <a:sym typeface="+mn-ea"/>
            </a:endParaRPr>
          </a:p>
        </p:txBody>
      </p:sp>
      <p:sp>
        <p:nvSpPr>
          <p:cNvPr id="2" name="文本框 1"/>
          <p:cNvSpPr txBox="1"/>
          <p:nvPr/>
        </p:nvSpPr>
        <p:spPr>
          <a:xfrm>
            <a:off x="264795" y="1490980"/>
            <a:ext cx="10187940" cy="398780"/>
          </a:xfrm>
          <a:prstGeom prst="rect">
            <a:avLst/>
          </a:prstGeom>
          <a:noFill/>
        </p:spPr>
        <p:txBody>
          <a:bodyPr wrap="square" rtlCol="0" anchor="t">
            <a:spAutoFit/>
          </a:bodyPr>
          <a:p>
            <a:r>
              <a:rPr sz="2000">
                <a:solidFill>
                  <a:srgbClr val="382C78"/>
                </a:solidFill>
                <a:sym typeface="+mn-ea"/>
              </a:rPr>
              <a:t>1．新闻纪录片</a:t>
            </a:r>
            <a:endParaRPr sz="2000">
              <a:solidFill>
                <a:srgbClr val="382C78"/>
              </a:solidFill>
              <a:sym typeface="+mn-ea"/>
            </a:endParaRPr>
          </a:p>
        </p:txBody>
      </p:sp>
      <p:grpSp>
        <p:nvGrpSpPr>
          <p:cNvPr id="23" name="组合 22"/>
          <p:cNvGrpSpPr/>
          <p:nvPr/>
        </p:nvGrpSpPr>
        <p:grpSpPr>
          <a:xfrm rot="0">
            <a:off x="446405" y="1898650"/>
            <a:ext cx="11312525" cy="645160"/>
            <a:chOff x="1491" y="3356"/>
            <a:chExt cx="17815" cy="1016"/>
          </a:xfrm>
        </p:grpSpPr>
        <p:sp>
          <p:nvSpPr>
            <p:cNvPr id="25" name="文本框 24"/>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新闻纪录片是指以纪实的手法对社会新近发生的有新闻价值的事件或人物进行有深度的、有过程性的记录和报道的纪录片</a:t>
              </a:r>
              <a:r>
                <a:rPr lang="zh-CN" dirty="0">
                  <a:latin typeface="+mn-ea"/>
                  <a:cs typeface="宋体" panose="02010600030101010101" pitchFamily="2" charset="-122"/>
                  <a:sym typeface="+mn-ea"/>
                </a:rPr>
                <a:t>。</a:t>
              </a:r>
              <a:endParaRPr lang="zh-CN" dirty="0">
                <a:latin typeface="+mn-ea"/>
                <a:cs typeface="宋体" panose="02010600030101010101" pitchFamily="2" charset="-122"/>
                <a:sym typeface="+mn-ea"/>
              </a:endParaRPr>
            </a:p>
          </p:txBody>
        </p:sp>
        <p:sp>
          <p:nvSpPr>
            <p:cNvPr id="26" name="椭圆 2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5" name="文本框 4"/>
          <p:cNvSpPr txBox="1"/>
          <p:nvPr/>
        </p:nvSpPr>
        <p:spPr>
          <a:xfrm>
            <a:off x="264795" y="2543810"/>
            <a:ext cx="10187940" cy="398780"/>
          </a:xfrm>
          <a:prstGeom prst="rect">
            <a:avLst/>
          </a:prstGeom>
          <a:noFill/>
        </p:spPr>
        <p:txBody>
          <a:bodyPr wrap="square" rtlCol="0" anchor="t">
            <a:spAutoFit/>
          </a:bodyPr>
          <a:p>
            <a:r>
              <a:rPr sz="2000">
                <a:solidFill>
                  <a:srgbClr val="382C78"/>
                </a:solidFill>
                <a:sym typeface="+mn-ea"/>
              </a:rPr>
              <a:t>2．文献纪录片</a:t>
            </a:r>
            <a:endParaRPr sz="2000">
              <a:solidFill>
                <a:srgbClr val="382C78"/>
              </a:solidFill>
              <a:sym typeface="+mn-ea"/>
            </a:endParaRPr>
          </a:p>
        </p:txBody>
      </p:sp>
      <p:grpSp>
        <p:nvGrpSpPr>
          <p:cNvPr id="6" name="组合 5"/>
          <p:cNvGrpSpPr/>
          <p:nvPr/>
        </p:nvGrpSpPr>
        <p:grpSpPr>
          <a:xfrm rot="0">
            <a:off x="446405" y="2890520"/>
            <a:ext cx="11312525" cy="645160"/>
            <a:chOff x="1491" y="3356"/>
            <a:chExt cx="17815" cy="1016"/>
          </a:xfrm>
        </p:grpSpPr>
        <p:sp>
          <p:nvSpPr>
            <p:cNvPr id="7" name="文本框 6"/>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文献纪录片是指利用以往拍摄的新闻片、纪录片、影片素材以及相关的真实文件档案、照片、实物等素材进行创作，客观叙述某一历史时期、历史事件、历史人物的纪录片</a:t>
              </a:r>
              <a:r>
                <a:rPr lang="zh-CN" dirty="0">
                  <a:latin typeface="+mn-ea"/>
                  <a:cs typeface="宋体" panose="02010600030101010101" pitchFamily="2" charset="-122"/>
                  <a:sym typeface="+mn-ea"/>
                </a:rPr>
                <a:t>。</a:t>
              </a:r>
              <a:endParaRPr lang="zh-CN" dirty="0">
                <a:latin typeface="+mn-ea"/>
                <a:cs typeface="宋体" panose="02010600030101010101" pitchFamily="2" charset="-122"/>
                <a:sym typeface="+mn-ea"/>
              </a:endParaRPr>
            </a:p>
          </p:txBody>
        </p:sp>
        <p:sp>
          <p:nvSpPr>
            <p:cNvPr id="13" name="椭圆 1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 name="文本框 13"/>
          <p:cNvSpPr txBox="1"/>
          <p:nvPr/>
        </p:nvSpPr>
        <p:spPr>
          <a:xfrm>
            <a:off x="264795" y="3535680"/>
            <a:ext cx="10187940" cy="398780"/>
          </a:xfrm>
          <a:prstGeom prst="rect">
            <a:avLst/>
          </a:prstGeom>
          <a:noFill/>
        </p:spPr>
        <p:txBody>
          <a:bodyPr wrap="square" rtlCol="0" anchor="t">
            <a:spAutoFit/>
          </a:bodyPr>
          <a:p>
            <a:r>
              <a:rPr sz="2000">
                <a:solidFill>
                  <a:srgbClr val="382C78"/>
                </a:solidFill>
                <a:sym typeface="+mn-ea"/>
              </a:rPr>
              <a:t>3．人文社会纪录片</a:t>
            </a:r>
            <a:endParaRPr sz="2000">
              <a:solidFill>
                <a:srgbClr val="382C78"/>
              </a:solidFill>
              <a:sym typeface="+mn-ea"/>
            </a:endParaRPr>
          </a:p>
        </p:txBody>
      </p:sp>
      <p:grpSp>
        <p:nvGrpSpPr>
          <p:cNvPr id="16" name="组合 15"/>
          <p:cNvGrpSpPr/>
          <p:nvPr/>
        </p:nvGrpSpPr>
        <p:grpSpPr>
          <a:xfrm rot="0">
            <a:off x="446405" y="3883660"/>
            <a:ext cx="11312525" cy="469265"/>
            <a:chOff x="1491" y="3356"/>
            <a:chExt cx="17815" cy="739"/>
          </a:xfrm>
        </p:grpSpPr>
        <p:sp>
          <p:nvSpPr>
            <p:cNvPr id="17" name="文本框 16"/>
            <p:cNvSpPr txBox="1"/>
            <p:nvPr/>
          </p:nvSpPr>
          <p:spPr>
            <a:xfrm>
              <a:off x="1980" y="3356"/>
              <a:ext cx="17326" cy="580"/>
            </a:xfrm>
            <a:prstGeom prst="rect">
              <a:avLst/>
            </a:prstGeom>
            <a:noFill/>
          </p:spPr>
          <p:txBody>
            <a:bodyPr wrap="square" rtlCol="0" anchor="t">
              <a:spAutoFit/>
            </a:bodyPr>
            <a:p>
              <a:r>
                <a:rPr dirty="0">
                  <a:latin typeface="+mn-ea"/>
                  <a:cs typeface="宋体" panose="02010600030101010101" pitchFamily="2" charset="-122"/>
                  <a:sym typeface="+mn-ea"/>
                </a:rPr>
                <a:t>人文社会纪录片是指以普通人和当下社会现实为记录对象，反映和展现人文情怀的纪录片</a:t>
              </a:r>
              <a:r>
                <a:rPr lang="zh-CN" dirty="0">
                  <a:latin typeface="+mn-ea"/>
                  <a:cs typeface="宋体" panose="02010600030101010101" pitchFamily="2" charset="-122"/>
                  <a:sym typeface="+mn-ea"/>
                </a:rPr>
                <a:t>。</a:t>
              </a:r>
              <a:endParaRPr lang="zh-CN" dirty="0">
                <a:latin typeface="+mn-ea"/>
                <a:cs typeface="宋体" panose="02010600030101010101" pitchFamily="2" charset="-122"/>
                <a:sym typeface="+mn-ea"/>
              </a:endParaRPr>
            </a:p>
          </p:txBody>
        </p:sp>
        <p:sp>
          <p:nvSpPr>
            <p:cNvPr id="18" name="椭圆 1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9" name="文本框 18"/>
          <p:cNvSpPr txBox="1"/>
          <p:nvPr/>
        </p:nvSpPr>
        <p:spPr>
          <a:xfrm>
            <a:off x="264795" y="4352925"/>
            <a:ext cx="10187940" cy="398780"/>
          </a:xfrm>
          <a:prstGeom prst="rect">
            <a:avLst/>
          </a:prstGeom>
          <a:noFill/>
        </p:spPr>
        <p:txBody>
          <a:bodyPr wrap="square" rtlCol="0" anchor="t">
            <a:spAutoFit/>
          </a:bodyPr>
          <a:p>
            <a:r>
              <a:rPr sz="2000">
                <a:solidFill>
                  <a:srgbClr val="382C78"/>
                </a:solidFill>
                <a:sym typeface="+mn-ea"/>
              </a:rPr>
              <a:t>4．历史文化纪录片</a:t>
            </a:r>
            <a:endParaRPr sz="2000">
              <a:solidFill>
                <a:srgbClr val="382C78"/>
              </a:solidFill>
              <a:sym typeface="+mn-ea"/>
            </a:endParaRPr>
          </a:p>
        </p:txBody>
      </p:sp>
      <p:grpSp>
        <p:nvGrpSpPr>
          <p:cNvPr id="20" name="组合 19"/>
          <p:cNvGrpSpPr/>
          <p:nvPr/>
        </p:nvGrpSpPr>
        <p:grpSpPr>
          <a:xfrm rot="0">
            <a:off x="446405" y="4715510"/>
            <a:ext cx="11312525" cy="645160"/>
            <a:chOff x="1491" y="3356"/>
            <a:chExt cx="17815" cy="1016"/>
          </a:xfrm>
        </p:grpSpPr>
        <p:sp>
          <p:nvSpPr>
            <p:cNvPr id="21" name="文本框 20"/>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历史文化纪录片是指利用影像形态对历史遗迹、文物器皿、人文景观的记录和表达，并以此来折射当代人对民族历史和文化的深刻认识、体验与反思的纪录片</a:t>
              </a:r>
              <a:r>
                <a:rPr lang="zh-CN" dirty="0">
                  <a:latin typeface="+mn-ea"/>
                  <a:cs typeface="宋体" panose="02010600030101010101" pitchFamily="2" charset="-122"/>
                  <a:sym typeface="+mn-ea"/>
                </a:rPr>
                <a:t>。</a:t>
              </a:r>
              <a:endParaRPr lang="zh-CN" dirty="0">
                <a:latin typeface="+mn-ea"/>
                <a:cs typeface="宋体" panose="02010600030101010101" pitchFamily="2" charset="-122"/>
                <a:sym typeface="+mn-ea"/>
              </a:endParaRPr>
            </a:p>
          </p:txBody>
        </p:sp>
        <p:sp>
          <p:nvSpPr>
            <p:cNvPr id="22" name="椭圆 21"/>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4" name="文本框 23"/>
          <p:cNvSpPr txBox="1"/>
          <p:nvPr/>
        </p:nvSpPr>
        <p:spPr>
          <a:xfrm>
            <a:off x="264795" y="5360670"/>
            <a:ext cx="10187940" cy="398780"/>
          </a:xfrm>
          <a:prstGeom prst="rect">
            <a:avLst/>
          </a:prstGeom>
          <a:noFill/>
        </p:spPr>
        <p:txBody>
          <a:bodyPr wrap="square" rtlCol="0" anchor="t">
            <a:spAutoFit/>
          </a:bodyPr>
          <a:p>
            <a:r>
              <a:rPr sz="2000">
                <a:solidFill>
                  <a:srgbClr val="382C78"/>
                </a:solidFill>
                <a:sym typeface="+mn-ea"/>
              </a:rPr>
              <a:t>5．自然科技纪录片</a:t>
            </a:r>
            <a:endParaRPr sz="2000">
              <a:solidFill>
                <a:srgbClr val="382C78"/>
              </a:solidFill>
              <a:sym typeface="+mn-ea"/>
            </a:endParaRPr>
          </a:p>
        </p:txBody>
      </p:sp>
      <p:grpSp>
        <p:nvGrpSpPr>
          <p:cNvPr id="27" name="组合 26"/>
          <p:cNvGrpSpPr/>
          <p:nvPr/>
        </p:nvGrpSpPr>
        <p:grpSpPr>
          <a:xfrm rot="0">
            <a:off x="446405" y="5763260"/>
            <a:ext cx="11312525" cy="645160"/>
            <a:chOff x="1491" y="3356"/>
            <a:chExt cx="17815" cy="1016"/>
          </a:xfrm>
        </p:grpSpPr>
        <p:sp>
          <p:nvSpPr>
            <p:cNvPr id="28" name="文本框 27"/>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自然科技纪录片是指以自然环境和生物、科学技术本身等作为关注对象，记录自然环境、生物和科技与人类之间关系的纪录片</a:t>
              </a:r>
              <a:endParaRPr dirty="0">
                <a:latin typeface="+mn-ea"/>
                <a:cs typeface="宋体" panose="02010600030101010101" pitchFamily="2" charset="-122"/>
                <a:sym typeface="+mn-ea"/>
              </a:endParaRPr>
            </a:p>
          </p:txBody>
        </p:sp>
        <p:sp>
          <p:nvSpPr>
            <p:cNvPr id="29" name="椭圆 2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048" cy="1016"/>
            </a:xfrm>
            <a:prstGeom prst="rect">
              <a:avLst/>
            </a:prstGeom>
            <a:noFill/>
          </p:spPr>
          <p:txBody>
            <a:bodyPr wrap="none" rtlCol="0" anchor="t">
              <a:spAutoFit/>
            </a:bodyPr>
            <a:p>
              <a:pPr algn="l"/>
              <a:r>
                <a:rPr lang="zh-CN" altLang="en-US" sz="3600">
                  <a:solidFill>
                    <a:srgbClr val="382C78"/>
                  </a:solidFill>
                  <a:sym typeface="+mn-ea"/>
                </a:rPr>
                <a:t>一、纪录片的筹拍</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352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纪录片创作</a:t>
                </a:r>
                <a:endParaRPr>
                  <a:solidFill>
                    <a:schemeClr val="bg1"/>
                  </a:solidFill>
                </a:endParaRPr>
              </a:p>
            </p:txBody>
          </p:sp>
        </p:grpSp>
      </p:grpSp>
      <p:sp>
        <p:nvSpPr>
          <p:cNvPr id="11" name="文本框 10"/>
          <p:cNvSpPr txBox="1"/>
          <p:nvPr/>
        </p:nvSpPr>
        <p:spPr>
          <a:xfrm>
            <a:off x="128905" y="1092200"/>
            <a:ext cx="10187940" cy="398780"/>
          </a:xfrm>
          <a:prstGeom prst="rect">
            <a:avLst/>
          </a:prstGeom>
          <a:noFill/>
        </p:spPr>
        <p:txBody>
          <a:bodyPr wrap="square" rtlCol="0" anchor="t">
            <a:spAutoFit/>
          </a:bodyPr>
          <a:p>
            <a:r>
              <a:rPr sz="2000">
                <a:solidFill>
                  <a:srgbClr val="382C78"/>
                </a:solidFill>
                <a:sym typeface="+mn-ea"/>
              </a:rPr>
              <a:t>（一）选题</a:t>
            </a:r>
            <a:endParaRPr sz="2000">
              <a:solidFill>
                <a:srgbClr val="382C78"/>
              </a:solidFill>
              <a:sym typeface="+mn-ea"/>
            </a:endParaRPr>
          </a:p>
        </p:txBody>
      </p:sp>
      <p:sp>
        <p:nvSpPr>
          <p:cNvPr id="5" name="文本框 4"/>
          <p:cNvSpPr txBox="1"/>
          <p:nvPr/>
        </p:nvSpPr>
        <p:spPr>
          <a:xfrm>
            <a:off x="70485" y="2543810"/>
            <a:ext cx="10187940" cy="398780"/>
          </a:xfrm>
          <a:prstGeom prst="rect">
            <a:avLst/>
          </a:prstGeom>
          <a:noFill/>
        </p:spPr>
        <p:txBody>
          <a:bodyPr wrap="square" rtlCol="0" anchor="t">
            <a:spAutoFit/>
          </a:bodyPr>
          <a:p>
            <a:r>
              <a:rPr sz="2000">
                <a:solidFill>
                  <a:srgbClr val="382C78"/>
                </a:solidFill>
                <a:sym typeface="+mn-ea"/>
              </a:rPr>
              <a:t>（二）选题基本原则</a:t>
            </a:r>
            <a:endParaRPr sz="2000">
              <a:solidFill>
                <a:srgbClr val="382C78"/>
              </a:solidFill>
              <a:sym typeface="+mn-ea"/>
            </a:endParaRPr>
          </a:p>
        </p:txBody>
      </p:sp>
      <p:grpSp>
        <p:nvGrpSpPr>
          <p:cNvPr id="12" name="组合 11"/>
          <p:cNvGrpSpPr/>
          <p:nvPr/>
        </p:nvGrpSpPr>
        <p:grpSpPr>
          <a:xfrm>
            <a:off x="446405" y="1332230"/>
            <a:ext cx="11312525" cy="635000"/>
            <a:chOff x="9363" y="3519"/>
            <a:chExt cx="17815" cy="1000"/>
          </a:xfrm>
        </p:grpSpPr>
        <p:sp>
          <p:nvSpPr>
            <p:cNvPr id="38" name="矩形 3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9" name="文本框 38"/>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选题就是要解决“拍什么”的问题。好的题材往往具有较高的价值，它是纪录片创作成功的基础。</a:t>
              </a:r>
              <a:endParaRPr dirty="0">
                <a:latin typeface="+mn-ea"/>
                <a:cs typeface="宋体" panose="02010600030101010101" pitchFamily="2" charset="-122"/>
                <a:sym typeface="+mn-ea"/>
              </a:endParaRPr>
            </a:p>
          </p:txBody>
        </p:sp>
      </p:grpSp>
      <p:grpSp>
        <p:nvGrpSpPr>
          <p:cNvPr id="4" name="组合 3"/>
          <p:cNvGrpSpPr/>
          <p:nvPr/>
        </p:nvGrpSpPr>
        <p:grpSpPr>
          <a:xfrm>
            <a:off x="446405" y="1908810"/>
            <a:ext cx="11312525" cy="635000"/>
            <a:chOff x="9363" y="3519"/>
            <a:chExt cx="17815" cy="1000"/>
          </a:xfrm>
        </p:grpSpPr>
        <p:sp>
          <p:nvSpPr>
            <p:cNvPr id="8" name="矩形 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纪录片获取题材的途径主要是通过报纸、广播、网络等媒介获取有价值的信息， 提炼出有价值的题材。</a:t>
              </a:r>
              <a:endParaRPr dirty="0">
                <a:latin typeface="+mn-ea"/>
                <a:cs typeface="宋体" panose="02010600030101010101" pitchFamily="2" charset="-122"/>
                <a:sym typeface="+mn-ea"/>
              </a:endParaRPr>
            </a:p>
          </p:txBody>
        </p:sp>
      </p:grpSp>
      <p:sp>
        <p:nvSpPr>
          <p:cNvPr id="34" name="文本框 33"/>
          <p:cNvSpPr txBox="1"/>
          <p:nvPr/>
        </p:nvSpPr>
        <p:spPr>
          <a:xfrm>
            <a:off x="355600" y="2942590"/>
            <a:ext cx="10610850" cy="1938020"/>
          </a:xfrm>
          <a:prstGeom prst="rect">
            <a:avLst/>
          </a:prstGeom>
          <a:noFill/>
        </p:spPr>
        <p:txBody>
          <a:bodyPr wrap="square" rtlCol="0" anchor="t">
            <a:spAutoFit/>
          </a:bodyPr>
          <a:p>
            <a:r>
              <a:rPr sz="2000">
                <a:solidFill>
                  <a:srgbClr val="382C78"/>
                </a:solidFill>
                <a:sym typeface="+mn-ea"/>
              </a:rPr>
              <a:t>1．选题的时代性</a:t>
            </a:r>
            <a:r>
              <a:rPr lang="zh-CN" sz="2000">
                <a:solidFill>
                  <a:srgbClr val="382C78"/>
                </a:solidFill>
                <a:sym typeface="+mn-ea"/>
              </a:rPr>
              <a:t>：</a:t>
            </a:r>
            <a:r>
              <a:rPr sz="2000">
                <a:solidFill>
                  <a:srgbClr val="382C78"/>
                </a:solidFill>
                <a:sym typeface="+mn-ea"/>
              </a:rPr>
              <a:t>时代性是纪录片选题的第一要求。</a:t>
            </a:r>
            <a:endParaRPr sz="2000">
              <a:solidFill>
                <a:srgbClr val="382C78"/>
              </a:solidFill>
              <a:sym typeface="+mn-ea"/>
            </a:endParaRPr>
          </a:p>
          <a:p>
            <a:r>
              <a:rPr sz="2000">
                <a:solidFill>
                  <a:srgbClr val="382C78"/>
                </a:solidFill>
                <a:sym typeface="+mn-ea"/>
              </a:rPr>
              <a:t>2．选题的新颖性</a:t>
            </a:r>
            <a:r>
              <a:rPr lang="zh-CN" sz="2000">
                <a:solidFill>
                  <a:srgbClr val="382C78"/>
                </a:solidFill>
                <a:sym typeface="+mn-ea"/>
              </a:rPr>
              <a:t>：</a:t>
            </a:r>
            <a:r>
              <a:rPr sz="2000">
                <a:solidFill>
                  <a:srgbClr val="382C78"/>
                </a:solidFill>
                <a:sym typeface="+mn-ea"/>
              </a:rPr>
              <a:t>善于从平常的生活中挖掘不同寻常的题材。以独特的视角从普通题材</a:t>
            </a:r>
            <a:r>
              <a:rPr lang="en-US" sz="2000">
                <a:solidFill>
                  <a:srgbClr val="382C78"/>
                </a:solidFill>
                <a:sym typeface="+mn-ea"/>
              </a:rPr>
              <a:t>              </a:t>
            </a:r>
            <a:r>
              <a:rPr sz="2000">
                <a:solidFill>
                  <a:srgbClr val="382C78"/>
                </a:solidFill>
                <a:sym typeface="+mn-ea"/>
              </a:rPr>
              <a:t>中发现新的内涵和新的意味。</a:t>
            </a:r>
            <a:endParaRPr sz="2000">
              <a:solidFill>
                <a:srgbClr val="382C78"/>
              </a:solidFill>
              <a:sym typeface="+mn-ea"/>
            </a:endParaRPr>
          </a:p>
          <a:p>
            <a:r>
              <a:rPr sz="2000">
                <a:solidFill>
                  <a:srgbClr val="382C78"/>
                </a:solidFill>
                <a:sym typeface="+mn-ea"/>
              </a:rPr>
              <a:t>3.选题的故事性</a:t>
            </a:r>
            <a:r>
              <a:rPr lang="zh-CN" sz="2000">
                <a:solidFill>
                  <a:srgbClr val="382C78"/>
                </a:solidFill>
                <a:sym typeface="+mn-ea"/>
              </a:rPr>
              <a:t>：</a:t>
            </a:r>
            <a:r>
              <a:rPr sz="2000">
                <a:solidFill>
                  <a:srgbClr val="382C78"/>
                </a:solidFill>
                <a:sym typeface="+mn-ea"/>
              </a:rPr>
              <a:t>故事性强的纪录片更能引起观众的兴趣。以人物为中心，关注人物的命运遭际，或以事件为主线编织故事的纪录片越来越受观众欢迎。</a:t>
            </a:r>
            <a:endParaRPr sz="2000">
              <a:solidFill>
                <a:srgbClr val="382C78"/>
              </a:solidFill>
              <a:sym typeface="+mn-ea"/>
            </a:endParaRPr>
          </a:p>
          <a:p>
            <a:r>
              <a:rPr sz="2000">
                <a:solidFill>
                  <a:srgbClr val="382C78"/>
                </a:solidFill>
                <a:sym typeface="+mn-ea"/>
              </a:rPr>
              <a:t>4.选题的可操作性</a:t>
            </a:r>
            <a:r>
              <a:rPr lang="zh-CN" sz="2000">
                <a:solidFill>
                  <a:srgbClr val="382C78"/>
                </a:solidFill>
                <a:sym typeface="+mn-ea"/>
              </a:rPr>
              <a:t>：</a:t>
            </a:r>
            <a:r>
              <a:rPr sz="2000">
                <a:solidFill>
                  <a:srgbClr val="382C78"/>
                </a:solidFill>
                <a:sym typeface="+mn-ea"/>
              </a:rPr>
              <a:t>要对所选题材进行必要的可操作性论证</a:t>
            </a:r>
            <a:r>
              <a:rPr lang="zh-CN" sz="2000">
                <a:solidFill>
                  <a:srgbClr val="382C78"/>
                </a:solidFill>
                <a:sym typeface="+mn-ea"/>
              </a:rPr>
              <a:t>。</a:t>
            </a:r>
            <a:endParaRPr lang="zh-CN" sz="2000">
              <a:solidFill>
                <a:srgbClr val="382C78"/>
              </a:solidFill>
              <a:sym typeface="+mn-ea"/>
            </a:endParaRPr>
          </a:p>
        </p:txBody>
      </p:sp>
      <p:sp>
        <p:nvSpPr>
          <p:cNvPr id="35" name="文本框 34"/>
          <p:cNvSpPr txBox="1"/>
          <p:nvPr/>
        </p:nvSpPr>
        <p:spPr>
          <a:xfrm>
            <a:off x="70485" y="4880610"/>
            <a:ext cx="10187940" cy="398780"/>
          </a:xfrm>
          <a:prstGeom prst="rect">
            <a:avLst/>
          </a:prstGeom>
          <a:noFill/>
        </p:spPr>
        <p:txBody>
          <a:bodyPr wrap="square" rtlCol="0" anchor="t">
            <a:spAutoFit/>
          </a:bodyPr>
          <a:p>
            <a:r>
              <a:rPr sz="2000">
                <a:solidFill>
                  <a:srgbClr val="382C78"/>
                </a:solidFill>
                <a:sym typeface="+mn-ea"/>
              </a:rPr>
              <a:t>（三）调研与材料收集</a:t>
            </a:r>
            <a:endParaRPr sz="2000">
              <a:solidFill>
                <a:srgbClr val="382C78"/>
              </a:solidFill>
              <a:sym typeface="+mn-ea"/>
            </a:endParaRPr>
          </a:p>
        </p:txBody>
      </p:sp>
      <p:grpSp>
        <p:nvGrpSpPr>
          <p:cNvPr id="37" name="组合 36"/>
          <p:cNvGrpSpPr/>
          <p:nvPr/>
        </p:nvGrpSpPr>
        <p:grpSpPr>
          <a:xfrm>
            <a:off x="355600" y="5247005"/>
            <a:ext cx="11312525" cy="922020"/>
            <a:chOff x="9363" y="3519"/>
            <a:chExt cx="17815" cy="1452"/>
          </a:xfrm>
        </p:grpSpPr>
        <p:sp>
          <p:nvSpPr>
            <p:cNvPr id="40" name="矩形 3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1" name="文本框 40"/>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调研的目的主要是确保选题的可操作性和对被采访对象拍摄的可行性。必要的文字材料和声像材料收集有助于完善纪录片的制作。</a:t>
              </a:r>
              <a:endParaRPr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048" cy="1016"/>
            </a:xfrm>
            <a:prstGeom prst="rect">
              <a:avLst/>
            </a:prstGeom>
            <a:noFill/>
          </p:spPr>
          <p:txBody>
            <a:bodyPr wrap="none" rtlCol="0" anchor="t">
              <a:spAutoFit/>
            </a:bodyPr>
            <a:p>
              <a:pPr algn="l"/>
              <a:r>
                <a:rPr lang="zh-CN" altLang="en-US" sz="3600">
                  <a:solidFill>
                    <a:srgbClr val="382C78"/>
                  </a:solidFill>
                  <a:sym typeface="+mn-ea"/>
                </a:rPr>
                <a:t>一、纪录片的筹拍</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352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纪录片创作</a:t>
                </a:r>
                <a:endParaRPr>
                  <a:solidFill>
                    <a:schemeClr val="bg1"/>
                  </a:solidFill>
                </a:endParaRPr>
              </a:p>
            </p:txBody>
          </p:sp>
        </p:grpSp>
      </p:grpSp>
      <p:sp>
        <p:nvSpPr>
          <p:cNvPr id="11" name="文本框 10"/>
          <p:cNvSpPr txBox="1"/>
          <p:nvPr/>
        </p:nvSpPr>
        <p:spPr>
          <a:xfrm>
            <a:off x="128905" y="1092200"/>
            <a:ext cx="10187940" cy="398780"/>
          </a:xfrm>
          <a:prstGeom prst="rect">
            <a:avLst/>
          </a:prstGeom>
          <a:noFill/>
        </p:spPr>
        <p:txBody>
          <a:bodyPr wrap="square" rtlCol="0" anchor="t">
            <a:spAutoFit/>
          </a:bodyPr>
          <a:p>
            <a:r>
              <a:rPr sz="2000">
                <a:solidFill>
                  <a:srgbClr val="382C78"/>
                </a:solidFill>
                <a:sym typeface="+mn-ea"/>
              </a:rPr>
              <a:t>（四）策划文案撰写</a:t>
            </a:r>
            <a:endParaRPr sz="2000">
              <a:solidFill>
                <a:srgbClr val="382C78"/>
              </a:solidFill>
              <a:sym typeface="+mn-ea"/>
            </a:endParaRPr>
          </a:p>
        </p:txBody>
      </p:sp>
      <p:sp>
        <p:nvSpPr>
          <p:cNvPr id="5" name="文本框 4"/>
          <p:cNvSpPr txBox="1"/>
          <p:nvPr/>
        </p:nvSpPr>
        <p:spPr>
          <a:xfrm>
            <a:off x="128905" y="2254250"/>
            <a:ext cx="10187940" cy="398780"/>
          </a:xfrm>
          <a:prstGeom prst="rect">
            <a:avLst/>
          </a:prstGeom>
          <a:noFill/>
        </p:spPr>
        <p:txBody>
          <a:bodyPr wrap="square" rtlCol="0" anchor="t">
            <a:spAutoFit/>
          </a:bodyPr>
          <a:p>
            <a:r>
              <a:rPr sz="2000">
                <a:solidFill>
                  <a:srgbClr val="382C78"/>
                </a:solidFill>
                <a:sym typeface="+mn-ea"/>
              </a:rPr>
              <a:t>（五）拍摄提纲的准备</a:t>
            </a:r>
            <a:endParaRPr sz="2000">
              <a:solidFill>
                <a:srgbClr val="382C78"/>
              </a:solidFill>
              <a:sym typeface="+mn-ea"/>
            </a:endParaRPr>
          </a:p>
        </p:txBody>
      </p:sp>
      <p:grpSp>
        <p:nvGrpSpPr>
          <p:cNvPr id="12" name="组合 11"/>
          <p:cNvGrpSpPr/>
          <p:nvPr/>
        </p:nvGrpSpPr>
        <p:grpSpPr>
          <a:xfrm>
            <a:off x="446405" y="1332230"/>
            <a:ext cx="11312525" cy="922020"/>
            <a:chOff x="9363" y="3519"/>
            <a:chExt cx="17815" cy="1452"/>
          </a:xfrm>
        </p:grpSpPr>
        <p:sp>
          <p:nvSpPr>
            <p:cNvPr id="38" name="矩形 3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9" name="文本框 38"/>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策划文案的撰写是为了争取相关机构或单位的资金支持。策划方案一般包括如下主要内容：选题的价值或创作的缘由、内容结构、风格样式、实施流程、经费预算、效果预测等。</a:t>
              </a:r>
              <a:endParaRPr dirty="0">
                <a:latin typeface="+mn-ea"/>
                <a:cs typeface="宋体" panose="02010600030101010101" pitchFamily="2" charset="-122"/>
                <a:sym typeface="+mn-ea"/>
              </a:endParaRPr>
            </a:p>
          </p:txBody>
        </p:sp>
      </p:grpSp>
      <p:grpSp>
        <p:nvGrpSpPr>
          <p:cNvPr id="2" name="组合 1"/>
          <p:cNvGrpSpPr/>
          <p:nvPr/>
        </p:nvGrpSpPr>
        <p:grpSpPr>
          <a:xfrm>
            <a:off x="446405" y="2540000"/>
            <a:ext cx="11312525" cy="635000"/>
            <a:chOff x="9363" y="3519"/>
            <a:chExt cx="17815" cy="1000"/>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拍摄提纲是编导在影片的总体构思的基础上，以文字方式呈现的假设性拍摄方案，是整个拍摄行为的指南。</a:t>
              </a:r>
              <a:endParaRPr dirty="0">
                <a:latin typeface="+mn-ea"/>
                <a:cs typeface="宋体" panose="02010600030101010101" pitchFamily="2" charset="-122"/>
                <a:sym typeface="+mn-ea"/>
              </a:endParaRPr>
            </a:p>
          </p:txBody>
        </p:sp>
      </p:grpSp>
      <p:grpSp>
        <p:nvGrpSpPr>
          <p:cNvPr id="10" name="组合 9"/>
          <p:cNvGrpSpPr/>
          <p:nvPr/>
        </p:nvGrpSpPr>
        <p:grpSpPr>
          <a:xfrm>
            <a:off x="446405" y="3225165"/>
            <a:ext cx="11312525" cy="635000"/>
            <a:chOff x="9363" y="3519"/>
            <a:chExt cx="17815" cy="1000"/>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文本框 13"/>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提纲的写作，没有统一的标准格式，提纲可以是粗线条式，也可以是段落式，还可以是分镜头式。</a:t>
              </a:r>
              <a:endParaRPr dirty="0">
                <a:latin typeface="+mn-ea"/>
                <a:cs typeface="宋体" panose="02010600030101010101" pitchFamily="2" charset="-122"/>
                <a:sym typeface="+mn-ea"/>
              </a:endParaRPr>
            </a:p>
          </p:txBody>
        </p:sp>
      </p:grpSp>
      <p:grpSp>
        <p:nvGrpSpPr>
          <p:cNvPr id="16" name="组合 15"/>
          <p:cNvGrpSpPr/>
          <p:nvPr/>
        </p:nvGrpSpPr>
        <p:grpSpPr>
          <a:xfrm>
            <a:off x="446405" y="3909695"/>
            <a:ext cx="11312525" cy="2681605"/>
            <a:chOff x="9363" y="3519"/>
            <a:chExt cx="17815" cy="4223"/>
          </a:xfrm>
        </p:grpSpPr>
        <p:sp>
          <p:nvSpPr>
            <p:cNvPr id="17" name="矩形 1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7085" cy="4223"/>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提纲通常涵盖以下内容：阐明主题。</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 </a:t>
              </a:r>
              <a:r>
                <a:rPr lang="en-US" dirty="0">
                  <a:latin typeface="+mn-ea"/>
                  <a:cs typeface="宋体" panose="02010600030101010101" pitchFamily="2" charset="-122"/>
                  <a:sym typeface="+mn-ea"/>
                </a:rPr>
                <a:t>                                    </a:t>
              </a:r>
              <a:r>
                <a:rPr dirty="0">
                  <a:latin typeface="+mn-ea"/>
                  <a:cs typeface="宋体" panose="02010600030101010101" pitchFamily="2" charset="-122"/>
                  <a:sym typeface="+mn-ea"/>
                </a:rPr>
                <a:t>确定拍摄主要内容。</a:t>
              </a:r>
              <a:endParaRPr dirty="0">
                <a:latin typeface="+mn-ea"/>
                <a:cs typeface="宋体" panose="02010600030101010101" pitchFamily="2" charset="-122"/>
                <a:sym typeface="+mn-ea"/>
              </a:endParaRPr>
            </a:p>
            <a:p>
              <a:pPr algn="l" defTabSz="1218565">
                <a:lnSpc>
                  <a:spcPct val="150000"/>
                </a:lnSpc>
                <a:spcBef>
                  <a:spcPts val="1000"/>
                </a:spcBef>
                <a:defRPr/>
              </a:pPr>
              <a:r>
                <a:rPr lang="en-US" dirty="0">
                  <a:latin typeface="+mn-ea"/>
                  <a:cs typeface="宋体" panose="02010600030101010101" pitchFamily="2" charset="-122"/>
                  <a:sym typeface="+mn-ea"/>
                </a:rPr>
                <a:t>                                     </a:t>
              </a:r>
              <a:r>
                <a:rPr dirty="0">
                  <a:latin typeface="+mn-ea"/>
                  <a:cs typeface="宋体" panose="02010600030101010101" pitchFamily="2" charset="-122"/>
                  <a:sym typeface="+mn-ea"/>
                </a:rPr>
                <a:t>确定作品框架。</a:t>
              </a:r>
              <a:endParaRPr dirty="0">
                <a:latin typeface="+mn-ea"/>
                <a:cs typeface="宋体" panose="02010600030101010101" pitchFamily="2" charset="-122"/>
                <a:sym typeface="+mn-ea"/>
              </a:endParaRPr>
            </a:p>
            <a:p>
              <a:pPr algn="l" defTabSz="1218565">
                <a:lnSpc>
                  <a:spcPct val="150000"/>
                </a:lnSpc>
                <a:spcBef>
                  <a:spcPts val="1000"/>
                </a:spcBef>
                <a:defRPr/>
              </a:pPr>
              <a:r>
                <a:rPr lang="en-US" dirty="0">
                  <a:latin typeface="+mn-ea"/>
                  <a:cs typeface="宋体" panose="02010600030101010101" pitchFamily="2" charset="-122"/>
                  <a:sym typeface="+mn-ea"/>
                </a:rPr>
                <a:t>                                     </a:t>
              </a:r>
              <a:r>
                <a:rPr dirty="0">
                  <a:latin typeface="+mn-ea"/>
                  <a:cs typeface="宋体" panose="02010600030101010101" pitchFamily="2" charset="-122"/>
                  <a:sym typeface="+mn-ea"/>
                </a:rPr>
                <a:t>确定风格样式。</a:t>
              </a:r>
              <a:endParaRPr dirty="0">
                <a:latin typeface="+mn-ea"/>
                <a:cs typeface="宋体" panose="02010600030101010101" pitchFamily="2" charset="-122"/>
                <a:sym typeface="+mn-ea"/>
              </a:endParaRPr>
            </a:p>
            <a:p>
              <a:pPr algn="l" defTabSz="1218565">
                <a:lnSpc>
                  <a:spcPct val="150000"/>
                </a:lnSpc>
                <a:spcBef>
                  <a:spcPts val="1000"/>
                </a:spcBef>
                <a:defRPr/>
              </a:pPr>
              <a:r>
                <a:rPr lang="en-US" dirty="0">
                  <a:latin typeface="+mn-ea"/>
                  <a:cs typeface="宋体" panose="02010600030101010101" pitchFamily="2" charset="-122"/>
                  <a:sym typeface="+mn-ea"/>
                </a:rPr>
                <a:t>                                     </a:t>
              </a:r>
              <a:r>
                <a:rPr dirty="0">
                  <a:latin typeface="+mn-ea"/>
                  <a:cs typeface="宋体" panose="02010600030101010101" pitchFamily="2" charset="-122"/>
                  <a:sym typeface="+mn-ea"/>
                </a:rPr>
                <a:t>确定视听语言处理方式。</a:t>
              </a:r>
              <a:endParaRPr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048" cy="1016"/>
            </a:xfrm>
            <a:prstGeom prst="rect">
              <a:avLst/>
            </a:prstGeom>
            <a:noFill/>
          </p:spPr>
          <p:txBody>
            <a:bodyPr wrap="none" rtlCol="0" anchor="t">
              <a:spAutoFit/>
            </a:bodyPr>
            <a:p>
              <a:pPr algn="l"/>
              <a:r>
                <a:rPr lang="zh-CN" altLang="en-US" sz="3600">
                  <a:solidFill>
                    <a:srgbClr val="382C78"/>
                  </a:solidFill>
                  <a:sym typeface="+mn-ea"/>
                </a:rPr>
                <a:t>二、纪录片的拍摄</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352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纪录片创作</a:t>
                </a:r>
                <a:endParaRPr>
                  <a:solidFill>
                    <a:schemeClr val="bg1"/>
                  </a:solidFill>
                </a:endParaRPr>
              </a:p>
            </p:txBody>
          </p:sp>
        </p:grpSp>
      </p:grpSp>
      <p:sp>
        <p:nvSpPr>
          <p:cNvPr id="11" name="文本框 10"/>
          <p:cNvSpPr txBox="1"/>
          <p:nvPr/>
        </p:nvSpPr>
        <p:spPr>
          <a:xfrm>
            <a:off x="128905" y="1121410"/>
            <a:ext cx="10187940" cy="398780"/>
          </a:xfrm>
          <a:prstGeom prst="rect">
            <a:avLst/>
          </a:prstGeom>
          <a:noFill/>
        </p:spPr>
        <p:txBody>
          <a:bodyPr wrap="square" rtlCol="0" anchor="t">
            <a:spAutoFit/>
          </a:bodyPr>
          <a:p>
            <a:r>
              <a:rPr sz="2000">
                <a:solidFill>
                  <a:srgbClr val="382C78"/>
                </a:solidFill>
                <a:sym typeface="+mn-ea"/>
              </a:rPr>
              <a:t>（一）重视采访拍摄</a:t>
            </a:r>
            <a:endParaRPr sz="2000">
              <a:solidFill>
                <a:srgbClr val="382C78"/>
              </a:solidFill>
              <a:sym typeface="+mn-ea"/>
            </a:endParaRPr>
          </a:p>
        </p:txBody>
      </p:sp>
      <p:grpSp>
        <p:nvGrpSpPr>
          <p:cNvPr id="12" name="组合 11"/>
          <p:cNvGrpSpPr/>
          <p:nvPr/>
        </p:nvGrpSpPr>
        <p:grpSpPr>
          <a:xfrm>
            <a:off x="446405" y="1390650"/>
            <a:ext cx="11312525" cy="635000"/>
            <a:chOff x="9363" y="3519"/>
            <a:chExt cx="17815" cy="1000"/>
          </a:xfrm>
        </p:grpSpPr>
        <p:sp>
          <p:nvSpPr>
            <p:cNvPr id="38" name="矩形 3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9" name="文本框 38"/>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并非所有的纪录片都要有采访环节，但适当的采访往往会增加影片的真实感。</a:t>
              </a:r>
              <a:endParaRPr dirty="0">
                <a:latin typeface="+mn-ea"/>
                <a:cs typeface="宋体" panose="02010600030101010101" pitchFamily="2" charset="-122"/>
                <a:sym typeface="+mn-ea"/>
              </a:endParaRPr>
            </a:p>
          </p:txBody>
        </p:sp>
      </p:grpSp>
      <p:grpSp>
        <p:nvGrpSpPr>
          <p:cNvPr id="2" name="组合 1"/>
          <p:cNvGrpSpPr/>
          <p:nvPr/>
        </p:nvGrpSpPr>
        <p:grpSpPr>
          <a:xfrm>
            <a:off x="446405" y="2025650"/>
            <a:ext cx="11312525" cy="1050290"/>
            <a:chOff x="9363" y="3519"/>
            <a:chExt cx="17815" cy="1654"/>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0093" y="3519"/>
              <a:ext cx="17085" cy="1654"/>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第一，采访对象的选择。第二，采访环境的选择。</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第三，采访方式的选择。第四，静场的等待。</a:t>
              </a:r>
              <a:endParaRPr dirty="0">
                <a:latin typeface="+mn-ea"/>
                <a:cs typeface="宋体" panose="02010600030101010101" pitchFamily="2" charset="-122"/>
                <a:sym typeface="+mn-ea"/>
              </a:endParaRPr>
            </a:p>
          </p:txBody>
        </p:sp>
      </p:grpSp>
      <p:grpSp>
        <p:nvGrpSpPr>
          <p:cNvPr id="51" name="组合 50"/>
          <p:cNvGrpSpPr/>
          <p:nvPr/>
        </p:nvGrpSpPr>
        <p:grpSpPr>
          <a:xfrm>
            <a:off x="22860" y="2893695"/>
            <a:ext cx="11468735" cy="914400"/>
            <a:chOff x="1336" y="7266"/>
            <a:chExt cx="18061" cy="1440"/>
          </a:xfrm>
        </p:grpSpPr>
        <p:grpSp>
          <p:nvGrpSpPr>
            <p:cNvPr id="52" name="组合 51"/>
            <p:cNvGrpSpPr/>
            <p:nvPr/>
          </p:nvGrpSpPr>
          <p:grpSpPr>
            <a:xfrm>
              <a:off x="1336" y="7266"/>
              <a:ext cx="2483" cy="1440"/>
              <a:chOff x="982" y="7247"/>
              <a:chExt cx="2483" cy="1440"/>
            </a:xfrm>
          </p:grpSpPr>
          <p:sp>
            <p:nvSpPr>
              <p:cNvPr id="53" name="文本框 52"/>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54" name="图片 53"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55" name="文本框 54"/>
            <p:cNvSpPr txBox="1"/>
            <p:nvPr/>
          </p:nvSpPr>
          <p:spPr>
            <a:xfrm>
              <a:off x="3657" y="7532"/>
              <a:ext cx="15740" cy="1016"/>
            </a:xfrm>
            <a:prstGeom prst="rect">
              <a:avLst/>
            </a:prstGeom>
            <a:noFill/>
          </p:spPr>
          <p:txBody>
            <a:bodyPr wrap="square" rtlCol="0">
              <a:spAutoFit/>
            </a:bodyPr>
            <a:p>
              <a:r>
                <a:t>【采访拍摄】纪录片《沙与海》（中国，1989 年）采访时采用现场聊天式介入，拍摄时尽可能做到不干扰主人公的生活，使情节真实而生动。</a:t>
              </a:r>
            </a:p>
          </p:txBody>
        </p:sp>
      </p:grpSp>
      <p:sp>
        <p:nvSpPr>
          <p:cNvPr id="4" name="文本框 3"/>
          <p:cNvSpPr txBox="1"/>
          <p:nvPr/>
        </p:nvSpPr>
        <p:spPr>
          <a:xfrm>
            <a:off x="128905" y="3707765"/>
            <a:ext cx="10187940" cy="398780"/>
          </a:xfrm>
          <a:prstGeom prst="rect">
            <a:avLst/>
          </a:prstGeom>
          <a:noFill/>
        </p:spPr>
        <p:txBody>
          <a:bodyPr wrap="square" rtlCol="0" anchor="t">
            <a:spAutoFit/>
          </a:bodyPr>
          <a:p>
            <a:r>
              <a:rPr sz="2000">
                <a:solidFill>
                  <a:srgbClr val="382C78"/>
                </a:solidFill>
                <a:sym typeface="+mn-ea"/>
              </a:rPr>
              <a:t>（二）善用“长镜头”</a:t>
            </a:r>
            <a:endParaRPr sz="2000">
              <a:solidFill>
                <a:srgbClr val="382C78"/>
              </a:solidFill>
              <a:sym typeface="+mn-ea"/>
            </a:endParaRPr>
          </a:p>
        </p:txBody>
      </p:sp>
      <p:grpSp>
        <p:nvGrpSpPr>
          <p:cNvPr id="8" name="组合 7"/>
          <p:cNvGrpSpPr/>
          <p:nvPr/>
        </p:nvGrpSpPr>
        <p:grpSpPr>
          <a:xfrm>
            <a:off x="474345" y="3992245"/>
            <a:ext cx="11312525" cy="635000"/>
            <a:chOff x="9363" y="3519"/>
            <a:chExt cx="17815" cy="1000"/>
          </a:xfrm>
        </p:grpSpPr>
        <p:sp>
          <p:nvSpPr>
            <p:cNvPr id="9" name="矩形 8"/>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文本框 18"/>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所谓的长镜头，是指延续时间相对比较长、连续不间断的固定镜头或运动镜头。</a:t>
              </a:r>
              <a:endParaRPr dirty="0">
                <a:latin typeface="+mn-ea"/>
                <a:cs typeface="宋体" panose="02010600030101010101" pitchFamily="2" charset="-122"/>
                <a:sym typeface="+mn-ea"/>
              </a:endParaRPr>
            </a:p>
          </p:txBody>
        </p:sp>
      </p:grpSp>
      <p:grpSp>
        <p:nvGrpSpPr>
          <p:cNvPr id="20" name="组合 19"/>
          <p:cNvGrpSpPr/>
          <p:nvPr/>
        </p:nvGrpSpPr>
        <p:grpSpPr>
          <a:xfrm>
            <a:off x="474345" y="4587240"/>
            <a:ext cx="11312525" cy="1337945"/>
            <a:chOff x="9363" y="3519"/>
            <a:chExt cx="17815" cy="2107"/>
          </a:xfrm>
        </p:grpSpPr>
        <p:sp>
          <p:nvSpPr>
            <p:cNvPr id="21" name="矩形 2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长镜头具有记录生活流程中相对完整段落的优势，即记录事件的进展及时空的相对连续。长镜头纪实性强，可以客观地展现生活原貌，给人以逼真的参与感和现场感。其实，“长镜头”作为一种镜头内部的蒙太奇，它遵循真实自然的原则，同时赋予了画面美感。</a:t>
              </a:r>
              <a:endParaRPr dirty="0">
                <a:latin typeface="+mn-ea"/>
                <a:cs typeface="宋体" panose="02010600030101010101" pitchFamily="2" charset="-122"/>
                <a:sym typeface="+mn-ea"/>
              </a:endParaRP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5318444" y="901700"/>
            <a:ext cx="1554480" cy="922020"/>
          </a:xfrm>
          <a:prstGeom prst="rect">
            <a:avLst/>
          </a:prstGeom>
          <a:noFill/>
        </p:spPr>
        <p:txBody>
          <a:bodyPr wrap="none" rtlCol="0">
            <a:spAutoFit/>
          </a:bodyPr>
          <a:p>
            <a:pPr algn="ctr"/>
            <a:r>
              <a:rPr lang="zh-CN" altLang="en-US" sz="5400">
                <a:solidFill>
                  <a:srgbClr val="382C78"/>
                </a:solidFill>
                <a:latin typeface="+mj-ea"/>
                <a:ea typeface="+mj-ea"/>
              </a:rPr>
              <a:t>目录</a:t>
            </a:r>
            <a:endParaRPr lang="zh-CN" altLang="en-US" sz="5400">
              <a:solidFill>
                <a:srgbClr val="382C78"/>
              </a:solidFill>
              <a:latin typeface="+mj-ea"/>
              <a:ea typeface="+mj-ea"/>
            </a:endParaRPr>
          </a:p>
        </p:txBody>
      </p:sp>
      <p:sp>
        <p:nvSpPr>
          <p:cNvPr id="7" name="任意多边形 6"/>
          <p:cNvSpPr/>
          <p:nvPr/>
        </p:nvSpPr>
        <p:spPr>
          <a:xfrm>
            <a:off x="-10795" y="-19050"/>
            <a:ext cx="12251055" cy="6900545"/>
          </a:xfrm>
          <a:custGeom>
            <a:avLst/>
            <a:gdLst/>
            <a:ahLst/>
            <a:cxnLst>
              <a:cxn ang="3">
                <a:pos x="hc" y="t"/>
              </a:cxn>
              <a:cxn ang="cd2">
                <a:pos x="l" y="vc"/>
              </a:cxn>
              <a:cxn ang="cd4">
                <a:pos x="hc" y="b"/>
              </a:cxn>
              <a:cxn ang="0">
                <a:pos x="r" y="vc"/>
              </a:cxn>
            </a:cxnLst>
            <a:rect l="l" t="t" r="r" b="b"/>
            <a:pathLst>
              <a:path w="19293" h="10867">
                <a:moveTo>
                  <a:pt x="246" y="282"/>
                </a:moveTo>
                <a:lnTo>
                  <a:pt x="246" y="10586"/>
                </a:lnTo>
                <a:lnTo>
                  <a:pt x="19047" y="10586"/>
                </a:lnTo>
                <a:lnTo>
                  <a:pt x="19047" y="282"/>
                </a:lnTo>
                <a:lnTo>
                  <a:pt x="246" y="282"/>
                </a:lnTo>
                <a:close/>
                <a:moveTo>
                  <a:pt x="0" y="0"/>
                </a:moveTo>
                <a:lnTo>
                  <a:pt x="19293" y="0"/>
                </a:lnTo>
                <a:lnTo>
                  <a:pt x="19293" y="10867"/>
                </a:lnTo>
                <a:lnTo>
                  <a:pt x="0" y="10867"/>
                </a:lnTo>
                <a:lnTo>
                  <a:pt x="0" y="0"/>
                </a:lnTo>
                <a:close/>
              </a:path>
            </a:pathLst>
          </a:cu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cxnSp>
        <p:nvCxnSpPr>
          <p:cNvPr id="4" name="直接连接符 3"/>
          <p:cNvCxnSpPr/>
          <p:nvPr/>
        </p:nvCxnSpPr>
        <p:spPr>
          <a:xfrm>
            <a:off x="3726180" y="1809750"/>
            <a:ext cx="4739640" cy="0"/>
          </a:xfrm>
          <a:prstGeom prst="line">
            <a:avLst/>
          </a:prstGeom>
          <a:ln>
            <a:solidFill>
              <a:srgbClr val="382C78"/>
            </a:solidFill>
          </a:ln>
        </p:spPr>
        <p:style>
          <a:lnRef idx="1">
            <a:schemeClr val="accent1"/>
          </a:lnRef>
          <a:fillRef idx="0">
            <a:schemeClr val="accent1"/>
          </a:fillRef>
          <a:effectRef idx="0">
            <a:schemeClr val="accent1"/>
          </a:effectRef>
          <a:fontRef idx="minor">
            <a:schemeClr val="tx1"/>
          </a:fontRef>
        </p:style>
      </p:cxnSp>
      <p:sp>
        <p:nvSpPr>
          <p:cNvPr id="41" name="矩形 40"/>
          <p:cNvSpPr/>
          <p:nvPr/>
        </p:nvSpPr>
        <p:spPr>
          <a:xfrm>
            <a:off x="394653" y="402273"/>
            <a:ext cx="11402060" cy="6096000"/>
          </a:xfrm>
          <a:prstGeom prst="rect">
            <a:avLst/>
          </a:prstGeom>
          <a:noFill/>
          <a:ln>
            <a:solidFill>
              <a:srgbClr val="382C78"/>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39" name="组合 38"/>
          <p:cNvGrpSpPr/>
          <p:nvPr/>
        </p:nvGrpSpPr>
        <p:grpSpPr>
          <a:xfrm>
            <a:off x="1265555" y="2143125"/>
            <a:ext cx="5378450" cy="3771900"/>
            <a:chOff x="1969" y="3375"/>
            <a:chExt cx="8470" cy="5940"/>
          </a:xfrm>
        </p:grpSpPr>
        <p:grpSp>
          <p:nvGrpSpPr>
            <p:cNvPr id="18" name="组合 17"/>
            <p:cNvGrpSpPr/>
            <p:nvPr/>
          </p:nvGrpSpPr>
          <p:grpSpPr>
            <a:xfrm>
              <a:off x="3987" y="3375"/>
              <a:ext cx="6452" cy="5941"/>
              <a:chOff x="6364" y="3227"/>
              <a:chExt cx="6452" cy="5941"/>
            </a:xfrm>
          </p:grpSpPr>
          <p:sp>
            <p:nvSpPr>
              <p:cNvPr id="14" name="矩形 13"/>
              <p:cNvSpPr/>
              <p:nvPr/>
            </p:nvSpPr>
            <p:spPr>
              <a:xfrm>
                <a:off x="6364" y="3227"/>
                <a:ext cx="119" cy="1010"/>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文本框 23"/>
              <p:cNvSpPr txBox="1"/>
              <p:nvPr/>
            </p:nvSpPr>
            <p:spPr>
              <a:xfrm>
                <a:off x="6928" y="3442"/>
                <a:ext cx="3648" cy="822"/>
              </a:xfrm>
              <a:prstGeom prst="rect">
                <a:avLst/>
              </a:prstGeom>
              <a:noFill/>
            </p:spPr>
            <p:txBody>
              <a:bodyPr wrap="none" rtlCol="0">
                <a:spAutoFit/>
              </a:bodyPr>
              <a:p>
                <a:pPr algn="l"/>
                <a:r>
                  <a:rPr lang="zh-CN" altLang="en-US" sz="2800"/>
                  <a:t>影视艺术基础</a:t>
                </a:r>
                <a:endParaRPr lang="zh-CN" altLang="en-US" sz="2800"/>
              </a:p>
            </p:txBody>
          </p:sp>
          <p:sp>
            <p:nvSpPr>
              <p:cNvPr id="15" name="矩形 14"/>
              <p:cNvSpPr/>
              <p:nvPr/>
            </p:nvSpPr>
            <p:spPr>
              <a:xfrm>
                <a:off x="6364" y="4854"/>
                <a:ext cx="119" cy="1010"/>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5" name="文本框 24"/>
              <p:cNvSpPr txBox="1"/>
              <p:nvPr/>
            </p:nvSpPr>
            <p:spPr>
              <a:xfrm>
                <a:off x="6928" y="5080"/>
                <a:ext cx="3648" cy="822"/>
              </a:xfrm>
              <a:prstGeom prst="rect">
                <a:avLst/>
              </a:prstGeom>
              <a:noFill/>
            </p:spPr>
            <p:txBody>
              <a:bodyPr wrap="none" rtlCol="0">
                <a:spAutoFit/>
              </a:bodyPr>
              <a:p>
                <a:pPr algn="l"/>
                <a:r>
                  <a:rPr lang="zh-CN" altLang="en-US" sz="2800"/>
                  <a:t>影视拍摄技能</a:t>
                </a:r>
                <a:endParaRPr lang="zh-CN" altLang="en-US" sz="2800"/>
              </a:p>
            </p:txBody>
          </p:sp>
          <p:sp>
            <p:nvSpPr>
              <p:cNvPr id="16" name="矩形 15"/>
              <p:cNvSpPr/>
              <p:nvPr/>
            </p:nvSpPr>
            <p:spPr>
              <a:xfrm>
                <a:off x="6364" y="6504"/>
                <a:ext cx="119" cy="1010"/>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6" name="文本框 25"/>
              <p:cNvSpPr txBox="1"/>
              <p:nvPr/>
            </p:nvSpPr>
            <p:spPr>
              <a:xfrm>
                <a:off x="6928" y="6719"/>
                <a:ext cx="5888" cy="822"/>
              </a:xfrm>
              <a:prstGeom prst="rect">
                <a:avLst/>
              </a:prstGeom>
              <a:noFill/>
            </p:spPr>
            <p:txBody>
              <a:bodyPr wrap="none" rtlCol="0">
                <a:spAutoFit/>
              </a:bodyPr>
              <a:p>
                <a:pPr algn="l"/>
                <a:r>
                  <a:rPr lang="zh-CN" altLang="en-US" sz="2800"/>
                  <a:t>影视后期编辑创作方法</a:t>
                </a:r>
                <a:endParaRPr lang="zh-CN" altLang="en-US" sz="2800"/>
              </a:p>
            </p:txBody>
          </p:sp>
          <p:sp>
            <p:nvSpPr>
              <p:cNvPr id="17" name="矩形 16"/>
              <p:cNvSpPr/>
              <p:nvPr/>
            </p:nvSpPr>
            <p:spPr>
              <a:xfrm>
                <a:off x="6364" y="8131"/>
                <a:ext cx="119" cy="1010"/>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6928" y="8346"/>
                <a:ext cx="4768" cy="822"/>
              </a:xfrm>
              <a:prstGeom prst="rect">
                <a:avLst/>
              </a:prstGeom>
              <a:noFill/>
            </p:spPr>
            <p:txBody>
              <a:bodyPr wrap="none" rtlCol="0">
                <a:spAutoFit/>
              </a:bodyPr>
              <a:p>
                <a:pPr algn="l"/>
                <a:r>
                  <a:rPr lang="zh-CN" altLang="en-US" sz="2800"/>
                  <a:t>电视新闻节目创作</a:t>
                </a:r>
                <a:endParaRPr lang="zh-CN" altLang="en-US" sz="2800"/>
              </a:p>
            </p:txBody>
          </p:sp>
        </p:grpSp>
        <p:sp>
          <p:nvSpPr>
            <p:cNvPr id="31" name="五边形 30"/>
            <p:cNvSpPr/>
            <p:nvPr/>
          </p:nvSpPr>
          <p:spPr>
            <a:xfrm>
              <a:off x="1969" y="3420"/>
              <a:ext cx="2018" cy="850"/>
            </a:xfrm>
            <a:prstGeom prst="homePlate">
              <a:avLst/>
            </a:prstGeom>
            <a:solidFill>
              <a:srgbClr val="382C78"/>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b="1">
                  <a:latin typeface="+mj-ea"/>
                  <a:ea typeface="+mj-ea"/>
                </a:rPr>
                <a:t>第一章</a:t>
              </a:r>
              <a:endParaRPr lang="zh-CN" altLang="en-US" sz="2400" b="1">
                <a:latin typeface="+mj-ea"/>
                <a:ea typeface="+mj-ea"/>
              </a:endParaRPr>
            </a:p>
          </p:txBody>
        </p:sp>
        <p:sp>
          <p:nvSpPr>
            <p:cNvPr id="32" name="五边形 31"/>
            <p:cNvSpPr/>
            <p:nvPr/>
          </p:nvSpPr>
          <p:spPr>
            <a:xfrm>
              <a:off x="1969" y="5082"/>
              <a:ext cx="2018" cy="850"/>
            </a:xfrm>
            <a:prstGeom prst="homePlate">
              <a:avLst/>
            </a:prstGeom>
            <a:solidFill>
              <a:srgbClr val="382C78"/>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b="1">
                  <a:latin typeface="+mj-ea"/>
                  <a:ea typeface="+mj-ea"/>
                </a:rPr>
                <a:t>第二章</a:t>
              </a:r>
              <a:endParaRPr lang="zh-CN" altLang="en-US" sz="2400" b="1">
                <a:latin typeface="+mj-ea"/>
                <a:ea typeface="+mj-ea"/>
              </a:endParaRPr>
            </a:p>
          </p:txBody>
        </p:sp>
        <p:sp>
          <p:nvSpPr>
            <p:cNvPr id="33" name="五边形 32"/>
            <p:cNvSpPr/>
            <p:nvPr/>
          </p:nvSpPr>
          <p:spPr>
            <a:xfrm>
              <a:off x="1969" y="6732"/>
              <a:ext cx="2018" cy="850"/>
            </a:xfrm>
            <a:prstGeom prst="homePlate">
              <a:avLst/>
            </a:prstGeom>
            <a:solidFill>
              <a:srgbClr val="382C78"/>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b="1">
                  <a:latin typeface="+mj-ea"/>
                  <a:ea typeface="+mj-ea"/>
                </a:rPr>
                <a:t>第三章</a:t>
              </a:r>
              <a:endParaRPr lang="zh-CN" altLang="en-US" sz="2400" b="1">
                <a:latin typeface="+mj-ea"/>
                <a:ea typeface="+mj-ea"/>
              </a:endParaRPr>
            </a:p>
          </p:txBody>
        </p:sp>
        <p:sp>
          <p:nvSpPr>
            <p:cNvPr id="34" name="五边形 33"/>
            <p:cNvSpPr/>
            <p:nvPr/>
          </p:nvSpPr>
          <p:spPr>
            <a:xfrm>
              <a:off x="1969" y="8359"/>
              <a:ext cx="2018" cy="850"/>
            </a:xfrm>
            <a:prstGeom prst="homePlate">
              <a:avLst/>
            </a:prstGeom>
            <a:solidFill>
              <a:srgbClr val="382C78"/>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b="1">
                  <a:latin typeface="+mj-ea"/>
                  <a:ea typeface="+mj-ea"/>
                </a:rPr>
                <a:t>第四章</a:t>
              </a:r>
              <a:endParaRPr lang="zh-CN" altLang="en-US" sz="2400" b="1">
                <a:latin typeface="+mj-ea"/>
                <a:ea typeface="+mj-ea"/>
              </a:endParaRPr>
            </a:p>
          </p:txBody>
        </p:sp>
      </p:grpSp>
      <p:grpSp>
        <p:nvGrpSpPr>
          <p:cNvPr id="38" name="组合 37"/>
          <p:cNvGrpSpPr/>
          <p:nvPr/>
        </p:nvGrpSpPr>
        <p:grpSpPr>
          <a:xfrm>
            <a:off x="6873240" y="2143125"/>
            <a:ext cx="4311650" cy="2739390"/>
            <a:chOff x="9955" y="3375"/>
            <a:chExt cx="6790" cy="4314"/>
          </a:xfrm>
        </p:grpSpPr>
        <p:grpSp>
          <p:nvGrpSpPr>
            <p:cNvPr id="2" name="组合 1"/>
            <p:cNvGrpSpPr/>
            <p:nvPr/>
          </p:nvGrpSpPr>
          <p:grpSpPr>
            <a:xfrm>
              <a:off x="11973" y="3375"/>
              <a:ext cx="4772" cy="4314"/>
              <a:chOff x="6364" y="3227"/>
              <a:chExt cx="4772" cy="4314"/>
            </a:xfrm>
          </p:grpSpPr>
          <p:sp>
            <p:nvSpPr>
              <p:cNvPr id="8" name="矩形 7"/>
              <p:cNvSpPr/>
              <p:nvPr/>
            </p:nvSpPr>
            <p:spPr>
              <a:xfrm>
                <a:off x="6364" y="3227"/>
                <a:ext cx="119" cy="1010"/>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6928" y="3442"/>
                <a:ext cx="4208" cy="822"/>
              </a:xfrm>
              <a:prstGeom prst="rect">
                <a:avLst/>
              </a:prstGeom>
              <a:noFill/>
            </p:spPr>
            <p:txBody>
              <a:bodyPr wrap="none" rtlCol="0">
                <a:spAutoFit/>
              </a:bodyPr>
              <a:p>
                <a:pPr algn="l"/>
                <a:r>
                  <a:rPr lang="zh-CN" altLang="en-US" sz="2800"/>
                  <a:t>电视专题片创作</a:t>
                </a:r>
                <a:endParaRPr lang="zh-CN" altLang="en-US" sz="2800"/>
              </a:p>
            </p:txBody>
          </p:sp>
          <p:sp>
            <p:nvSpPr>
              <p:cNvPr id="19" name="矩形 18"/>
              <p:cNvSpPr/>
              <p:nvPr/>
            </p:nvSpPr>
            <p:spPr>
              <a:xfrm>
                <a:off x="6364" y="4854"/>
                <a:ext cx="119" cy="1010"/>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文本框 19"/>
              <p:cNvSpPr txBox="1"/>
              <p:nvPr/>
            </p:nvSpPr>
            <p:spPr>
              <a:xfrm>
                <a:off x="6928" y="5080"/>
                <a:ext cx="3088" cy="822"/>
              </a:xfrm>
              <a:prstGeom prst="rect">
                <a:avLst/>
              </a:prstGeom>
              <a:noFill/>
            </p:spPr>
            <p:txBody>
              <a:bodyPr wrap="none" rtlCol="0">
                <a:spAutoFit/>
              </a:bodyPr>
              <a:p>
                <a:pPr algn="l"/>
                <a:r>
                  <a:rPr lang="zh-CN" altLang="en-US" sz="2800"/>
                  <a:t>纪录片创作</a:t>
                </a:r>
                <a:endParaRPr lang="zh-CN" altLang="en-US" sz="2800"/>
              </a:p>
            </p:txBody>
          </p:sp>
          <p:sp>
            <p:nvSpPr>
              <p:cNvPr id="22" name="矩形 21"/>
              <p:cNvSpPr/>
              <p:nvPr/>
            </p:nvSpPr>
            <p:spPr>
              <a:xfrm>
                <a:off x="6364" y="6504"/>
                <a:ext cx="119" cy="1010"/>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文本框 22"/>
              <p:cNvSpPr txBox="1"/>
              <p:nvPr/>
            </p:nvSpPr>
            <p:spPr>
              <a:xfrm>
                <a:off x="6928" y="6719"/>
                <a:ext cx="3088" cy="822"/>
              </a:xfrm>
              <a:prstGeom prst="rect">
                <a:avLst/>
              </a:prstGeom>
              <a:noFill/>
            </p:spPr>
            <p:txBody>
              <a:bodyPr wrap="none" rtlCol="0">
                <a:spAutoFit/>
              </a:bodyPr>
              <a:p>
                <a:pPr algn="l"/>
                <a:r>
                  <a:rPr lang="zh-CN" altLang="en-US" sz="2800"/>
                  <a:t>微电影创作</a:t>
                </a:r>
                <a:endParaRPr lang="zh-CN" altLang="en-US" sz="2800"/>
              </a:p>
            </p:txBody>
          </p:sp>
        </p:grpSp>
        <p:sp>
          <p:nvSpPr>
            <p:cNvPr id="35" name="五边形 34"/>
            <p:cNvSpPr/>
            <p:nvPr/>
          </p:nvSpPr>
          <p:spPr>
            <a:xfrm>
              <a:off x="9955" y="3420"/>
              <a:ext cx="2018" cy="850"/>
            </a:xfrm>
            <a:prstGeom prst="homePlate">
              <a:avLst/>
            </a:prstGeom>
            <a:solidFill>
              <a:srgbClr val="382C78"/>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b="1">
                  <a:latin typeface="+mj-ea"/>
                  <a:ea typeface="+mj-ea"/>
                </a:rPr>
                <a:t>第五章</a:t>
              </a:r>
              <a:endParaRPr lang="zh-CN" altLang="en-US" sz="2400" b="1">
                <a:latin typeface="+mj-ea"/>
                <a:ea typeface="+mj-ea"/>
              </a:endParaRPr>
            </a:p>
          </p:txBody>
        </p:sp>
        <p:sp>
          <p:nvSpPr>
            <p:cNvPr id="36" name="五边形 35"/>
            <p:cNvSpPr/>
            <p:nvPr/>
          </p:nvSpPr>
          <p:spPr>
            <a:xfrm>
              <a:off x="9955" y="5082"/>
              <a:ext cx="2018" cy="850"/>
            </a:xfrm>
            <a:prstGeom prst="homePlate">
              <a:avLst/>
            </a:prstGeom>
            <a:solidFill>
              <a:srgbClr val="382C78"/>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b="1">
                  <a:latin typeface="+mj-ea"/>
                  <a:ea typeface="+mj-ea"/>
                </a:rPr>
                <a:t>第六章</a:t>
              </a:r>
              <a:endParaRPr lang="zh-CN" altLang="en-US" sz="2400" b="1">
                <a:latin typeface="+mj-ea"/>
                <a:ea typeface="+mj-ea"/>
              </a:endParaRPr>
            </a:p>
          </p:txBody>
        </p:sp>
        <p:sp>
          <p:nvSpPr>
            <p:cNvPr id="37" name="五边形 36"/>
            <p:cNvSpPr/>
            <p:nvPr/>
          </p:nvSpPr>
          <p:spPr>
            <a:xfrm>
              <a:off x="9955" y="6732"/>
              <a:ext cx="2018" cy="850"/>
            </a:xfrm>
            <a:prstGeom prst="homePlate">
              <a:avLst/>
            </a:prstGeom>
            <a:solidFill>
              <a:srgbClr val="382C78"/>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b="1">
                  <a:latin typeface="+mj-ea"/>
                  <a:ea typeface="+mj-ea"/>
                </a:rPr>
                <a:t>第七章</a:t>
              </a:r>
              <a:endParaRPr lang="zh-CN" altLang="en-US" sz="2400" b="1">
                <a:latin typeface="+mj-ea"/>
                <a:ea typeface="+mj-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5669280" cy="1246505"/>
            <a:chOff x="417" y="125"/>
            <a:chExt cx="8928" cy="1963"/>
          </a:xfrm>
        </p:grpSpPr>
        <p:sp>
          <p:nvSpPr>
            <p:cNvPr id="15" name="文本框 14"/>
            <p:cNvSpPr txBox="1"/>
            <p:nvPr/>
          </p:nvSpPr>
          <p:spPr>
            <a:xfrm>
              <a:off x="417" y="1072"/>
              <a:ext cx="8928" cy="1016"/>
            </a:xfrm>
            <a:prstGeom prst="rect">
              <a:avLst/>
            </a:prstGeom>
            <a:noFill/>
          </p:spPr>
          <p:txBody>
            <a:bodyPr wrap="none" rtlCol="0" anchor="t">
              <a:spAutoFit/>
            </a:bodyPr>
            <a:p>
              <a:pPr algn="l"/>
              <a:r>
                <a:rPr lang="zh-CN" altLang="en-US" sz="3600">
                  <a:solidFill>
                    <a:srgbClr val="382C78"/>
                  </a:solidFill>
                  <a:sym typeface="+mn-ea"/>
                </a:rPr>
                <a:t>二、影视声音类型及其作用</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168" cy="580"/>
              </a:xfrm>
              <a:prstGeom prst="rect">
                <a:avLst/>
              </a:prstGeom>
              <a:noFill/>
            </p:spPr>
            <p:txBody>
              <a:bodyPr wrap="none" rtlCol="0">
                <a:spAutoFit/>
              </a:bodyPr>
              <a:p>
                <a:pPr algn="l"/>
                <a:r>
                  <a:rPr>
                    <a:solidFill>
                      <a:schemeClr val="bg1"/>
                    </a:solidFill>
                  </a:rPr>
                  <a:t>第二节	声音艺术</a:t>
                </a:r>
                <a:endParaRPr>
                  <a:solidFill>
                    <a:schemeClr val="bg1"/>
                  </a:solidFill>
                </a:endParaRPr>
              </a:p>
            </p:txBody>
          </p:sp>
        </p:grpSp>
      </p:grpSp>
      <p:sp>
        <p:nvSpPr>
          <p:cNvPr id="2" name="文本框 1"/>
          <p:cNvSpPr txBox="1"/>
          <p:nvPr/>
        </p:nvSpPr>
        <p:spPr>
          <a:xfrm>
            <a:off x="1162050" y="2459990"/>
            <a:ext cx="9867900" cy="1938020"/>
          </a:xfrm>
          <a:prstGeom prst="rect">
            <a:avLst/>
          </a:prstGeom>
          <a:noFill/>
        </p:spPr>
        <p:txBody>
          <a:bodyPr wrap="square" rtlCol="0" anchor="t">
            <a:spAutoFit/>
          </a:bodyPr>
          <a:p>
            <a:pPr algn="l"/>
            <a:r>
              <a:rPr lang="en-US" altLang="zh-CN" sz="2400">
                <a:solidFill>
                  <a:srgbClr val="382C78"/>
                </a:solidFill>
                <a:sym typeface="+mn-ea"/>
              </a:rPr>
              <a:t>        </a:t>
            </a:r>
            <a:r>
              <a:rPr lang="zh-CN" altLang="en-US" sz="2400">
                <a:solidFill>
                  <a:srgbClr val="382C78"/>
                </a:solidFill>
                <a:sym typeface="+mn-ea"/>
              </a:rPr>
              <a:t>现实生活中，声音可分为人声、自然音响和音乐。影视艺术作品的创作源于生活，因而影视声音也有三种表现形式：人声、音响和音乐。三种声音功能各异，人声以表意和传递信息为主，音响以表现真实为主，音乐以表达情感为主。在影视作品中，它们虽然形态不同， 但相互联系、相互融合，共同构筑起完整的影视声音空间。</a:t>
            </a:r>
            <a:endParaRPr lang="zh-CN" altLang="en-US" sz="24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048" cy="1016"/>
            </a:xfrm>
            <a:prstGeom prst="rect">
              <a:avLst/>
            </a:prstGeom>
            <a:noFill/>
          </p:spPr>
          <p:txBody>
            <a:bodyPr wrap="none" rtlCol="0" anchor="t">
              <a:spAutoFit/>
            </a:bodyPr>
            <a:p>
              <a:pPr algn="l"/>
              <a:r>
                <a:rPr lang="zh-CN" altLang="en-US" sz="3600">
                  <a:solidFill>
                    <a:srgbClr val="382C78"/>
                  </a:solidFill>
                  <a:sym typeface="+mn-ea"/>
                </a:rPr>
                <a:t>二、纪录片的拍摄</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352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纪录片创作</a:t>
                </a:r>
                <a:endParaRPr>
                  <a:solidFill>
                    <a:schemeClr val="bg1"/>
                  </a:solidFill>
                </a:endParaRPr>
              </a:p>
            </p:txBody>
          </p:sp>
        </p:grpSp>
      </p:grpSp>
      <p:sp>
        <p:nvSpPr>
          <p:cNvPr id="11" name="文本框 10"/>
          <p:cNvSpPr txBox="1"/>
          <p:nvPr/>
        </p:nvSpPr>
        <p:spPr>
          <a:xfrm>
            <a:off x="128905" y="1121410"/>
            <a:ext cx="10187940" cy="398780"/>
          </a:xfrm>
          <a:prstGeom prst="rect">
            <a:avLst/>
          </a:prstGeom>
          <a:noFill/>
        </p:spPr>
        <p:txBody>
          <a:bodyPr wrap="square" rtlCol="0" anchor="t">
            <a:spAutoFit/>
          </a:bodyPr>
          <a:p>
            <a:r>
              <a:rPr sz="2000">
                <a:solidFill>
                  <a:srgbClr val="382C78"/>
                </a:solidFill>
                <a:sym typeface="+mn-ea"/>
              </a:rPr>
              <a:t>（三）抓住细节</a:t>
            </a:r>
            <a:endParaRPr sz="2000">
              <a:solidFill>
                <a:srgbClr val="382C78"/>
              </a:solidFill>
              <a:sym typeface="+mn-ea"/>
            </a:endParaRPr>
          </a:p>
        </p:txBody>
      </p:sp>
      <p:grpSp>
        <p:nvGrpSpPr>
          <p:cNvPr id="12" name="组合 11"/>
          <p:cNvGrpSpPr/>
          <p:nvPr/>
        </p:nvGrpSpPr>
        <p:grpSpPr>
          <a:xfrm>
            <a:off x="446405" y="1390650"/>
            <a:ext cx="11312525" cy="922020"/>
            <a:chOff x="9363" y="3519"/>
            <a:chExt cx="17815" cy="1452"/>
          </a:xfrm>
        </p:grpSpPr>
        <p:sp>
          <p:nvSpPr>
            <p:cNvPr id="38" name="矩形 3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9" name="文本框 38"/>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纪录片中的细节具有揭示作品主题、刻画人物性格、揭示人物心态、传达人物情感、展示人物关系、推动情节发展等作用。影视细节包括动作细节、神情细节、事件细节、环境细节、声音细节等。</a:t>
              </a:r>
              <a:endParaRPr dirty="0">
                <a:latin typeface="+mn-ea"/>
                <a:cs typeface="宋体" panose="02010600030101010101" pitchFamily="2" charset="-122"/>
                <a:sym typeface="+mn-ea"/>
              </a:endParaRPr>
            </a:p>
          </p:txBody>
        </p:sp>
      </p:grpSp>
      <p:grpSp>
        <p:nvGrpSpPr>
          <p:cNvPr id="8" name="组合 7"/>
          <p:cNvGrpSpPr/>
          <p:nvPr/>
        </p:nvGrpSpPr>
        <p:grpSpPr>
          <a:xfrm>
            <a:off x="439420" y="2526030"/>
            <a:ext cx="11312525" cy="635000"/>
            <a:chOff x="9363" y="3519"/>
            <a:chExt cx="17815" cy="1000"/>
          </a:xfrm>
        </p:grpSpPr>
        <p:sp>
          <p:nvSpPr>
            <p:cNvPr id="9" name="矩形 8"/>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文本框 18"/>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第一，围绕主题内容选择细节。第二，选择拍摄典型的细节。第三，拍摄意识的培养。</a:t>
              </a:r>
              <a:endParaRPr dirty="0">
                <a:latin typeface="+mn-ea"/>
                <a:cs typeface="宋体" panose="02010600030101010101" pitchFamily="2" charset="-122"/>
                <a:sym typeface="+mn-ea"/>
              </a:endParaRPr>
            </a:p>
          </p:txBody>
        </p:sp>
      </p:grpSp>
      <p:sp>
        <p:nvSpPr>
          <p:cNvPr id="5" name="文本框 4"/>
          <p:cNvSpPr txBox="1"/>
          <p:nvPr/>
        </p:nvSpPr>
        <p:spPr>
          <a:xfrm>
            <a:off x="264795" y="2214880"/>
            <a:ext cx="10187940" cy="398780"/>
          </a:xfrm>
          <a:prstGeom prst="rect">
            <a:avLst/>
          </a:prstGeom>
          <a:noFill/>
        </p:spPr>
        <p:txBody>
          <a:bodyPr wrap="square" rtlCol="0" anchor="t">
            <a:spAutoFit/>
          </a:bodyPr>
          <a:p>
            <a:r>
              <a:rPr sz="2000">
                <a:solidFill>
                  <a:srgbClr val="382C78"/>
                </a:solidFill>
                <a:sym typeface="+mn-ea"/>
              </a:rPr>
              <a:t>细节的拍摄要注意把握好以下几点：</a:t>
            </a:r>
            <a:endParaRPr sz="2000">
              <a:solidFill>
                <a:srgbClr val="382C78"/>
              </a:solidFill>
              <a:sym typeface="+mn-ea"/>
            </a:endParaRPr>
          </a:p>
        </p:txBody>
      </p:sp>
      <p:grpSp>
        <p:nvGrpSpPr>
          <p:cNvPr id="10" name="组合 9"/>
          <p:cNvGrpSpPr/>
          <p:nvPr/>
        </p:nvGrpSpPr>
        <p:grpSpPr>
          <a:xfrm>
            <a:off x="128905" y="3161030"/>
            <a:ext cx="11468735" cy="914400"/>
            <a:chOff x="1336" y="7266"/>
            <a:chExt cx="18061" cy="1440"/>
          </a:xfrm>
        </p:grpSpPr>
        <p:grpSp>
          <p:nvGrpSpPr>
            <p:cNvPr id="13" name="组合 12"/>
            <p:cNvGrpSpPr/>
            <p:nvPr/>
          </p:nvGrpSpPr>
          <p:grpSpPr>
            <a:xfrm>
              <a:off x="1336" y="7266"/>
              <a:ext cx="2483" cy="1440"/>
              <a:chOff x="982" y="7247"/>
              <a:chExt cx="2483" cy="1440"/>
            </a:xfrm>
          </p:grpSpPr>
          <p:sp>
            <p:nvSpPr>
              <p:cNvPr id="14" name="文本框 13"/>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16" name="图片 15"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17" name="文本框 16"/>
            <p:cNvSpPr txBox="1"/>
            <p:nvPr/>
          </p:nvSpPr>
          <p:spPr>
            <a:xfrm>
              <a:off x="3657" y="7532"/>
              <a:ext cx="15740" cy="1016"/>
            </a:xfrm>
            <a:prstGeom prst="rect">
              <a:avLst/>
            </a:prstGeom>
            <a:noFill/>
          </p:spPr>
          <p:txBody>
            <a:bodyPr wrap="square" rtlCol="0">
              <a:spAutoFit/>
            </a:bodyPr>
            <a:p>
              <a:r>
                <a:t>【细节拍摄】纪录片《小鸭子的故事》（日本，1918 年）</a:t>
              </a:r>
              <a:r>
                <a:rPr lang="zh-CN"/>
                <a:t>，</a:t>
              </a:r>
              <a:r>
                <a:t>摄影师准确地捕捉到这两个扣人心弦的细节并展示给观众，给了观众巨大的心灵冲击与人生思考。</a:t>
              </a:r>
            </a:p>
          </p:txBody>
        </p:sp>
      </p:grpSp>
      <p:sp>
        <p:nvSpPr>
          <p:cNvPr id="18" name="文本框 17"/>
          <p:cNvSpPr txBox="1"/>
          <p:nvPr/>
        </p:nvSpPr>
        <p:spPr>
          <a:xfrm>
            <a:off x="128905" y="3975100"/>
            <a:ext cx="10187940" cy="398780"/>
          </a:xfrm>
          <a:prstGeom prst="rect">
            <a:avLst/>
          </a:prstGeom>
          <a:noFill/>
        </p:spPr>
        <p:txBody>
          <a:bodyPr wrap="square" rtlCol="0" anchor="t">
            <a:spAutoFit/>
          </a:bodyPr>
          <a:p>
            <a:r>
              <a:rPr sz="2000">
                <a:solidFill>
                  <a:srgbClr val="382C78"/>
                </a:solidFill>
                <a:sym typeface="+mn-ea"/>
              </a:rPr>
              <a:t>（四）声音采录</a:t>
            </a:r>
            <a:endParaRPr sz="2000">
              <a:solidFill>
                <a:srgbClr val="382C78"/>
              </a:solidFill>
              <a:sym typeface="+mn-ea"/>
            </a:endParaRPr>
          </a:p>
        </p:txBody>
      </p:sp>
      <p:grpSp>
        <p:nvGrpSpPr>
          <p:cNvPr id="23" name="组合 22"/>
          <p:cNvGrpSpPr/>
          <p:nvPr/>
        </p:nvGrpSpPr>
        <p:grpSpPr>
          <a:xfrm>
            <a:off x="439420" y="4218940"/>
            <a:ext cx="11312525" cy="922020"/>
            <a:chOff x="9363" y="3519"/>
            <a:chExt cx="17815" cy="1452"/>
          </a:xfrm>
        </p:grpSpPr>
        <p:sp>
          <p:nvSpPr>
            <p:cNvPr id="24" name="矩形 2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5" name="文本框 24"/>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纪录片的真实性包括画面的真实和声音的真实。纪录片采录的同期声包括画面出现的或未出现的人物语言、动作声响、环境音响等。</a:t>
              </a:r>
              <a:endParaRPr dirty="0">
                <a:latin typeface="+mn-ea"/>
                <a:cs typeface="宋体" panose="02010600030101010101" pitchFamily="2" charset="-122"/>
                <a:sym typeface="+mn-ea"/>
              </a:endParaRPr>
            </a:p>
          </p:txBody>
        </p:sp>
      </p:grpSp>
      <p:grpSp>
        <p:nvGrpSpPr>
          <p:cNvPr id="26" name="组合 25"/>
          <p:cNvGrpSpPr/>
          <p:nvPr/>
        </p:nvGrpSpPr>
        <p:grpSpPr>
          <a:xfrm>
            <a:off x="446405" y="4973955"/>
            <a:ext cx="11312525" cy="922020"/>
            <a:chOff x="9363" y="3519"/>
            <a:chExt cx="17815" cy="1452"/>
          </a:xfrm>
        </p:grpSpPr>
        <p:sp>
          <p:nvSpPr>
            <p:cNvPr id="27" name="矩形 2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8" name="文本框 27"/>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人物语言和动作声响的主要作用在于披露信息、提示内容、展示说话者的个性特征；环境音响的作用在于丰富画面内涵，再现和拓展空间，营造相应的环境氛围。</a:t>
              </a:r>
              <a:endParaRPr dirty="0">
                <a:latin typeface="+mn-ea"/>
                <a:cs typeface="宋体" panose="02010600030101010101" pitchFamily="2" charset="-122"/>
                <a:sym typeface="+mn-ea"/>
              </a:endParaRPr>
            </a:p>
          </p:txBody>
        </p:sp>
      </p:grpSp>
      <p:grpSp>
        <p:nvGrpSpPr>
          <p:cNvPr id="34" name="组合 33"/>
          <p:cNvGrpSpPr/>
          <p:nvPr/>
        </p:nvGrpSpPr>
        <p:grpSpPr>
          <a:xfrm>
            <a:off x="412115" y="5810250"/>
            <a:ext cx="11312525" cy="922020"/>
            <a:chOff x="9363" y="3519"/>
            <a:chExt cx="17815" cy="1452"/>
          </a:xfrm>
        </p:grpSpPr>
        <p:sp>
          <p:nvSpPr>
            <p:cNvPr id="35" name="矩形 3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7" name="文本框 36"/>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同期声记录的是现场的真实声音，其价值在于增强纪录片的真实性和感染力，它比后期的配音要来得自然、来得逼真。</a:t>
              </a:r>
              <a:endParaRPr dirty="0">
                <a:latin typeface="+mn-ea"/>
                <a:cs typeface="宋体" panose="02010600030101010101" pitchFamily="2" charset="-122"/>
                <a:sym typeface="+mn-ea"/>
              </a:endParaRP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97280"/>
            <a:chOff x="417" y="38"/>
            <a:chExt cx="7488" cy="1728"/>
          </a:xfrm>
        </p:grpSpPr>
        <p:sp>
          <p:nvSpPr>
            <p:cNvPr id="15" name="文本框 14"/>
            <p:cNvSpPr txBox="1"/>
            <p:nvPr/>
          </p:nvSpPr>
          <p:spPr>
            <a:xfrm>
              <a:off x="417" y="750"/>
              <a:ext cx="7488" cy="1016"/>
            </a:xfrm>
            <a:prstGeom prst="rect">
              <a:avLst/>
            </a:prstGeom>
            <a:noFill/>
          </p:spPr>
          <p:txBody>
            <a:bodyPr wrap="none" rtlCol="0" anchor="t">
              <a:spAutoFit/>
            </a:bodyPr>
            <a:p>
              <a:pPr algn="l"/>
              <a:r>
                <a:rPr lang="zh-CN" altLang="en-US" sz="3600">
                  <a:solidFill>
                    <a:srgbClr val="382C78"/>
                  </a:solidFill>
                  <a:sym typeface="+mn-ea"/>
                </a:rPr>
                <a:t>三、纪录片的后期编辑</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352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纪录片创作</a:t>
                </a:r>
                <a:endParaRPr>
                  <a:solidFill>
                    <a:schemeClr val="bg1"/>
                  </a:solidFill>
                </a:endParaRPr>
              </a:p>
            </p:txBody>
          </p:sp>
        </p:grpSp>
      </p:grpSp>
      <p:sp>
        <p:nvSpPr>
          <p:cNvPr id="11" name="文本框 10"/>
          <p:cNvSpPr txBox="1"/>
          <p:nvPr/>
        </p:nvSpPr>
        <p:spPr>
          <a:xfrm>
            <a:off x="128905" y="1121410"/>
            <a:ext cx="10187940" cy="398780"/>
          </a:xfrm>
          <a:prstGeom prst="rect">
            <a:avLst/>
          </a:prstGeom>
          <a:noFill/>
        </p:spPr>
        <p:txBody>
          <a:bodyPr wrap="square" rtlCol="0" anchor="t">
            <a:spAutoFit/>
          </a:bodyPr>
          <a:p>
            <a:r>
              <a:rPr sz="2000">
                <a:solidFill>
                  <a:srgbClr val="382C78"/>
                </a:solidFill>
                <a:sym typeface="+mn-ea"/>
              </a:rPr>
              <a:t>（一）叙事性编辑和表现性编辑</a:t>
            </a:r>
            <a:endParaRPr sz="2000">
              <a:solidFill>
                <a:srgbClr val="382C78"/>
              </a:solidFill>
              <a:sym typeface="+mn-ea"/>
            </a:endParaRPr>
          </a:p>
        </p:txBody>
      </p:sp>
      <p:sp>
        <p:nvSpPr>
          <p:cNvPr id="5" name="文本框 4"/>
          <p:cNvSpPr txBox="1"/>
          <p:nvPr/>
        </p:nvSpPr>
        <p:spPr>
          <a:xfrm>
            <a:off x="264795" y="1520190"/>
            <a:ext cx="10187940" cy="398780"/>
          </a:xfrm>
          <a:prstGeom prst="rect">
            <a:avLst/>
          </a:prstGeom>
          <a:noFill/>
        </p:spPr>
        <p:txBody>
          <a:bodyPr wrap="square" rtlCol="0" anchor="t">
            <a:spAutoFit/>
          </a:bodyPr>
          <a:p>
            <a:r>
              <a:rPr sz="2000">
                <a:solidFill>
                  <a:srgbClr val="382C78"/>
                </a:solidFill>
                <a:sym typeface="+mn-ea"/>
              </a:rPr>
              <a:t>1．叙事性编辑</a:t>
            </a:r>
            <a:endParaRPr sz="2000">
              <a:solidFill>
                <a:srgbClr val="382C78"/>
              </a:solidFill>
              <a:sym typeface="+mn-ea"/>
            </a:endParaRPr>
          </a:p>
        </p:txBody>
      </p:sp>
      <p:sp>
        <p:nvSpPr>
          <p:cNvPr id="18" name="文本框 17"/>
          <p:cNvSpPr txBox="1"/>
          <p:nvPr/>
        </p:nvSpPr>
        <p:spPr>
          <a:xfrm>
            <a:off x="264795" y="2543810"/>
            <a:ext cx="10187940" cy="398780"/>
          </a:xfrm>
          <a:prstGeom prst="rect">
            <a:avLst/>
          </a:prstGeom>
          <a:noFill/>
        </p:spPr>
        <p:txBody>
          <a:bodyPr wrap="square" rtlCol="0" anchor="t">
            <a:spAutoFit/>
          </a:bodyPr>
          <a:p>
            <a:r>
              <a:rPr sz="2000">
                <a:solidFill>
                  <a:srgbClr val="382C78"/>
                </a:solidFill>
                <a:sym typeface="+mn-ea"/>
              </a:rPr>
              <a:t>叙事性编辑常用的组接方式有以下几种：</a:t>
            </a:r>
            <a:endParaRPr sz="2000">
              <a:solidFill>
                <a:srgbClr val="382C78"/>
              </a:solidFill>
              <a:sym typeface="+mn-ea"/>
            </a:endParaRPr>
          </a:p>
        </p:txBody>
      </p:sp>
      <p:grpSp>
        <p:nvGrpSpPr>
          <p:cNvPr id="2" name="组合 1"/>
          <p:cNvGrpSpPr/>
          <p:nvPr/>
        </p:nvGrpSpPr>
        <p:grpSpPr>
          <a:xfrm rot="0">
            <a:off x="446405" y="1908810"/>
            <a:ext cx="11312525" cy="645160"/>
            <a:chOff x="1491" y="3356"/>
            <a:chExt cx="17815" cy="1016"/>
          </a:xfrm>
        </p:grpSpPr>
        <p:sp>
          <p:nvSpPr>
            <p:cNvPr id="4" name="文本框 3"/>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叙事性编辑是按事件的情节发展逻辑和时间顺序来组织素材，依照叙事蒙太奇的法则分切组合镜头、场面和段落的编辑方式。叙事性编辑注重事件发展的过程性、时间的连续性和动作的连贯性。</a:t>
              </a:r>
              <a:endParaRPr dirty="0">
                <a:latin typeface="+mn-ea"/>
                <a:cs typeface="宋体" panose="02010600030101010101" pitchFamily="2" charset="-122"/>
                <a:sym typeface="+mn-ea"/>
              </a:endParaRPr>
            </a:p>
          </p:txBody>
        </p:sp>
        <p:sp>
          <p:nvSpPr>
            <p:cNvPr id="6" name="椭圆 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7" name="组合 6"/>
          <p:cNvGrpSpPr/>
          <p:nvPr/>
        </p:nvGrpSpPr>
        <p:grpSpPr>
          <a:xfrm rot="0">
            <a:off x="446405" y="2900680"/>
            <a:ext cx="11312525" cy="1753235"/>
            <a:chOff x="1491" y="3356"/>
            <a:chExt cx="17815" cy="2761"/>
          </a:xfrm>
        </p:grpSpPr>
        <p:sp>
          <p:nvSpPr>
            <p:cNvPr id="20" name="文本框 19"/>
            <p:cNvSpPr txBox="1"/>
            <p:nvPr/>
          </p:nvSpPr>
          <p:spPr>
            <a:xfrm>
              <a:off x="1980" y="3356"/>
              <a:ext cx="17326" cy="2761"/>
            </a:xfrm>
            <a:prstGeom prst="rect">
              <a:avLst/>
            </a:prstGeom>
            <a:noFill/>
          </p:spPr>
          <p:txBody>
            <a:bodyPr wrap="square" rtlCol="0" anchor="t">
              <a:spAutoFit/>
            </a:bodyPr>
            <a:p>
              <a:r>
                <a:rPr dirty="0">
                  <a:latin typeface="+mn-ea"/>
                  <a:cs typeface="宋体" panose="02010600030101010101" pitchFamily="2" charset="-122"/>
                  <a:sym typeface="+mn-ea"/>
                </a:rPr>
                <a:t>（1）线性组接</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线性组接就是在一个段落里，以单一线索为依据，按照事件的时间顺序、逻辑顺序，事件发生、发展的过程和结果，或以一个贯穿动作的连续表现为主要内容进行时空连接的组接方法。</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（2）逆向组接</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逆向组接是指按照叙事的空间自由转跳，倒叙、插叙和顺叙交替组接的方法。</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（3）交叉组接</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交叉组接是指围绕一个事件，在同一时间、不同空间或在同一空间所发生的有因果关系的画面频繁交叉的组接方法。</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（4）平行组接</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平行组接是指对发生在同一时间、不同地点的，而内容又相互关联的画面进行组接的方法。</a:t>
              </a:r>
              <a:endParaRPr dirty="0">
                <a:latin typeface="+mn-ea"/>
                <a:cs typeface="宋体" panose="02010600030101010101" pitchFamily="2" charset="-122"/>
                <a:sym typeface="+mn-ea"/>
              </a:endParaRPr>
            </a:p>
          </p:txBody>
        </p:sp>
        <p:sp>
          <p:nvSpPr>
            <p:cNvPr id="21" name="椭圆 2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2" name="文本框 21"/>
          <p:cNvSpPr txBox="1"/>
          <p:nvPr/>
        </p:nvSpPr>
        <p:spPr>
          <a:xfrm>
            <a:off x="264795" y="4628515"/>
            <a:ext cx="10187940" cy="398780"/>
          </a:xfrm>
          <a:prstGeom prst="rect">
            <a:avLst/>
          </a:prstGeom>
          <a:noFill/>
        </p:spPr>
        <p:txBody>
          <a:bodyPr wrap="square" rtlCol="0" anchor="t">
            <a:spAutoFit/>
          </a:bodyPr>
          <a:p>
            <a:r>
              <a:rPr sz="2000">
                <a:solidFill>
                  <a:srgbClr val="382C78"/>
                </a:solidFill>
                <a:sym typeface="+mn-ea"/>
              </a:rPr>
              <a:t>2．表现性编辑</a:t>
            </a:r>
            <a:endParaRPr sz="2000">
              <a:solidFill>
                <a:srgbClr val="382C78"/>
              </a:solidFill>
              <a:sym typeface="+mn-ea"/>
            </a:endParaRPr>
          </a:p>
        </p:txBody>
      </p:sp>
      <p:grpSp>
        <p:nvGrpSpPr>
          <p:cNvPr id="29" name="组合 28"/>
          <p:cNvGrpSpPr/>
          <p:nvPr/>
        </p:nvGrpSpPr>
        <p:grpSpPr>
          <a:xfrm rot="0">
            <a:off x="446405" y="5027295"/>
            <a:ext cx="11312525" cy="922020"/>
            <a:chOff x="1491" y="3356"/>
            <a:chExt cx="17815" cy="1452"/>
          </a:xfrm>
        </p:grpSpPr>
        <p:sp>
          <p:nvSpPr>
            <p:cNvPr id="30" name="文本框 29"/>
            <p:cNvSpPr txBox="1"/>
            <p:nvPr/>
          </p:nvSpPr>
          <p:spPr>
            <a:xfrm>
              <a:off x="1980" y="3356"/>
              <a:ext cx="17326" cy="1452"/>
            </a:xfrm>
            <a:prstGeom prst="rect">
              <a:avLst/>
            </a:prstGeom>
            <a:noFill/>
          </p:spPr>
          <p:txBody>
            <a:bodyPr wrap="square" rtlCol="0" anchor="t">
              <a:spAutoFit/>
            </a:bodyPr>
            <a:p>
              <a:r>
                <a:rPr dirty="0">
                  <a:latin typeface="+mn-ea"/>
                  <a:cs typeface="宋体" panose="02010600030101010101" pitchFamily="2" charset="-122"/>
                  <a:sym typeface="+mn-ea"/>
                </a:rPr>
                <a:t>表现性编辑是与叙事性编辑相对应的一种镜头对列的剪辑方式。表现性编辑并非应用于全片，更常见的是通过内容或形式上的镜头对列，造成对比、对照、冲突、比喻等，从而产生含义更为丰富的画面，创造性地表达某种感情、情绪、心理或思想，加深观众对画面内容的印象，激发观众的联想和思考。</a:t>
              </a:r>
              <a:endParaRPr dirty="0">
                <a:latin typeface="+mn-ea"/>
                <a:cs typeface="宋体" panose="02010600030101010101" pitchFamily="2" charset="-122"/>
                <a:sym typeface="+mn-ea"/>
              </a:endParaRPr>
            </a:p>
          </p:txBody>
        </p:sp>
        <p:sp>
          <p:nvSpPr>
            <p:cNvPr id="31" name="椭圆 3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97280"/>
            <a:chOff x="417" y="38"/>
            <a:chExt cx="7488" cy="1728"/>
          </a:xfrm>
        </p:grpSpPr>
        <p:sp>
          <p:nvSpPr>
            <p:cNvPr id="15" name="文本框 14"/>
            <p:cNvSpPr txBox="1"/>
            <p:nvPr/>
          </p:nvSpPr>
          <p:spPr>
            <a:xfrm>
              <a:off x="417" y="750"/>
              <a:ext cx="7488" cy="1016"/>
            </a:xfrm>
            <a:prstGeom prst="rect">
              <a:avLst/>
            </a:prstGeom>
            <a:noFill/>
          </p:spPr>
          <p:txBody>
            <a:bodyPr wrap="none" rtlCol="0" anchor="t">
              <a:spAutoFit/>
            </a:bodyPr>
            <a:p>
              <a:pPr algn="l"/>
              <a:r>
                <a:rPr lang="zh-CN" altLang="en-US" sz="3600">
                  <a:solidFill>
                    <a:srgbClr val="382C78"/>
                  </a:solidFill>
                  <a:sym typeface="+mn-ea"/>
                </a:rPr>
                <a:t>三、纪录片的后期编辑</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352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纪录片创作</a:t>
                </a:r>
                <a:endParaRPr>
                  <a:solidFill>
                    <a:schemeClr val="bg1"/>
                  </a:solidFill>
                </a:endParaRPr>
              </a:p>
            </p:txBody>
          </p:sp>
        </p:grpSp>
      </p:grpSp>
      <p:sp>
        <p:nvSpPr>
          <p:cNvPr id="11" name="文本框 10"/>
          <p:cNvSpPr txBox="1"/>
          <p:nvPr/>
        </p:nvSpPr>
        <p:spPr>
          <a:xfrm>
            <a:off x="144145" y="1121410"/>
            <a:ext cx="10187940" cy="398780"/>
          </a:xfrm>
          <a:prstGeom prst="rect">
            <a:avLst/>
          </a:prstGeom>
          <a:noFill/>
        </p:spPr>
        <p:txBody>
          <a:bodyPr wrap="square" rtlCol="0" anchor="t">
            <a:spAutoFit/>
          </a:bodyPr>
          <a:p>
            <a:r>
              <a:rPr sz="2000">
                <a:solidFill>
                  <a:srgbClr val="382C78"/>
                </a:solidFill>
                <a:sym typeface="+mn-ea"/>
              </a:rPr>
              <a:t>表现性编辑常用的组接方式有以下几种：</a:t>
            </a:r>
            <a:endParaRPr sz="2000">
              <a:solidFill>
                <a:srgbClr val="382C78"/>
              </a:solidFill>
              <a:sym typeface="+mn-ea"/>
            </a:endParaRPr>
          </a:p>
        </p:txBody>
      </p:sp>
      <p:grpSp>
        <p:nvGrpSpPr>
          <p:cNvPr id="7" name="组合 6"/>
          <p:cNvGrpSpPr/>
          <p:nvPr/>
        </p:nvGrpSpPr>
        <p:grpSpPr>
          <a:xfrm rot="0">
            <a:off x="446405" y="1475740"/>
            <a:ext cx="11312525" cy="2861310"/>
            <a:chOff x="1491" y="3356"/>
            <a:chExt cx="17815" cy="4506"/>
          </a:xfrm>
        </p:grpSpPr>
        <p:sp>
          <p:nvSpPr>
            <p:cNvPr id="20" name="文本框 19"/>
            <p:cNvSpPr txBox="1"/>
            <p:nvPr/>
          </p:nvSpPr>
          <p:spPr>
            <a:xfrm>
              <a:off x="1980" y="3356"/>
              <a:ext cx="17326" cy="4506"/>
            </a:xfrm>
            <a:prstGeom prst="rect">
              <a:avLst/>
            </a:prstGeom>
            <a:noFill/>
          </p:spPr>
          <p:txBody>
            <a:bodyPr wrap="square" rtlCol="0" anchor="t">
              <a:spAutoFit/>
            </a:bodyPr>
            <a:p>
              <a:r>
                <a:rPr dirty="0">
                  <a:latin typeface="+mn-ea"/>
                  <a:cs typeface="宋体" panose="02010600030101010101" pitchFamily="2" charset="-122"/>
                  <a:sym typeface="+mn-ea"/>
                </a:rPr>
                <a:t>（1）对比式组接</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对比式组接是指把两种内容上或形式上产生强烈的对比甚至截然相反的镜头并列组接在一起，形成强烈的反差，制造出某种特殊的艺术效果</a:t>
              </a:r>
              <a:r>
                <a:rPr lang="zh-CN" dirty="0">
                  <a:latin typeface="+mn-ea"/>
                  <a:cs typeface="宋体" panose="02010600030101010101" pitchFamily="2" charset="-122"/>
                  <a:sym typeface="+mn-ea"/>
                </a:rPr>
                <a:t>。</a:t>
              </a:r>
              <a:endParaRPr lang="zh-CN" dirty="0">
                <a:latin typeface="+mn-ea"/>
                <a:cs typeface="宋体" panose="02010600030101010101" pitchFamily="2" charset="-122"/>
                <a:sym typeface="+mn-ea"/>
              </a:endParaRPr>
            </a:p>
            <a:p>
              <a:r>
                <a:rPr dirty="0">
                  <a:latin typeface="+mn-ea"/>
                  <a:cs typeface="宋体" panose="02010600030101010101" pitchFamily="2" charset="-122"/>
                  <a:sym typeface="+mn-ea"/>
                </a:rPr>
                <a:t>（2）比喻式组接</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比喻式组接是将两个或两组表现不同的主体形象的画面镜头并列，促使观众产生由此及彼的联想和想象，含蓄而形象地表达作者的主观思想和情感。</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（3）象征式组接</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象征式组接是借助物象来表现某种概念、思想、感情的艺术手法，象征赋予物象某一种视觉形象以引申新的意义，表现作者主观的思想感情。</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（4）累积式组接</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累积式组接是指几个内容相似的主体形象、景别和运动方式大致相同的镜头组接在一起，可以造成一种累积的效果，从而综合表现出某种特定的含义。</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（5）重复式组接</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重复剪辑是指有意识地让具有一定寓意的动作、景物或形象在片中再次或多次出现，通过镜头画面的重现，以突出重点，创造出强调、渲染、对比等艺术效果。</a:t>
              </a:r>
              <a:endParaRPr dirty="0">
                <a:latin typeface="+mn-ea"/>
                <a:cs typeface="宋体" panose="02010600030101010101" pitchFamily="2" charset="-122"/>
                <a:sym typeface="+mn-ea"/>
              </a:endParaRPr>
            </a:p>
          </p:txBody>
        </p:sp>
        <p:sp>
          <p:nvSpPr>
            <p:cNvPr id="21" name="椭圆 2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8" name="文本框 7"/>
          <p:cNvSpPr txBox="1"/>
          <p:nvPr/>
        </p:nvSpPr>
        <p:spPr>
          <a:xfrm>
            <a:off x="144145" y="4337050"/>
            <a:ext cx="10187940" cy="398780"/>
          </a:xfrm>
          <a:prstGeom prst="rect">
            <a:avLst/>
          </a:prstGeom>
          <a:noFill/>
        </p:spPr>
        <p:txBody>
          <a:bodyPr wrap="square" rtlCol="0" anchor="t">
            <a:spAutoFit/>
          </a:bodyPr>
          <a:p>
            <a:r>
              <a:rPr sz="2000">
                <a:solidFill>
                  <a:srgbClr val="382C78"/>
                </a:solidFill>
                <a:sym typeface="+mn-ea"/>
              </a:rPr>
              <a:t>（二）画面编辑</a:t>
            </a:r>
            <a:endParaRPr sz="2000">
              <a:solidFill>
                <a:srgbClr val="382C78"/>
              </a:solidFill>
              <a:sym typeface="+mn-ea"/>
            </a:endParaRPr>
          </a:p>
        </p:txBody>
      </p:sp>
      <p:sp>
        <p:nvSpPr>
          <p:cNvPr id="9" name="文本框 8"/>
          <p:cNvSpPr txBox="1"/>
          <p:nvPr/>
        </p:nvSpPr>
        <p:spPr>
          <a:xfrm>
            <a:off x="264795" y="4735830"/>
            <a:ext cx="10187940" cy="398780"/>
          </a:xfrm>
          <a:prstGeom prst="rect">
            <a:avLst/>
          </a:prstGeom>
          <a:noFill/>
        </p:spPr>
        <p:txBody>
          <a:bodyPr wrap="square" rtlCol="0" anchor="t">
            <a:spAutoFit/>
          </a:bodyPr>
          <a:p>
            <a:r>
              <a:rPr sz="2000">
                <a:solidFill>
                  <a:srgbClr val="382C78"/>
                </a:solidFill>
                <a:sym typeface="+mn-ea"/>
              </a:rPr>
              <a:t>1．画面编辑的依据</a:t>
            </a:r>
            <a:endParaRPr sz="2000">
              <a:solidFill>
                <a:srgbClr val="382C78"/>
              </a:solidFill>
              <a:sym typeface="+mn-ea"/>
            </a:endParaRPr>
          </a:p>
        </p:txBody>
      </p:sp>
      <p:grpSp>
        <p:nvGrpSpPr>
          <p:cNvPr id="10" name="组合 9"/>
          <p:cNvGrpSpPr/>
          <p:nvPr/>
        </p:nvGrpSpPr>
        <p:grpSpPr>
          <a:xfrm rot="0">
            <a:off x="446405" y="5088255"/>
            <a:ext cx="11312525" cy="1198880"/>
            <a:chOff x="1491" y="3356"/>
            <a:chExt cx="17815" cy="1888"/>
          </a:xfrm>
        </p:grpSpPr>
        <p:sp>
          <p:nvSpPr>
            <p:cNvPr id="12" name="文本框 11"/>
            <p:cNvSpPr txBox="1"/>
            <p:nvPr/>
          </p:nvSpPr>
          <p:spPr>
            <a:xfrm>
              <a:off x="1980" y="3356"/>
              <a:ext cx="17326" cy="1888"/>
            </a:xfrm>
            <a:prstGeom prst="rect">
              <a:avLst/>
            </a:prstGeom>
            <a:noFill/>
          </p:spPr>
          <p:txBody>
            <a:bodyPr wrap="square" rtlCol="0" anchor="t">
              <a:spAutoFit/>
            </a:bodyPr>
            <a:p>
              <a:r>
                <a:rPr dirty="0">
                  <a:latin typeface="+mn-ea"/>
                  <a:cs typeface="宋体" panose="02010600030101010101" pitchFamily="2" charset="-122"/>
                  <a:sym typeface="+mn-ea"/>
                </a:rPr>
                <a:t>（1）以生活逻辑为依据</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生活逻辑通常包括三个方面：时间的连续性、空间的统一性、事物间的关联性。</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（2）以视觉流畅为依据</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第一，画面景别要匹配。</a:t>
              </a:r>
              <a:endParaRPr dirty="0">
                <a:latin typeface="+mn-ea"/>
                <a:cs typeface="宋体" panose="02010600030101010101" pitchFamily="2" charset="-122"/>
                <a:sym typeface="+mn-ea"/>
              </a:endParaRPr>
            </a:p>
            <a:p>
              <a:r>
                <a:rPr lang="en-US" dirty="0">
                  <a:latin typeface="+mn-ea"/>
                  <a:cs typeface="宋体" panose="02010600030101010101" pitchFamily="2" charset="-122"/>
                  <a:sym typeface="+mn-ea"/>
                </a:rPr>
                <a:t>                                       </a:t>
              </a:r>
              <a:r>
                <a:rPr dirty="0">
                  <a:latin typeface="+mn-ea"/>
                  <a:cs typeface="宋体" panose="02010600030101010101" pitchFamily="2" charset="-122"/>
                  <a:sym typeface="+mn-ea"/>
                </a:rPr>
                <a:t>第二，画面角度要有变化。</a:t>
              </a:r>
              <a:endParaRPr dirty="0">
                <a:latin typeface="+mn-ea"/>
                <a:cs typeface="宋体" panose="02010600030101010101" pitchFamily="2" charset="-122"/>
                <a:sym typeface="+mn-ea"/>
              </a:endParaRPr>
            </a:p>
            <a:p>
              <a:r>
                <a:rPr lang="en-US" dirty="0">
                  <a:latin typeface="+mn-ea"/>
                  <a:cs typeface="宋体" panose="02010600030101010101" pitchFamily="2" charset="-122"/>
                  <a:sym typeface="+mn-ea"/>
                </a:rPr>
                <a:t>                                       </a:t>
              </a:r>
              <a:r>
                <a:rPr dirty="0">
                  <a:latin typeface="+mn-ea"/>
                  <a:cs typeface="宋体" panose="02010600030101010101" pitchFamily="2" charset="-122"/>
                  <a:sym typeface="+mn-ea"/>
                </a:rPr>
                <a:t>第三，色彩、影调应和谐。</a:t>
              </a:r>
              <a:endParaRPr dirty="0">
                <a:latin typeface="+mn-ea"/>
                <a:cs typeface="宋体" panose="02010600030101010101" pitchFamily="2" charset="-122"/>
                <a:sym typeface="+mn-ea"/>
              </a:endParaRPr>
            </a:p>
          </p:txBody>
        </p:sp>
        <p:sp>
          <p:nvSpPr>
            <p:cNvPr id="13" name="椭圆 1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97280"/>
            <a:chOff x="417" y="38"/>
            <a:chExt cx="7488" cy="1728"/>
          </a:xfrm>
        </p:grpSpPr>
        <p:sp>
          <p:nvSpPr>
            <p:cNvPr id="15" name="文本框 14"/>
            <p:cNvSpPr txBox="1"/>
            <p:nvPr/>
          </p:nvSpPr>
          <p:spPr>
            <a:xfrm>
              <a:off x="417" y="750"/>
              <a:ext cx="7488" cy="1016"/>
            </a:xfrm>
            <a:prstGeom prst="rect">
              <a:avLst/>
            </a:prstGeom>
            <a:noFill/>
          </p:spPr>
          <p:txBody>
            <a:bodyPr wrap="none" rtlCol="0" anchor="t">
              <a:spAutoFit/>
            </a:bodyPr>
            <a:p>
              <a:pPr algn="l"/>
              <a:r>
                <a:rPr lang="zh-CN" altLang="en-US" sz="3600">
                  <a:solidFill>
                    <a:srgbClr val="382C78"/>
                  </a:solidFill>
                  <a:sym typeface="+mn-ea"/>
                </a:rPr>
                <a:t>三、纪录片的后期编辑</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352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纪录片创作</a:t>
                </a:r>
                <a:endParaRPr>
                  <a:solidFill>
                    <a:schemeClr val="bg1"/>
                  </a:solidFill>
                </a:endParaRPr>
              </a:p>
            </p:txBody>
          </p:sp>
        </p:grpSp>
      </p:grpSp>
      <p:sp>
        <p:nvSpPr>
          <p:cNvPr id="8" name="文本框 7"/>
          <p:cNvSpPr txBox="1"/>
          <p:nvPr/>
        </p:nvSpPr>
        <p:spPr>
          <a:xfrm>
            <a:off x="174625" y="1121410"/>
            <a:ext cx="10187940" cy="398780"/>
          </a:xfrm>
          <a:prstGeom prst="rect">
            <a:avLst/>
          </a:prstGeom>
          <a:noFill/>
        </p:spPr>
        <p:txBody>
          <a:bodyPr wrap="square" rtlCol="0" anchor="t">
            <a:spAutoFit/>
          </a:bodyPr>
          <a:p>
            <a:r>
              <a:rPr sz="2000">
                <a:solidFill>
                  <a:srgbClr val="382C78"/>
                </a:solidFill>
                <a:sym typeface="+mn-ea"/>
              </a:rPr>
              <a:t>（二）画面编辑</a:t>
            </a:r>
            <a:endParaRPr sz="2000">
              <a:solidFill>
                <a:srgbClr val="382C78"/>
              </a:solidFill>
              <a:sym typeface="+mn-ea"/>
            </a:endParaRPr>
          </a:p>
        </p:txBody>
      </p:sp>
      <p:sp>
        <p:nvSpPr>
          <p:cNvPr id="9" name="文本框 8"/>
          <p:cNvSpPr txBox="1"/>
          <p:nvPr/>
        </p:nvSpPr>
        <p:spPr>
          <a:xfrm>
            <a:off x="264795" y="1520190"/>
            <a:ext cx="10187940" cy="398780"/>
          </a:xfrm>
          <a:prstGeom prst="rect">
            <a:avLst/>
          </a:prstGeom>
          <a:noFill/>
        </p:spPr>
        <p:txBody>
          <a:bodyPr wrap="square" rtlCol="0" anchor="t">
            <a:spAutoFit/>
          </a:bodyPr>
          <a:p>
            <a:r>
              <a:rPr sz="2000">
                <a:solidFill>
                  <a:srgbClr val="382C78"/>
                </a:solidFill>
                <a:sym typeface="+mn-ea"/>
              </a:rPr>
              <a:t>2．画面编辑点的选择</a:t>
            </a:r>
            <a:endParaRPr sz="2000">
              <a:solidFill>
                <a:srgbClr val="382C78"/>
              </a:solidFill>
              <a:sym typeface="+mn-ea"/>
            </a:endParaRPr>
          </a:p>
        </p:txBody>
      </p:sp>
      <p:grpSp>
        <p:nvGrpSpPr>
          <p:cNvPr id="10" name="组合 9"/>
          <p:cNvGrpSpPr/>
          <p:nvPr/>
        </p:nvGrpSpPr>
        <p:grpSpPr>
          <a:xfrm rot="0">
            <a:off x="440055" y="1904365"/>
            <a:ext cx="11312525" cy="469265"/>
            <a:chOff x="1491" y="3356"/>
            <a:chExt cx="17815" cy="739"/>
          </a:xfrm>
        </p:grpSpPr>
        <p:sp>
          <p:nvSpPr>
            <p:cNvPr id="12" name="文本框 11"/>
            <p:cNvSpPr txBox="1"/>
            <p:nvPr/>
          </p:nvSpPr>
          <p:spPr>
            <a:xfrm>
              <a:off x="1980" y="3356"/>
              <a:ext cx="17326" cy="580"/>
            </a:xfrm>
            <a:prstGeom prst="rect">
              <a:avLst/>
            </a:prstGeom>
            <a:noFill/>
          </p:spPr>
          <p:txBody>
            <a:bodyPr wrap="square" rtlCol="0" anchor="t">
              <a:spAutoFit/>
            </a:bodyPr>
            <a:p>
              <a:r>
                <a:rPr dirty="0">
                  <a:latin typeface="+mn-ea"/>
                  <a:cs typeface="宋体" panose="02010600030101010101" pitchFamily="2" charset="-122"/>
                  <a:sym typeface="+mn-ea"/>
                </a:rPr>
                <a:t>画面编辑点是指在剪辑中以画面内主体运动和镜头运动为依据选择正确的剪辑点。</a:t>
              </a:r>
              <a:endParaRPr dirty="0">
                <a:latin typeface="+mn-ea"/>
                <a:cs typeface="宋体" panose="02010600030101010101" pitchFamily="2" charset="-122"/>
                <a:sym typeface="+mn-ea"/>
              </a:endParaRPr>
            </a:p>
          </p:txBody>
        </p:sp>
        <p:sp>
          <p:nvSpPr>
            <p:cNvPr id="13" name="椭圆 1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4" name="组合 3"/>
          <p:cNvGrpSpPr/>
          <p:nvPr/>
        </p:nvGrpSpPr>
        <p:grpSpPr>
          <a:xfrm rot="0">
            <a:off x="440055" y="2453640"/>
            <a:ext cx="11312525" cy="2030095"/>
            <a:chOff x="1491" y="3356"/>
            <a:chExt cx="17815" cy="3197"/>
          </a:xfrm>
        </p:grpSpPr>
        <p:sp>
          <p:nvSpPr>
            <p:cNvPr id="5" name="文本框 4"/>
            <p:cNvSpPr txBox="1"/>
            <p:nvPr/>
          </p:nvSpPr>
          <p:spPr>
            <a:xfrm>
              <a:off x="1980" y="3356"/>
              <a:ext cx="17326" cy="3197"/>
            </a:xfrm>
            <a:prstGeom prst="rect">
              <a:avLst/>
            </a:prstGeom>
            <a:noFill/>
          </p:spPr>
          <p:txBody>
            <a:bodyPr wrap="square" rtlCol="0" anchor="t">
              <a:spAutoFit/>
            </a:bodyPr>
            <a:p>
              <a:r>
                <a:rPr dirty="0">
                  <a:latin typeface="+mn-ea"/>
                  <a:cs typeface="宋体" panose="02010600030101010101" pitchFamily="2" charset="-122"/>
                  <a:sym typeface="+mn-ea"/>
                </a:rPr>
                <a:t>（1）画面剪接点</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不管是人物动作还是物体运动，选好动作点作剪接点，才能连接得流畅。</a:t>
              </a:r>
              <a:endParaRPr dirty="0">
                <a:latin typeface="+mn-ea"/>
                <a:cs typeface="宋体" panose="02010600030101010101" pitchFamily="2" charset="-122"/>
                <a:sym typeface="+mn-ea"/>
              </a:endParaRPr>
            </a:p>
            <a:p>
              <a:endParaRPr dirty="0">
                <a:latin typeface="+mn-ea"/>
                <a:cs typeface="宋体" panose="02010600030101010101" pitchFamily="2" charset="-122"/>
                <a:sym typeface="+mn-ea"/>
              </a:endParaRPr>
            </a:p>
            <a:p>
              <a:r>
                <a:rPr dirty="0">
                  <a:latin typeface="+mn-ea"/>
                  <a:cs typeface="宋体" panose="02010600030101010101" pitchFamily="2" charset="-122"/>
                  <a:sym typeface="+mn-ea"/>
                </a:rPr>
                <a:t>“动接动”法：剪接点选择在前后有明显动感的两个镜头之间，利用动作的连贯性所产生的视觉惯性，用两个不同景别、不同角度的镜头组接在一起表现行为动作。</a:t>
              </a:r>
              <a:endParaRPr dirty="0">
                <a:latin typeface="+mn-ea"/>
                <a:cs typeface="宋体" panose="02010600030101010101" pitchFamily="2" charset="-122"/>
                <a:sym typeface="+mn-ea"/>
              </a:endParaRPr>
            </a:p>
            <a:p>
              <a:endParaRPr dirty="0">
                <a:latin typeface="+mn-ea"/>
                <a:cs typeface="宋体" panose="02010600030101010101" pitchFamily="2" charset="-122"/>
                <a:sym typeface="+mn-ea"/>
              </a:endParaRPr>
            </a:p>
            <a:p>
              <a:r>
                <a:rPr dirty="0">
                  <a:latin typeface="+mn-ea"/>
                  <a:cs typeface="宋体" panose="02010600030101010101" pitchFamily="2" charset="-122"/>
                  <a:sym typeface="+mn-ea"/>
                </a:rPr>
                <a:t>“静接静”法：剪接点选择在前一个动作的结束和下一动作即将启动的两个镜头之间， 利用动作的相对静止来避免画面的跳跃。</a:t>
              </a:r>
              <a:endParaRPr dirty="0">
                <a:latin typeface="+mn-ea"/>
                <a:cs typeface="宋体" panose="02010600030101010101" pitchFamily="2" charset="-122"/>
                <a:sym typeface="+mn-ea"/>
              </a:endParaRPr>
            </a:p>
          </p:txBody>
        </p:sp>
        <p:sp>
          <p:nvSpPr>
            <p:cNvPr id="6" name="椭圆 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4" name="组合 13"/>
          <p:cNvGrpSpPr/>
          <p:nvPr/>
        </p:nvGrpSpPr>
        <p:grpSpPr>
          <a:xfrm rot="0">
            <a:off x="440055" y="4526915"/>
            <a:ext cx="11312525" cy="645160"/>
            <a:chOff x="1491" y="3356"/>
            <a:chExt cx="17815" cy="1016"/>
          </a:xfrm>
        </p:grpSpPr>
        <p:sp>
          <p:nvSpPr>
            <p:cNvPr id="16" name="文本框 15"/>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（2）情绪剪接点</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通常以人物的心理情绪为基础，以人物在不同情境中的喜、怒、哀、乐等外在表情为依据，结合镜头造型的特征来选择剪接点，从而造成一种情绪上的感染。</a:t>
              </a:r>
              <a:endParaRPr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8" name="组合 17"/>
          <p:cNvGrpSpPr/>
          <p:nvPr/>
        </p:nvGrpSpPr>
        <p:grpSpPr>
          <a:xfrm rot="0">
            <a:off x="457200" y="5170805"/>
            <a:ext cx="11312525" cy="1476375"/>
            <a:chOff x="1491" y="3356"/>
            <a:chExt cx="17815" cy="2325"/>
          </a:xfrm>
        </p:grpSpPr>
        <p:sp>
          <p:nvSpPr>
            <p:cNvPr id="19" name="文本框 18"/>
            <p:cNvSpPr txBox="1"/>
            <p:nvPr/>
          </p:nvSpPr>
          <p:spPr>
            <a:xfrm>
              <a:off x="1980" y="3356"/>
              <a:ext cx="17326" cy="2325"/>
            </a:xfrm>
            <a:prstGeom prst="rect">
              <a:avLst/>
            </a:prstGeom>
            <a:noFill/>
          </p:spPr>
          <p:txBody>
            <a:bodyPr wrap="square" rtlCol="0" anchor="t">
              <a:spAutoFit/>
            </a:bodyPr>
            <a:p>
              <a:r>
                <a:rPr dirty="0">
                  <a:latin typeface="+mn-ea"/>
                  <a:cs typeface="宋体" panose="02010600030101010101" pitchFamily="2" charset="-122"/>
                  <a:sym typeface="+mn-ea"/>
                </a:rPr>
                <a:t>（3）节奏剪接点</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纪录片的节奏可分为外部节奏和内部节奏。内部节奏是指由事件发展的内部联系或人物内心情绪起伏而产生的生活节奏。外部节奏指镜头运动节奏、画面转换节奏、解说词快慢节奏、音乐节奏等。</a:t>
              </a:r>
              <a:endParaRPr dirty="0">
                <a:latin typeface="+mn-ea"/>
                <a:cs typeface="宋体" panose="02010600030101010101" pitchFamily="2" charset="-122"/>
                <a:sym typeface="+mn-ea"/>
              </a:endParaRPr>
            </a:p>
            <a:p>
              <a:endParaRPr dirty="0">
                <a:latin typeface="+mn-ea"/>
                <a:cs typeface="宋体" panose="02010600030101010101" pitchFamily="2" charset="-122"/>
                <a:sym typeface="+mn-ea"/>
              </a:endParaRPr>
            </a:p>
            <a:p>
              <a:r>
                <a:rPr dirty="0">
                  <a:latin typeface="+mn-ea"/>
                  <a:cs typeface="宋体" panose="02010600030101010101" pitchFamily="2" charset="-122"/>
                  <a:sym typeface="+mn-ea"/>
                </a:rPr>
                <a:t>内部节奏剪接点，可根据事件发展或人物内心情绪变化的关键点进行选择。外部节奏剪接点，可根据纪录片题材或情节的需要，通过镜头的不同长度来选择。</a:t>
              </a:r>
              <a:endParaRPr dirty="0">
                <a:latin typeface="+mn-ea"/>
                <a:cs typeface="宋体" panose="02010600030101010101" pitchFamily="2" charset="-122"/>
                <a:sym typeface="+mn-ea"/>
              </a:endParaRPr>
            </a:p>
          </p:txBody>
        </p:sp>
        <p:sp>
          <p:nvSpPr>
            <p:cNvPr id="22" name="椭圆 21"/>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97280"/>
            <a:chOff x="417" y="38"/>
            <a:chExt cx="7488" cy="1728"/>
          </a:xfrm>
        </p:grpSpPr>
        <p:sp>
          <p:nvSpPr>
            <p:cNvPr id="15" name="文本框 14"/>
            <p:cNvSpPr txBox="1"/>
            <p:nvPr/>
          </p:nvSpPr>
          <p:spPr>
            <a:xfrm>
              <a:off x="417" y="750"/>
              <a:ext cx="7488" cy="1016"/>
            </a:xfrm>
            <a:prstGeom prst="rect">
              <a:avLst/>
            </a:prstGeom>
            <a:noFill/>
          </p:spPr>
          <p:txBody>
            <a:bodyPr wrap="none" rtlCol="0" anchor="t">
              <a:spAutoFit/>
            </a:bodyPr>
            <a:p>
              <a:pPr algn="l"/>
              <a:r>
                <a:rPr lang="zh-CN" altLang="en-US" sz="3600">
                  <a:solidFill>
                    <a:srgbClr val="382C78"/>
                  </a:solidFill>
                  <a:sym typeface="+mn-ea"/>
                </a:rPr>
                <a:t>三、纪录片的后期编辑</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352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纪录片创作</a:t>
                </a:r>
                <a:endParaRPr>
                  <a:solidFill>
                    <a:schemeClr val="bg1"/>
                  </a:solidFill>
                </a:endParaRPr>
              </a:p>
            </p:txBody>
          </p:sp>
        </p:grpSp>
      </p:grpSp>
      <p:sp>
        <p:nvSpPr>
          <p:cNvPr id="8" name="文本框 7"/>
          <p:cNvSpPr txBox="1"/>
          <p:nvPr/>
        </p:nvSpPr>
        <p:spPr>
          <a:xfrm>
            <a:off x="174625" y="1121410"/>
            <a:ext cx="10187940" cy="398780"/>
          </a:xfrm>
          <a:prstGeom prst="rect">
            <a:avLst/>
          </a:prstGeom>
          <a:noFill/>
        </p:spPr>
        <p:txBody>
          <a:bodyPr wrap="square" rtlCol="0" anchor="t">
            <a:spAutoFit/>
          </a:bodyPr>
          <a:p>
            <a:r>
              <a:rPr sz="2000">
                <a:solidFill>
                  <a:srgbClr val="382C78"/>
                </a:solidFill>
                <a:sym typeface="+mn-ea"/>
              </a:rPr>
              <a:t>（二）画面编辑</a:t>
            </a:r>
            <a:endParaRPr sz="2000">
              <a:solidFill>
                <a:srgbClr val="382C78"/>
              </a:solidFill>
              <a:sym typeface="+mn-ea"/>
            </a:endParaRPr>
          </a:p>
        </p:txBody>
      </p:sp>
      <p:sp>
        <p:nvSpPr>
          <p:cNvPr id="9" name="文本框 8"/>
          <p:cNvSpPr txBox="1"/>
          <p:nvPr/>
        </p:nvSpPr>
        <p:spPr>
          <a:xfrm>
            <a:off x="264795" y="1520190"/>
            <a:ext cx="10187940" cy="398780"/>
          </a:xfrm>
          <a:prstGeom prst="rect">
            <a:avLst/>
          </a:prstGeom>
          <a:noFill/>
        </p:spPr>
        <p:txBody>
          <a:bodyPr wrap="square" rtlCol="0" anchor="t">
            <a:spAutoFit/>
          </a:bodyPr>
          <a:p>
            <a:r>
              <a:rPr sz="2000">
                <a:solidFill>
                  <a:srgbClr val="382C78"/>
                </a:solidFill>
                <a:sym typeface="+mn-ea"/>
              </a:rPr>
              <a:t>3．声音编辑</a:t>
            </a:r>
            <a:endParaRPr sz="2000">
              <a:solidFill>
                <a:srgbClr val="382C78"/>
              </a:solidFill>
              <a:sym typeface="+mn-ea"/>
            </a:endParaRPr>
          </a:p>
        </p:txBody>
      </p:sp>
      <p:grpSp>
        <p:nvGrpSpPr>
          <p:cNvPr id="10" name="组合 9"/>
          <p:cNvGrpSpPr/>
          <p:nvPr/>
        </p:nvGrpSpPr>
        <p:grpSpPr>
          <a:xfrm rot="0">
            <a:off x="440055" y="1904365"/>
            <a:ext cx="11312525" cy="645160"/>
            <a:chOff x="1491" y="3356"/>
            <a:chExt cx="17815" cy="1016"/>
          </a:xfrm>
        </p:grpSpPr>
        <p:sp>
          <p:nvSpPr>
            <p:cNvPr id="12" name="文本框 11"/>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声音编辑包括解说词、同期声、音乐音响等声音元素的合理构思、选配、组接和综合处理。声音剪接点以声音元素为依据，根据画面中声音的出现与终止以及声音的抑、扬、顿、挫来进行选择。</a:t>
              </a:r>
              <a:endParaRPr dirty="0">
                <a:latin typeface="+mn-ea"/>
                <a:cs typeface="宋体" panose="02010600030101010101" pitchFamily="2" charset="-122"/>
                <a:sym typeface="+mn-ea"/>
              </a:endParaRPr>
            </a:p>
          </p:txBody>
        </p:sp>
        <p:sp>
          <p:nvSpPr>
            <p:cNvPr id="13" name="椭圆 1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4" name="组合 3"/>
          <p:cNvGrpSpPr/>
          <p:nvPr/>
        </p:nvGrpSpPr>
        <p:grpSpPr>
          <a:xfrm rot="0">
            <a:off x="440055" y="2570480"/>
            <a:ext cx="11312525" cy="922020"/>
            <a:chOff x="1491" y="3356"/>
            <a:chExt cx="17815" cy="1452"/>
          </a:xfrm>
        </p:grpSpPr>
        <p:sp>
          <p:nvSpPr>
            <p:cNvPr id="5" name="文本框 4"/>
            <p:cNvSpPr txBox="1"/>
            <p:nvPr/>
          </p:nvSpPr>
          <p:spPr>
            <a:xfrm>
              <a:off x="1980" y="3356"/>
              <a:ext cx="17326" cy="1452"/>
            </a:xfrm>
            <a:prstGeom prst="rect">
              <a:avLst/>
            </a:prstGeom>
            <a:noFill/>
          </p:spPr>
          <p:txBody>
            <a:bodyPr wrap="square" rtlCol="0" anchor="t">
              <a:spAutoFit/>
            </a:bodyPr>
            <a:p>
              <a:r>
                <a:rPr dirty="0">
                  <a:latin typeface="+mn-ea"/>
                  <a:cs typeface="宋体" panose="02010600030101010101" pitchFamily="2" charset="-122"/>
                  <a:sym typeface="+mn-ea"/>
                </a:rPr>
                <a:t> （1）解说词编辑</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解说词不必重复画面已经展示的内容，而应该着重说明画面没有的或无法说明的内容。每个段落的解说词长度不能长于相应的画面，解说词要有一定的停顿和间歇。解说词切忌与画面同时出入，应比画面迟出，比画面早消。</a:t>
              </a:r>
              <a:endParaRPr dirty="0">
                <a:latin typeface="+mn-ea"/>
                <a:cs typeface="宋体" panose="02010600030101010101" pitchFamily="2" charset="-122"/>
                <a:sym typeface="+mn-ea"/>
              </a:endParaRPr>
            </a:p>
          </p:txBody>
        </p:sp>
        <p:sp>
          <p:nvSpPr>
            <p:cNvPr id="6" name="椭圆 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4" name="组合 13"/>
          <p:cNvGrpSpPr/>
          <p:nvPr/>
        </p:nvGrpSpPr>
        <p:grpSpPr>
          <a:xfrm rot="0">
            <a:off x="439420" y="3434080"/>
            <a:ext cx="11312525" cy="1753235"/>
            <a:chOff x="1491" y="3356"/>
            <a:chExt cx="17815" cy="2761"/>
          </a:xfrm>
        </p:grpSpPr>
        <p:sp>
          <p:nvSpPr>
            <p:cNvPr id="16" name="文本框 15"/>
            <p:cNvSpPr txBox="1"/>
            <p:nvPr/>
          </p:nvSpPr>
          <p:spPr>
            <a:xfrm>
              <a:off x="1980" y="3356"/>
              <a:ext cx="17326" cy="2761"/>
            </a:xfrm>
            <a:prstGeom prst="rect">
              <a:avLst/>
            </a:prstGeom>
            <a:noFill/>
          </p:spPr>
          <p:txBody>
            <a:bodyPr wrap="square" rtlCol="0" anchor="t">
              <a:spAutoFit/>
            </a:bodyPr>
            <a:p>
              <a:r>
                <a:rPr dirty="0">
                  <a:latin typeface="+mn-ea"/>
                  <a:cs typeface="宋体" panose="02010600030101010101" pitchFamily="2" charset="-122"/>
                  <a:sym typeface="+mn-ea"/>
                </a:rPr>
                <a:t>（2）人物同期声的编辑</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人物同期声编辑的基本要求是语意完整，层次清楚，叙事说理分明。</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人物同期声编辑有以下几种常见方式</a:t>
              </a:r>
              <a:r>
                <a:rPr lang="zh-CN" dirty="0">
                  <a:latin typeface="+mn-ea"/>
                  <a:cs typeface="宋体" panose="02010600030101010101" pitchFamily="2" charset="-122"/>
                  <a:sym typeface="+mn-ea"/>
                </a:rPr>
                <a:t>：</a:t>
              </a:r>
              <a:endParaRPr lang="zh-CN" dirty="0">
                <a:latin typeface="+mn-ea"/>
                <a:cs typeface="宋体" panose="02010600030101010101" pitchFamily="2" charset="-122"/>
                <a:sym typeface="+mn-ea"/>
              </a:endParaRPr>
            </a:p>
            <a:p>
              <a:r>
                <a:rPr dirty="0">
                  <a:latin typeface="+mn-ea"/>
                  <a:cs typeface="宋体" panose="02010600030101010101" pitchFamily="2" charset="-122"/>
                  <a:sym typeface="+mn-ea"/>
                </a:rPr>
                <a:t>直切式同步编辑：声音和画面同时切入，谁说话就给谁镜头，保持声音与发音者的对应。</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插入画面编辑：在谈话中插入关联的画面，使谈话的内容直观化、形象化。</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错位式编辑：采用画面先于声音或是声音先于画面的方式，从而避免直切式编辑带来的生硬突兀感，为对话增加一些戏剧性变化。</a:t>
              </a:r>
              <a:endParaRPr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8" name="组合 17"/>
          <p:cNvGrpSpPr/>
          <p:nvPr/>
        </p:nvGrpSpPr>
        <p:grpSpPr>
          <a:xfrm rot="0">
            <a:off x="457200" y="5170805"/>
            <a:ext cx="11312525" cy="645160"/>
            <a:chOff x="1491" y="3356"/>
            <a:chExt cx="17815" cy="1016"/>
          </a:xfrm>
        </p:grpSpPr>
        <p:sp>
          <p:nvSpPr>
            <p:cNvPr id="19" name="文本框 18"/>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（3）音乐编辑</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音乐与其他声音元素共同发挥着叙事、写意、传达感情、深化主题等重要作用。音乐与其他声音元素之间关系的处理要主次分明、互相配合，做到和谐统一。</a:t>
              </a:r>
              <a:endParaRPr dirty="0">
                <a:latin typeface="+mn-ea"/>
                <a:cs typeface="宋体" panose="02010600030101010101" pitchFamily="2" charset="-122"/>
                <a:sym typeface="+mn-ea"/>
              </a:endParaRPr>
            </a:p>
          </p:txBody>
        </p:sp>
        <p:sp>
          <p:nvSpPr>
            <p:cNvPr id="22" name="椭圆 21"/>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 name="组合 1"/>
          <p:cNvGrpSpPr/>
          <p:nvPr/>
        </p:nvGrpSpPr>
        <p:grpSpPr>
          <a:xfrm rot="0">
            <a:off x="457200" y="5901055"/>
            <a:ext cx="11312525" cy="645160"/>
            <a:chOff x="1491" y="3356"/>
            <a:chExt cx="17815" cy="1016"/>
          </a:xfrm>
        </p:grpSpPr>
        <p:sp>
          <p:nvSpPr>
            <p:cNvPr id="7" name="文本框 6"/>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（4）现场音响的编辑</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现场音响又称“现场声”，它包括自然环境声、人的欢声笑语、有源声源的音乐等。现场声具有传达情绪、渲染氛围，兼有传递信息、阐释画面的作用。</a:t>
              </a:r>
              <a:endParaRPr dirty="0">
                <a:latin typeface="+mn-ea"/>
                <a:cs typeface="宋体" panose="02010600030101010101" pitchFamily="2" charset="-122"/>
                <a:sym typeface="+mn-ea"/>
              </a:endParaRPr>
            </a:p>
          </p:txBody>
        </p:sp>
        <p:sp>
          <p:nvSpPr>
            <p:cNvPr id="11" name="椭圆 1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97280"/>
            <a:chOff x="417" y="38"/>
            <a:chExt cx="7488" cy="1728"/>
          </a:xfrm>
        </p:grpSpPr>
        <p:sp>
          <p:nvSpPr>
            <p:cNvPr id="15" name="文本框 14"/>
            <p:cNvSpPr txBox="1"/>
            <p:nvPr/>
          </p:nvSpPr>
          <p:spPr>
            <a:xfrm>
              <a:off x="417" y="750"/>
              <a:ext cx="7488" cy="1016"/>
            </a:xfrm>
            <a:prstGeom prst="rect">
              <a:avLst/>
            </a:prstGeom>
            <a:noFill/>
          </p:spPr>
          <p:txBody>
            <a:bodyPr wrap="none" rtlCol="0" anchor="t">
              <a:spAutoFit/>
            </a:bodyPr>
            <a:p>
              <a:pPr algn="l"/>
              <a:r>
                <a:rPr lang="zh-CN" altLang="en-US" sz="3600">
                  <a:solidFill>
                    <a:srgbClr val="382C78"/>
                  </a:solidFill>
                  <a:sym typeface="+mn-ea"/>
                </a:rPr>
                <a:t>四、纪录片解说词写作</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352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纪录片创作</a:t>
                </a:r>
                <a:endParaRPr>
                  <a:solidFill>
                    <a:schemeClr val="bg1"/>
                  </a:solidFill>
                </a:endParaRPr>
              </a:p>
            </p:txBody>
          </p:sp>
        </p:grpSp>
      </p:grpSp>
      <p:sp>
        <p:nvSpPr>
          <p:cNvPr id="8" name="文本框 7"/>
          <p:cNvSpPr txBox="1"/>
          <p:nvPr/>
        </p:nvSpPr>
        <p:spPr>
          <a:xfrm>
            <a:off x="174625" y="1019175"/>
            <a:ext cx="10187940" cy="398780"/>
          </a:xfrm>
          <a:prstGeom prst="rect">
            <a:avLst/>
          </a:prstGeom>
          <a:noFill/>
        </p:spPr>
        <p:txBody>
          <a:bodyPr wrap="square" rtlCol="0" anchor="t">
            <a:spAutoFit/>
          </a:bodyPr>
          <a:p>
            <a:r>
              <a:rPr sz="2000">
                <a:solidFill>
                  <a:srgbClr val="382C78"/>
                </a:solidFill>
                <a:sym typeface="+mn-ea"/>
              </a:rPr>
              <a:t>（一）解说词作用</a:t>
            </a:r>
            <a:endParaRPr sz="2000">
              <a:solidFill>
                <a:srgbClr val="382C78"/>
              </a:solidFill>
              <a:sym typeface="+mn-ea"/>
            </a:endParaRPr>
          </a:p>
        </p:txBody>
      </p:sp>
      <p:sp>
        <p:nvSpPr>
          <p:cNvPr id="9" name="文本框 8"/>
          <p:cNvSpPr txBox="1"/>
          <p:nvPr/>
        </p:nvSpPr>
        <p:spPr>
          <a:xfrm>
            <a:off x="264795" y="1374140"/>
            <a:ext cx="10187940" cy="398780"/>
          </a:xfrm>
          <a:prstGeom prst="rect">
            <a:avLst/>
          </a:prstGeom>
          <a:noFill/>
        </p:spPr>
        <p:txBody>
          <a:bodyPr wrap="square" rtlCol="0" anchor="t">
            <a:spAutoFit/>
          </a:bodyPr>
          <a:p>
            <a:r>
              <a:rPr sz="2000">
                <a:solidFill>
                  <a:srgbClr val="382C78"/>
                </a:solidFill>
                <a:sym typeface="+mn-ea"/>
              </a:rPr>
              <a:t>1．参与叙事</a:t>
            </a:r>
            <a:endParaRPr sz="2000">
              <a:solidFill>
                <a:srgbClr val="382C78"/>
              </a:solidFill>
              <a:sym typeface="+mn-ea"/>
            </a:endParaRPr>
          </a:p>
        </p:txBody>
      </p:sp>
      <p:grpSp>
        <p:nvGrpSpPr>
          <p:cNvPr id="10" name="组合 9"/>
          <p:cNvGrpSpPr/>
          <p:nvPr/>
        </p:nvGrpSpPr>
        <p:grpSpPr>
          <a:xfrm rot="0">
            <a:off x="440055" y="1729105"/>
            <a:ext cx="11312525" cy="645160"/>
            <a:chOff x="1491" y="3356"/>
            <a:chExt cx="17815" cy="1016"/>
          </a:xfrm>
        </p:grpSpPr>
        <p:sp>
          <p:nvSpPr>
            <p:cNvPr id="12" name="文本框 11"/>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纪录片与专题片不同，纪录片通过叙事来完成作品的构建。解说词参与纪录片的叙事既体现在事件发生的历史背景、时代背景和社会环境中，还体现在事件中的人物关系、事件发展的各方面，起到提示说明的作用。</a:t>
              </a:r>
              <a:endParaRPr dirty="0">
                <a:latin typeface="+mn-ea"/>
                <a:cs typeface="宋体" panose="02010600030101010101" pitchFamily="2" charset="-122"/>
                <a:sym typeface="+mn-ea"/>
              </a:endParaRPr>
            </a:p>
          </p:txBody>
        </p:sp>
        <p:sp>
          <p:nvSpPr>
            <p:cNvPr id="13" name="椭圆 1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4" name="组合 13"/>
          <p:cNvGrpSpPr/>
          <p:nvPr/>
        </p:nvGrpSpPr>
        <p:grpSpPr>
          <a:xfrm rot="0">
            <a:off x="439420" y="3258820"/>
            <a:ext cx="11312525" cy="922020"/>
            <a:chOff x="1491" y="3356"/>
            <a:chExt cx="17815" cy="1452"/>
          </a:xfrm>
        </p:grpSpPr>
        <p:sp>
          <p:nvSpPr>
            <p:cNvPr id="16" name="文本框 15"/>
            <p:cNvSpPr txBox="1"/>
            <p:nvPr/>
          </p:nvSpPr>
          <p:spPr>
            <a:xfrm>
              <a:off x="1980" y="3356"/>
              <a:ext cx="17326" cy="1452"/>
            </a:xfrm>
            <a:prstGeom prst="rect">
              <a:avLst/>
            </a:prstGeom>
            <a:noFill/>
          </p:spPr>
          <p:txBody>
            <a:bodyPr wrap="square" rtlCol="0" anchor="t">
              <a:spAutoFit/>
            </a:bodyPr>
            <a:p>
              <a:r>
                <a:rPr dirty="0">
                  <a:latin typeface="+mn-ea"/>
                  <a:cs typeface="宋体" panose="02010600030101010101" pitchFamily="2" charset="-122"/>
                  <a:sym typeface="+mn-ea"/>
                </a:rPr>
                <a:t>纪录片题材广泛，对于时空跨度较大且涉及过去和未来的内容，画面有时会显得力不从心。像人物传记、历史题材的纪录片，往往需要借助解说词对画面内容加以补充说明，才能让观众了解人物的经历和事件发生的社会背景。</a:t>
              </a:r>
              <a:endParaRPr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 name="组合 1"/>
          <p:cNvGrpSpPr/>
          <p:nvPr/>
        </p:nvGrpSpPr>
        <p:grpSpPr>
          <a:xfrm rot="0">
            <a:off x="457200" y="5126355"/>
            <a:ext cx="11312525" cy="645160"/>
            <a:chOff x="1491" y="3356"/>
            <a:chExt cx="17815" cy="1016"/>
          </a:xfrm>
        </p:grpSpPr>
        <p:sp>
          <p:nvSpPr>
            <p:cNvPr id="7" name="文本框 6"/>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纪录片画面具体、形象、真实，这种具象性能揭示作品的主题，但要想进一步拓展画面信息、突出思想内涵、深化作品主题，必须由具有高度抽象和概括力的解说词来完成。</a:t>
              </a:r>
              <a:endParaRPr dirty="0">
                <a:latin typeface="+mn-ea"/>
                <a:cs typeface="宋体" panose="02010600030101010101" pitchFamily="2" charset="-122"/>
                <a:sym typeface="+mn-ea"/>
              </a:endParaRPr>
            </a:p>
          </p:txBody>
        </p:sp>
        <p:sp>
          <p:nvSpPr>
            <p:cNvPr id="11" name="椭圆 1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0" name="组合 19"/>
          <p:cNvGrpSpPr/>
          <p:nvPr/>
        </p:nvGrpSpPr>
        <p:grpSpPr>
          <a:xfrm>
            <a:off x="146685" y="2183765"/>
            <a:ext cx="11468735" cy="914400"/>
            <a:chOff x="1336" y="7266"/>
            <a:chExt cx="18061" cy="1440"/>
          </a:xfrm>
        </p:grpSpPr>
        <p:grpSp>
          <p:nvGrpSpPr>
            <p:cNvPr id="21" name="组合 20"/>
            <p:cNvGrpSpPr/>
            <p:nvPr/>
          </p:nvGrpSpPr>
          <p:grpSpPr>
            <a:xfrm>
              <a:off x="1336" y="7266"/>
              <a:ext cx="2483" cy="1440"/>
              <a:chOff x="982" y="7247"/>
              <a:chExt cx="2483" cy="1440"/>
            </a:xfrm>
          </p:grpSpPr>
          <p:sp>
            <p:nvSpPr>
              <p:cNvPr id="23" name="文本框 22"/>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4" name="图片 23"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5" name="文本框 24"/>
            <p:cNvSpPr txBox="1"/>
            <p:nvPr/>
          </p:nvSpPr>
          <p:spPr>
            <a:xfrm>
              <a:off x="3657" y="7532"/>
              <a:ext cx="15740" cy="580"/>
            </a:xfrm>
            <a:prstGeom prst="rect">
              <a:avLst/>
            </a:prstGeom>
            <a:noFill/>
          </p:spPr>
          <p:txBody>
            <a:bodyPr wrap="square" rtlCol="0">
              <a:spAutoFit/>
            </a:bodyPr>
            <a:p>
              <a:r>
                <a:t>【解说词参与叙事】纪录片《远在北京的家》（中国，1993 年）开头</a:t>
              </a:r>
              <a:r>
                <a:rPr lang="zh-CN"/>
                <a:t>。</a:t>
              </a:r>
              <a:endParaRPr lang="zh-CN"/>
            </a:p>
          </p:txBody>
        </p:sp>
      </p:grpSp>
      <p:sp>
        <p:nvSpPr>
          <p:cNvPr id="26" name="文本框 25"/>
          <p:cNvSpPr txBox="1"/>
          <p:nvPr/>
        </p:nvSpPr>
        <p:spPr>
          <a:xfrm>
            <a:off x="264795" y="2915285"/>
            <a:ext cx="10187940" cy="398780"/>
          </a:xfrm>
          <a:prstGeom prst="rect">
            <a:avLst/>
          </a:prstGeom>
          <a:noFill/>
        </p:spPr>
        <p:txBody>
          <a:bodyPr wrap="square" rtlCol="0" anchor="t">
            <a:spAutoFit/>
          </a:bodyPr>
          <a:p>
            <a:r>
              <a:rPr sz="2000">
                <a:solidFill>
                  <a:srgbClr val="382C78"/>
                </a:solidFill>
                <a:sym typeface="+mn-ea"/>
              </a:rPr>
              <a:t>2．补充画面</a:t>
            </a:r>
            <a:endParaRPr sz="2000">
              <a:solidFill>
                <a:srgbClr val="382C78"/>
              </a:solidFill>
              <a:sym typeface="+mn-ea"/>
            </a:endParaRPr>
          </a:p>
        </p:txBody>
      </p:sp>
      <p:grpSp>
        <p:nvGrpSpPr>
          <p:cNvPr id="27" name="组合 26"/>
          <p:cNvGrpSpPr/>
          <p:nvPr/>
        </p:nvGrpSpPr>
        <p:grpSpPr>
          <a:xfrm>
            <a:off x="128905" y="4022725"/>
            <a:ext cx="11640185" cy="914400"/>
            <a:chOff x="1336" y="7266"/>
            <a:chExt cx="18331" cy="1440"/>
          </a:xfrm>
        </p:grpSpPr>
        <p:grpSp>
          <p:nvGrpSpPr>
            <p:cNvPr id="28" name="组合 27"/>
            <p:cNvGrpSpPr/>
            <p:nvPr/>
          </p:nvGrpSpPr>
          <p:grpSpPr>
            <a:xfrm>
              <a:off x="1336" y="7266"/>
              <a:ext cx="2483" cy="1440"/>
              <a:chOff x="982" y="7247"/>
              <a:chExt cx="2483" cy="1440"/>
            </a:xfrm>
          </p:grpSpPr>
          <p:sp>
            <p:nvSpPr>
              <p:cNvPr id="29" name="文本框 28"/>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0" name="图片 29"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31" name="文本框 30"/>
            <p:cNvSpPr txBox="1"/>
            <p:nvPr/>
          </p:nvSpPr>
          <p:spPr>
            <a:xfrm>
              <a:off x="3657" y="7532"/>
              <a:ext cx="16010" cy="580"/>
            </a:xfrm>
            <a:prstGeom prst="rect">
              <a:avLst/>
            </a:prstGeom>
            <a:noFill/>
          </p:spPr>
          <p:txBody>
            <a:bodyPr wrap="square" rtlCol="0">
              <a:spAutoFit/>
            </a:bodyPr>
            <a:p>
              <a:r>
                <a:t>【解说词补充画面】纪录片《舌尖上的中国》第二季（中国，2014 年）第二集《心传》的红油烹制</a:t>
              </a:r>
              <a:r>
                <a:rPr lang="zh-CN"/>
                <a:t>。</a:t>
              </a:r>
              <a:endParaRPr lang="zh-CN"/>
            </a:p>
          </p:txBody>
        </p:sp>
      </p:grpSp>
      <p:sp>
        <p:nvSpPr>
          <p:cNvPr id="34" name="文本框 33"/>
          <p:cNvSpPr txBox="1"/>
          <p:nvPr/>
        </p:nvSpPr>
        <p:spPr>
          <a:xfrm>
            <a:off x="264795" y="4775835"/>
            <a:ext cx="10187940" cy="398780"/>
          </a:xfrm>
          <a:prstGeom prst="rect">
            <a:avLst/>
          </a:prstGeom>
          <a:noFill/>
        </p:spPr>
        <p:txBody>
          <a:bodyPr wrap="square" rtlCol="0" anchor="t">
            <a:spAutoFit/>
          </a:bodyPr>
          <a:p>
            <a:r>
              <a:rPr sz="2000">
                <a:solidFill>
                  <a:srgbClr val="382C78"/>
                </a:solidFill>
                <a:sym typeface="+mn-ea"/>
              </a:rPr>
              <a:t>3．深化主题</a:t>
            </a:r>
            <a:endParaRPr sz="2000">
              <a:solidFill>
                <a:srgbClr val="382C78"/>
              </a:solidFill>
              <a:sym typeface="+mn-ea"/>
            </a:endParaRPr>
          </a:p>
        </p:txBody>
      </p:sp>
      <p:grpSp>
        <p:nvGrpSpPr>
          <p:cNvPr id="35" name="组合 34"/>
          <p:cNvGrpSpPr/>
          <p:nvPr/>
        </p:nvGrpSpPr>
        <p:grpSpPr>
          <a:xfrm>
            <a:off x="129540" y="5581015"/>
            <a:ext cx="11640185" cy="1090930"/>
            <a:chOff x="1336" y="7266"/>
            <a:chExt cx="18331" cy="1718"/>
          </a:xfrm>
        </p:grpSpPr>
        <p:grpSp>
          <p:nvGrpSpPr>
            <p:cNvPr id="37" name="组合 36"/>
            <p:cNvGrpSpPr/>
            <p:nvPr/>
          </p:nvGrpSpPr>
          <p:grpSpPr>
            <a:xfrm>
              <a:off x="1336" y="7266"/>
              <a:ext cx="2483" cy="1440"/>
              <a:chOff x="982" y="7247"/>
              <a:chExt cx="2483" cy="1440"/>
            </a:xfrm>
          </p:grpSpPr>
          <p:sp>
            <p:nvSpPr>
              <p:cNvPr id="38" name="文本框 37"/>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9" name="图片 38"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40" name="文本框 39"/>
            <p:cNvSpPr txBox="1"/>
            <p:nvPr/>
          </p:nvSpPr>
          <p:spPr>
            <a:xfrm>
              <a:off x="3657" y="7532"/>
              <a:ext cx="16010" cy="1452"/>
            </a:xfrm>
            <a:prstGeom prst="rect">
              <a:avLst/>
            </a:prstGeom>
            <a:noFill/>
          </p:spPr>
          <p:txBody>
            <a:bodyPr wrap="square" rtlCol="0">
              <a:spAutoFit/>
            </a:bodyPr>
            <a:p>
              <a:r>
                <a:t>【解说词深化主题】纪录片《舌尖上的中国》第一季（中国，2012 年）第二集《主食的故事》的片尾： 解说词紧扣画面而又超越画面，高度概括出中国人对家庭的浓厚情怀和对中华饮食文化传统的传承，深化了纪录片的主题。</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97280"/>
            <a:chOff x="417" y="38"/>
            <a:chExt cx="7488" cy="1728"/>
          </a:xfrm>
        </p:grpSpPr>
        <p:sp>
          <p:nvSpPr>
            <p:cNvPr id="15" name="文本框 14"/>
            <p:cNvSpPr txBox="1"/>
            <p:nvPr/>
          </p:nvSpPr>
          <p:spPr>
            <a:xfrm>
              <a:off x="417" y="750"/>
              <a:ext cx="7488" cy="1016"/>
            </a:xfrm>
            <a:prstGeom prst="rect">
              <a:avLst/>
            </a:prstGeom>
            <a:noFill/>
          </p:spPr>
          <p:txBody>
            <a:bodyPr wrap="none" rtlCol="0" anchor="t">
              <a:spAutoFit/>
            </a:bodyPr>
            <a:p>
              <a:pPr algn="l"/>
              <a:r>
                <a:rPr lang="zh-CN" altLang="en-US" sz="3600">
                  <a:solidFill>
                    <a:srgbClr val="382C78"/>
                  </a:solidFill>
                  <a:sym typeface="+mn-ea"/>
                </a:rPr>
                <a:t>四、纪录片解说词写作</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352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纪录片创作</a:t>
                </a:r>
                <a:endParaRPr>
                  <a:solidFill>
                    <a:schemeClr val="bg1"/>
                  </a:solidFill>
                </a:endParaRPr>
              </a:p>
            </p:txBody>
          </p:sp>
        </p:grpSp>
      </p:grpSp>
      <p:sp>
        <p:nvSpPr>
          <p:cNvPr id="8" name="文本框 7"/>
          <p:cNvSpPr txBox="1"/>
          <p:nvPr/>
        </p:nvSpPr>
        <p:spPr>
          <a:xfrm>
            <a:off x="174625" y="1019175"/>
            <a:ext cx="10187940" cy="398780"/>
          </a:xfrm>
          <a:prstGeom prst="rect">
            <a:avLst/>
          </a:prstGeom>
          <a:noFill/>
        </p:spPr>
        <p:txBody>
          <a:bodyPr wrap="square" rtlCol="0" anchor="t">
            <a:spAutoFit/>
          </a:bodyPr>
          <a:p>
            <a:r>
              <a:rPr sz="2000">
                <a:solidFill>
                  <a:srgbClr val="382C78"/>
                </a:solidFill>
                <a:sym typeface="+mn-ea"/>
              </a:rPr>
              <a:t>（一）解说词作用</a:t>
            </a:r>
            <a:endParaRPr sz="2000">
              <a:solidFill>
                <a:srgbClr val="382C78"/>
              </a:solidFill>
              <a:sym typeface="+mn-ea"/>
            </a:endParaRPr>
          </a:p>
        </p:txBody>
      </p:sp>
      <p:sp>
        <p:nvSpPr>
          <p:cNvPr id="9" name="文本框 8"/>
          <p:cNvSpPr txBox="1"/>
          <p:nvPr/>
        </p:nvSpPr>
        <p:spPr>
          <a:xfrm>
            <a:off x="264795" y="1374140"/>
            <a:ext cx="10187940" cy="398780"/>
          </a:xfrm>
          <a:prstGeom prst="rect">
            <a:avLst/>
          </a:prstGeom>
          <a:noFill/>
        </p:spPr>
        <p:txBody>
          <a:bodyPr wrap="square" rtlCol="0" anchor="t">
            <a:spAutoFit/>
          </a:bodyPr>
          <a:p>
            <a:r>
              <a:rPr sz="2000">
                <a:solidFill>
                  <a:srgbClr val="382C78"/>
                </a:solidFill>
                <a:sym typeface="+mn-ea"/>
              </a:rPr>
              <a:t>4．抒情表意</a:t>
            </a:r>
            <a:endParaRPr sz="2000">
              <a:solidFill>
                <a:srgbClr val="382C78"/>
              </a:solidFill>
              <a:sym typeface="+mn-ea"/>
            </a:endParaRPr>
          </a:p>
        </p:txBody>
      </p:sp>
      <p:grpSp>
        <p:nvGrpSpPr>
          <p:cNvPr id="10" name="组合 9"/>
          <p:cNvGrpSpPr/>
          <p:nvPr/>
        </p:nvGrpSpPr>
        <p:grpSpPr>
          <a:xfrm rot="0">
            <a:off x="440055" y="1729105"/>
            <a:ext cx="11538585" cy="645160"/>
            <a:chOff x="1491" y="3356"/>
            <a:chExt cx="18171" cy="1016"/>
          </a:xfrm>
        </p:grpSpPr>
        <p:sp>
          <p:nvSpPr>
            <p:cNvPr id="12" name="文本框 11"/>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纪录片是纪实的，但并不排除创作者在作品中表达自己的情感，虽说画面也可以抒情， 但画面抒情比较含蓄、抽象，不容易让观众领会。解说词抒情比较直白，观众更容易感受创作者想表达的情怀，从而产生丰富的联想。</a:t>
              </a:r>
              <a:endParaRPr dirty="0">
                <a:latin typeface="+mn-ea"/>
                <a:cs typeface="宋体" panose="02010600030101010101" pitchFamily="2" charset="-122"/>
                <a:sym typeface="+mn-ea"/>
              </a:endParaRPr>
            </a:p>
          </p:txBody>
        </p:sp>
        <p:sp>
          <p:nvSpPr>
            <p:cNvPr id="13" name="椭圆 1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4" name="组合 13"/>
          <p:cNvGrpSpPr/>
          <p:nvPr/>
        </p:nvGrpSpPr>
        <p:grpSpPr>
          <a:xfrm rot="0">
            <a:off x="439420" y="3258820"/>
            <a:ext cx="11312525" cy="922020"/>
            <a:chOff x="1491" y="3356"/>
            <a:chExt cx="17815" cy="1452"/>
          </a:xfrm>
        </p:grpSpPr>
        <p:sp>
          <p:nvSpPr>
            <p:cNvPr id="16" name="文本框 15"/>
            <p:cNvSpPr txBox="1"/>
            <p:nvPr/>
          </p:nvSpPr>
          <p:spPr>
            <a:xfrm>
              <a:off x="1980" y="3356"/>
              <a:ext cx="17326" cy="1452"/>
            </a:xfrm>
            <a:prstGeom prst="rect">
              <a:avLst/>
            </a:prstGeom>
            <a:noFill/>
          </p:spPr>
          <p:txBody>
            <a:bodyPr wrap="square" rtlCol="0" anchor="t">
              <a:spAutoFit/>
            </a:bodyPr>
            <a:p>
              <a:r>
                <a:rPr dirty="0">
                  <a:latin typeface="+mn-ea"/>
                  <a:cs typeface="宋体" panose="02010600030101010101" pitchFamily="2" charset="-122"/>
                  <a:sym typeface="+mn-ea"/>
                </a:rPr>
                <a:t>纪录片的画面由不同的镜头画面组接构成，如果由于素材的不足而造成画面无序或段落不完整，就必须利用解说词对画面信息进行整合，使各画面之间的内在联系得以体现。解说词也是画面内容衔接与转场的一种重要手段，具有结构段落的功能。</a:t>
              </a:r>
              <a:endParaRPr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 name="组合 1"/>
          <p:cNvGrpSpPr/>
          <p:nvPr/>
        </p:nvGrpSpPr>
        <p:grpSpPr>
          <a:xfrm rot="0">
            <a:off x="439420" y="5333365"/>
            <a:ext cx="11312525" cy="645160"/>
            <a:chOff x="1491" y="3356"/>
            <a:chExt cx="17815" cy="1016"/>
          </a:xfrm>
        </p:grpSpPr>
        <p:sp>
          <p:nvSpPr>
            <p:cNvPr id="7" name="文本框 6"/>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对于报道型、叙事型的纪录片，宜采用写实风格的解说词。其特点是重视客观记录，重视同期声和现场声，信息量丰富，语言流畅，富有时代特点，内容贴近生活、朴素平实</a:t>
              </a:r>
              <a:r>
                <a:rPr lang="zh-CN" dirty="0">
                  <a:latin typeface="+mn-ea"/>
                  <a:cs typeface="宋体" panose="02010600030101010101" pitchFamily="2" charset="-122"/>
                  <a:sym typeface="+mn-ea"/>
                </a:rPr>
                <a:t>。</a:t>
              </a:r>
              <a:endParaRPr lang="zh-CN" dirty="0">
                <a:latin typeface="+mn-ea"/>
                <a:cs typeface="宋体" panose="02010600030101010101" pitchFamily="2" charset="-122"/>
                <a:sym typeface="+mn-ea"/>
              </a:endParaRPr>
            </a:p>
          </p:txBody>
        </p:sp>
        <p:sp>
          <p:nvSpPr>
            <p:cNvPr id="11" name="椭圆 1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0" name="组合 19"/>
          <p:cNvGrpSpPr/>
          <p:nvPr/>
        </p:nvGrpSpPr>
        <p:grpSpPr>
          <a:xfrm>
            <a:off x="146685" y="2183765"/>
            <a:ext cx="11468735" cy="914400"/>
            <a:chOff x="1336" y="7266"/>
            <a:chExt cx="18061" cy="1440"/>
          </a:xfrm>
        </p:grpSpPr>
        <p:grpSp>
          <p:nvGrpSpPr>
            <p:cNvPr id="21" name="组合 20"/>
            <p:cNvGrpSpPr/>
            <p:nvPr/>
          </p:nvGrpSpPr>
          <p:grpSpPr>
            <a:xfrm>
              <a:off x="1336" y="7266"/>
              <a:ext cx="2483" cy="1440"/>
              <a:chOff x="982" y="7247"/>
              <a:chExt cx="2483" cy="1440"/>
            </a:xfrm>
          </p:grpSpPr>
          <p:sp>
            <p:nvSpPr>
              <p:cNvPr id="23" name="文本框 22"/>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4" name="图片 23"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5" name="文本框 24"/>
            <p:cNvSpPr txBox="1"/>
            <p:nvPr/>
          </p:nvSpPr>
          <p:spPr>
            <a:xfrm>
              <a:off x="3657" y="7532"/>
              <a:ext cx="15740" cy="1016"/>
            </a:xfrm>
            <a:prstGeom prst="rect">
              <a:avLst/>
            </a:prstGeom>
            <a:noFill/>
          </p:spPr>
          <p:txBody>
            <a:bodyPr wrap="square" rtlCol="0">
              <a:spAutoFit/>
            </a:bodyPr>
            <a:p>
              <a:r>
                <a:t>【解说词抒情表意】纪录片《走向海洋》（中国，2011 年）第八集《经略海洋》片尾通过解说，作者尽情地表达了对海洋的深情，使纪录片的主题得到了升华。</a:t>
              </a:r>
            </a:p>
          </p:txBody>
        </p:sp>
      </p:grpSp>
      <p:sp>
        <p:nvSpPr>
          <p:cNvPr id="26" name="文本框 25"/>
          <p:cNvSpPr txBox="1"/>
          <p:nvPr/>
        </p:nvSpPr>
        <p:spPr>
          <a:xfrm>
            <a:off x="264795" y="2915285"/>
            <a:ext cx="10187940" cy="398780"/>
          </a:xfrm>
          <a:prstGeom prst="rect">
            <a:avLst/>
          </a:prstGeom>
          <a:noFill/>
        </p:spPr>
        <p:txBody>
          <a:bodyPr wrap="square" rtlCol="0" anchor="t">
            <a:spAutoFit/>
          </a:bodyPr>
          <a:p>
            <a:r>
              <a:rPr sz="2000">
                <a:solidFill>
                  <a:srgbClr val="382C78"/>
                </a:solidFill>
                <a:sym typeface="+mn-ea"/>
              </a:rPr>
              <a:t>5．结构画面</a:t>
            </a:r>
            <a:endParaRPr sz="2000">
              <a:solidFill>
                <a:srgbClr val="382C78"/>
              </a:solidFill>
              <a:sym typeface="+mn-ea"/>
            </a:endParaRPr>
          </a:p>
        </p:txBody>
      </p:sp>
      <p:sp>
        <p:nvSpPr>
          <p:cNvPr id="34" name="文本框 33"/>
          <p:cNvSpPr txBox="1"/>
          <p:nvPr/>
        </p:nvSpPr>
        <p:spPr>
          <a:xfrm>
            <a:off x="174625" y="4180840"/>
            <a:ext cx="10187940" cy="398780"/>
          </a:xfrm>
          <a:prstGeom prst="rect">
            <a:avLst/>
          </a:prstGeom>
          <a:noFill/>
        </p:spPr>
        <p:txBody>
          <a:bodyPr wrap="square" rtlCol="0" anchor="t">
            <a:spAutoFit/>
          </a:bodyPr>
          <a:p>
            <a:r>
              <a:rPr sz="2000">
                <a:solidFill>
                  <a:srgbClr val="382C78"/>
                </a:solidFill>
                <a:sym typeface="+mn-ea"/>
              </a:rPr>
              <a:t>（二）解说词的写作要领</a:t>
            </a:r>
            <a:endParaRPr sz="2000">
              <a:solidFill>
                <a:srgbClr val="382C78"/>
              </a:solidFill>
              <a:sym typeface="+mn-ea"/>
            </a:endParaRPr>
          </a:p>
        </p:txBody>
      </p:sp>
      <p:sp>
        <p:nvSpPr>
          <p:cNvPr id="4" name="文本框 3"/>
          <p:cNvSpPr txBox="1"/>
          <p:nvPr/>
        </p:nvSpPr>
        <p:spPr>
          <a:xfrm>
            <a:off x="291465" y="4579620"/>
            <a:ext cx="10187940" cy="398780"/>
          </a:xfrm>
          <a:prstGeom prst="rect">
            <a:avLst/>
          </a:prstGeom>
          <a:noFill/>
        </p:spPr>
        <p:txBody>
          <a:bodyPr wrap="square" rtlCol="0" anchor="t">
            <a:spAutoFit/>
          </a:bodyPr>
          <a:p>
            <a:r>
              <a:rPr sz="2000">
                <a:solidFill>
                  <a:srgbClr val="382C78"/>
                </a:solidFill>
                <a:sym typeface="+mn-ea"/>
              </a:rPr>
              <a:t>根据纪录片不同题材的特点，解说词的写作风格样式可以分为以下几种：</a:t>
            </a:r>
            <a:endParaRPr sz="2000">
              <a:solidFill>
                <a:srgbClr val="382C78"/>
              </a:solidFill>
              <a:sym typeface="+mn-ea"/>
            </a:endParaRPr>
          </a:p>
        </p:txBody>
      </p:sp>
      <p:sp>
        <p:nvSpPr>
          <p:cNvPr id="5" name="文本框 4"/>
          <p:cNvSpPr txBox="1"/>
          <p:nvPr/>
        </p:nvSpPr>
        <p:spPr>
          <a:xfrm>
            <a:off x="291465" y="4978400"/>
            <a:ext cx="10187940" cy="398780"/>
          </a:xfrm>
          <a:prstGeom prst="rect">
            <a:avLst/>
          </a:prstGeom>
          <a:noFill/>
        </p:spPr>
        <p:txBody>
          <a:bodyPr wrap="square" rtlCol="0" anchor="t">
            <a:spAutoFit/>
          </a:bodyPr>
          <a:p>
            <a:r>
              <a:rPr sz="2000">
                <a:solidFill>
                  <a:srgbClr val="382C78"/>
                </a:solidFill>
                <a:sym typeface="+mn-ea"/>
              </a:rPr>
              <a:t>1．写实风格的解说词</a:t>
            </a:r>
            <a:endParaRPr sz="2000">
              <a:solidFill>
                <a:srgbClr val="382C78"/>
              </a:solidFill>
              <a:sym typeface="+mn-ea"/>
            </a:endParaRPr>
          </a:p>
        </p:txBody>
      </p:sp>
      <p:grpSp>
        <p:nvGrpSpPr>
          <p:cNvPr id="6" name="组合 5"/>
          <p:cNvGrpSpPr/>
          <p:nvPr/>
        </p:nvGrpSpPr>
        <p:grpSpPr>
          <a:xfrm>
            <a:off x="128905" y="5802630"/>
            <a:ext cx="11468735" cy="914400"/>
            <a:chOff x="1336" y="7266"/>
            <a:chExt cx="18061" cy="1440"/>
          </a:xfrm>
        </p:grpSpPr>
        <p:grpSp>
          <p:nvGrpSpPr>
            <p:cNvPr id="18" name="组合 17"/>
            <p:cNvGrpSpPr/>
            <p:nvPr/>
          </p:nvGrpSpPr>
          <p:grpSpPr>
            <a:xfrm>
              <a:off x="1336" y="7266"/>
              <a:ext cx="2483" cy="1440"/>
              <a:chOff x="982" y="7247"/>
              <a:chExt cx="2483" cy="1440"/>
            </a:xfrm>
          </p:grpSpPr>
          <p:sp>
            <p:nvSpPr>
              <p:cNvPr id="19" name="文本框 18"/>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2" name="图片 21"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41" name="文本框 40"/>
            <p:cNvSpPr txBox="1"/>
            <p:nvPr/>
          </p:nvSpPr>
          <p:spPr>
            <a:xfrm>
              <a:off x="3657" y="7532"/>
              <a:ext cx="15740" cy="1016"/>
            </a:xfrm>
            <a:prstGeom prst="rect">
              <a:avLst/>
            </a:prstGeom>
            <a:noFill/>
          </p:spPr>
          <p:txBody>
            <a:bodyPr wrap="square" rtlCol="0">
              <a:spAutoFit/>
            </a:bodyPr>
            <a:p>
              <a:r>
                <a:t>【写实风格解说词】纪录片《舌尖上的中国》第一季（中国，2012 年）第二集《主食的故事》的解说词</a:t>
              </a:r>
              <a:r>
                <a:rPr lang="zh-CN"/>
                <a:t>。</a:t>
              </a:r>
              <a:endParaRPr lang="zh-CN"/>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97280"/>
            <a:chOff x="417" y="38"/>
            <a:chExt cx="7488" cy="1728"/>
          </a:xfrm>
        </p:grpSpPr>
        <p:sp>
          <p:nvSpPr>
            <p:cNvPr id="15" name="文本框 14"/>
            <p:cNvSpPr txBox="1"/>
            <p:nvPr/>
          </p:nvSpPr>
          <p:spPr>
            <a:xfrm>
              <a:off x="417" y="750"/>
              <a:ext cx="7488" cy="1016"/>
            </a:xfrm>
            <a:prstGeom prst="rect">
              <a:avLst/>
            </a:prstGeom>
            <a:noFill/>
          </p:spPr>
          <p:txBody>
            <a:bodyPr wrap="none" rtlCol="0" anchor="t">
              <a:spAutoFit/>
            </a:bodyPr>
            <a:p>
              <a:pPr algn="l"/>
              <a:r>
                <a:rPr lang="zh-CN" altLang="en-US" sz="3600">
                  <a:solidFill>
                    <a:srgbClr val="382C78"/>
                  </a:solidFill>
                  <a:sym typeface="+mn-ea"/>
                </a:rPr>
                <a:t>四、纪录片解说词写作</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352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纪录片创作</a:t>
                </a:r>
                <a:endParaRPr>
                  <a:solidFill>
                    <a:schemeClr val="bg1"/>
                  </a:solidFill>
                </a:endParaRPr>
              </a:p>
            </p:txBody>
          </p:sp>
        </p:grpSp>
      </p:grpSp>
      <p:grpSp>
        <p:nvGrpSpPr>
          <p:cNvPr id="2" name="组合 1"/>
          <p:cNvGrpSpPr/>
          <p:nvPr/>
        </p:nvGrpSpPr>
        <p:grpSpPr>
          <a:xfrm rot="0">
            <a:off x="501015" y="1860550"/>
            <a:ext cx="11312525" cy="922020"/>
            <a:chOff x="1491" y="3356"/>
            <a:chExt cx="17815" cy="1452"/>
          </a:xfrm>
        </p:grpSpPr>
        <p:sp>
          <p:nvSpPr>
            <p:cNvPr id="7" name="文本框 6"/>
            <p:cNvSpPr txBox="1"/>
            <p:nvPr/>
          </p:nvSpPr>
          <p:spPr>
            <a:xfrm>
              <a:off x="1980" y="3356"/>
              <a:ext cx="17326" cy="1452"/>
            </a:xfrm>
            <a:prstGeom prst="rect">
              <a:avLst/>
            </a:prstGeom>
            <a:noFill/>
          </p:spPr>
          <p:txBody>
            <a:bodyPr wrap="square" rtlCol="0" anchor="t">
              <a:spAutoFit/>
            </a:bodyPr>
            <a:p>
              <a:r>
                <a:rPr dirty="0">
                  <a:latin typeface="+mn-ea"/>
                  <a:cs typeface="宋体" panose="02010600030101010101" pitchFamily="2" charset="-122"/>
                  <a:sym typeface="+mn-ea"/>
                </a:rPr>
                <a:t>对于抒情型、文学型的纪录片，宜采用写意风格的解说词。其特点是追求文学色彩，叙事与抒情并重，注重解说词的优美隽秀，往往表达创作者对自然景观、风土人情、民族文化的深厚情感或对美好事物、理想的炽热追求和向往。</a:t>
              </a:r>
              <a:endParaRPr dirty="0">
                <a:latin typeface="+mn-ea"/>
                <a:cs typeface="宋体" panose="02010600030101010101" pitchFamily="2" charset="-122"/>
                <a:sym typeface="+mn-ea"/>
              </a:endParaRPr>
            </a:p>
          </p:txBody>
        </p:sp>
        <p:sp>
          <p:nvSpPr>
            <p:cNvPr id="11" name="椭圆 1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34" name="文本框 33"/>
          <p:cNvSpPr txBox="1"/>
          <p:nvPr/>
        </p:nvSpPr>
        <p:spPr>
          <a:xfrm>
            <a:off x="128905" y="1121410"/>
            <a:ext cx="10187940" cy="398780"/>
          </a:xfrm>
          <a:prstGeom prst="rect">
            <a:avLst/>
          </a:prstGeom>
          <a:noFill/>
        </p:spPr>
        <p:txBody>
          <a:bodyPr wrap="square" rtlCol="0" anchor="t">
            <a:spAutoFit/>
          </a:bodyPr>
          <a:p>
            <a:r>
              <a:rPr sz="2000">
                <a:solidFill>
                  <a:srgbClr val="382C78"/>
                </a:solidFill>
                <a:sym typeface="+mn-ea"/>
              </a:rPr>
              <a:t>（二）解说词的写作要领</a:t>
            </a:r>
            <a:endParaRPr sz="2000">
              <a:solidFill>
                <a:srgbClr val="382C78"/>
              </a:solidFill>
              <a:sym typeface="+mn-ea"/>
            </a:endParaRPr>
          </a:p>
        </p:txBody>
      </p:sp>
      <p:sp>
        <p:nvSpPr>
          <p:cNvPr id="5" name="文本框 4"/>
          <p:cNvSpPr txBox="1"/>
          <p:nvPr/>
        </p:nvSpPr>
        <p:spPr>
          <a:xfrm>
            <a:off x="264795" y="1520190"/>
            <a:ext cx="10187940" cy="398780"/>
          </a:xfrm>
          <a:prstGeom prst="rect">
            <a:avLst/>
          </a:prstGeom>
          <a:noFill/>
        </p:spPr>
        <p:txBody>
          <a:bodyPr wrap="square" rtlCol="0" anchor="t">
            <a:spAutoFit/>
          </a:bodyPr>
          <a:p>
            <a:r>
              <a:rPr sz="2000">
                <a:solidFill>
                  <a:srgbClr val="382C78"/>
                </a:solidFill>
                <a:sym typeface="+mn-ea"/>
              </a:rPr>
              <a:t>2．写意风格的解说词</a:t>
            </a:r>
            <a:endParaRPr sz="2000">
              <a:solidFill>
                <a:srgbClr val="382C78"/>
              </a:solidFill>
              <a:sym typeface="+mn-ea"/>
            </a:endParaRPr>
          </a:p>
        </p:txBody>
      </p:sp>
      <p:grpSp>
        <p:nvGrpSpPr>
          <p:cNvPr id="6" name="组合 5"/>
          <p:cNvGrpSpPr/>
          <p:nvPr/>
        </p:nvGrpSpPr>
        <p:grpSpPr>
          <a:xfrm>
            <a:off x="264795" y="2588260"/>
            <a:ext cx="11468735" cy="914400"/>
            <a:chOff x="1336" y="7266"/>
            <a:chExt cx="18061" cy="1440"/>
          </a:xfrm>
        </p:grpSpPr>
        <p:grpSp>
          <p:nvGrpSpPr>
            <p:cNvPr id="18" name="组合 17"/>
            <p:cNvGrpSpPr/>
            <p:nvPr/>
          </p:nvGrpSpPr>
          <p:grpSpPr>
            <a:xfrm>
              <a:off x="1336" y="7266"/>
              <a:ext cx="2483" cy="1440"/>
              <a:chOff x="982" y="7247"/>
              <a:chExt cx="2483" cy="1440"/>
            </a:xfrm>
          </p:grpSpPr>
          <p:sp>
            <p:nvSpPr>
              <p:cNvPr id="19" name="文本框 18"/>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2" name="图片 21"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41" name="文本框 40"/>
            <p:cNvSpPr txBox="1"/>
            <p:nvPr/>
          </p:nvSpPr>
          <p:spPr>
            <a:xfrm>
              <a:off x="3657" y="7532"/>
              <a:ext cx="15740" cy="580"/>
            </a:xfrm>
            <a:prstGeom prst="rect">
              <a:avLst/>
            </a:prstGeom>
            <a:noFill/>
          </p:spPr>
          <p:txBody>
            <a:bodyPr wrap="square" rtlCol="0">
              <a:spAutoFit/>
            </a:bodyPr>
            <a:p>
              <a:r>
                <a:t>【写意风格解说词】纪录片《西藏的诱惑》（中国，1988 年）开头部分的解说词</a:t>
              </a:r>
              <a:r>
                <a:rPr lang="zh-CN"/>
                <a:t>。</a:t>
              </a:r>
              <a:endParaRPr lang="zh-CN"/>
            </a:p>
          </p:txBody>
        </p:sp>
      </p:grpSp>
      <p:sp>
        <p:nvSpPr>
          <p:cNvPr id="27" name="文本框 26"/>
          <p:cNvSpPr txBox="1"/>
          <p:nvPr/>
        </p:nvSpPr>
        <p:spPr>
          <a:xfrm>
            <a:off x="264795" y="3382645"/>
            <a:ext cx="10187940" cy="398780"/>
          </a:xfrm>
          <a:prstGeom prst="rect">
            <a:avLst/>
          </a:prstGeom>
          <a:noFill/>
        </p:spPr>
        <p:txBody>
          <a:bodyPr wrap="square" rtlCol="0" anchor="t">
            <a:spAutoFit/>
          </a:bodyPr>
          <a:p>
            <a:r>
              <a:rPr sz="2000">
                <a:solidFill>
                  <a:srgbClr val="382C78"/>
                </a:solidFill>
                <a:sym typeface="+mn-ea"/>
              </a:rPr>
              <a:t>3．思辨风格的解说词</a:t>
            </a:r>
            <a:endParaRPr sz="2000">
              <a:solidFill>
                <a:srgbClr val="382C78"/>
              </a:solidFill>
              <a:sym typeface="+mn-ea"/>
            </a:endParaRPr>
          </a:p>
        </p:txBody>
      </p:sp>
      <p:grpSp>
        <p:nvGrpSpPr>
          <p:cNvPr id="28" name="组合 27"/>
          <p:cNvGrpSpPr/>
          <p:nvPr/>
        </p:nvGrpSpPr>
        <p:grpSpPr>
          <a:xfrm rot="0">
            <a:off x="501015" y="3752850"/>
            <a:ext cx="11312525" cy="645160"/>
            <a:chOff x="1491" y="3356"/>
            <a:chExt cx="17815" cy="1016"/>
          </a:xfrm>
        </p:grpSpPr>
        <p:sp>
          <p:nvSpPr>
            <p:cNvPr id="29" name="文本框 28"/>
            <p:cNvSpPr txBox="1"/>
            <p:nvPr/>
          </p:nvSpPr>
          <p:spPr>
            <a:xfrm>
              <a:off x="1980" y="3356"/>
              <a:ext cx="17326" cy="1016"/>
            </a:xfrm>
            <a:prstGeom prst="rect">
              <a:avLst/>
            </a:prstGeom>
            <a:noFill/>
          </p:spPr>
          <p:txBody>
            <a:bodyPr wrap="square" rtlCol="0" anchor="t">
              <a:spAutoFit/>
            </a:bodyPr>
            <a:p>
              <a:r>
                <a:rPr dirty="0">
                  <a:latin typeface="+mn-ea"/>
                  <a:cs typeface="宋体" panose="02010600030101010101" pitchFamily="2" charset="-122"/>
                  <a:sym typeface="+mn-ea"/>
                </a:rPr>
                <a:t>对于政论型的纪录片，宜采用思辨风格的解说词。其特点是创作者对历史、社会、时代、文化、人生等做出分析和判断，提出自己的观点和主张，具有较强的思辨色彩。</a:t>
              </a:r>
              <a:endParaRPr dirty="0">
                <a:latin typeface="+mn-ea"/>
                <a:cs typeface="宋体" panose="02010600030101010101" pitchFamily="2" charset="-122"/>
                <a:sym typeface="+mn-ea"/>
              </a:endParaRPr>
            </a:p>
          </p:txBody>
        </p:sp>
        <p:sp>
          <p:nvSpPr>
            <p:cNvPr id="30" name="椭圆 2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1" name="组合 30"/>
          <p:cNvGrpSpPr/>
          <p:nvPr/>
        </p:nvGrpSpPr>
        <p:grpSpPr>
          <a:xfrm>
            <a:off x="264795" y="4222115"/>
            <a:ext cx="11468735" cy="914400"/>
            <a:chOff x="1336" y="7266"/>
            <a:chExt cx="18061" cy="1440"/>
          </a:xfrm>
        </p:grpSpPr>
        <p:grpSp>
          <p:nvGrpSpPr>
            <p:cNvPr id="35" name="组合 34"/>
            <p:cNvGrpSpPr/>
            <p:nvPr/>
          </p:nvGrpSpPr>
          <p:grpSpPr>
            <a:xfrm>
              <a:off x="1336" y="7266"/>
              <a:ext cx="2483" cy="1440"/>
              <a:chOff x="982" y="7247"/>
              <a:chExt cx="2483" cy="1440"/>
            </a:xfrm>
          </p:grpSpPr>
          <p:sp>
            <p:nvSpPr>
              <p:cNvPr id="37" name="文本框 36"/>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8" name="图片 37"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39" name="文本框 38"/>
            <p:cNvSpPr txBox="1"/>
            <p:nvPr/>
          </p:nvSpPr>
          <p:spPr>
            <a:xfrm>
              <a:off x="3657" y="7532"/>
              <a:ext cx="15740" cy="1016"/>
            </a:xfrm>
            <a:prstGeom prst="rect">
              <a:avLst/>
            </a:prstGeom>
            <a:noFill/>
          </p:spPr>
          <p:txBody>
            <a:bodyPr wrap="square" rtlCol="0">
              <a:spAutoFit/>
            </a:bodyPr>
            <a:p>
              <a:r>
                <a:t>【思辨风格解说词】政论纪录片《大国崛起》（中国，2010 年）第十二集《大道行思》之“大国之思”的解说词</a:t>
              </a:r>
              <a:r>
                <a:rPr lang="zh-CN"/>
                <a:t>。</a:t>
              </a:r>
              <a:endParaRPr lang="zh-CN"/>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115060" y="3299460"/>
            <a:ext cx="2642235" cy="663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2775268" y="2882265"/>
            <a:ext cx="6640830" cy="922020"/>
          </a:xfrm>
          <a:prstGeom prst="rect">
            <a:avLst/>
          </a:prstGeom>
          <a:noFill/>
        </p:spPr>
        <p:txBody>
          <a:bodyPr wrap="square" rtlCol="0" anchor="t">
            <a:spAutoFit/>
          </a:bodyPr>
          <a:p>
            <a:pPr algn="ctr"/>
            <a:r>
              <a:rPr lang="zh-CN" altLang="en-US" sz="5400">
                <a:solidFill>
                  <a:srgbClr val="382C78"/>
                </a:solidFill>
                <a:sym typeface="+mn-ea"/>
              </a:rPr>
              <a:t>微电影创作</a:t>
            </a:r>
            <a:endParaRPr lang="zh-CN" altLang="en-US" sz="5400">
              <a:solidFill>
                <a:srgbClr val="382C78"/>
              </a:solidFill>
              <a:sym typeface="+mn-ea"/>
            </a:endParaRPr>
          </a:p>
        </p:txBody>
      </p:sp>
      <p:sp>
        <p:nvSpPr>
          <p:cNvPr id="12" name="文本框 11"/>
          <p:cNvSpPr txBox="1"/>
          <p:nvPr/>
        </p:nvSpPr>
        <p:spPr>
          <a:xfrm>
            <a:off x="4596765" y="1443355"/>
            <a:ext cx="3174365" cy="1198880"/>
          </a:xfrm>
          <a:prstGeom prst="rect">
            <a:avLst/>
          </a:prstGeom>
          <a:noFill/>
        </p:spPr>
        <p:txBody>
          <a:bodyPr wrap="square" rtlCol="0">
            <a:spAutoFit/>
          </a:bodyPr>
          <a:p>
            <a:r>
              <a:rPr lang="zh-CN" altLang="en-US" sz="7200" b="1">
                <a:solidFill>
                  <a:srgbClr val="382C78"/>
                </a:solidFill>
                <a:latin typeface="+mj-ea"/>
                <a:ea typeface="+mj-ea"/>
                <a:cs typeface="Broadway" panose="04040905080B02020502" charset="0"/>
              </a:rPr>
              <a:t>第七章</a:t>
            </a:r>
            <a:endParaRPr lang="zh-CN" altLang="en-US" sz="7200" b="1">
              <a:solidFill>
                <a:srgbClr val="382C78"/>
              </a:solidFill>
              <a:latin typeface="+mj-ea"/>
              <a:ea typeface="+mj-ea"/>
              <a:cs typeface="Broadway" panose="04040905080B02020502" charset="0"/>
            </a:endParaRPr>
          </a:p>
        </p:txBody>
      </p:sp>
      <p:cxnSp>
        <p:nvCxnSpPr>
          <p:cNvPr id="11" name="直接连接符 10"/>
          <p:cNvCxnSpPr/>
          <p:nvPr/>
        </p:nvCxnSpPr>
        <p:spPr>
          <a:xfrm>
            <a:off x="3515361" y="2642235"/>
            <a:ext cx="5160645" cy="0"/>
          </a:xfrm>
          <a:prstGeom prst="line">
            <a:avLst/>
          </a:prstGeom>
        </p:spPr>
        <p:style>
          <a:lnRef idx="1">
            <a:schemeClr val="dk1"/>
          </a:lnRef>
          <a:fillRef idx="0">
            <a:schemeClr val="dk1"/>
          </a:fillRef>
          <a:effectRef idx="0">
            <a:schemeClr val="dk1"/>
          </a:effectRef>
          <a:fontRef idx="minor">
            <a:schemeClr val="tx1"/>
          </a:fontRef>
        </p:style>
      </p:cxnSp>
      <p:sp>
        <p:nvSpPr>
          <p:cNvPr id="41" name="矩形 40"/>
          <p:cNvSpPr/>
          <p:nvPr/>
        </p:nvSpPr>
        <p:spPr>
          <a:xfrm>
            <a:off x="394653" y="402273"/>
            <a:ext cx="11402060" cy="6096000"/>
          </a:xfrm>
          <a:prstGeom prst="rect">
            <a:avLst/>
          </a:prstGeom>
          <a:noFill/>
          <a:ln>
            <a:solidFill>
              <a:srgbClr val="382C78"/>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5" name="矩形 14"/>
          <p:cNvSpPr/>
          <p:nvPr/>
        </p:nvSpPr>
        <p:spPr>
          <a:xfrm>
            <a:off x="1327150" y="5600065"/>
            <a:ext cx="196215" cy="890270"/>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矩形 15"/>
          <p:cNvSpPr/>
          <p:nvPr/>
        </p:nvSpPr>
        <p:spPr>
          <a:xfrm>
            <a:off x="1704340" y="5826760"/>
            <a:ext cx="196215" cy="890270"/>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矩形 16"/>
          <p:cNvSpPr/>
          <p:nvPr/>
        </p:nvSpPr>
        <p:spPr>
          <a:xfrm>
            <a:off x="2051050" y="5615305"/>
            <a:ext cx="196215" cy="890270"/>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直接连接符 37"/>
          <p:cNvCxnSpPr/>
          <p:nvPr>
            <p:custDataLst>
              <p:tags r:id="rId1"/>
            </p:custDataLst>
          </p:nvPr>
        </p:nvCxnSpPr>
        <p:spPr>
          <a:xfrm>
            <a:off x="5876925" y="1515110"/>
            <a:ext cx="5248275" cy="0"/>
          </a:xfrm>
          <a:prstGeom prst="line">
            <a:avLst/>
          </a:prstGeom>
          <a:ln>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文本框 13"/>
          <p:cNvSpPr txBox="1"/>
          <p:nvPr>
            <p:custDataLst>
              <p:tags r:id="rId2"/>
            </p:custDataLst>
          </p:nvPr>
        </p:nvSpPr>
        <p:spPr>
          <a:xfrm>
            <a:off x="887096" y="1393190"/>
            <a:ext cx="1851660" cy="768350"/>
          </a:xfrm>
          <a:prstGeom prst="rect">
            <a:avLst/>
          </a:prstGeom>
          <a:noFill/>
        </p:spPr>
        <p:txBody>
          <a:bodyPr wrap="square" rtlCol="0">
            <a:normAutofit fontScale="90000"/>
          </a:bodyPr>
          <a:lstStyle/>
          <a:p>
            <a:pPr algn="r"/>
            <a:r>
              <a:rPr lang="zh-CN" altLang="en-US" sz="4400" b="1" spc="3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第七章</a:t>
            </a:r>
            <a:endParaRPr lang="zh-CN" altLang="en-US" sz="4400" b="1" spc="3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文本框 14"/>
          <p:cNvSpPr txBox="1"/>
          <p:nvPr>
            <p:custDataLst>
              <p:tags r:id="rId3"/>
            </p:custDataLst>
          </p:nvPr>
        </p:nvSpPr>
        <p:spPr>
          <a:xfrm>
            <a:off x="887095" y="2161540"/>
            <a:ext cx="1851660" cy="368300"/>
          </a:xfrm>
          <a:prstGeom prst="rect">
            <a:avLst/>
          </a:prstGeom>
          <a:noFill/>
        </p:spPr>
        <p:txBody>
          <a:bodyPr wrap="square" rtlCol="0">
            <a:normAutofit fontScale="90000"/>
          </a:bodyPr>
          <a:lstStyle/>
          <a:p>
            <a:pPr algn="r"/>
            <a:r>
              <a:rPr lang="zh-CN" altLang="en-US" spc="3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微电影创作</a:t>
            </a:r>
            <a:endParaRPr lang="zh-CN" altLang="en-US" spc="3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6" name="矩形 15"/>
          <p:cNvSpPr/>
          <p:nvPr>
            <p:custDataLst>
              <p:tags r:id="rId4"/>
            </p:custDataLst>
          </p:nvPr>
        </p:nvSpPr>
        <p:spPr>
          <a:xfrm>
            <a:off x="2897505" y="1515110"/>
            <a:ext cx="76200" cy="9226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 name="文本框 3"/>
          <p:cNvSpPr txBox="1"/>
          <p:nvPr>
            <p:custDataLst>
              <p:tags r:id="rId5"/>
            </p:custDataLst>
          </p:nvPr>
        </p:nvSpPr>
        <p:spPr>
          <a:xfrm>
            <a:off x="5494655" y="1912620"/>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第一节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5" name="文本框 4"/>
          <p:cNvSpPr txBox="1"/>
          <p:nvPr>
            <p:custDataLst>
              <p:tags r:id="rId6"/>
            </p:custDataLst>
          </p:nvPr>
        </p:nvSpPr>
        <p:spPr>
          <a:xfrm>
            <a:off x="6553835" y="1789430"/>
            <a:ext cx="4418965" cy="645160"/>
          </a:xfrm>
          <a:prstGeom prst="rect">
            <a:avLst/>
          </a:prstGeom>
          <a:noFill/>
        </p:spPr>
        <p:txBody>
          <a:bodyPr wrap="square" lIns="90170" tIns="46990" rIns="90170" bIns="46990" rtlCol="0" anchor="ctr" anchorCtr="0">
            <a:normAutofit/>
          </a:bodyPr>
          <a:p>
            <a:pPr fontAlgn="auto">
              <a:lnSpc>
                <a:spcPct val="110000"/>
              </a:lnSpc>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微电影概述</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26" name="文本框 25"/>
          <p:cNvSpPr txBox="1"/>
          <p:nvPr>
            <p:custDataLst>
              <p:tags r:id="rId7"/>
            </p:custDataLst>
          </p:nvPr>
        </p:nvSpPr>
        <p:spPr>
          <a:xfrm>
            <a:off x="6553835" y="2653030"/>
            <a:ext cx="4418965" cy="645160"/>
          </a:xfrm>
          <a:prstGeom prst="rect">
            <a:avLst/>
          </a:prstGeom>
          <a:noFill/>
        </p:spPr>
        <p:txBody>
          <a:bodyPr wrap="square" lIns="90170" tIns="46990" rIns="90170" bIns="46990" rtlCol="0" anchor="ctr" anchorCtr="0">
            <a:normAutofit/>
          </a:bodyPr>
          <a:p>
            <a:pPr fontAlgn="auto">
              <a:lnSpc>
                <a:spcPct val="110000"/>
              </a:lnSpc>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微电影剧本创作技巧</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27" name="文本框 26"/>
          <p:cNvSpPr txBox="1"/>
          <p:nvPr>
            <p:custDataLst>
              <p:tags r:id="rId8"/>
            </p:custDataLst>
          </p:nvPr>
        </p:nvSpPr>
        <p:spPr>
          <a:xfrm>
            <a:off x="6553835" y="3516630"/>
            <a:ext cx="4418965" cy="645160"/>
          </a:xfrm>
          <a:prstGeom prst="rect">
            <a:avLst/>
          </a:prstGeom>
          <a:noFill/>
        </p:spPr>
        <p:txBody>
          <a:bodyPr wrap="square" lIns="90170" tIns="46990" rIns="90170" bIns="46990" rtlCol="0" anchor="ctr" anchorCtr="0">
            <a:normAutofit/>
          </a:bodyPr>
          <a:p>
            <a:pPr fontAlgn="auto">
              <a:lnSpc>
                <a:spcPct val="110000"/>
              </a:lnSpc>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微电影导演技巧</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29" name="文本框 28"/>
          <p:cNvSpPr txBox="1"/>
          <p:nvPr>
            <p:custDataLst>
              <p:tags r:id="rId9"/>
            </p:custDataLst>
          </p:nvPr>
        </p:nvSpPr>
        <p:spPr>
          <a:xfrm>
            <a:off x="6553835" y="4380230"/>
            <a:ext cx="4418965" cy="645160"/>
          </a:xfrm>
          <a:prstGeom prst="rect">
            <a:avLst/>
          </a:prstGeom>
          <a:noFill/>
        </p:spPr>
        <p:txBody>
          <a:bodyPr wrap="square" lIns="90170" tIns="46990" rIns="90170" bIns="46990" rtlCol="0" anchor="ctr" anchorCtr="0">
            <a:normAutofit/>
          </a:bodyPr>
          <a:p>
            <a:pPr fontAlgn="auto">
              <a:lnSpc>
                <a:spcPct val="110000"/>
              </a:lnSpc>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微电影摄影技巧</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30" name="文本框 29"/>
          <p:cNvSpPr txBox="1"/>
          <p:nvPr>
            <p:custDataLst>
              <p:tags r:id="rId10"/>
            </p:custDataLst>
          </p:nvPr>
        </p:nvSpPr>
        <p:spPr>
          <a:xfrm>
            <a:off x="6553835" y="5240020"/>
            <a:ext cx="4418965" cy="645160"/>
          </a:xfrm>
          <a:prstGeom prst="rect">
            <a:avLst/>
          </a:prstGeom>
          <a:noFill/>
        </p:spPr>
        <p:txBody>
          <a:bodyPr wrap="square" lIns="90170" tIns="46990" rIns="90170" bIns="46990" rtlCol="0" anchor="ctr" anchorCtr="0">
            <a:normAutofit/>
          </a:bodyPr>
          <a:p>
            <a:pPr fontAlgn="auto">
              <a:lnSpc>
                <a:spcPct val="110000"/>
              </a:lnSpc>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微电影剪辑技巧</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2" name="文本框 1"/>
          <p:cNvSpPr txBox="1"/>
          <p:nvPr>
            <p:custDataLst>
              <p:tags r:id="rId11"/>
            </p:custDataLst>
          </p:nvPr>
        </p:nvSpPr>
        <p:spPr>
          <a:xfrm>
            <a:off x="5494655" y="2776220"/>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第二节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3" name="文本框 2"/>
          <p:cNvSpPr txBox="1"/>
          <p:nvPr>
            <p:custDataLst>
              <p:tags r:id="rId12"/>
            </p:custDataLst>
          </p:nvPr>
        </p:nvSpPr>
        <p:spPr>
          <a:xfrm>
            <a:off x="5494655" y="3639820"/>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第三节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8" name="文本框 7"/>
          <p:cNvSpPr txBox="1"/>
          <p:nvPr>
            <p:custDataLst>
              <p:tags r:id="rId13"/>
            </p:custDataLst>
          </p:nvPr>
        </p:nvSpPr>
        <p:spPr>
          <a:xfrm>
            <a:off x="5494655" y="4503420"/>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第四节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9" name="文本框 8"/>
          <p:cNvSpPr txBox="1"/>
          <p:nvPr>
            <p:custDataLst>
              <p:tags r:id="rId14"/>
            </p:custDataLst>
          </p:nvPr>
        </p:nvSpPr>
        <p:spPr>
          <a:xfrm>
            <a:off x="5494655" y="5363210"/>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第五节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Tree>
    <p:custDataLst>
      <p:tags r:id="rId15"/>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906780" y="1828800"/>
            <a:ext cx="10694035" cy="922020"/>
            <a:chOff x="9363" y="3519"/>
            <a:chExt cx="16841" cy="1452"/>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人声作为一种人物语言，是人们自我表达和交流思想感情的主要工具。人声的音调、音色、力度、节奏等元素的综合运用，有助于塑造人物性格形象。</a:t>
              </a:r>
              <a:endParaRPr lang="zh-CN" altLang="en-US" dirty="0">
                <a:latin typeface="+mn-ea"/>
                <a:cs typeface="宋体" panose="02010600030101010101" pitchFamily="2" charset="-122"/>
                <a:sym typeface="+mn-ea"/>
              </a:endParaRPr>
            </a:p>
          </p:txBody>
        </p:sp>
      </p:grpSp>
      <p:grpSp>
        <p:nvGrpSpPr>
          <p:cNvPr id="3" name="组合 2"/>
          <p:cNvGrpSpPr/>
          <p:nvPr/>
        </p:nvGrpSpPr>
        <p:grpSpPr>
          <a:xfrm>
            <a:off x="264795" y="79375"/>
            <a:ext cx="6126480" cy="1246505"/>
            <a:chOff x="417" y="125"/>
            <a:chExt cx="9648" cy="1963"/>
          </a:xfrm>
        </p:grpSpPr>
        <p:sp>
          <p:nvSpPr>
            <p:cNvPr id="15" name="文本框 14"/>
            <p:cNvSpPr txBox="1"/>
            <p:nvPr/>
          </p:nvSpPr>
          <p:spPr>
            <a:xfrm>
              <a:off x="417" y="1072"/>
              <a:ext cx="9648" cy="1016"/>
            </a:xfrm>
            <a:prstGeom prst="rect">
              <a:avLst/>
            </a:prstGeom>
            <a:noFill/>
          </p:spPr>
          <p:txBody>
            <a:bodyPr wrap="none" rtlCol="0" anchor="t">
              <a:spAutoFit/>
            </a:bodyPr>
            <a:p>
              <a:pPr algn="l"/>
              <a:r>
                <a:rPr lang="zh-CN" altLang="en-US" sz="3600">
                  <a:solidFill>
                    <a:srgbClr val="382C78"/>
                  </a:solidFill>
                  <a:sym typeface="+mn-ea"/>
                </a:rPr>
                <a:t>一、声音在影视艺术中的作用</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168" cy="580"/>
              </a:xfrm>
              <a:prstGeom prst="rect">
                <a:avLst/>
              </a:prstGeom>
              <a:noFill/>
            </p:spPr>
            <p:txBody>
              <a:bodyPr wrap="none" rtlCol="0">
                <a:spAutoFit/>
              </a:bodyPr>
              <a:p>
                <a:pPr algn="l"/>
                <a:r>
                  <a:rPr>
                    <a:solidFill>
                      <a:schemeClr val="bg1"/>
                    </a:solidFill>
                  </a:rPr>
                  <a:t>第二节	声音艺术</a:t>
                </a:r>
                <a:endParaRPr>
                  <a:solidFill>
                    <a:schemeClr val="bg1"/>
                  </a:solidFill>
                </a:endParaRPr>
              </a:p>
            </p:txBody>
          </p:sp>
        </p:grpSp>
      </p:grpSp>
      <p:grpSp>
        <p:nvGrpSpPr>
          <p:cNvPr id="5" name="组合 4"/>
          <p:cNvGrpSpPr/>
          <p:nvPr/>
        </p:nvGrpSpPr>
        <p:grpSpPr>
          <a:xfrm>
            <a:off x="906780" y="2750820"/>
            <a:ext cx="10348595" cy="1337945"/>
            <a:chOff x="9363" y="3519"/>
            <a:chExt cx="16297" cy="2107"/>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0093" y="3519"/>
              <a:ext cx="15567"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影视作品中人声又称为语言，包括剧情片中的对白、旁白、独白，纪录片、专题片中的旁白和解说词以及新闻节目的解说等，它与镜头画面的有机结合能够起到叙述内容、揭示主题、表达情感、刻画人物性格、扩充画面信息量、展开故事情节等作用。</a:t>
              </a:r>
              <a:endParaRPr lang="zh-CN" altLang="en-US" dirty="0">
                <a:latin typeface="+mn-ea"/>
                <a:cs typeface="宋体" panose="02010600030101010101" pitchFamily="2" charset="-122"/>
                <a:sym typeface="+mn-ea"/>
              </a:endParaRPr>
            </a:p>
          </p:txBody>
        </p:sp>
      </p:grpSp>
      <p:sp>
        <p:nvSpPr>
          <p:cNvPr id="2" name="文本框 1"/>
          <p:cNvSpPr txBox="1"/>
          <p:nvPr/>
        </p:nvSpPr>
        <p:spPr>
          <a:xfrm>
            <a:off x="354330" y="1325880"/>
            <a:ext cx="1706880" cy="460375"/>
          </a:xfrm>
          <a:prstGeom prst="rect">
            <a:avLst/>
          </a:prstGeom>
          <a:noFill/>
        </p:spPr>
        <p:txBody>
          <a:bodyPr wrap="none" rtlCol="0" anchor="t">
            <a:spAutoFit/>
          </a:bodyPr>
          <a:p>
            <a:pPr algn="l"/>
            <a:r>
              <a:rPr lang="zh-CN" altLang="en-US" sz="2400">
                <a:solidFill>
                  <a:srgbClr val="382C78"/>
                </a:solidFill>
                <a:sym typeface="+mn-ea"/>
              </a:rPr>
              <a:t>（一）人声</a:t>
            </a:r>
            <a:endParaRPr lang="zh-CN" altLang="en-US" sz="2400">
              <a:solidFill>
                <a:srgbClr val="382C78"/>
              </a:solidFill>
              <a:sym typeface="+mn-ea"/>
            </a:endParaRPr>
          </a:p>
        </p:txBody>
      </p:sp>
      <p:grpSp>
        <p:nvGrpSpPr>
          <p:cNvPr id="10" name="组合 9"/>
          <p:cNvGrpSpPr/>
          <p:nvPr/>
        </p:nvGrpSpPr>
        <p:grpSpPr>
          <a:xfrm rot="0">
            <a:off x="906780" y="4487545"/>
            <a:ext cx="10348595" cy="922020"/>
            <a:chOff x="1491" y="3356"/>
            <a:chExt cx="16297" cy="1452"/>
          </a:xfrm>
        </p:grpSpPr>
        <p:sp>
          <p:nvSpPr>
            <p:cNvPr id="12" name="文本框 11"/>
            <p:cNvSpPr txBox="1"/>
            <p:nvPr/>
          </p:nvSpPr>
          <p:spPr>
            <a:xfrm>
              <a:off x="1980" y="3356"/>
              <a:ext cx="15808"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影视剧中人物之间的对话称为对白。人物对白通常是客观性的声音，它是人声语言的主要表现形式，是人物思想感情的主要表达手段，是刻画人物形象、表现人物性格、推动剧情发展的有效手段也是影视作品中运用最广的一种叙事方法。</a:t>
              </a:r>
              <a:endParaRPr lang="zh-CN" altLang="en-US"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1" name="文本框 10"/>
          <p:cNvSpPr txBox="1"/>
          <p:nvPr/>
        </p:nvSpPr>
        <p:spPr>
          <a:xfrm>
            <a:off x="354330" y="4088765"/>
            <a:ext cx="1085850" cy="398780"/>
          </a:xfrm>
          <a:prstGeom prst="rect">
            <a:avLst/>
          </a:prstGeom>
          <a:noFill/>
        </p:spPr>
        <p:txBody>
          <a:bodyPr wrap="none" rtlCol="0" anchor="t">
            <a:spAutoFit/>
          </a:bodyPr>
          <a:p>
            <a:pPr algn="l"/>
            <a:r>
              <a:rPr lang="zh-CN" altLang="en-US" sz="2000">
                <a:solidFill>
                  <a:srgbClr val="382C78"/>
                </a:solidFill>
                <a:sym typeface="+mn-ea"/>
              </a:rPr>
              <a:t>1．对白</a:t>
            </a:r>
            <a:endParaRPr lang="zh-CN" altLang="en-US" sz="2000">
              <a:solidFill>
                <a:srgbClr val="382C78"/>
              </a:solidFill>
              <a:sym typeface="+mn-ea"/>
            </a:endParaRPr>
          </a:p>
        </p:txBody>
      </p:sp>
      <p:grpSp>
        <p:nvGrpSpPr>
          <p:cNvPr id="16" name="组合 15"/>
          <p:cNvGrpSpPr/>
          <p:nvPr/>
        </p:nvGrpSpPr>
        <p:grpSpPr>
          <a:xfrm>
            <a:off x="864235" y="5578475"/>
            <a:ext cx="10956925" cy="687705"/>
            <a:chOff x="1620" y="7532"/>
            <a:chExt cx="17255" cy="1083"/>
          </a:xfrm>
        </p:grpSpPr>
        <p:grpSp>
          <p:nvGrpSpPr>
            <p:cNvPr id="19" name="组合 18"/>
            <p:cNvGrpSpPr/>
            <p:nvPr/>
          </p:nvGrpSpPr>
          <p:grpSpPr>
            <a:xfrm>
              <a:off x="1620" y="7532"/>
              <a:ext cx="2199" cy="1083"/>
              <a:chOff x="1266" y="7513"/>
              <a:chExt cx="2199" cy="1083"/>
            </a:xfrm>
          </p:grpSpPr>
          <p:sp>
            <p:nvSpPr>
              <p:cNvPr id="20" name="文本框 19"/>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2" name="图片 21" descr="303b343435303836373bb0b8c0fdb7d6cef6"/>
              <p:cNvPicPr>
                <a:picLocks noChangeAspect="1"/>
              </p:cNvPicPr>
              <p:nvPr/>
            </p:nvPicPr>
            <p:blipFill>
              <a:blip r:embed="rId1"/>
              <a:stretch>
                <a:fillRect/>
              </a:stretch>
            </p:blipFill>
            <p:spPr>
              <a:xfrm>
                <a:off x="1266" y="7513"/>
                <a:ext cx="1083" cy="1083"/>
              </a:xfrm>
              <a:prstGeom prst="rect">
                <a:avLst/>
              </a:prstGeom>
            </p:spPr>
          </p:pic>
        </p:grpSp>
        <p:sp>
          <p:nvSpPr>
            <p:cNvPr id="23" name="文本框 22"/>
            <p:cNvSpPr txBox="1"/>
            <p:nvPr/>
          </p:nvSpPr>
          <p:spPr>
            <a:xfrm>
              <a:off x="3657" y="7532"/>
              <a:ext cx="15218" cy="580"/>
            </a:xfrm>
            <a:prstGeom prst="rect">
              <a:avLst/>
            </a:prstGeom>
            <a:noFill/>
          </p:spPr>
          <p:txBody>
            <a:bodyPr wrap="square" rtlCol="0">
              <a:spAutoFit/>
            </a:bodyPr>
            <a:p>
              <a:r>
                <a:t>【电视连续剧《血色浪漫》对白】</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97280"/>
            <a:chOff x="417" y="38"/>
            <a:chExt cx="7488" cy="1728"/>
          </a:xfrm>
        </p:grpSpPr>
        <p:sp>
          <p:nvSpPr>
            <p:cNvPr id="15" name="文本框 14"/>
            <p:cNvSpPr txBox="1"/>
            <p:nvPr/>
          </p:nvSpPr>
          <p:spPr>
            <a:xfrm>
              <a:off x="417" y="750"/>
              <a:ext cx="7488" cy="1016"/>
            </a:xfrm>
            <a:prstGeom prst="rect">
              <a:avLst/>
            </a:prstGeom>
            <a:noFill/>
          </p:spPr>
          <p:txBody>
            <a:bodyPr wrap="none" rtlCol="0" anchor="t">
              <a:spAutoFit/>
            </a:bodyPr>
            <a:p>
              <a:pPr algn="l"/>
              <a:r>
                <a:rPr lang="zh-CN" altLang="en-US" sz="3600">
                  <a:solidFill>
                    <a:srgbClr val="382C78"/>
                  </a:solidFill>
                  <a:sym typeface="+mn-ea"/>
                </a:rPr>
                <a:t>一、微电影概念的界定</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352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第一节	微电影概述</a:t>
                </a:r>
                <a:endParaRPr>
                  <a:solidFill>
                    <a:schemeClr val="bg1"/>
                  </a:solidFill>
                </a:endParaRPr>
              </a:p>
            </p:txBody>
          </p:sp>
        </p:grpSp>
      </p:grpSp>
      <p:sp>
        <p:nvSpPr>
          <p:cNvPr id="34" name="文本框 33"/>
          <p:cNvSpPr txBox="1"/>
          <p:nvPr/>
        </p:nvSpPr>
        <p:spPr>
          <a:xfrm>
            <a:off x="1109345" y="1121410"/>
            <a:ext cx="10187940" cy="706755"/>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微电影，即微型电影，指的是借助数字制作技术，运用电影艺术的表现手法而创作出来的具有相对完整故事情节和可观赏性并适合于新媒体平台传播的小型影视短片。</a:t>
            </a:r>
            <a:endParaRPr sz="2000">
              <a:solidFill>
                <a:srgbClr val="382C78"/>
              </a:solidFill>
              <a:sym typeface="+mn-ea"/>
            </a:endParaRPr>
          </a:p>
        </p:txBody>
      </p:sp>
      <p:sp>
        <p:nvSpPr>
          <p:cNvPr id="4" name="文本框 3"/>
          <p:cNvSpPr txBox="1"/>
          <p:nvPr/>
        </p:nvSpPr>
        <p:spPr>
          <a:xfrm>
            <a:off x="264795" y="1828165"/>
            <a:ext cx="3840480" cy="645160"/>
          </a:xfrm>
          <a:prstGeom prst="rect">
            <a:avLst/>
          </a:prstGeom>
          <a:noFill/>
        </p:spPr>
        <p:txBody>
          <a:bodyPr wrap="none" rtlCol="0" anchor="t">
            <a:spAutoFit/>
          </a:bodyPr>
          <a:p>
            <a:pPr algn="l"/>
            <a:r>
              <a:rPr lang="zh-CN" altLang="en-US" sz="3600">
                <a:solidFill>
                  <a:srgbClr val="382C78"/>
                </a:solidFill>
                <a:sym typeface="+mn-ea"/>
              </a:rPr>
              <a:t>二、微电影的特性</a:t>
            </a:r>
            <a:endParaRPr lang="zh-CN" altLang="en-US" sz="3600">
              <a:solidFill>
                <a:srgbClr val="382C78"/>
              </a:solidFill>
              <a:sym typeface="+mn-ea"/>
            </a:endParaRPr>
          </a:p>
        </p:txBody>
      </p:sp>
      <p:sp>
        <p:nvSpPr>
          <p:cNvPr id="8" name="文本框 7"/>
          <p:cNvSpPr txBox="1"/>
          <p:nvPr/>
        </p:nvSpPr>
        <p:spPr>
          <a:xfrm>
            <a:off x="609600" y="2473325"/>
            <a:ext cx="10972800" cy="378460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相对于传统电影而言，微电影具有微投入、微制作、微叙事、微时长、泛传播等特点。微投入是指微电影制作资金的投入相对较少，制作团队或个人可以使用专业摄影（像）</a:t>
            </a:r>
            <a:endParaRPr sz="2000">
              <a:solidFill>
                <a:srgbClr val="382C78"/>
              </a:solidFill>
              <a:sym typeface="+mn-ea"/>
            </a:endParaRPr>
          </a:p>
          <a:p>
            <a:r>
              <a:rPr sz="2000">
                <a:solidFill>
                  <a:srgbClr val="382C78"/>
                </a:solidFill>
                <a:sym typeface="+mn-ea"/>
              </a:rPr>
              <a:t>机，也可利用 DV、数码相机、手机等设备进行拍摄，实行低成本运作。</a:t>
            </a:r>
            <a:endParaRPr sz="2000">
              <a:solidFill>
                <a:srgbClr val="382C78"/>
              </a:solidFill>
              <a:sym typeface="+mn-ea"/>
            </a:endParaRPr>
          </a:p>
          <a:p>
            <a:r>
              <a:rPr lang="en-US" sz="2000">
                <a:solidFill>
                  <a:srgbClr val="382C78"/>
                </a:solidFill>
                <a:sym typeface="+mn-ea"/>
              </a:rPr>
              <a:t>       </a:t>
            </a:r>
            <a:endParaRPr lang="en-US" sz="2000">
              <a:solidFill>
                <a:srgbClr val="382C78"/>
              </a:solidFill>
              <a:sym typeface="+mn-ea"/>
            </a:endParaRPr>
          </a:p>
          <a:p>
            <a:r>
              <a:rPr lang="en-US" sz="2000">
                <a:solidFill>
                  <a:srgbClr val="382C78"/>
                </a:solidFill>
                <a:sym typeface="+mn-ea"/>
              </a:rPr>
              <a:t>       </a:t>
            </a:r>
            <a:r>
              <a:rPr sz="2000">
                <a:solidFill>
                  <a:srgbClr val="382C78"/>
                </a:solidFill>
                <a:sym typeface="+mn-ea"/>
              </a:rPr>
              <a:t>微制作是指微电影制作团队少则几个人，多则不过几十人，人手少时可身兼数职。制作的设备也相对简单</a:t>
            </a:r>
            <a:r>
              <a:rPr lang="zh-CN" sz="2000">
                <a:solidFill>
                  <a:srgbClr val="382C78"/>
                </a:solidFill>
                <a:sym typeface="+mn-ea"/>
              </a:rPr>
              <a:t>。</a:t>
            </a:r>
            <a:endParaRPr lang="zh-CN" sz="2000">
              <a:solidFill>
                <a:srgbClr val="382C78"/>
              </a:solidFill>
              <a:sym typeface="+mn-ea"/>
            </a:endParaRPr>
          </a:p>
          <a:p>
            <a:r>
              <a:rPr lang="zh-CN" sz="2000">
                <a:solidFill>
                  <a:srgbClr val="382C78"/>
                </a:solidFill>
                <a:sym typeface="+mn-ea"/>
              </a:rPr>
              <a:t> </a:t>
            </a:r>
            <a:r>
              <a:rPr lang="en-US" altLang="zh-CN" sz="2000">
                <a:solidFill>
                  <a:srgbClr val="382C78"/>
                </a:solidFill>
                <a:sym typeface="+mn-ea"/>
              </a:rPr>
              <a:t>      </a:t>
            </a:r>
            <a:endParaRPr lang="en-US" altLang="zh-CN" sz="2000">
              <a:solidFill>
                <a:srgbClr val="382C78"/>
              </a:solidFill>
              <a:sym typeface="+mn-ea"/>
            </a:endParaRPr>
          </a:p>
          <a:p>
            <a:r>
              <a:rPr lang="en-US" altLang="zh-CN" sz="2000">
                <a:solidFill>
                  <a:srgbClr val="382C78"/>
                </a:solidFill>
                <a:sym typeface="+mn-ea"/>
              </a:rPr>
              <a:t>       </a:t>
            </a:r>
            <a:r>
              <a:rPr sz="2000">
                <a:solidFill>
                  <a:srgbClr val="382C78"/>
                </a:solidFill>
                <a:sym typeface="+mn-ea"/>
              </a:rPr>
              <a:t>微叙事是指微电影叙事结构相对简单，内容集中，情节单一，叙述相对完整的简单故事。</a:t>
            </a:r>
            <a:endParaRPr sz="2000">
              <a:solidFill>
                <a:srgbClr val="382C78"/>
              </a:solidFill>
              <a:sym typeface="+mn-ea"/>
            </a:endParaRPr>
          </a:p>
          <a:p>
            <a:r>
              <a:rPr lang="en-US" sz="2000">
                <a:solidFill>
                  <a:srgbClr val="382C78"/>
                </a:solidFill>
                <a:sym typeface="+mn-ea"/>
              </a:rPr>
              <a:t>       </a:t>
            </a:r>
            <a:endParaRPr lang="en-US" sz="2000">
              <a:solidFill>
                <a:srgbClr val="382C78"/>
              </a:solidFill>
              <a:sym typeface="+mn-ea"/>
            </a:endParaRPr>
          </a:p>
          <a:p>
            <a:r>
              <a:rPr lang="en-US" sz="2000">
                <a:solidFill>
                  <a:srgbClr val="382C78"/>
                </a:solidFill>
                <a:sym typeface="+mn-ea"/>
              </a:rPr>
              <a:t>       </a:t>
            </a:r>
            <a:r>
              <a:rPr sz="2000">
                <a:solidFill>
                  <a:srgbClr val="382C78"/>
                </a:solidFill>
                <a:sym typeface="+mn-ea"/>
              </a:rPr>
              <a:t>微时长指微电影时长一般在 30 分钟以内。广告类的微电影时长在几分钟以内。</a:t>
            </a:r>
            <a:endParaRPr sz="2000">
              <a:solidFill>
                <a:srgbClr val="382C78"/>
              </a:solidFill>
              <a:sym typeface="+mn-ea"/>
            </a:endParaRPr>
          </a:p>
          <a:p>
            <a:r>
              <a:rPr sz="2000">
                <a:solidFill>
                  <a:srgbClr val="382C78"/>
                </a:solidFill>
                <a:sym typeface="+mn-ea"/>
              </a:rPr>
              <a:t> </a:t>
            </a:r>
            <a:r>
              <a:rPr lang="en-US" sz="2000">
                <a:solidFill>
                  <a:srgbClr val="382C78"/>
                </a:solidFill>
                <a:sym typeface="+mn-ea"/>
              </a:rPr>
              <a:t>      </a:t>
            </a:r>
            <a:endParaRPr lang="en-US" sz="2000">
              <a:solidFill>
                <a:srgbClr val="382C78"/>
              </a:solidFill>
              <a:sym typeface="+mn-ea"/>
            </a:endParaRPr>
          </a:p>
          <a:p>
            <a:r>
              <a:rPr lang="en-US" sz="2000">
                <a:solidFill>
                  <a:srgbClr val="382C78"/>
                </a:solidFill>
                <a:sym typeface="+mn-ea"/>
              </a:rPr>
              <a:t>       </a:t>
            </a:r>
            <a:r>
              <a:rPr sz="2000">
                <a:solidFill>
                  <a:srgbClr val="382C78"/>
                </a:solidFill>
                <a:sym typeface="+mn-ea"/>
              </a:rPr>
              <a:t>泛传播指微电影主要在网络或移动新媒体上播放，传播范围广泛，互动性强，影响面大。</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97280"/>
            <a:chOff x="417" y="38"/>
            <a:chExt cx="7488" cy="1728"/>
          </a:xfrm>
        </p:grpSpPr>
        <p:sp>
          <p:nvSpPr>
            <p:cNvPr id="15" name="文本框 14"/>
            <p:cNvSpPr txBox="1"/>
            <p:nvPr/>
          </p:nvSpPr>
          <p:spPr>
            <a:xfrm>
              <a:off x="417" y="750"/>
              <a:ext cx="7488" cy="1016"/>
            </a:xfrm>
            <a:prstGeom prst="rect">
              <a:avLst/>
            </a:prstGeom>
            <a:noFill/>
          </p:spPr>
          <p:txBody>
            <a:bodyPr wrap="none" rtlCol="0" anchor="t">
              <a:spAutoFit/>
            </a:bodyPr>
            <a:p>
              <a:pPr algn="l"/>
              <a:r>
                <a:rPr lang="zh-CN" altLang="en-US" sz="3600">
                  <a:solidFill>
                    <a:srgbClr val="382C78"/>
                  </a:solidFill>
                  <a:sym typeface="+mn-ea"/>
                </a:rPr>
                <a:t>三、微电影类型及特点</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352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第一节	微电影概述</a:t>
                </a:r>
                <a:endParaRPr>
                  <a:solidFill>
                    <a:schemeClr val="bg1"/>
                  </a:solidFill>
                </a:endParaRPr>
              </a:p>
            </p:txBody>
          </p:sp>
        </p:grpSp>
      </p:grpSp>
      <p:sp>
        <p:nvSpPr>
          <p:cNvPr id="34" name="文本框 33"/>
          <p:cNvSpPr txBox="1"/>
          <p:nvPr/>
        </p:nvSpPr>
        <p:spPr>
          <a:xfrm>
            <a:off x="250190" y="1092200"/>
            <a:ext cx="10187940" cy="398780"/>
          </a:xfrm>
          <a:prstGeom prst="rect">
            <a:avLst/>
          </a:prstGeom>
          <a:noFill/>
        </p:spPr>
        <p:txBody>
          <a:bodyPr wrap="square" rtlCol="0" anchor="t">
            <a:spAutoFit/>
          </a:bodyPr>
          <a:p>
            <a:r>
              <a:rPr sz="2000">
                <a:solidFill>
                  <a:srgbClr val="382C78"/>
                </a:solidFill>
                <a:sym typeface="+mn-ea"/>
              </a:rPr>
              <a:t>（一）青春爱情片</a:t>
            </a:r>
            <a:endParaRPr sz="2000">
              <a:solidFill>
                <a:srgbClr val="382C78"/>
              </a:solidFill>
              <a:sym typeface="+mn-ea"/>
            </a:endParaRPr>
          </a:p>
        </p:txBody>
      </p:sp>
      <p:grpSp>
        <p:nvGrpSpPr>
          <p:cNvPr id="12" name="组合 11"/>
          <p:cNvGrpSpPr/>
          <p:nvPr/>
        </p:nvGrpSpPr>
        <p:grpSpPr>
          <a:xfrm>
            <a:off x="446405" y="1377315"/>
            <a:ext cx="11312525" cy="922020"/>
            <a:chOff x="9363" y="3519"/>
            <a:chExt cx="17815" cy="1452"/>
          </a:xfrm>
        </p:grpSpPr>
        <p:sp>
          <p:nvSpPr>
            <p:cNvPr id="38" name="矩形 3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9" name="文本框 38"/>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该类型的微电影是以青春爱情、校园爱情为主题，以爱情的萌生、发展、波折和磨难为主要线索，表现青春爱情的美好或困惑，最终达到“有情人终成眷属”的团圆结局或“有情人天各一方”的悲剧性离散结局</a:t>
              </a:r>
              <a:r>
                <a:rPr lang="zh-CN" dirty="0">
                  <a:latin typeface="+mn-ea"/>
                  <a:cs typeface="宋体" panose="02010600030101010101" pitchFamily="2" charset="-122"/>
                  <a:sym typeface="+mn-ea"/>
                </a:rPr>
                <a:t>。</a:t>
              </a:r>
              <a:endParaRPr lang="zh-CN" dirty="0">
                <a:latin typeface="+mn-ea"/>
                <a:cs typeface="宋体" panose="02010600030101010101" pitchFamily="2" charset="-122"/>
                <a:sym typeface="+mn-ea"/>
              </a:endParaRPr>
            </a:p>
          </p:txBody>
        </p:sp>
      </p:grpSp>
      <p:grpSp>
        <p:nvGrpSpPr>
          <p:cNvPr id="2" name="组合 1"/>
          <p:cNvGrpSpPr/>
          <p:nvPr/>
        </p:nvGrpSpPr>
        <p:grpSpPr>
          <a:xfrm>
            <a:off x="446405" y="2156460"/>
            <a:ext cx="11598275" cy="3512820"/>
            <a:chOff x="9363" y="3519"/>
            <a:chExt cx="18265" cy="5532"/>
          </a:xfrm>
        </p:grpSpPr>
        <p:sp>
          <p:nvSpPr>
            <p:cNvPr id="5" name="矩形 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10093" y="3519"/>
              <a:ext cx="17535" cy="553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类型要素：</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人物设计</a:t>
              </a:r>
              <a:r>
                <a:rPr lang="zh-CN" dirty="0">
                  <a:latin typeface="+mn-ea"/>
                  <a:cs typeface="宋体" panose="02010600030101010101" pitchFamily="2" charset="-122"/>
                  <a:sym typeface="+mn-ea"/>
                </a:rPr>
                <a:t>：男女主角通常青春靓丽，以吸引观众的眼球。也不排除丑男靓女或丑男丑女的搭配，但并不多见。</a:t>
              </a:r>
              <a:r>
                <a:rPr lang="en-US" altLang="zh-CN" dirty="0">
                  <a:latin typeface="+mn-ea"/>
                  <a:cs typeface="宋体" panose="02010600030101010101" pitchFamily="2" charset="-122"/>
                  <a:sym typeface="+mn-ea"/>
                </a:rPr>
                <a:t>                            </a:t>
              </a:r>
              <a:endParaRPr lang="zh-CN" dirty="0">
                <a:latin typeface="+mn-ea"/>
                <a:cs typeface="宋体" panose="02010600030101010101" pitchFamily="2" charset="-122"/>
                <a:sym typeface="+mn-ea"/>
              </a:endParaRPr>
            </a:p>
            <a:p>
              <a:pPr algn="l" defTabSz="1218565">
                <a:lnSpc>
                  <a:spcPct val="150000"/>
                </a:lnSpc>
                <a:spcBef>
                  <a:spcPts val="1000"/>
                </a:spcBef>
                <a:defRPr/>
              </a:pPr>
              <a:r>
                <a:rPr lang="en-US" altLang="zh-CN" dirty="0">
                  <a:latin typeface="+mn-ea"/>
                  <a:cs typeface="宋体" panose="02010600030101010101" pitchFamily="2" charset="-122"/>
                  <a:sym typeface="+mn-ea"/>
                </a:rPr>
                <a:t> </a:t>
              </a:r>
              <a:r>
                <a:rPr dirty="0">
                  <a:latin typeface="+mn-ea"/>
                  <a:cs typeface="宋体" panose="02010600030101010101" pitchFamily="2" charset="-122"/>
                  <a:sym typeface="+mn-ea"/>
                </a:rPr>
                <a:t>冲突设计</a:t>
              </a:r>
              <a:r>
                <a:rPr lang="zh-CN" dirty="0">
                  <a:latin typeface="+mn-ea"/>
                  <a:cs typeface="宋体" panose="02010600030101010101" pitchFamily="2" charset="-122"/>
                  <a:sym typeface="+mn-ea"/>
                </a:rPr>
                <a:t>：冲突主要源于男女主角双方在种族、地位、贫富、文化、人生观、价值观、爱情观等方面的差异。</a:t>
              </a:r>
              <a:endParaRPr lang="zh-CN" dirty="0">
                <a:latin typeface="+mn-ea"/>
                <a:cs typeface="宋体" panose="02010600030101010101" pitchFamily="2" charset="-122"/>
                <a:sym typeface="+mn-ea"/>
              </a:endParaRPr>
            </a:p>
            <a:p>
              <a:pPr algn="l" defTabSz="1218565">
                <a:lnSpc>
                  <a:spcPct val="150000"/>
                </a:lnSpc>
                <a:spcBef>
                  <a:spcPts val="1000"/>
                </a:spcBef>
                <a:defRPr/>
              </a:pPr>
              <a:r>
                <a:rPr lang="zh-CN" dirty="0">
                  <a:latin typeface="+mn-ea"/>
                  <a:cs typeface="宋体" panose="02010600030101010101" pitchFamily="2" charset="-122"/>
                  <a:sym typeface="+mn-ea"/>
                </a:rPr>
                <a:t> </a:t>
              </a:r>
              <a:r>
                <a:rPr dirty="0">
                  <a:latin typeface="+mn-ea"/>
                  <a:cs typeface="宋体" panose="02010600030101010101" pitchFamily="2" charset="-122"/>
                  <a:sym typeface="+mn-ea"/>
                </a:rPr>
                <a:t>环境设计</a:t>
              </a:r>
              <a:r>
                <a:rPr lang="zh-CN" dirty="0">
                  <a:latin typeface="+mn-ea"/>
                  <a:cs typeface="宋体" panose="02010600030101010101" pitchFamily="2" charset="-122"/>
                  <a:sym typeface="+mn-ea"/>
                </a:rPr>
                <a:t>：以城市和校园为主营造出温馨浪漫的环境，通常在时尚或浪漫的场景中展开，如在城市中的公园、咖啡厅、酒吧，校园里的花园、食堂、图书馆、运动场等。</a:t>
              </a:r>
              <a:endParaRPr lang="zh-CN"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故事情节</a:t>
              </a:r>
              <a:r>
                <a:rPr lang="zh-CN" dirty="0">
                  <a:latin typeface="+mn-ea"/>
                  <a:cs typeface="宋体" panose="02010600030101010101" pitchFamily="2" charset="-122"/>
                  <a:sym typeface="+mn-ea"/>
                </a:rPr>
                <a:t>：在情节安排上，一般都以两个主人公的相识作为开端，然后在发展过程中设置一系列来自外在的和内在的阻挠爱情的环节，最终收获爱情或失去爱情，造成喜剧或悲剧，从而引发对爱情的深刻思考。</a:t>
              </a:r>
              <a:endParaRPr lang="zh-CN" dirty="0">
                <a:latin typeface="+mn-ea"/>
                <a:cs typeface="宋体" panose="02010600030101010101" pitchFamily="2" charset="-122"/>
                <a:sym typeface="+mn-ea"/>
              </a:endParaRPr>
            </a:p>
          </p:txBody>
        </p:sp>
      </p:grpSp>
      <p:grpSp>
        <p:nvGrpSpPr>
          <p:cNvPr id="7" name="组合 6"/>
          <p:cNvGrpSpPr/>
          <p:nvPr/>
        </p:nvGrpSpPr>
        <p:grpSpPr>
          <a:xfrm>
            <a:off x="264795" y="5570220"/>
            <a:ext cx="11468735" cy="914400"/>
            <a:chOff x="1336" y="7266"/>
            <a:chExt cx="18061" cy="1440"/>
          </a:xfrm>
        </p:grpSpPr>
        <p:grpSp>
          <p:nvGrpSpPr>
            <p:cNvPr id="18" name="组合 17"/>
            <p:cNvGrpSpPr/>
            <p:nvPr/>
          </p:nvGrpSpPr>
          <p:grpSpPr>
            <a:xfrm>
              <a:off x="1336" y="7266"/>
              <a:ext cx="2483" cy="1440"/>
              <a:chOff x="982" y="7247"/>
              <a:chExt cx="2483" cy="1440"/>
            </a:xfrm>
          </p:grpSpPr>
          <p:sp>
            <p:nvSpPr>
              <p:cNvPr id="19" name="文本框 18"/>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2" name="图片 21"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41" name="文本框 40"/>
            <p:cNvSpPr txBox="1"/>
            <p:nvPr/>
          </p:nvSpPr>
          <p:spPr>
            <a:xfrm>
              <a:off x="3657" y="7532"/>
              <a:ext cx="15740" cy="1016"/>
            </a:xfrm>
            <a:prstGeom prst="rect">
              <a:avLst/>
            </a:prstGeom>
            <a:noFill/>
          </p:spPr>
          <p:txBody>
            <a:bodyPr wrap="square" rtlCol="0">
              <a:spAutoFit/>
            </a:bodyPr>
            <a:p>
              <a:r>
                <a:t>【青春爱情片】微电影《我愿意》（中国，2011 年）讲述了一对“80 后”恋人面对生活的现状大胆做出“裸婚”决定的青春故事，真实展现了现代年轻人生活观念、结婚理念的新锐个性。</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97280"/>
            <a:chOff x="417" y="38"/>
            <a:chExt cx="7488" cy="1728"/>
          </a:xfrm>
        </p:grpSpPr>
        <p:sp>
          <p:nvSpPr>
            <p:cNvPr id="15" name="文本框 14"/>
            <p:cNvSpPr txBox="1"/>
            <p:nvPr/>
          </p:nvSpPr>
          <p:spPr>
            <a:xfrm>
              <a:off x="417" y="750"/>
              <a:ext cx="7488" cy="1016"/>
            </a:xfrm>
            <a:prstGeom prst="rect">
              <a:avLst/>
            </a:prstGeom>
            <a:noFill/>
          </p:spPr>
          <p:txBody>
            <a:bodyPr wrap="none" rtlCol="0" anchor="t">
              <a:spAutoFit/>
            </a:bodyPr>
            <a:p>
              <a:pPr algn="l"/>
              <a:r>
                <a:rPr lang="zh-CN" altLang="en-US" sz="3600">
                  <a:solidFill>
                    <a:srgbClr val="382C78"/>
                  </a:solidFill>
                  <a:sym typeface="+mn-ea"/>
                </a:rPr>
                <a:t>三、微电影类型及特点</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352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第一节	微电影概述</a:t>
                </a:r>
                <a:endParaRPr>
                  <a:solidFill>
                    <a:schemeClr val="bg1"/>
                  </a:solidFill>
                </a:endParaRPr>
              </a:p>
            </p:txBody>
          </p:sp>
        </p:grpSp>
      </p:grpSp>
      <p:sp>
        <p:nvSpPr>
          <p:cNvPr id="34" name="文本框 33"/>
          <p:cNvSpPr txBox="1"/>
          <p:nvPr/>
        </p:nvSpPr>
        <p:spPr>
          <a:xfrm>
            <a:off x="250190" y="1092200"/>
            <a:ext cx="10187940" cy="398780"/>
          </a:xfrm>
          <a:prstGeom prst="rect">
            <a:avLst/>
          </a:prstGeom>
          <a:noFill/>
        </p:spPr>
        <p:txBody>
          <a:bodyPr wrap="square" rtlCol="0" anchor="t">
            <a:spAutoFit/>
          </a:bodyPr>
          <a:p>
            <a:r>
              <a:rPr sz="2000">
                <a:solidFill>
                  <a:srgbClr val="382C78"/>
                </a:solidFill>
                <a:sym typeface="+mn-ea"/>
              </a:rPr>
              <a:t>（二）青春成长片</a:t>
            </a:r>
            <a:endParaRPr sz="2000">
              <a:solidFill>
                <a:srgbClr val="382C78"/>
              </a:solidFill>
              <a:sym typeface="+mn-ea"/>
            </a:endParaRPr>
          </a:p>
        </p:txBody>
      </p:sp>
      <p:grpSp>
        <p:nvGrpSpPr>
          <p:cNvPr id="12" name="组合 11"/>
          <p:cNvGrpSpPr/>
          <p:nvPr/>
        </p:nvGrpSpPr>
        <p:grpSpPr>
          <a:xfrm>
            <a:off x="446405" y="1377315"/>
            <a:ext cx="11312525" cy="922020"/>
            <a:chOff x="9363" y="3519"/>
            <a:chExt cx="17815" cy="1452"/>
          </a:xfrm>
        </p:grpSpPr>
        <p:sp>
          <p:nvSpPr>
            <p:cNvPr id="38" name="矩形 3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9" name="文本框 38"/>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该类型的微电影以青少年为表现对象，展现他们在成长过程中所经历的友情与梦想、奋斗与成功、叛逆与困惑、蜕变与成长等苦乐交织的故事。青春成长类微电影包括励志题材和心理健康题材。</a:t>
              </a:r>
              <a:endParaRPr dirty="0">
                <a:latin typeface="+mn-ea"/>
                <a:cs typeface="宋体" panose="02010600030101010101" pitchFamily="2" charset="-122"/>
                <a:sym typeface="+mn-ea"/>
              </a:endParaRPr>
            </a:p>
          </p:txBody>
        </p:sp>
      </p:grpSp>
      <p:grpSp>
        <p:nvGrpSpPr>
          <p:cNvPr id="2" name="组合 1"/>
          <p:cNvGrpSpPr/>
          <p:nvPr/>
        </p:nvGrpSpPr>
        <p:grpSpPr>
          <a:xfrm>
            <a:off x="446405" y="2156460"/>
            <a:ext cx="11598275" cy="3096895"/>
            <a:chOff x="9363" y="3519"/>
            <a:chExt cx="18265" cy="4877"/>
          </a:xfrm>
        </p:grpSpPr>
        <p:sp>
          <p:nvSpPr>
            <p:cNvPr id="5" name="矩形 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10093" y="3519"/>
              <a:ext cx="17535" cy="4877"/>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类型要素：</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人物设计</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主人公多为一个或多个怀有梦想的青少年，通过奋斗实现人生梦想，或者主人公为叛逆青少年、边缘青少年、弱势青少年，表现他们在逆境中的成长过程。</a:t>
              </a:r>
              <a:endParaRPr dirty="0">
                <a:latin typeface="+mn-ea"/>
                <a:cs typeface="宋体" panose="02010600030101010101" pitchFamily="2" charset="-122"/>
                <a:sym typeface="+mn-ea"/>
              </a:endParaRPr>
            </a:p>
            <a:p>
              <a:pPr algn="l" defTabSz="1218565">
                <a:lnSpc>
                  <a:spcPct val="150000"/>
                </a:lnSpc>
                <a:spcBef>
                  <a:spcPts val="1000"/>
                </a:spcBef>
                <a:defRPr/>
              </a:pPr>
              <a:r>
                <a:rPr lang="en-US" altLang="zh-CN" dirty="0">
                  <a:latin typeface="+mn-ea"/>
                  <a:cs typeface="宋体" panose="02010600030101010101" pitchFamily="2" charset="-122"/>
                  <a:sym typeface="+mn-ea"/>
                </a:rPr>
                <a:t> </a:t>
              </a:r>
              <a:r>
                <a:rPr dirty="0">
                  <a:latin typeface="+mn-ea"/>
                  <a:cs typeface="宋体" panose="02010600030101010101" pitchFamily="2" charset="-122"/>
                  <a:sym typeface="+mn-ea"/>
                </a:rPr>
                <a:t>冲突设计</a:t>
              </a:r>
              <a:r>
                <a:rPr lang="zh-CN" dirty="0">
                  <a:latin typeface="+mn-ea"/>
                  <a:cs typeface="宋体" panose="02010600030101010101" pitchFamily="2" charset="-122"/>
                  <a:sym typeface="+mn-ea"/>
                </a:rPr>
                <a:t>：冲突主要体现在与社会的冲突和内心自我冲突中。</a:t>
              </a:r>
              <a:endParaRPr lang="zh-CN" dirty="0">
                <a:latin typeface="+mn-ea"/>
                <a:cs typeface="宋体" panose="02010600030101010101" pitchFamily="2" charset="-122"/>
                <a:sym typeface="+mn-ea"/>
              </a:endParaRPr>
            </a:p>
            <a:p>
              <a:pPr algn="l" defTabSz="1218565">
                <a:lnSpc>
                  <a:spcPct val="150000"/>
                </a:lnSpc>
                <a:spcBef>
                  <a:spcPts val="1000"/>
                </a:spcBef>
                <a:defRPr/>
              </a:pPr>
              <a:r>
                <a:rPr lang="zh-CN" dirty="0">
                  <a:latin typeface="+mn-ea"/>
                  <a:cs typeface="宋体" panose="02010600030101010101" pitchFamily="2" charset="-122"/>
                  <a:sym typeface="+mn-ea"/>
                </a:rPr>
                <a:t> </a:t>
              </a:r>
              <a:r>
                <a:rPr dirty="0">
                  <a:latin typeface="+mn-ea"/>
                  <a:cs typeface="宋体" panose="02010600030101010101" pitchFamily="2" charset="-122"/>
                  <a:sym typeface="+mn-ea"/>
                </a:rPr>
                <a:t>环境设计</a:t>
              </a:r>
              <a:r>
                <a:rPr lang="zh-CN" dirty="0">
                  <a:latin typeface="+mn-ea"/>
                  <a:cs typeface="宋体" panose="02010600030101010101" pitchFamily="2" charset="-122"/>
                  <a:sym typeface="+mn-ea"/>
                </a:rPr>
                <a:t>：环境多为多元化的都市、社会变迁中的小城镇或乡村、多元文化和价值观冲突的校园与社区等。</a:t>
              </a:r>
              <a:endParaRPr lang="zh-CN"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故事情节</a:t>
              </a:r>
              <a:r>
                <a:rPr lang="zh-CN" dirty="0">
                  <a:latin typeface="+mn-ea"/>
                  <a:cs typeface="宋体" panose="02010600030101010101" pitchFamily="2" charset="-122"/>
                  <a:sym typeface="+mn-ea"/>
                </a:rPr>
                <a:t>：主要情节是通过对梦想不懈的追求以实现自己的人生价值。</a:t>
              </a:r>
              <a:endParaRPr lang="zh-CN" dirty="0">
                <a:latin typeface="+mn-ea"/>
                <a:cs typeface="宋体" panose="02010600030101010101" pitchFamily="2" charset="-122"/>
                <a:sym typeface="+mn-ea"/>
              </a:endParaRPr>
            </a:p>
          </p:txBody>
        </p:sp>
      </p:grpSp>
      <p:grpSp>
        <p:nvGrpSpPr>
          <p:cNvPr id="7" name="组合 6"/>
          <p:cNvGrpSpPr/>
          <p:nvPr/>
        </p:nvGrpSpPr>
        <p:grpSpPr>
          <a:xfrm>
            <a:off x="264795" y="5190490"/>
            <a:ext cx="11468735" cy="914400"/>
            <a:chOff x="1336" y="7266"/>
            <a:chExt cx="18061" cy="1440"/>
          </a:xfrm>
        </p:grpSpPr>
        <p:grpSp>
          <p:nvGrpSpPr>
            <p:cNvPr id="18" name="组合 17"/>
            <p:cNvGrpSpPr/>
            <p:nvPr/>
          </p:nvGrpSpPr>
          <p:grpSpPr>
            <a:xfrm>
              <a:off x="1336" y="7266"/>
              <a:ext cx="2483" cy="1440"/>
              <a:chOff x="982" y="7247"/>
              <a:chExt cx="2483" cy="1440"/>
            </a:xfrm>
          </p:grpSpPr>
          <p:sp>
            <p:nvSpPr>
              <p:cNvPr id="19" name="文本框 18"/>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2" name="图片 21"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41" name="文本框 40"/>
            <p:cNvSpPr txBox="1"/>
            <p:nvPr/>
          </p:nvSpPr>
          <p:spPr>
            <a:xfrm>
              <a:off x="3657" y="7532"/>
              <a:ext cx="15740" cy="1016"/>
            </a:xfrm>
            <a:prstGeom prst="rect">
              <a:avLst/>
            </a:prstGeom>
            <a:noFill/>
          </p:spPr>
          <p:txBody>
            <a:bodyPr wrap="square" rtlCol="0">
              <a:spAutoFit/>
            </a:bodyPr>
            <a:p>
              <a:r>
                <a:t>【青春成长片】微电影《老男孩》（中国，2010 年）是励志题材微电影中的一个典型代表，影片引起了“70 后、80 后”关于青春和梦想的集体怀旧。</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97280"/>
            <a:chOff x="417" y="38"/>
            <a:chExt cx="7488" cy="1728"/>
          </a:xfrm>
        </p:grpSpPr>
        <p:sp>
          <p:nvSpPr>
            <p:cNvPr id="15" name="文本框 14"/>
            <p:cNvSpPr txBox="1"/>
            <p:nvPr/>
          </p:nvSpPr>
          <p:spPr>
            <a:xfrm>
              <a:off x="417" y="750"/>
              <a:ext cx="7488" cy="1016"/>
            </a:xfrm>
            <a:prstGeom prst="rect">
              <a:avLst/>
            </a:prstGeom>
            <a:noFill/>
          </p:spPr>
          <p:txBody>
            <a:bodyPr wrap="none" rtlCol="0" anchor="t">
              <a:spAutoFit/>
            </a:bodyPr>
            <a:p>
              <a:pPr algn="l"/>
              <a:r>
                <a:rPr lang="zh-CN" altLang="en-US" sz="3600">
                  <a:solidFill>
                    <a:srgbClr val="382C78"/>
                  </a:solidFill>
                  <a:sym typeface="+mn-ea"/>
                </a:rPr>
                <a:t>三、微电影类型及特点</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352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第一节	微电影概述</a:t>
                </a:r>
                <a:endParaRPr>
                  <a:solidFill>
                    <a:schemeClr val="bg1"/>
                  </a:solidFill>
                </a:endParaRPr>
              </a:p>
            </p:txBody>
          </p:sp>
        </p:grpSp>
      </p:grpSp>
      <p:sp>
        <p:nvSpPr>
          <p:cNvPr id="34" name="文本框 33"/>
          <p:cNvSpPr txBox="1"/>
          <p:nvPr/>
        </p:nvSpPr>
        <p:spPr>
          <a:xfrm>
            <a:off x="250190" y="1004570"/>
            <a:ext cx="10187940" cy="398780"/>
          </a:xfrm>
          <a:prstGeom prst="rect">
            <a:avLst/>
          </a:prstGeom>
          <a:noFill/>
        </p:spPr>
        <p:txBody>
          <a:bodyPr wrap="square" rtlCol="0" anchor="t">
            <a:spAutoFit/>
          </a:bodyPr>
          <a:p>
            <a:r>
              <a:rPr sz="2000">
                <a:solidFill>
                  <a:srgbClr val="382C78"/>
                </a:solidFill>
                <a:sym typeface="+mn-ea"/>
              </a:rPr>
              <a:t>（三）伦理道德片</a:t>
            </a:r>
            <a:endParaRPr sz="2000">
              <a:solidFill>
                <a:srgbClr val="382C78"/>
              </a:solidFill>
              <a:sym typeface="+mn-ea"/>
            </a:endParaRPr>
          </a:p>
        </p:txBody>
      </p:sp>
      <p:grpSp>
        <p:nvGrpSpPr>
          <p:cNvPr id="12" name="组合 11"/>
          <p:cNvGrpSpPr/>
          <p:nvPr/>
        </p:nvGrpSpPr>
        <p:grpSpPr>
          <a:xfrm>
            <a:off x="446405" y="1231265"/>
            <a:ext cx="11312525" cy="1337945"/>
            <a:chOff x="9363" y="3519"/>
            <a:chExt cx="17815" cy="2107"/>
          </a:xfrm>
        </p:grpSpPr>
        <p:sp>
          <p:nvSpPr>
            <p:cNvPr id="38" name="矩形 3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9" name="文本框 38"/>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伦理道德片主要包括社会伦理和家庭伦理题材，社会伦理片通过反映社会生活伦理或社会道德问题引发人们的思考。家庭伦理片主要以家庭伦理道德为中心，通过现代家庭中的父母与子女以及亲属之间在生活、学习过程中所发生的矛盾与纠葛，展现家庭成员之间的伦理关系和情感状态。</a:t>
              </a:r>
              <a:endParaRPr dirty="0">
                <a:latin typeface="+mn-ea"/>
                <a:cs typeface="宋体" panose="02010600030101010101" pitchFamily="2" charset="-122"/>
                <a:sym typeface="+mn-ea"/>
              </a:endParaRPr>
            </a:p>
          </p:txBody>
        </p:sp>
      </p:grpSp>
      <p:grpSp>
        <p:nvGrpSpPr>
          <p:cNvPr id="2" name="组合 1"/>
          <p:cNvGrpSpPr/>
          <p:nvPr/>
        </p:nvGrpSpPr>
        <p:grpSpPr>
          <a:xfrm>
            <a:off x="446405" y="2331720"/>
            <a:ext cx="11598275" cy="3928110"/>
            <a:chOff x="9363" y="3519"/>
            <a:chExt cx="18265" cy="6186"/>
          </a:xfrm>
        </p:grpSpPr>
        <p:sp>
          <p:nvSpPr>
            <p:cNvPr id="5" name="矩形 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10093" y="3519"/>
              <a:ext cx="17535" cy="6186"/>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类型要素：</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人物设计</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社会伦理片的主人公多为道德高尚、心地善良的人物；家庭伦理片的主人公多为家长与子女、长辈与晚辈或其他亲属。</a:t>
              </a:r>
              <a:endParaRPr dirty="0">
                <a:latin typeface="+mn-ea"/>
                <a:cs typeface="宋体" panose="02010600030101010101" pitchFamily="2" charset="-122"/>
                <a:sym typeface="+mn-ea"/>
              </a:endParaRPr>
            </a:p>
            <a:p>
              <a:pPr algn="l" defTabSz="1218565">
                <a:lnSpc>
                  <a:spcPct val="150000"/>
                </a:lnSpc>
                <a:spcBef>
                  <a:spcPts val="1000"/>
                </a:spcBef>
                <a:defRPr/>
              </a:pPr>
              <a:r>
                <a:rPr lang="en-US" altLang="zh-CN" dirty="0">
                  <a:latin typeface="+mn-ea"/>
                  <a:cs typeface="宋体" panose="02010600030101010101" pitchFamily="2" charset="-122"/>
                  <a:sym typeface="+mn-ea"/>
                </a:rPr>
                <a:t> </a:t>
              </a:r>
              <a:r>
                <a:rPr dirty="0">
                  <a:latin typeface="+mn-ea"/>
                  <a:cs typeface="宋体" panose="02010600030101010101" pitchFamily="2" charset="-122"/>
                  <a:sym typeface="+mn-ea"/>
                </a:rPr>
                <a:t>冲突设计</a:t>
              </a:r>
              <a:r>
                <a:rPr lang="zh-CN" dirty="0">
                  <a:latin typeface="+mn-ea"/>
                  <a:cs typeface="宋体" panose="02010600030101010101" pitchFamily="2" charset="-122"/>
                  <a:sym typeface="+mn-ea"/>
                </a:rPr>
                <a:t>：社会伦理片的冲突主要表现在对社会秩序的维护与破坏以及美德与劣行的矛盾中；家庭伦理片的冲突主要表现在家长与子女、长辈与晚辈之间地位、文化观念的矛盾与纠葛中。</a:t>
              </a:r>
              <a:endParaRPr lang="zh-CN" dirty="0">
                <a:latin typeface="+mn-ea"/>
                <a:cs typeface="宋体" panose="02010600030101010101" pitchFamily="2" charset="-122"/>
                <a:sym typeface="+mn-ea"/>
              </a:endParaRPr>
            </a:p>
            <a:p>
              <a:pPr algn="l" defTabSz="1218565">
                <a:lnSpc>
                  <a:spcPct val="150000"/>
                </a:lnSpc>
                <a:spcBef>
                  <a:spcPts val="1000"/>
                </a:spcBef>
                <a:defRPr/>
              </a:pPr>
              <a:r>
                <a:rPr lang="zh-CN" dirty="0">
                  <a:latin typeface="+mn-ea"/>
                  <a:cs typeface="宋体" panose="02010600030101010101" pitchFamily="2" charset="-122"/>
                  <a:sym typeface="+mn-ea"/>
                </a:rPr>
                <a:t> </a:t>
              </a:r>
              <a:r>
                <a:rPr dirty="0">
                  <a:latin typeface="+mn-ea"/>
                  <a:cs typeface="宋体" panose="02010600030101010101" pitchFamily="2" charset="-122"/>
                  <a:sym typeface="+mn-ea"/>
                </a:rPr>
                <a:t>环境设计</a:t>
              </a:r>
              <a:r>
                <a:rPr lang="zh-CN" dirty="0">
                  <a:latin typeface="+mn-ea"/>
                  <a:cs typeface="宋体" panose="02010600030101010101" pitchFamily="2" charset="-122"/>
                  <a:sym typeface="+mn-ea"/>
                </a:rPr>
                <a:t>：以社会环境和家庭生活环境为主。</a:t>
              </a:r>
              <a:endParaRPr lang="zh-CN" dirty="0">
                <a:latin typeface="+mn-ea"/>
                <a:cs typeface="宋体" panose="02010600030101010101" pitchFamily="2" charset="-122"/>
                <a:sym typeface="+mn-ea"/>
              </a:endParaRPr>
            </a:p>
            <a:p>
              <a:pPr algn="l" defTabSz="1218565">
                <a:lnSpc>
                  <a:spcPct val="150000"/>
                </a:lnSpc>
                <a:spcBef>
                  <a:spcPts val="1000"/>
                </a:spcBef>
                <a:defRPr/>
              </a:pPr>
              <a:r>
                <a:rPr lang="en-US" dirty="0">
                  <a:latin typeface="+mn-ea"/>
                  <a:cs typeface="宋体" panose="02010600030101010101" pitchFamily="2" charset="-122"/>
                  <a:sym typeface="+mn-ea"/>
                </a:rPr>
                <a:t> </a:t>
              </a:r>
              <a:r>
                <a:rPr dirty="0">
                  <a:latin typeface="+mn-ea"/>
                  <a:cs typeface="宋体" panose="02010600030101010101" pitchFamily="2" charset="-122"/>
                  <a:sym typeface="+mn-ea"/>
                </a:rPr>
                <a:t>故事情节</a:t>
              </a:r>
              <a:r>
                <a:rPr lang="zh-CN" dirty="0">
                  <a:latin typeface="+mn-ea"/>
                  <a:cs typeface="宋体" panose="02010600030101010101" pitchFamily="2" charset="-122"/>
                  <a:sym typeface="+mn-ea"/>
                </a:rPr>
                <a:t>：通过个体与社会、家庭秩序之间的对抗激化矛盾，通过和解、妥协解决冲突，回归实现，表现个体的社会性和家的社会意义与文化意义。</a:t>
              </a:r>
              <a:endParaRPr lang="zh-CN" dirty="0">
                <a:latin typeface="+mn-ea"/>
                <a:cs typeface="宋体" panose="02010600030101010101" pitchFamily="2" charset="-122"/>
                <a:sym typeface="+mn-ea"/>
              </a:endParaRPr>
            </a:p>
          </p:txBody>
        </p:sp>
      </p:grpSp>
      <p:grpSp>
        <p:nvGrpSpPr>
          <p:cNvPr id="7" name="组合 6"/>
          <p:cNvGrpSpPr/>
          <p:nvPr/>
        </p:nvGrpSpPr>
        <p:grpSpPr>
          <a:xfrm>
            <a:off x="163195" y="5943600"/>
            <a:ext cx="11468735" cy="914400"/>
            <a:chOff x="1336" y="7266"/>
            <a:chExt cx="18061" cy="1440"/>
          </a:xfrm>
        </p:grpSpPr>
        <p:grpSp>
          <p:nvGrpSpPr>
            <p:cNvPr id="18" name="组合 17"/>
            <p:cNvGrpSpPr/>
            <p:nvPr/>
          </p:nvGrpSpPr>
          <p:grpSpPr>
            <a:xfrm>
              <a:off x="1336" y="7266"/>
              <a:ext cx="2483" cy="1440"/>
              <a:chOff x="982" y="7247"/>
              <a:chExt cx="2483" cy="1440"/>
            </a:xfrm>
          </p:grpSpPr>
          <p:sp>
            <p:nvSpPr>
              <p:cNvPr id="19" name="文本框 18"/>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2" name="图片 21"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41" name="文本框 40"/>
            <p:cNvSpPr txBox="1"/>
            <p:nvPr/>
          </p:nvSpPr>
          <p:spPr>
            <a:xfrm>
              <a:off x="3657" y="7532"/>
              <a:ext cx="15740" cy="580"/>
            </a:xfrm>
            <a:prstGeom prst="rect">
              <a:avLst/>
            </a:prstGeom>
            <a:noFill/>
          </p:spPr>
          <p:txBody>
            <a:bodyPr wrap="square" rtlCol="0">
              <a:spAutoFit/>
            </a:bodyPr>
            <a:p>
              <a:r>
                <a:t>【伦理道德片】微电影《床上关系》（中国，2012 年）</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97280"/>
            <a:chOff x="417" y="38"/>
            <a:chExt cx="7488" cy="1728"/>
          </a:xfrm>
        </p:grpSpPr>
        <p:sp>
          <p:nvSpPr>
            <p:cNvPr id="15" name="文本框 14"/>
            <p:cNvSpPr txBox="1"/>
            <p:nvPr/>
          </p:nvSpPr>
          <p:spPr>
            <a:xfrm>
              <a:off x="417" y="750"/>
              <a:ext cx="7488" cy="1016"/>
            </a:xfrm>
            <a:prstGeom prst="rect">
              <a:avLst/>
            </a:prstGeom>
            <a:noFill/>
          </p:spPr>
          <p:txBody>
            <a:bodyPr wrap="none" rtlCol="0" anchor="t">
              <a:spAutoFit/>
            </a:bodyPr>
            <a:p>
              <a:pPr algn="l"/>
              <a:r>
                <a:rPr lang="zh-CN" altLang="en-US" sz="3600">
                  <a:solidFill>
                    <a:srgbClr val="382C78"/>
                  </a:solidFill>
                  <a:sym typeface="+mn-ea"/>
                </a:rPr>
                <a:t>三、微电影类型及特点</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352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第一节	微电影概述</a:t>
                </a:r>
                <a:endParaRPr>
                  <a:solidFill>
                    <a:schemeClr val="bg1"/>
                  </a:solidFill>
                </a:endParaRPr>
              </a:p>
            </p:txBody>
          </p:sp>
        </p:grpSp>
      </p:grpSp>
      <p:sp>
        <p:nvSpPr>
          <p:cNvPr id="34" name="文本框 33"/>
          <p:cNvSpPr txBox="1"/>
          <p:nvPr/>
        </p:nvSpPr>
        <p:spPr>
          <a:xfrm>
            <a:off x="250190" y="1004570"/>
            <a:ext cx="10187940" cy="398780"/>
          </a:xfrm>
          <a:prstGeom prst="rect">
            <a:avLst/>
          </a:prstGeom>
          <a:noFill/>
        </p:spPr>
        <p:txBody>
          <a:bodyPr wrap="square" rtlCol="0" anchor="t">
            <a:spAutoFit/>
          </a:bodyPr>
          <a:p>
            <a:r>
              <a:rPr sz="2000">
                <a:solidFill>
                  <a:srgbClr val="382C78"/>
                </a:solidFill>
                <a:sym typeface="+mn-ea"/>
              </a:rPr>
              <a:t>（四）喜剧片</a:t>
            </a:r>
            <a:endParaRPr sz="2000">
              <a:solidFill>
                <a:srgbClr val="382C78"/>
              </a:solidFill>
              <a:sym typeface="+mn-ea"/>
            </a:endParaRPr>
          </a:p>
        </p:txBody>
      </p:sp>
      <p:grpSp>
        <p:nvGrpSpPr>
          <p:cNvPr id="12" name="组合 11"/>
          <p:cNvGrpSpPr/>
          <p:nvPr/>
        </p:nvGrpSpPr>
        <p:grpSpPr>
          <a:xfrm>
            <a:off x="446405" y="1231265"/>
            <a:ext cx="11312525" cy="1753235"/>
            <a:chOff x="9363" y="3519"/>
            <a:chExt cx="17815" cy="2761"/>
          </a:xfrm>
        </p:grpSpPr>
        <p:sp>
          <p:nvSpPr>
            <p:cNvPr id="38" name="矩形 3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9" name="文本框 38"/>
            <p:cNvSpPr txBox="1"/>
            <p:nvPr/>
          </p:nvSpPr>
          <p:spPr>
            <a:xfrm>
              <a:off x="10093" y="3519"/>
              <a:ext cx="17085" cy="2761"/>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该类型的微电影是通过幽默、夸张、讽刺等喜剧手法表现生活中的社会现象和社会问题能使观众在轻松愉快的笑声中得到启示并接受教育。喜剧片多以巧妙的结构、夸张的手法、轻松有趣的情节和幽默诙谐的语言，着重刻画喜剧性人物的独特性格。喜剧片从形态上说，可以分为内涵式喜剧、浪漫爱情喜剧、讽刺喜剧、闹剧、无厘头搞笑喜剧等。</a:t>
              </a:r>
              <a:endParaRPr dirty="0">
                <a:latin typeface="+mn-ea"/>
                <a:cs typeface="宋体" panose="02010600030101010101" pitchFamily="2" charset="-122"/>
                <a:sym typeface="+mn-ea"/>
              </a:endParaRPr>
            </a:p>
          </p:txBody>
        </p:sp>
      </p:grpSp>
      <p:grpSp>
        <p:nvGrpSpPr>
          <p:cNvPr id="2" name="组合 1"/>
          <p:cNvGrpSpPr/>
          <p:nvPr/>
        </p:nvGrpSpPr>
        <p:grpSpPr>
          <a:xfrm>
            <a:off x="446405" y="2771140"/>
            <a:ext cx="11598275" cy="2968625"/>
            <a:chOff x="9363" y="3519"/>
            <a:chExt cx="18265" cy="4675"/>
          </a:xfrm>
        </p:grpSpPr>
        <p:sp>
          <p:nvSpPr>
            <p:cNvPr id="5" name="矩形 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10093" y="3519"/>
              <a:ext cx="17535" cy="4675"/>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类型要素：</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人物设计</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人物一般为生活中的普通人，人物之间的关系可分为对抗型、联盟型、拉锯型。</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冲突设计</a:t>
              </a:r>
              <a:r>
                <a:rPr lang="zh-CN" dirty="0">
                  <a:latin typeface="+mn-ea"/>
                  <a:cs typeface="宋体" panose="02010600030101010101" pitchFamily="2" charset="-122"/>
                  <a:sym typeface="+mn-ea"/>
                </a:rPr>
                <a:t>：浪漫爱情类喜剧大多表现两性关系的误会、阻碍、相互对抗所导致的矛盾冲突；讽刺类喜剧，大多通过对社会现实、政治生活中荒诞的故事进行夸张并制造冲突；稽类喜剧，大多表现小人物的遭遇与不幸。</a:t>
              </a:r>
              <a:endParaRPr lang="zh-CN" dirty="0">
                <a:latin typeface="+mn-ea"/>
                <a:cs typeface="宋体" panose="02010600030101010101" pitchFamily="2" charset="-122"/>
                <a:sym typeface="+mn-ea"/>
              </a:endParaRPr>
            </a:p>
            <a:p>
              <a:pPr algn="l" defTabSz="1218565">
                <a:lnSpc>
                  <a:spcPct val="150000"/>
                </a:lnSpc>
                <a:spcBef>
                  <a:spcPts val="1000"/>
                </a:spcBef>
                <a:defRPr/>
              </a:pPr>
              <a:r>
                <a:rPr lang="zh-CN" dirty="0">
                  <a:latin typeface="+mn-ea"/>
                  <a:cs typeface="宋体" panose="02010600030101010101" pitchFamily="2" charset="-122"/>
                  <a:sym typeface="+mn-ea"/>
                </a:rPr>
                <a:t> </a:t>
              </a:r>
              <a:r>
                <a:rPr dirty="0">
                  <a:latin typeface="+mn-ea"/>
                  <a:cs typeface="宋体" panose="02010600030101010101" pitchFamily="2" charset="-122"/>
                  <a:sym typeface="+mn-ea"/>
                </a:rPr>
                <a:t>环境设计</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故事情节多以诙谐、离奇、荒诞、无厘头等形式表现现实生活中普通人的困境与苦恼、欢笑与泪水。</a:t>
              </a:r>
              <a:endParaRPr dirty="0">
                <a:latin typeface="+mn-ea"/>
                <a:cs typeface="宋体" panose="02010600030101010101" pitchFamily="2" charset="-122"/>
                <a:sym typeface="+mn-ea"/>
              </a:endParaRPr>
            </a:p>
          </p:txBody>
        </p:sp>
      </p:grpSp>
      <p:grpSp>
        <p:nvGrpSpPr>
          <p:cNvPr id="7" name="组合 6"/>
          <p:cNvGrpSpPr/>
          <p:nvPr/>
        </p:nvGrpSpPr>
        <p:grpSpPr>
          <a:xfrm>
            <a:off x="163195" y="5579110"/>
            <a:ext cx="11468735" cy="914400"/>
            <a:chOff x="1336" y="7266"/>
            <a:chExt cx="18061" cy="1440"/>
          </a:xfrm>
        </p:grpSpPr>
        <p:grpSp>
          <p:nvGrpSpPr>
            <p:cNvPr id="18" name="组合 17"/>
            <p:cNvGrpSpPr/>
            <p:nvPr/>
          </p:nvGrpSpPr>
          <p:grpSpPr>
            <a:xfrm>
              <a:off x="1336" y="7266"/>
              <a:ext cx="2483" cy="1440"/>
              <a:chOff x="982" y="7247"/>
              <a:chExt cx="2483" cy="1440"/>
            </a:xfrm>
          </p:grpSpPr>
          <p:sp>
            <p:nvSpPr>
              <p:cNvPr id="19" name="文本框 18"/>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2" name="图片 21"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41" name="文本框 40"/>
            <p:cNvSpPr txBox="1"/>
            <p:nvPr/>
          </p:nvSpPr>
          <p:spPr>
            <a:xfrm>
              <a:off x="3657" y="7532"/>
              <a:ext cx="15740" cy="1016"/>
            </a:xfrm>
            <a:prstGeom prst="rect">
              <a:avLst/>
            </a:prstGeom>
            <a:noFill/>
          </p:spPr>
          <p:txBody>
            <a:bodyPr wrap="square" rtlCol="0">
              <a:spAutoFit/>
            </a:bodyPr>
            <a:p>
              <a:r>
                <a:t>【喜剧片】微电影《我要进前十》（中国，2013 年）以中国学生挥之不去的梦魇—高考为主题， 再现了共属“90 后”的集体校园记忆</a:t>
              </a:r>
              <a:r>
                <a:rPr lang="zh-CN"/>
                <a:t>。</a:t>
              </a:r>
              <a:endParaRPr lang="zh-CN"/>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97280"/>
            <a:chOff x="417" y="38"/>
            <a:chExt cx="7488" cy="1728"/>
          </a:xfrm>
        </p:grpSpPr>
        <p:sp>
          <p:nvSpPr>
            <p:cNvPr id="15" name="文本框 14"/>
            <p:cNvSpPr txBox="1"/>
            <p:nvPr/>
          </p:nvSpPr>
          <p:spPr>
            <a:xfrm>
              <a:off x="417" y="750"/>
              <a:ext cx="7488" cy="1016"/>
            </a:xfrm>
            <a:prstGeom prst="rect">
              <a:avLst/>
            </a:prstGeom>
            <a:noFill/>
          </p:spPr>
          <p:txBody>
            <a:bodyPr wrap="none" rtlCol="0" anchor="t">
              <a:spAutoFit/>
            </a:bodyPr>
            <a:p>
              <a:pPr algn="l"/>
              <a:r>
                <a:rPr lang="zh-CN" altLang="en-US" sz="3600">
                  <a:solidFill>
                    <a:srgbClr val="382C78"/>
                  </a:solidFill>
                  <a:sym typeface="+mn-ea"/>
                </a:rPr>
                <a:t>三、微电影类型及特点</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352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第一节	微电影概述</a:t>
                </a:r>
                <a:endParaRPr>
                  <a:solidFill>
                    <a:schemeClr val="bg1"/>
                  </a:solidFill>
                </a:endParaRPr>
              </a:p>
            </p:txBody>
          </p:sp>
        </p:grpSp>
      </p:grpSp>
      <p:sp>
        <p:nvSpPr>
          <p:cNvPr id="34" name="文本框 33"/>
          <p:cNvSpPr txBox="1"/>
          <p:nvPr/>
        </p:nvSpPr>
        <p:spPr>
          <a:xfrm>
            <a:off x="264795" y="1156335"/>
            <a:ext cx="10187940" cy="398780"/>
          </a:xfrm>
          <a:prstGeom prst="rect">
            <a:avLst/>
          </a:prstGeom>
          <a:noFill/>
        </p:spPr>
        <p:txBody>
          <a:bodyPr wrap="square" rtlCol="0" anchor="t">
            <a:spAutoFit/>
          </a:bodyPr>
          <a:p>
            <a:r>
              <a:rPr sz="2000">
                <a:solidFill>
                  <a:srgbClr val="382C78"/>
                </a:solidFill>
                <a:sym typeface="+mn-ea"/>
              </a:rPr>
              <a:t>（五）公益片</a:t>
            </a:r>
            <a:endParaRPr sz="2000">
              <a:solidFill>
                <a:srgbClr val="382C78"/>
              </a:solidFill>
              <a:sym typeface="+mn-ea"/>
            </a:endParaRPr>
          </a:p>
        </p:txBody>
      </p:sp>
      <p:grpSp>
        <p:nvGrpSpPr>
          <p:cNvPr id="12" name="组合 11"/>
          <p:cNvGrpSpPr/>
          <p:nvPr/>
        </p:nvGrpSpPr>
        <p:grpSpPr>
          <a:xfrm>
            <a:off x="548005" y="1540510"/>
            <a:ext cx="11312525" cy="922020"/>
            <a:chOff x="9363" y="3519"/>
            <a:chExt cx="17815" cy="1452"/>
          </a:xfrm>
        </p:grpSpPr>
        <p:sp>
          <p:nvSpPr>
            <p:cNvPr id="38" name="矩形 3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9" name="文本框 38"/>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这类微电影以珍爱生命、关爱家人、传递爱心、传送希望、珍惜时间等为主题，以生活中比较常见但又容易被大家忽略的问题为内容，通过巧妙的演绎组合，引起观众的情感共鸣，以达到警醒世人的效果。</a:t>
              </a:r>
              <a:endParaRPr dirty="0">
                <a:latin typeface="+mn-ea"/>
                <a:cs typeface="宋体" panose="02010600030101010101" pitchFamily="2" charset="-122"/>
                <a:sym typeface="+mn-ea"/>
              </a:endParaRPr>
            </a:p>
          </p:txBody>
        </p:sp>
      </p:grpSp>
      <p:grpSp>
        <p:nvGrpSpPr>
          <p:cNvPr id="7" name="组合 6"/>
          <p:cNvGrpSpPr/>
          <p:nvPr/>
        </p:nvGrpSpPr>
        <p:grpSpPr>
          <a:xfrm>
            <a:off x="264795" y="2594610"/>
            <a:ext cx="11468735" cy="914400"/>
            <a:chOff x="1336" y="7266"/>
            <a:chExt cx="18061" cy="1440"/>
          </a:xfrm>
        </p:grpSpPr>
        <p:grpSp>
          <p:nvGrpSpPr>
            <p:cNvPr id="18" name="组合 17"/>
            <p:cNvGrpSpPr/>
            <p:nvPr/>
          </p:nvGrpSpPr>
          <p:grpSpPr>
            <a:xfrm>
              <a:off x="1336" y="7266"/>
              <a:ext cx="2483" cy="1440"/>
              <a:chOff x="982" y="7247"/>
              <a:chExt cx="2483" cy="1440"/>
            </a:xfrm>
          </p:grpSpPr>
          <p:sp>
            <p:nvSpPr>
              <p:cNvPr id="19" name="文本框 18"/>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2" name="图片 21"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41" name="文本框 40"/>
            <p:cNvSpPr txBox="1"/>
            <p:nvPr/>
          </p:nvSpPr>
          <p:spPr>
            <a:xfrm>
              <a:off x="3657" y="7532"/>
              <a:ext cx="15740" cy="1016"/>
            </a:xfrm>
            <a:prstGeom prst="rect">
              <a:avLst/>
            </a:prstGeom>
            <a:noFill/>
          </p:spPr>
          <p:txBody>
            <a:bodyPr wrap="square" rtlCol="0">
              <a:spAutoFit/>
            </a:bodyPr>
            <a:p>
              <a:r>
                <a:t>【公益片】微电影《希望树》（中国，2012 年）是一部以“感恩”为基调、以“助学支教”为核心内容、以人文关怀为宗旨，根据真实故事改编的公益片。</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754880" cy="1097280"/>
            <a:chOff x="417" y="38"/>
            <a:chExt cx="7488" cy="1728"/>
          </a:xfrm>
        </p:grpSpPr>
        <p:sp>
          <p:nvSpPr>
            <p:cNvPr id="15" name="文本框 14"/>
            <p:cNvSpPr txBox="1"/>
            <p:nvPr/>
          </p:nvSpPr>
          <p:spPr>
            <a:xfrm>
              <a:off x="417" y="750"/>
              <a:ext cx="7488" cy="1016"/>
            </a:xfrm>
            <a:prstGeom prst="rect">
              <a:avLst/>
            </a:prstGeom>
            <a:noFill/>
          </p:spPr>
          <p:txBody>
            <a:bodyPr wrap="none" rtlCol="0" anchor="t">
              <a:spAutoFit/>
            </a:bodyPr>
            <a:p>
              <a:pPr algn="l"/>
              <a:r>
                <a:rPr lang="zh-CN" altLang="en-US" sz="3600">
                  <a:solidFill>
                    <a:srgbClr val="382C78"/>
                  </a:solidFill>
                  <a:sym typeface="+mn-ea"/>
                </a:rPr>
                <a:t>一、微电影剧本的内涵</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502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第二节	微电影剧本创作技巧</a:t>
                </a:r>
                <a:endParaRPr>
                  <a:solidFill>
                    <a:schemeClr val="bg1"/>
                  </a:solidFill>
                </a:endParaRPr>
              </a:p>
            </p:txBody>
          </p:sp>
        </p:grpSp>
      </p:grpSp>
      <p:sp>
        <p:nvSpPr>
          <p:cNvPr id="34" name="文本框 33"/>
          <p:cNvSpPr txBox="1"/>
          <p:nvPr/>
        </p:nvSpPr>
        <p:spPr>
          <a:xfrm>
            <a:off x="381000" y="1121410"/>
            <a:ext cx="11430635" cy="2245360"/>
          </a:xfrm>
          <a:prstGeom prst="rect">
            <a:avLst/>
          </a:prstGeom>
          <a:noFill/>
        </p:spPr>
        <p:txBody>
          <a:bodyPr wrap="square" rtlCol="0" anchor="t">
            <a:spAutoFit/>
          </a:bodyPr>
          <a:p>
            <a:r>
              <a:rPr sz="2000">
                <a:solidFill>
                  <a:srgbClr val="382C78"/>
                </a:solidFill>
                <a:sym typeface="+mn-ea"/>
              </a:rPr>
              <a:t>微电影制作的首要环节是剧本创作。</a:t>
            </a:r>
            <a:endParaRPr sz="2000">
              <a:solidFill>
                <a:srgbClr val="382C78"/>
              </a:solidFill>
              <a:sym typeface="+mn-ea"/>
            </a:endParaRPr>
          </a:p>
          <a:p>
            <a:endParaRPr sz="2000">
              <a:solidFill>
                <a:srgbClr val="382C78"/>
              </a:solidFill>
              <a:sym typeface="+mn-ea"/>
            </a:endParaRPr>
          </a:p>
          <a:p>
            <a:r>
              <a:rPr sz="2000">
                <a:solidFill>
                  <a:srgbClr val="382C78"/>
                </a:solidFill>
                <a:sym typeface="+mn-ea"/>
              </a:rPr>
              <a:t>所谓剧本是指将文学的叙事特点与影视的视觉特点有机结合起来，为电影提供文字描述蓝图的一种文学样式。作为“一剧之本”的剧本是微电影创作的基础和依据。剧本创作不是追求可读性，而是为了屏幕表现的可视性，强调视觉造型性</a:t>
            </a:r>
            <a:r>
              <a:rPr lang="zh-CN" sz="2000">
                <a:solidFill>
                  <a:srgbClr val="382C78"/>
                </a:solidFill>
                <a:sym typeface="+mn-ea"/>
              </a:rPr>
              <a:t>。</a:t>
            </a:r>
            <a:r>
              <a:rPr sz="2000">
                <a:solidFill>
                  <a:srgbClr val="382C78"/>
                </a:solidFill>
                <a:sym typeface="+mn-ea"/>
              </a:rPr>
              <a:t>因此，剧作者必须掌握影视语言并具备蒙太奇思维的能力。</a:t>
            </a:r>
            <a:endParaRPr sz="2000">
              <a:solidFill>
                <a:srgbClr val="382C78"/>
              </a:solidFill>
              <a:sym typeface="+mn-ea"/>
            </a:endParaRPr>
          </a:p>
          <a:p>
            <a:endParaRPr sz="2000">
              <a:solidFill>
                <a:srgbClr val="382C78"/>
              </a:solidFill>
              <a:sym typeface="+mn-ea"/>
            </a:endParaRPr>
          </a:p>
          <a:p>
            <a:r>
              <a:rPr sz="2000">
                <a:solidFill>
                  <a:srgbClr val="382C78"/>
                </a:solidFill>
                <a:sym typeface="+mn-ea"/>
              </a:rPr>
              <a:t>剧本是一部影片成功的保障</a:t>
            </a:r>
            <a:r>
              <a:rPr lang="zh-CN" sz="2000">
                <a:solidFill>
                  <a:srgbClr val="382C78"/>
                </a:solidFill>
                <a:sym typeface="+mn-ea"/>
              </a:rPr>
              <a:t>。</a:t>
            </a:r>
            <a:endParaRPr lang="zh-CN" sz="2000">
              <a:solidFill>
                <a:srgbClr val="382C78"/>
              </a:solidFill>
              <a:sym typeface="+mn-ea"/>
            </a:endParaRPr>
          </a:p>
        </p:txBody>
      </p:sp>
      <p:grpSp>
        <p:nvGrpSpPr>
          <p:cNvPr id="12" name="组合 11"/>
          <p:cNvGrpSpPr/>
          <p:nvPr/>
        </p:nvGrpSpPr>
        <p:grpSpPr>
          <a:xfrm>
            <a:off x="330835" y="4707255"/>
            <a:ext cx="11312525" cy="1593850"/>
            <a:chOff x="9363" y="3519"/>
            <a:chExt cx="17815" cy="2510"/>
          </a:xfrm>
        </p:grpSpPr>
        <p:sp>
          <p:nvSpPr>
            <p:cNvPr id="38" name="矩形 3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9" name="文本框 38"/>
            <p:cNvSpPr txBox="1"/>
            <p:nvPr/>
          </p:nvSpPr>
          <p:spPr>
            <a:xfrm>
              <a:off x="10093" y="3519"/>
              <a:ext cx="17085" cy="2510"/>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1．写自己身边最熟悉的事物</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2．从艺术角度培养好奇心和观察意识</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3．有目的地积累，厚积薄发</a:t>
              </a:r>
              <a:endParaRPr dirty="0">
                <a:latin typeface="+mn-ea"/>
                <a:cs typeface="宋体" panose="02010600030101010101" pitchFamily="2" charset="-122"/>
                <a:sym typeface="+mn-ea"/>
              </a:endParaRPr>
            </a:p>
          </p:txBody>
        </p:sp>
      </p:grpSp>
      <p:sp>
        <p:nvSpPr>
          <p:cNvPr id="2" name="文本框 1"/>
          <p:cNvSpPr txBox="1"/>
          <p:nvPr/>
        </p:nvSpPr>
        <p:spPr>
          <a:xfrm>
            <a:off x="240030" y="3366770"/>
            <a:ext cx="4297680" cy="645160"/>
          </a:xfrm>
          <a:prstGeom prst="rect">
            <a:avLst/>
          </a:prstGeom>
          <a:noFill/>
        </p:spPr>
        <p:txBody>
          <a:bodyPr wrap="none" rtlCol="0" anchor="t">
            <a:spAutoFit/>
          </a:bodyPr>
          <a:p>
            <a:pPr algn="l"/>
            <a:r>
              <a:rPr lang="zh-CN" altLang="en-US" sz="3600">
                <a:solidFill>
                  <a:srgbClr val="382C78"/>
                </a:solidFill>
                <a:sym typeface="+mn-ea"/>
              </a:rPr>
              <a:t>二、微电影剧本选题</a:t>
            </a:r>
            <a:endParaRPr lang="zh-CN" altLang="en-US" sz="3600">
              <a:solidFill>
                <a:srgbClr val="382C78"/>
              </a:solidFill>
              <a:sym typeface="+mn-ea"/>
            </a:endParaRPr>
          </a:p>
        </p:txBody>
      </p:sp>
      <p:sp>
        <p:nvSpPr>
          <p:cNvPr id="4" name="文本框 3"/>
          <p:cNvSpPr txBox="1"/>
          <p:nvPr/>
        </p:nvSpPr>
        <p:spPr>
          <a:xfrm>
            <a:off x="240030" y="4011930"/>
            <a:ext cx="10187940" cy="398780"/>
          </a:xfrm>
          <a:prstGeom prst="rect">
            <a:avLst/>
          </a:prstGeom>
          <a:noFill/>
        </p:spPr>
        <p:txBody>
          <a:bodyPr wrap="square" rtlCol="0" anchor="t">
            <a:spAutoFit/>
          </a:bodyPr>
          <a:p>
            <a:r>
              <a:rPr sz="2000">
                <a:solidFill>
                  <a:srgbClr val="382C78"/>
                </a:solidFill>
                <a:sym typeface="+mn-ea"/>
              </a:rPr>
              <a:t>（一）选题与构思</a:t>
            </a:r>
            <a:endParaRPr sz="2000">
              <a:solidFill>
                <a:srgbClr val="382C78"/>
              </a:solidFill>
              <a:sym typeface="+mn-ea"/>
            </a:endParaRPr>
          </a:p>
        </p:txBody>
      </p:sp>
      <p:sp>
        <p:nvSpPr>
          <p:cNvPr id="5" name="文本框 4"/>
          <p:cNvSpPr txBox="1"/>
          <p:nvPr/>
        </p:nvSpPr>
        <p:spPr>
          <a:xfrm>
            <a:off x="240030" y="4410710"/>
            <a:ext cx="10187940" cy="398780"/>
          </a:xfrm>
          <a:prstGeom prst="rect">
            <a:avLst/>
          </a:prstGeom>
          <a:noFill/>
        </p:spPr>
        <p:txBody>
          <a:bodyPr wrap="square" rtlCol="0" anchor="t">
            <a:spAutoFit/>
          </a:bodyPr>
          <a:p>
            <a:r>
              <a:rPr sz="2000">
                <a:solidFill>
                  <a:srgbClr val="382C78"/>
                </a:solidFill>
                <a:sym typeface="+mn-ea"/>
              </a:rPr>
              <a:t>如何才能选择适合的题材？如何获得创作的灵感？不妨试试以下方法</a:t>
            </a:r>
            <a:r>
              <a:rPr lang="zh-CN" sz="2000">
                <a:solidFill>
                  <a:srgbClr val="382C78"/>
                </a:solidFill>
                <a:sym typeface="+mn-ea"/>
              </a:rPr>
              <a:t>：</a:t>
            </a:r>
            <a:endParaRPr lang="zh-CN" sz="2000">
              <a:solidFill>
                <a:srgbClr val="382C78"/>
              </a:solidFill>
              <a:sym typeface="+mn-ea"/>
            </a:endParaRPr>
          </a:p>
        </p:txBody>
      </p:sp>
      <p:sp>
        <p:nvSpPr>
          <p:cNvPr id="6" name="文本框 5"/>
          <p:cNvSpPr txBox="1"/>
          <p:nvPr/>
        </p:nvSpPr>
        <p:spPr>
          <a:xfrm>
            <a:off x="483870" y="6226175"/>
            <a:ext cx="11327765" cy="398780"/>
          </a:xfrm>
          <a:prstGeom prst="rect">
            <a:avLst/>
          </a:prstGeom>
          <a:noFill/>
        </p:spPr>
        <p:txBody>
          <a:bodyPr wrap="square" rtlCol="0" anchor="t">
            <a:spAutoFit/>
          </a:bodyPr>
          <a:p>
            <a:r>
              <a:rPr sz="2000">
                <a:solidFill>
                  <a:srgbClr val="382C78"/>
                </a:solidFill>
                <a:sym typeface="+mn-ea"/>
              </a:rPr>
              <a:t>微电影选题应该遵循以下的基本原则：故事精小、立意深刻、角度新颖、凝聚情感、考虑时代背景。</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768" cy="1016"/>
            </a:xfrm>
            <a:prstGeom prst="rect">
              <a:avLst/>
            </a:prstGeom>
            <a:noFill/>
          </p:spPr>
          <p:txBody>
            <a:bodyPr wrap="none" rtlCol="0" anchor="t">
              <a:spAutoFit/>
            </a:bodyPr>
            <a:p>
              <a:pPr algn="l"/>
              <a:r>
                <a:rPr lang="zh-CN" altLang="en-US" sz="3600">
                  <a:solidFill>
                    <a:srgbClr val="382C78"/>
                  </a:solidFill>
                  <a:sym typeface="+mn-ea"/>
                </a:rPr>
                <a:t>二、微电影剧本选题</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502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第二节	微电影剧本创作技巧</a:t>
                </a:r>
                <a:endParaRPr>
                  <a:solidFill>
                    <a:schemeClr val="bg1"/>
                  </a:solidFill>
                </a:endParaRPr>
              </a:p>
            </p:txBody>
          </p:sp>
        </p:grpSp>
      </p:grpSp>
      <p:grpSp>
        <p:nvGrpSpPr>
          <p:cNvPr id="12" name="组合 11"/>
          <p:cNvGrpSpPr/>
          <p:nvPr/>
        </p:nvGrpSpPr>
        <p:grpSpPr>
          <a:xfrm>
            <a:off x="572135" y="1384935"/>
            <a:ext cx="11312525" cy="635000"/>
            <a:chOff x="9363" y="3519"/>
            <a:chExt cx="17815" cy="1000"/>
          </a:xfrm>
        </p:grpSpPr>
        <p:sp>
          <p:nvSpPr>
            <p:cNvPr id="38" name="矩形 3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9" name="文本框 38"/>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主题是创作过程中的目标和指南，影响和决定剧本的创作方向。</a:t>
              </a:r>
              <a:endParaRPr dirty="0">
                <a:latin typeface="+mn-ea"/>
                <a:cs typeface="宋体" panose="02010600030101010101" pitchFamily="2" charset="-122"/>
                <a:sym typeface="+mn-ea"/>
              </a:endParaRPr>
            </a:p>
          </p:txBody>
        </p:sp>
      </p:grpSp>
      <p:sp>
        <p:nvSpPr>
          <p:cNvPr id="4" name="文本框 3"/>
          <p:cNvSpPr txBox="1"/>
          <p:nvPr/>
        </p:nvSpPr>
        <p:spPr>
          <a:xfrm>
            <a:off x="206375" y="1121410"/>
            <a:ext cx="10187940" cy="398780"/>
          </a:xfrm>
          <a:prstGeom prst="rect">
            <a:avLst/>
          </a:prstGeom>
          <a:noFill/>
        </p:spPr>
        <p:txBody>
          <a:bodyPr wrap="square" rtlCol="0" anchor="t">
            <a:spAutoFit/>
          </a:bodyPr>
          <a:p>
            <a:r>
              <a:rPr sz="2000">
                <a:solidFill>
                  <a:srgbClr val="382C78"/>
                </a:solidFill>
                <a:sym typeface="+mn-ea"/>
              </a:rPr>
              <a:t>（二）确定主题</a:t>
            </a:r>
            <a:endParaRPr sz="2000">
              <a:solidFill>
                <a:srgbClr val="382C78"/>
              </a:solidFill>
              <a:sym typeface="+mn-ea"/>
            </a:endParaRPr>
          </a:p>
        </p:txBody>
      </p:sp>
      <p:grpSp>
        <p:nvGrpSpPr>
          <p:cNvPr id="7" name="组合 6"/>
          <p:cNvGrpSpPr/>
          <p:nvPr/>
        </p:nvGrpSpPr>
        <p:grpSpPr>
          <a:xfrm>
            <a:off x="572135" y="1934210"/>
            <a:ext cx="11312525" cy="922020"/>
            <a:chOff x="9363" y="3519"/>
            <a:chExt cx="17815" cy="1452"/>
          </a:xfrm>
        </p:grpSpPr>
        <p:sp>
          <p:nvSpPr>
            <p:cNvPr id="8" name="矩形 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一般认为主题就是创作者通过剧本中所表现的社会生活、塑造的艺术形象而传达出来的贯穿全剧的基本思想。主题往往也是创作者世界观、价值观、道德观、人生观、美学观的集中体现。</a:t>
              </a:r>
              <a:endParaRPr dirty="0">
                <a:latin typeface="+mn-ea"/>
                <a:cs typeface="宋体" panose="02010600030101010101" pitchFamily="2" charset="-122"/>
                <a:sym typeface="+mn-ea"/>
              </a:endParaRPr>
            </a:p>
          </p:txBody>
        </p:sp>
      </p:grpSp>
      <p:grpSp>
        <p:nvGrpSpPr>
          <p:cNvPr id="10" name="组合 9"/>
          <p:cNvGrpSpPr/>
          <p:nvPr/>
        </p:nvGrpSpPr>
        <p:grpSpPr>
          <a:xfrm>
            <a:off x="572135" y="2710180"/>
            <a:ext cx="11312525" cy="922020"/>
            <a:chOff x="9363" y="3519"/>
            <a:chExt cx="17815" cy="1452"/>
          </a:xfrm>
        </p:grpSpPr>
        <p:sp>
          <p:nvSpPr>
            <p:cNvPr id="11" name="矩形 1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文本框 12"/>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主题的确定与选题密切相关，表达作品主题的形式多种多样，可以通过情节内容、人物性格刻画、人物动作或语言、结局揭示等方式表达主题。</a:t>
              </a:r>
              <a:endParaRPr dirty="0">
                <a:latin typeface="+mn-ea"/>
                <a:cs typeface="宋体" panose="02010600030101010101" pitchFamily="2" charset="-122"/>
                <a:sym typeface="+mn-ea"/>
              </a:endParaRPr>
            </a:p>
          </p:txBody>
        </p:sp>
      </p:grpSp>
      <p:sp>
        <p:nvSpPr>
          <p:cNvPr id="14" name="文本框 13"/>
          <p:cNvSpPr txBox="1"/>
          <p:nvPr/>
        </p:nvSpPr>
        <p:spPr>
          <a:xfrm>
            <a:off x="206375" y="3556000"/>
            <a:ext cx="10187940" cy="398780"/>
          </a:xfrm>
          <a:prstGeom prst="rect">
            <a:avLst/>
          </a:prstGeom>
          <a:noFill/>
        </p:spPr>
        <p:txBody>
          <a:bodyPr wrap="square" rtlCol="0" anchor="t">
            <a:spAutoFit/>
          </a:bodyPr>
          <a:p>
            <a:r>
              <a:rPr sz="2000">
                <a:solidFill>
                  <a:srgbClr val="382C78"/>
                </a:solidFill>
                <a:sym typeface="+mn-ea"/>
              </a:rPr>
              <a:t>（三）故事梗概编织</a:t>
            </a:r>
            <a:endParaRPr sz="2000">
              <a:solidFill>
                <a:srgbClr val="382C78"/>
              </a:solidFill>
              <a:sym typeface="+mn-ea"/>
            </a:endParaRPr>
          </a:p>
        </p:txBody>
      </p:sp>
      <p:grpSp>
        <p:nvGrpSpPr>
          <p:cNvPr id="16" name="组合 15"/>
          <p:cNvGrpSpPr/>
          <p:nvPr/>
        </p:nvGrpSpPr>
        <p:grpSpPr>
          <a:xfrm>
            <a:off x="572135" y="3838575"/>
            <a:ext cx="11312525" cy="922020"/>
            <a:chOff x="9363" y="3519"/>
            <a:chExt cx="17815" cy="1452"/>
          </a:xfrm>
        </p:grpSpPr>
        <p:sp>
          <p:nvSpPr>
            <p:cNvPr id="17" name="矩形 1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电影剧作者在创作电影文学剧本之前，通常都会事先根据自己掌握的生活素材，通过最能确切表现人物性格和展示主题的一系列事件，构造一个有简略剧情内容的故事梗概。</a:t>
              </a:r>
              <a:endParaRPr dirty="0">
                <a:latin typeface="+mn-ea"/>
                <a:cs typeface="宋体" panose="02010600030101010101" pitchFamily="2" charset="-122"/>
                <a:sym typeface="+mn-ea"/>
              </a:endParaRPr>
            </a:p>
          </p:txBody>
        </p:sp>
      </p:grpSp>
      <p:grpSp>
        <p:nvGrpSpPr>
          <p:cNvPr id="19" name="组合 18"/>
          <p:cNvGrpSpPr/>
          <p:nvPr/>
        </p:nvGrpSpPr>
        <p:grpSpPr>
          <a:xfrm>
            <a:off x="572135" y="4658995"/>
            <a:ext cx="11312525" cy="922020"/>
            <a:chOff x="9363" y="3519"/>
            <a:chExt cx="17815" cy="1452"/>
          </a:xfrm>
        </p:grpSpPr>
        <p:sp>
          <p:nvSpPr>
            <p:cNvPr id="20" name="矩形 1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文本框 20"/>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对编剧而言，故事梗概的主要作用有两个：一是给制片人看，让制片人了解剧本信息； 二是为编写剧本打下基础。故事梗概的基本内容包括主要人物、时间地点、情节发展和结局等。</a:t>
              </a:r>
              <a:endParaRPr dirty="0">
                <a:latin typeface="+mn-ea"/>
                <a:cs typeface="宋体" panose="02010600030101010101" pitchFamily="2" charset="-122"/>
                <a:sym typeface="+mn-ea"/>
              </a:endParaRPr>
            </a:p>
          </p:txBody>
        </p:sp>
      </p:grpSp>
      <p:grpSp>
        <p:nvGrpSpPr>
          <p:cNvPr id="22" name="组合 21"/>
          <p:cNvGrpSpPr/>
          <p:nvPr/>
        </p:nvGrpSpPr>
        <p:grpSpPr>
          <a:xfrm>
            <a:off x="572135" y="5480050"/>
            <a:ext cx="11312525" cy="1337945"/>
            <a:chOff x="9363" y="3519"/>
            <a:chExt cx="17815" cy="2107"/>
          </a:xfrm>
        </p:grpSpPr>
        <p:sp>
          <p:nvSpPr>
            <p:cNvPr id="23" name="矩形 2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文本框 23"/>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如何编织故事梗概？第一步，抓住构成这个故事最主要的事件情节主线和动作线。第二步，根据事件情节主线的发展，将零散的、片段式的生活原始素材初步编织成一个相对完整的故事。第三步，经过一番构思后，就有了一个故事雏形，将故事雏形以叙事的方式记录、整理出来的文稿就是初步的故事梗概。</a:t>
              </a:r>
              <a:endParaRPr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768" cy="1016"/>
            </a:xfrm>
            <a:prstGeom prst="rect">
              <a:avLst/>
            </a:prstGeom>
            <a:noFill/>
          </p:spPr>
          <p:txBody>
            <a:bodyPr wrap="none" rtlCol="0" anchor="t">
              <a:spAutoFit/>
            </a:bodyPr>
            <a:p>
              <a:pPr algn="l"/>
              <a:r>
                <a:rPr lang="zh-CN" altLang="en-US" sz="3600">
                  <a:solidFill>
                    <a:srgbClr val="382C78"/>
                  </a:solidFill>
                  <a:sym typeface="+mn-ea"/>
                </a:rPr>
                <a:t>三、微电影情节设计</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502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第二节	微电影剧本创作技巧</a:t>
                </a:r>
                <a:endParaRPr>
                  <a:solidFill>
                    <a:schemeClr val="bg1"/>
                  </a:solidFill>
                </a:endParaRPr>
              </a:p>
            </p:txBody>
          </p:sp>
        </p:grpSp>
      </p:grpSp>
      <p:grpSp>
        <p:nvGrpSpPr>
          <p:cNvPr id="10" name="组合 9"/>
          <p:cNvGrpSpPr/>
          <p:nvPr/>
        </p:nvGrpSpPr>
        <p:grpSpPr>
          <a:xfrm>
            <a:off x="572135" y="2091690"/>
            <a:ext cx="11312525" cy="1337945"/>
            <a:chOff x="9363" y="3519"/>
            <a:chExt cx="17815" cy="2107"/>
          </a:xfrm>
        </p:grpSpPr>
        <p:sp>
          <p:nvSpPr>
            <p:cNvPr id="11" name="矩形 1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文本框 12"/>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情节：是指影片中表现人物之间相互关系的一系列生活事件的发展过程。它由一系列展示人物性格、表现人物与人物、人物与环境之间相互关系的具体事件构成。情节的构成离不开社会生活事件、人物行为动作和场景结构。它是展现人物性格、行为、思想、感情和心理状态的重要手段。</a:t>
              </a:r>
              <a:endParaRPr dirty="0">
                <a:latin typeface="+mn-ea"/>
                <a:cs typeface="宋体" panose="02010600030101010101" pitchFamily="2" charset="-122"/>
                <a:sym typeface="+mn-ea"/>
              </a:endParaRPr>
            </a:p>
          </p:txBody>
        </p:sp>
      </p:grpSp>
      <p:sp>
        <p:nvSpPr>
          <p:cNvPr id="14" name="文本框 13"/>
          <p:cNvSpPr txBox="1"/>
          <p:nvPr/>
        </p:nvSpPr>
        <p:spPr>
          <a:xfrm>
            <a:off x="448310" y="1121410"/>
            <a:ext cx="11108690" cy="706755"/>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情节设计是按照事件发展前因后果的逻辑关系，一步一步地将故事发展推向高潮直至结局，其目的在于刻画人物性格、制造矛盾冲突、推进故事发展、吸引观众的注意力。</a:t>
            </a:r>
            <a:endParaRPr sz="2000">
              <a:solidFill>
                <a:srgbClr val="382C78"/>
              </a:solidFill>
              <a:sym typeface="+mn-ea"/>
            </a:endParaRPr>
          </a:p>
        </p:txBody>
      </p:sp>
      <p:grpSp>
        <p:nvGrpSpPr>
          <p:cNvPr id="16" name="组合 15"/>
          <p:cNvGrpSpPr/>
          <p:nvPr/>
        </p:nvGrpSpPr>
        <p:grpSpPr>
          <a:xfrm>
            <a:off x="572135" y="3288030"/>
            <a:ext cx="11312525" cy="635000"/>
            <a:chOff x="9363" y="3519"/>
            <a:chExt cx="17815" cy="1000"/>
          </a:xfrm>
        </p:grpSpPr>
        <p:sp>
          <p:nvSpPr>
            <p:cNvPr id="17" name="矩形 1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主情节：是指贯穿影片的主线，是表现影片内容的主要情节。主情节也被看作是主要动作线或前景故事线。</a:t>
              </a:r>
              <a:endParaRPr dirty="0">
                <a:latin typeface="+mn-ea"/>
                <a:cs typeface="宋体" panose="02010600030101010101" pitchFamily="2" charset="-122"/>
                <a:sym typeface="+mn-ea"/>
              </a:endParaRPr>
            </a:p>
          </p:txBody>
        </p:sp>
      </p:grpSp>
      <p:grpSp>
        <p:nvGrpSpPr>
          <p:cNvPr id="19" name="组合 18"/>
          <p:cNvGrpSpPr/>
          <p:nvPr/>
        </p:nvGrpSpPr>
        <p:grpSpPr>
          <a:xfrm>
            <a:off x="572135" y="3852545"/>
            <a:ext cx="11312525" cy="635000"/>
            <a:chOff x="9363" y="3519"/>
            <a:chExt cx="17815" cy="1000"/>
          </a:xfrm>
        </p:grpSpPr>
        <p:sp>
          <p:nvSpPr>
            <p:cNvPr id="20" name="矩形 1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文本框 20"/>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次情节：是指对主情节起辅助作用并推动剧情发展的次要情节。次情节也被看作是人物线或背景故事线。</a:t>
              </a:r>
              <a:endParaRPr dirty="0">
                <a:latin typeface="+mn-ea"/>
                <a:cs typeface="宋体" panose="02010600030101010101" pitchFamily="2" charset="-122"/>
                <a:sym typeface="+mn-ea"/>
              </a:endParaRPr>
            </a:p>
          </p:txBody>
        </p:sp>
      </p:grpSp>
      <p:grpSp>
        <p:nvGrpSpPr>
          <p:cNvPr id="22" name="组合 21"/>
          <p:cNvGrpSpPr/>
          <p:nvPr/>
        </p:nvGrpSpPr>
        <p:grpSpPr>
          <a:xfrm>
            <a:off x="572135" y="4436110"/>
            <a:ext cx="11312525" cy="635000"/>
            <a:chOff x="9363" y="3519"/>
            <a:chExt cx="17815" cy="1000"/>
          </a:xfrm>
        </p:grpSpPr>
        <p:sp>
          <p:nvSpPr>
            <p:cNvPr id="23" name="矩形 2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文本框 23"/>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情节点：是影片情节发展过程中使故事发生转折并向另一个方向转化的关键叙事点。</a:t>
              </a:r>
              <a:endParaRPr dirty="0">
                <a:latin typeface="+mn-ea"/>
                <a:cs typeface="宋体" panose="02010600030101010101" pitchFamily="2" charset="-122"/>
                <a:sym typeface="+mn-ea"/>
              </a:endParaRPr>
            </a:p>
          </p:txBody>
        </p:sp>
      </p:grpSp>
      <p:sp>
        <p:nvSpPr>
          <p:cNvPr id="26" name="文本框 25"/>
          <p:cNvSpPr txBox="1"/>
          <p:nvPr/>
        </p:nvSpPr>
        <p:spPr>
          <a:xfrm>
            <a:off x="177165" y="1828165"/>
            <a:ext cx="10187940" cy="398780"/>
          </a:xfrm>
          <a:prstGeom prst="rect">
            <a:avLst/>
          </a:prstGeom>
          <a:noFill/>
        </p:spPr>
        <p:txBody>
          <a:bodyPr wrap="square" rtlCol="0" anchor="t">
            <a:spAutoFit/>
          </a:bodyPr>
          <a:p>
            <a:r>
              <a:rPr sz="2000">
                <a:solidFill>
                  <a:srgbClr val="382C78"/>
                </a:solidFill>
                <a:sym typeface="+mn-ea"/>
              </a:rPr>
              <a:t>（一）几个基本概念</a:t>
            </a:r>
            <a:endParaRPr sz="2000">
              <a:solidFill>
                <a:srgbClr val="382C78"/>
              </a:solidFill>
              <a:sym typeface="+mn-ea"/>
            </a:endParaRPr>
          </a:p>
        </p:txBody>
      </p:sp>
      <p:sp>
        <p:nvSpPr>
          <p:cNvPr id="27" name="文本框 26"/>
          <p:cNvSpPr txBox="1"/>
          <p:nvPr/>
        </p:nvSpPr>
        <p:spPr>
          <a:xfrm>
            <a:off x="133350" y="5111750"/>
            <a:ext cx="10187940" cy="398780"/>
          </a:xfrm>
          <a:prstGeom prst="rect">
            <a:avLst/>
          </a:prstGeom>
          <a:noFill/>
        </p:spPr>
        <p:txBody>
          <a:bodyPr wrap="square" rtlCol="0" anchor="t">
            <a:spAutoFit/>
          </a:bodyPr>
          <a:p>
            <a:r>
              <a:rPr sz="2000">
                <a:solidFill>
                  <a:srgbClr val="382C78"/>
                </a:solidFill>
                <a:sym typeface="+mn-ea"/>
              </a:rPr>
              <a:t>（二）情节设计技巧</a:t>
            </a:r>
            <a:endParaRPr sz="2000">
              <a:solidFill>
                <a:srgbClr val="382C78"/>
              </a:solidFill>
              <a:sym typeface="+mn-ea"/>
            </a:endParaRPr>
          </a:p>
        </p:txBody>
      </p:sp>
      <p:grpSp>
        <p:nvGrpSpPr>
          <p:cNvPr id="28" name="组合 27"/>
          <p:cNvGrpSpPr/>
          <p:nvPr/>
        </p:nvGrpSpPr>
        <p:grpSpPr>
          <a:xfrm>
            <a:off x="474345" y="5462905"/>
            <a:ext cx="11312525" cy="922020"/>
            <a:chOff x="9363" y="3519"/>
            <a:chExt cx="17815" cy="1452"/>
          </a:xfrm>
        </p:grpSpPr>
        <p:sp>
          <p:nvSpPr>
            <p:cNvPr id="29" name="矩形 28"/>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0" name="文本框 29"/>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电影剧本中的情节线通常有两种类型：一种是简单情节线，一种是复杂情节线。微电影剧本中的情节线主要是简单情节线。简单情节线是指全剧从头到尾只有一条贯串始终的情节线，没有或极少有副线。</a:t>
              </a:r>
              <a:endParaRPr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768" cy="1016"/>
            </a:xfrm>
            <a:prstGeom prst="rect">
              <a:avLst/>
            </a:prstGeom>
            <a:noFill/>
          </p:spPr>
          <p:txBody>
            <a:bodyPr wrap="none" rtlCol="0" anchor="t">
              <a:spAutoFit/>
            </a:bodyPr>
            <a:p>
              <a:pPr algn="l"/>
              <a:r>
                <a:rPr lang="zh-CN" altLang="en-US" sz="3600">
                  <a:solidFill>
                    <a:srgbClr val="382C78"/>
                  </a:solidFill>
                  <a:sym typeface="+mn-ea"/>
                </a:rPr>
                <a:t>三、微电影情节设计</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502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第二节	微电影剧本创作技巧</a:t>
                </a:r>
                <a:endParaRPr>
                  <a:solidFill>
                    <a:schemeClr val="bg1"/>
                  </a:solidFill>
                </a:endParaRPr>
              </a:p>
            </p:txBody>
          </p:sp>
        </p:grpSp>
      </p:grpSp>
      <p:sp>
        <p:nvSpPr>
          <p:cNvPr id="27" name="文本框 26"/>
          <p:cNvSpPr txBox="1"/>
          <p:nvPr/>
        </p:nvSpPr>
        <p:spPr>
          <a:xfrm>
            <a:off x="264795" y="1121410"/>
            <a:ext cx="10187940" cy="398780"/>
          </a:xfrm>
          <a:prstGeom prst="rect">
            <a:avLst/>
          </a:prstGeom>
          <a:noFill/>
        </p:spPr>
        <p:txBody>
          <a:bodyPr wrap="square" rtlCol="0" anchor="t">
            <a:spAutoFit/>
          </a:bodyPr>
          <a:p>
            <a:r>
              <a:rPr sz="2000">
                <a:solidFill>
                  <a:srgbClr val="382C78"/>
                </a:solidFill>
                <a:sym typeface="+mn-ea"/>
              </a:rPr>
              <a:t>（二）情节设计技巧</a:t>
            </a:r>
            <a:endParaRPr sz="2000">
              <a:solidFill>
                <a:srgbClr val="382C78"/>
              </a:solidFill>
              <a:sym typeface="+mn-ea"/>
            </a:endParaRPr>
          </a:p>
        </p:txBody>
      </p:sp>
      <p:grpSp>
        <p:nvGrpSpPr>
          <p:cNvPr id="28" name="组合 27"/>
          <p:cNvGrpSpPr/>
          <p:nvPr/>
        </p:nvGrpSpPr>
        <p:grpSpPr>
          <a:xfrm>
            <a:off x="440055" y="1388110"/>
            <a:ext cx="11312525" cy="922020"/>
            <a:chOff x="9363" y="3519"/>
            <a:chExt cx="17815" cy="1452"/>
          </a:xfrm>
        </p:grpSpPr>
        <p:sp>
          <p:nvSpPr>
            <p:cNvPr id="29" name="矩形 28"/>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0" name="文本框 29"/>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一部微电影可由四部分组成，即开始、发展、高潮、结局。四部分呈现的是线性关系。这个基本的线性结构也就是微电影剧本的结构形式。</a:t>
              </a:r>
              <a:endParaRPr dirty="0">
                <a:latin typeface="+mn-ea"/>
                <a:cs typeface="宋体" panose="02010600030101010101" pitchFamily="2" charset="-122"/>
                <a:sym typeface="+mn-ea"/>
              </a:endParaRPr>
            </a:p>
          </p:txBody>
        </p:sp>
      </p:grpSp>
      <p:grpSp>
        <p:nvGrpSpPr>
          <p:cNvPr id="2" name="组合 1"/>
          <p:cNvGrpSpPr/>
          <p:nvPr/>
        </p:nvGrpSpPr>
        <p:grpSpPr>
          <a:xfrm>
            <a:off x="446405" y="2194560"/>
            <a:ext cx="11312525" cy="922020"/>
            <a:chOff x="9363" y="3519"/>
            <a:chExt cx="17815" cy="1452"/>
          </a:xfrm>
        </p:grpSpPr>
        <p:sp>
          <p:nvSpPr>
            <p:cNvPr id="4" name="矩形 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一般来说，一个微电影剧本的故事至少会有三个情节点，第一个情节点设置在开始转向发展阶段的关键处，第二个情节点设置在发展转向高潮阶段的关键处，第三个情节点设置在高潮转向结局阶段的关键处。</a:t>
              </a:r>
              <a:endParaRPr dirty="0">
                <a:latin typeface="+mn-ea"/>
                <a:cs typeface="宋体" panose="02010600030101010101" pitchFamily="2" charset="-122"/>
                <a:sym typeface="+mn-ea"/>
              </a:endParaRPr>
            </a:p>
          </p:txBody>
        </p:sp>
      </p:grpSp>
      <p:grpSp>
        <p:nvGrpSpPr>
          <p:cNvPr id="6" name="组合 5"/>
          <p:cNvGrpSpPr/>
          <p:nvPr/>
        </p:nvGrpSpPr>
        <p:grpSpPr>
          <a:xfrm>
            <a:off x="440055" y="3014345"/>
            <a:ext cx="11312525" cy="1337945"/>
            <a:chOff x="9363" y="3519"/>
            <a:chExt cx="17815" cy="2107"/>
          </a:xfrm>
        </p:grpSpPr>
        <p:sp>
          <p:nvSpPr>
            <p:cNvPr id="7" name="矩形 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开始阶段的设计：开始阶段剧作者要交代清楚故事发生的时间、季节、地点、主要人物并设定戏剧性前提和故事情境等。这一阶段还要建立起主要人物和其他相关人物之间的关系，有时还应该预示即将发生的矛盾冲突的性质、趋势，为剧情发展做铺垫。该阶段一般占据作品长度的五分之一左右。</a:t>
              </a:r>
              <a:endParaRPr dirty="0">
                <a:latin typeface="+mn-ea"/>
                <a:cs typeface="宋体" panose="02010600030101010101" pitchFamily="2" charset="-122"/>
                <a:sym typeface="+mn-ea"/>
              </a:endParaRPr>
            </a:p>
          </p:txBody>
        </p:sp>
      </p:grpSp>
      <p:grpSp>
        <p:nvGrpSpPr>
          <p:cNvPr id="9" name="组合 8"/>
          <p:cNvGrpSpPr/>
          <p:nvPr/>
        </p:nvGrpSpPr>
        <p:grpSpPr>
          <a:xfrm>
            <a:off x="446405" y="4288155"/>
            <a:ext cx="11312525" cy="922020"/>
            <a:chOff x="9363" y="3519"/>
            <a:chExt cx="17815" cy="1452"/>
          </a:xfrm>
        </p:grpSpPr>
        <p:sp>
          <p:nvSpPr>
            <p:cNvPr id="12" name="矩形 1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5" name="文本框 24"/>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发展阶段的设计：在这一阶段，影片的主要人物的性格不断发展并形成，矛盾不断推进、冲突不断加剧，形成了故事发展的主要内容。发展阶段一般占据作品长度的五分之二左右。</a:t>
              </a:r>
              <a:endParaRPr dirty="0">
                <a:latin typeface="+mn-ea"/>
                <a:cs typeface="宋体" panose="02010600030101010101" pitchFamily="2" charset="-122"/>
                <a:sym typeface="+mn-ea"/>
              </a:endParaRPr>
            </a:p>
          </p:txBody>
        </p:sp>
      </p:grpSp>
      <p:grpSp>
        <p:nvGrpSpPr>
          <p:cNvPr id="31" name="组合 30"/>
          <p:cNvGrpSpPr/>
          <p:nvPr/>
        </p:nvGrpSpPr>
        <p:grpSpPr>
          <a:xfrm>
            <a:off x="440055" y="5097780"/>
            <a:ext cx="11751310" cy="922020"/>
            <a:chOff x="9363" y="3519"/>
            <a:chExt cx="18506" cy="1452"/>
          </a:xfrm>
        </p:grpSpPr>
        <p:sp>
          <p:nvSpPr>
            <p:cNvPr id="34" name="矩形 3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5" name="文本框 34"/>
            <p:cNvSpPr txBox="1"/>
            <p:nvPr/>
          </p:nvSpPr>
          <p:spPr>
            <a:xfrm>
              <a:off x="10093" y="3519"/>
              <a:ext cx="17776"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高潮阶段的设计：随着剧情发展，矛盾冲突达到了顶峰，出现了高潮，这一过程是主要人物性格塑造完成的关键，也是主要悬念得以解决的时刻，因而是最紧张和扣人心弦的。该阶段一般占据作品长度的五分之一左右。</a:t>
              </a:r>
              <a:endParaRPr dirty="0">
                <a:latin typeface="+mn-ea"/>
                <a:cs typeface="宋体" panose="02010600030101010101" pitchFamily="2" charset="-122"/>
                <a:sym typeface="+mn-ea"/>
              </a:endParaRPr>
            </a:p>
          </p:txBody>
        </p:sp>
      </p:grpSp>
      <p:grpSp>
        <p:nvGrpSpPr>
          <p:cNvPr id="37" name="组合 36"/>
          <p:cNvGrpSpPr/>
          <p:nvPr/>
        </p:nvGrpSpPr>
        <p:grpSpPr>
          <a:xfrm>
            <a:off x="440055" y="5858510"/>
            <a:ext cx="11751310" cy="922020"/>
            <a:chOff x="9363" y="3519"/>
            <a:chExt cx="18506" cy="1452"/>
          </a:xfrm>
        </p:grpSpPr>
        <p:sp>
          <p:nvSpPr>
            <p:cNvPr id="38" name="矩形 3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9" name="文本框 38"/>
            <p:cNvSpPr txBox="1"/>
            <p:nvPr/>
          </p:nvSpPr>
          <p:spPr>
            <a:xfrm>
              <a:off x="10093" y="3519"/>
              <a:ext cx="17776"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结局阶段的设计：这一阶段意味着事件的矛盾和冲突最终得到了全部或部分解决。结局阶段一般占据作品长度的五分之一左右。</a:t>
              </a:r>
              <a:endParaRPr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6126480" cy="1246505"/>
            <a:chOff x="417" y="125"/>
            <a:chExt cx="9648" cy="1963"/>
          </a:xfrm>
        </p:grpSpPr>
        <p:sp>
          <p:nvSpPr>
            <p:cNvPr id="15" name="文本框 14"/>
            <p:cNvSpPr txBox="1"/>
            <p:nvPr/>
          </p:nvSpPr>
          <p:spPr>
            <a:xfrm>
              <a:off x="417" y="1072"/>
              <a:ext cx="9648" cy="1016"/>
            </a:xfrm>
            <a:prstGeom prst="rect">
              <a:avLst/>
            </a:prstGeom>
            <a:noFill/>
          </p:spPr>
          <p:txBody>
            <a:bodyPr wrap="none" rtlCol="0" anchor="t">
              <a:spAutoFit/>
            </a:bodyPr>
            <a:p>
              <a:pPr algn="l"/>
              <a:r>
                <a:rPr lang="zh-CN" altLang="en-US" sz="3600">
                  <a:solidFill>
                    <a:srgbClr val="382C78"/>
                  </a:solidFill>
                  <a:sym typeface="+mn-ea"/>
                </a:rPr>
                <a:t>一、声音在影视艺术中的作用</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168" cy="580"/>
              </a:xfrm>
              <a:prstGeom prst="rect">
                <a:avLst/>
              </a:prstGeom>
              <a:noFill/>
            </p:spPr>
            <p:txBody>
              <a:bodyPr wrap="none" rtlCol="0">
                <a:spAutoFit/>
              </a:bodyPr>
              <a:p>
                <a:pPr algn="l"/>
                <a:r>
                  <a:rPr>
                    <a:solidFill>
                      <a:schemeClr val="bg1"/>
                    </a:solidFill>
                  </a:rPr>
                  <a:t>第二节	声音艺术</a:t>
                </a:r>
                <a:endParaRPr>
                  <a:solidFill>
                    <a:schemeClr val="bg1"/>
                  </a:solidFill>
                </a:endParaRPr>
              </a:p>
            </p:txBody>
          </p:sp>
        </p:grpSp>
      </p:grpSp>
      <p:grpSp>
        <p:nvGrpSpPr>
          <p:cNvPr id="10" name="组合 9"/>
          <p:cNvGrpSpPr/>
          <p:nvPr/>
        </p:nvGrpSpPr>
        <p:grpSpPr>
          <a:xfrm rot="0">
            <a:off x="454025" y="1584960"/>
            <a:ext cx="11374120" cy="645160"/>
            <a:chOff x="1491" y="3356"/>
            <a:chExt cx="17912" cy="1016"/>
          </a:xfrm>
        </p:grpSpPr>
        <p:sp>
          <p:nvSpPr>
            <p:cNvPr id="12" name="文本框 11"/>
            <p:cNvSpPr txBox="1"/>
            <p:nvPr/>
          </p:nvSpPr>
          <p:spPr>
            <a:xfrm>
              <a:off x="1980" y="3356"/>
              <a:ext cx="17423"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旁白是一种画外音，表现为第一人称的自述或第三人称的议论或解说。画外音的运用往往出于叙事的需要、抒情的需要、思辨的需要，更多的是出于风格的需要。它的处理主要取决于不同体裁、风格的表现需要。</a:t>
              </a:r>
              <a:endParaRPr lang="zh-CN" altLang="en-US"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1" name="文本框 10"/>
          <p:cNvSpPr txBox="1"/>
          <p:nvPr/>
        </p:nvSpPr>
        <p:spPr>
          <a:xfrm>
            <a:off x="328930" y="1238250"/>
            <a:ext cx="1085850" cy="398780"/>
          </a:xfrm>
          <a:prstGeom prst="rect">
            <a:avLst/>
          </a:prstGeom>
          <a:noFill/>
        </p:spPr>
        <p:txBody>
          <a:bodyPr wrap="none" rtlCol="0" anchor="t">
            <a:spAutoFit/>
          </a:bodyPr>
          <a:p>
            <a:pPr algn="l"/>
            <a:r>
              <a:rPr lang="zh-CN" altLang="en-US" sz="2000">
                <a:solidFill>
                  <a:srgbClr val="382C78"/>
                </a:solidFill>
                <a:sym typeface="+mn-ea"/>
              </a:rPr>
              <a:t>2．旁白</a:t>
            </a:r>
            <a:endParaRPr lang="zh-CN" altLang="en-US" sz="2000">
              <a:solidFill>
                <a:srgbClr val="382C78"/>
              </a:solidFill>
              <a:sym typeface="+mn-ea"/>
            </a:endParaRPr>
          </a:p>
        </p:txBody>
      </p:sp>
      <p:grpSp>
        <p:nvGrpSpPr>
          <p:cNvPr id="16" name="组合 15"/>
          <p:cNvGrpSpPr/>
          <p:nvPr/>
        </p:nvGrpSpPr>
        <p:grpSpPr>
          <a:xfrm>
            <a:off x="300990" y="2698115"/>
            <a:ext cx="11137265" cy="1090930"/>
            <a:chOff x="1336" y="7266"/>
            <a:chExt cx="17539" cy="1718"/>
          </a:xfrm>
        </p:grpSpPr>
        <p:grpSp>
          <p:nvGrpSpPr>
            <p:cNvPr id="19" name="组合 18"/>
            <p:cNvGrpSpPr/>
            <p:nvPr/>
          </p:nvGrpSpPr>
          <p:grpSpPr>
            <a:xfrm>
              <a:off x="1336" y="7266"/>
              <a:ext cx="2483" cy="1440"/>
              <a:chOff x="982" y="7247"/>
              <a:chExt cx="2483" cy="1440"/>
            </a:xfrm>
          </p:grpSpPr>
          <p:sp>
            <p:nvSpPr>
              <p:cNvPr id="20" name="文本框 19"/>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2" name="图片 21"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3" name="文本框 22"/>
            <p:cNvSpPr txBox="1"/>
            <p:nvPr/>
          </p:nvSpPr>
          <p:spPr>
            <a:xfrm>
              <a:off x="3657" y="7532"/>
              <a:ext cx="15218" cy="1452"/>
            </a:xfrm>
            <a:prstGeom prst="rect">
              <a:avLst/>
            </a:prstGeom>
            <a:noFill/>
          </p:spPr>
          <p:txBody>
            <a:bodyPr wrap="square" rtlCol="0">
              <a:spAutoFit/>
            </a:bodyPr>
            <a:p>
              <a:r>
                <a:t>【电影《邻居》旁白】</a:t>
              </a:r>
            </a:p>
            <a:p>
              <a:r>
                <a:t>【纪录片《舌尖上的中国》旁白】</a:t>
              </a:r>
            </a:p>
            <a:p/>
          </p:txBody>
        </p:sp>
      </p:grpSp>
      <p:grpSp>
        <p:nvGrpSpPr>
          <p:cNvPr id="4" name="组合 3"/>
          <p:cNvGrpSpPr/>
          <p:nvPr/>
        </p:nvGrpSpPr>
        <p:grpSpPr>
          <a:xfrm rot="0">
            <a:off x="471170" y="2228850"/>
            <a:ext cx="11118215" cy="469265"/>
            <a:chOff x="1491" y="3356"/>
            <a:chExt cx="17509" cy="739"/>
          </a:xfrm>
        </p:grpSpPr>
        <p:sp>
          <p:nvSpPr>
            <p:cNvPr id="8" name="文本框 7"/>
            <p:cNvSpPr txBox="1"/>
            <p:nvPr/>
          </p:nvSpPr>
          <p:spPr>
            <a:xfrm>
              <a:off x="1980" y="3356"/>
              <a:ext cx="17020" cy="580"/>
            </a:xfrm>
            <a:prstGeom prst="rect">
              <a:avLst/>
            </a:prstGeom>
            <a:noFill/>
          </p:spPr>
          <p:txBody>
            <a:bodyPr wrap="square" rtlCol="0" anchor="t">
              <a:spAutoFit/>
            </a:bodyPr>
            <a:p>
              <a:r>
                <a:rPr lang="zh-CN" altLang="en-US" dirty="0">
                  <a:latin typeface="+mn-ea"/>
                  <a:cs typeface="宋体" panose="02010600030101010101" pitchFamily="2" charset="-122"/>
                  <a:sym typeface="+mn-ea"/>
                </a:rPr>
                <a:t>旁白常被用在影视作品的开头，介绍故事发生的时间、地点以及时代背景和社会环境等。</a:t>
              </a:r>
              <a:endParaRPr lang="zh-CN" altLang="en-US" dirty="0">
                <a:latin typeface="+mn-ea"/>
                <a:cs typeface="宋体" panose="02010600030101010101" pitchFamily="2" charset="-122"/>
                <a:sym typeface="+mn-ea"/>
              </a:endParaRPr>
            </a:p>
          </p:txBody>
        </p:sp>
        <p:sp>
          <p:nvSpPr>
            <p:cNvPr id="9" name="椭圆 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 name="组合 1"/>
          <p:cNvGrpSpPr/>
          <p:nvPr/>
        </p:nvGrpSpPr>
        <p:grpSpPr>
          <a:xfrm rot="0">
            <a:off x="454025" y="3913505"/>
            <a:ext cx="11135360" cy="645160"/>
            <a:chOff x="1491" y="3356"/>
            <a:chExt cx="17536" cy="1016"/>
          </a:xfrm>
        </p:grpSpPr>
        <p:sp>
          <p:nvSpPr>
            <p:cNvPr id="5" name="文本框 4"/>
            <p:cNvSpPr txBox="1"/>
            <p:nvPr/>
          </p:nvSpPr>
          <p:spPr>
            <a:xfrm>
              <a:off x="1980" y="3356"/>
              <a:ext cx="17047"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独白是剧中人物在画面中对内心活动的自我表述。独白可分为两种形式，一种是以自我为交流对象，另一种是有其他交流对象的大段诉说。</a:t>
              </a:r>
              <a:endParaRPr lang="zh-CN" altLang="en-US" dirty="0">
                <a:latin typeface="+mn-ea"/>
                <a:cs typeface="宋体" panose="02010600030101010101" pitchFamily="2" charset="-122"/>
                <a:sym typeface="+mn-ea"/>
              </a:endParaRPr>
            </a:p>
          </p:txBody>
        </p:sp>
        <p:sp>
          <p:nvSpPr>
            <p:cNvPr id="6" name="椭圆 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 name="文本框 6"/>
          <p:cNvSpPr txBox="1"/>
          <p:nvPr/>
        </p:nvSpPr>
        <p:spPr>
          <a:xfrm>
            <a:off x="328930" y="3458210"/>
            <a:ext cx="1085850" cy="398780"/>
          </a:xfrm>
          <a:prstGeom prst="rect">
            <a:avLst/>
          </a:prstGeom>
          <a:noFill/>
        </p:spPr>
        <p:txBody>
          <a:bodyPr wrap="none" rtlCol="0" anchor="t">
            <a:spAutoFit/>
          </a:bodyPr>
          <a:p>
            <a:pPr algn="l"/>
            <a:r>
              <a:rPr lang="zh-CN" altLang="en-US" sz="2000">
                <a:solidFill>
                  <a:srgbClr val="382C78"/>
                </a:solidFill>
                <a:sym typeface="+mn-ea"/>
              </a:rPr>
              <a:t>3．独白</a:t>
            </a:r>
            <a:endParaRPr lang="zh-CN" altLang="en-US" sz="2000">
              <a:solidFill>
                <a:srgbClr val="382C78"/>
              </a:solidFill>
              <a:sym typeface="+mn-ea"/>
            </a:endParaRPr>
          </a:p>
        </p:txBody>
      </p:sp>
      <p:grpSp>
        <p:nvGrpSpPr>
          <p:cNvPr id="13" name="组合 12"/>
          <p:cNvGrpSpPr/>
          <p:nvPr/>
        </p:nvGrpSpPr>
        <p:grpSpPr>
          <a:xfrm>
            <a:off x="328930" y="5400675"/>
            <a:ext cx="11137265" cy="914400"/>
            <a:chOff x="1336" y="7266"/>
            <a:chExt cx="17539" cy="1440"/>
          </a:xfrm>
        </p:grpSpPr>
        <p:grpSp>
          <p:nvGrpSpPr>
            <p:cNvPr id="14" name="组合 13"/>
            <p:cNvGrpSpPr/>
            <p:nvPr/>
          </p:nvGrpSpPr>
          <p:grpSpPr>
            <a:xfrm>
              <a:off x="1336" y="7266"/>
              <a:ext cx="2483" cy="1440"/>
              <a:chOff x="982" y="7247"/>
              <a:chExt cx="2483" cy="1440"/>
            </a:xfrm>
          </p:grpSpPr>
          <p:sp>
            <p:nvSpPr>
              <p:cNvPr id="18" name="文本框 17"/>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1" name="图片 20"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4" name="文本框 23"/>
            <p:cNvSpPr txBox="1"/>
            <p:nvPr/>
          </p:nvSpPr>
          <p:spPr>
            <a:xfrm>
              <a:off x="3657" y="7532"/>
              <a:ext cx="15218" cy="1016"/>
            </a:xfrm>
            <a:prstGeom prst="rect">
              <a:avLst/>
            </a:prstGeom>
            <a:noFill/>
          </p:spPr>
          <p:txBody>
            <a:bodyPr wrap="square" rtlCol="0">
              <a:spAutoFit/>
            </a:bodyPr>
            <a:p>
              <a:r>
                <a:t>【电影《保尔·柯察金》经典独白】</a:t>
              </a:r>
            </a:p>
            <a:p>
              <a:r>
                <a:t>【电视连续剧《长征》独白】</a:t>
              </a:r>
            </a:p>
          </p:txBody>
        </p:sp>
      </p:grpSp>
      <p:grpSp>
        <p:nvGrpSpPr>
          <p:cNvPr id="25" name="组合 24"/>
          <p:cNvGrpSpPr/>
          <p:nvPr/>
        </p:nvGrpSpPr>
        <p:grpSpPr>
          <a:xfrm rot="0">
            <a:off x="454025" y="4755515"/>
            <a:ext cx="11011535" cy="469265"/>
            <a:chOff x="1491" y="3356"/>
            <a:chExt cx="17341" cy="739"/>
          </a:xfrm>
        </p:grpSpPr>
        <p:sp>
          <p:nvSpPr>
            <p:cNvPr id="26" name="文本框 25"/>
            <p:cNvSpPr txBox="1"/>
            <p:nvPr/>
          </p:nvSpPr>
          <p:spPr>
            <a:xfrm>
              <a:off x="1980" y="3356"/>
              <a:ext cx="16852" cy="580"/>
            </a:xfrm>
            <a:prstGeom prst="rect">
              <a:avLst/>
            </a:prstGeom>
            <a:noFill/>
          </p:spPr>
          <p:txBody>
            <a:bodyPr wrap="square" rtlCol="0" anchor="t">
              <a:spAutoFit/>
            </a:bodyPr>
            <a:p>
              <a:r>
                <a:rPr lang="zh-CN" altLang="en-US" dirty="0">
                  <a:latin typeface="+mn-ea"/>
                  <a:cs typeface="宋体" panose="02010600030101010101" pitchFamily="2" charset="-122"/>
                  <a:sym typeface="+mn-ea"/>
                </a:rPr>
                <a:t>独白和旁白最大的区别就在于独白是人物内心思想和情感的一种自我表现方式，表现为第一人称的自述。</a:t>
              </a:r>
              <a:endParaRPr lang="zh-CN" altLang="en-US" dirty="0">
                <a:latin typeface="+mn-ea"/>
                <a:cs typeface="宋体" panose="02010600030101010101" pitchFamily="2" charset="-122"/>
                <a:sym typeface="+mn-ea"/>
              </a:endParaRPr>
            </a:p>
          </p:txBody>
        </p:sp>
        <p:sp>
          <p:nvSpPr>
            <p:cNvPr id="27" name="椭圆 2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768" cy="1016"/>
            </a:xfrm>
            <a:prstGeom prst="rect">
              <a:avLst/>
            </a:prstGeom>
            <a:noFill/>
          </p:spPr>
          <p:txBody>
            <a:bodyPr wrap="none" rtlCol="0" anchor="t">
              <a:spAutoFit/>
            </a:bodyPr>
            <a:p>
              <a:pPr algn="l"/>
              <a:r>
                <a:rPr lang="zh-CN" altLang="en-US" sz="3600">
                  <a:solidFill>
                    <a:srgbClr val="382C78"/>
                  </a:solidFill>
                  <a:sym typeface="+mn-ea"/>
                </a:rPr>
                <a:t>三、微电影情节设计</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502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第二节	微电影剧本创作技巧</a:t>
                </a:r>
                <a:endParaRPr>
                  <a:solidFill>
                    <a:schemeClr val="bg1"/>
                  </a:solidFill>
                </a:endParaRPr>
              </a:p>
            </p:txBody>
          </p:sp>
        </p:grpSp>
      </p:grpSp>
      <p:sp>
        <p:nvSpPr>
          <p:cNvPr id="27" name="文本框 26"/>
          <p:cNvSpPr txBox="1"/>
          <p:nvPr/>
        </p:nvSpPr>
        <p:spPr>
          <a:xfrm>
            <a:off x="144145" y="1121410"/>
            <a:ext cx="10187940" cy="398780"/>
          </a:xfrm>
          <a:prstGeom prst="rect">
            <a:avLst/>
          </a:prstGeom>
          <a:noFill/>
        </p:spPr>
        <p:txBody>
          <a:bodyPr wrap="square" rtlCol="0" anchor="t">
            <a:spAutoFit/>
          </a:bodyPr>
          <a:p>
            <a:r>
              <a:rPr sz="2000">
                <a:solidFill>
                  <a:srgbClr val="382C78"/>
                </a:solidFill>
                <a:sym typeface="+mn-ea"/>
              </a:rPr>
              <a:t>（三）情节设计的基本要求</a:t>
            </a:r>
            <a:endParaRPr sz="2000">
              <a:solidFill>
                <a:srgbClr val="382C78"/>
              </a:solidFill>
              <a:sym typeface="+mn-ea"/>
            </a:endParaRPr>
          </a:p>
        </p:txBody>
      </p:sp>
      <p:sp>
        <p:nvSpPr>
          <p:cNvPr id="10" name="文本框 9"/>
          <p:cNvSpPr txBox="1"/>
          <p:nvPr/>
        </p:nvSpPr>
        <p:spPr>
          <a:xfrm>
            <a:off x="264795" y="1520190"/>
            <a:ext cx="10187940" cy="1014730"/>
          </a:xfrm>
          <a:prstGeom prst="rect">
            <a:avLst/>
          </a:prstGeom>
          <a:noFill/>
        </p:spPr>
        <p:txBody>
          <a:bodyPr wrap="square" rtlCol="0" anchor="t">
            <a:spAutoFit/>
          </a:bodyPr>
          <a:p>
            <a:r>
              <a:rPr sz="2000">
                <a:solidFill>
                  <a:srgbClr val="382C78"/>
                </a:solidFill>
                <a:sym typeface="+mn-ea"/>
              </a:rPr>
              <a:t>1．情节设计要符合真实生活逻辑</a:t>
            </a:r>
            <a:endParaRPr sz="2000">
              <a:solidFill>
                <a:srgbClr val="382C78"/>
              </a:solidFill>
              <a:sym typeface="+mn-ea"/>
            </a:endParaRPr>
          </a:p>
          <a:p>
            <a:r>
              <a:rPr sz="2000">
                <a:solidFill>
                  <a:srgbClr val="382C78"/>
                </a:solidFill>
                <a:sym typeface="+mn-ea"/>
              </a:rPr>
              <a:t>2．情节设计要符合人物性格</a:t>
            </a:r>
            <a:endParaRPr sz="2000">
              <a:solidFill>
                <a:srgbClr val="382C78"/>
              </a:solidFill>
              <a:sym typeface="+mn-ea"/>
            </a:endParaRPr>
          </a:p>
          <a:p>
            <a:r>
              <a:rPr sz="2000">
                <a:solidFill>
                  <a:srgbClr val="382C78"/>
                </a:solidFill>
                <a:sym typeface="+mn-ea"/>
              </a:rPr>
              <a:t>3．情节设计要合理设置悬念</a:t>
            </a:r>
            <a:endParaRPr sz="2000">
              <a:solidFill>
                <a:srgbClr val="382C78"/>
              </a:solidFill>
              <a:sym typeface="+mn-ea"/>
            </a:endParaRPr>
          </a:p>
        </p:txBody>
      </p:sp>
      <p:sp>
        <p:nvSpPr>
          <p:cNvPr id="11" name="文本框 10"/>
          <p:cNvSpPr txBox="1"/>
          <p:nvPr/>
        </p:nvSpPr>
        <p:spPr>
          <a:xfrm>
            <a:off x="264795" y="2534920"/>
            <a:ext cx="4297680" cy="645160"/>
          </a:xfrm>
          <a:prstGeom prst="rect">
            <a:avLst/>
          </a:prstGeom>
          <a:noFill/>
        </p:spPr>
        <p:txBody>
          <a:bodyPr wrap="none" rtlCol="0" anchor="t">
            <a:spAutoFit/>
          </a:bodyPr>
          <a:p>
            <a:pPr algn="l"/>
            <a:r>
              <a:rPr lang="zh-CN" altLang="en-US" sz="3600">
                <a:solidFill>
                  <a:srgbClr val="382C78"/>
                </a:solidFill>
                <a:sym typeface="+mn-ea"/>
              </a:rPr>
              <a:t>四、微电影人物设计</a:t>
            </a:r>
            <a:endParaRPr lang="zh-CN" altLang="en-US" sz="3600">
              <a:solidFill>
                <a:srgbClr val="382C78"/>
              </a:solidFill>
              <a:sym typeface="+mn-ea"/>
            </a:endParaRPr>
          </a:p>
        </p:txBody>
      </p:sp>
      <p:sp>
        <p:nvSpPr>
          <p:cNvPr id="13" name="文本框 12"/>
          <p:cNvSpPr txBox="1"/>
          <p:nvPr/>
        </p:nvSpPr>
        <p:spPr>
          <a:xfrm>
            <a:off x="264795" y="3180080"/>
            <a:ext cx="10187940" cy="398780"/>
          </a:xfrm>
          <a:prstGeom prst="rect">
            <a:avLst/>
          </a:prstGeom>
          <a:noFill/>
        </p:spPr>
        <p:txBody>
          <a:bodyPr wrap="square" rtlCol="0" anchor="t">
            <a:spAutoFit/>
          </a:bodyPr>
          <a:p>
            <a:r>
              <a:rPr sz="2000">
                <a:solidFill>
                  <a:srgbClr val="382C78"/>
                </a:solidFill>
                <a:sym typeface="+mn-ea"/>
              </a:rPr>
              <a:t>（一）几个基本概念</a:t>
            </a:r>
            <a:endParaRPr sz="2000">
              <a:solidFill>
                <a:srgbClr val="382C78"/>
              </a:solidFill>
              <a:sym typeface="+mn-ea"/>
            </a:endParaRPr>
          </a:p>
        </p:txBody>
      </p:sp>
      <p:grpSp>
        <p:nvGrpSpPr>
          <p:cNvPr id="14" name="组合 13"/>
          <p:cNvGrpSpPr/>
          <p:nvPr/>
        </p:nvGrpSpPr>
        <p:grpSpPr>
          <a:xfrm>
            <a:off x="446405" y="3470275"/>
            <a:ext cx="11312525" cy="2553335"/>
            <a:chOff x="9363" y="3519"/>
            <a:chExt cx="17815" cy="4021"/>
          </a:xfrm>
        </p:grpSpPr>
        <p:sp>
          <p:nvSpPr>
            <p:cNvPr id="16" name="矩形 1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文本框 16"/>
            <p:cNvSpPr txBox="1"/>
            <p:nvPr/>
          </p:nvSpPr>
          <p:spPr>
            <a:xfrm>
              <a:off x="10093" y="3519"/>
              <a:ext cx="17085" cy="4021"/>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人物：影片中所表现的主要对象。人物可以是人，也可以是人格化的物。人物形象是剧本创作的主体，人物的活动及各种人物关系构成作品的情节。</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主要人物：影片叙事的中心人物，在影片中占据主要地位并起着决定性作用。如男女主角。</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次要人物：影片叙事的辅助人物，在影片中占据次要地位并对主要人物起到衬托作用。如男女配角。</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其他人物：影片叙事的补充人物，为了衬托主要和次要人物或串联剧情的人物。</a:t>
              </a:r>
              <a:endParaRPr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768" cy="1016"/>
            </a:xfrm>
            <a:prstGeom prst="rect">
              <a:avLst/>
            </a:prstGeom>
            <a:noFill/>
          </p:spPr>
          <p:txBody>
            <a:bodyPr wrap="none" rtlCol="0" anchor="t">
              <a:spAutoFit/>
            </a:bodyPr>
            <a:p>
              <a:pPr algn="l"/>
              <a:r>
                <a:rPr lang="zh-CN" altLang="en-US" sz="3600">
                  <a:solidFill>
                    <a:srgbClr val="382C78"/>
                  </a:solidFill>
                  <a:sym typeface="+mn-ea"/>
                </a:rPr>
                <a:t>四、微电影人物设计</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502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第二节	微电影剧本创作技巧</a:t>
                </a:r>
                <a:endParaRPr>
                  <a:solidFill>
                    <a:schemeClr val="bg1"/>
                  </a:solidFill>
                </a:endParaRPr>
              </a:p>
            </p:txBody>
          </p:sp>
        </p:grpSp>
      </p:grpSp>
      <p:sp>
        <p:nvSpPr>
          <p:cNvPr id="27" name="文本框 26"/>
          <p:cNvSpPr txBox="1"/>
          <p:nvPr/>
        </p:nvSpPr>
        <p:spPr>
          <a:xfrm>
            <a:off x="144145" y="1121410"/>
            <a:ext cx="10187940" cy="398780"/>
          </a:xfrm>
          <a:prstGeom prst="rect">
            <a:avLst/>
          </a:prstGeom>
          <a:noFill/>
        </p:spPr>
        <p:txBody>
          <a:bodyPr wrap="square" rtlCol="0" anchor="t">
            <a:spAutoFit/>
          </a:bodyPr>
          <a:p>
            <a:pPr algn="l"/>
            <a:r>
              <a:rPr lang="zh-CN" altLang="en-US" sz="2000">
                <a:solidFill>
                  <a:srgbClr val="382C78"/>
                </a:solidFill>
                <a:sym typeface="+mn-ea"/>
              </a:rPr>
              <a:t>四、微电影人物设计</a:t>
            </a:r>
            <a:endParaRPr sz="2000">
              <a:solidFill>
                <a:srgbClr val="382C78"/>
              </a:solidFill>
              <a:sym typeface="+mn-ea"/>
            </a:endParaRPr>
          </a:p>
        </p:txBody>
      </p:sp>
      <p:grpSp>
        <p:nvGrpSpPr>
          <p:cNvPr id="14" name="组合 13"/>
          <p:cNvGrpSpPr/>
          <p:nvPr/>
        </p:nvGrpSpPr>
        <p:grpSpPr>
          <a:xfrm>
            <a:off x="439420" y="1787525"/>
            <a:ext cx="11312525" cy="635000"/>
            <a:chOff x="9363" y="3519"/>
            <a:chExt cx="17815" cy="1000"/>
          </a:xfrm>
        </p:grpSpPr>
        <p:sp>
          <p:nvSpPr>
            <p:cNvPr id="16" name="矩形 1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文本框 16"/>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人物构成的基本要素：外形特征内在素养，背景现状，职业影响，社会家庭</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人物形象塑造</a:t>
              </a:r>
              <a:r>
                <a:rPr lang="zh-CN" dirty="0">
                  <a:latin typeface="+mn-ea"/>
                  <a:cs typeface="宋体" panose="02010600030101010101" pitchFamily="2" charset="-122"/>
                  <a:sym typeface="+mn-ea"/>
                </a:rPr>
                <a:t>。</a:t>
              </a:r>
              <a:endParaRPr lang="zh-CN" dirty="0">
                <a:latin typeface="+mn-ea"/>
                <a:cs typeface="宋体" panose="02010600030101010101" pitchFamily="2" charset="-122"/>
                <a:sym typeface="+mn-ea"/>
              </a:endParaRPr>
            </a:p>
          </p:txBody>
        </p:sp>
      </p:grpSp>
      <p:sp>
        <p:nvSpPr>
          <p:cNvPr id="2" name="文本框 1"/>
          <p:cNvSpPr txBox="1"/>
          <p:nvPr/>
        </p:nvSpPr>
        <p:spPr>
          <a:xfrm>
            <a:off x="264795" y="1505585"/>
            <a:ext cx="10187940" cy="398780"/>
          </a:xfrm>
          <a:prstGeom prst="rect">
            <a:avLst/>
          </a:prstGeom>
          <a:noFill/>
        </p:spPr>
        <p:txBody>
          <a:bodyPr wrap="square" rtlCol="0" anchor="t">
            <a:spAutoFit/>
          </a:bodyPr>
          <a:p>
            <a:pPr algn="l"/>
            <a:r>
              <a:rPr lang="zh-CN" altLang="en-US" sz="2000">
                <a:solidFill>
                  <a:srgbClr val="382C78"/>
                </a:solidFill>
                <a:sym typeface="+mn-ea"/>
              </a:rPr>
              <a:t>（二）人物形象定位设计</a:t>
            </a:r>
            <a:endParaRPr lang="zh-CN" altLang="en-US" sz="2000">
              <a:solidFill>
                <a:srgbClr val="382C78"/>
              </a:solidFill>
              <a:sym typeface="+mn-ea"/>
            </a:endParaRPr>
          </a:p>
        </p:txBody>
      </p:sp>
      <p:grpSp>
        <p:nvGrpSpPr>
          <p:cNvPr id="7" name="组合 6"/>
          <p:cNvGrpSpPr/>
          <p:nvPr/>
        </p:nvGrpSpPr>
        <p:grpSpPr>
          <a:xfrm>
            <a:off x="144145" y="2349500"/>
            <a:ext cx="11468735" cy="914400"/>
            <a:chOff x="1336" y="7266"/>
            <a:chExt cx="18061" cy="1440"/>
          </a:xfrm>
        </p:grpSpPr>
        <p:grpSp>
          <p:nvGrpSpPr>
            <p:cNvPr id="18" name="组合 17"/>
            <p:cNvGrpSpPr/>
            <p:nvPr/>
          </p:nvGrpSpPr>
          <p:grpSpPr>
            <a:xfrm>
              <a:off x="1336" y="7266"/>
              <a:ext cx="2483" cy="1440"/>
              <a:chOff x="982" y="7247"/>
              <a:chExt cx="2483" cy="1440"/>
            </a:xfrm>
          </p:grpSpPr>
          <p:sp>
            <p:nvSpPr>
              <p:cNvPr id="19" name="文本框 18"/>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2" name="图片 21"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41" name="文本框 40"/>
            <p:cNvSpPr txBox="1"/>
            <p:nvPr/>
          </p:nvSpPr>
          <p:spPr>
            <a:xfrm>
              <a:off x="3657" y="7532"/>
              <a:ext cx="15740" cy="580"/>
            </a:xfrm>
            <a:prstGeom prst="rect">
              <a:avLst/>
            </a:prstGeom>
            <a:noFill/>
          </p:spPr>
          <p:txBody>
            <a:bodyPr wrap="square" rtlCol="0">
              <a:spAutoFit/>
            </a:bodyPr>
            <a:p>
              <a:r>
                <a:t>【微电影《老男孩》主要人物形象设置】</a:t>
              </a:r>
            </a:p>
          </p:txBody>
        </p:sp>
      </p:grpSp>
      <p:sp>
        <p:nvSpPr>
          <p:cNvPr id="4" name="文本框 3"/>
          <p:cNvSpPr txBox="1"/>
          <p:nvPr/>
        </p:nvSpPr>
        <p:spPr>
          <a:xfrm>
            <a:off x="264795" y="3127375"/>
            <a:ext cx="10187940" cy="398780"/>
          </a:xfrm>
          <a:prstGeom prst="rect">
            <a:avLst/>
          </a:prstGeom>
          <a:noFill/>
        </p:spPr>
        <p:txBody>
          <a:bodyPr wrap="square" rtlCol="0" anchor="t">
            <a:spAutoFit/>
          </a:bodyPr>
          <a:p>
            <a:pPr algn="l"/>
            <a:r>
              <a:rPr lang="zh-CN" altLang="en-US" sz="2000">
                <a:solidFill>
                  <a:srgbClr val="382C78"/>
                </a:solidFill>
                <a:sym typeface="+mn-ea"/>
              </a:rPr>
              <a:t>（三）人物关系模式设计</a:t>
            </a:r>
            <a:endParaRPr lang="zh-CN" altLang="en-US" sz="2000">
              <a:solidFill>
                <a:srgbClr val="382C78"/>
              </a:solidFill>
              <a:sym typeface="+mn-ea"/>
            </a:endParaRPr>
          </a:p>
        </p:txBody>
      </p:sp>
      <p:grpSp>
        <p:nvGrpSpPr>
          <p:cNvPr id="5" name="组合 4"/>
          <p:cNvGrpSpPr/>
          <p:nvPr/>
        </p:nvGrpSpPr>
        <p:grpSpPr>
          <a:xfrm>
            <a:off x="427355" y="3359785"/>
            <a:ext cx="11312525" cy="1337945"/>
            <a:chOff x="9363" y="3519"/>
            <a:chExt cx="17815" cy="2107"/>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人物的配置：微电影由于故事单一，篇幅短，因此主要出场人物不应超过 5 人，对于单情节的微电影，人物以 2 至 3 人为宜。人物过多，不易把控。可有可无的人物要一概去除。剧中每个人物承担着某种角色功能，形成多种人物关系类型。</a:t>
              </a:r>
              <a:endParaRPr dirty="0">
                <a:latin typeface="+mn-ea"/>
                <a:cs typeface="宋体" panose="02010600030101010101" pitchFamily="2" charset="-122"/>
                <a:sym typeface="+mn-ea"/>
              </a:endParaRPr>
            </a:p>
          </p:txBody>
        </p:sp>
      </p:grpSp>
      <p:grpSp>
        <p:nvGrpSpPr>
          <p:cNvPr id="9" name="组合 8"/>
          <p:cNvGrpSpPr/>
          <p:nvPr/>
        </p:nvGrpSpPr>
        <p:grpSpPr>
          <a:xfrm>
            <a:off x="439420" y="4535805"/>
            <a:ext cx="11312525" cy="635000"/>
            <a:chOff x="9363" y="3519"/>
            <a:chExt cx="17815" cy="1000"/>
          </a:xfrm>
        </p:grpSpPr>
        <p:sp>
          <p:nvSpPr>
            <p:cNvPr id="12" name="矩形 1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文本框 19"/>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人物的关系存在于戏剧的矛盾冲突中。</a:t>
              </a:r>
              <a:r>
                <a:rPr lang="zh-CN" dirty="0">
                  <a:latin typeface="+mn-ea"/>
                  <a:cs typeface="宋体" panose="02010600030101010101" pitchFamily="2" charset="-122"/>
                  <a:sym typeface="+mn-ea"/>
                </a:rPr>
                <a:t>人</a:t>
              </a:r>
              <a:r>
                <a:rPr dirty="0">
                  <a:latin typeface="+mn-ea"/>
                  <a:cs typeface="宋体" panose="02010600030101010101" pitchFamily="2" charset="-122"/>
                  <a:sym typeface="+mn-ea"/>
                </a:rPr>
                <a:t>物的性格和命运是在戏剧矛盾和冲突之中展开的</a:t>
              </a:r>
              <a:r>
                <a:rPr lang="zh-CN" dirty="0">
                  <a:latin typeface="+mn-ea"/>
                  <a:cs typeface="宋体" panose="02010600030101010101" pitchFamily="2" charset="-122"/>
                  <a:sym typeface="+mn-ea"/>
                </a:rPr>
                <a:t>。</a:t>
              </a:r>
              <a:endParaRPr lang="zh-CN" dirty="0">
                <a:latin typeface="+mn-ea"/>
                <a:cs typeface="宋体" panose="02010600030101010101" pitchFamily="2" charset="-122"/>
                <a:sym typeface="+mn-ea"/>
              </a:endParaRPr>
            </a:p>
          </p:txBody>
        </p:sp>
      </p:grpSp>
      <p:grpSp>
        <p:nvGrpSpPr>
          <p:cNvPr id="28" name="组合 27"/>
          <p:cNvGrpSpPr/>
          <p:nvPr/>
        </p:nvGrpSpPr>
        <p:grpSpPr>
          <a:xfrm>
            <a:off x="144145" y="5097780"/>
            <a:ext cx="11468735" cy="1645285"/>
            <a:chOff x="1336" y="7266"/>
            <a:chExt cx="18061" cy="2591"/>
          </a:xfrm>
        </p:grpSpPr>
        <p:grpSp>
          <p:nvGrpSpPr>
            <p:cNvPr id="29" name="组合 28"/>
            <p:cNvGrpSpPr/>
            <p:nvPr/>
          </p:nvGrpSpPr>
          <p:grpSpPr>
            <a:xfrm>
              <a:off x="1336" y="7266"/>
              <a:ext cx="2483" cy="1440"/>
              <a:chOff x="982" y="7247"/>
              <a:chExt cx="2483" cy="1440"/>
            </a:xfrm>
          </p:grpSpPr>
          <p:sp>
            <p:nvSpPr>
              <p:cNvPr id="30" name="文本框 29"/>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1" name="图片 30"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34" name="文本框 33"/>
            <p:cNvSpPr txBox="1"/>
            <p:nvPr/>
          </p:nvSpPr>
          <p:spPr>
            <a:xfrm>
              <a:off x="3657" y="7532"/>
              <a:ext cx="15740" cy="2325"/>
            </a:xfrm>
            <a:prstGeom prst="rect">
              <a:avLst/>
            </a:prstGeom>
            <a:noFill/>
          </p:spPr>
          <p:txBody>
            <a:bodyPr wrap="square" rtlCol="0">
              <a:spAutoFit/>
            </a:bodyPr>
            <a:p>
              <a:r>
                <a:t>【微电影《老男孩》人物关系】</a:t>
              </a:r>
              <a:r>
                <a:rPr lang="zh-CN"/>
                <a:t>《</a:t>
              </a:r>
              <a:r>
                <a:t>老男孩》的主要人物是肖大宝和王小帅，次要人物是校花、包小白、郝芳。肖大宝和王小帅同为追求校花的竞争对手，同时又是好朋友和合作伙伴，他们主导着故事的发展方向；校花是将肖大宝、王小帅和包小白这三个人的命运连接起来的关键人物，</a:t>
              </a:r>
            </a:p>
            <a:p>
              <a:r>
                <a:t>包小白被肖大宝欺负过，与肖大宝有很深的矛盾，还娶了校花，善于投机，是引发转折者和阻碍制造者；郝芳是王小帅的妻子，起到衬托人物性格和烘托气氛的作用。</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768" cy="1016"/>
            </a:xfrm>
            <a:prstGeom prst="rect">
              <a:avLst/>
            </a:prstGeom>
            <a:noFill/>
          </p:spPr>
          <p:txBody>
            <a:bodyPr wrap="none" rtlCol="0" anchor="t">
              <a:spAutoFit/>
            </a:bodyPr>
            <a:p>
              <a:pPr algn="l"/>
              <a:r>
                <a:rPr lang="zh-CN" altLang="en-US" sz="3600">
                  <a:solidFill>
                    <a:srgbClr val="382C78"/>
                  </a:solidFill>
                  <a:sym typeface="+mn-ea"/>
                </a:rPr>
                <a:t>五、微电影冲突设计</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502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第二节	微电影剧本创作技巧</a:t>
                </a:r>
                <a:endParaRPr>
                  <a:solidFill>
                    <a:schemeClr val="bg1"/>
                  </a:solidFill>
                </a:endParaRPr>
              </a:p>
            </p:txBody>
          </p:sp>
        </p:grpSp>
      </p:grpSp>
      <p:sp>
        <p:nvSpPr>
          <p:cNvPr id="27" name="文本框 26"/>
          <p:cNvSpPr txBox="1"/>
          <p:nvPr/>
        </p:nvSpPr>
        <p:spPr>
          <a:xfrm>
            <a:off x="668020" y="1062990"/>
            <a:ext cx="10881360" cy="1014730"/>
          </a:xfrm>
          <a:prstGeom prst="rect">
            <a:avLst/>
          </a:prstGeom>
          <a:noFill/>
        </p:spPr>
        <p:txBody>
          <a:bodyPr wrap="square" rtlCol="0" anchor="t">
            <a:spAutoFit/>
          </a:bodyPr>
          <a:p>
            <a:pPr algn="l"/>
            <a:r>
              <a:rPr lang="en-US" altLang="zh-CN" sz="2000">
                <a:solidFill>
                  <a:srgbClr val="382C78"/>
                </a:solidFill>
                <a:sym typeface="+mn-ea"/>
              </a:rPr>
              <a:t>       </a:t>
            </a:r>
            <a:r>
              <a:rPr lang="zh-CN" altLang="en-US" sz="2000">
                <a:solidFill>
                  <a:srgbClr val="382C78"/>
                </a:solidFill>
                <a:sym typeface="+mn-ea"/>
              </a:rPr>
              <a:t>冲突是指现实生活中由于人们的立场观点、思想感情、理想愿望等的不同以及利益纠纷而产生的矛盾斗争在影视作品中的艺术反映。冲突是矛盾激化的一种外部或内部的表现形态。冲突不仅是展示人物性格的手段，而且是故事结构的核心，还是构成情节的基础和情节发展的动力。</a:t>
            </a:r>
            <a:endParaRPr lang="zh-CN" altLang="en-US" sz="2000">
              <a:solidFill>
                <a:srgbClr val="382C78"/>
              </a:solidFill>
              <a:sym typeface="+mn-ea"/>
            </a:endParaRPr>
          </a:p>
        </p:txBody>
      </p:sp>
      <p:sp>
        <p:nvSpPr>
          <p:cNvPr id="4" name="文本框 3"/>
          <p:cNvSpPr txBox="1"/>
          <p:nvPr/>
        </p:nvSpPr>
        <p:spPr>
          <a:xfrm>
            <a:off x="114935" y="2077720"/>
            <a:ext cx="10187940" cy="398780"/>
          </a:xfrm>
          <a:prstGeom prst="rect">
            <a:avLst/>
          </a:prstGeom>
          <a:noFill/>
        </p:spPr>
        <p:txBody>
          <a:bodyPr wrap="square" rtlCol="0" anchor="t">
            <a:spAutoFit/>
          </a:bodyPr>
          <a:p>
            <a:pPr algn="l"/>
            <a:r>
              <a:rPr lang="zh-CN" altLang="en-US" sz="2000">
                <a:solidFill>
                  <a:srgbClr val="382C78"/>
                </a:solidFill>
                <a:sym typeface="+mn-ea"/>
              </a:rPr>
              <a:t>（一）冲突分类</a:t>
            </a:r>
            <a:endParaRPr lang="zh-CN" altLang="en-US" sz="2000">
              <a:solidFill>
                <a:srgbClr val="382C78"/>
              </a:solidFill>
              <a:sym typeface="+mn-ea"/>
            </a:endParaRPr>
          </a:p>
        </p:txBody>
      </p:sp>
      <p:grpSp>
        <p:nvGrpSpPr>
          <p:cNvPr id="5" name="组合 4"/>
          <p:cNvGrpSpPr/>
          <p:nvPr/>
        </p:nvGrpSpPr>
        <p:grpSpPr>
          <a:xfrm>
            <a:off x="446405" y="2682240"/>
            <a:ext cx="11312525" cy="2425065"/>
            <a:chOff x="9363" y="3519"/>
            <a:chExt cx="17815" cy="3819"/>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10093" y="3519"/>
              <a:ext cx="17085" cy="3819"/>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（１）人与人之间的冲突</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这是微电影中最为常见的冲突类型。人与人之间冲突的原因比较复杂，主要体现为价值观的不同，或体现为文化上的差异，或利益分配的不均等。</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（２）人与环境之间的冲突</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人与环境之间的冲突包括人与自然环境和社会环境的冲突。</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（3）人与社会之间的冲突</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人与社会相互依存、密不可分。在社会历史发展的进程中，一定会存在着这样或那样的问题，这就不可避免地产生各种各样的矛盾。</a:t>
              </a:r>
              <a:endParaRPr dirty="0">
                <a:latin typeface="+mn-ea"/>
                <a:cs typeface="宋体" panose="02010600030101010101" pitchFamily="2" charset="-122"/>
                <a:sym typeface="+mn-ea"/>
              </a:endParaRPr>
            </a:p>
          </p:txBody>
        </p:sp>
      </p:grpSp>
      <p:sp>
        <p:nvSpPr>
          <p:cNvPr id="10" name="文本框 9"/>
          <p:cNvSpPr txBox="1"/>
          <p:nvPr/>
        </p:nvSpPr>
        <p:spPr>
          <a:xfrm>
            <a:off x="354330" y="2403475"/>
            <a:ext cx="10187940" cy="398780"/>
          </a:xfrm>
          <a:prstGeom prst="rect">
            <a:avLst/>
          </a:prstGeom>
          <a:noFill/>
        </p:spPr>
        <p:txBody>
          <a:bodyPr wrap="square" rtlCol="0" anchor="t">
            <a:spAutoFit/>
          </a:bodyPr>
          <a:p>
            <a:pPr algn="l"/>
            <a:r>
              <a:rPr lang="zh-CN" altLang="en-US" sz="2000">
                <a:solidFill>
                  <a:srgbClr val="382C78"/>
                </a:solidFill>
                <a:sym typeface="+mn-ea"/>
              </a:rPr>
              <a:t>1．外在冲突</a:t>
            </a:r>
            <a:endParaRPr lang="zh-CN" altLang="en-US" sz="2000">
              <a:solidFill>
                <a:srgbClr val="382C78"/>
              </a:solidFill>
              <a:sym typeface="+mn-ea"/>
            </a:endParaRPr>
          </a:p>
        </p:txBody>
      </p:sp>
      <p:sp>
        <p:nvSpPr>
          <p:cNvPr id="11" name="文本框 10"/>
          <p:cNvSpPr txBox="1"/>
          <p:nvPr/>
        </p:nvSpPr>
        <p:spPr>
          <a:xfrm>
            <a:off x="354330" y="5019675"/>
            <a:ext cx="10187940" cy="398780"/>
          </a:xfrm>
          <a:prstGeom prst="rect">
            <a:avLst/>
          </a:prstGeom>
          <a:noFill/>
        </p:spPr>
        <p:txBody>
          <a:bodyPr wrap="square" rtlCol="0" anchor="t">
            <a:spAutoFit/>
          </a:bodyPr>
          <a:p>
            <a:pPr algn="l"/>
            <a:r>
              <a:rPr lang="zh-CN" altLang="en-US" sz="2000">
                <a:solidFill>
                  <a:srgbClr val="382C78"/>
                </a:solidFill>
                <a:sym typeface="+mn-ea"/>
              </a:rPr>
              <a:t>2．内在冲突</a:t>
            </a:r>
            <a:endParaRPr lang="zh-CN" altLang="en-US" sz="2000">
              <a:solidFill>
                <a:srgbClr val="382C78"/>
              </a:solidFill>
              <a:sym typeface="+mn-ea"/>
            </a:endParaRPr>
          </a:p>
        </p:txBody>
      </p:sp>
      <p:grpSp>
        <p:nvGrpSpPr>
          <p:cNvPr id="13" name="组合 12"/>
          <p:cNvGrpSpPr/>
          <p:nvPr/>
        </p:nvGrpSpPr>
        <p:grpSpPr>
          <a:xfrm>
            <a:off x="446405" y="5315585"/>
            <a:ext cx="11312525" cy="635000"/>
            <a:chOff x="9363" y="3519"/>
            <a:chExt cx="17815" cy="1000"/>
          </a:xfrm>
        </p:grpSpPr>
        <p:sp>
          <p:nvSpPr>
            <p:cNvPr id="21" name="矩形 2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文本框 22"/>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内在冲突是指人的心理冲突。人的这种内心情感和意念的冲突在影片中往往更具有感染力和冲击力。</a:t>
              </a:r>
              <a:endParaRPr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768" cy="1016"/>
            </a:xfrm>
            <a:prstGeom prst="rect">
              <a:avLst/>
            </a:prstGeom>
            <a:noFill/>
          </p:spPr>
          <p:txBody>
            <a:bodyPr wrap="none" rtlCol="0" anchor="t">
              <a:spAutoFit/>
            </a:bodyPr>
            <a:p>
              <a:pPr algn="l"/>
              <a:r>
                <a:rPr lang="zh-CN" altLang="en-US" sz="3600">
                  <a:solidFill>
                    <a:srgbClr val="382C78"/>
                  </a:solidFill>
                  <a:sym typeface="+mn-ea"/>
                </a:rPr>
                <a:t>五、微电影冲突设计</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502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第二节	微电影剧本创作技巧</a:t>
                </a:r>
                <a:endParaRPr>
                  <a:solidFill>
                    <a:schemeClr val="bg1"/>
                  </a:solidFill>
                </a:endParaRPr>
              </a:p>
            </p:txBody>
          </p:sp>
        </p:grpSp>
      </p:grpSp>
      <p:sp>
        <p:nvSpPr>
          <p:cNvPr id="4" name="文本框 3"/>
          <p:cNvSpPr txBox="1"/>
          <p:nvPr/>
        </p:nvSpPr>
        <p:spPr>
          <a:xfrm>
            <a:off x="130175" y="1121410"/>
            <a:ext cx="10187940" cy="398780"/>
          </a:xfrm>
          <a:prstGeom prst="rect">
            <a:avLst/>
          </a:prstGeom>
          <a:noFill/>
        </p:spPr>
        <p:txBody>
          <a:bodyPr wrap="square" rtlCol="0" anchor="t">
            <a:spAutoFit/>
          </a:bodyPr>
          <a:p>
            <a:pPr algn="l"/>
            <a:r>
              <a:rPr lang="zh-CN" altLang="en-US" sz="2000">
                <a:solidFill>
                  <a:srgbClr val="382C78"/>
                </a:solidFill>
                <a:sym typeface="+mn-ea"/>
              </a:rPr>
              <a:t>（一）冲突分类</a:t>
            </a:r>
            <a:endParaRPr lang="zh-CN" altLang="en-US" sz="2000">
              <a:solidFill>
                <a:srgbClr val="382C78"/>
              </a:solidFill>
              <a:sym typeface="+mn-ea"/>
            </a:endParaRPr>
          </a:p>
        </p:txBody>
      </p:sp>
      <p:grpSp>
        <p:nvGrpSpPr>
          <p:cNvPr id="5" name="组合 4"/>
          <p:cNvGrpSpPr/>
          <p:nvPr/>
        </p:nvGrpSpPr>
        <p:grpSpPr>
          <a:xfrm>
            <a:off x="446405" y="1802130"/>
            <a:ext cx="11312525" cy="922020"/>
            <a:chOff x="9363" y="3519"/>
            <a:chExt cx="17815" cy="1452"/>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内在冲突表现人物内心世界矛盾的冲突，体现的是一种隐性冲突；外在冲突则表现人物外部形态的冲突，体现的是一种显性冲突。内在冲突往往外化为人物的外部动作，以外在冲突的形式出现。</a:t>
              </a:r>
              <a:endParaRPr dirty="0">
                <a:latin typeface="+mn-ea"/>
                <a:cs typeface="宋体" panose="02010600030101010101" pitchFamily="2" charset="-122"/>
                <a:sym typeface="+mn-ea"/>
              </a:endParaRPr>
            </a:p>
          </p:txBody>
        </p:sp>
      </p:grpSp>
      <p:sp>
        <p:nvSpPr>
          <p:cNvPr id="10" name="文本框 9"/>
          <p:cNvSpPr txBox="1"/>
          <p:nvPr/>
        </p:nvSpPr>
        <p:spPr>
          <a:xfrm>
            <a:off x="354330" y="1520190"/>
            <a:ext cx="10187940" cy="398780"/>
          </a:xfrm>
          <a:prstGeom prst="rect">
            <a:avLst/>
          </a:prstGeom>
          <a:noFill/>
        </p:spPr>
        <p:txBody>
          <a:bodyPr wrap="square" rtlCol="0" anchor="t">
            <a:spAutoFit/>
          </a:bodyPr>
          <a:p>
            <a:pPr algn="l"/>
            <a:r>
              <a:rPr lang="zh-CN" altLang="en-US" sz="2000">
                <a:solidFill>
                  <a:srgbClr val="382C78"/>
                </a:solidFill>
                <a:sym typeface="+mn-ea"/>
              </a:rPr>
              <a:t>3．内在冲突与外在冲突的关系</a:t>
            </a:r>
            <a:endParaRPr lang="zh-CN" altLang="en-US" sz="2000">
              <a:solidFill>
                <a:srgbClr val="382C78"/>
              </a:solidFill>
              <a:sym typeface="+mn-ea"/>
            </a:endParaRPr>
          </a:p>
        </p:txBody>
      </p:sp>
      <p:sp>
        <p:nvSpPr>
          <p:cNvPr id="11" name="文本框 10"/>
          <p:cNvSpPr txBox="1"/>
          <p:nvPr/>
        </p:nvSpPr>
        <p:spPr>
          <a:xfrm>
            <a:off x="130175" y="2724150"/>
            <a:ext cx="10187940" cy="398780"/>
          </a:xfrm>
          <a:prstGeom prst="rect">
            <a:avLst/>
          </a:prstGeom>
          <a:noFill/>
        </p:spPr>
        <p:txBody>
          <a:bodyPr wrap="square" rtlCol="0" anchor="t">
            <a:spAutoFit/>
          </a:bodyPr>
          <a:p>
            <a:pPr algn="l"/>
            <a:r>
              <a:rPr lang="zh-CN" altLang="en-US" sz="2000">
                <a:solidFill>
                  <a:srgbClr val="382C78"/>
                </a:solidFill>
                <a:sym typeface="+mn-ea"/>
              </a:rPr>
              <a:t>（二）冲突设计技巧</a:t>
            </a:r>
            <a:endParaRPr lang="zh-CN" altLang="en-US" sz="2000">
              <a:solidFill>
                <a:srgbClr val="382C78"/>
              </a:solidFill>
              <a:sym typeface="+mn-ea"/>
            </a:endParaRPr>
          </a:p>
        </p:txBody>
      </p:sp>
      <p:sp>
        <p:nvSpPr>
          <p:cNvPr id="12" name="文本框 11"/>
          <p:cNvSpPr txBox="1"/>
          <p:nvPr/>
        </p:nvSpPr>
        <p:spPr>
          <a:xfrm>
            <a:off x="354330" y="3122930"/>
            <a:ext cx="10187940" cy="1322070"/>
          </a:xfrm>
          <a:prstGeom prst="rect">
            <a:avLst/>
          </a:prstGeom>
          <a:noFill/>
        </p:spPr>
        <p:txBody>
          <a:bodyPr wrap="square" rtlCol="0" anchor="t">
            <a:spAutoFit/>
          </a:bodyPr>
          <a:p>
            <a:pPr algn="l"/>
            <a:r>
              <a:rPr lang="zh-CN" altLang="en-US" sz="2000">
                <a:solidFill>
                  <a:srgbClr val="382C78"/>
                </a:solidFill>
                <a:sym typeface="+mn-ea"/>
              </a:rPr>
              <a:t>1．利用差异制造冲突</a:t>
            </a:r>
            <a:r>
              <a:rPr lang="en-US" altLang="zh-CN" sz="2000">
                <a:solidFill>
                  <a:srgbClr val="382C78"/>
                </a:solidFill>
                <a:sym typeface="+mn-ea"/>
              </a:rPr>
              <a:t>                     </a:t>
            </a:r>
            <a:r>
              <a:rPr lang="zh-CN" altLang="en-US" sz="2000">
                <a:solidFill>
                  <a:srgbClr val="382C78"/>
                </a:solidFill>
                <a:sym typeface="+mn-ea"/>
              </a:rPr>
              <a:t>2．利用动作展开冲突</a:t>
            </a:r>
            <a:endParaRPr lang="zh-CN" altLang="en-US" sz="2000">
              <a:solidFill>
                <a:srgbClr val="382C78"/>
              </a:solidFill>
              <a:sym typeface="+mn-ea"/>
            </a:endParaRPr>
          </a:p>
          <a:p>
            <a:pPr algn="l"/>
            <a:r>
              <a:rPr lang="zh-CN" altLang="en-US" sz="2000">
                <a:solidFill>
                  <a:srgbClr val="382C78"/>
                </a:solidFill>
                <a:sym typeface="+mn-ea"/>
              </a:rPr>
              <a:t>3．利用悬念推迟冲突</a:t>
            </a:r>
            <a:r>
              <a:rPr lang="en-US" altLang="zh-CN" sz="2000">
                <a:solidFill>
                  <a:srgbClr val="382C78"/>
                </a:solidFill>
                <a:sym typeface="+mn-ea"/>
              </a:rPr>
              <a:t>                     </a:t>
            </a:r>
            <a:r>
              <a:rPr lang="zh-CN" altLang="en-US" sz="2000">
                <a:solidFill>
                  <a:srgbClr val="382C78"/>
                </a:solidFill>
                <a:sym typeface="+mn-ea"/>
              </a:rPr>
              <a:t>4．利用细节放大冲突</a:t>
            </a:r>
            <a:endParaRPr lang="zh-CN" altLang="en-US" sz="2000">
              <a:solidFill>
                <a:srgbClr val="382C78"/>
              </a:solidFill>
              <a:sym typeface="+mn-ea"/>
            </a:endParaRPr>
          </a:p>
          <a:p>
            <a:pPr algn="l"/>
            <a:r>
              <a:rPr lang="zh-CN" altLang="en-US" sz="2000">
                <a:solidFill>
                  <a:srgbClr val="382C78"/>
                </a:solidFill>
                <a:sym typeface="+mn-ea"/>
              </a:rPr>
              <a:t>5．利用情境蕴含冲突</a:t>
            </a:r>
            <a:r>
              <a:rPr lang="en-US" altLang="zh-CN" sz="2000">
                <a:solidFill>
                  <a:srgbClr val="382C78"/>
                </a:solidFill>
                <a:sym typeface="+mn-ea"/>
              </a:rPr>
              <a:t>                     </a:t>
            </a:r>
            <a:r>
              <a:rPr lang="zh-CN" altLang="en-US" sz="2000">
                <a:solidFill>
                  <a:srgbClr val="382C78"/>
                </a:solidFill>
                <a:sym typeface="+mn-ea"/>
              </a:rPr>
              <a:t>6．利用语言强化冲突</a:t>
            </a:r>
            <a:endParaRPr lang="zh-CN" altLang="en-US" sz="2000">
              <a:solidFill>
                <a:srgbClr val="382C78"/>
              </a:solidFill>
              <a:sym typeface="+mn-ea"/>
            </a:endParaRPr>
          </a:p>
          <a:p>
            <a:pPr algn="l"/>
            <a:r>
              <a:rPr lang="zh-CN" altLang="en-US" sz="2000">
                <a:solidFill>
                  <a:srgbClr val="382C78"/>
                </a:solidFill>
                <a:sym typeface="+mn-ea"/>
              </a:rPr>
              <a:t>7．利用声音扩展冲突</a:t>
            </a:r>
            <a:endParaRPr lang="zh-CN" altLang="en-US" sz="2000">
              <a:solidFill>
                <a:srgbClr val="382C78"/>
              </a:solidFill>
              <a:sym typeface="+mn-ea"/>
            </a:endParaRPr>
          </a:p>
        </p:txBody>
      </p:sp>
      <p:sp>
        <p:nvSpPr>
          <p:cNvPr id="14" name="文本框 13"/>
          <p:cNvSpPr txBox="1"/>
          <p:nvPr/>
        </p:nvSpPr>
        <p:spPr>
          <a:xfrm>
            <a:off x="822325" y="4528820"/>
            <a:ext cx="10187940" cy="1938020"/>
          </a:xfrm>
          <a:prstGeom prst="rect">
            <a:avLst/>
          </a:prstGeom>
          <a:noFill/>
        </p:spPr>
        <p:txBody>
          <a:bodyPr wrap="square" rtlCol="0" anchor="t">
            <a:spAutoFit/>
          </a:bodyPr>
          <a:p>
            <a:pPr algn="l"/>
            <a:r>
              <a:rPr lang="en-US" altLang="zh-CN" sz="2000">
                <a:solidFill>
                  <a:srgbClr val="382C78"/>
                </a:solidFill>
                <a:sym typeface="+mn-ea"/>
              </a:rPr>
              <a:t>        </a:t>
            </a:r>
            <a:r>
              <a:rPr lang="zh-CN" altLang="en-US" sz="2000">
                <a:solidFill>
                  <a:srgbClr val="382C78"/>
                </a:solidFill>
                <a:sym typeface="+mn-ea"/>
              </a:rPr>
              <a:t>冲突的最后解决最终体现在影片的结局中，在设计故事结局时，要根据情节发展的需要来选择采用封闭式结局还是开放式结局。在封闭式结局中，主要矛盾冲突最终都会得到解决，剧中主要人物的命运、情感归宿会有最终的结果，给观众一个完满的交代，这也是观众所期待的，而在开放式结局中，剧中的主要矛盾冲突没有得到全部解决，情节没有明确的收尾，给人一种遗憾的感觉，但如果处理得当，它可以给观众带来更多的思考和感悟空间。</a:t>
            </a:r>
            <a:endParaRPr lang="zh-CN" altLang="en-US"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768" cy="1016"/>
            </a:xfrm>
            <a:prstGeom prst="rect">
              <a:avLst/>
            </a:prstGeom>
            <a:noFill/>
          </p:spPr>
          <p:txBody>
            <a:bodyPr wrap="none" rtlCol="0" anchor="t">
              <a:spAutoFit/>
            </a:bodyPr>
            <a:p>
              <a:pPr algn="l"/>
              <a:r>
                <a:rPr lang="zh-CN" altLang="en-US" sz="3600">
                  <a:solidFill>
                    <a:srgbClr val="382C78"/>
                  </a:solidFill>
                  <a:sym typeface="+mn-ea"/>
                </a:rPr>
                <a:t>六、微电影悬念设计</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502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第二节	微电影剧本创作技巧</a:t>
                </a:r>
                <a:endParaRPr>
                  <a:solidFill>
                    <a:schemeClr val="bg1"/>
                  </a:solidFill>
                </a:endParaRPr>
              </a:p>
            </p:txBody>
          </p:sp>
        </p:grpSp>
      </p:grpSp>
      <p:sp>
        <p:nvSpPr>
          <p:cNvPr id="14" name="文本框 13"/>
          <p:cNvSpPr txBox="1"/>
          <p:nvPr/>
        </p:nvSpPr>
        <p:spPr>
          <a:xfrm>
            <a:off x="564515" y="1121410"/>
            <a:ext cx="10926445" cy="2861310"/>
          </a:xfrm>
          <a:prstGeom prst="rect">
            <a:avLst/>
          </a:prstGeom>
          <a:noFill/>
        </p:spPr>
        <p:txBody>
          <a:bodyPr wrap="square" rtlCol="0" anchor="t">
            <a:spAutoFit/>
          </a:bodyPr>
          <a:p>
            <a:pPr algn="l"/>
            <a:r>
              <a:rPr lang="en-US" altLang="zh-CN" sz="2000">
                <a:solidFill>
                  <a:srgbClr val="382C78"/>
                </a:solidFill>
                <a:sym typeface="+mn-ea"/>
              </a:rPr>
              <a:t>        </a:t>
            </a:r>
            <a:r>
              <a:rPr lang="zh-CN" altLang="en-US" sz="2000">
                <a:solidFill>
                  <a:srgbClr val="382C78"/>
                </a:solidFill>
                <a:sym typeface="+mn-ea"/>
              </a:rPr>
              <a:t>所谓悬念是指编剧和导演利用观众对故事发展和人物命运前景的关切与期待心理，在剧中设置悬而未决的矛盾冲突。</a:t>
            </a:r>
            <a:endParaRPr lang="zh-CN" altLang="en-US" sz="2000">
              <a:solidFill>
                <a:srgbClr val="382C78"/>
              </a:solidFill>
              <a:sym typeface="+mn-ea"/>
            </a:endParaRPr>
          </a:p>
          <a:p>
            <a:pPr algn="l"/>
            <a:endParaRPr lang="zh-CN" altLang="en-US" sz="2000">
              <a:solidFill>
                <a:srgbClr val="382C78"/>
              </a:solidFill>
              <a:sym typeface="+mn-ea"/>
            </a:endParaRPr>
          </a:p>
          <a:p>
            <a:pPr algn="l"/>
            <a:r>
              <a:rPr lang="en-US" altLang="zh-CN" sz="2000">
                <a:solidFill>
                  <a:srgbClr val="382C78"/>
                </a:solidFill>
                <a:sym typeface="+mn-ea"/>
              </a:rPr>
              <a:t>       </a:t>
            </a:r>
            <a:r>
              <a:rPr lang="zh-CN" altLang="en-US" sz="2000">
                <a:solidFill>
                  <a:srgbClr val="382C78"/>
                </a:solidFill>
                <a:sym typeface="+mn-ea"/>
              </a:rPr>
              <a:t>悬念在于剧中人对事情不知道，而观众却知道，因此每当观众猜测结局如何时，戏剧效果就会变得更为强烈。</a:t>
            </a:r>
            <a:endParaRPr lang="zh-CN" altLang="en-US" sz="2000">
              <a:solidFill>
                <a:srgbClr val="382C78"/>
              </a:solidFill>
              <a:sym typeface="+mn-ea"/>
            </a:endParaRPr>
          </a:p>
          <a:p>
            <a:pPr algn="l"/>
            <a:endParaRPr lang="zh-CN" altLang="en-US" sz="2000">
              <a:solidFill>
                <a:srgbClr val="382C78"/>
              </a:solidFill>
              <a:sym typeface="+mn-ea"/>
            </a:endParaRPr>
          </a:p>
          <a:p>
            <a:pPr algn="l"/>
            <a:r>
              <a:rPr lang="en-US" altLang="zh-CN" sz="2000">
                <a:solidFill>
                  <a:srgbClr val="382C78"/>
                </a:solidFill>
                <a:sym typeface="+mn-ea"/>
              </a:rPr>
              <a:t>       优秀的影视作品往往充满悬念，尤其在侦探片、间谍片、警匪片、反腐片、打黑片中表现突出。编剧通过悬疑情节和矛盾冲突的设置，制造紧张的气氛，让故事极具戏剧性，达到吸引观众的目的。</a:t>
            </a:r>
            <a:endParaRPr lang="en-US" altLang="zh-CN" sz="2000">
              <a:solidFill>
                <a:srgbClr val="382C78"/>
              </a:solidFill>
              <a:sym typeface="+mn-ea"/>
            </a:endParaRPr>
          </a:p>
        </p:txBody>
      </p:sp>
      <p:sp>
        <p:nvSpPr>
          <p:cNvPr id="2" name="文本框 1"/>
          <p:cNvSpPr txBox="1"/>
          <p:nvPr/>
        </p:nvSpPr>
        <p:spPr>
          <a:xfrm>
            <a:off x="160655" y="3982720"/>
            <a:ext cx="10187940" cy="398780"/>
          </a:xfrm>
          <a:prstGeom prst="rect">
            <a:avLst/>
          </a:prstGeom>
          <a:noFill/>
        </p:spPr>
        <p:txBody>
          <a:bodyPr wrap="square" rtlCol="0" anchor="t">
            <a:spAutoFit/>
          </a:bodyPr>
          <a:p>
            <a:pPr algn="l"/>
            <a:r>
              <a:rPr lang="zh-CN" altLang="en-US" sz="2000">
                <a:solidFill>
                  <a:srgbClr val="382C78"/>
                </a:solidFill>
                <a:sym typeface="+mn-ea"/>
              </a:rPr>
              <a:t>（一）悬念设计方法</a:t>
            </a:r>
            <a:endParaRPr lang="zh-CN" altLang="en-US" sz="2000">
              <a:solidFill>
                <a:srgbClr val="382C78"/>
              </a:solidFill>
              <a:sym typeface="+mn-ea"/>
            </a:endParaRPr>
          </a:p>
        </p:txBody>
      </p:sp>
      <p:sp>
        <p:nvSpPr>
          <p:cNvPr id="7" name="文本框 6"/>
          <p:cNvSpPr txBox="1"/>
          <p:nvPr/>
        </p:nvSpPr>
        <p:spPr>
          <a:xfrm>
            <a:off x="264795" y="4381500"/>
            <a:ext cx="10187940" cy="398780"/>
          </a:xfrm>
          <a:prstGeom prst="rect">
            <a:avLst/>
          </a:prstGeom>
          <a:noFill/>
        </p:spPr>
        <p:txBody>
          <a:bodyPr wrap="square" rtlCol="0" anchor="t">
            <a:spAutoFit/>
          </a:bodyPr>
          <a:p>
            <a:pPr algn="l"/>
            <a:r>
              <a:rPr lang="zh-CN" altLang="en-US" sz="2000">
                <a:solidFill>
                  <a:srgbClr val="382C78"/>
                </a:solidFill>
                <a:sym typeface="+mn-ea"/>
              </a:rPr>
              <a:t>1．开场设置法</a:t>
            </a:r>
            <a:endParaRPr lang="zh-CN" altLang="en-US" sz="2000">
              <a:solidFill>
                <a:srgbClr val="382C78"/>
              </a:solidFill>
              <a:sym typeface="+mn-ea"/>
            </a:endParaRPr>
          </a:p>
        </p:txBody>
      </p:sp>
      <p:grpSp>
        <p:nvGrpSpPr>
          <p:cNvPr id="9" name="组合 8"/>
          <p:cNvGrpSpPr/>
          <p:nvPr/>
        </p:nvGrpSpPr>
        <p:grpSpPr>
          <a:xfrm rot="0">
            <a:off x="455295" y="4780280"/>
            <a:ext cx="11538585" cy="469265"/>
            <a:chOff x="1491" y="3356"/>
            <a:chExt cx="18171" cy="739"/>
          </a:xfrm>
        </p:grpSpPr>
        <p:sp>
          <p:nvSpPr>
            <p:cNvPr id="13" name="文本框 12"/>
            <p:cNvSpPr txBox="1"/>
            <p:nvPr/>
          </p:nvSpPr>
          <p:spPr>
            <a:xfrm>
              <a:off x="1980" y="3356"/>
              <a:ext cx="17682" cy="580"/>
            </a:xfrm>
            <a:prstGeom prst="rect">
              <a:avLst/>
            </a:prstGeom>
            <a:noFill/>
          </p:spPr>
          <p:txBody>
            <a:bodyPr wrap="square" rtlCol="0" anchor="t">
              <a:spAutoFit/>
            </a:bodyPr>
            <a:p>
              <a:r>
                <a:rPr dirty="0">
                  <a:latin typeface="+mn-ea"/>
                  <a:cs typeface="宋体" panose="02010600030101010101" pitchFamily="2" charset="-122"/>
                  <a:sym typeface="+mn-ea"/>
                </a:rPr>
                <a:t>在影片剧本开头部分引出悬念，提示观众，最大限度地让观众产生期待，以使观众迫切想知道前因后果。</a:t>
              </a:r>
              <a:endParaRPr dirty="0">
                <a:latin typeface="+mn-ea"/>
                <a:cs typeface="宋体" panose="02010600030101010101" pitchFamily="2" charset="-122"/>
                <a:sym typeface="+mn-ea"/>
              </a:endParaRPr>
            </a:p>
          </p:txBody>
        </p:sp>
        <p:sp>
          <p:nvSpPr>
            <p:cNvPr id="16" name="椭圆 1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7" name="组合 16"/>
          <p:cNvGrpSpPr/>
          <p:nvPr/>
        </p:nvGrpSpPr>
        <p:grpSpPr>
          <a:xfrm>
            <a:off x="144780" y="5249545"/>
            <a:ext cx="11468735" cy="914400"/>
            <a:chOff x="1336" y="7266"/>
            <a:chExt cx="18061" cy="1440"/>
          </a:xfrm>
        </p:grpSpPr>
        <p:grpSp>
          <p:nvGrpSpPr>
            <p:cNvPr id="18" name="组合 17"/>
            <p:cNvGrpSpPr/>
            <p:nvPr/>
          </p:nvGrpSpPr>
          <p:grpSpPr>
            <a:xfrm>
              <a:off x="1336" y="7266"/>
              <a:ext cx="2483" cy="1440"/>
              <a:chOff x="982" y="7247"/>
              <a:chExt cx="2483" cy="1440"/>
            </a:xfrm>
          </p:grpSpPr>
          <p:sp>
            <p:nvSpPr>
              <p:cNvPr id="19" name="文本框 18"/>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2" name="图片 21"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41" name="文本框 40"/>
            <p:cNvSpPr txBox="1"/>
            <p:nvPr/>
          </p:nvSpPr>
          <p:spPr>
            <a:xfrm>
              <a:off x="3657" y="7532"/>
              <a:ext cx="15740" cy="1016"/>
            </a:xfrm>
            <a:prstGeom prst="rect">
              <a:avLst/>
            </a:prstGeom>
            <a:noFill/>
          </p:spPr>
          <p:txBody>
            <a:bodyPr wrap="square" rtlCol="0">
              <a:spAutoFit/>
            </a:bodyPr>
            <a:p>
              <a:r>
                <a:t>【开场悬念设置】微电影《老男孩》主人公选秀能否成功，观众并不知道，编导利用观众的好奇心设置了故事卖点—悬念，让观众产生期待。</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768" cy="1016"/>
            </a:xfrm>
            <a:prstGeom prst="rect">
              <a:avLst/>
            </a:prstGeom>
            <a:noFill/>
          </p:spPr>
          <p:txBody>
            <a:bodyPr wrap="none" rtlCol="0" anchor="t">
              <a:spAutoFit/>
            </a:bodyPr>
            <a:p>
              <a:pPr algn="l"/>
              <a:r>
                <a:rPr lang="zh-CN" altLang="en-US" sz="3600">
                  <a:solidFill>
                    <a:srgbClr val="382C78"/>
                  </a:solidFill>
                  <a:sym typeface="+mn-ea"/>
                </a:rPr>
                <a:t>六、微电影悬念设计</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502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第二节	微电影剧本创作技巧</a:t>
                </a:r>
                <a:endParaRPr>
                  <a:solidFill>
                    <a:schemeClr val="bg1"/>
                  </a:solidFill>
                </a:endParaRPr>
              </a:p>
            </p:txBody>
          </p:sp>
        </p:grpSp>
      </p:grpSp>
      <p:sp>
        <p:nvSpPr>
          <p:cNvPr id="2" name="文本框 1"/>
          <p:cNvSpPr txBox="1"/>
          <p:nvPr/>
        </p:nvSpPr>
        <p:spPr>
          <a:xfrm>
            <a:off x="0" y="1025525"/>
            <a:ext cx="10187940" cy="398780"/>
          </a:xfrm>
          <a:prstGeom prst="rect">
            <a:avLst/>
          </a:prstGeom>
          <a:noFill/>
        </p:spPr>
        <p:txBody>
          <a:bodyPr wrap="square" rtlCol="0" anchor="t">
            <a:spAutoFit/>
          </a:bodyPr>
          <a:p>
            <a:pPr algn="l"/>
            <a:r>
              <a:rPr lang="zh-CN" altLang="en-US" sz="2000">
                <a:solidFill>
                  <a:srgbClr val="382C78"/>
                </a:solidFill>
                <a:sym typeface="+mn-ea"/>
              </a:rPr>
              <a:t>（一）悬念设计方法</a:t>
            </a:r>
            <a:endParaRPr lang="zh-CN" altLang="en-US" sz="2000">
              <a:solidFill>
                <a:srgbClr val="382C78"/>
              </a:solidFill>
              <a:sym typeface="+mn-ea"/>
            </a:endParaRPr>
          </a:p>
        </p:txBody>
      </p:sp>
      <p:sp>
        <p:nvSpPr>
          <p:cNvPr id="7" name="文本框 6"/>
          <p:cNvSpPr txBox="1"/>
          <p:nvPr/>
        </p:nvSpPr>
        <p:spPr>
          <a:xfrm>
            <a:off x="264795" y="1424305"/>
            <a:ext cx="10187940" cy="398780"/>
          </a:xfrm>
          <a:prstGeom prst="rect">
            <a:avLst/>
          </a:prstGeom>
          <a:noFill/>
        </p:spPr>
        <p:txBody>
          <a:bodyPr wrap="square" rtlCol="0" anchor="t">
            <a:spAutoFit/>
          </a:bodyPr>
          <a:p>
            <a:pPr algn="l"/>
            <a:r>
              <a:rPr lang="zh-CN" altLang="en-US" sz="2000">
                <a:solidFill>
                  <a:srgbClr val="382C78"/>
                </a:solidFill>
                <a:sym typeface="+mn-ea"/>
              </a:rPr>
              <a:t>2．线索提前法</a:t>
            </a:r>
            <a:endParaRPr lang="zh-CN" altLang="en-US" sz="2000">
              <a:solidFill>
                <a:srgbClr val="382C78"/>
              </a:solidFill>
              <a:sym typeface="+mn-ea"/>
            </a:endParaRPr>
          </a:p>
        </p:txBody>
      </p:sp>
      <p:grpSp>
        <p:nvGrpSpPr>
          <p:cNvPr id="9" name="组合 8"/>
          <p:cNvGrpSpPr/>
          <p:nvPr/>
        </p:nvGrpSpPr>
        <p:grpSpPr>
          <a:xfrm rot="0">
            <a:off x="483870" y="1823085"/>
            <a:ext cx="11538585" cy="645160"/>
            <a:chOff x="1491" y="3356"/>
            <a:chExt cx="18171" cy="1016"/>
          </a:xfrm>
        </p:grpSpPr>
        <p:sp>
          <p:nvSpPr>
            <p:cNvPr id="13" name="文本框 12"/>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把故事的线索或真相提前告诉观众，而剧中主人公对事情并不知道。在这种情况下，观众的心情甚至会比剧中人物还要紧张和急躁不安。事件的结果会不会沿着观众事先知道的线索发展，这是观众所期待的。</a:t>
              </a:r>
              <a:endParaRPr dirty="0">
                <a:latin typeface="+mn-ea"/>
                <a:cs typeface="宋体" panose="02010600030101010101" pitchFamily="2" charset="-122"/>
                <a:sym typeface="+mn-ea"/>
              </a:endParaRPr>
            </a:p>
          </p:txBody>
        </p:sp>
        <p:sp>
          <p:nvSpPr>
            <p:cNvPr id="16" name="椭圆 1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7" name="组合 16"/>
          <p:cNvGrpSpPr/>
          <p:nvPr/>
        </p:nvGrpSpPr>
        <p:grpSpPr>
          <a:xfrm>
            <a:off x="173355" y="2336800"/>
            <a:ext cx="11468735" cy="1090930"/>
            <a:chOff x="1336" y="7266"/>
            <a:chExt cx="18061" cy="1718"/>
          </a:xfrm>
        </p:grpSpPr>
        <p:grpSp>
          <p:nvGrpSpPr>
            <p:cNvPr id="18" name="组合 17"/>
            <p:cNvGrpSpPr/>
            <p:nvPr/>
          </p:nvGrpSpPr>
          <p:grpSpPr>
            <a:xfrm>
              <a:off x="1336" y="7266"/>
              <a:ext cx="2483" cy="1440"/>
              <a:chOff x="982" y="7247"/>
              <a:chExt cx="2483" cy="1440"/>
            </a:xfrm>
          </p:grpSpPr>
          <p:sp>
            <p:nvSpPr>
              <p:cNvPr id="19" name="文本框 18"/>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2" name="图片 21"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41" name="文本框 40"/>
            <p:cNvSpPr txBox="1"/>
            <p:nvPr/>
          </p:nvSpPr>
          <p:spPr>
            <a:xfrm>
              <a:off x="3657" y="7532"/>
              <a:ext cx="15740" cy="1452"/>
            </a:xfrm>
            <a:prstGeom prst="rect">
              <a:avLst/>
            </a:prstGeom>
            <a:noFill/>
          </p:spPr>
          <p:txBody>
            <a:bodyPr wrap="square" rtlCol="0">
              <a:spAutoFit/>
            </a:bodyPr>
            <a:p>
              <a:r>
                <a:t>【线索提前】希区柯克导演的《电话谋杀案》（美国，1954 年）中，由于妻子的不忠，男主角汤姆萌生了杀妻谋财的念头。谋杀真相的全过程已提前展现在观众面前。对于即将发生的一切，观众都已一清二楚，而汤姆的妻子对将要遇到的危险却没有丝毫察觉，更无戒备。</a:t>
              </a:r>
            </a:p>
          </p:txBody>
        </p:sp>
      </p:grpSp>
      <p:sp>
        <p:nvSpPr>
          <p:cNvPr id="4" name="文本框 3"/>
          <p:cNvSpPr txBox="1"/>
          <p:nvPr/>
        </p:nvSpPr>
        <p:spPr>
          <a:xfrm>
            <a:off x="0" y="3427730"/>
            <a:ext cx="10187940" cy="398780"/>
          </a:xfrm>
          <a:prstGeom prst="rect">
            <a:avLst/>
          </a:prstGeom>
          <a:noFill/>
        </p:spPr>
        <p:txBody>
          <a:bodyPr wrap="square" rtlCol="0" anchor="t">
            <a:spAutoFit/>
          </a:bodyPr>
          <a:p>
            <a:pPr algn="l"/>
            <a:r>
              <a:rPr lang="zh-CN" altLang="en-US" sz="2000">
                <a:solidFill>
                  <a:srgbClr val="382C78"/>
                </a:solidFill>
                <a:sym typeface="+mn-ea"/>
              </a:rPr>
              <a:t>（二）悬念设计的几点注意事项</a:t>
            </a:r>
            <a:endParaRPr lang="zh-CN" altLang="en-US" sz="2000">
              <a:solidFill>
                <a:srgbClr val="382C78"/>
              </a:solidFill>
              <a:sym typeface="+mn-ea"/>
            </a:endParaRPr>
          </a:p>
        </p:txBody>
      </p:sp>
      <p:sp>
        <p:nvSpPr>
          <p:cNvPr id="5" name="文本框 4"/>
          <p:cNvSpPr txBox="1"/>
          <p:nvPr/>
        </p:nvSpPr>
        <p:spPr>
          <a:xfrm>
            <a:off x="361950" y="3826510"/>
            <a:ext cx="11500485" cy="1938020"/>
          </a:xfrm>
          <a:prstGeom prst="rect">
            <a:avLst/>
          </a:prstGeom>
          <a:noFill/>
        </p:spPr>
        <p:txBody>
          <a:bodyPr wrap="square" rtlCol="0" anchor="t">
            <a:spAutoFit/>
          </a:bodyPr>
          <a:p>
            <a:pPr algn="l"/>
            <a:r>
              <a:rPr lang="zh-CN" altLang="en-US" sz="2000">
                <a:solidFill>
                  <a:srgbClr val="382C78"/>
                </a:solidFill>
                <a:sym typeface="+mn-ea"/>
              </a:rPr>
              <a:t>1．悬念要有戏剧性：编剧要利用观众心理，使故事富于戏剧性，保持悬念。</a:t>
            </a:r>
            <a:endParaRPr lang="zh-CN" altLang="en-US" sz="2000">
              <a:solidFill>
                <a:srgbClr val="382C78"/>
              </a:solidFill>
              <a:sym typeface="+mn-ea"/>
            </a:endParaRPr>
          </a:p>
          <a:p>
            <a:pPr algn="l"/>
            <a:r>
              <a:rPr lang="zh-CN" altLang="en-US" sz="2000">
                <a:solidFill>
                  <a:srgbClr val="382C78"/>
                </a:solidFill>
                <a:sym typeface="+mn-ea"/>
              </a:rPr>
              <a:t>2．加强语言的悬念表达：过多的对白或独白很容易造成以内容取代悬念，所以在写对白的时候也要充分考虑语言上的悬念表达，做到话中有话，言语冲突配合动作冲突才能更具吸引力。</a:t>
            </a:r>
            <a:endParaRPr lang="zh-CN" altLang="en-US" sz="2000">
              <a:solidFill>
                <a:srgbClr val="382C78"/>
              </a:solidFill>
              <a:sym typeface="+mn-ea"/>
            </a:endParaRPr>
          </a:p>
          <a:p>
            <a:pPr algn="l"/>
            <a:r>
              <a:rPr lang="zh-CN" altLang="en-US" sz="2000">
                <a:solidFill>
                  <a:srgbClr val="382C78"/>
                </a:solidFill>
                <a:sym typeface="+mn-ea"/>
              </a:rPr>
              <a:t>3．通过冲突强化悬念：冲突是戏剧的核心，通过不断制造冲突来保持悬念是吸引观众兴趣的重要手段。</a:t>
            </a:r>
            <a:endParaRPr lang="zh-CN" altLang="en-US" sz="2000">
              <a:solidFill>
                <a:srgbClr val="382C78"/>
              </a:solidFill>
              <a:sym typeface="+mn-ea"/>
            </a:endParaRPr>
          </a:p>
          <a:p>
            <a:pPr algn="l"/>
            <a:r>
              <a:rPr lang="zh-CN" altLang="en-US" sz="2000">
                <a:solidFill>
                  <a:srgbClr val="382C78"/>
                </a:solidFill>
                <a:sym typeface="+mn-ea"/>
              </a:rPr>
              <a:t>4．设计好悬念的释放：故事情节不能让观念从头至尾都处于一种高度紧张的状态，松紧结合的情节更能调动观众的参与情绪。</a:t>
            </a:r>
            <a:endParaRPr lang="zh-CN" altLang="en-US" sz="2000">
              <a:solidFill>
                <a:srgbClr val="382C78"/>
              </a:solidFill>
              <a:sym typeface="+mn-ea"/>
            </a:endParaRPr>
          </a:p>
        </p:txBody>
      </p:sp>
      <p:grpSp>
        <p:nvGrpSpPr>
          <p:cNvPr id="6" name="组合 5"/>
          <p:cNvGrpSpPr/>
          <p:nvPr/>
        </p:nvGrpSpPr>
        <p:grpSpPr>
          <a:xfrm>
            <a:off x="173355" y="5544185"/>
            <a:ext cx="11468735" cy="914400"/>
            <a:chOff x="1336" y="7266"/>
            <a:chExt cx="18061" cy="1440"/>
          </a:xfrm>
        </p:grpSpPr>
        <p:grpSp>
          <p:nvGrpSpPr>
            <p:cNvPr id="8" name="组合 7"/>
            <p:cNvGrpSpPr/>
            <p:nvPr/>
          </p:nvGrpSpPr>
          <p:grpSpPr>
            <a:xfrm>
              <a:off x="1336" y="7266"/>
              <a:ext cx="2483" cy="1440"/>
              <a:chOff x="982" y="7247"/>
              <a:chExt cx="2483" cy="1440"/>
            </a:xfrm>
          </p:grpSpPr>
          <p:sp>
            <p:nvSpPr>
              <p:cNvPr id="10" name="文本框 9"/>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11" name="图片 10"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12" name="文本框 11"/>
            <p:cNvSpPr txBox="1"/>
            <p:nvPr/>
          </p:nvSpPr>
          <p:spPr>
            <a:xfrm>
              <a:off x="3657" y="7532"/>
              <a:ext cx="15740" cy="1016"/>
            </a:xfrm>
            <a:prstGeom prst="rect">
              <a:avLst/>
            </a:prstGeom>
            <a:noFill/>
          </p:spPr>
          <p:txBody>
            <a:bodyPr wrap="square" rtlCol="0">
              <a:spAutoFit/>
            </a:bodyPr>
            <a:p>
              <a:r>
                <a:t>【悬念释放】影片《电话谋杀案》（美国，1954 年），汤姆的妻子最终并没有被杀，大悬念消解，观众对女主人公命运的担心尽释。</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768" cy="1016"/>
            </a:xfrm>
            <a:prstGeom prst="rect">
              <a:avLst/>
            </a:prstGeom>
            <a:noFill/>
          </p:spPr>
          <p:txBody>
            <a:bodyPr wrap="none" rtlCol="0" anchor="t">
              <a:spAutoFit/>
            </a:bodyPr>
            <a:p>
              <a:pPr algn="l"/>
              <a:r>
                <a:rPr lang="zh-CN" altLang="en-US" sz="3600">
                  <a:solidFill>
                    <a:srgbClr val="382C78"/>
                  </a:solidFill>
                  <a:sym typeface="+mn-ea"/>
                </a:rPr>
                <a:t>七、微电影场景设计</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502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第二节	微电影剧本创作技巧</a:t>
                </a:r>
                <a:endParaRPr>
                  <a:solidFill>
                    <a:schemeClr val="bg1"/>
                  </a:solidFill>
                </a:endParaRPr>
              </a:p>
            </p:txBody>
          </p:sp>
        </p:grpSp>
      </p:grpSp>
      <p:sp>
        <p:nvSpPr>
          <p:cNvPr id="2" name="文本框 1"/>
          <p:cNvSpPr txBox="1"/>
          <p:nvPr/>
        </p:nvSpPr>
        <p:spPr>
          <a:xfrm>
            <a:off x="475615" y="1092200"/>
            <a:ext cx="11273155" cy="1938020"/>
          </a:xfrm>
          <a:prstGeom prst="rect">
            <a:avLst/>
          </a:prstGeom>
          <a:noFill/>
        </p:spPr>
        <p:txBody>
          <a:bodyPr wrap="square" rtlCol="0" anchor="t">
            <a:spAutoFit/>
          </a:bodyPr>
          <a:p>
            <a:pPr algn="l"/>
            <a:r>
              <a:rPr lang="en-US" altLang="zh-CN" sz="2000">
                <a:solidFill>
                  <a:srgbClr val="382C78"/>
                </a:solidFill>
                <a:sym typeface="+mn-ea"/>
              </a:rPr>
              <a:t>       </a:t>
            </a:r>
            <a:r>
              <a:rPr lang="zh-CN" altLang="en-US" sz="2000">
                <a:solidFill>
                  <a:srgbClr val="382C78"/>
                </a:solidFill>
                <a:sym typeface="+mn-ea"/>
              </a:rPr>
              <a:t>从广义上说，电影场景一般由环境、故事和角色构成，场景所表达的是整个故事某一片段的情节。从狭义上说，场景是指电影情节单元场次的特定空间环境，它是电影镜头组成的重要元素之一。</a:t>
            </a:r>
            <a:endParaRPr lang="zh-CN" altLang="en-US" sz="2000">
              <a:solidFill>
                <a:srgbClr val="382C78"/>
              </a:solidFill>
              <a:sym typeface="+mn-ea"/>
            </a:endParaRPr>
          </a:p>
          <a:p>
            <a:pPr algn="l"/>
            <a:endParaRPr lang="zh-CN" altLang="en-US" sz="2000">
              <a:solidFill>
                <a:srgbClr val="382C78"/>
              </a:solidFill>
              <a:sym typeface="+mn-ea"/>
            </a:endParaRPr>
          </a:p>
          <a:p>
            <a:pPr algn="l"/>
            <a:r>
              <a:rPr lang="en-US" altLang="zh-CN" sz="2000">
                <a:solidFill>
                  <a:srgbClr val="382C78"/>
                </a:solidFill>
                <a:sym typeface="+mn-ea"/>
              </a:rPr>
              <a:t>       </a:t>
            </a:r>
            <a:r>
              <a:rPr lang="zh-CN" altLang="en-US" sz="2000">
                <a:solidFill>
                  <a:srgbClr val="382C78"/>
                </a:solidFill>
                <a:sym typeface="+mn-ea"/>
              </a:rPr>
              <a:t>场景的设计也是剧本必不可少的内容。但微电影剧本场景的设计不必过于细化，将场景视觉化，写下可以传达意义的视觉形象即可。微电影篇幅短小，故事简单，相应的场景设计一般都不会过于复杂。</a:t>
            </a:r>
            <a:endParaRPr lang="zh-CN" altLang="en-US" sz="2000">
              <a:solidFill>
                <a:srgbClr val="382C78"/>
              </a:solidFill>
              <a:sym typeface="+mn-ea"/>
            </a:endParaRPr>
          </a:p>
        </p:txBody>
      </p:sp>
      <p:sp>
        <p:nvSpPr>
          <p:cNvPr id="5" name="文本框 4"/>
          <p:cNvSpPr txBox="1"/>
          <p:nvPr/>
        </p:nvSpPr>
        <p:spPr>
          <a:xfrm>
            <a:off x="475615" y="3884930"/>
            <a:ext cx="11500485" cy="1630045"/>
          </a:xfrm>
          <a:prstGeom prst="rect">
            <a:avLst/>
          </a:prstGeom>
          <a:noFill/>
        </p:spPr>
        <p:txBody>
          <a:bodyPr wrap="square" rtlCol="0" anchor="t">
            <a:spAutoFit/>
          </a:bodyPr>
          <a:p>
            <a:pPr algn="l"/>
            <a:r>
              <a:rPr lang="zh-CN" altLang="en-US" sz="2000">
                <a:solidFill>
                  <a:srgbClr val="382C78"/>
                </a:solidFill>
                <a:sym typeface="+mn-ea"/>
              </a:rPr>
              <a:t>场景的设计要点：</a:t>
            </a:r>
            <a:endParaRPr lang="zh-CN" altLang="en-US" sz="2000">
              <a:solidFill>
                <a:srgbClr val="382C78"/>
              </a:solidFill>
              <a:sym typeface="+mn-ea"/>
            </a:endParaRPr>
          </a:p>
          <a:p>
            <a:pPr algn="l"/>
            <a:r>
              <a:rPr lang="en-US" altLang="zh-CN" sz="2000">
                <a:solidFill>
                  <a:srgbClr val="382C78"/>
                </a:solidFill>
                <a:sym typeface="+mn-ea"/>
              </a:rPr>
              <a:t>                            </a:t>
            </a:r>
            <a:r>
              <a:rPr lang="zh-CN" altLang="en-US" sz="2000">
                <a:solidFill>
                  <a:srgbClr val="382C78"/>
                </a:solidFill>
                <a:sym typeface="+mn-ea"/>
              </a:rPr>
              <a:t>第一，结合影片内容、情节和风格进行场景的设计。</a:t>
            </a:r>
            <a:endParaRPr lang="zh-CN" altLang="en-US" sz="2000">
              <a:solidFill>
                <a:srgbClr val="382C78"/>
              </a:solidFill>
              <a:sym typeface="+mn-ea"/>
            </a:endParaRPr>
          </a:p>
          <a:p>
            <a:pPr algn="l"/>
            <a:r>
              <a:rPr lang="en-US" altLang="zh-CN" sz="2000">
                <a:solidFill>
                  <a:srgbClr val="382C78"/>
                </a:solidFill>
                <a:sym typeface="+mn-ea"/>
              </a:rPr>
              <a:t>                            </a:t>
            </a:r>
            <a:r>
              <a:rPr lang="zh-CN" altLang="en-US" sz="2000">
                <a:solidFill>
                  <a:srgbClr val="382C78"/>
                </a:solidFill>
                <a:sym typeface="+mn-ea"/>
              </a:rPr>
              <a:t>第二，场景要符合特定的时代特征、地域特征、民族特征。</a:t>
            </a:r>
            <a:endParaRPr lang="zh-CN" altLang="en-US" sz="2000">
              <a:solidFill>
                <a:srgbClr val="382C78"/>
              </a:solidFill>
              <a:sym typeface="+mn-ea"/>
            </a:endParaRPr>
          </a:p>
          <a:p>
            <a:pPr algn="l"/>
            <a:r>
              <a:rPr lang="zh-CN" altLang="en-US" sz="2000">
                <a:solidFill>
                  <a:srgbClr val="382C78"/>
                </a:solidFill>
                <a:sym typeface="+mn-ea"/>
              </a:rPr>
              <a:t> </a:t>
            </a:r>
            <a:r>
              <a:rPr lang="en-US" altLang="zh-CN" sz="2000">
                <a:solidFill>
                  <a:srgbClr val="382C78"/>
                </a:solidFill>
                <a:sym typeface="+mn-ea"/>
              </a:rPr>
              <a:t>                           </a:t>
            </a:r>
            <a:r>
              <a:rPr lang="zh-CN" altLang="en-US" sz="2000">
                <a:solidFill>
                  <a:srgbClr val="382C78"/>
                </a:solidFill>
                <a:sym typeface="+mn-ea"/>
              </a:rPr>
              <a:t>第三，场景要符合人物的命运变化和故事情节的发展需要。</a:t>
            </a:r>
            <a:endParaRPr lang="zh-CN" altLang="en-US" sz="2000">
              <a:solidFill>
                <a:srgbClr val="382C78"/>
              </a:solidFill>
              <a:sym typeface="+mn-ea"/>
            </a:endParaRPr>
          </a:p>
          <a:p>
            <a:pPr algn="l"/>
            <a:r>
              <a:rPr lang="zh-CN" altLang="en-US" sz="2000">
                <a:solidFill>
                  <a:srgbClr val="382C78"/>
                </a:solidFill>
                <a:sym typeface="+mn-ea"/>
              </a:rPr>
              <a:t> </a:t>
            </a:r>
            <a:r>
              <a:rPr lang="en-US" altLang="zh-CN" sz="2000">
                <a:solidFill>
                  <a:srgbClr val="382C78"/>
                </a:solidFill>
                <a:sym typeface="+mn-ea"/>
              </a:rPr>
              <a:t>                           </a:t>
            </a:r>
            <a:r>
              <a:rPr lang="zh-CN" altLang="en-US" sz="2000">
                <a:solidFill>
                  <a:srgbClr val="382C78"/>
                </a:solidFill>
                <a:sym typeface="+mn-ea"/>
              </a:rPr>
              <a:t>第四，场景的设计要服务于整个电影故事及电影内涵的传达。</a:t>
            </a:r>
            <a:endParaRPr lang="zh-CN" altLang="en-US" sz="2000">
              <a:solidFill>
                <a:srgbClr val="382C78"/>
              </a:solidFill>
              <a:sym typeface="+mn-ea"/>
            </a:endParaRPr>
          </a:p>
        </p:txBody>
      </p:sp>
      <p:grpSp>
        <p:nvGrpSpPr>
          <p:cNvPr id="14" name="组合 13"/>
          <p:cNvGrpSpPr/>
          <p:nvPr/>
        </p:nvGrpSpPr>
        <p:grpSpPr>
          <a:xfrm>
            <a:off x="173355" y="2938145"/>
            <a:ext cx="11468735" cy="914400"/>
            <a:chOff x="1336" y="7266"/>
            <a:chExt cx="18061" cy="1440"/>
          </a:xfrm>
        </p:grpSpPr>
        <p:grpSp>
          <p:nvGrpSpPr>
            <p:cNvPr id="20" name="组合 19"/>
            <p:cNvGrpSpPr/>
            <p:nvPr/>
          </p:nvGrpSpPr>
          <p:grpSpPr>
            <a:xfrm>
              <a:off x="1336" y="7266"/>
              <a:ext cx="2483" cy="1440"/>
              <a:chOff x="982" y="7247"/>
              <a:chExt cx="2483" cy="1440"/>
            </a:xfrm>
          </p:grpSpPr>
          <p:sp>
            <p:nvSpPr>
              <p:cNvPr id="21" name="文本框 20"/>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3" name="图片 22"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4" name="文本框 23"/>
            <p:cNvSpPr txBox="1"/>
            <p:nvPr/>
          </p:nvSpPr>
          <p:spPr>
            <a:xfrm>
              <a:off x="3657" y="7532"/>
              <a:ext cx="15740" cy="580"/>
            </a:xfrm>
            <a:prstGeom prst="rect">
              <a:avLst/>
            </a:prstGeom>
            <a:noFill/>
          </p:spPr>
          <p:txBody>
            <a:bodyPr wrap="square" rtlCol="0">
              <a:spAutoFit/>
            </a:bodyPr>
            <a:p>
              <a:r>
                <a:t>【微电影《老男孩》场景设计】</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212080" cy="1097280"/>
            <a:chOff x="417" y="38"/>
            <a:chExt cx="8208" cy="1728"/>
          </a:xfrm>
        </p:grpSpPr>
        <p:sp>
          <p:nvSpPr>
            <p:cNvPr id="15" name="文本框 14"/>
            <p:cNvSpPr txBox="1"/>
            <p:nvPr/>
          </p:nvSpPr>
          <p:spPr>
            <a:xfrm>
              <a:off x="417" y="750"/>
              <a:ext cx="8208" cy="1016"/>
            </a:xfrm>
            <a:prstGeom prst="rect">
              <a:avLst/>
            </a:prstGeom>
            <a:noFill/>
          </p:spPr>
          <p:txBody>
            <a:bodyPr wrap="none" rtlCol="0" anchor="t">
              <a:spAutoFit/>
            </a:bodyPr>
            <a:p>
              <a:pPr algn="l"/>
              <a:r>
                <a:rPr lang="zh-CN" altLang="en-US" sz="3600">
                  <a:solidFill>
                    <a:srgbClr val="382C78"/>
                  </a:solidFill>
                  <a:sym typeface="+mn-ea"/>
                </a:rPr>
                <a:t>八、微电影剧本编写格式</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502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第二节	微电影剧本创作技巧</a:t>
                </a:r>
                <a:endParaRPr>
                  <a:solidFill>
                    <a:schemeClr val="bg1"/>
                  </a:solidFill>
                </a:endParaRPr>
              </a:p>
            </p:txBody>
          </p:sp>
        </p:grpSp>
      </p:grpSp>
      <p:sp>
        <p:nvSpPr>
          <p:cNvPr id="2" name="文本框 1"/>
          <p:cNvSpPr txBox="1"/>
          <p:nvPr/>
        </p:nvSpPr>
        <p:spPr>
          <a:xfrm>
            <a:off x="475615" y="1092200"/>
            <a:ext cx="11273155" cy="1938020"/>
          </a:xfrm>
          <a:prstGeom prst="rect">
            <a:avLst/>
          </a:prstGeom>
          <a:noFill/>
        </p:spPr>
        <p:txBody>
          <a:bodyPr wrap="square" rtlCol="0" anchor="t">
            <a:spAutoFit/>
          </a:bodyPr>
          <a:p>
            <a:pPr algn="l"/>
            <a:r>
              <a:rPr lang="en-US" altLang="zh-CN" sz="2000">
                <a:solidFill>
                  <a:srgbClr val="382C78"/>
                </a:solidFill>
                <a:sym typeface="+mn-ea"/>
              </a:rPr>
              <a:t>       </a:t>
            </a:r>
            <a:r>
              <a:rPr lang="zh-CN" altLang="en-US" sz="2000">
                <a:solidFill>
                  <a:srgbClr val="382C78"/>
                </a:solidFill>
                <a:sym typeface="+mn-ea"/>
              </a:rPr>
              <a:t>我们提倡原创剧本，如果将优秀的微文学作品（如微小说、微故事、微传记等）改编成微电影，就要尊重原作者的知识产权。</a:t>
            </a:r>
            <a:endParaRPr lang="zh-CN" altLang="en-US" sz="2000">
              <a:solidFill>
                <a:srgbClr val="382C78"/>
              </a:solidFill>
              <a:sym typeface="+mn-ea"/>
            </a:endParaRPr>
          </a:p>
          <a:p>
            <a:pPr algn="l"/>
            <a:endParaRPr lang="zh-CN" altLang="en-US" sz="2000">
              <a:solidFill>
                <a:srgbClr val="382C78"/>
              </a:solidFill>
              <a:sym typeface="+mn-ea"/>
            </a:endParaRPr>
          </a:p>
          <a:p>
            <a:pPr algn="l"/>
            <a:r>
              <a:rPr lang="zh-CN" altLang="en-US" sz="2000">
                <a:solidFill>
                  <a:srgbClr val="382C78"/>
                </a:solidFill>
                <a:sym typeface="+mn-ea"/>
              </a:rPr>
              <a:t> </a:t>
            </a:r>
            <a:r>
              <a:rPr lang="en-US" altLang="zh-CN" sz="2000">
                <a:solidFill>
                  <a:srgbClr val="382C78"/>
                </a:solidFill>
                <a:sym typeface="+mn-ea"/>
              </a:rPr>
              <a:t>       </a:t>
            </a:r>
            <a:r>
              <a:rPr lang="zh-CN" altLang="en-US" sz="2000">
                <a:solidFill>
                  <a:srgbClr val="382C78"/>
                </a:solidFill>
                <a:sym typeface="+mn-ea"/>
              </a:rPr>
              <a:t>一般来说，优秀的微文学作品都具备较好的文化内涵和艺术魅力。以优秀微文学作品改编的剧本为基础拍摄微电影，成功概率自然高。但并不是所有的文学作品都适合改编成电影，能改编成影视作品的一是要有好的故事，二是这个故事要有较强的可视性。</a:t>
            </a:r>
            <a:endParaRPr lang="zh-CN" altLang="en-US" sz="2000">
              <a:solidFill>
                <a:srgbClr val="382C78"/>
              </a:solidFill>
              <a:sym typeface="+mn-ea"/>
            </a:endParaRPr>
          </a:p>
        </p:txBody>
      </p:sp>
      <p:sp>
        <p:nvSpPr>
          <p:cNvPr id="5" name="文本框 4"/>
          <p:cNvSpPr txBox="1"/>
          <p:nvPr/>
        </p:nvSpPr>
        <p:spPr>
          <a:xfrm>
            <a:off x="475615" y="3129915"/>
            <a:ext cx="11500485" cy="2553335"/>
          </a:xfrm>
          <a:prstGeom prst="rect">
            <a:avLst/>
          </a:prstGeom>
          <a:noFill/>
        </p:spPr>
        <p:txBody>
          <a:bodyPr wrap="square" rtlCol="0" anchor="t">
            <a:spAutoFit/>
          </a:bodyPr>
          <a:p>
            <a:pPr algn="l"/>
            <a:r>
              <a:rPr lang="zh-CN" altLang="en-US" sz="2000">
                <a:solidFill>
                  <a:srgbClr val="382C78"/>
                </a:solidFill>
                <a:sym typeface="+mn-ea"/>
              </a:rPr>
              <a:t>常见的改编方式有以下几种：</a:t>
            </a:r>
            <a:endParaRPr lang="zh-CN" altLang="en-US" sz="2000">
              <a:solidFill>
                <a:srgbClr val="382C78"/>
              </a:solidFill>
              <a:sym typeface="+mn-ea"/>
            </a:endParaRPr>
          </a:p>
          <a:p>
            <a:pPr algn="l"/>
            <a:r>
              <a:rPr lang="zh-CN" altLang="en-US" sz="2000">
                <a:solidFill>
                  <a:srgbClr val="382C78"/>
                </a:solidFill>
                <a:sym typeface="+mn-ea"/>
              </a:rPr>
              <a:t>照编：把原著内容基本不变地用影视方式体现出来。可以整体照编，也可以部分照编。</a:t>
            </a:r>
            <a:endParaRPr lang="zh-CN" altLang="en-US" sz="2000">
              <a:solidFill>
                <a:srgbClr val="382C78"/>
              </a:solidFill>
              <a:sym typeface="+mn-ea"/>
            </a:endParaRPr>
          </a:p>
          <a:p>
            <a:pPr algn="l"/>
            <a:r>
              <a:rPr lang="zh-CN" altLang="en-US" sz="2000">
                <a:solidFill>
                  <a:srgbClr val="382C78"/>
                </a:solidFill>
                <a:sym typeface="+mn-ea"/>
              </a:rPr>
              <a:t>改编：在原作的基础上，对故事情节进行创造性改写。</a:t>
            </a:r>
            <a:endParaRPr lang="zh-CN" altLang="en-US" sz="2000">
              <a:solidFill>
                <a:srgbClr val="382C78"/>
              </a:solidFill>
              <a:sym typeface="+mn-ea"/>
            </a:endParaRPr>
          </a:p>
          <a:p>
            <a:pPr algn="l"/>
            <a:r>
              <a:rPr lang="zh-CN" altLang="en-US" sz="2000">
                <a:solidFill>
                  <a:srgbClr val="382C78"/>
                </a:solidFill>
                <a:sym typeface="+mn-ea"/>
              </a:rPr>
              <a:t>创编：借鉴某些作品的框架和故事情节进行的一种再创作。</a:t>
            </a:r>
            <a:endParaRPr lang="zh-CN" altLang="en-US" sz="2000">
              <a:solidFill>
                <a:srgbClr val="382C78"/>
              </a:solidFill>
              <a:sym typeface="+mn-ea"/>
            </a:endParaRPr>
          </a:p>
          <a:p>
            <a:pPr algn="l"/>
            <a:endParaRPr lang="zh-CN" altLang="en-US" sz="2000">
              <a:solidFill>
                <a:srgbClr val="382C78"/>
              </a:solidFill>
              <a:sym typeface="+mn-ea"/>
            </a:endParaRPr>
          </a:p>
          <a:p>
            <a:pPr algn="l"/>
            <a:r>
              <a:rPr lang="en-US" altLang="zh-CN" sz="2000">
                <a:solidFill>
                  <a:srgbClr val="382C78"/>
                </a:solidFill>
                <a:sym typeface="+mn-ea"/>
              </a:rPr>
              <a:t>       </a:t>
            </a:r>
            <a:r>
              <a:rPr lang="zh-CN" altLang="en-US" sz="2000">
                <a:solidFill>
                  <a:srgbClr val="382C78"/>
                </a:solidFill>
                <a:sym typeface="+mn-ea"/>
              </a:rPr>
              <a:t>剧本编写虽然没有固定、统一的格式，但相对规范的格式对编剧初学者快速掌握编剧技巧还是非常必要的。规范的剧本通常有四个基本的构成要素：场景描写、人物、对话和动作描写。微剧本格式应该简单明了，可视性强。</a:t>
            </a:r>
            <a:endParaRPr lang="zh-CN" altLang="en-US"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768" cy="1016"/>
            </a:xfrm>
            <a:prstGeom prst="rect">
              <a:avLst/>
            </a:prstGeom>
            <a:noFill/>
          </p:spPr>
          <p:txBody>
            <a:bodyPr wrap="none" rtlCol="0" anchor="t">
              <a:spAutoFit/>
            </a:bodyPr>
            <a:p>
              <a:pPr algn="l"/>
              <a:r>
                <a:rPr lang="zh-CN" altLang="en-US" sz="3600">
                  <a:solidFill>
                    <a:srgbClr val="382C78"/>
                  </a:solidFill>
                  <a:sym typeface="+mn-ea"/>
                </a:rPr>
                <a:t>一、导演的基本职责</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26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微电影导演技巧</a:t>
                </a:r>
                <a:endParaRPr>
                  <a:solidFill>
                    <a:schemeClr val="bg1"/>
                  </a:solidFill>
                </a:endParaRPr>
              </a:p>
            </p:txBody>
          </p:sp>
        </p:grpSp>
      </p:grpSp>
      <p:sp>
        <p:nvSpPr>
          <p:cNvPr id="2" name="文本框 1"/>
          <p:cNvSpPr txBox="1"/>
          <p:nvPr/>
        </p:nvSpPr>
        <p:spPr>
          <a:xfrm>
            <a:off x="371475" y="1121410"/>
            <a:ext cx="11650345" cy="398780"/>
          </a:xfrm>
          <a:prstGeom prst="rect">
            <a:avLst/>
          </a:prstGeom>
          <a:noFill/>
        </p:spPr>
        <p:txBody>
          <a:bodyPr wrap="square" rtlCol="0" anchor="t">
            <a:spAutoFit/>
          </a:bodyPr>
          <a:p>
            <a:pPr algn="l"/>
            <a:r>
              <a:rPr lang="zh-CN" altLang="en-US" sz="2000">
                <a:solidFill>
                  <a:srgbClr val="382C78"/>
                </a:solidFill>
                <a:sym typeface="+mn-ea"/>
              </a:rPr>
              <a:t>对传统电影而言，导演的职责主要包括以下几方面：</a:t>
            </a:r>
            <a:endParaRPr lang="zh-CN" altLang="en-US" sz="2000">
              <a:solidFill>
                <a:srgbClr val="382C78"/>
              </a:solidFill>
              <a:sym typeface="+mn-ea"/>
            </a:endParaRPr>
          </a:p>
        </p:txBody>
      </p:sp>
      <p:sp>
        <p:nvSpPr>
          <p:cNvPr id="9" name="文本框 8"/>
          <p:cNvSpPr txBox="1"/>
          <p:nvPr/>
        </p:nvSpPr>
        <p:spPr>
          <a:xfrm>
            <a:off x="371475" y="1621155"/>
            <a:ext cx="11650345" cy="4707890"/>
          </a:xfrm>
          <a:prstGeom prst="rect">
            <a:avLst/>
          </a:prstGeom>
          <a:noFill/>
        </p:spPr>
        <p:txBody>
          <a:bodyPr wrap="square" rtlCol="0" anchor="t">
            <a:spAutoFit/>
          </a:bodyPr>
          <a:p>
            <a:pPr algn="l"/>
            <a:r>
              <a:rPr lang="zh-CN" altLang="en-US" sz="2000">
                <a:solidFill>
                  <a:srgbClr val="382C78"/>
                </a:solidFill>
                <a:sym typeface="+mn-ea"/>
              </a:rPr>
              <a:t>第一，导演与主要创作人员研究和分析剧本，负责整部影片的艺术准则。</a:t>
            </a:r>
            <a:endParaRPr lang="zh-CN" altLang="en-US" sz="2000">
              <a:solidFill>
                <a:srgbClr val="382C78"/>
              </a:solidFill>
              <a:sym typeface="+mn-ea"/>
            </a:endParaRPr>
          </a:p>
          <a:p>
            <a:pPr algn="l"/>
            <a:endParaRPr lang="zh-CN" altLang="en-US" sz="2000">
              <a:solidFill>
                <a:srgbClr val="382C78"/>
              </a:solidFill>
              <a:sym typeface="+mn-ea"/>
            </a:endParaRPr>
          </a:p>
          <a:p>
            <a:pPr algn="l"/>
            <a:r>
              <a:rPr lang="zh-CN" altLang="en-US" sz="2000">
                <a:solidFill>
                  <a:srgbClr val="382C78"/>
                </a:solidFill>
                <a:sym typeface="+mn-ea"/>
              </a:rPr>
              <a:t>第二，与制片人联合提名和推荐演员角色人选。</a:t>
            </a:r>
            <a:endParaRPr lang="zh-CN" altLang="en-US" sz="2000">
              <a:solidFill>
                <a:srgbClr val="382C78"/>
              </a:solidFill>
              <a:sym typeface="+mn-ea"/>
            </a:endParaRPr>
          </a:p>
          <a:p>
            <a:pPr algn="l"/>
            <a:endParaRPr lang="zh-CN" altLang="en-US" sz="2000">
              <a:solidFill>
                <a:srgbClr val="382C78"/>
              </a:solidFill>
              <a:sym typeface="+mn-ea"/>
            </a:endParaRPr>
          </a:p>
          <a:p>
            <a:pPr algn="l"/>
            <a:r>
              <a:rPr lang="zh-CN" altLang="en-US" sz="2000">
                <a:solidFill>
                  <a:srgbClr val="382C78"/>
                </a:solidFill>
                <a:sym typeface="+mn-ea"/>
              </a:rPr>
              <a:t>第三，根据剧本和拍摄要求选择外景或指导美工进行场景设计、搭建室内外景。</a:t>
            </a:r>
            <a:endParaRPr lang="zh-CN" altLang="en-US" sz="2000">
              <a:solidFill>
                <a:srgbClr val="382C78"/>
              </a:solidFill>
              <a:sym typeface="+mn-ea"/>
            </a:endParaRPr>
          </a:p>
          <a:p>
            <a:pPr algn="l"/>
            <a:endParaRPr lang="zh-CN" altLang="en-US" sz="2000">
              <a:solidFill>
                <a:srgbClr val="382C78"/>
              </a:solidFill>
              <a:sym typeface="+mn-ea"/>
            </a:endParaRPr>
          </a:p>
          <a:p>
            <a:pPr algn="l"/>
            <a:r>
              <a:rPr lang="zh-CN" altLang="en-US" sz="2000">
                <a:solidFill>
                  <a:srgbClr val="382C78"/>
                </a:solidFill>
                <a:sym typeface="+mn-ea"/>
              </a:rPr>
              <a:t>第四，指导道具组完成道具的准备和布置工作。</a:t>
            </a:r>
            <a:endParaRPr lang="zh-CN" altLang="en-US" sz="2000">
              <a:solidFill>
                <a:srgbClr val="382C78"/>
              </a:solidFill>
              <a:sym typeface="+mn-ea"/>
            </a:endParaRPr>
          </a:p>
          <a:p>
            <a:pPr algn="l"/>
            <a:endParaRPr lang="zh-CN" altLang="en-US" sz="2000">
              <a:solidFill>
                <a:srgbClr val="382C78"/>
              </a:solidFill>
              <a:sym typeface="+mn-ea"/>
            </a:endParaRPr>
          </a:p>
          <a:p>
            <a:pPr algn="l"/>
            <a:r>
              <a:rPr lang="zh-CN" altLang="en-US" sz="2000">
                <a:solidFill>
                  <a:srgbClr val="382C78"/>
                </a:solidFill>
                <a:sym typeface="+mn-ea"/>
              </a:rPr>
              <a:t>第五，指导现场的拍摄、灯光、剧务、录音、美术、化妆、服装等各部门工作。</a:t>
            </a:r>
            <a:endParaRPr lang="zh-CN" altLang="en-US" sz="2000">
              <a:solidFill>
                <a:srgbClr val="382C78"/>
              </a:solidFill>
              <a:sym typeface="+mn-ea"/>
            </a:endParaRPr>
          </a:p>
          <a:p>
            <a:pPr algn="l"/>
            <a:endParaRPr lang="zh-CN" altLang="en-US" sz="2000">
              <a:solidFill>
                <a:srgbClr val="382C78"/>
              </a:solidFill>
              <a:sym typeface="+mn-ea"/>
            </a:endParaRPr>
          </a:p>
          <a:p>
            <a:pPr algn="l"/>
            <a:r>
              <a:rPr lang="zh-CN" altLang="en-US" sz="2000">
                <a:solidFill>
                  <a:srgbClr val="382C78"/>
                </a:solidFill>
                <a:sym typeface="+mn-ea"/>
              </a:rPr>
              <a:t>第六，指导演员表演。</a:t>
            </a:r>
            <a:endParaRPr lang="zh-CN" altLang="en-US" sz="2000">
              <a:solidFill>
                <a:srgbClr val="382C78"/>
              </a:solidFill>
              <a:sym typeface="+mn-ea"/>
            </a:endParaRPr>
          </a:p>
          <a:p>
            <a:pPr algn="l"/>
            <a:endParaRPr lang="zh-CN" altLang="en-US" sz="2000">
              <a:solidFill>
                <a:srgbClr val="382C78"/>
              </a:solidFill>
              <a:sym typeface="+mn-ea"/>
            </a:endParaRPr>
          </a:p>
          <a:p>
            <a:pPr algn="l"/>
            <a:r>
              <a:rPr lang="zh-CN" altLang="en-US" sz="2000">
                <a:solidFill>
                  <a:srgbClr val="382C78"/>
                </a:solidFill>
                <a:sym typeface="+mn-ea"/>
              </a:rPr>
              <a:t>第七，与制片方商讨影片的宣传计划。</a:t>
            </a:r>
            <a:endParaRPr lang="zh-CN" altLang="en-US" sz="2000">
              <a:solidFill>
                <a:srgbClr val="382C78"/>
              </a:solidFill>
              <a:sym typeface="+mn-ea"/>
            </a:endParaRPr>
          </a:p>
          <a:p>
            <a:pPr algn="l"/>
            <a:endParaRPr lang="zh-CN" altLang="en-US" sz="2000">
              <a:solidFill>
                <a:srgbClr val="382C78"/>
              </a:solidFill>
              <a:sym typeface="+mn-ea"/>
            </a:endParaRPr>
          </a:p>
          <a:p>
            <a:pPr algn="l"/>
            <a:r>
              <a:rPr lang="zh-CN" altLang="en-US" sz="2000">
                <a:solidFill>
                  <a:srgbClr val="382C78"/>
                </a:solidFill>
                <a:sym typeface="+mn-ea"/>
              </a:rPr>
              <a:t>第八，指导工作团队完成影片后期制作，包括剪辑、配音、动画、字幕、特效、片头片尾设计等。</a:t>
            </a:r>
            <a:endParaRPr lang="zh-CN" altLang="en-US"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768" cy="1016"/>
            </a:xfrm>
            <a:prstGeom prst="rect">
              <a:avLst/>
            </a:prstGeom>
            <a:noFill/>
          </p:spPr>
          <p:txBody>
            <a:bodyPr wrap="none" rtlCol="0" anchor="t">
              <a:spAutoFit/>
            </a:bodyPr>
            <a:p>
              <a:pPr algn="l"/>
              <a:r>
                <a:rPr lang="zh-CN" altLang="en-US" sz="3600">
                  <a:solidFill>
                    <a:srgbClr val="382C78"/>
                  </a:solidFill>
                  <a:sym typeface="+mn-ea"/>
                </a:rPr>
                <a:t>二、微电影筹划拍摄</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26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微电影导演技巧</a:t>
                </a:r>
                <a:endParaRPr>
                  <a:solidFill>
                    <a:schemeClr val="bg1"/>
                  </a:solidFill>
                </a:endParaRPr>
              </a:p>
            </p:txBody>
          </p:sp>
        </p:grpSp>
      </p:grpSp>
      <p:sp>
        <p:nvSpPr>
          <p:cNvPr id="2" name="文本框 1"/>
          <p:cNvSpPr txBox="1"/>
          <p:nvPr/>
        </p:nvSpPr>
        <p:spPr>
          <a:xfrm>
            <a:off x="58420" y="1121410"/>
            <a:ext cx="11650345" cy="398780"/>
          </a:xfrm>
          <a:prstGeom prst="rect">
            <a:avLst/>
          </a:prstGeom>
          <a:noFill/>
        </p:spPr>
        <p:txBody>
          <a:bodyPr wrap="square" rtlCol="0" anchor="t">
            <a:spAutoFit/>
          </a:bodyPr>
          <a:p>
            <a:pPr algn="l"/>
            <a:r>
              <a:rPr lang="zh-CN" altLang="en-US" sz="2000">
                <a:solidFill>
                  <a:srgbClr val="382C78"/>
                </a:solidFill>
                <a:sym typeface="+mn-ea"/>
              </a:rPr>
              <a:t>（一）剧本选择与研究</a:t>
            </a:r>
            <a:endParaRPr lang="zh-CN" altLang="en-US" sz="2000">
              <a:solidFill>
                <a:srgbClr val="382C78"/>
              </a:solidFill>
              <a:sym typeface="+mn-ea"/>
            </a:endParaRPr>
          </a:p>
        </p:txBody>
      </p:sp>
      <p:grpSp>
        <p:nvGrpSpPr>
          <p:cNvPr id="6" name="组合 5"/>
          <p:cNvGrpSpPr/>
          <p:nvPr/>
        </p:nvGrpSpPr>
        <p:grpSpPr>
          <a:xfrm>
            <a:off x="446405" y="1458595"/>
            <a:ext cx="11312525" cy="1337945"/>
            <a:chOff x="9363" y="3519"/>
            <a:chExt cx="17815" cy="2107"/>
          </a:xfrm>
        </p:grpSpPr>
        <p:sp>
          <p:nvSpPr>
            <p:cNvPr id="7" name="矩形 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导演在选剧本时，首先要看剧本的内容是否适合微电影的表现。其次，要看剧本的主题立意是否深刻、富有新意，故事情节是否感人。导演在选择剧本时，可优先选择自己喜欢的、内容熟悉的、能激起创作热情的剧本，这样更有利于导演保持较强烈的创作欲望。</a:t>
              </a:r>
              <a:endParaRPr dirty="0">
                <a:latin typeface="+mn-ea"/>
                <a:cs typeface="宋体" panose="02010600030101010101" pitchFamily="2" charset="-122"/>
                <a:sym typeface="+mn-ea"/>
              </a:endParaRPr>
            </a:p>
          </p:txBody>
        </p:sp>
      </p:grpSp>
      <p:sp>
        <p:nvSpPr>
          <p:cNvPr id="9" name="文本框 8"/>
          <p:cNvSpPr txBox="1"/>
          <p:nvPr/>
        </p:nvSpPr>
        <p:spPr>
          <a:xfrm>
            <a:off x="175260" y="2752725"/>
            <a:ext cx="11650345" cy="398780"/>
          </a:xfrm>
          <a:prstGeom prst="rect">
            <a:avLst/>
          </a:prstGeom>
          <a:noFill/>
        </p:spPr>
        <p:txBody>
          <a:bodyPr wrap="square" rtlCol="0" anchor="t">
            <a:spAutoFit/>
          </a:bodyPr>
          <a:p>
            <a:pPr algn="l"/>
            <a:r>
              <a:rPr lang="zh-CN" altLang="en-US" sz="2000">
                <a:solidFill>
                  <a:srgbClr val="382C78"/>
                </a:solidFill>
                <a:sym typeface="+mn-ea"/>
              </a:rPr>
              <a:t>对剧本的分析研究主要有以下几点：</a:t>
            </a:r>
            <a:endParaRPr lang="zh-CN" altLang="en-US" sz="2000">
              <a:solidFill>
                <a:srgbClr val="382C78"/>
              </a:solidFill>
              <a:sym typeface="+mn-ea"/>
            </a:endParaRPr>
          </a:p>
        </p:txBody>
      </p:sp>
      <p:grpSp>
        <p:nvGrpSpPr>
          <p:cNvPr id="10" name="组合 9"/>
          <p:cNvGrpSpPr/>
          <p:nvPr/>
        </p:nvGrpSpPr>
        <p:grpSpPr>
          <a:xfrm>
            <a:off x="474345" y="3035300"/>
            <a:ext cx="11312525" cy="3096895"/>
            <a:chOff x="9363" y="3519"/>
            <a:chExt cx="17815" cy="4877"/>
          </a:xfrm>
        </p:grpSpPr>
        <p:sp>
          <p:nvSpPr>
            <p:cNvPr id="11" name="矩形 1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10093" y="3519"/>
              <a:ext cx="17085" cy="4877"/>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充分了解编剧的创作意图，在熟悉剧本的基础上，与编剧及主要创作人员共同研讨剧本，必要时可主动介入编剧创作，对剧本进行二次加工和修改，使剧本更符合要求。</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分析剧本的题材是否贴近现实、贴近生活，故事内容是否充实、富有表现力，故事情节是否真实感人。</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研究剧本的结构形式及风格样式。</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分析剧本的主要角色，研究细节的处理，把握主要人物形象的塑造及事件发展过程中矛盾冲突的呈现。</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审定台词。</a:t>
              </a:r>
              <a:endParaRPr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6126480" cy="1246505"/>
            <a:chOff x="417" y="125"/>
            <a:chExt cx="9648" cy="1963"/>
          </a:xfrm>
        </p:grpSpPr>
        <p:sp>
          <p:nvSpPr>
            <p:cNvPr id="15" name="文本框 14"/>
            <p:cNvSpPr txBox="1"/>
            <p:nvPr/>
          </p:nvSpPr>
          <p:spPr>
            <a:xfrm>
              <a:off x="417" y="1072"/>
              <a:ext cx="9648" cy="1016"/>
            </a:xfrm>
            <a:prstGeom prst="rect">
              <a:avLst/>
            </a:prstGeom>
            <a:noFill/>
          </p:spPr>
          <p:txBody>
            <a:bodyPr wrap="none" rtlCol="0" anchor="t">
              <a:spAutoFit/>
            </a:bodyPr>
            <a:p>
              <a:pPr algn="l"/>
              <a:r>
                <a:rPr lang="zh-CN" altLang="en-US" sz="3600">
                  <a:solidFill>
                    <a:srgbClr val="382C78"/>
                  </a:solidFill>
                  <a:sym typeface="+mn-ea"/>
                </a:rPr>
                <a:t>一、声音在影视艺术中的作用</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168" cy="580"/>
              </a:xfrm>
              <a:prstGeom prst="rect">
                <a:avLst/>
              </a:prstGeom>
              <a:noFill/>
            </p:spPr>
            <p:txBody>
              <a:bodyPr wrap="none" rtlCol="0">
                <a:spAutoFit/>
              </a:bodyPr>
              <a:p>
                <a:pPr algn="l"/>
                <a:r>
                  <a:rPr>
                    <a:solidFill>
                      <a:schemeClr val="bg1"/>
                    </a:solidFill>
                  </a:rPr>
                  <a:t>第二节	声音艺术</a:t>
                </a:r>
                <a:endParaRPr>
                  <a:solidFill>
                    <a:schemeClr val="bg1"/>
                  </a:solidFill>
                </a:endParaRPr>
              </a:p>
            </p:txBody>
          </p:sp>
        </p:grpSp>
      </p:grpSp>
      <p:sp>
        <p:nvSpPr>
          <p:cNvPr id="11" name="文本框 10"/>
          <p:cNvSpPr txBox="1"/>
          <p:nvPr/>
        </p:nvSpPr>
        <p:spPr>
          <a:xfrm>
            <a:off x="264795" y="1325880"/>
            <a:ext cx="1452880" cy="398780"/>
          </a:xfrm>
          <a:prstGeom prst="rect">
            <a:avLst/>
          </a:prstGeom>
          <a:noFill/>
        </p:spPr>
        <p:txBody>
          <a:bodyPr wrap="none" rtlCol="0" anchor="t">
            <a:spAutoFit/>
          </a:bodyPr>
          <a:p>
            <a:pPr algn="l"/>
            <a:r>
              <a:rPr lang="zh-CN" altLang="en-US" sz="2000">
                <a:solidFill>
                  <a:srgbClr val="382C78"/>
                </a:solidFill>
                <a:sym typeface="+mn-ea"/>
              </a:rPr>
              <a:t>（二）音响</a:t>
            </a:r>
            <a:endParaRPr lang="zh-CN" altLang="en-US" sz="2000">
              <a:solidFill>
                <a:srgbClr val="382C78"/>
              </a:solidFill>
              <a:sym typeface="+mn-ea"/>
            </a:endParaRPr>
          </a:p>
        </p:txBody>
      </p:sp>
      <p:grpSp>
        <p:nvGrpSpPr>
          <p:cNvPr id="21" name="组合 20"/>
          <p:cNvGrpSpPr/>
          <p:nvPr/>
        </p:nvGrpSpPr>
        <p:grpSpPr>
          <a:xfrm>
            <a:off x="500380" y="1576070"/>
            <a:ext cx="11463020" cy="922020"/>
            <a:chOff x="9363" y="3519"/>
            <a:chExt cx="18052" cy="1452"/>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7322"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音响也称效果声，是影视作品中除了人声和音乐之外的所有声音的统称。它包括影视时空关系中所出现的自然界的和人造环境中的一切音响或噪声，有时还包括作为背景音响出现的人声和音乐。</a:t>
              </a:r>
              <a:endParaRPr lang="zh-CN" altLang="en-US" dirty="0">
                <a:latin typeface="+mn-ea"/>
                <a:cs typeface="宋体" panose="02010600030101010101" pitchFamily="2" charset="-122"/>
                <a:sym typeface="+mn-ea"/>
              </a:endParaRPr>
            </a:p>
          </p:txBody>
        </p:sp>
      </p:grpSp>
      <p:grpSp>
        <p:nvGrpSpPr>
          <p:cNvPr id="7" name="组合 6"/>
          <p:cNvGrpSpPr/>
          <p:nvPr/>
        </p:nvGrpSpPr>
        <p:grpSpPr>
          <a:xfrm>
            <a:off x="500380" y="2327275"/>
            <a:ext cx="11463020" cy="922020"/>
            <a:chOff x="9363" y="3519"/>
            <a:chExt cx="18052" cy="1452"/>
          </a:xfrm>
        </p:grpSpPr>
        <p:sp>
          <p:nvSpPr>
            <p:cNvPr id="14" name="矩形 1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文本框 23"/>
            <p:cNvSpPr txBox="1"/>
            <p:nvPr/>
          </p:nvSpPr>
          <p:spPr>
            <a:xfrm>
              <a:off x="10093" y="3519"/>
              <a:ext cx="17322"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在影视艺术中，各种音响以其各自不同的特质构成特殊的听觉形象，具有增添生活气息、烘托环境、渲染气氛、推动情节发展、创造节奏等功能，增强了影视的艺术效果。</a:t>
              </a:r>
              <a:endParaRPr lang="zh-CN" altLang="en-US" dirty="0">
                <a:latin typeface="+mn-ea"/>
                <a:cs typeface="宋体" panose="02010600030101010101" pitchFamily="2" charset="-122"/>
                <a:sym typeface="+mn-ea"/>
              </a:endParaRPr>
            </a:p>
          </p:txBody>
        </p:sp>
      </p:grpSp>
      <p:grpSp>
        <p:nvGrpSpPr>
          <p:cNvPr id="25" name="组合 24"/>
          <p:cNvGrpSpPr/>
          <p:nvPr/>
        </p:nvGrpSpPr>
        <p:grpSpPr>
          <a:xfrm>
            <a:off x="500380" y="3091180"/>
            <a:ext cx="10694035" cy="635000"/>
            <a:chOff x="9363" y="3519"/>
            <a:chExt cx="16841" cy="1000"/>
          </a:xfrm>
        </p:grpSpPr>
        <p:sp>
          <p:nvSpPr>
            <p:cNvPr id="26" name="矩形 2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影视作品中的音响可以是自然的，也可以是人工模拟的。</a:t>
              </a:r>
              <a:endParaRPr lang="zh-CN" altLang="en-US" dirty="0">
                <a:latin typeface="+mn-ea"/>
                <a:cs typeface="宋体" panose="02010600030101010101" pitchFamily="2" charset="-122"/>
                <a:sym typeface="+mn-ea"/>
              </a:endParaRPr>
            </a:p>
          </p:txBody>
        </p:sp>
      </p:grpSp>
      <p:grpSp>
        <p:nvGrpSpPr>
          <p:cNvPr id="5" name="组合 4"/>
          <p:cNvGrpSpPr/>
          <p:nvPr/>
        </p:nvGrpSpPr>
        <p:grpSpPr>
          <a:xfrm rot="0">
            <a:off x="500380" y="6052820"/>
            <a:ext cx="10348595" cy="469265"/>
            <a:chOff x="1491" y="3356"/>
            <a:chExt cx="16297" cy="739"/>
          </a:xfrm>
        </p:grpSpPr>
        <p:sp>
          <p:nvSpPr>
            <p:cNvPr id="6" name="文本框 5"/>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军事音响，是指各类武器装备发出的声音</a:t>
              </a:r>
              <a:endParaRPr lang="zh-CN" altLang="en-US" dirty="0">
                <a:latin typeface="+mn-ea"/>
                <a:cs typeface="宋体" panose="02010600030101010101" pitchFamily="2" charset="-122"/>
                <a:sym typeface="+mn-ea"/>
              </a:endParaRPr>
            </a:p>
          </p:txBody>
        </p:sp>
        <p:sp>
          <p:nvSpPr>
            <p:cNvPr id="28" name="椭圆 2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9" name="组合 28"/>
          <p:cNvGrpSpPr/>
          <p:nvPr/>
        </p:nvGrpSpPr>
        <p:grpSpPr>
          <a:xfrm rot="0">
            <a:off x="500380" y="4295140"/>
            <a:ext cx="11463020" cy="645160"/>
            <a:chOff x="1491" y="3356"/>
            <a:chExt cx="18052" cy="1016"/>
          </a:xfrm>
        </p:grpSpPr>
        <p:sp>
          <p:nvSpPr>
            <p:cNvPr id="30" name="文本框 29"/>
            <p:cNvSpPr txBox="1"/>
            <p:nvPr/>
          </p:nvSpPr>
          <p:spPr>
            <a:xfrm>
              <a:off x="1980" y="3356"/>
              <a:ext cx="17563"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动作音响：是指影视作品中人物或动物活动时发出的各种声音。通过人的活动产生的种种音响，具有刻画人物身份、性格、情绪、年龄、性别、生活习惯的作用。</a:t>
              </a:r>
              <a:endParaRPr lang="zh-CN" altLang="en-US" dirty="0">
                <a:latin typeface="+mn-ea"/>
                <a:cs typeface="宋体" panose="02010600030101010101" pitchFamily="2" charset="-122"/>
                <a:sym typeface="+mn-ea"/>
              </a:endParaRPr>
            </a:p>
          </p:txBody>
        </p:sp>
        <p:sp>
          <p:nvSpPr>
            <p:cNvPr id="31" name="椭圆 3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34" name="文本框 33"/>
          <p:cNvSpPr txBox="1"/>
          <p:nvPr/>
        </p:nvSpPr>
        <p:spPr>
          <a:xfrm>
            <a:off x="251460" y="3891280"/>
            <a:ext cx="2355850" cy="398780"/>
          </a:xfrm>
          <a:prstGeom prst="rect">
            <a:avLst/>
          </a:prstGeom>
          <a:noFill/>
        </p:spPr>
        <p:txBody>
          <a:bodyPr wrap="none" rtlCol="0" anchor="t">
            <a:spAutoFit/>
          </a:bodyPr>
          <a:p>
            <a:pPr algn="l"/>
            <a:r>
              <a:rPr lang="zh-CN" altLang="en-US" sz="2000">
                <a:solidFill>
                  <a:srgbClr val="382C78"/>
                </a:solidFill>
                <a:sym typeface="+mn-ea"/>
              </a:rPr>
              <a:t>1．影视音响的类型</a:t>
            </a:r>
            <a:endParaRPr lang="zh-CN" altLang="en-US" sz="2000">
              <a:solidFill>
                <a:srgbClr val="382C78"/>
              </a:solidFill>
              <a:sym typeface="+mn-ea"/>
            </a:endParaRPr>
          </a:p>
        </p:txBody>
      </p:sp>
      <p:grpSp>
        <p:nvGrpSpPr>
          <p:cNvPr id="35" name="组合 34"/>
          <p:cNvGrpSpPr/>
          <p:nvPr/>
        </p:nvGrpSpPr>
        <p:grpSpPr>
          <a:xfrm rot="0">
            <a:off x="500380" y="4951730"/>
            <a:ext cx="10348595" cy="469265"/>
            <a:chOff x="1491" y="3356"/>
            <a:chExt cx="16297" cy="739"/>
          </a:xfrm>
        </p:grpSpPr>
        <p:sp>
          <p:nvSpPr>
            <p:cNvPr id="37" name="文本框 36"/>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环境音响，包括自然音响和社会音响，是指自然环境和社会环境中发出的各种声音。</a:t>
              </a:r>
              <a:endParaRPr lang="zh-CN" altLang="en-US" dirty="0">
                <a:latin typeface="+mn-ea"/>
                <a:cs typeface="宋体" panose="02010600030101010101" pitchFamily="2" charset="-122"/>
                <a:sym typeface="+mn-ea"/>
              </a:endParaRPr>
            </a:p>
          </p:txBody>
        </p:sp>
        <p:sp>
          <p:nvSpPr>
            <p:cNvPr id="38" name="椭圆 3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9" name="组合 38"/>
          <p:cNvGrpSpPr/>
          <p:nvPr/>
        </p:nvGrpSpPr>
        <p:grpSpPr>
          <a:xfrm rot="0">
            <a:off x="500380" y="5490845"/>
            <a:ext cx="10348595" cy="469265"/>
            <a:chOff x="1491" y="3356"/>
            <a:chExt cx="16297" cy="739"/>
          </a:xfrm>
        </p:grpSpPr>
        <p:sp>
          <p:nvSpPr>
            <p:cNvPr id="40" name="文本框 39"/>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机械音响，是指各种机器设备在运动时所发出的声音</a:t>
              </a:r>
              <a:endParaRPr lang="zh-CN" altLang="en-US" dirty="0">
                <a:latin typeface="+mn-ea"/>
                <a:cs typeface="宋体" panose="02010600030101010101" pitchFamily="2" charset="-122"/>
                <a:sym typeface="+mn-ea"/>
              </a:endParaRPr>
            </a:p>
          </p:txBody>
        </p:sp>
        <p:sp>
          <p:nvSpPr>
            <p:cNvPr id="41" name="椭圆 4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768" cy="1016"/>
            </a:xfrm>
            <a:prstGeom prst="rect">
              <a:avLst/>
            </a:prstGeom>
            <a:noFill/>
          </p:spPr>
          <p:txBody>
            <a:bodyPr wrap="none" rtlCol="0" anchor="t">
              <a:spAutoFit/>
            </a:bodyPr>
            <a:p>
              <a:pPr algn="l"/>
              <a:r>
                <a:rPr lang="zh-CN" altLang="en-US" sz="3600">
                  <a:solidFill>
                    <a:srgbClr val="382C78"/>
                  </a:solidFill>
                  <a:sym typeface="+mn-ea"/>
                </a:rPr>
                <a:t>二、微电影筹划拍摄</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26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微电影导演技巧</a:t>
                </a:r>
                <a:endParaRPr>
                  <a:solidFill>
                    <a:schemeClr val="bg1"/>
                  </a:solidFill>
                </a:endParaRPr>
              </a:p>
            </p:txBody>
          </p:sp>
        </p:grpSp>
      </p:grpSp>
      <p:sp>
        <p:nvSpPr>
          <p:cNvPr id="2" name="文本框 1"/>
          <p:cNvSpPr txBox="1"/>
          <p:nvPr/>
        </p:nvSpPr>
        <p:spPr>
          <a:xfrm>
            <a:off x="58420" y="1121410"/>
            <a:ext cx="11650345" cy="398780"/>
          </a:xfrm>
          <a:prstGeom prst="rect">
            <a:avLst/>
          </a:prstGeom>
          <a:noFill/>
        </p:spPr>
        <p:txBody>
          <a:bodyPr wrap="square" rtlCol="0" anchor="t">
            <a:spAutoFit/>
          </a:bodyPr>
          <a:p>
            <a:pPr algn="l"/>
            <a:r>
              <a:rPr lang="zh-CN" altLang="en-US" sz="2000">
                <a:solidFill>
                  <a:srgbClr val="382C78"/>
                </a:solidFill>
                <a:sym typeface="+mn-ea"/>
              </a:rPr>
              <a:t>（二）场景选定与设计</a:t>
            </a:r>
            <a:endParaRPr lang="zh-CN" altLang="en-US" sz="2000">
              <a:solidFill>
                <a:srgbClr val="382C78"/>
              </a:solidFill>
              <a:sym typeface="+mn-ea"/>
            </a:endParaRPr>
          </a:p>
        </p:txBody>
      </p:sp>
      <p:grpSp>
        <p:nvGrpSpPr>
          <p:cNvPr id="6" name="组合 5"/>
          <p:cNvGrpSpPr/>
          <p:nvPr/>
        </p:nvGrpSpPr>
        <p:grpSpPr>
          <a:xfrm>
            <a:off x="446405" y="1458595"/>
            <a:ext cx="11312525" cy="635000"/>
            <a:chOff x="9363" y="3519"/>
            <a:chExt cx="17815" cy="1000"/>
          </a:xfrm>
        </p:grpSpPr>
        <p:sp>
          <p:nvSpPr>
            <p:cNvPr id="7" name="矩形 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场景是影片剧情展开的空间环境，包括现实场景和非现实场景。</a:t>
              </a:r>
              <a:endParaRPr dirty="0">
                <a:latin typeface="+mn-ea"/>
                <a:cs typeface="宋体" panose="02010600030101010101" pitchFamily="2" charset="-122"/>
                <a:sym typeface="+mn-ea"/>
              </a:endParaRPr>
            </a:p>
          </p:txBody>
        </p:sp>
      </p:grpSp>
      <p:grpSp>
        <p:nvGrpSpPr>
          <p:cNvPr id="4" name="组合 3"/>
          <p:cNvGrpSpPr/>
          <p:nvPr/>
        </p:nvGrpSpPr>
        <p:grpSpPr>
          <a:xfrm>
            <a:off x="474345" y="2117725"/>
            <a:ext cx="11312525" cy="922020"/>
            <a:chOff x="9363" y="3519"/>
            <a:chExt cx="17815" cy="1452"/>
          </a:xfrm>
        </p:grpSpPr>
        <p:sp>
          <p:nvSpPr>
            <p:cNvPr id="5" name="矩形 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文本框 12"/>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导演根据剧本对场景的要求，与摄像、美工、录音等主创人员共同选择和确定理想的室外和室内场景。对不符合要求的场景还要进行必要的设计。</a:t>
              </a:r>
              <a:endParaRPr dirty="0">
                <a:latin typeface="+mn-ea"/>
                <a:cs typeface="宋体" panose="02010600030101010101" pitchFamily="2" charset="-122"/>
                <a:sym typeface="+mn-ea"/>
              </a:endParaRPr>
            </a:p>
          </p:txBody>
        </p:sp>
      </p:grpSp>
      <p:sp>
        <p:nvSpPr>
          <p:cNvPr id="14" name="文本框 13"/>
          <p:cNvSpPr txBox="1"/>
          <p:nvPr/>
        </p:nvSpPr>
        <p:spPr>
          <a:xfrm>
            <a:off x="63500" y="2995930"/>
            <a:ext cx="11650345" cy="398780"/>
          </a:xfrm>
          <a:prstGeom prst="rect">
            <a:avLst/>
          </a:prstGeom>
          <a:noFill/>
        </p:spPr>
        <p:txBody>
          <a:bodyPr wrap="square" rtlCol="0" anchor="t">
            <a:spAutoFit/>
          </a:bodyPr>
          <a:p>
            <a:pPr algn="l"/>
            <a:r>
              <a:rPr lang="zh-CN" altLang="en-US" sz="2000">
                <a:solidFill>
                  <a:srgbClr val="382C78"/>
                </a:solidFill>
                <a:sym typeface="+mn-ea"/>
              </a:rPr>
              <a:t>（三）演员选定与指导</a:t>
            </a:r>
            <a:endParaRPr lang="zh-CN" altLang="en-US" sz="2000">
              <a:solidFill>
                <a:srgbClr val="382C78"/>
              </a:solidFill>
              <a:sym typeface="+mn-ea"/>
            </a:endParaRPr>
          </a:p>
        </p:txBody>
      </p:sp>
      <p:grpSp>
        <p:nvGrpSpPr>
          <p:cNvPr id="16" name="组合 15"/>
          <p:cNvGrpSpPr/>
          <p:nvPr/>
        </p:nvGrpSpPr>
        <p:grpSpPr>
          <a:xfrm>
            <a:off x="396240" y="3793490"/>
            <a:ext cx="11312525" cy="1593850"/>
            <a:chOff x="9363" y="3519"/>
            <a:chExt cx="17815" cy="2510"/>
          </a:xfrm>
        </p:grpSpPr>
        <p:sp>
          <p:nvSpPr>
            <p:cNvPr id="17" name="矩形 1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7085" cy="2510"/>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第一，演员的气质应符合剧中人物的气质和性格。</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第二，演员的外貌、形体应接近剧中人物的形象和特征。</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第三，演员要具有一定的表演技能，可将剧中人物的特性体现出来。</a:t>
              </a:r>
              <a:endParaRPr dirty="0">
                <a:latin typeface="+mn-ea"/>
                <a:cs typeface="宋体" panose="02010600030101010101" pitchFamily="2" charset="-122"/>
                <a:sym typeface="+mn-ea"/>
              </a:endParaRPr>
            </a:p>
          </p:txBody>
        </p:sp>
      </p:grpSp>
      <p:sp>
        <p:nvSpPr>
          <p:cNvPr id="19" name="文本框 18"/>
          <p:cNvSpPr txBox="1"/>
          <p:nvPr/>
        </p:nvSpPr>
        <p:spPr>
          <a:xfrm>
            <a:off x="271145" y="3394710"/>
            <a:ext cx="11650345" cy="398780"/>
          </a:xfrm>
          <a:prstGeom prst="rect">
            <a:avLst/>
          </a:prstGeom>
          <a:noFill/>
        </p:spPr>
        <p:txBody>
          <a:bodyPr wrap="square" rtlCol="0" anchor="t">
            <a:spAutoFit/>
          </a:bodyPr>
          <a:p>
            <a:pPr algn="l"/>
            <a:r>
              <a:rPr lang="zh-CN" altLang="en-US" sz="2000">
                <a:solidFill>
                  <a:srgbClr val="382C78"/>
                </a:solidFill>
                <a:sym typeface="+mn-ea"/>
              </a:rPr>
              <a:t>导演选择演员的主要依据是：</a:t>
            </a:r>
            <a:endParaRPr lang="zh-CN" altLang="en-US" sz="2000">
              <a:solidFill>
                <a:srgbClr val="382C78"/>
              </a:solidFill>
              <a:sym typeface="+mn-ea"/>
            </a:endParaRPr>
          </a:p>
        </p:txBody>
      </p:sp>
      <p:grpSp>
        <p:nvGrpSpPr>
          <p:cNvPr id="21" name="组合 20"/>
          <p:cNvGrpSpPr/>
          <p:nvPr/>
        </p:nvGrpSpPr>
        <p:grpSpPr>
          <a:xfrm>
            <a:off x="396240" y="5308600"/>
            <a:ext cx="11312525" cy="1337945"/>
            <a:chOff x="9363" y="3519"/>
            <a:chExt cx="17815" cy="2107"/>
          </a:xfrm>
        </p:grpSpPr>
        <p:sp>
          <p:nvSpPr>
            <p:cNvPr id="22" name="矩形 2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文本框 22"/>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演员选定后，导演需要与演员进行交流与沟通，为演员讲述剧情内容、分析人物角色并提出表演要求，帮助演员更好地把握和创作角色。当然，演员也不是完全被动地按照导演的指令去完成所有的表演</a:t>
              </a:r>
              <a:r>
                <a:rPr lang="zh-CN" dirty="0">
                  <a:latin typeface="+mn-ea"/>
                  <a:cs typeface="宋体" panose="02010600030101010101" pitchFamily="2" charset="-122"/>
                  <a:sym typeface="+mn-ea"/>
                </a:rPr>
                <a:t>。导演指导演员表演的基本方法有示范式、启发式和提示式等。</a:t>
              </a:r>
              <a:endParaRPr lang="zh-CN"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768" cy="1016"/>
            </a:xfrm>
            <a:prstGeom prst="rect">
              <a:avLst/>
            </a:prstGeom>
            <a:noFill/>
          </p:spPr>
          <p:txBody>
            <a:bodyPr wrap="none" rtlCol="0" anchor="t">
              <a:spAutoFit/>
            </a:bodyPr>
            <a:p>
              <a:pPr algn="l"/>
              <a:r>
                <a:rPr lang="zh-CN" altLang="en-US" sz="3600">
                  <a:solidFill>
                    <a:srgbClr val="382C78"/>
                  </a:solidFill>
                  <a:sym typeface="+mn-ea"/>
                </a:rPr>
                <a:t>二、微电影筹划拍摄</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26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微电影导演技巧</a:t>
                </a:r>
                <a:endParaRPr>
                  <a:solidFill>
                    <a:schemeClr val="bg1"/>
                  </a:solidFill>
                </a:endParaRPr>
              </a:p>
            </p:txBody>
          </p:sp>
        </p:grpSp>
      </p:grpSp>
      <p:sp>
        <p:nvSpPr>
          <p:cNvPr id="2" name="文本框 1"/>
          <p:cNvSpPr txBox="1"/>
          <p:nvPr/>
        </p:nvSpPr>
        <p:spPr>
          <a:xfrm>
            <a:off x="131445" y="1121410"/>
            <a:ext cx="11650345" cy="398780"/>
          </a:xfrm>
          <a:prstGeom prst="rect">
            <a:avLst/>
          </a:prstGeom>
          <a:noFill/>
        </p:spPr>
        <p:txBody>
          <a:bodyPr wrap="square" rtlCol="0" anchor="t">
            <a:spAutoFit/>
          </a:bodyPr>
          <a:p>
            <a:pPr algn="l"/>
            <a:r>
              <a:rPr lang="zh-CN" altLang="en-US" sz="2000">
                <a:solidFill>
                  <a:srgbClr val="382C78"/>
                </a:solidFill>
                <a:sym typeface="+mn-ea"/>
              </a:rPr>
              <a:t>1．示范式指导</a:t>
            </a:r>
            <a:endParaRPr lang="zh-CN" altLang="en-US" sz="2000">
              <a:solidFill>
                <a:srgbClr val="382C78"/>
              </a:solidFill>
              <a:sym typeface="+mn-ea"/>
            </a:endParaRPr>
          </a:p>
        </p:txBody>
      </p:sp>
      <p:grpSp>
        <p:nvGrpSpPr>
          <p:cNvPr id="24" name="组合 23"/>
          <p:cNvGrpSpPr/>
          <p:nvPr/>
        </p:nvGrpSpPr>
        <p:grpSpPr>
          <a:xfrm rot="0">
            <a:off x="450850" y="1490980"/>
            <a:ext cx="11538585" cy="645160"/>
            <a:chOff x="1491" y="3356"/>
            <a:chExt cx="18171" cy="1016"/>
          </a:xfrm>
        </p:grpSpPr>
        <p:sp>
          <p:nvSpPr>
            <p:cNvPr id="25" name="文本框 24"/>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示范式指导就是导演将表演的时机和样式结果（包括表演时的心理过程），边表演边讲解示范给演员，以使演员对表演结果有一个明确的认识。</a:t>
              </a:r>
              <a:endParaRPr dirty="0">
                <a:latin typeface="+mn-ea"/>
                <a:cs typeface="宋体" panose="02010600030101010101" pitchFamily="2" charset="-122"/>
                <a:sym typeface="+mn-ea"/>
              </a:endParaRPr>
            </a:p>
          </p:txBody>
        </p:sp>
        <p:sp>
          <p:nvSpPr>
            <p:cNvPr id="26" name="椭圆 2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7" name="文本框 26"/>
          <p:cNvSpPr txBox="1"/>
          <p:nvPr/>
        </p:nvSpPr>
        <p:spPr>
          <a:xfrm>
            <a:off x="131445" y="2136140"/>
            <a:ext cx="11650345" cy="398780"/>
          </a:xfrm>
          <a:prstGeom prst="rect">
            <a:avLst/>
          </a:prstGeom>
          <a:noFill/>
        </p:spPr>
        <p:txBody>
          <a:bodyPr wrap="square" rtlCol="0" anchor="t">
            <a:spAutoFit/>
          </a:bodyPr>
          <a:p>
            <a:pPr algn="l"/>
            <a:r>
              <a:rPr lang="zh-CN" altLang="en-US" sz="2000">
                <a:solidFill>
                  <a:srgbClr val="382C78"/>
                </a:solidFill>
                <a:sym typeface="+mn-ea"/>
              </a:rPr>
              <a:t>２．启发式指导</a:t>
            </a:r>
            <a:endParaRPr lang="zh-CN" altLang="en-US" sz="2000">
              <a:solidFill>
                <a:srgbClr val="382C78"/>
              </a:solidFill>
              <a:sym typeface="+mn-ea"/>
            </a:endParaRPr>
          </a:p>
        </p:txBody>
      </p:sp>
      <p:grpSp>
        <p:nvGrpSpPr>
          <p:cNvPr id="28" name="组合 27"/>
          <p:cNvGrpSpPr/>
          <p:nvPr/>
        </p:nvGrpSpPr>
        <p:grpSpPr>
          <a:xfrm rot="0">
            <a:off x="467995" y="2521585"/>
            <a:ext cx="11538585" cy="645160"/>
            <a:chOff x="1491" y="3356"/>
            <a:chExt cx="18171" cy="1016"/>
          </a:xfrm>
        </p:grpSpPr>
        <p:sp>
          <p:nvSpPr>
            <p:cNvPr id="29" name="文本框 28"/>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导演针对演员表演不到位的情况，从塑造人物的角度对演员进行启发，帮助演员分析剧中人物行为的特定情境，解读人物性格、心理活动或情感情绪，让演员找到准确的人物感受，使演员能尽快融入角色。</a:t>
              </a:r>
              <a:endParaRPr dirty="0">
                <a:latin typeface="+mn-ea"/>
                <a:cs typeface="宋体" panose="02010600030101010101" pitchFamily="2" charset="-122"/>
                <a:sym typeface="+mn-ea"/>
              </a:endParaRPr>
            </a:p>
          </p:txBody>
        </p:sp>
        <p:sp>
          <p:nvSpPr>
            <p:cNvPr id="30" name="椭圆 2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31" name="文本框 30"/>
          <p:cNvSpPr txBox="1"/>
          <p:nvPr/>
        </p:nvSpPr>
        <p:spPr>
          <a:xfrm>
            <a:off x="131445" y="3153410"/>
            <a:ext cx="11650345" cy="398780"/>
          </a:xfrm>
          <a:prstGeom prst="rect">
            <a:avLst/>
          </a:prstGeom>
          <a:noFill/>
        </p:spPr>
        <p:txBody>
          <a:bodyPr wrap="square" rtlCol="0" anchor="t">
            <a:spAutoFit/>
          </a:bodyPr>
          <a:p>
            <a:pPr algn="l"/>
            <a:r>
              <a:rPr lang="zh-CN" altLang="en-US" sz="2000">
                <a:solidFill>
                  <a:srgbClr val="382C78"/>
                </a:solidFill>
                <a:sym typeface="+mn-ea"/>
              </a:rPr>
              <a:t>3．提示式指导</a:t>
            </a:r>
            <a:endParaRPr lang="zh-CN" altLang="en-US" sz="2000">
              <a:solidFill>
                <a:srgbClr val="382C78"/>
              </a:solidFill>
              <a:sym typeface="+mn-ea"/>
            </a:endParaRPr>
          </a:p>
        </p:txBody>
      </p:sp>
      <p:grpSp>
        <p:nvGrpSpPr>
          <p:cNvPr id="34" name="组合 33"/>
          <p:cNvGrpSpPr/>
          <p:nvPr/>
        </p:nvGrpSpPr>
        <p:grpSpPr>
          <a:xfrm rot="0">
            <a:off x="467995" y="3523615"/>
            <a:ext cx="11538585" cy="645160"/>
            <a:chOff x="1491" y="3356"/>
            <a:chExt cx="18171" cy="1016"/>
          </a:xfrm>
        </p:grpSpPr>
        <p:sp>
          <p:nvSpPr>
            <p:cNvPr id="35" name="文本框 34"/>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导演根据人物的内心活动向演员进行提示，可以是一句台词，或者一个关键手势等，鼓励演员从自我激发的热情中进行创造性表演，帮助演员在行动中进入角色。</a:t>
              </a:r>
              <a:endParaRPr dirty="0">
                <a:latin typeface="+mn-ea"/>
                <a:cs typeface="宋体" panose="02010600030101010101" pitchFamily="2" charset="-122"/>
                <a:sym typeface="+mn-ea"/>
              </a:endParaRPr>
            </a:p>
          </p:txBody>
        </p:sp>
        <p:sp>
          <p:nvSpPr>
            <p:cNvPr id="37" name="椭圆 3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38" name="文本框 37"/>
          <p:cNvSpPr txBox="1"/>
          <p:nvPr/>
        </p:nvSpPr>
        <p:spPr>
          <a:xfrm>
            <a:off x="131445" y="4168775"/>
            <a:ext cx="11650345" cy="398780"/>
          </a:xfrm>
          <a:prstGeom prst="rect">
            <a:avLst/>
          </a:prstGeom>
          <a:noFill/>
        </p:spPr>
        <p:txBody>
          <a:bodyPr wrap="square" rtlCol="0" anchor="t">
            <a:spAutoFit/>
          </a:bodyPr>
          <a:p>
            <a:pPr algn="l"/>
            <a:r>
              <a:rPr lang="zh-CN" altLang="en-US" sz="2000">
                <a:solidFill>
                  <a:srgbClr val="382C78"/>
                </a:solidFill>
                <a:sym typeface="+mn-ea"/>
              </a:rPr>
              <a:t>（四）导演构思与创作</a:t>
            </a:r>
            <a:endParaRPr lang="zh-CN" altLang="en-US" sz="2000">
              <a:solidFill>
                <a:srgbClr val="382C78"/>
              </a:solidFill>
              <a:sym typeface="+mn-ea"/>
            </a:endParaRPr>
          </a:p>
        </p:txBody>
      </p:sp>
      <p:grpSp>
        <p:nvGrpSpPr>
          <p:cNvPr id="39" name="组合 38"/>
          <p:cNvGrpSpPr/>
          <p:nvPr/>
        </p:nvGrpSpPr>
        <p:grpSpPr>
          <a:xfrm>
            <a:off x="474345" y="4537710"/>
            <a:ext cx="11312525" cy="1337945"/>
            <a:chOff x="9363" y="3519"/>
            <a:chExt cx="17815" cy="2107"/>
          </a:xfrm>
        </p:grpSpPr>
        <p:sp>
          <p:nvSpPr>
            <p:cNvPr id="40" name="矩形 3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1" name="文本框 40"/>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导演构思是影片创作的灵魂，它体现着导演对文学剧本的理解和阐释以及对未来影片内容和形式的总体设计。其主要内容包括：确定影片的主题思想、拟定叙事结构与风格样式、组织情节、设计画面造型与声音造型以及蒙太奇的表现技法等。</a:t>
              </a:r>
              <a:endParaRPr dirty="0">
                <a:latin typeface="+mn-ea"/>
                <a:cs typeface="宋体" panose="02010600030101010101" pitchFamily="2" charset="-122"/>
                <a:sym typeface="+mn-ea"/>
              </a:endParaRPr>
            </a:p>
          </p:txBody>
        </p:sp>
      </p:grpSp>
      <p:grpSp>
        <p:nvGrpSpPr>
          <p:cNvPr id="42" name="组合 41"/>
          <p:cNvGrpSpPr/>
          <p:nvPr/>
        </p:nvGrpSpPr>
        <p:grpSpPr>
          <a:xfrm>
            <a:off x="450850" y="5811520"/>
            <a:ext cx="11312525" cy="922020"/>
            <a:chOff x="9363" y="3519"/>
            <a:chExt cx="17815" cy="1452"/>
          </a:xfrm>
        </p:grpSpPr>
        <p:sp>
          <p:nvSpPr>
            <p:cNvPr id="43" name="矩形 4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4" name="文本框 43"/>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导演阐述是导演对未来影片创作意图和完整构思的文字说明，其目的就是为了让摄制组的全体成员在开拍前明确导演的创作意图，了解导演的具体设想、创作风格和对影片的总体把握。</a:t>
              </a:r>
              <a:endParaRPr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768" cy="1016"/>
            </a:xfrm>
            <a:prstGeom prst="rect">
              <a:avLst/>
            </a:prstGeom>
            <a:noFill/>
          </p:spPr>
          <p:txBody>
            <a:bodyPr wrap="none" rtlCol="0" anchor="t">
              <a:spAutoFit/>
            </a:bodyPr>
            <a:p>
              <a:pPr algn="l"/>
              <a:r>
                <a:rPr lang="zh-CN" altLang="en-US" sz="3600">
                  <a:solidFill>
                    <a:srgbClr val="382C78"/>
                  </a:solidFill>
                  <a:sym typeface="+mn-ea"/>
                </a:rPr>
                <a:t>二、微电影筹划拍摄</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26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微电影导演技巧</a:t>
                </a:r>
                <a:endParaRPr>
                  <a:solidFill>
                    <a:schemeClr val="bg1"/>
                  </a:solidFill>
                </a:endParaRPr>
              </a:p>
            </p:txBody>
          </p:sp>
        </p:grpSp>
      </p:grpSp>
      <p:sp>
        <p:nvSpPr>
          <p:cNvPr id="38" name="文本框 37"/>
          <p:cNvSpPr txBox="1"/>
          <p:nvPr/>
        </p:nvSpPr>
        <p:spPr>
          <a:xfrm>
            <a:off x="264795" y="1121410"/>
            <a:ext cx="11650345" cy="398780"/>
          </a:xfrm>
          <a:prstGeom prst="rect">
            <a:avLst/>
          </a:prstGeom>
          <a:noFill/>
        </p:spPr>
        <p:txBody>
          <a:bodyPr wrap="square" rtlCol="0" anchor="t">
            <a:spAutoFit/>
          </a:bodyPr>
          <a:p>
            <a:pPr algn="l"/>
            <a:r>
              <a:rPr lang="zh-CN" altLang="en-US" sz="2000">
                <a:solidFill>
                  <a:srgbClr val="382C78"/>
                </a:solidFill>
                <a:sym typeface="+mn-ea"/>
              </a:rPr>
              <a:t>（四）导演构思与创作</a:t>
            </a:r>
            <a:endParaRPr lang="zh-CN" altLang="en-US" sz="2000">
              <a:solidFill>
                <a:srgbClr val="382C78"/>
              </a:solidFill>
              <a:sym typeface="+mn-ea"/>
            </a:endParaRPr>
          </a:p>
        </p:txBody>
      </p:sp>
      <p:grpSp>
        <p:nvGrpSpPr>
          <p:cNvPr id="39" name="组合 38"/>
          <p:cNvGrpSpPr/>
          <p:nvPr/>
        </p:nvGrpSpPr>
        <p:grpSpPr>
          <a:xfrm>
            <a:off x="380365" y="3730625"/>
            <a:ext cx="11312525" cy="1050290"/>
            <a:chOff x="9363" y="3519"/>
            <a:chExt cx="17815" cy="1654"/>
          </a:xfrm>
        </p:grpSpPr>
        <p:sp>
          <p:nvSpPr>
            <p:cNvPr id="40" name="矩形 3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1" name="文本框 40"/>
            <p:cNvSpPr txBox="1"/>
            <p:nvPr/>
          </p:nvSpPr>
          <p:spPr>
            <a:xfrm>
              <a:off x="10093" y="3519"/>
              <a:ext cx="17085" cy="1654"/>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导演阐述没有统一的内容与格式，因导演与影片的要求不同而各异。导演阐述大致包括以下几个方面：</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第一，内容方面</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第二，艺术处理方面</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第三，其他方面。</a:t>
              </a:r>
              <a:endParaRPr dirty="0">
                <a:latin typeface="+mn-ea"/>
                <a:cs typeface="宋体" panose="02010600030101010101" pitchFamily="2" charset="-122"/>
                <a:sym typeface="+mn-ea"/>
              </a:endParaRPr>
            </a:p>
          </p:txBody>
        </p:sp>
      </p:grpSp>
      <p:grpSp>
        <p:nvGrpSpPr>
          <p:cNvPr id="42" name="组合 41"/>
          <p:cNvGrpSpPr/>
          <p:nvPr/>
        </p:nvGrpSpPr>
        <p:grpSpPr>
          <a:xfrm>
            <a:off x="380365" y="2687955"/>
            <a:ext cx="11312525" cy="922020"/>
            <a:chOff x="9363" y="3519"/>
            <a:chExt cx="17815" cy="1452"/>
          </a:xfrm>
        </p:grpSpPr>
        <p:sp>
          <p:nvSpPr>
            <p:cNvPr id="43" name="矩形 4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4" name="文本框 43"/>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导演阐述是导演对未来影片创作意图和完整构思的文字说明，其目的就是为了让摄制组的全体成员在开拍前明确导演的创作意图，了解导演的具体设想、创作风格和对影片的总体把握。</a:t>
              </a:r>
              <a:endParaRPr dirty="0">
                <a:latin typeface="+mn-ea"/>
                <a:cs typeface="宋体" panose="02010600030101010101" pitchFamily="2" charset="-122"/>
                <a:sym typeface="+mn-ea"/>
              </a:endParaRPr>
            </a:p>
          </p:txBody>
        </p:sp>
      </p:grpSp>
      <p:grpSp>
        <p:nvGrpSpPr>
          <p:cNvPr id="4" name="组合 3"/>
          <p:cNvGrpSpPr/>
          <p:nvPr/>
        </p:nvGrpSpPr>
        <p:grpSpPr>
          <a:xfrm>
            <a:off x="380365" y="1437005"/>
            <a:ext cx="11312525" cy="1337945"/>
            <a:chOff x="9363" y="3519"/>
            <a:chExt cx="17815" cy="2107"/>
          </a:xfrm>
        </p:grpSpPr>
        <p:sp>
          <p:nvSpPr>
            <p:cNvPr id="5" name="矩形 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导演构思是影片创作的灵魂，它体现着导演对文学剧本的理解和阐释以及对未来影片内容和形式的总体设计。其主要内容包括：确定影片的主题思想、拟定叙事结构与风格样式、组织情节、设计画面造型与声音造型以及蒙太奇的表现技法等。</a:t>
              </a:r>
              <a:endParaRPr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768" cy="1016"/>
            </a:xfrm>
            <a:prstGeom prst="rect">
              <a:avLst/>
            </a:prstGeom>
            <a:noFill/>
          </p:spPr>
          <p:txBody>
            <a:bodyPr wrap="none" rtlCol="0" anchor="t">
              <a:spAutoFit/>
            </a:bodyPr>
            <a:p>
              <a:pPr algn="l"/>
              <a:r>
                <a:rPr lang="zh-CN" altLang="en-US" sz="3600">
                  <a:solidFill>
                    <a:srgbClr val="382C78"/>
                  </a:solidFill>
                  <a:sym typeface="+mn-ea"/>
                </a:rPr>
                <a:t>三、微电影时空设计</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26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微电影导演技巧</a:t>
                </a:r>
                <a:endParaRPr>
                  <a:solidFill>
                    <a:schemeClr val="bg1"/>
                  </a:solidFill>
                </a:endParaRPr>
              </a:p>
            </p:txBody>
          </p:sp>
        </p:grpSp>
      </p:grpSp>
      <p:sp>
        <p:nvSpPr>
          <p:cNvPr id="38" name="文本框 37"/>
          <p:cNvSpPr txBox="1"/>
          <p:nvPr/>
        </p:nvSpPr>
        <p:spPr>
          <a:xfrm>
            <a:off x="191770" y="1121410"/>
            <a:ext cx="11650345" cy="398780"/>
          </a:xfrm>
          <a:prstGeom prst="rect">
            <a:avLst/>
          </a:prstGeom>
          <a:noFill/>
        </p:spPr>
        <p:txBody>
          <a:bodyPr wrap="square" rtlCol="0" anchor="t">
            <a:spAutoFit/>
          </a:bodyPr>
          <a:p>
            <a:pPr algn="l"/>
            <a:r>
              <a:rPr lang="zh-CN" altLang="en-US" sz="2000">
                <a:solidFill>
                  <a:srgbClr val="382C78"/>
                </a:solidFill>
                <a:sym typeface="+mn-ea"/>
              </a:rPr>
              <a:t>（一）时间设计</a:t>
            </a:r>
            <a:endParaRPr lang="zh-CN" altLang="en-US" sz="2000">
              <a:solidFill>
                <a:srgbClr val="382C78"/>
              </a:solidFill>
              <a:sym typeface="+mn-ea"/>
            </a:endParaRPr>
          </a:p>
        </p:txBody>
      </p:sp>
      <p:sp>
        <p:nvSpPr>
          <p:cNvPr id="2" name="文本框 1"/>
          <p:cNvSpPr txBox="1"/>
          <p:nvPr/>
        </p:nvSpPr>
        <p:spPr>
          <a:xfrm>
            <a:off x="380365" y="1520190"/>
            <a:ext cx="11650345" cy="398780"/>
          </a:xfrm>
          <a:prstGeom prst="rect">
            <a:avLst/>
          </a:prstGeom>
          <a:noFill/>
        </p:spPr>
        <p:txBody>
          <a:bodyPr wrap="square" rtlCol="0" anchor="t">
            <a:spAutoFit/>
          </a:bodyPr>
          <a:p>
            <a:pPr algn="l"/>
            <a:r>
              <a:rPr lang="zh-CN" altLang="en-US" sz="2000">
                <a:solidFill>
                  <a:srgbClr val="382C78"/>
                </a:solidFill>
                <a:sym typeface="+mn-ea"/>
              </a:rPr>
              <a:t>1．时间分类</a:t>
            </a:r>
            <a:endParaRPr lang="zh-CN" altLang="en-US" sz="2000">
              <a:solidFill>
                <a:srgbClr val="382C78"/>
              </a:solidFill>
              <a:sym typeface="+mn-ea"/>
            </a:endParaRPr>
          </a:p>
        </p:txBody>
      </p:sp>
      <p:grpSp>
        <p:nvGrpSpPr>
          <p:cNvPr id="24" name="组合 23"/>
          <p:cNvGrpSpPr/>
          <p:nvPr/>
        </p:nvGrpSpPr>
        <p:grpSpPr>
          <a:xfrm rot="0">
            <a:off x="492125" y="1845945"/>
            <a:ext cx="11538585" cy="645160"/>
            <a:chOff x="1491" y="3356"/>
            <a:chExt cx="18171" cy="1016"/>
          </a:xfrm>
        </p:grpSpPr>
        <p:sp>
          <p:nvSpPr>
            <p:cNvPr id="25" name="文本框 24"/>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片长时间</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片长时间又称规定时间，指影片事先规定好的时间长度，也就是影片播放所需要的时间，是物理意义上的时间。</a:t>
              </a:r>
              <a:endParaRPr dirty="0">
                <a:latin typeface="+mn-ea"/>
                <a:cs typeface="宋体" panose="02010600030101010101" pitchFamily="2" charset="-122"/>
                <a:sym typeface="+mn-ea"/>
              </a:endParaRPr>
            </a:p>
          </p:txBody>
        </p:sp>
        <p:sp>
          <p:nvSpPr>
            <p:cNvPr id="26" name="椭圆 2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8" name="组合 7"/>
          <p:cNvGrpSpPr/>
          <p:nvPr/>
        </p:nvGrpSpPr>
        <p:grpSpPr>
          <a:xfrm rot="0">
            <a:off x="492125" y="2449830"/>
            <a:ext cx="11538585" cy="469265"/>
            <a:chOff x="1491" y="3356"/>
            <a:chExt cx="18171" cy="739"/>
          </a:xfrm>
        </p:grpSpPr>
        <p:sp>
          <p:nvSpPr>
            <p:cNvPr id="9" name="文本框 8"/>
            <p:cNvSpPr txBox="1"/>
            <p:nvPr/>
          </p:nvSpPr>
          <p:spPr>
            <a:xfrm>
              <a:off x="1980" y="3356"/>
              <a:ext cx="17682" cy="580"/>
            </a:xfrm>
            <a:prstGeom prst="rect">
              <a:avLst/>
            </a:prstGeom>
            <a:noFill/>
          </p:spPr>
          <p:txBody>
            <a:bodyPr wrap="square" rtlCol="0" anchor="t">
              <a:spAutoFit/>
            </a:bodyPr>
            <a:p>
              <a:r>
                <a:rPr dirty="0">
                  <a:latin typeface="+mn-ea"/>
                  <a:cs typeface="宋体" panose="02010600030101010101" pitchFamily="2" charset="-122"/>
                  <a:sym typeface="+mn-ea"/>
                </a:rPr>
                <a:t>叙述时间</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叙述时间指影片故事情节内容呈现的时间，又称内容时间。</a:t>
              </a:r>
              <a:endParaRPr dirty="0">
                <a:latin typeface="+mn-ea"/>
                <a:cs typeface="宋体" panose="02010600030101010101" pitchFamily="2" charset="-122"/>
                <a:sym typeface="+mn-ea"/>
              </a:endParaRPr>
            </a:p>
          </p:txBody>
        </p:sp>
        <p:sp>
          <p:nvSpPr>
            <p:cNvPr id="10" name="椭圆 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1" name="组合 10"/>
          <p:cNvGrpSpPr/>
          <p:nvPr/>
        </p:nvGrpSpPr>
        <p:grpSpPr>
          <a:xfrm rot="0">
            <a:off x="492125" y="2973070"/>
            <a:ext cx="11538585" cy="645160"/>
            <a:chOff x="1491" y="3356"/>
            <a:chExt cx="18171" cy="1016"/>
          </a:xfrm>
        </p:grpSpPr>
        <p:sp>
          <p:nvSpPr>
            <p:cNvPr id="12" name="文本框 11"/>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心理时间</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心理时间称为主观时间，是观众观看影片时所表现出来的一种心理感受时间。它与观众的心理预期、心理状态和注意力等因素有关。</a:t>
              </a:r>
              <a:endParaRPr dirty="0">
                <a:latin typeface="+mn-ea"/>
                <a:cs typeface="宋体" panose="02010600030101010101" pitchFamily="2" charset="-122"/>
                <a:sym typeface="+mn-ea"/>
              </a:endParaRPr>
            </a:p>
          </p:txBody>
        </p:sp>
        <p:sp>
          <p:nvSpPr>
            <p:cNvPr id="13" name="椭圆 1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 name="文本框 13"/>
          <p:cNvSpPr txBox="1"/>
          <p:nvPr/>
        </p:nvSpPr>
        <p:spPr>
          <a:xfrm>
            <a:off x="380365" y="3603625"/>
            <a:ext cx="11650345" cy="398780"/>
          </a:xfrm>
          <a:prstGeom prst="rect">
            <a:avLst/>
          </a:prstGeom>
          <a:noFill/>
        </p:spPr>
        <p:txBody>
          <a:bodyPr wrap="square" rtlCol="0" anchor="t">
            <a:spAutoFit/>
          </a:bodyPr>
          <a:p>
            <a:pPr algn="l"/>
            <a:r>
              <a:rPr lang="zh-CN" altLang="en-US" sz="2000">
                <a:solidFill>
                  <a:srgbClr val="382C78"/>
                </a:solidFill>
                <a:sym typeface="+mn-ea"/>
              </a:rPr>
              <a:t>2．时间设计类型与技巧</a:t>
            </a:r>
            <a:endParaRPr lang="zh-CN" altLang="en-US" sz="2000">
              <a:solidFill>
                <a:srgbClr val="382C78"/>
              </a:solidFill>
              <a:sym typeface="+mn-ea"/>
            </a:endParaRPr>
          </a:p>
        </p:txBody>
      </p:sp>
      <p:grpSp>
        <p:nvGrpSpPr>
          <p:cNvPr id="4" name="组合 3"/>
          <p:cNvGrpSpPr/>
          <p:nvPr/>
        </p:nvGrpSpPr>
        <p:grpSpPr>
          <a:xfrm rot="0">
            <a:off x="492125" y="3980180"/>
            <a:ext cx="11538585" cy="922020"/>
            <a:chOff x="1491" y="3356"/>
            <a:chExt cx="18171" cy="1452"/>
          </a:xfrm>
        </p:grpSpPr>
        <p:sp>
          <p:nvSpPr>
            <p:cNvPr id="5" name="文本框 4"/>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实时时间及其运用</a:t>
              </a:r>
              <a:r>
                <a:rPr lang="en-US" dirty="0">
                  <a:latin typeface="+mn-ea"/>
                  <a:cs typeface="宋体" panose="02010600030101010101" pitchFamily="2" charset="-122"/>
                  <a:sym typeface="+mn-ea"/>
                </a:rPr>
                <a:t>:</a:t>
              </a:r>
              <a:r>
                <a:rPr dirty="0">
                  <a:latin typeface="+mn-ea"/>
                  <a:cs typeface="宋体" panose="02010600030101010101" pitchFamily="2" charset="-122"/>
                  <a:sym typeface="+mn-ea"/>
                </a:rPr>
                <a:t>实时时间就是影片中所呈现的时间和故事叙述时间基本一致。就绝大多数影片而言，实时表现整部影片或者影片中的一个段落并不多见，对于微电影更是如此。但适当的场面等时运用，有助于过程的呈现，以增强故事的真实感。</a:t>
              </a:r>
              <a:endParaRPr dirty="0">
                <a:latin typeface="+mn-ea"/>
                <a:cs typeface="宋体" panose="02010600030101010101" pitchFamily="2" charset="-122"/>
                <a:sym typeface="+mn-ea"/>
              </a:endParaRPr>
            </a:p>
          </p:txBody>
        </p:sp>
        <p:sp>
          <p:nvSpPr>
            <p:cNvPr id="6" name="椭圆 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7" name="组合 6"/>
          <p:cNvGrpSpPr/>
          <p:nvPr/>
        </p:nvGrpSpPr>
        <p:grpSpPr>
          <a:xfrm rot="0">
            <a:off x="492125" y="4831080"/>
            <a:ext cx="11538585" cy="2030095"/>
            <a:chOff x="1491" y="3356"/>
            <a:chExt cx="18171" cy="3197"/>
          </a:xfrm>
        </p:grpSpPr>
        <p:sp>
          <p:nvSpPr>
            <p:cNvPr id="16" name="文本框 15"/>
            <p:cNvSpPr txBox="1"/>
            <p:nvPr/>
          </p:nvSpPr>
          <p:spPr>
            <a:xfrm>
              <a:off x="1980" y="3356"/>
              <a:ext cx="17682" cy="3197"/>
            </a:xfrm>
            <a:prstGeom prst="rect">
              <a:avLst/>
            </a:prstGeom>
            <a:noFill/>
          </p:spPr>
          <p:txBody>
            <a:bodyPr wrap="square" rtlCol="0" anchor="t">
              <a:spAutoFit/>
            </a:bodyPr>
            <a:p>
              <a:r>
                <a:rPr dirty="0">
                  <a:latin typeface="+mn-ea"/>
                  <a:cs typeface="宋体" panose="02010600030101010101" pitchFamily="2" charset="-122"/>
                  <a:sym typeface="+mn-ea"/>
                </a:rPr>
                <a:t>压缩时间及其运用</a:t>
              </a:r>
              <a:r>
                <a:rPr lang="en-US" dirty="0">
                  <a:latin typeface="+mn-ea"/>
                  <a:cs typeface="宋体" panose="02010600030101010101" pitchFamily="2" charset="-122"/>
                  <a:sym typeface="+mn-ea"/>
                </a:rPr>
                <a:t>:</a:t>
              </a:r>
              <a:r>
                <a:rPr dirty="0">
                  <a:latin typeface="+mn-ea"/>
                  <a:cs typeface="宋体" panose="02010600030101010101" pitchFamily="2" charset="-122"/>
                  <a:sym typeface="+mn-ea"/>
                </a:rPr>
                <a:t>压缩时间是通过一定的方式和手段将影片的叙述时间缩短。时间的省略和压缩是叙事的需要，为了加快叙事的进程，留出更多的时间充分叙述主要情节内容。</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压缩时间的方法：</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第一，利用降格或影视特效等手段压缩时间。第二，利用镜头组接技巧压缩时间。</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第三，利用转场技巧压缩时间。</a:t>
              </a:r>
              <a:r>
                <a:rPr lang="en-US" dirty="0">
                  <a:latin typeface="+mn-ea"/>
                  <a:cs typeface="宋体" panose="02010600030101010101" pitchFamily="2" charset="-122"/>
                  <a:sym typeface="+mn-ea"/>
                </a:rPr>
                <a:t>                    </a:t>
              </a:r>
              <a:r>
                <a:rPr dirty="0">
                  <a:latin typeface="+mn-ea"/>
                  <a:cs typeface="宋体" panose="02010600030101010101" pitchFamily="2" charset="-122"/>
                  <a:sym typeface="+mn-ea"/>
                </a:rPr>
                <a:t>第四，利用心理活动压缩时间。</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第五，利用字幕技巧压缩时间。</a:t>
              </a:r>
              <a:endParaRPr dirty="0">
                <a:latin typeface="+mn-ea"/>
                <a:cs typeface="宋体" panose="02010600030101010101" pitchFamily="2" charset="-122"/>
                <a:sym typeface="+mn-ea"/>
              </a:endParaRPr>
            </a:p>
            <a:p>
              <a:endParaRPr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768" cy="1016"/>
            </a:xfrm>
            <a:prstGeom prst="rect">
              <a:avLst/>
            </a:prstGeom>
            <a:noFill/>
          </p:spPr>
          <p:txBody>
            <a:bodyPr wrap="none" rtlCol="0" anchor="t">
              <a:spAutoFit/>
            </a:bodyPr>
            <a:p>
              <a:pPr algn="l"/>
              <a:r>
                <a:rPr lang="zh-CN" altLang="en-US" sz="3600">
                  <a:solidFill>
                    <a:srgbClr val="382C78"/>
                  </a:solidFill>
                  <a:sym typeface="+mn-ea"/>
                </a:rPr>
                <a:t>三、微电影时空设计</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26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微电影导演技巧</a:t>
                </a:r>
                <a:endParaRPr>
                  <a:solidFill>
                    <a:schemeClr val="bg1"/>
                  </a:solidFill>
                </a:endParaRPr>
              </a:p>
            </p:txBody>
          </p:sp>
        </p:grpSp>
      </p:grpSp>
      <p:sp>
        <p:nvSpPr>
          <p:cNvPr id="14" name="文本框 13"/>
          <p:cNvSpPr txBox="1"/>
          <p:nvPr/>
        </p:nvSpPr>
        <p:spPr>
          <a:xfrm>
            <a:off x="271145" y="1121410"/>
            <a:ext cx="11650345" cy="398780"/>
          </a:xfrm>
          <a:prstGeom prst="rect">
            <a:avLst/>
          </a:prstGeom>
          <a:noFill/>
        </p:spPr>
        <p:txBody>
          <a:bodyPr wrap="square" rtlCol="0" anchor="t">
            <a:spAutoFit/>
          </a:bodyPr>
          <a:p>
            <a:pPr algn="l"/>
            <a:r>
              <a:rPr lang="zh-CN" altLang="en-US" sz="2000">
                <a:solidFill>
                  <a:srgbClr val="382C78"/>
                </a:solidFill>
                <a:sym typeface="+mn-ea"/>
              </a:rPr>
              <a:t>2．时间设计类型与技巧</a:t>
            </a:r>
            <a:endParaRPr lang="zh-CN" altLang="en-US" sz="2000">
              <a:solidFill>
                <a:srgbClr val="382C78"/>
              </a:solidFill>
              <a:sym typeface="+mn-ea"/>
            </a:endParaRPr>
          </a:p>
        </p:txBody>
      </p:sp>
      <p:grpSp>
        <p:nvGrpSpPr>
          <p:cNvPr id="4" name="组合 3"/>
          <p:cNvGrpSpPr/>
          <p:nvPr/>
        </p:nvGrpSpPr>
        <p:grpSpPr>
          <a:xfrm rot="0">
            <a:off x="492125" y="1490345"/>
            <a:ext cx="11538585" cy="2306955"/>
            <a:chOff x="1491" y="3356"/>
            <a:chExt cx="18171" cy="3633"/>
          </a:xfrm>
        </p:grpSpPr>
        <p:sp>
          <p:nvSpPr>
            <p:cNvPr id="5" name="文本框 4"/>
            <p:cNvSpPr txBox="1"/>
            <p:nvPr/>
          </p:nvSpPr>
          <p:spPr>
            <a:xfrm>
              <a:off x="1980" y="3356"/>
              <a:ext cx="17682" cy="3633"/>
            </a:xfrm>
            <a:prstGeom prst="rect">
              <a:avLst/>
            </a:prstGeom>
            <a:noFill/>
          </p:spPr>
          <p:txBody>
            <a:bodyPr wrap="square" rtlCol="0" anchor="t">
              <a:spAutoFit/>
            </a:bodyPr>
            <a:p>
              <a:r>
                <a:rPr dirty="0">
                  <a:latin typeface="+mn-ea"/>
                  <a:cs typeface="宋体" panose="02010600030101010101" pitchFamily="2" charset="-122"/>
                  <a:sym typeface="+mn-ea"/>
                </a:rPr>
                <a:t>延长时间及其运用</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延长时间是通过影视手段将影片的叙述时间延长，将叙述时间或心理时间延长或放慢。延长时间具有强化情绪、抒发情感、渲染气氛的作用。</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延长时间的方法：</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第一，利用升格或影视特效等手段延长时间。第二，利用镜头组接技巧延长时间。</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第三，在情节发展过程中穿插反映细节的一些特写镜头延长时间。</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第四，利用平行蒙太奇技巧延长时间。</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第五，利用心理活动延长时间。</a:t>
              </a:r>
              <a:endParaRPr dirty="0">
                <a:latin typeface="+mn-ea"/>
                <a:cs typeface="宋体" panose="02010600030101010101" pitchFamily="2" charset="-122"/>
                <a:sym typeface="+mn-ea"/>
              </a:endParaRPr>
            </a:p>
            <a:p>
              <a:endParaRPr dirty="0">
                <a:latin typeface="+mn-ea"/>
                <a:cs typeface="宋体" panose="02010600030101010101" pitchFamily="2" charset="-122"/>
                <a:sym typeface="+mn-ea"/>
              </a:endParaRPr>
            </a:p>
          </p:txBody>
        </p:sp>
        <p:sp>
          <p:nvSpPr>
            <p:cNvPr id="6" name="椭圆 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7" name="组合 6"/>
          <p:cNvGrpSpPr/>
          <p:nvPr/>
        </p:nvGrpSpPr>
        <p:grpSpPr>
          <a:xfrm rot="0">
            <a:off x="492125" y="3486150"/>
            <a:ext cx="11538585" cy="922020"/>
            <a:chOff x="1491" y="3356"/>
            <a:chExt cx="18171" cy="1452"/>
          </a:xfrm>
        </p:grpSpPr>
        <p:sp>
          <p:nvSpPr>
            <p:cNvPr id="16" name="文本框 15"/>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停顿时间及其运用</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停顿时间是通过让画面定格或者画面中的某种元素停顿营造一种非现实时空，从而对现有时间和人物情绪进行放大、强调和突出，使观众更为清晰地看到表现对象的瞬间。在表现某些哲理方面的片段，停顿时间在观众心理上起到延长生命意义的作用。</a:t>
              </a:r>
              <a:endParaRPr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8" name="组合 17"/>
          <p:cNvGrpSpPr/>
          <p:nvPr/>
        </p:nvGrpSpPr>
        <p:grpSpPr>
          <a:xfrm rot="0">
            <a:off x="492125" y="4323715"/>
            <a:ext cx="11538585" cy="645160"/>
            <a:chOff x="1491" y="3356"/>
            <a:chExt cx="18171" cy="1016"/>
          </a:xfrm>
        </p:grpSpPr>
        <p:sp>
          <p:nvSpPr>
            <p:cNvPr id="19" name="文本框 18"/>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前置时间及其运用</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导演运用特技手段，以闪前方式跨越时间的进程，丰富时间概念的表现，扩大想象的空间，多用在表现人物某种幻觉、梦境、想象、思绪等情境中。</a:t>
              </a:r>
              <a:endParaRPr dirty="0">
                <a:latin typeface="+mn-ea"/>
                <a:cs typeface="宋体" panose="02010600030101010101" pitchFamily="2" charset="-122"/>
                <a:sym typeface="+mn-ea"/>
              </a:endParaRPr>
            </a:p>
          </p:txBody>
        </p:sp>
        <p:sp>
          <p:nvSpPr>
            <p:cNvPr id="20" name="椭圆 1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7" name="组合 26"/>
          <p:cNvGrpSpPr/>
          <p:nvPr/>
        </p:nvGrpSpPr>
        <p:grpSpPr>
          <a:xfrm rot="0">
            <a:off x="501015" y="4963795"/>
            <a:ext cx="11538585" cy="645160"/>
            <a:chOff x="1491" y="3356"/>
            <a:chExt cx="18171" cy="1016"/>
          </a:xfrm>
        </p:grpSpPr>
        <p:sp>
          <p:nvSpPr>
            <p:cNvPr id="28" name="文本框 27"/>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倒流时间及其运用</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现实生活中时间是无法倒流的，但电影作品中，导演可以运用闪回特技手段，将已经流逝的时间再现，营造出新的艺术效果，增强叙事的意义。常见的手法有倒叙、人物回忆、历史演绎等方式。</a:t>
              </a:r>
              <a:endParaRPr dirty="0">
                <a:latin typeface="+mn-ea"/>
                <a:cs typeface="宋体" panose="02010600030101010101" pitchFamily="2" charset="-122"/>
                <a:sym typeface="+mn-ea"/>
              </a:endParaRPr>
            </a:p>
          </p:txBody>
        </p:sp>
        <p:sp>
          <p:nvSpPr>
            <p:cNvPr id="29" name="椭圆 2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0" name="组合 29"/>
          <p:cNvGrpSpPr/>
          <p:nvPr/>
        </p:nvGrpSpPr>
        <p:grpSpPr>
          <a:xfrm rot="0">
            <a:off x="492125" y="5558155"/>
            <a:ext cx="11538585" cy="922020"/>
            <a:chOff x="1491" y="3356"/>
            <a:chExt cx="18171" cy="1452"/>
          </a:xfrm>
        </p:grpSpPr>
        <p:sp>
          <p:nvSpPr>
            <p:cNvPr id="31" name="文本框 30"/>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心理时间及其运用</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心理时间可分为剧中人物的心理活动时间和观众的心理感受时间。剧中人物的心理活动时间主要指剧中人物的主观意识流程，是一种表现性时间。观众的心理感受时间是观众在观看影片时所形成的一种非现实时间感。</a:t>
              </a:r>
              <a:endParaRPr dirty="0">
                <a:latin typeface="+mn-ea"/>
                <a:cs typeface="宋体" panose="02010600030101010101" pitchFamily="2" charset="-122"/>
                <a:sym typeface="+mn-ea"/>
              </a:endParaRPr>
            </a:p>
          </p:txBody>
        </p:sp>
        <p:sp>
          <p:nvSpPr>
            <p:cNvPr id="34" name="椭圆 3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768" cy="1016"/>
            </a:xfrm>
            <a:prstGeom prst="rect">
              <a:avLst/>
            </a:prstGeom>
            <a:noFill/>
          </p:spPr>
          <p:txBody>
            <a:bodyPr wrap="none" rtlCol="0" anchor="t">
              <a:spAutoFit/>
            </a:bodyPr>
            <a:p>
              <a:pPr algn="l"/>
              <a:r>
                <a:rPr lang="zh-CN" altLang="en-US" sz="3600">
                  <a:solidFill>
                    <a:srgbClr val="382C78"/>
                  </a:solidFill>
                  <a:sym typeface="+mn-ea"/>
                </a:rPr>
                <a:t>三、微电影时空设计</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26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微电影导演技巧</a:t>
                </a:r>
                <a:endParaRPr>
                  <a:solidFill>
                    <a:schemeClr val="bg1"/>
                  </a:solidFill>
                </a:endParaRPr>
              </a:p>
            </p:txBody>
          </p:sp>
        </p:grpSp>
      </p:grpSp>
      <p:sp>
        <p:nvSpPr>
          <p:cNvPr id="38" name="文本框 37"/>
          <p:cNvSpPr txBox="1"/>
          <p:nvPr/>
        </p:nvSpPr>
        <p:spPr>
          <a:xfrm>
            <a:off x="191770" y="1121410"/>
            <a:ext cx="11650345" cy="398780"/>
          </a:xfrm>
          <a:prstGeom prst="rect">
            <a:avLst/>
          </a:prstGeom>
          <a:noFill/>
        </p:spPr>
        <p:txBody>
          <a:bodyPr wrap="square" rtlCol="0" anchor="t">
            <a:spAutoFit/>
          </a:bodyPr>
          <a:p>
            <a:pPr algn="l"/>
            <a:r>
              <a:rPr lang="zh-CN" altLang="en-US" sz="2000">
                <a:solidFill>
                  <a:srgbClr val="382C78"/>
                </a:solidFill>
                <a:sym typeface="+mn-ea"/>
              </a:rPr>
              <a:t>（二）空间设计</a:t>
            </a:r>
            <a:endParaRPr lang="zh-CN" altLang="en-US" sz="2000">
              <a:solidFill>
                <a:srgbClr val="382C78"/>
              </a:solidFill>
              <a:sym typeface="+mn-ea"/>
            </a:endParaRPr>
          </a:p>
        </p:txBody>
      </p:sp>
      <p:sp>
        <p:nvSpPr>
          <p:cNvPr id="2" name="文本框 1"/>
          <p:cNvSpPr txBox="1"/>
          <p:nvPr/>
        </p:nvSpPr>
        <p:spPr>
          <a:xfrm>
            <a:off x="380365" y="1520190"/>
            <a:ext cx="11650345" cy="398780"/>
          </a:xfrm>
          <a:prstGeom prst="rect">
            <a:avLst/>
          </a:prstGeom>
          <a:noFill/>
        </p:spPr>
        <p:txBody>
          <a:bodyPr wrap="square" rtlCol="0" anchor="t">
            <a:spAutoFit/>
          </a:bodyPr>
          <a:p>
            <a:pPr algn="l"/>
            <a:r>
              <a:rPr lang="zh-CN" altLang="en-US" sz="2000">
                <a:solidFill>
                  <a:srgbClr val="382C78"/>
                </a:solidFill>
                <a:sym typeface="+mn-ea"/>
              </a:rPr>
              <a:t>1．空间设计类型</a:t>
            </a:r>
            <a:endParaRPr lang="zh-CN" altLang="en-US" sz="2000">
              <a:solidFill>
                <a:srgbClr val="382C78"/>
              </a:solidFill>
              <a:sym typeface="+mn-ea"/>
            </a:endParaRPr>
          </a:p>
        </p:txBody>
      </p:sp>
      <p:grpSp>
        <p:nvGrpSpPr>
          <p:cNvPr id="24" name="组合 23"/>
          <p:cNvGrpSpPr/>
          <p:nvPr/>
        </p:nvGrpSpPr>
        <p:grpSpPr>
          <a:xfrm rot="0">
            <a:off x="492125" y="1845945"/>
            <a:ext cx="11538585" cy="922020"/>
            <a:chOff x="1491" y="3356"/>
            <a:chExt cx="18171" cy="1452"/>
          </a:xfrm>
        </p:grpSpPr>
        <p:sp>
          <p:nvSpPr>
            <p:cNvPr id="25" name="文本框 24"/>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画内空间及其运用</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画内空间主要是指画框之内，即银幕或屏幕四个边框之内映出的环境空间，是一种相对封闭的空间。画内空间多表现为真实的或写实的具体空间，也可表现为非现实的空间，画内空间是电影空间最基本的造型空间。</a:t>
              </a:r>
              <a:endParaRPr dirty="0">
                <a:latin typeface="+mn-ea"/>
                <a:cs typeface="宋体" panose="02010600030101010101" pitchFamily="2" charset="-122"/>
                <a:sym typeface="+mn-ea"/>
              </a:endParaRPr>
            </a:p>
          </p:txBody>
        </p:sp>
        <p:sp>
          <p:nvSpPr>
            <p:cNvPr id="26" name="椭圆 2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1" name="组合 10"/>
          <p:cNvGrpSpPr/>
          <p:nvPr/>
        </p:nvGrpSpPr>
        <p:grpSpPr>
          <a:xfrm rot="0">
            <a:off x="492125" y="2724785"/>
            <a:ext cx="11538585" cy="922020"/>
            <a:chOff x="1491" y="3356"/>
            <a:chExt cx="18171" cy="1452"/>
          </a:xfrm>
        </p:grpSpPr>
        <p:sp>
          <p:nvSpPr>
            <p:cNvPr id="12" name="文本框 11"/>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画外空间及其运用</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画外空间主要是指画框之外存在的空间，是一种开放的空间。它主要体现在画框上下、左右、前后六个画面外空间，是需要靠观众的想象才能感知到的空间。画外空间是画内空间的延伸，为观众提供了更大的想象空间。</a:t>
              </a:r>
              <a:endParaRPr dirty="0">
                <a:latin typeface="+mn-ea"/>
                <a:cs typeface="宋体" panose="02010600030101010101" pitchFamily="2" charset="-122"/>
                <a:sym typeface="+mn-ea"/>
              </a:endParaRPr>
            </a:p>
          </p:txBody>
        </p:sp>
        <p:sp>
          <p:nvSpPr>
            <p:cNvPr id="13" name="椭圆 1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4" name="文本框 13"/>
          <p:cNvSpPr txBox="1"/>
          <p:nvPr/>
        </p:nvSpPr>
        <p:spPr>
          <a:xfrm>
            <a:off x="380365" y="3603625"/>
            <a:ext cx="11650345" cy="398780"/>
          </a:xfrm>
          <a:prstGeom prst="rect">
            <a:avLst/>
          </a:prstGeom>
          <a:noFill/>
        </p:spPr>
        <p:txBody>
          <a:bodyPr wrap="square" rtlCol="0" anchor="t">
            <a:spAutoFit/>
          </a:bodyPr>
          <a:p>
            <a:pPr algn="l"/>
            <a:r>
              <a:rPr lang="zh-CN" altLang="en-US" sz="2000">
                <a:solidFill>
                  <a:srgbClr val="382C78"/>
                </a:solidFill>
                <a:sym typeface="+mn-ea"/>
              </a:rPr>
              <a:t>2．空间设计技巧</a:t>
            </a:r>
            <a:endParaRPr lang="zh-CN" altLang="en-US" sz="2000">
              <a:solidFill>
                <a:srgbClr val="382C78"/>
              </a:solidFill>
              <a:sym typeface="+mn-ea"/>
            </a:endParaRPr>
          </a:p>
        </p:txBody>
      </p:sp>
      <p:grpSp>
        <p:nvGrpSpPr>
          <p:cNvPr id="4" name="组合 3"/>
          <p:cNvGrpSpPr/>
          <p:nvPr/>
        </p:nvGrpSpPr>
        <p:grpSpPr>
          <a:xfrm rot="0">
            <a:off x="492125" y="4009390"/>
            <a:ext cx="11538585" cy="2030095"/>
            <a:chOff x="1491" y="3356"/>
            <a:chExt cx="18171" cy="3197"/>
          </a:xfrm>
        </p:grpSpPr>
        <p:sp>
          <p:nvSpPr>
            <p:cNvPr id="5" name="文本框 4"/>
            <p:cNvSpPr txBox="1"/>
            <p:nvPr/>
          </p:nvSpPr>
          <p:spPr>
            <a:xfrm>
              <a:off x="1980" y="3356"/>
              <a:ext cx="17682" cy="3197"/>
            </a:xfrm>
            <a:prstGeom prst="rect">
              <a:avLst/>
            </a:prstGeom>
            <a:noFill/>
          </p:spPr>
          <p:txBody>
            <a:bodyPr wrap="square" rtlCol="0" anchor="t">
              <a:spAutoFit/>
            </a:bodyPr>
            <a:p>
              <a:r>
                <a:rPr dirty="0">
                  <a:latin typeface="+mn-ea"/>
                  <a:cs typeface="宋体" panose="02010600030101010101" pitchFamily="2" charset="-122"/>
                  <a:sym typeface="+mn-ea"/>
                </a:rPr>
                <a:t>空间环境设计可以通过以下技术设计和艺术手段来实现：</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 第一，通过整体环境的设计与布局，构建新空间环境。</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 第二，通过局部环境的设计与置景，再造空间环境。</a:t>
              </a:r>
              <a:endParaRPr dirty="0">
                <a:latin typeface="+mn-ea"/>
                <a:cs typeface="宋体" panose="02010600030101010101" pitchFamily="2" charset="-122"/>
                <a:sym typeface="+mn-ea"/>
              </a:endParaRPr>
            </a:p>
            <a:p>
              <a:r>
                <a:rPr lang="en-US" dirty="0">
                  <a:latin typeface="+mn-ea"/>
                  <a:cs typeface="宋体" panose="02010600030101010101" pitchFamily="2" charset="-122"/>
                  <a:sym typeface="+mn-ea"/>
                </a:rPr>
                <a:t> </a:t>
              </a:r>
              <a:r>
                <a:rPr dirty="0">
                  <a:latin typeface="+mn-ea"/>
                  <a:cs typeface="宋体" panose="02010600030101010101" pitchFamily="2" charset="-122"/>
                  <a:sym typeface="+mn-ea"/>
                </a:rPr>
                <a:t>第三，通过运动镜头或改变镜头焦距，扩展或缩小画面空间。</a:t>
              </a:r>
              <a:endParaRPr dirty="0">
                <a:latin typeface="+mn-ea"/>
                <a:cs typeface="宋体" panose="02010600030101010101" pitchFamily="2" charset="-122"/>
                <a:sym typeface="+mn-ea"/>
              </a:endParaRPr>
            </a:p>
            <a:p>
              <a:r>
                <a:rPr lang="en-US" dirty="0">
                  <a:latin typeface="+mn-ea"/>
                  <a:cs typeface="宋体" panose="02010600030101010101" pitchFamily="2" charset="-122"/>
                  <a:sym typeface="+mn-ea"/>
                </a:rPr>
                <a:t> </a:t>
              </a:r>
              <a:r>
                <a:rPr dirty="0">
                  <a:latin typeface="+mn-ea"/>
                  <a:cs typeface="宋体" panose="02010600030101010101" pitchFamily="2" charset="-122"/>
                  <a:sym typeface="+mn-ea"/>
                </a:rPr>
                <a:t>第四，通过构图与剪辑手段，塑造空间环境。</a:t>
              </a:r>
              <a:endParaRPr dirty="0">
                <a:latin typeface="+mn-ea"/>
                <a:cs typeface="宋体" panose="02010600030101010101" pitchFamily="2" charset="-122"/>
                <a:sym typeface="+mn-ea"/>
              </a:endParaRPr>
            </a:p>
            <a:p>
              <a:r>
                <a:rPr lang="en-US" dirty="0">
                  <a:latin typeface="+mn-ea"/>
                  <a:cs typeface="宋体" panose="02010600030101010101" pitchFamily="2" charset="-122"/>
                  <a:sym typeface="+mn-ea"/>
                </a:rPr>
                <a:t> </a:t>
              </a:r>
              <a:r>
                <a:rPr dirty="0">
                  <a:latin typeface="+mn-ea"/>
                  <a:cs typeface="宋体" panose="02010600030101010101" pitchFamily="2" charset="-122"/>
                  <a:sym typeface="+mn-ea"/>
                </a:rPr>
                <a:t>第五，通过声音的合理使用再现真实的逼真环境或拓展空间。</a:t>
              </a:r>
              <a:endParaRPr dirty="0">
                <a:latin typeface="+mn-ea"/>
                <a:cs typeface="宋体" panose="02010600030101010101" pitchFamily="2" charset="-122"/>
                <a:sym typeface="+mn-ea"/>
              </a:endParaRPr>
            </a:p>
            <a:p>
              <a:r>
                <a:rPr lang="en-US" dirty="0">
                  <a:latin typeface="+mn-ea"/>
                  <a:cs typeface="宋体" panose="02010600030101010101" pitchFamily="2" charset="-122"/>
                  <a:sym typeface="+mn-ea"/>
                </a:rPr>
                <a:t> </a:t>
              </a:r>
              <a:r>
                <a:rPr dirty="0">
                  <a:latin typeface="+mn-ea"/>
                  <a:cs typeface="宋体" panose="02010600030101010101" pitchFamily="2" charset="-122"/>
                  <a:sym typeface="+mn-ea"/>
                </a:rPr>
                <a:t>第六，通过画面光影、色彩的艺术设计与运用，营造新空间环境。</a:t>
              </a:r>
              <a:endParaRPr dirty="0">
                <a:latin typeface="+mn-ea"/>
                <a:cs typeface="宋体" panose="02010600030101010101" pitchFamily="2" charset="-122"/>
                <a:sym typeface="+mn-ea"/>
              </a:endParaRPr>
            </a:p>
          </p:txBody>
        </p:sp>
        <p:sp>
          <p:nvSpPr>
            <p:cNvPr id="6" name="椭圆 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212080" cy="1097280"/>
            <a:chOff x="417" y="38"/>
            <a:chExt cx="8208" cy="1728"/>
          </a:xfrm>
        </p:grpSpPr>
        <p:sp>
          <p:nvSpPr>
            <p:cNvPr id="15" name="文本框 14"/>
            <p:cNvSpPr txBox="1"/>
            <p:nvPr/>
          </p:nvSpPr>
          <p:spPr>
            <a:xfrm>
              <a:off x="417" y="750"/>
              <a:ext cx="8208" cy="1016"/>
            </a:xfrm>
            <a:prstGeom prst="rect">
              <a:avLst/>
            </a:prstGeom>
            <a:noFill/>
          </p:spPr>
          <p:txBody>
            <a:bodyPr wrap="none" rtlCol="0" anchor="t">
              <a:spAutoFit/>
            </a:bodyPr>
            <a:p>
              <a:pPr algn="l"/>
              <a:r>
                <a:rPr lang="zh-CN" altLang="en-US" sz="3600">
                  <a:solidFill>
                    <a:srgbClr val="382C78"/>
                  </a:solidFill>
                  <a:sym typeface="+mn-ea"/>
                </a:rPr>
                <a:t>四、微电影叙事结构设计</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26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微电影导演技巧</a:t>
                </a:r>
                <a:endParaRPr>
                  <a:solidFill>
                    <a:schemeClr val="bg1"/>
                  </a:solidFill>
                </a:endParaRPr>
              </a:p>
            </p:txBody>
          </p:sp>
        </p:grpSp>
      </p:grpSp>
      <p:sp>
        <p:nvSpPr>
          <p:cNvPr id="38" name="文本框 37"/>
          <p:cNvSpPr txBox="1"/>
          <p:nvPr/>
        </p:nvSpPr>
        <p:spPr>
          <a:xfrm>
            <a:off x="191770" y="1121410"/>
            <a:ext cx="11650345" cy="398780"/>
          </a:xfrm>
          <a:prstGeom prst="rect">
            <a:avLst/>
          </a:prstGeom>
          <a:noFill/>
        </p:spPr>
        <p:txBody>
          <a:bodyPr wrap="square" rtlCol="0" anchor="t">
            <a:spAutoFit/>
          </a:bodyPr>
          <a:p>
            <a:pPr algn="l"/>
            <a:r>
              <a:rPr lang="zh-CN" altLang="en-US" sz="2000">
                <a:solidFill>
                  <a:srgbClr val="382C78"/>
                </a:solidFill>
                <a:sym typeface="+mn-ea"/>
              </a:rPr>
              <a:t>（一）顺叙式叙事结构</a:t>
            </a:r>
            <a:endParaRPr lang="zh-CN" altLang="en-US" sz="2000">
              <a:solidFill>
                <a:srgbClr val="382C78"/>
              </a:solidFill>
              <a:sym typeface="+mn-ea"/>
            </a:endParaRPr>
          </a:p>
        </p:txBody>
      </p:sp>
      <p:sp>
        <p:nvSpPr>
          <p:cNvPr id="14" name="文本框 13"/>
          <p:cNvSpPr txBox="1"/>
          <p:nvPr/>
        </p:nvSpPr>
        <p:spPr>
          <a:xfrm>
            <a:off x="211455" y="4249420"/>
            <a:ext cx="11650345" cy="398780"/>
          </a:xfrm>
          <a:prstGeom prst="rect">
            <a:avLst/>
          </a:prstGeom>
          <a:noFill/>
        </p:spPr>
        <p:txBody>
          <a:bodyPr wrap="square" rtlCol="0" anchor="t">
            <a:spAutoFit/>
          </a:bodyPr>
          <a:p>
            <a:pPr algn="l"/>
            <a:r>
              <a:rPr lang="zh-CN" altLang="en-US" sz="2000">
                <a:solidFill>
                  <a:srgbClr val="382C78"/>
                </a:solidFill>
                <a:sym typeface="+mn-ea"/>
              </a:rPr>
              <a:t>（二）倒叙式叙事结构</a:t>
            </a:r>
            <a:endParaRPr lang="zh-CN" altLang="en-US" sz="2000">
              <a:solidFill>
                <a:srgbClr val="382C78"/>
              </a:solidFill>
              <a:sym typeface="+mn-ea"/>
            </a:endParaRPr>
          </a:p>
        </p:txBody>
      </p:sp>
      <p:grpSp>
        <p:nvGrpSpPr>
          <p:cNvPr id="7" name="组合 6"/>
          <p:cNvGrpSpPr/>
          <p:nvPr/>
        </p:nvGrpSpPr>
        <p:grpSpPr>
          <a:xfrm>
            <a:off x="549275" y="1403350"/>
            <a:ext cx="11312525" cy="635000"/>
            <a:chOff x="9363" y="3519"/>
            <a:chExt cx="17815" cy="1000"/>
          </a:xfrm>
        </p:grpSpPr>
        <p:sp>
          <p:nvSpPr>
            <p:cNvPr id="8" name="矩形 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顺叙式叙事结构是以事件发展的时间、空间顺序为线索进行镜头组接的一种叙事方式。</a:t>
              </a:r>
              <a:endParaRPr dirty="0">
                <a:latin typeface="+mn-ea"/>
                <a:cs typeface="宋体" panose="02010600030101010101" pitchFamily="2" charset="-122"/>
                <a:sym typeface="+mn-ea"/>
              </a:endParaRPr>
            </a:p>
          </p:txBody>
        </p:sp>
      </p:grpSp>
      <p:grpSp>
        <p:nvGrpSpPr>
          <p:cNvPr id="10" name="组合 9"/>
          <p:cNvGrpSpPr/>
          <p:nvPr/>
        </p:nvGrpSpPr>
        <p:grpSpPr>
          <a:xfrm>
            <a:off x="549275" y="2233930"/>
            <a:ext cx="11312525" cy="922020"/>
            <a:chOff x="9363" y="3519"/>
            <a:chExt cx="17815" cy="1452"/>
          </a:xfrm>
        </p:grpSpPr>
        <p:sp>
          <p:nvSpPr>
            <p:cNvPr id="16" name="矩形 1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文本框 16"/>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顺叙式叙事结构的微电影中，一般为现在时态，偶尔有一些回忆或闪回。它依据剧情发生的时间进程来组织时空，推进叙事。</a:t>
              </a:r>
              <a:endParaRPr dirty="0">
                <a:latin typeface="+mn-ea"/>
                <a:cs typeface="宋体" panose="02010600030101010101" pitchFamily="2" charset="-122"/>
                <a:sym typeface="+mn-ea"/>
              </a:endParaRPr>
            </a:p>
          </p:txBody>
        </p:sp>
      </p:grpSp>
      <p:grpSp>
        <p:nvGrpSpPr>
          <p:cNvPr id="18" name="组合 17"/>
          <p:cNvGrpSpPr/>
          <p:nvPr/>
        </p:nvGrpSpPr>
        <p:grpSpPr>
          <a:xfrm>
            <a:off x="549275" y="3327400"/>
            <a:ext cx="11312525" cy="922020"/>
            <a:chOff x="9363" y="3519"/>
            <a:chExt cx="17815" cy="1452"/>
          </a:xfrm>
        </p:grpSpPr>
        <p:sp>
          <p:nvSpPr>
            <p:cNvPr id="19" name="矩形 18"/>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文本框 19"/>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顺叙式叙事结构符合人们在现实生活中对时间与空间的感知和体验，因而微电影中的绝大多数作品都采用了这种叙事结构</a:t>
              </a:r>
              <a:r>
                <a:rPr lang="zh-CN" dirty="0">
                  <a:latin typeface="+mn-ea"/>
                  <a:cs typeface="宋体" panose="02010600030101010101" pitchFamily="2" charset="-122"/>
                  <a:sym typeface="+mn-ea"/>
                </a:rPr>
                <a:t>。</a:t>
              </a:r>
              <a:endParaRPr lang="zh-CN" dirty="0">
                <a:latin typeface="+mn-ea"/>
                <a:cs typeface="宋体" panose="02010600030101010101" pitchFamily="2" charset="-122"/>
                <a:sym typeface="+mn-ea"/>
              </a:endParaRPr>
            </a:p>
          </p:txBody>
        </p:sp>
      </p:grpSp>
      <p:grpSp>
        <p:nvGrpSpPr>
          <p:cNvPr id="21" name="组合 20"/>
          <p:cNvGrpSpPr/>
          <p:nvPr/>
        </p:nvGrpSpPr>
        <p:grpSpPr>
          <a:xfrm>
            <a:off x="549275" y="4608830"/>
            <a:ext cx="11312525" cy="922020"/>
            <a:chOff x="9363" y="3519"/>
            <a:chExt cx="17815" cy="1452"/>
          </a:xfrm>
        </p:grpSpPr>
        <p:sp>
          <p:nvSpPr>
            <p:cNvPr id="22" name="矩形 2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文本框 22"/>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倒叙式叙事结构是先展示结果，再追溯原因的一种叙事方式。倒叙式通常采用回忆法， 通过当事人的回忆对过去发生的事进行叙述。</a:t>
              </a:r>
              <a:endParaRPr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212080" cy="1097280"/>
            <a:chOff x="417" y="38"/>
            <a:chExt cx="8208" cy="1728"/>
          </a:xfrm>
        </p:grpSpPr>
        <p:sp>
          <p:nvSpPr>
            <p:cNvPr id="15" name="文本框 14"/>
            <p:cNvSpPr txBox="1"/>
            <p:nvPr/>
          </p:nvSpPr>
          <p:spPr>
            <a:xfrm>
              <a:off x="417" y="750"/>
              <a:ext cx="8208" cy="1016"/>
            </a:xfrm>
            <a:prstGeom prst="rect">
              <a:avLst/>
            </a:prstGeom>
            <a:noFill/>
          </p:spPr>
          <p:txBody>
            <a:bodyPr wrap="none" rtlCol="0" anchor="t">
              <a:spAutoFit/>
            </a:bodyPr>
            <a:p>
              <a:pPr algn="l"/>
              <a:r>
                <a:rPr lang="zh-CN" altLang="en-US" sz="3600">
                  <a:solidFill>
                    <a:srgbClr val="382C78"/>
                  </a:solidFill>
                  <a:sym typeface="+mn-ea"/>
                </a:rPr>
                <a:t>四、微电影叙事结构设计</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26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微电影导演技巧</a:t>
                </a:r>
                <a:endParaRPr>
                  <a:solidFill>
                    <a:schemeClr val="bg1"/>
                  </a:solidFill>
                </a:endParaRPr>
              </a:p>
            </p:txBody>
          </p:sp>
        </p:grpSp>
      </p:grpSp>
      <p:sp>
        <p:nvSpPr>
          <p:cNvPr id="38" name="文本框 37"/>
          <p:cNvSpPr txBox="1"/>
          <p:nvPr/>
        </p:nvSpPr>
        <p:spPr>
          <a:xfrm>
            <a:off x="191770" y="1121410"/>
            <a:ext cx="11650345" cy="398780"/>
          </a:xfrm>
          <a:prstGeom prst="rect">
            <a:avLst/>
          </a:prstGeom>
          <a:noFill/>
        </p:spPr>
        <p:txBody>
          <a:bodyPr wrap="square" rtlCol="0" anchor="t">
            <a:spAutoFit/>
          </a:bodyPr>
          <a:p>
            <a:pPr algn="l"/>
            <a:r>
              <a:rPr lang="zh-CN" altLang="en-US" sz="2000">
                <a:solidFill>
                  <a:srgbClr val="382C78"/>
                </a:solidFill>
                <a:sym typeface="+mn-ea"/>
              </a:rPr>
              <a:t>（三）交叉式叙事结构</a:t>
            </a:r>
            <a:endParaRPr lang="zh-CN" altLang="en-US" sz="2000">
              <a:solidFill>
                <a:srgbClr val="382C78"/>
              </a:solidFill>
              <a:sym typeface="+mn-ea"/>
            </a:endParaRPr>
          </a:p>
        </p:txBody>
      </p:sp>
      <p:grpSp>
        <p:nvGrpSpPr>
          <p:cNvPr id="7" name="组合 6"/>
          <p:cNvGrpSpPr/>
          <p:nvPr/>
        </p:nvGrpSpPr>
        <p:grpSpPr>
          <a:xfrm>
            <a:off x="549275" y="1403350"/>
            <a:ext cx="11312525" cy="922020"/>
            <a:chOff x="9363" y="3519"/>
            <a:chExt cx="17815" cy="1452"/>
          </a:xfrm>
        </p:grpSpPr>
        <p:sp>
          <p:nvSpPr>
            <p:cNvPr id="8" name="矩形 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交叉式叙事结构是将不同时间发生的多个情节、多个场面的情景，按照事物的逻辑关系、时间顺序、空间关系进行有机组合的一种叙事方式。</a:t>
              </a:r>
              <a:endParaRPr dirty="0">
                <a:latin typeface="+mn-ea"/>
                <a:cs typeface="宋体" panose="02010600030101010101" pitchFamily="2" charset="-122"/>
                <a:sym typeface="+mn-ea"/>
              </a:endParaRPr>
            </a:p>
          </p:txBody>
        </p:sp>
      </p:grpSp>
      <p:grpSp>
        <p:nvGrpSpPr>
          <p:cNvPr id="10" name="组合 9"/>
          <p:cNvGrpSpPr/>
          <p:nvPr/>
        </p:nvGrpSpPr>
        <p:grpSpPr>
          <a:xfrm>
            <a:off x="549275" y="2233930"/>
            <a:ext cx="11312525" cy="922020"/>
            <a:chOff x="9363" y="3519"/>
            <a:chExt cx="17815" cy="1452"/>
          </a:xfrm>
        </p:grpSpPr>
        <p:sp>
          <p:nvSpPr>
            <p:cNvPr id="16" name="矩形 1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文本框 16"/>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在交叉式叙事结构的微电影中，根据剧情发展和人物刻画的需要，时空可以自由跳跃， 在过去、现在、未来各种时态之间自由转换，从而使幻想时空、心理时空与现实时空得到有机结合。</a:t>
              </a:r>
              <a:endParaRPr dirty="0">
                <a:latin typeface="+mn-ea"/>
                <a:cs typeface="宋体" panose="02010600030101010101" pitchFamily="2" charset="-122"/>
                <a:sym typeface="+mn-ea"/>
              </a:endParaRPr>
            </a:p>
          </p:txBody>
        </p:sp>
      </p:grpSp>
      <p:grpSp>
        <p:nvGrpSpPr>
          <p:cNvPr id="18" name="组合 17"/>
          <p:cNvGrpSpPr/>
          <p:nvPr/>
        </p:nvGrpSpPr>
        <p:grpSpPr>
          <a:xfrm>
            <a:off x="549275" y="3155950"/>
            <a:ext cx="11312525" cy="635000"/>
            <a:chOff x="9363" y="3519"/>
            <a:chExt cx="17815" cy="1000"/>
          </a:xfrm>
        </p:grpSpPr>
        <p:sp>
          <p:nvSpPr>
            <p:cNvPr id="19" name="矩形 18"/>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文本框 19"/>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优秀的微电影，除了要有好的故事外，导演的叙事能力也十分重要，导演是讲好故事的关键。</a:t>
              </a:r>
              <a:endParaRPr dirty="0">
                <a:latin typeface="+mn-ea"/>
                <a:cs typeface="宋体" panose="02010600030101010101" pitchFamily="2" charset="-122"/>
                <a:sym typeface="+mn-ea"/>
              </a:endParaRPr>
            </a:p>
          </p:txBody>
        </p:sp>
      </p:grpSp>
      <p:grpSp>
        <p:nvGrpSpPr>
          <p:cNvPr id="2" name="组合 1"/>
          <p:cNvGrpSpPr/>
          <p:nvPr/>
        </p:nvGrpSpPr>
        <p:grpSpPr>
          <a:xfrm>
            <a:off x="191770" y="3790950"/>
            <a:ext cx="11468735" cy="1645285"/>
            <a:chOff x="1336" y="7266"/>
            <a:chExt cx="18061" cy="2591"/>
          </a:xfrm>
        </p:grpSpPr>
        <p:grpSp>
          <p:nvGrpSpPr>
            <p:cNvPr id="4" name="组合 3"/>
            <p:cNvGrpSpPr/>
            <p:nvPr/>
          </p:nvGrpSpPr>
          <p:grpSpPr>
            <a:xfrm>
              <a:off x="1336" y="7266"/>
              <a:ext cx="2483" cy="1440"/>
              <a:chOff x="982" y="7247"/>
              <a:chExt cx="2483" cy="1440"/>
            </a:xfrm>
          </p:grpSpPr>
          <p:sp>
            <p:nvSpPr>
              <p:cNvPr id="5" name="文本框 4"/>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6" name="图片 5"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4" name="文本框 23"/>
            <p:cNvSpPr txBox="1"/>
            <p:nvPr/>
          </p:nvSpPr>
          <p:spPr>
            <a:xfrm>
              <a:off x="3657" y="7532"/>
              <a:ext cx="15740" cy="2325"/>
            </a:xfrm>
            <a:prstGeom prst="rect">
              <a:avLst/>
            </a:prstGeom>
            <a:noFill/>
          </p:spPr>
          <p:txBody>
            <a:bodyPr wrap="square" rtlCol="0">
              <a:spAutoFit/>
            </a:bodyPr>
            <a:p>
              <a:r>
                <a:t>【单一视角叙事结构】微电影《床上关系》</a:t>
              </a:r>
              <a:r>
                <a:rPr lang="zh-CN"/>
                <a:t>：</a:t>
              </a:r>
              <a:r>
                <a:t>影片的导演采用了第三者单一视角进行叙事，故事的发展是围绕小偷的视角展开，小偷揭开了故事的序幕，一开始他是侵入者，而后成为偷窥者。</a:t>
              </a:r>
            </a:p>
            <a:p>
              <a:r>
                <a:t>【因果叙事结构】泰国微电影 Giving  is  the  Best  Communication（《给予是最好的沟通》），短短 3 分钟的叙事结构， 前有铺垫后有呼应，快速推动了因果链叙事节奏，演绎了“好人有好报”的鲜明主题。</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768" cy="1016"/>
            </a:xfrm>
            <a:prstGeom prst="rect">
              <a:avLst/>
            </a:prstGeom>
            <a:noFill/>
          </p:spPr>
          <p:txBody>
            <a:bodyPr wrap="none" rtlCol="0" anchor="t">
              <a:spAutoFit/>
            </a:bodyPr>
            <a:p>
              <a:pPr algn="l"/>
              <a:r>
                <a:rPr lang="zh-CN" altLang="en-US" sz="3600">
                  <a:solidFill>
                    <a:srgbClr val="382C78"/>
                  </a:solidFill>
                  <a:sym typeface="+mn-ea"/>
                </a:rPr>
                <a:t>五、微电影声音设计</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26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微电影导演技巧</a:t>
                </a:r>
                <a:endParaRPr>
                  <a:solidFill>
                    <a:schemeClr val="bg1"/>
                  </a:solidFill>
                </a:endParaRPr>
              </a:p>
            </p:txBody>
          </p:sp>
        </p:grpSp>
      </p:grpSp>
      <p:sp>
        <p:nvSpPr>
          <p:cNvPr id="38" name="文本框 37"/>
          <p:cNvSpPr txBox="1"/>
          <p:nvPr/>
        </p:nvSpPr>
        <p:spPr>
          <a:xfrm>
            <a:off x="387985" y="1121410"/>
            <a:ext cx="11650345" cy="706755"/>
          </a:xfrm>
          <a:prstGeom prst="rect">
            <a:avLst/>
          </a:prstGeom>
          <a:noFill/>
        </p:spPr>
        <p:txBody>
          <a:bodyPr wrap="square" rtlCol="0" anchor="t">
            <a:spAutoFit/>
          </a:bodyPr>
          <a:p>
            <a:pPr algn="l"/>
            <a:r>
              <a:rPr lang="en-US" altLang="zh-CN" sz="2000">
                <a:solidFill>
                  <a:srgbClr val="382C78"/>
                </a:solidFill>
                <a:sym typeface="+mn-ea"/>
              </a:rPr>
              <a:t>        </a:t>
            </a:r>
            <a:r>
              <a:rPr lang="zh-CN" altLang="en-US" sz="2000">
                <a:solidFill>
                  <a:srgbClr val="382C78"/>
                </a:solidFill>
                <a:sym typeface="+mn-ea"/>
              </a:rPr>
              <a:t>微电影声音主要包括语言、音乐和音响三种形式。对声音进行合理设计，能有效地使声音起到传达内容信息、刻画人物性格、参与叙事抒情、烘托环境气氛等作用，给观众以完美的视听享受。</a:t>
            </a:r>
            <a:endParaRPr lang="zh-CN" altLang="en-US" sz="2000">
              <a:solidFill>
                <a:srgbClr val="382C78"/>
              </a:solidFill>
              <a:sym typeface="+mn-ea"/>
            </a:endParaRPr>
          </a:p>
        </p:txBody>
      </p:sp>
      <p:sp>
        <p:nvSpPr>
          <p:cNvPr id="11" name="文本框 10"/>
          <p:cNvSpPr txBox="1"/>
          <p:nvPr/>
        </p:nvSpPr>
        <p:spPr>
          <a:xfrm>
            <a:off x="10160" y="1828165"/>
            <a:ext cx="11650345" cy="398780"/>
          </a:xfrm>
          <a:prstGeom prst="rect">
            <a:avLst/>
          </a:prstGeom>
          <a:noFill/>
        </p:spPr>
        <p:txBody>
          <a:bodyPr wrap="square" rtlCol="0" anchor="t">
            <a:spAutoFit/>
          </a:bodyPr>
          <a:p>
            <a:pPr algn="l"/>
            <a:r>
              <a:rPr lang="en-US" altLang="zh-CN" sz="2000">
                <a:solidFill>
                  <a:srgbClr val="382C78"/>
                </a:solidFill>
                <a:sym typeface="+mn-ea"/>
              </a:rPr>
              <a:t> </a:t>
            </a:r>
            <a:r>
              <a:rPr sz="2000">
                <a:solidFill>
                  <a:srgbClr val="382C78"/>
                </a:solidFill>
                <a:sym typeface="+mn-ea"/>
              </a:rPr>
              <a:t>（一）语言的设计与运用</a:t>
            </a:r>
            <a:endParaRPr sz="2000">
              <a:solidFill>
                <a:srgbClr val="382C78"/>
              </a:solidFill>
              <a:sym typeface="+mn-ea"/>
            </a:endParaRPr>
          </a:p>
        </p:txBody>
      </p:sp>
      <p:sp>
        <p:nvSpPr>
          <p:cNvPr id="13" name="文本框 12"/>
          <p:cNvSpPr txBox="1"/>
          <p:nvPr/>
        </p:nvSpPr>
        <p:spPr>
          <a:xfrm>
            <a:off x="191770" y="2226945"/>
            <a:ext cx="11650345" cy="398780"/>
          </a:xfrm>
          <a:prstGeom prst="rect">
            <a:avLst/>
          </a:prstGeom>
          <a:noFill/>
        </p:spPr>
        <p:txBody>
          <a:bodyPr wrap="square" rtlCol="0" anchor="t">
            <a:spAutoFit/>
          </a:bodyPr>
          <a:p>
            <a:pPr algn="l"/>
            <a:r>
              <a:rPr lang="en-US" altLang="zh-CN" sz="2000">
                <a:solidFill>
                  <a:srgbClr val="382C78"/>
                </a:solidFill>
                <a:sym typeface="+mn-ea"/>
              </a:rPr>
              <a:t> </a:t>
            </a:r>
            <a:r>
              <a:rPr sz="2000">
                <a:solidFill>
                  <a:srgbClr val="382C78"/>
                </a:solidFill>
                <a:sym typeface="+mn-ea"/>
              </a:rPr>
              <a:t>1．对白</a:t>
            </a:r>
            <a:endParaRPr sz="2000">
              <a:solidFill>
                <a:srgbClr val="382C78"/>
              </a:solidFill>
              <a:sym typeface="+mn-ea"/>
            </a:endParaRPr>
          </a:p>
        </p:txBody>
      </p:sp>
      <p:grpSp>
        <p:nvGrpSpPr>
          <p:cNvPr id="14" name="组合 13"/>
          <p:cNvGrpSpPr/>
          <p:nvPr/>
        </p:nvGrpSpPr>
        <p:grpSpPr>
          <a:xfrm rot="0">
            <a:off x="387985" y="2585720"/>
            <a:ext cx="11538585" cy="645160"/>
            <a:chOff x="1491" y="3356"/>
            <a:chExt cx="18171" cy="1016"/>
          </a:xfrm>
        </p:grpSpPr>
        <p:sp>
          <p:nvSpPr>
            <p:cNvPr id="25" name="文本框 24"/>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对白又称对话，是剧中人物之间进行交流的主要语言。对话是塑造人物性格最重要的手段之一，也是人物内心活动外在表现的一种形式，揭示着人物的思想感情。</a:t>
              </a:r>
              <a:endParaRPr dirty="0">
                <a:latin typeface="+mn-ea"/>
                <a:cs typeface="宋体" panose="02010600030101010101" pitchFamily="2" charset="-122"/>
                <a:sym typeface="+mn-ea"/>
              </a:endParaRPr>
            </a:p>
          </p:txBody>
        </p:sp>
        <p:sp>
          <p:nvSpPr>
            <p:cNvPr id="26" name="椭圆 2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1" name="组合 20"/>
          <p:cNvGrpSpPr/>
          <p:nvPr/>
        </p:nvGrpSpPr>
        <p:grpSpPr>
          <a:xfrm rot="0">
            <a:off x="405130" y="3217545"/>
            <a:ext cx="11538585" cy="645160"/>
            <a:chOff x="1491" y="3356"/>
            <a:chExt cx="18171" cy="1016"/>
          </a:xfrm>
        </p:grpSpPr>
        <p:sp>
          <p:nvSpPr>
            <p:cNvPr id="22" name="文本框 21"/>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导演在设计对白时应注意以下几点：</a:t>
              </a:r>
              <a:endParaRPr dirty="0">
                <a:latin typeface="+mn-ea"/>
                <a:cs typeface="宋体" panose="02010600030101010101" pitchFamily="2" charset="-122"/>
                <a:sym typeface="+mn-ea"/>
              </a:endParaRPr>
            </a:p>
            <a:p>
              <a:r>
                <a:rPr lang="en-US" dirty="0">
                  <a:latin typeface="+mn-ea"/>
                  <a:cs typeface="宋体" panose="02010600030101010101" pitchFamily="2" charset="-122"/>
                  <a:sym typeface="+mn-ea"/>
                </a:rPr>
                <a:t>                </a:t>
              </a:r>
              <a:r>
                <a:rPr dirty="0">
                  <a:latin typeface="+mn-ea"/>
                  <a:cs typeface="宋体" panose="02010600030101010101" pitchFamily="2" charset="-122"/>
                  <a:sym typeface="+mn-ea"/>
                </a:rPr>
                <a:t>第一，真实性</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第二，性格化</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第三，动作化</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第四，口语化</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第五，意蕴化</a:t>
              </a:r>
              <a:endParaRPr dirty="0">
                <a:latin typeface="+mn-ea"/>
                <a:cs typeface="宋体" panose="02010600030101010101" pitchFamily="2" charset="-122"/>
                <a:sym typeface="+mn-ea"/>
              </a:endParaRPr>
            </a:p>
          </p:txBody>
        </p:sp>
        <p:sp>
          <p:nvSpPr>
            <p:cNvPr id="23" name="椭圆 2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7" name="文本框 26"/>
          <p:cNvSpPr txBox="1"/>
          <p:nvPr/>
        </p:nvSpPr>
        <p:spPr>
          <a:xfrm>
            <a:off x="264795" y="3862705"/>
            <a:ext cx="11650345" cy="398780"/>
          </a:xfrm>
          <a:prstGeom prst="rect">
            <a:avLst/>
          </a:prstGeom>
          <a:noFill/>
        </p:spPr>
        <p:txBody>
          <a:bodyPr wrap="square" rtlCol="0" anchor="t">
            <a:spAutoFit/>
          </a:bodyPr>
          <a:p>
            <a:pPr algn="l"/>
            <a:r>
              <a:rPr sz="2000">
                <a:solidFill>
                  <a:srgbClr val="382C78"/>
                </a:solidFill>
                <a:sym typeface="+mn-ea"/>
              </a:rPr>
              <a:t>2．独白</a:t>
            </a:r>
            <a:endParaRPr sz="2000">
              <a:solidFill>
                <a:srgbClr val="382C78"/>
              </a:solidFill>
              <a:sym typeface="+mn-ea"/>
            </a:endParaRPr>
          </a:p>
        </p:txBody>
      </p:sp>
      <p:grpSp>
        <p:nvGrpSpPr>
          <p:cNvPr id="28" name="组合 27"/>
          <p:cNvGrpSpPr/>
          <p:nvPr/>
        </p:nvGrpSpPr>
        <p:grpSpPr>
          <a:xfrm rot="0">
            <a:off x="387985" y="4290060"/>
            <a:ext cx="11538585" cy="645160"/>
            <a:chOff x="1491" y="3356"/>
            <a:chExt cx="18171" cy="1016"/>
          </a:xfrm>
        </p:grpSpPr>
        <p:sp>
          <p:nvSpPr>
            <p:cNvPr id="29" name="文本框 28"/>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独白是剧中人物内心活动的自我表述。独白所表现的是剧中人物此时此刻的内心活动， 是一种现在进行时态的“自言自语”。</a:t>
              </a:r>
              <a:endParaRPr dirty="0">
                <a:latin typeface="+mn-ea"/>
                <a:cs typeface="宋体" panose="02010600030101010101" pitchFamily="2" charset="-122"/>
                <a:sym typeface="+mn-ea"/>
              </a:endParaRPr>
            </a:p>
          </p:txBody>
        </p:sp>
        <p:sp>
          <p:nvSpPr>
            <p:cNvPr id="30" name="椭圆 2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1" name="组合 30"/>
          <p:cNvGrpSpPr/>
          <p:nvPr/>
        </p:nvGrpSpPr>
        <p:grpSpPr>
          <a:xfrm rot="0">
            <a:off x="405130" y="4975225"/>
            <a:ext cx="11538585" cy="645160"/>
            <a:chOff x="1491" y="3356"/>
            <a:chExt cx="18171" cy="1016"/>
          </a:xfrm>
        </p:grpSpPr>
        <p:sp>
          <p:nvSpPr>
            <p:cNvPr id="34" name="文本框 33"/>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在设计独白时，要求人物外部行为动作和内在心理活动必须一致，即人物表现与心理活动同步。人物造型的各种要素也应与独白的内容、情绪相互协调。</a:t>
              </a:r>
              <a:endParaRPr dirty="0">
                <a:latin typeface="+mn-ea"/>
                <a:cs typeface="宋体" panose="02010600030101010101" pitchFamily="2" charset="-122"/>
                <a:sym typeface="+mn-ea"/>
              </a:endParaRPr>
            </a:p>
          </p:txBody>
        </p:sp>
        <p:sp>
          <p:nvSpPr>
            <p:cNvPr id="35" name="椭圆 34"/>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768" cy="1016"/>
            </a:xfrm>
            <a:prstGeom prst="rect">
              <a:avLst/>
            </a:prstGeom>
            <a:noFill/>
          </p:spPr>
          <p:txBody>
            <a:bodyPr wrap="none" rtlCol="0" anchor="t">
              <a:spAutoFit/>
            </a:bodyPr>
            <a:p>
              <a:pPr algn="l"/>
              <a:r>
                <a:rPr lang="zh-CN" altLang="en-US" sz="3600">
                  <a:solidFill>
                    <a:srgbClr val="382C78"/>
                  </a:solidFill>
                  <a:sym typeface="+mn-ea"/>
                </a:rPr>
                <a:t>五、微电影声音设计</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26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微电影导演技巧</a:t>
                </a:r>
                <a:endParaRPr>
                  <a:solidFill>
                    <a:schemeClr val="bg1"/>
                  </a:solidFill>
                </a:endParaRPr>
              </a:p>
            </p:txBody>
          </p:sp>
        </p:grpSp>
      </p:grpSp>
      <p:sp>
        <p:nvSpPr>
          <p:cNvPr id="13" name="文本框 12"/>
          <p:cNvSpPr txBox="1"/>
          <p:nvPr/>
        </p:nvSpPr>
        <p:spPr>
          <a:xfrm>
            <a:off x="264795" y="1077595"/>
            <a:ext cx="11650345" cy="398780"/>
          </a:xfrm>
          <a:prstGeom prst="rect">
            <a:avLst/>
          </a:prstGeom>
          <a:noFill/>
        </p:spPr>
        <p:txBody>
          <a:bodyPr wrap="square" rtlCol="0" anchor="t">
            <a:spAutoFit/>
          </a:bodyPr>
          <a:p>
            <a:pPr algn="l"/>
            <a:r>
              <a:rPr sz="2000">
                <a:solidFill>
                  <a:srgbClr val="382C78"/>
                </a:solidFill>
                <a:sym typeface="+mn-ea"/>
              </a:rPr>
              <a:t>3．旁白</a:t>
            </a:r>
            <a:endParaRPr sz="2000">
              <a:solidFill>
                <a:srgbClr val="382C78"/>
              </a:solidFill>
              <a:sym typeface="+mn-ea"/>
            </a:endParaRPr>
          </a:p>
        </p:txBody>
      </p:sp>
      <p:grpSp>
        <p:nvGrpSpPr>
          <p:cNvPr id="14" name="组合 13"/>
          <p:cNvGrpSpPr/>
          <p:nvPr/>
        </p:nvGrpSpPr>
        <p:grpSpPr>
          <a:xfrm rot="0">
            <a:off x="376555" y="1476375"/>
            <a:ext cx="11538585" cy="645160"/>
            <a:chOff x="1491" y="3356"/>
            <a:chExt cx="18171" cy="1016"/>
          </a:xfrm>
        </p:grpSpPr>
        <p:sp>
          <p:nvSpPr>
            <p:cNvPr id="25" name="文本框 24"/>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旁白是以画外音的形式对影片的故事情节、人物的心理加以叙述、抒情或议论。旁白是一种阐释性、说明性的语言，不承担塑造人物性格的职能，仅仅是剧情发展的一种辅助手段。</a:t>
              </a:r>
              <a:endParaRPr dirty="0">
                <a:latin typeface="+mn-ea"/>
                <a:cs typeface="宋体" panose="02010600030101010101" pitchFamily="2" charset="-122"/>
                <a:sym typeface="+mn-ea"/>
              </a:endParaRPr>
            </a:p>
          </p:txBody>
        </p:sp>
        <p:sp>
          <p:nvSpPr>
            <p:cNvPr id="26" name="椭圆 2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1" name="组合 20"/>
          <p:cNvGrpSpPr/>
          <p:nvPr/>
        </p:nvGrpSpPr>
        <p:grpSpPr>
          <a:xfrm rot="0">
            <a:off x="376555" y="2098675"/>
            <a:ext cx="11538585" cy="469265"/>
            <a:chOff x="1491" y="3356"/>
            <a:chExt cx="18171" cy="739"/>
          </a:xfrm>
        </p:grpSpPr>
        <p:sp>
          <p:nvSpPr>
            <p:cNvPr id="22" name="文本框 21"/>
            <p:cNvSpPr txBox="1"/>
            <p:nvPr/>
          </p:nvSpPr>
          <p:spPr>
            <a:xfrm>
              <a:off x="1980" y="3356"/>
              <a:ext cx="17682" cy="580"/>
            </a:xfrm>
            <a:prstGeom prst="rect">
              <a:avLst/>
            </a:prstGeom>
            <a:noFill/>
          </p:spPr>
          <p:txBody>
            <a:bodyPr wrap="square" rtlCol="0" anchor="t">
              <a:spAutoFit/>
            </a:bodyPr>
            <a:p>
              <a:r>
                <a:rPr dirty="0">
                  <a:latin typeface="+mn-ea"/>
                  <a:cs typeface="宋体" panose="02010600030101010101" pitchFamily="2" charset="-122"/>
                  <a:sym typeface="+mn-ea"/>
                </a:rPr>
                <a:t>通过旁白，可以传递更丰富的信息，表达特定的情感，启发观众思考。</a:t>
              </a:r>
              <a:endParaRPr dirty="0">
                <a:latin typeface="+mn-ea"/>
                <a:cs typeface="宋体" panose="02010600030101010101" pitchFamily="2" charset="-122"/>
                <a:sym typeface="+mn-ea"/>
              </a:endParaRPr>
            </a:p>
          </p:txBody>
        </p:sp>
        <p:sp>
          <p:nvSpPr>
            <p:cNvPr id="23" name="椭圆 2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8" name="组合 27"/>
          <p:cNvGrpSpPr/>
          <p:nvPr/>
        </p:nvGrpSpPr>
        <p:grpSpPr>
          <a:xfrm rot="0">
            <a:off x="376555" y="2720975"/>
            <a:ext cx="11538585" cy="645160"/>
            <a:chOff x="1491" y="3356"/>
            <a:chExt cx="18171" cy="1016"/>
          </a:xfrm>
        </p:grpSpPr>
        <p:sp>
          <p:nvSpPr>
            <p:cNvPr id="29" name="文本框 28"/>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独白是剧中人物内心活动的自我表述。独白所表现的是剧中人物此时此刻的内心活动， 是一种现在进行时态的“自言自语”。</a:t>
              </a:r>
              <a:endParaRPr dirty="0">
                <a:latin typeface="+mn-ea"/>
                <a:cs typeface="宋体" panose="02010600030101010101" pitchFamily="2" charset="-122"/>
                <a:sym typeface="+mn-ea"/>
              </a:endParaRPr>
            </a:p>
          </p:txBody>
        </p:sp>
        <p:sp>
          <p:nvSpPr>
            <p:cNvPr id="30" name="椭圆 2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1" name="组合 30"/>
          <p:cNvGrpSpPr/>
          <p:nvPr/>
        </p:nvGrpSpPr>
        <p:grpSpPr>
          <a:xfrm rot="0">
            <a:off x="376555" y="3393440"/>
            <a:ext cx="11538585" cy="645160"/>
            <a:chOff x="1491" y="3356"/>
            <a:chExt cx="18171" cy="1016"/>
          </a:xfrm>
        </p:grpSpPr>
        <p:sp>
          <p:nvSpPr>
            <p:cNvPr id="34" name="文本框 33"/>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旁白者既可以是剧中人物，也可以是完全独立的局外人。作为剧中人的旁白，在叙述上会带有鲜明的主观色彩，而作为局外人的旁白，是以旁观者的身份向观众讲述故事，把观众作为交流对象，因而是一种客观叙述。</a:t>
              </a:r>
              <a:endParaRPr dirty="0">
                <a:latin typeface="+mn-ea"/>
                <a:cs typeface="宋体" panose="02010600030101010101" pitchFamily="2" charset="-122"/>
                <a:sym typeface="+mn-ea"/>
              </a:endParaRPr>
            </a:p>
          </p:txBody>
        </p:sp>
        <p:sp>
          <p:nvSpPr>
            <p:cNvPr id="35" name="椭圆 34"/>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 name="组合 1"/>
          <p:cNvGrpSpPr/>
          <p:nvPr/>
        </p:nvGrpSpPr>
        <p:grpSpPr>
          <a:xfrm>
            <a:off x="191770" y="3863975"/>
            <a:ext cx="11468735" cy="914400"/>
            <a:chOff x="1336" y="7266"/>
            <a:chExt cx="18061" cy="1440"/>
          </a:xfrm>
        </p:grpSpPr>
        <p:grpSp>
          <p:nvGrpSpPr>
            <p:cNvPr id="4" name="组合 3"/>
            <p:cNvGrpSpPr/>
            <p:nvPr/>
          </p:nvGrpSpPr>
          <p:grpSpPr>
            <a:xfrm>
              <a:off x="1336" y="7266"/>
              <a:ext cx="2483" cy="1440"/>
              <a:chOff x="982" y="7247"/>
              <a:chExt cx="2483" cy="1440"/>
            </a:xfrm>
          </p:grpSpPr>
          <p:sp>
            <p:nvSpPr>
              <p:cNvPr id="5" name="文本框 4"/>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6" name="图片 5"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4" name="文本框 23"/>
            <p:cNvSpPr txBox="1"/>
            <p:nvPr/>
          </p:nvSpPr>
          <p:spPr>
            <a:xfrm>
              <a:off x="3657" y="7532"/>
              <a:ext cx="15740" cy="1016"/>
            </a:xfrm>
            <a:prstGeom prst="rect">
              <a:avLst/>
            </a:prstGeom>
            <a:noFill/>
          </p:spPr>
          <p:txBody>
            <a:bodyPr wrap="square" rtlCol="0">
              <a:spAutoFit/>
            </a:bodyPr>
            <a:p>
              <a:r>
                <a:t>【微电影旁白】微电影《田埂上的梦》（中国，2012 年）的旁白运用。影片开头剧中主角旁白</a:t>
              </a:r>
              <a:r>
                <a:rPr lang="zh-CN"/>
                <a:t>，</a:t>
              </a:r>
              <a:r>
                <a:t>这段旁白，交代了主人公的身份和生活的环境以及喜欢上跳舞并最终实现“街舞达人” 梦想的起因。</a:t>
              </a:r>
            </a:p>
          </p:txBody>
        </p:sp>
      </p:grpSp>
      <p:sp>
        <p:nvSpPr>
          <p:cNvPr id="7" name="文本框 6"/>
          <p:cNvSpPr txBox="1"/>
          <p:nvPr/>
        </p:nvSpPr>
        <p:spPr>
          <a:xfrm>
            <a:off x="220980" y="4676140"/>
            <a:ext cx="11650345" cy="398780"/>
          </a:xfrm>
          <a:prstGeom prst="rect">
            <a:avLst/>
          </a:prstGeom>
          <a:noFill/>
        </p:spPr>
        <p:txBody>
          <a:bodyPr wrap="square" rtlCol="0" anchor="t">
            <a:spAutoFit/>
          </a:bodyPr>
          <a:p>
            <a:pPr algn="l"/>
            <a:r>
              <a:rPr sz="2000">
                <a:solidFill>
                  <a:srgbClr val="382C78"/>
                </a:solidFill>
                <a:sym typeface="+mn-ea"/>
              </a:rPr>
              <a:t>（二）音响的设计与运用</a:t>
            </a:r>
            <a:endParaRPr sz="2000">
              <a:solidFill>
                <a:srgbClr val="382C78"/>
              </a:solidFill>
              <a:sym typeface="+mn-ea"/>
            </a:endParaRPr>
          </a:p>
        </p:txBody>
      </p:sp>
      <p:grpSp>
        <p:nvGrpSpPr>
          <p:cNvPr id="11" name="组合 10"/>
          <p:cNvGrpSpPr/>
          <p:nvPr/>
        </p:nvGrpSpPr>
        <p:grpSpPr>
          <a:xfrm>
            <a:off x="339090" y="4980305"/>
            <a:ext cx="11312525" cy="1337945"/>
            <a:chOff x="9363" y="3519"/>
            <a:chExt cx="17815" cy="2107"/>
          </a:xfrm>
        </p:grpSpPr>
        <p:sp>
          <p:nvSpPr>
            <p:cNvPr id="12" name="矩形 1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文本框 15"/>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音响是指除了人声和音乐之外，在电影时空关系中所出现的自然界和人造环境中所有声音的统称。音响作为一种影视艺术元素，越来越受到创作者的重视。音响按类别可分为动作音响、环境音响、机械音响、特殊音响等，按表现特点可分为再现音响和表现性音响。</a:t>
              </a:r>
              <a:endParaRPr dirty="0">
                <a:latin typeface="+mn-ea"/>
                <a:cs typeface="宋体" panose="02010600030101010101" pitchFamily="2" charset="-122"/>
                <a:sym typeface="+mn-ea"/>
              </a:endParaRP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6126480" cy="1246505"/>
            <a:chOff x="417" y="125"/>
            <a:chExt cx="9648" cy="1963"/>
          </a:xfrm>
        </p:grpSpPr>
        <p:sp>
          <p:nvSpPr>
            <p:cNvPr id="15" name="文本框 14"/>
            <p:cNvSpPr txBox="1"/>
            <p:nvPr/>
          </p:nvSpPr>
          <p:spPr>
            <a:xfrm>
              <a:off x="417" y="1072"/>
              <a:ext cx="9648" cy="1016"/>
            </a:xfrm>
            <a:prstGeom prst="rect">
              <a:avLst/>
            </a:prstGeom>
            <a:noFill/>
          </p:spPr>
          <p:txBody>
            <a:bodyPr wrap="none" rtlCol="0" anchor="t">
              <a:spAutoFit/>
            </a:bodyPr>
            <a:p>
              <a:pPr algn="l"/>
              <a:r>
                <a:rPr lang="zh-CN" altLang="en-US" sz="3600">
                  <a:solidFill>
                    <a:srgbClr val="382C78"/>
                  </a:solidFill>
                  <a:sym typeface="+mn-ea"/>
                </a:rPr>
                <a:t>一、声音在影视艺术中的作用</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168" cy="580"/>
              </a:xfrm>
              <a:prstGeom prst="rect">
                <a:avLst/>
              </a:prstGeom>
              <a:noFill/>
            </p:spPr>
            <p:txBody>
              <a:bodyPr wrap="none" rtlCol="0">
                <a:spAutoFit/>
              </a:bodyPr>
              <a:p>
                <a:pPr algn="l"/>
                <a:r>
                  <a:rPr>
                    <a:solidFill>
                      <a:schemeClr val="bg1"/>
                    </a:solidFill>
                  </a:rPr>
                  <a:t>第二节	声音艺术</a:t>
                </a:r>
                <a:endParaRPr>
                  <a:solidFill>
                    <a:schemeClr val="bg1"/>
                  </a:solidFill>
                </a:endParaRPr>
              </a:p>
            </p:txBody>
          </p:sp>
        </p:grpSp>
      </p:grpSp>
      <p:grpSp>
        <p:nvGrpSpPr>
          <p:cNvPr id="10" name="组合 9"/>
          <p:cNvGrpSpPr/>
          <p:nvPr/>
        </p:nvGrpSpPr>
        <p:grpSpPr>
          <a:xfrm rot="0">
            <a:off x="922020" y="1877060"/>
            <a:ext cx="10348595" cy="645160"/>
            <a:chOff x="1491" y="3356"/>
            <a:chExt cx="16297" cy="1016"/>
          </a:xfrm>
        </p:grpSpPr>
        <p:sp>
          <p:nvSpPr>
            <p:cNvPr id="12" name="文本框 11"/>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再现音响：再现音响又称客观音响，是一种画内音响。再现音响通过现场录制或拟音，重现生活场景的声音环境和动作效果，增加艺术的真实感。</a:t>
              </a:r>
              <a:endParaRPr lang="zh-CN" altLang="en-US"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1" name="文本框 10"/>
          <p:cNvSpPr txBox="1"/>
          <p:nvPr/>
        </p:nvSpPr>
        <p:spPr>
          <a:xfrm>
            <a:off x="328930" y="1325880"/>
            <a:ext cx="2355850" cy="398780"/>
          </a:xfrm>
          <a:prstGeom prst="rect">
            <a:avLst/>
          </a:prstGeom>
          <a:noFill/>
        </p:spPr>
        <p:txBody>
          <a:bodyPr wrap="none" rtlCol="0" anchor="t">
            <a:spAutoFit/>
          </a:bodyPr>
          <a:p>
            <a:pPr algn="l"/>
            <a:r>
              <a:rPr lang="zh-CN" altLang="en-US" sz="2000">
                <a:solidFill>
                  <a:srgbClr val="382C78"/>
                </a:solidFill>
                <a:sym typeface="+mn-ea"/>
              </a:rPr>
              <a:t>2．音响的艺术处理</a:t>
            </a:r>
            <a:endParaRPr lang="zh-CN" altLang="en-US" sz="2000">
              <a:solidFill>
                <a:srgbClr val="382C78"/>
              </a:solidFill>
              <a:sym typeface="+mn-ea"/>
            </a:endParaRPr>
          </a:p>
        </p:txBody>
      </p:sp>
      <p:grpSp>
        <p:nvGrpSpPr>
          <p:cNvPr id="4" name="组合 3"/>
          <p:cNvGrpSpPr/>
          <p:nvPr/>
        </p:nvGrpSpPr>
        <p:grpSpPr>
          <a:xfrm rot="0">
            <a:off x="906780" y="3106420"/>
            <a:ext cx="10560050" cy="645160"/>
            <a:chOff x="1491" y="3356"/>
            <a:chExt cx="16630" cy="1016"/>
          </a:xfrm>
        </p:grpSpPr>
        <p:sp>
          <p:nvSpPr>
            <p:cNvPr id="8" name="文本框 7"/>
            <p:cNvSpPr txBox="1"/>
            <p:nvPr/>
          </p:nvSpPr>
          <p:spPr>
            <a:xfrm>
              <a:off x="1980" y="3356"/>
              <a:ext cx="16141"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表现音响：表现音响又称主观音响，是一种写意的音响。它通过特殊的音响或通过对环境音响的艺术变形，烘托人物的心理感受和情绪情感。音响的表现化处理，往往通过夸张、变形、强化加以实现。</a:t>
              </a:r>
              <a:endParaRPr lang="zh-CN" altLang="en-US" dirty="0">
                <a:latin typeface="+mn-ea"/>
                <a:cs typeface="宋体" panose="02010600030101010101" pitchFamily="2" charset="-122"/>
                <a:sym typeface="+mn-ea"/>
              </a:endParaRPr>
            </a:p>
          </p:txBody>
        </p:sp>
        <p:sp>
          <p:nvSpPr>
            <p:cNvPr id="9" name="椭圆 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 name="组合 1"/>
          <p:cNvGrpSpPr/>
          <p:nvPr/>
        </p:nvGrpSpPr>
        <p:grpSpPr>
          <a:xfrm rot="0">
            <a:off x="922020" y="4328795"/>
            <a:ext cx="10348595" cy="645160"/>
            <a:chOff x="1491" y="3356"/>
            <a:chExt cx="16297" cy="1016"/>
          </a:xfrm>
        </p:grpSpPr>
        <p:sp>
          <p:nvSpPr>
            <p:cNvPr id="5" name="文本框 4"/>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此外，“静默”可看作是一个特殊的音响造型。“静默”即无声状态。影视进入有声时代后，“静默”一般不轻易使用，只有运用得当，才能产生“无声胜有声”的艺术效果。</a:t>
              </a:r>
              <a:endParaRPr lang="zh-CN" altLang="en-US" dirty="0">
                <a:latin typeface="+mn-ea"/>
                <a:cs typeface="宋体" panose="02010600030101010101" pitchFamily="2" charset="-122"/>
                <a:sym typeface="+mn-ea"/>
              </a:endParaRPr>
            </a:p>
          </p:txBody>
        </p:sp>
        <p:sp>
          <p:nvSpPr>
            <p:cNvPr id="6" name="椭圆 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768" cy="1016"/>
            </a:xfrm>
            <a:prstGeom prst="rect">
              <a:avLst/>
            </a:prstGeom>
            <a:noFill/>
          </p:spPr>
          <p:txBody>
            <a:bodyPr wrap="none" rtlCol="0" anchor="t">
              <a:spAutoFit/>
            </a:bodyPr>
            <a:p>
              <a:pPr algn="l"/>
              <a:r>
                <a:rPr lang="zh-CN" altLang="en-US" sz="3600">
                  <a:solidFill>
                    <a:srgbClr val="382C78"/>
                  </a:solidFill>
                  <a:sym typeface="+mn-ea"/>
                </a:rPr>
                <a:t>五、微电影声音设计</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26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微电影导演技巧</a:t>
                </a:r>
                <a:endParaRPr>
                  <a:solidFill>
                    <a:schemeClr val="bg1"/>
                  </a:solidFill>
                </a:endParaRPr>
              </a:p>
            </p:txBody>
          </p:sp>
        </p:grpSp>
      </p:grpSp>
      <p:sp>
        <p:nvSpPr>
          <p:cNvPr id="7" name="文本框 6"/>
          <p:cNvSpPr txBox="1"/>
          <p:nvPr/>
        </p:nvSpPr>
        <p:spPr>
          <a:xfrm>
            <a:off x="144145" y="1048385"/>
            <a:ext cx="11650345" cy="398780"/>
          </a:xfrm>
          <a:prstGeom prst="rect">
            <a:avLst/>
          </a:prstGeom>
          <a:noFill/>
        </p:spPr>
        <p:txBody>
          <a:bodyPr wrap="square" rtlCol="0" anchor="t">
            <a:spAutoFit/>
          </a:bodyPr>
          <a:p>
            <a:pPr algn="l"/>
            <a:r>
              <a:rPr sz="2000">
                <a:solidFill>
                  <a:srgbClr val="382C78"/>
                </a:solidFill>
                <a:sym typeface="+mn-ea"/>
              </a:rPr>
              <a:t>（二）音响的设计与运用</a:t>
            </a:r>
            <a:endParaRPr sz="2000">
              <a:solidFill>
                <a:srgbClr val="382C78"/>
              </a:solidFill>
              <a:sym typeface="+mn-ea"/>
            </a:endParaRPr>
          </a:p>
        </p:txBody>
      </p:sp>
      <p:grpSp>
        <p:nvGrpSpPr>
          <p:cNvPr id="11" name="组合 10"/>
          <p:cNvGrpSpPr/>
          <p:nvPr/>
        </p:nvGrpSpPr>
        <p:grpSpPr>
          <a:xfrm>
            <a:off x="446405" y="1343660"/>
            <a:ext cx="11312525" cy="1337945"/>
            <a:chOff x="9363" y="3519"/>
            <a:chExt cx="17815" cy="2107"/>
          </a:xfrm>
        </p:grpSpPr>
        <p:sp>
          <p:nvSpPr>
            <p:cNvPr id="12" name="矩形 1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文本框 15"/>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音响是指除了人声和音乐之外，在电影时空关系中所出现的自然界和人造环境中所有声音的统称。音响作为一种影视艺术元素，越来越受到创作者的重视。音响按类别可分为动作音响、环境音响、机械音响、特殊音响等，按表现特点可分为再现音响和表现性音响。</a:t>
              </a:r>
              <a:endParaRPr dirty="0">
                <a:latin typeface="+mn-ea"/>
                <a:cs typeface="宋体" panose="02010600030101010101" pitchFamily="2" charset="-122"/>
                <a:sym typeface="+mn-ea"/>
              </a:endParaRPr>
            </a:p>
          </p:txBody>
        </p:sp>
      </p:grpSp>
      <p:grpSp>
        <p:nvGrpSpPr>
          <p:cNvPr id="8" name="组合 7"/>
          <p:cNvGrpSpPr/>
          <p:nvPr/>
        </p:nvGrpSpPr>
        <p:grpSpPr>
          <a:xfrm>
            <a:off x="446405" y="2557145"/>
            <a:ext cx="11312525" cy="922020"/>
            <a:chOff x="9363" y="3519"/>
            <a:chExt cx="17815" cy="1452"/>
          </a:xfrm>
        </p:grpSpPr>
        <p:sp>
          <p:nvSpPr>
            <p:cNvPr id="9" name="矩形 8"/>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文本框 9"/>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在微电影的音响运用中，以现实音响为主，表现性音响为辅。对于表现性音响，要根据剧情需要，通过特殊的音响表现或对音响的艺术变形来实现。</a:t>
              </a:r>
              <a:endParaRPr dirty="0">
                <a:latin typeface="+mn-ea"/>
                <a:cs typeface="宋体" panose="02010600030101010101" pitchFamily="2" charset="-122"/>
                <a:sym typeface="+mn-ea"/>
              </a:endParaRPr>
            </a:p>
          </p:txBody>
        </p:sp>
      </p:grpSp>
      <p:grpSp>
        <p:nvGrpSpPr>
          <p:cNvPr id="17" name="组合 16"/>
          <p:cNvGrpSpPr/>
          <p:nvPr/>
        </p:nvGrpSpPr>
        <p:grpSpPr>
          <a:xfrm>
            <a:off x="446405" y="3470910"/>
            <a:ext cx="11312525" cy="2138045"/>
            <a:chOff x="9363" y="3519"/>
            <a:chExt cx="17815" cy="3367"/>
          </a:xfrm>
        </p:grpSpPr>
        <p:sp>
          <p:nvSpPr>
            <p:cNvPr id="18" name="矩形 1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文本框 18"/>
            <p:cNvSpPr txBox="1"/>
            <p:nvPr/>
          </p:nvSpPr>
          <p:spPr>
            <a:xfrm>
              <a:off x="10093" y="3519"/>
              <a:ext cx="17085" cy="3367"/>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导演在设计和运用音响时应注意以下几点：第一，动作音响的设计。</a:t>
              </a:r>
              <a:endParaRPr dirty="0">
                <a:latin typeface="+mn-ea"/>
                <a:cs typeface="宋体" panose="02010600030101010101" pitchFamily="2" charset="-122"/>
                <a:sym typeface="+mn-ea"/>
              </a:endParaRPr>
            </a:p>
            <a:p>
              <a:pPr algn="l" defTabSz="1218565">
                <a:lnSpc>
                  <a:spcPct val="150000"/>
                </a:lnSpc>
                <a:spcBef>
                  <a:spcPts val="1000"/>
                </a:spcBef>
                <a:defRPr/>
              </a:pPr>
              <a:r>
                <a:rPr lang="en-US" dirty="0">
                  <a:latin typeface="+mn-ea"/>
                  <a:cs typeface="宋体" panose="02010600030101010101" pitchFamily="2" charset="-122"/>
                  <a:sym typeface="+mn-ea"/>
                </a:rPr>
                <a:t>                                                               </a:t>
              </a:r>
              <a:r>
                <a:rPr dirty="0">
                  <a:latin typeface="+mn-ea"/>
                  <a:cs typeface="宋体" panose="02010600030101010101" pitchFamily="2" charset="-122"/>
                  <a:sym typeface="+mn-ea"/>
                </a:rPr>
                <a:t>第二，环境音响的设计。</a:t>
              </a:r>
              <a:endParaRPr dirty="0">
                <a:latin typeface="+mn-ea"/>
                <a:cs typeface="宋体" panose="02010600030101010101" pitchFamily="2" charset="-122"/>
                <a:sym typeface="+mn-ea"/>
              </a:endParaRPr>
            </a:p>
            <a:p>
              <a:pPr algn="l" defTabSz="1218565">
                <a:lnSpc>
                  <a:spcPct val="150000"/>
                </a:lnSpc>
                <a:spcBef>
                  <a:spcPts val="1000"/>
                </a:spcBef>
                <a:defRPr/>
              </a:pPr>
              <a:r>
                <a:rPr lang="en-US" dirty="0">
                  <a:latin typeface="+mn-ea"/>
                  <a:cs typeface="宋体" panose="02010600030101010101" pitchFamily="2" charset="-122"/>
                  <a:sym typeface="+mn-ea"/>
                </a:rPr>
                <a:t>                                                               </a:t>
              </a:r>
              <a:r>
                <a:rPr dirty="0">
                  <a:latin typeface="+mn-ea"/>
                  <a:cs typeface="宋体" panose="02010600030101010101" pitchFamily="2" charset="-122"/>
                  <a:sym typeface="+mn-ea"/>
                </a:rPr>
                <a:t>第三，综合运用再现音响和表现性音响。</a:t>
              </a:r>
              <a:endParaRPr dirty="0">
                <a:latin typeface="+mn-ea"/>
                <a:cs typeface="宋体" panose="02010600030101010101" pitchFamily="2" charset="-122"/>
                <a:sym typeface="+mn-ea"/>
              </a:endParaRPr>
            </a:p>
            <a:p>
              <a:pPr algn="l" defTabSz="1218565">
                <a:lnSpc>
                  <a:spcPct val="150000"/>
                </a:lnSpc>
                <a:spcBef>
                  <a:spcPts val="1000"/>
                </a:spcBef>
                <a:defRPr/>
              </a:pPr>
              <a:r>
                <a:rPr lang="en-US" dirty="0">
                  <a:latin typeface="+mn-ea"/>
                  <a:cs typeface="宋体" panose="02010600030101010101" pitchFamily="2" charset="-122"/>
                  <a:sym typeface="+mn-ea"/>
                </a:rPr>
                <a:t>                                                               </a:t>
              </a:r>
              <a:r>
                <a:rPr dirty="0">
                  <a:latin typeface="+mn-ea"/>
                  <a:cs typeface="宋体" panose="02010600030101010101" pitchFamily="2" charset="-122"/>
                  <a:sym typeface="+mn-ea"/>
                </a:rPr>
                <a:t>第四，把握好人声和环境声的采录。</a:t>
              </a:r>
              <a:endParaRPr dirty="0">
                <a:latin typeface="+mn-ea"/>
                <a:cs typeface="宋体" panose="02010600030101010101" pitchFamily="2" charset="-122"/>
                <a:sym typeface="+mn-ea"/>
              </a:endParaRPr>
            </a:p>
          </p:txBody>
        </p:sp>
      </p:grpSp>
      <p:grpSp>
        <p:nvGrpSpPr>
          <p:cNvPr id="20" name="组合 19"/>
          <p:cNvGrpSpPr/>
          <p:nvPr/>
        </p:nvGrpSpPr>
        <p:grpSpPr>
          <a:xfrm>
            <a:off x="446405" y="5448300"/>
            <a:ext cx="11468735" cy="914400"/>
            <a:chOff x="1336" y="7266"/>
            <a:chExt cx="18061" cy="1440"/>
          </a:xfrm>
        </p:grpSpPr>
        <p:grpSp>
          <p:nvGrpSpPr>
            <p:cNvPr id="27" name="组合 26"/>
            <p:cNvGrpSpPr/>
            <p:nvPr/>
          </p:nvGrpSpPr>
          <p:grpSpPr>
            <a:xfrm>
              <a:off x="1336" y="7266"/>
              <a:ext cx="2483" cy="1440"/>
              <a:chOff x="982" y="7247"/>
              <a:chExt cx="2483" cy="1440"/>
            </a:xfrm>
          </p:grpSpPr>
          <p:sp>
            <p:nvSpPr>
              <p:cNvPr id="37" name="文本框 36"/>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8" name="图片 37"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39" name="文本框 38"/>
            <p:cNvSpPr txBox="1"/>
            <p:nvPr/>
          </p:nvSpPr>
          <p:spPr>
            <a:xfrm>
              <a:off x="3657" y="7532"/>
              <a:ext cx="15740" cy="580"/>
            </a:xfrm>
            <a:prstGeom prst="rect">
              <a:avLst/>
            </a:prstGeom>
            <a:noFill/>
          </p:spPr>
          <p:txBody>
            <a:bodyPr wrap="square" rtlCol="0">
              <a:spAutoFit/>
            </a:bodyPr>
            <a:p>
              <a:r>
                <a:t>【微电影音响设计】俄罗斯微电影《窗口》（俄罗斯，2004 年）的音响设计与运用。</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768" cy="1016"/>
            </a:xfrm>
            <a:prstGeom prst="rect">
              <a:avLst/>
            </a:prstGeom>
            <a:noFill/>
          </p:spPr>
          <p:txBody>
            <a:bodyPr wrap="none" rtlCol="0" anchor="t">
              <a:spAutoFit/>
            </a:bodyPr>
            <a:p>
              <a:pPr algn="l"/>
              <a:r>
                <a:rPr lang="zh-CN" altLang="en-US" sz="3600">
                  <a:solidFill>
                    <a:srgbClr val="382C78"/>
                  </a:solidFill>
                  <a:sym typeface="+mn-ea"/>
                </a:rPr>
                <a:t>五、微电影声音设计</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26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微电影导演技巧</a:t>
                </a:r>
                <a:endParaRPr>
                  <a:solidFill>
                    <a:schemeClr val="bg1"/>
                  </a:solidFill>
                </a:endParaRPr>
              </a:p>
            </p:txBody>
          </p:sp>
        </p:grpSp>
      </p:grpSp>
      <p:sp>
        <p:nvSpPr>
          <p:cNvPr id="7" name="文本框 6"/>
          <p:cNvSpPr txBox="1"/>
          <p:nvPr/>
        </p:nvSpPr>
        <p:spPr>
          <a:xfrm>
            <a:off x="144145" y="1048385"/>
            <a:ext cx="11650345" cy="398780"/>
          </a:xfrm>
          <a:prstGeom prst="rect">
            <a:avLst/>
          </a:prstGeom>
          <a:noFill/>
        </p:spPr>
        <p:txBody>
          <a:bodyPr wrap="square" rtlCol="0" anchor="t">
            <a:spAutoFit/>
          </a:bodyPr>
          <a:p>
            <a:pPr algn="l"/>
            <a:r>
              <a:rPr sz="2000">
                <a:solidFill>
                  <a:srgbClr val="382C78"/>
                </a:solidFill>
                <a:sym typeface="+mn-ea"/>
              </a:rPr>
              <a:t>（三）音乐的设计与运用</a:t>
            </a:r>
            <a:endParaRPr sz="2000">
              <a:solidFill>
                <a:srgbClr val="382C78"/>
              </a:solidFill>
              <a:sym typeface="+mn-ea"/>
            </a:endParaRPr>
          </a:p>
        </p:txBody>
      </p:sp>
      <p:grpSp>
        <p:nvGrpSpPr>
          <p:cNvPr id="11" name="组合 10"/>
          <p:cNvGrpSpPr/>
          <p:nvPr/>
        </p:nvGrpSpPr>
        <p:grpSpPr>
          <a:xfrm>
            <a:off x="446405" y="1343660"/>
            <a:ext cx="11312525" cy="922020"/>
            <a:chOff x="9363" y="3519"/>
            <a:chExt cx="17815" cy="1452"/>
          </a:xfrm>
        </p:grpSpPr>
        <p:sp>
          <p:nvSpPr>
            <p:cNvPr id="12" name="矩形 1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文本框 15"/>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微电影音乐是专门为影片创作、编配的音乐。微电影音乐具有塑造人物形象、推动剧情进展、营造情节氛围、强化动作节奏、升华影片主题等作用。</a:t>
              </a:r>
              <a:endParaRPr dirty="0">
                <a:latin typeface="+mn-ea"/>
                <a:cs typeface="宋体" panose="02010600030101010101" pitchFamily="2" charset="-122"/>
                <a:sym typeface="+mn-ea"/>
              </a:endParaRPr>
            </a:p>
          </p:txBody>
        </p:sp>
      </p:grpSp>
      <p:grpSp>
        <p:nvGrpSpPr>
          <p:cNvPr id="8" name="组合 7"/>
          <p:cNvGrpSpPr/>
          <p:nvPr/>
        </p:nvGrpSpPr>
        <p:grpSpPr>
          <a:xfrm>
            <a:off x="446405" y="2141855"/>
            <a:ext cx="11312525" cy="1337945"/>
            <a:chOff x="9363" y="3519"/>
            <a:chExt cx="17815" cy="2107"/>
          </a:xfrm>
        </p:grpSpPr>
        <p:sp>
          <p:nvSpPr>
            <p:cNvPr id="9" name="矩形 8"/>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文本框 9"/>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微电影音乐按来源可分为有声源音乐（画内音乐）和无声源音乐（画外音乐），按表现方式可分为客观音乐（现实性音乐）和主观音乐（功能性音乐）。客观音乐是一种有声源音乐，即在影片画面上可看到声音来源， 功能性音乐更多的是无声源音乐，在画面上看不到声音来源</a:t>
              </a:r>
              <a:r>
                <a:rPr lang="zh-CN" dirty="0">
                  <a:latin typeface="+mn-ea"/>
                  <a:cs typeface="宋体" panose="02010600030101010101" pitchFamily="2" charset="-122"/>
                  <a:sym typeface="+mn-ea"/>
                </a:rPr>
                <a:t>。</a:t>
              </a:r>
              <a:endParaRPr lang="zh-CN" dirty="0">
                <a:latin typeface="+mn-ea"/>
                <a:cs typeface="宋体" panose="02010600030101010101" pitchFamily="2" charset="-122"/>
                <a:sym typeface="+mn-ea"/>
              </a:endParaRPr>
            </a:p>
          </p:txBody>
        </p:sp>
      </p:grpSp>
      <p:grpSp>
        <p:nvGrpSpPr>
          <p:cNvPr id="17" name="组合 16"/>
          <p:cNvGrpSpPr/>
          <p:nvPr/>
        </p:nvGrpSpPr>
        <p:grpSpPr>
          <a:xfrm>
            <a:off x="446405" y="3383280"/>
            <a:ext cx="11312525" cy="922020"/>
            <a:chOff x="9363" y="3519"/>
            <a:chExt cx="17815" cy="1452"/>
          </a:xfrm>
        </p:grpSpPr>
        <p:sp>
          <p:nvSpPr>
            <p:cNvPr id="18" name="矩形 1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文本框 18"/>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采用有声源音乐还是无声源音乐形式，要根据影片的剧情需要去设计，音乐的设计不能游离于影片之外独立存在，而是要紧密配合影片的主题与风格，能够和影片的具体场景情节在情绪上相一致。</a:t>
              </a:r>
              <a:endParaRPr dirty="0">
                <a:latin typeface="+mn-ea"/>
                <a:cs typeface="宋体" panose="02010600030101010101" pitchFamily="2" charset="-122"/>
                <a:sym typeface="+mn-ea"/>
              </a:endParaRPr>
            </a:p>
          </p:txBody>
        </p:sp>
      </p:grpSp>
      <p:grpSp>
        <p:nvGrpSpPr>
          <p:cNvPr id="2" name="组合 1"/>
          <p:cNvGrpSpPr/>
          <p:nvPr/>
        </p:nvGrpSpPr>
        <p:grpSpPr>
          <a:xfrm>
            <a:off x="446405" y="4213860"/>
            <a:ext cx="11312525" cy="2553335"/>
            <a:chOff x="9363" y="3519"/>
            <a:chExt cx="17815" cy="4021"/>
          </a:xfrm>
        </p:grpSpPr>
        <p:sp>
          <p:nvSpPr>
            <p:cNvPr id="4" name="矩形 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10093" y="3519"/>
              <a:ext cx="17085" cy="4021"/>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在设计与运用音乐过程中需要注意以下几点：</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第一，音乐要根据人物的形象、身份、性格、气质进行创作设计，强化对人物形象的艺术表现力。</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第二，音乐要根据影片内容、艺术风格、时代特点以及民族地方色彩进行创作与设计， 深刻揭示主题。</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第三，注意画内声音在影视作品中的运动感、空间感和层次感，做到音乐力度与声音层次、声音混响的合理运用，使其相互补充和强化，突出主次，力求逼真。</a:t>
              </a:r>
              <a:endParaRPr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669280" cy="1097280"/>
            <a:chOff x="417" y="38"/>
            <a:chExt cx="8928" cy="1728"/>
          </a:xfrm>
        </p:grpSpPr>
        <p:sp>
          <p:nvSpPr>
            <p:cNvPr id="15" name="文本框 14"/>
            <p:cNvSpPr txBox="1"/>
            <p:nvPr/>
          </p:nvSpPr>
          <p:spPr>
            <a:xfrm>
              <a:off x="417" y="750"/>
              <a:ext cx="8928" cy="1016"/>
            </a:xfrm>
            <a:prstGeom prst="rect">
              <a:avLst/>
            </a:prstGeom>
            <a:noFill/>
          </p:spPr>
          <p:txBody>
            <a:bodyPr wrap="none" rtlCol="0" anchor="t">
              <a:spAutoFit/>
            </a:bodyPr>
            <a:p>
              <a:pPr algn="l"/>
              <a:r>
                <a:rPr lang="zh-CN" altLang="en-US" sz="3600">
                  <a:solidFill>
                    <a:srgbClr val="382C78"/>
                  </a:solidFill>
                  <a:sym typeface="+mn-ea"/>
                </a:rPr>
                <a:t>六、微电影分镜头剧本设计</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26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微电影导演技巧</a:t>
                </a:r>
                <a:endParaRPr>
                  <a:solidFill>
                    <a:schemeClr val="bg1"/>
                  </a:solidFill>
                </a:endParaRPr>
              </a:p>
            </p:txBody>
          </p:sp>
        </p:grpSp>
      </p:grpSp>
      <p:sp>
        <p:nvSpPr>
          <p:cNvPr id="7" name="文本框 6"/>
          <p:cNvSpPr txBox="1"/>
          <p:nvPr/>
        </p:nvSpPr>
        <p:spPr>
          <a:xfrm>
            <a:off x="313055" y="1077595"/>
            <a:ext cx="11650345" cy="1938020"/>
          </a:xfrm>
          <a:prstGeom prst="rect">
            <a:avLst/>
          </a:prstGeom>
          <a:noFill/>
        </p:spPr>
        <p:txBody>
          <a:bodyPr wrap="square" rtlCol="0" anchor="t">
            <a:spAutoFit/>
          </a:bodyPr>
          <a:p>
            <a:pPr algn="l"/>
            <a:r>
              <a:rPr lang="en-US" sz="2000">
                <a:solidFill>
                  <a:srgbClr val="382C78"/>
                </a:solidFill>
                <a:sym typeface="+mn-ea"/>
              </a:rPr>
              <a:t>        </a:t>
            </a:r>
            <a:r>
              <a:rPr sz="2000">
                <a:solidFill>
                  <a:srgbClr val="382C78"/>
                </a:solidFill>
                <a:sym typeface="+mn-ea"/>
              </a:rPr>
              <a:t>分镜头剧本是指将文学剧本的内容分切成一系列可以摄制的镜头剧本。它是一种把文学剧本中的文字形象创造性地转化为声画形象的艺术文本。分镜头剧本又称导演剧本，它是导演总体画面构思的具体体现，也是一切拍摄工作的依据。</a:t>
            </a:r>
            <a:endParaRPr sz="2000">
              <a:solidFill>
                <a:srgbClr val="382C78"/>
              </a:solidFill>
              <a:sym typeface="+mn-ea"/>
            </a:endParaRPr>
          </a:p>
          <a:p>
            <a:pPr algn="l"/>
            <a:r>
              <a:rPr lang="en-US" sz="2000">
                <a:solidFill>
                  <a:srgbClr val="382C78"/>
                </a:solidFill>
                <a:sym typeface="+mn-ea"/>
              </a:rPr>
              <a:t>        </a:t>
            </a:r>
            <a:r>
              <a:rPr sz="2000">
                <a:solidFill>
                  <a:srgbClr val="382C78"/>
                </a:solidFill>
                <a:sym typeface="+mn-ea"/>
              </a:rPr>
              <a:t>分镜头剧本设计是导演进行微电影拍摄前必不可少的前期案头准备工作。它是摄影师进行拍摄，剪辑师进行后期制作的依据和蓝图，也是演员和所有创作人员领会导演意图，理解剧本内容，进行再创作的依据。</a:t>
            </a:r>
            <a:endParaRPr sz="2000">
              <a:solidFill>
                <a:srgbClr val="382C78"/>
              </a:solidFill>
              <a:sym typeface="+mn-ea"/>
            </a:endParaRPr>
          </a:p>
        </p:txBody>
      </p:sp>
      <p:sp>
        <p:nvSpPr>
          <p:cNvPr id="6" name="文本框 5"/>
          <p:cNvSpPr txBox="1"/>
          <p:nvPr/>
        </p:nvSpPr>
        <p:spPr>
          <a:xfrm>
            <a:off x="206375" y="2984500"/>
            <a:ext cx="11650345" cy="398780"/>
          </a:xfrm>
          <a:prstGeom prst="rect">
            <a:avLst/>
          </a:prstGeom>
          <a:noFill/>
        </p:spPr>
        <p:txBody>
          <a:bodyPr wrap="square" rtlCol="0" anchor="t">
            <a:spAutoFit/>
          </a:bodyPr>
          <a:p>
            <a:pPr algn="l"/>
            <a:r>
              <a:rPr sz="2000">
                <a:solidFill>
                  <a:srgbClr val="382C78"/>
                </a:solidFill>
                <a:sym typeface="+mn-ea"/>
              </a:rPr>
              <a:t>（一）分镜头设计的依据</a:t>
            </a:r>
            <a:endParaRPr sz="2000">
              <a:solidFill>
                <a:srgbClr val="382C78"/>
              </a:solidFill>
              <a:sym typeface="+mn-ea"/>
            </a:endParaRPr>
          </a:p>
        </p:txBody>
      </p:sp>
      <p:sp>
        <p:nvSpPr>
          <p:cNvPr id="13" name="文本框 12"/>
          <p:cNvSpPr txBox="1"/>
          <p:nvPr/>
        </p:nvSpPr>
        <p:spPr>
          <a:xfrm>
            <a:off x="446405" y="3383280"/>
            <a:ext cx="11650345" cy="706755"/>
          </a:xfrm>
          <a:prstGeom prst="rect">
            <a:avLst/>
          </a:prstGeom>
          <a:noFill/>
        </p:spPr>
        <p:txBody>
          <a:bodyPr wrap="square" rtlCol="0" anchor="t">
            <a:spAutoFit/>
          </a:bodyPr>
          <a:p>
            <a:pPr algn="l"/>
            <a:r>
              <a:rPr sz="2000">
                <a:solidFill>
                  <a:srgbClr val="382C78"/>
                </a:solidFill>
                <a:sym typeface="+mn-ea"/>
              </a:rPr>
              <a:t>1．依据观众的观察习惯和视觉心理活动规律</a:t>
            </a:r>
            <a:endParaRPr sz="2000">
              <a:solidFill>
                <a:srgbClr val="382C78"/>
              </a:solidFill>
              <a:sym typeface="+mn-ea"/>
            </a:endParaRPr>
          </a:p>
          <a:p>
            <a:pPr algn="l"/>
            <a:r>
              <a:rPr sz="2000">
                <a:solidFill>
                  <a:srgbClr val="382C78"/>
                </a:solidFill>
                <a:sym typeface="+mn-ea"/>
              </a:rPr>
              <a:t>2．依据蒙太奇组接的原则</a:t>
            </a:r>
            <a:endParaRPr sz="2000">
              <a:solidFill>
                <a:srgbClr val="382C78"/>
              </a:solidFill>
              <a:sym typeface="+mn-ea"/>
            </a:endParaRPr>
          </a:p>
        </p:txBody>
      </p:sp>
      <p:sp>
        <p:nvSpPr>
          <p:cNvPr id="23" name="文本框 22"/>
          <p:cNvSpPr txBox="1"/>
          <p:nvPr/>
        </p:nvSpPr>
        <p:spPr>
          <a:xfrm>
            <a:off x="206375" y="4090035"/>
            <a:ext cx="11650345" cy="398780"/>
          </a:xfrm>
          <a:prstGeom prst="rect">
            <a:avLst/>
          </a:prstGeom>
          <a:noFill/>
        </p:spPr>
        <p:txBody>
          <a:bodyPr wrap="square" rtlCol="0" anchor="t">
            <a:spAutoFit/>
          </a:bodyPr>
          <a:p>
            <a:pPr algn="l"/>
            <a:r>
              <a:rPr sz="2000">
                <a:solidFill>
                  <a:srgbClr val="382C78"/>
                </a:solidFill>
                <a:sym typeface="+mn-ea"/>
              </a:rPr>
              <a:t>（二）分镜头设计的方法</a:t>
            </a:r>
            <a:endParaRPr sz="2000">
              <a:solidFill>
                <a:srgbClr val="382C78"/>
              </a:solidFill>
              <a:sym typeface="+mn-ea"/>
            </a:endParaRPr>
          </a:p>
        </p:txBody>
      </p:sp>
      <p:sp>
        <p:nvSpPr>
          <p:cNvPr id="27" name="文本框 26"/>
          <p:cNvSpPr txBox="1"/>
          <p:nvPr/>
        </p:nvSpPr>
        <p:spPr>
          <a:xfrm>
            <a:off x="3721735" y="4090035"/>
            <a:ext cx="11650345" cy="398780"/>
          </a:xfrm>
          <a:prstGeom prst="rect">
            <a:avLst/>
          </a:prstGeom>
          <a:noFill/>
        </p:spPr>
        <p:txBody>
          <a:bodyPr wrap="square" rtlCol="0" anchor="t">
            <a:spAutoFit/>
          </a:bodyPr>
          <a:p>
            <a:pPr algn="l"/>
            <a:r>
              <a:rPr sz="2000">
                <a:solidFill>
                  <a:srgbClr val="382C78"/>
                </a:solidFill>
                <a:sym typeface="+mn-ea"/>
              </a:rPr>
              <a:t>分镜头的关键点在于画面的“可视化”和声音的“可听化”设计上。</a:t>
            </a:r>
            <a:endParaRPr sz="2000">
              <a:solidFill>
                <a:srgbClr val="382C78"/>
              </a:solidFill>
              <a:sym typeface="+mn-ea"/>
            </a:endParaRPr>
          </a:p>
        </p:txBody>
      </p:sp>
      <p:sp>
        <p:nvSpPr>
          <p:cNvPr id="34" name="文本框 33"/>
          <p:cNvSpPr txBox="1"/>
          <p:nvPr/>
        </p:nvSpPr>
        <p:spPr>
          <a:xfrm>
            <a:off x="446405" y="4488815"/>
            <a:ext cx="11650345" cy="398780"/>
          </a:xfrm>
          <a:prstGeom prst="rect">
            <a:avLst/>
          </a:prstGeom>
          <a:noFill/>
        </p:spPr>
        <p:txBody>
          <a:bodyPr wrap="square" rtlCol="0" anchor="t">
            <a:spAutoFit/>
          </a:bodyPr>
          <a:p>
            <a:pPr algn="l"/>
            <a:r>
              <a:rPr sz="2000">
                <a:solidFill>
                  <a:srgbClr val="382C78"/>
                </a:solidFill>
                <a:sym typeface="+mn-ea"/>
              </a:rPr>
              <a:t>1．整体构思</a:t>
            </a:r>
            <a:endParaRPr sz="2000">
              <a:solidFill>
                <a:srgbClr val="382C78"/>
              </a:solidFill>
              <a:sym typeface="+mn-ea"/>
            </a:endParaRPr>
          </a:p>
        </p:txBody>
      </p:sp>
      <p:grpSp>
        <p:nvGrpSpPr>
          <p:cNvPr id="35" name="组合 34"/>
          <p:cNvGrpSpPr/>
          <p:nvPr/>
        </p:nvGrpSpPr>
        <p:grpSpPr>
          <a:xfrm rot="0">
            <a:off x="501015" y="4833620"/>
            <a:ext cx="11538585" cy="645160"/>
            <a:chOff x="1491" y="3356"/>
            <a:chExt cx="18171" cy="1016"/>
          </a:xfrm>
        </p:grpSpPr>
        <p:sp>
          <p:nvSpPr>
            <p:cNvPr id="37" name="文本框 36"/>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分镜头的设计要充分考虑影片的整体风格、结构和节奏。每一个镜头或一组镜头的节奏也必须与影片整体节奏相一致。</a:t>
              </a:r>
              <a:endParaRPr dirty="0">
                <a:latin typeface="+mn-ea"/>
                <a:cs typeface="宋体" panose="02010600030101010101" pitchFamily="2" charset="-122"/>
                <a:sym typeface="+mn-ea"/>
              </a:endParaRPr>
            </a:p>
          </p:txBody>
        </p:sp>
        <p:sp>
          <p:nvSpPr>
            <p:cNvPr id="38" name="椭圆 3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39" name="文本框 38"/>
          <p:cNvSpPr txBox="1"/>
          <p:nvPr/>
        </p:nvSpPr>
        <p:spPr>
          <a:xfrm>
            <a:off x="446405" y="5478780"/>
            <a:ext cx="11650345" cy="398780"/>
          </a:xfrm>
          <a:prstGeom prst="rect">
            <a:avLst/>
          </a:prstGeom>
          <a:noFill/>
        </p:spPr>
        <p:txBody>
          <a:bodyPr wrap="square" rtlCol="0" anchor="t">
            <a:spAutoFit/>
          </a:bodyPr>
          <a:p>
            <a:pPr algn="l"/>
            <a:r>
              <a:rPr sz="2000">
                <a:solidFill>
                  <a:srgbClr val="382C78"/>
                </a:solidFill>
                <a:sym typeface="+mn-ea"/>
              </a:rPr>
              <a:t>2．镜头的合理分切</a:t>
            </a:r>
            <a:endParaRPr sz="2000">
              <a:solidFill>
                <a:srgbClr val="382C78"/>
              </a:solidFill>
              <a:sym typeface="+mn-ea"/>
            </a:endParaRPr>
          </a:p>
        </p:txBody>
      </p:sp>
      <p:grpSp>
        <p:nvGrpSpPr>
          <p:cNvPr id="40" name="组合 39"/>
          <p:cNvGrpSpPr/>
          <p:nvPr/>
        </p:nvGrpSpPr>
        <p:grpSpPr>
          <a:xfrm rot="0">
            <a:off x="501015" y="5819140"/>
            <a:ext cx="11538585" cy="922020"/>
            <a:chOff x="1491" y="3356"/>
            <a:chExt cx="18171" cy="1452"/>
          </a:xfrm>
        </p:grpSpPr>
        <p:sp>
          <p:nvSpPr>
            <p:cNvPr id="41" name="文本框 40"/>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镜头的转换是否合理，分切点的选择十分重要。分镜头的设计就是将整个影片内容分解为若干个镜头，通过“化整为零”以不同角度、不同方向、不同景别多侧面刻画人物和表现空间，使观众获得画面形象的综合整体印象。分镜头的设计要考虑到镜头间的逻辑关系和匹配关系。</a:t>
              </a:r>
              <a:endParaRPr dirty="0">
                <a:latin typeface="+mn-ea"/>
                <a:cs typeface="宋体" panose="02010600030101010101" pitchFamily="2" charset="-122"/>
                <a:sym typeface="+mn-ea"/>
              </a:endParaRPr>
            </a:p>
          </p:txBody>
        </p:sp>
        <p:sp>
          <p:nvSpPr>
            <p:cNvPr id="42" name="椭圆 41"/>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669280" cy="1097280"/>
            <a:chOff x="417" y="38"/>
            <a:chExt cx="8928" cy="1728"/>
          </a:xfrm>
        </p:grpSpPr>
        <p:sp>
          <p:nvSpPr>
            <p:cNvPr id="15" name="文本框 14"/>
            <p:cNvSpPr txBox="1"/>
            <p:nvPr/>
          </p:nvSpPr>
          <p:spPr>
            <a:xfrm>
              <a:off x="417" y="750"/>
              <a:ext cx="8928" cy="1016"/>
            </a:xfrm>
            <a:prstGeom prst="rect">
              <a:avLst/>
            </a:prstGeom>
            <a:noFill/>
          </p:spPr>
          <p:txBody>
            <a:bodyPr wrap="none" rtlCol="0" anchor="t">
              <a:spAutoFit/>
            </a:bodyPr>
            <a:p>
              <a:pPr algn="l"/>
              <a:r>
                <a:rPr lang="zh-CN" altLang="en-US" sz="3600">
                  <a:solidFill>
                    <a:srgbClr val="382C78"/>
                  </a:solidFill>
                  <a:sym typeface="+mn-ea"/>
                </a:rPr>
                <a:t>六、微电影分镜头剧本设计</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26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微电影导演技巧</a:t>
                </a:r>
                <a:endParaRPr>
                  <a:solidFill>
                    <a:schemeClr val="bg1"/>
                  </a:solidFill>
                </a:endParaRPr>
              </a:p>
            </p:txBody>
          </p:sp>
        </p:grpSp>
      </p:grpSp>
      <p:sp>
        <p:nvSpPr>
          <p:cNvPr id="34" name="文本框 33"/>
          <p:cNvSpPr txBox="1"/>
          <p:nvPr/>
        </p:nvSpPr>
        <p:spPr>
          <a:xfrm>
            <a:off x="271145" y="1121410"/>
            <a:ext cx="11650345" cy="398780"/>
          </a:xfrm>
          <a:prstGeom prst="rect">
            <a:avLst/>
          </a:prstGeom>
          <a:noFill/>
        </p:spPr>
        <p:txBody>
          <a:bodyPr wrap="square" rtlCol="0" anchor="t">
            <a:spAutoFit/>
          </a:bodyPr>
          <a:p>
            <a:pPr algn="l"/>
            <a:r>
              <a:rPr sz="2000">
                <a:solidFill>
                  <a:srgbClr val="382C78"/>
                </a:solidFill>
                <a:sym typeface="+mn-ea"/>
              </a:rPr>
              <a:t>3．配合后期剪辑设计分镜头</a:t>
            </a:r>
            <a:endParaRPr sz="2000">
              <a:solidFill>
                <a:srgbClr val="382C78"/>
              </a:solidFill>
              <a:sym typeface="+mn-ea"/>
            </a:endParaRPr>
          </a:p>
        </p:txBody>
      </p:sp>
      <p:grpSp>
        <p:nvGrpSpPr>
          <p:cNvPr id="35" name="组合 34"/>
          <p:cNvGrpSpPr/>
          <p:nvPr/>
        </p:nvGrpSpPr>
        <p:grpSpPr>
          <a:xfrm rot="0">
            <a:off x="501015" y="1520190"/>
            <a:ext cx="11538585" cy="922020"/>
            <a:chOff x="1491" y="3356"/>
            <a:chExt cx="18171" cy="1452"/>
          </a:xfrm>
        </p:grpSpPr>
        <p:sp>
          <p:nvSpPr>
            <p:cNvPr id="37" name="文本框 36"/>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为了使分切的镜头在剪辑组合后的情节内容能被观众理解和认可，导演在分镜头设计时就要注重以不同景别、不同视角的镜头来再现未来的影片场景，从剪辑合成的角度来认识重构后的影片时空可能出现的问题及其解决办法。</a:t>
              </a:r>
              <a:endParaRPr dirty="0">
                <a:latin typeface="+mn-ea"/>
                <a:cs typeface="宋体" panose="02010600030101010101" pitchFamily="2" charset="-122"/>
                <a:sym typeface="+mn-ea"/>
              </a:endParaRPr>
            </a:p>
          </p:txBody>
        </p:sp>
        <p:sp>
          <p:nvSpPr>
            <p:cNvPr id="38" name="椭圆 3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4" name="文本框 3"/>
          <p:cNvSpPr txBox="1"/>
          <p:nvPr/>
        </p:nvSpPr>
        <p:spPr>
          <a:xfrm>
            <a:off x="162560" y="2442210"/>
            <a:ext cx="11650345" cy="398780"/>
          </a:xfrm>
          <a:prstGeom prst="rect">
            <a:avLst/>
          </a:prstGeom>
          <a:noFill/>
        </p:spPr>
        <p:txBody>
          <a:bodyPr wrap="square" rtlCol="0" anchor="t">
            <a:spAutoFit/>
          </a:bodyPr>
          <a:p>
            <a:pPr algn="l"/>
            <a:r>
              <a:rPr sz="2000">
                <a:solidFill>
                  <a:srgbClr val="382C78"/>
                </a:solidFill>
                <a:sym typeface="+mn-ea"/>
              </a:rPr>
              <a:t>（一）分镜头设计的依据</a:t>
            </a:r>
            <a:endParaRPr sz="2000">
              <a:solidFill>
                <a:srgbClr val="382C78"/>
              </a:solidFill>
              <a:sym typeface="+mn-ea"/>
            </a:endParaRPr>
          </a:p>
        </p:txBody>
      </p:sp>
      <p:grpSp>
        <p:nvGrpSpPr>
          <p:cNvPr id="11" name="组合 10"/>
          <p:cNvGrpSpPr/>
          <p:nvPr/>
        </p:nvGrpSpPr>
        <p:grpSpPr>
          <a:xfrm>
            <a:off x="486410" y="2708275"/>
            <a:ext cx="11312525" cy="922020"/>
            <a:chOff x="9363" y="3519"/>
            <a:chExt cx="17815" cy="1452"/>
          </a:xfrm>
        </p:grpSpPr>
        <p:sp>
          <p:nvSpPr>
            <p:cNvPr id="12" name="矩形 1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文本框 15"/>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分镜头剧本主要有两类，一类是故事版（图画式）剧本，常见于广告类微电影；另一类是表格文字剧本，多用于剧情类微电影。</a:t>
              </a:r>
              <a:endParaRPr dirty="0">
                <a:latin typeface="+mn-ea"/>
                <a:cs typeface="宋体" panose="02010600030101010101" pitchFamily="2" charset="-122"/>
                <a:sym typeface="+mn-ea"/>
              </a:endParaRPr>
            </a:p>
          </p:txBody>
        </p:sp>
      </p:grpSp>
      <p:grpSp>
        <p:nvGrpSpPr>
          <p:cNvPr id="5" name="组合 4"/>
          <p:cNvGrpSpPr/>
          <p:nvPr/>
        </p:nvGrpSpPr>
        <p:grpSpPr>
          <a:xfrm>
            <a:off x="501015" y="3531235"/>
            <a:ext cx="11312525" cy="922020"/>
            <a:chOff x="9363" y="3519"/>
            <a:chExt cx="17815" cy="1452"/>
          </a:xfrm>
        </p:grpSpPr>
        <p:sp>
          <p:nvSpPr>
            <p:cNvPr id="8" name="矩形 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分镜头剧本的分镜头内容主要包括镜头号、机号、景别、拍摄技巧、拍摄长度、特效、画面内容、台词（对白、旁白、独白）、音乐、音响效果等部分。</a:t>
              </a:r>
              <a:endParaRPr dirty="0">
                <a:latin typeface="+mn-ea"/>
                <a:cs typeface="宋体" panose="02010600030101010101" pitchFamily="2" charset="-122"/>
                <a:sym typeface="+mn-ea"/>
              </a:endParaRPr>
            </a:p>
          </p:txBody>
        </p:sp>
      </p:grpSp>
      <p:grpSp>
        <p:nvGrpSpPr>
          <p:cNvPr id="20" name="组合 19"/>
          <p:cNvGrpSpPr/>
          <p:nvPr/>
        </p:nvGrpSpPr>
        <p:grpSpPr>
          <a:xfrm>
            <a:off x="162560" y="4331970"/>
            <a:ext cx="11468735" cy="914400"/>
            <a:chOff x="1336" y="7266"/>
            <a:chExt cx="18061" cy="1440"/>
          </a:xfrm>
        </p:grpSpPr>
        <p:grpSp>
          <p:nvGrpSpPr>
            <p:cNvPr id="10" name="组合 9"/>
            <p:cNvGrpSpPr/>
            <p:nvPr/>
          </p:nvGrpSpPr>
          <p:grpSpPr>
            <a:xfrm>
              <a:off x="1336" y="7266"/>
              <a:ext cx="2483" cy="1440"/>
              <a:chOff x="982" y="7247"/>
              <a:chExt cx="2483" cy="1440"/>
            </a:xfrm>
          </p:grpSpPr>
          <p:sp>
            <p:nvSpPr>
              <p:cNvPr id="14" name="文本框 13"/>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17" name="图片 16"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18" name="文本框 17"/>
            <p:cNvSpPr txBox="1"/>
            <p:nvPr/>
          </p:nvSpPr>
          <p:spPr>
            <a:xfrm>
              <a:off x="3657" y="7532"/>
              <a:ext cx="15740" cy="580"/>
            </a:xfrm>
            <a:prstGeom prst="rect">
              <a:avLst/>
            </a:prstGeom>
            <a:noFill/>
          </p:spPr>
          <p:txBody>
            <a:bodyPr wrap="square" rtlCol="0">
              <a:spAutoFit/>
            </a:bodyPr>
            <a:p>
              <a:r>
                <a:t>【微电影《希望树》分镜头设计】微电影《希望树》场景二的分镜头剧本设计</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212080" cy="1097280"/>
            <a:chOff x="417" y="38"/>
            <a:chExt cx="8208" cy="1728"/>
          </a:xfrm>
        </p:grpSpPr>
        <p:sp>
          <p:nvSpPr>
            <p:cNvPr id="15" name="文本框 14"/>
            <p:cNvSpPr txBox="1"/>
            <p:nvPr/>
          </p:nvSpPr>
          <p:spPr>
            <a:xfrm>
              <a:off x="417" y="750"/>
              <a:ext cx="8208" cy="1016"/>
            </a:xfrm>
            <a:prstGeom prst="rect">
              <a:avLst/>
            </a:prstGeom>
            <a:noFill/>
          </p:spPr>
          <p:txBody>
            <a:bodyPr wrap="none" rtlCol="0" anchor="t">
              <a:spAutoFit/>
            </a:bodyPr>
            <a:p>
              <a:pPr algn="l"/>
              <a:r>
                <a:rPr lang="zh-CN" altLang="en-US" sz="3600">
                  <a:solidFill>
                    <a:srgbClr val="382C78"/>
                  </a:solidFill>
                  <a:sym typeface="+mn-ea"/>
                </a:rPr>
                <a:t>七、微电影场面调度设计</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26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微电影导演技巧</a:t>
                </a:r>
                <a:endParaRPr>
                  <a:solidFill>
                    <a:schemeClr val="bg1"/>
                  </a:solidFill>
                </a:endParaRPr>
              </a:p>
            </p:txBody>
          </p:sp>
        </p:grpSp>
      </p:grpSp>
      <p:sp>
        <p:nvSpPr>
          <p:cNvPr id="34" name="文本框 33"/>
          <p:cNvSpPr txBox="1"/>
          <p:nvPr/>
        </p:nvSpPr>
        <p:spPr>
          <a:xfrm>
            <a:off x="271145" y="1121410"/>
            <a:ext cx="11650345" cy="1630045"/>
          </a:xfrm>
          <a:prstGeom prst="rect">
            <a:avLst/>
          </a:prstGeom>
          <a:noFill/>
        </p:spPr>
        <p:txBody>
          <a:bodyPr wrap="square" rtlCol="0" anchor="t">
            <a:spAutoFit/>
          </a:bodyPr>
          <a:p>
            <a:pPr algn="l"/>
            <a:r>
              <a:rPr lang="en-US" sz="2000">
                <a:solidFill>
                  <a:srgbClr val="382C78"/>
                </a:solidFill>
                <a:sym typeface="+mn-ea"/>
              </a:rPr>
              <a:t>        </a:t>
            </a:r>
            <a:r>
              <a:rPr sz="2000">
                <a:solidFill>
                  <a:srgbClr val="382C78"/>
                </a:solidFill>
                <a:sym typeface="+mn-ea"/>
              </a:rPr>
              <a:t>微电影场面调度是指导演根据剧本的内容对画框内的事物做出的安排。</a:t>
            </a:r>
            <a:endParaRPr sz="2000">
              <a:solidFill>
                <a:srgbClr val="382C78"/>
              </a:solidFill>
              <a:sym typeface="+mn-ea"/>
            </a:endParaRPr>
          </a:p>
          <a:p>
            <a:pPr algn="l"/>
            <a:r>
              <a:rPr lang="en-US" sz="2000">
                <a:solidFill>
                  <a:srgbClr val="382C78"/>
                </a:solidFill>
                <a:sym typeface="+mn-ea"/>
              </a:rPr>
              <a:t>       </a:t>
            </a:r>
            <a:r>
              <a:rPr sz="2000">
                <a:solidFill>
                  <a:srgbClr val="382C78"/>
                </a:solidFill>
                <a:sym typeface="+mn-ea"/>
              </a:rPr>
              <a:t>场面调度的设计必须以剧本提供的故事情节、人物性格和人物关系为依据，不能随心所欲任意调度。适当的场面调度可以刻画人物性格，体现人物思想感情，表现人物之间的关系，呈现人物所处环境的空间关系，渲染场面气氛和节奏等，成为导演在屏幕上进行叙事和表意的重要手段，也是创造人物形象的手段。</a:t>
            </a:r>
            <a:endParaRPr sz="2000">
              <a:solidFill>
                <a:srgbClr val="382C78"/>
              </a:solidFill>
              <a:sym typeface="+mn-ea"/>
            </a:endParaRPr>
          </a:p>
        </p:txBody>
      </p:sp>
      <p:sp>
        <p:nvSpPr>
          <p:cNvPr id="2" name="文本框 1"/>
          <p:cNvSpPr txBox="1"/>
          <p:nvPr/>
        </p:nvSpPr>
        <p:spPr>
          <a:xfrm>
            <a:off x="45720" y="2693035"/>
            <a:ext cx="11650345" cy="398780"/>
          </a:xfrm>
          <a:prstGeom prst="rect">
            <a:avLst/>
          </a:prstGeom>
          <a:noFill/>
        </p:spPr>
        <p:txBody>
          <a:bodyPr wrap="square" rtlCol="0" anchor="t">
            <a:spAutoFit/>
          </a:bodyPr>
          <a:p>
            <a:pPr algn="l"/>
            <a:r>
              <a:rPr sz="2000">
                <a:solidFill>
                  <a:srgbClr val="382C78"/>
                </a:solidFill>
                <a:sym typeface="+mn-ea"/>
              </a:rPr>
              <a:t>（一）场面调度的内容</a:t>
            </a:r>
            <a:endParaRPr sz="2000">
              <a:solidFill>
                <a:srgbClr val="382C78"/>
              </a:solidFill>
              <a:sym typeface="+mn-ea"/>
            </a:endParaRPr>
          </a:p>
        </p:txBody>
      </p:sp>
      <p:sp>
        <p:nvSpPr>
          <p:cNvPr id="6" name="文本框 5"/>
          <p:cNvSpPr txBox="1"/>
          <p:nvPr/>
        </p:nvSpPr>
        <p:spPr>
          <a:xfrm>
            <a:off x="264795" y="3018790"/>
            <a:ext cx="11650345" cy="398780"/>
          </a:xfrm>
          <a:prstGeom prst="rect">
            <a:avLst/>
          </a:prstGeom>
          <a:noFill/>
        </p:spPr>
        <p:txBody>
          <a:bodyPr wrap="square" rtlCol="0" anchor="t">
            <a:spAutoFit/>
          </a:bodyPr>
          <a:p>
            <a:pPr algn="l"/>
            <a:r>
              <a:rPr sz="2000">
                <a:solidFill>
                  <a:srgbClr val="382C78"/>
                </a:solidFill>
                <a:sym typeface="+mn-ea"/>
              </a:rPr>
              <a:t>1．演员调度</a:t>
            </a:r>
            <a:endParaRPr sz="2000">
              <a:solidFill>
                <a:srgbClr val="382C78"/>
              </a:solidFill>
              <a:sym typeface="+mn-ea"/>
            </a:endParaRPr>
          </a:p>
        </p:txBody>
      </p:sp>
      <p:grpSp>
        <p:nvGrpSpPr>
          <p:cNvPr id="7" name="组合 6"/>
          <p:cNvGrpSpPr/>
          <p:nvPr/>
        </p:nvGrpSpPr>
        <p:grpSpPr>
          <a:xfrm rot="0">
            <a:off x="385445" y="3417570"/>
            <a:ext cx="11538585" cy="645160"/>
            <a:chOff x="1491" y="3356"/>
            <a:chExt cx="18171" cy="1016"/>
          </a:xfrm>
        </p:grpSpPr>
        <p:sp>
          <p:nvSpPr>
            <p:cNvPr id="13" name="文本框 12"/>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演员调度主要是指导演对演员所扮演的人物角色在剧中的动作路线、运动方向、所处位置的变动，以及演员之间相互交流时所产生的动作与位置的变化等进行统筹和调配。</a:t>
              </a:r>
              <a:endParaRPr dirty="0">
                <a:latin typeface="+mn-ea"/>
                <a:cs typeface="宋体" panose="02010600030101010101" pitchFamily="2" charset="-122"/>
                <a:sym typeface="+mn-ea"/>
              </a:endParaRPr>
            </a:p>
          </p:txBody>
        </p:sp>
        <p:sp>
          <p:nvSpPr>
            <p:cNvPr id="19" name="椭圆 1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1" name="组合 20"/>
          <p:cNvGrpSpPr/>
          <p:nvPr/>
        </p:nvGrpSpPr>
        <p:grpSpPr>
          <a:xfrm rot="0">
            <a:off x="385445" y="4193540"/>
            <a:ext cx="11538585" cy="2306955"/>
            <a:chOff x="1491" y="3356"/>
            <a:chExt cx="18171" cy="3633"/>
          </a:xfrm>
        </p:grpSpPr>
        <p:sp>
          <p:nvSpPr>
            <p:cNvPr id="22" name="文本框 21"/>
            <p:cNvSpPr txBox="1"/>
            <p:nvPr/>
          </p:nvSpPr>
          <p:spPr>
            <a:xfrm>
              <a:off x="1980" y="3356"/>
              <a:ext cx="17682" cy="3633"/>
            </a:xfrm>
            <a:prstGeom prst="rect">
              <a:avLst/>
            </a:prstGeom>
            <a:noFill/>
          </p:spPr>
          <p:txBody>
            <a:bodyPr wrap="square" rtlCol="0" anchor="t">
              <a:spAutoFit/>
            </a:bodyPr>
            <a:p>
              <a:r>
                <a:rPr dirty="0">
                  <a:latin typeface="+mn-ea"/>
                  <a:cs typeface="宋体" panose="02010600030101010101" pitchFamily="2" charset="-122"/>
                  <a:sym typeface="+mn-ea"/>
                </a:rPr>
                <a:t>演员调度有如下常见形式：</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第一，横向调度：演员从镜头画面的左方或右方做横向运动。</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横向调度可分为穿越式、突出人物式、往返式三种方式</a:t>
              </a:r>
              <a:r>
                <a:rPr lang="zh-CN" dirty="0">
                  <a:latin typeface="+mn-ea"/>
                  <a:cs typeface="宋体" panose="02010600030101010101" pitchFamily="2" charset="-122"/>
                  <a:sym typeface="+mn-ea"/>
                </a:rPr>
                <a:t>。</a:t>
              </a:r>
              <a:endParaRPr lang="zh-CN" dirty="0">
                <a:latin typeface="+mn-ea"/>
                <a:cs typeface="宋体" panose="02010600030101010101" pitchFamily="2" charset="-122"/>
                <a:sym typeface="+mn-ea"/>
              </a:endParaRPr>
            </a:p>
            <a:p>
              <a:r>
                <a:rPr dirty="0">
                  <a:latin typeface="+mn-ea"/>
                  <a:cs typeface="宋体" panose="02010600030101010101" pitchFamily="2" charset="-122"/>
                  <a:sym typeface="+mn-ea"/>
                </a:rPr>
                <a:t>穿越式横向调度是指演员沿画面水平轴线穿越画面。这种调度受人物景别和人物运动速度的影响，人物在画面中的面积越大，速度越快，穿越画面的时间就越短；反之，人物在画面中的面积越小，速度越慢，穿越画面的时间就越长。</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突出人物式横向调度是指演员从画面的左方或右方入画后，在画面中停留。</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往返式横向调度是指演员从画面的左方或右方入画后，再向相反方向运动。</a:t>
              </a:r>
              <a:endParaRPr dirty="0">
                <a:latin typeface="+mn-ea"/>
                <a:cs typeface="宋体" panose="02010600030101010101" pitchFamily="2" charset="-122"/>
                <a:sym typeface="+mn-ea"/>
              </a:endParaRPr>
            </a:p>
          </p:txBody>
        </p:sp>
        <p:sp>
          <p:nvSpPr>
            <p:cNvPr id="23" name="椭圆 2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212080" cy="1097280"/>
            <a:chOff x="417" y="38"/>
            <a:chExt cx="8208" cy="1728"/>
          </a:xfrm>
        </p:grpSpPr>
        <p:sp>
          <p:nvSpPr>
            <p:cNvPr id="15" name="文本框 14"/>
            <p:cNvSpPr txBox="1"/>
            <p:nvPr/>
          </p:nvSpPr>
          <p:spPr>
            <a:xfrm>
              <a:off x="417" y="750"/>
              <a:ext cx="8208" cy="1016"/>
            </a:xfrm>
            <a:prstGeom prst="rect">
              <a:avLst/>
            </a:prstGeom>
            <a:noFill/>
          </p:spPr>
          <p:txBody>
            <a:bodyPr wrap="none" rtlCol="0" anchor="t">
              <a:spAutoFit/>
            </a:bodyPr>
            <a:p>
              <a:pPr algn="l"/>
              <a:r>
                <a:rPr lang="zh-CN" altLang="en-US" sz="3600">
                  <a:solidFill>
                    <a:srgbClr val="382C78"/>
                  </a:solidFill>
                  <a:sym typeface="+mn-ea"/>
                </a:rPr>
                <a:t>七、微电影场面调度设计</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26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微电影导演技巧</a:t>
                </a:r>
                <a:endParaRPr>
                  <a:solidFill>
                    <a:schemeClr val="bg1"/>
                  </a:solidFill>
                </a:endParaRPr>
              </a:p>
            </p:txBody>
          </p:sp>
        </p:grpSp>
      </p:grpSp>
      <p:sp>
        <p:nvSpPr>
          <p:cNvPr id="2" name="文本框 1"/>
          <p:cNvSpPr txBox="1"/>
          <p:nvPr/>
        </p:nvSpPr>
        <p:spPr>
          <a:xfrm>
            <a:off x="128905" y="1077595"/>
            <a:ext cx="11650345" cy="398780"/>
          </a:xfrm>
          <a:prstGeom prst="rect">
            <a:avLst/>
          </a:prstGeom>
          <a:noFill/>
        </p:spPr>
        <p:txBody>
          <a:bodyPr wrap="square" rtlCol="0" anchor="t">
            <a:spAutoFit/>
          </a:bodyPr>
          <a:p>
            <a:pPr algn="l"/>
            <a:r>
              <a:rPr sz="2000">
                <a:solidFill>
                  <a:srgbClr val="382C78"/>
                </a:solidFill>
                <a:sym typeface="+mn-ea"/>
              </a:rPr>
              <a:t>（一）场面调度的内容</a:t>
            </a:r>
            <a:endParaRPr sz="2000">
              <a:solidFill>
                <a:srgbClr val="382C78"/>
              </a:solidFill>
              <a:sym typeface="+mn-ea"/>
            </a:endParaRPr>
          </a:p>
        </p:txBody>
      </p:sp>
      <p:sp>
        <p:nvSpPr>
          <p:cNvPr id="6" name="文本框 5"/>
          <p:cNvSpPr txBox="1"/>
          <p:nvPr/>
        </p:nvSpPr>
        <p:spPr>
          <a:xfrm>
            <a:off x="264795" y="1476375"/>
            <a:ext cx="11650345" cy="398780"/>
          </a:xfrm>
          <a:prstGeom prst="rect">
            <a:avLst/>
          </a:prstGeom>
          <a:noFill/>
        </p:spPr>
        <p:txBody>
          <a:bodyPr wrap="square" rtlCol="0" anchor="t">
            <a:spAutoFit/>
          </a:bodyPr>
          <a:p>
            <a:pPr algn="l"/>
            <a:r>
              <a:rPr sz="2000">
                <a:solidFill>
                  <a:srgbClr val="382C78"/>
                </a:solidFill>
                <a:sym typeface="+mn-ea"/>
              </a:rPr>
              <a:t>1．演员调度</a:t>
            </a:r>
            <a:endParaRPr sz="2000">
              <a:solidFill>
                <a:srgbClr val="382C78"/>
              </a:solidFill>
              <a:sym typeface="+mn-ea"/>
            </a:endParaRPr>
          </a:p>
        </p:txBody>
      </p:sp>
      <p:grpSp>
        <p:nvGrpSpPr>
          <p:cNvPr id="7" name="组合 6"/>
          <p:cNvGrpSpPr/>
          <p:nvPr/>
        </p:nvGrpSpPr>
        <p:grpSpPr>
          <a:xfrm rot="0">
            <a:off x="385445" y="1850390"/>
            <a:ext cx="11538585" cy="2030095"/>
            <a:chOff x="1491" y="3356"/>
            <a:chExt cx="18171" cy="3197"/>
          </a:xfrm>
        </p:grpSpPr>
        <p:sp>
          <p:nvSpPr>
            <p:cNvPr id="13" name="文本框 12"/>
            <p:cNvSpPr txBox="1"/>
            <p:nvPr/>
          </p:nvSpPr>
          <p:spPr>
            <a:xfrm>
              <a:off x="1980" y="3356"/>
              <a:ext cx="17682" cy="3197"/>
            </a:xfrm>
            <a:prstGeom prst="rect">
              <a:avLst/>
            </a:prstGeom>
            <a:noFill/>
          </p:spPr>
          <p:txBody>
            <a:bodyPr wrap="square" rtlCol="0" anchor="t">
              <a:spAutoFit/>
            </a:bodyPr>
            <a:p>
              <a:r>
                <a:rPr dirty="0">
                  <a:latin typeface="+mn-ea"/>
                  <a:cs typeface="宋体" panose="02010600030101010101" pitchFamily="2" charset="-122"/>
                  <a:sym typeface="+mn-ea"/>
                </a:rPr>
                <a:t>第二，纵向调度：演员正向或背向镜头运动。</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纵向调度也可分为穿越式、突出人物式和往返式三种方式。</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穿越式纵深调度是指演员迎着镜头或背着镜头沿画面纵向轴线穿越画面的一种运动方式。人物向镜头运动，挡住镜头，或从镜头前向后运动，直至消失，这样的镜头可用于画面转场。</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突出人物式纵深调度是指演员从画面景深深处向镜头运动，然后在镜头前停留。人物在镜头前停留，具有展示和突出人物的作用，往往会引发一段故事。</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往返式纵深调度是指演员从画面景深深处向镜头前运动，然后停住，再做反方向运动。反之亦然。</a:t>
              </a:r>
              <a:endParaRPr dirty="0">
                <a:latin typeface="+mn-ea"/>
                <a:cs typeface="宋体" panose="02010600030101010101" pitchFamily="2" charset="-122"/>
                <a:sym typeface="+mn-ea"/>
              </a:endParaRPr>
            </a:p>
          </p:txBody>
        </p:sp>
        <p:sp>
          <p:nvSpPr>
            <p:cNvPr id="19" name="椭圆 1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1" name="组合 20"/>
          <p:cNvGrpSpPr/>
          <p:nvPr/>
        </p:nvGrpSpPr>
        <p:grpSpPr>
          <a:xfrm rot="0">
            <a:off x="385445" y="3872230"/>
            <a:ext cx="11538585" cy="922020"/>
            <a:chOff x="1491" y="3356"/>
            <a:chExt cx="18171" cy="1452"/>
          </a:xfrm>
        </p:grpSpPr>
        <p:sp>
          <p:nvSpPr>
            <p:cNvPr id="22" name="文本框 21"/>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第三，对角调度：演员向镜头的斜角方向做正向或背向运动。</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对角调度有四种情形：情形一，人物在镜头前由左后向右前运动；情形二，人物在镜头前由右前向左后运动；情形三，人物在镜头前由右后向左前运动；情形四，人物在镜头前由左前向右后运动。</a:t>
              </a:r>
              <a:endParaRPr dirty="0">
                <a:latin typeface="+mn-ea"/>
                <a:cs typeface="宋体" panose="02010600030101010101" pitchFamily="2" charset="-122"/>
                <a:sym typeface="+mn-ea"/>
              </a:endParaRPr>
            </a:p>
          </p:txBody>
        </p:sp>
        <p:sp>
          <p:nvSpPr>
            <p:cNvPr id="23" name="椭圆 2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4" name="组合 3"/>
          <p:cNvGrpSpPr/>
          <p:nvPr/>
        </p:nvGrpSpPr>
        <p:grpSpPr>
          <a:xfrm rot="0">
            <a:off x="385445" y="4798695"/>
            <a:ext cx="11538585" cy="922020"/>
            <a:chOff x="1491" y="3356"/>
            <a:chExt cx="18171" cy="1452"/>
          </a:xfrm>
        </p:grpSpPr>
        <p:sp>
          <p:nvSpPr>
            <p:cNvPr id="5" name="文本框 4"/>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第四，高低调度：演员从镜头画面上方或下方做反方向运动。也可以是演员在镜头画面中向斜角方向做上升或下降运动。可利用楼梯、台阶、坡道等进行上下运动，也可利用飞行器、电梯、升降设备实现上下移动来完成高低调度。</a:t>
              </a:r>
              <a:endParaRPr dirty="0">
                <a:latin typeface="+mn-ea"/>
                <a:cs typeface="宋体" panose="02010600030101010101" pitchFamily="2" charset="-122"/>
                <a:sym typeface="+mn-ea"/>
              </a:endParaRPr>
            </a:p>
          </p:txBody>
        </p:sp>
        <p:sp>
          <p:nvSpPr>
            <p:cNvPr id="8" name="椭圆 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9" name="组合 8"/>
          <p:cNvGrpSpPr/>
          <p:nvPr/>
        </p:nvGrpSpPr>
        <p:grpSpPr>
          <a:xfrm rot="0">
            <a:off x="385445" y="5697855"/>
            <a:ext cx="11538585" cy="645160"/>
            <a:chOff x="1491" y="3356"/>
            <a:chExt cx="18171" cy="1016"/>
          </a:xfrm>
        </p:grpSpPr>
        <p:sp>
          <p:nvSpPr>
            <p:cNvPr id="10" name="文本框 9"/>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第五，曲线调度：演员在镜头前做曲线运动，变换方向和位置。常见的曲线调度有弧线调度、环形调度、S 形调度等。曲线调度使人物所处空间和构图发生变化，往往内含某种隐喻。</a:t>
              </a:r>
              <a:endParaRPr dirty="0">
                <a:latin typeface="+mn-ea"/>
                <a:cs typeface="宋体" panose="02010600030101010101" pitchFamily="2" charset="-122"/>
                <a:sym typeface="+mn-ea"/>
              </a:endParaRPr>
            </a:p>
          </p:txBody>
        </p:sp>
        <p:sp>
          <p:nvSpPr>
            <p:cNvPr id="11" name="椭圆 1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212080" cy="1097280"/>
            <a:chOff x="417" y="38"/>
            <a:chExt cx="8208" cy="1728"/>
          </a:xfrm>
        </p:grpSpPr>
        <p:sp>
          <p:nvSpPr>
            <p:cNvPr id="15" name="文本框 14"/>
            <p:cNvSpPr txBox="1"/>
            <p:nvPr/>
          </p:nvSpPr>
          <p:spPr>
            <a:xfrm>
              <a:off x="417" y="750"/>
              <a:ext cx="8208" cy="1016"/>
            </a:xfrm>
            <a:prstGeom prst="rect">
              <a:avLst/>
            </a:prstGeom>
            <a:noFill/>
          </p:spPr>
          <p:txBody>
            <a:bodyPr wrap="none" rtlCol="0" anchor="t">
              <a:spAutoFit/>
            </a:bodyPr>
            <a:p>
              <a:pPr algn="l"/>
              <a:r>
                <a:rPr lang="zh-CN" altLang="en-US" sz="3600">
                  <a:solidFill>
                    <a:srgbClr val="382C78"/>
                  </a:solidFill>
                  <a:sym typeface="+mn-ea"/>
                </a:rPr>
                <a:t>七、微电影场面调度设计</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26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微电影导演技巧</a:t>
                </a:r>
                <a:endParaRPr>
                  <a:solidFill>
                    <a:schemeClr val="bg1"/>
                  </a:solidFill>
                </a:endParaRPr>
              </a:p>
            </p:txBody>
          </p:sp>
        </p:grpSp>
      </p:grpSp>
      <p:sp>
        <p:nvSpPr>
          <p:cNvPr id="2" name="文本框 1"/>
          <p:cNvSpPr txBox="1"/>
          <p:nvPr/>
        </p:nvSpPr>
        <p:spPr>
          <a:xfrm>
            <a:off x="128905" y="1077595"/>
            <a:ext cx="11650345" cy="398780"/>
          </a:xfrm>
          <a:prstGeom prst="rect">
            <a:avLst/>
          </a:prstGeom>
          <a:noFill/>
        </p:spPr>
        <p:txBody>
          <a:bodyPr wrap="square" rtlCol="0" anchor="t">
            <a:spAutoFit/>
          </a:bodyPr>
          <a:p>
            <a:pPr algn="l"/>
            <a:r>
              <a:rPr sz="2000">
                <a:solidFill>
                  <a:srgbClr val="382C78"/>
                </a:solidFill>
                <a:sym typeface="+mn-ea"/>
              </a:rPr>
              <a:t>（一）场面调度的内容</a:t>
            </a:r>
            <a:endParaRPr sz="2000">
              <a:solidFill>
                <a:srgbClr val="382C78"/>
              </a:solidFill>
              <a:sym typeface="+mn-ea"/>
            </a:endParaRPr>
          </a:p>
        </p:txBody>
      </p:sp>
      <p:sp>
        <p:nvSpPr>
          <p:cNvPr id="6" name="文本框 5"/>
          <p:cNvSpPr txBox="1"/>
          <p:nvPr/>
        </p:nvSpPr>
        <p:spPr>
          <a:xfrm>
            <a:off x="264795" y="1476375"/>
            <a:ext cx="11650345" cy="398780"/>
          </a:xfrm>
          <a:prstGeom prst="rect">
            <a:avLst/>
          </a:prstGeom>
          <a:noFill/>
        </p:spPr>
        <p:txBody>
          <a:bodyPr wrap="square" rtlCol="0" anchor="t">
            <a:spAutoFit/>
          </a:bodyPr>
          <a:p>
            <a:pPr algn="l"/>
            <a:r>
              <a:rPr sz="2000">
                <a:solidFill>
                  <a:srgbClr val="382C78"/>
                </a:solidFill>
                <a:sym typeface="+mn-ea"/>
              </a:rPr>
              <a:t>1．演员调度</a:t>
            </a:r>
            <a:endParaRPr sz="2000">
              <a:solidFill>
                <a:srgbClr val="382C78"/>
              </a:solidFill>
              <a:sym typeface="+mn-ea"/>
            </a:endParaRPr>
          </a:p>
        </p:txBody>
      </p:sp>
      <p:grpSp>
        <p:nvGrpSpPr>
          <p:cNvPr id="7" name="组合 6"/>
          <p:cNvGrpSpPr/>
          <p:nvPr/>
        </p:nvGrpSpPr>
        <p:grpSpPr>
          <a:xfrm rot="0">
            <a:off x="385445" y="1850390"/>
            <a:ext cx="11538585" cy="645160"/>
            <a:chOff x="1491" y="3356"/>
            <a:chExt cx="18171" cy="1016"/>
          </a:xfrm>
        </p:grpSpPr>
        <p:sp>
          <p:nvSpPr>
            <p:cNvPr id="13" name="文本框 12"/>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第六，综合调度：把两种或两种以上的人物调度形式综合于一个镜头内的调度就是综合调度。综合调度的运用一定要注意人物运动轴线和节奏的把握，避免出现方向性的混乱。</a:t>
              </a:r>
              <a:endParaRPr dirty="0">
                <a:latin typeface="+mn-ea"/>
                <a:cs typeface="宋体" panose="02010600030101010101" pitchFamily="2" charset="-122"/>
                <a:sym typeface="+mn-ea"/>
              </a:endParaRPr>
            </a:p>
          </p:txBody>
        </p:sp>
        <p:sp>
          <p:nvSpPr>
            <p:cNvPr id="19" name="椭圆 1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1" name="组合 20"/>
          <p:cNvGrpSpPr/>
          <p:nvPr/>
        </p:nvGrpSpPr>
        <p:grpSpPr>
          <a:xfrm rot="0">
            <a:off x="376555" y="2894330"/>
            <a:ext cx="11538585" cy="645160"/>
            <a:chOff x="1491" y="3356"/>
            <a:chExt cx="18171" cy="1016"/>
          </a:xfrm>
        </p:grpSpPr>
        <p:sp>
          <p:nvSpPr>
            <p:cNvPr id="22" name="文本框 21"/>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镜头调度即摄影（像）机的调度，是指导演通过摄影（像）机机位、光轴方向、焦距的变化进行的调配。镜头的运动形式有推、拉、摇、移、跟、升、降等。</a:t>
              </a:r>
              <a:endParaRPr dirty="0">
                <a:latin typeface="+mn-ea"/>
                <a:cs typeface="宋体" panose="02010600030101010101" pitchFamily="2" charset="-122"/>
                <a:sym typeface="+mn-ea"/>
              </a:endParaRPr>
            </a:p>
          </p:txBody>
        </p:sp>
        <p:sp>
          <p:nvSpPr>
            <p:cNvPr id="23" name="椭圆 2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4" name="组合 3"/>
          <p:cNvGrpSpPr/>
          <p:nvPr/>
        </p:nvGrpSpPr>
        <p:grpSpPr>
          <a:xfrm rot="0">
            <a:off x="376555" y="4290695"/>
            <a:ext cx="11538585" cy="922020"/>
            <a:chOff x="1491" y="3356"/>
            <a:chExt cx="18171" cy="1452"/>
          </a:xfrm>
        </p:grpSpPr>
        <p:sp>
          <p:nvSpPr>
            <p:cNvPr id="5" name="文本框 4"/>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纵深场面调度手法是指在多层次的空间中，导演充分运用演员调度或摄影（像）机调度，使演员的运动在透视关系上具有或近或远的动态感。这种调度可以利用透视关系的多样变化，使人物和景物的景别发生变化，从而获得强烈的造型表现力。</a:t>
              </a:r>
              <a:endParaRPr dirty="0">
                <a:latin typeface="+mn-ea"/>
                <a:cs typeface="宋体" panose="02010600030101010101" pitchFamily="2" charset="-122"/>
                <a:sym typeface="+mn-ea"/>
              </a:endParaRPr>
            </a:p>
          </p:txBody>
        </p:sp>
        <p:sp>
          <p:nvSpPr>
            <p:cNvPr id="8" name="椭圆 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9" name="组合 8"/>
          <p:cNvGrpSpPr/>
          <p:nvPr/>
        </p:nvGrpSpPr>
        <p:grpSpPr>
          <a:xfrm rot="0">
            <a:off x="376555" y="5212715"/>
            <a:ext cx="11538585" cy="922020"/>
            <a:chOff x="1491" y="3356"/>
            <a:chExt cx="18171" cy="1452"/>
          </a:xfrm>
        </p:grpSpPr>
        <p:sp>
          <p:nvSpPr>
            <p:cNvPr id="10" name="文本框 9"/>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一方面，通过演员纵深调度完成纵深场面调度。另一方面，通过摄影（像）机镜头的前移和跟镜头表现纵深场面调度。移动镜头作为一种主观镜头，在纵深移动过程中，方向、视点、角度、景别都在不断变化，从而让观众从镜头中获得所在空间的不同方位、不同侧面的总体视觉感受。移动拍摄还可以产生强烈的动态效果。</a:t>
              </a:r>
              <a:endParaRPr dirty="0">
                <a:latin typeface="+mn-ea"/>
                <a:cs typeface="宋体" panose="02010600030101010101" pitchFamily="2" charset="-122"/>
                <a:sym typeface="+mn-ea"/>
              </a:endParaRPr>
            </a:p>
          </p:txBody>
        </p:sp>
        <p:sp>
          <p:nvSpPr>
            <p:cNvPr id="11" name="椭圆 1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2" name="文本框 11"/>
          <p:cNvSpPr txBox="1"/>
          <p:nvPr/>
        </p:nvSpPr>
        <p:spPr>
          <a:xfrm>
            <a:off x="264795" y="2495550"/>
            <a:ext cx="11650345" cy="398780"/>
          </a:xfrm>
          <a:prstGeom prst="rect">
            <a:avLst/>
          </a:prstGeom>
          <a:noFill/>
        </p:spPr>
        <p:txBody>
          <a:bodyPr wrap="square" rtlCol="0" anchor="t">
            <a:spAutoFit/>
          </a:bodyPr>
          <a:p>
            <a:pPr algn="l"/>
            <a:r>
              <a:rPr sz="2000">
                <a:solidFill>
                  <a:srgbClr val="382C78"/>
                </a:solidFill>
                <a:sym typeface="+mn-ea"/>
              </a:rPr>
              <a:t>2．镜头调度</a:t>
            </a:r>
            <a:endParaRPr sz="2000">
              <a:solidFill>
                <a:srgbClr val="382C78"/>
              </a:solidFill>
              <a:sym typeface="+mn-ea"/>
            </a:endParaRPr>
          </a:p>
        </p:txBody>
      </p:sp>
      <p:sp>
        <p:nvSpPr>
          <p:cNvPr id="14" name="文本框 13"/>
          <p:cNvSpPr txBox="1"/>
          <p:nvPr/>
        </p:nvSpPr>
        <p:spPr>
          <a:xfrm>
            <a:off x="128905" y="3539490"/>
            <a:ext cx="11650345" cy="398780"/>
          </a:xfrm>
          <a:prstGeom prst="rect">
            <a:avLst/>
          </a:prstGeom>
          <a:noFill/>
        </p:spPr>
        <p:txBody>
          <a:bodyPr wrap="square" rtlCol="0" anchor="t">
            <a:spAutoFit/>
          </a:bodyPr>
          <a:p>
            <a:pPr algn="l"/>
            <a:r>
              <a:rPr sz="2000">
                <a:solidFill>
                  <a:srgbClr val="382C78"/>
                </a:solidFill>
                <a:sym typeface="+mn-ea"/>
              </a:rPr>
              <a:t>（二）场面调度手法</a:t>
            </a:r>
            <a:endParaRPr sz="2000">
              <a:solidFill>
                <a:srgbClr val="382C78"/>
              </a:solidFill>
              <a:sym typeface="+mn-ea"/>
            </a:endParaRPr>
          </a:p>
        </p:txBody>
      </p:sp>
      <p:sp>
        <p:nvSpPr>
          <p:cNvPr id="16" name="文本框 15"/>
          <p:cNvSpPr txBox="1"/>
          <p:nvPr/>
        </p:nvSpPr>
        <p:spPr>
          <a:xfrm>
            <a:off x="264795" y="3938270"/>
            <a:ext cx="11650345" cy="398780"/>
          </a:xfrm>
          <a:prstGeom prst="rect">
            <a:avLst/>
          </a:prstGeom>
          <a:noFill/>
        </p:spPr>
        <p:txBody>
          <a:bodyPr wrap="square" rtlCol="0" anchor="t">
            <a:spAutoFit/>
          </a:bodyPr>
          <a:p>
            <a:pPr algn="l"/>
            <a:r>
              <a:rPr sz="2000">
                <a:solidFill>
                  <a:srgbClr val="382C78"/>
                </a:solidFill>
                <a:sym typeface="+mn-ea"/>
              </a:rPr>
              <a:t>1．纵深场面调度</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212080" cy="1097280"/>
            <a:chOff x="417" y="38"/>
            <a:chExt cx="8208" cy="1728"/>
          </a:xfrm>
        </p:grpSpPr>
        <p:sp>
          <p:nvSpPr>
            <p:cNvPr id="15" name="文本框 14"/>
            <p:cNvSpPr txBox="1"/>
            <p:nvPr/>
          </p:nvSpPr>
          <p:spPr>
            <a:xfrm>
              <a:off x="417" y="750"/>
              <a:ext cx="8208" cy="1016"/>
            </a:xfrm>
            <a:prstGeom prst="rect">
              <a:avLst/>
            </a:prstGeom>
            <a:noFill/>
          </p:spPr>
          <p:txBody>
            <a:bodyPr wrap="none" rtlCol="0" anchor="t">
              <a:spAutoFit/>
            </a:bodyPr>
            <a:p>
              <a:pPr algn="l"/>
              <a:r>
                <a:rPr lang="zh-CN" altLang="en-US" sz="3600">
                  <a:solidFill>
                    <a:srgbClr val="382C78"/>
                  </a:solidFill>
                  <a:sym typeface="+mn-ea"/>
                </a:rPr>
                <a:t>七、微电影场面调度设计</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26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第三节	微电影导演技巧</a:t>
                </a:r>
                <a:endParaRPr>
                  <a:solidFill>
                    <a:schemeClr val="bg1"/>
                  </a:solidFill>
                </a:endParaRPr>
              </a:p>
            </p:txBody>
          </p:sp>
        </p:grpSp>
      </p:grpSp>
      <p:sp>
        <p:nvSpPr>
          <p:cNvPr id="2" name="文本框 1"/>
          <p:cNvSpPr txBox="1"/>
          <p:nvPr/>
        </p:nvSpPr>
        <p:spPr>
          <a:xfrm>
            <a:off x="128905" y="1150620"/>
            <a:ext cx="11650345" cy="398780"/>
          </a:xfrm>
          <a:prstGeom prst="rect">
            <a:avLst/>
          </a:prstGeom>
          <a:noFill/>
        </p:spPr>
        <p:txBody>
          <a:bodyPr wrap="square" rtlCol="0" anchor="t">
            <a:spAutoFit/>
          </a:bodyPr>
          <a:p>
            <a:pPr algn="l"/>
            <a:r>
              <a:rPr sz="2000">
                <a:solidFill>
                  <a:srgbClr val="382C78"/>
                </a:solidFill>
                <a:sym typeface="+mn-ea"/>
              </a:rPr>
              <a:t>（一）场面调度的内容</a:t>
            </a:r>
            <a:endParaRPr sz="2000">
              <a:solidFill>
                <a:srgbClr val="382C78"/>
              </a:solidFill>
              <a:sym typeface="+mn-ea"/>
            </a:endParaRPr>
          </a:p>
        </p:txBody>
      </p:sp>
      <p:sp>
        <p:nvSpPr>
          <p:cNvPr id="6" name="文本框 5"/>
          <p:cNvSpPr txBox="1"/>
          <p:nvPr/>
        </p:nvSpPr>
        <p:spPr>
          <a:xfrm>
            <a:off x="264795" y="1578610"/>
            <a:ext cx="11650345" cy="398780"/>
          </a:xfrm>
          <a:prstGeom prst="rect">
            <a:avLst/>
          </a:prstGeom>
          <a:noFill/>
        </p:spPr>
        <p:txBody>
          <a:bodyPr wrap="square" rtlCol="0" anchor="t">
            <a:spAutoFit/>
          </a:bodyPr>
          <a:p>
            <a:pPr algn="l"/>
            <a:r>
              <a:rPr sz="2000">
                <a:solidFill>
                  <a:srgbClr val="382C78"/>
                </a:solidFill>
                <a:sym typeface="+mn-ea"/>
              </a:rPr>
              <a:t>2．平面场面调度</a:t>
            </a:r>
            <a:endParaRPr sz="2000">
              <a:solidFill>
                <a:srgbClr val="382C78"/>
              </a:solidFill>
              <a:sym typeface="+mn-ea"/>
            </a:endParaRPr>
          </a:p>
        </p:txBody>
      </p:sp>
      <p:grpSp>
        <p:nvGrpSpPr>
          <p:cNvPr id="7" name="组合 6"/>
          <p:cNvGrpSpPr/>
          <p:nvPr/>
        </p:nvGrpSpPr>
        <p:grpSpPr>
          <a:xfrm rot="0">
            <a:off x="385445" y="1967230"/>
            <a:ext cx="11538585" cy="645160"/>
            <a:chOff x="1491" y="3356"/>
            <a:chExt cx="18171" cy="1016"/>
          </a:xfrm>
        </p:grpSpPr>
        <p:sp>
          <p:nvSpPr>
            <p:cNvPr id="13" name="文本框 12"/>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平面场面调度的手法是在平面中将人物移动和摄影（像）机横移拍摄或摇拍相结合。但由于平面场面调度缺乏空间感和视觉冲击感，因此在拍摄中要避免长时间的平面调度。</a:t>
              </a:r>
              <a:endParaRPr dirty="0">
                <a:latin typeface="+mn-ea"/>
                <a:cs typeface="宋体" panose="02010600030101010101" pitchFamily="2" charset="-122"/>
                <a:sym typeface="+mn-ea"/>
              </a:endParaRPr>
            </a:p>
          </p:txBody>
        </p:sp>
        <p:sp>
          <p:nvSpPr>
            <p:cNvPr id="19" name="椭圆 1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1" name="组合 20"/>
          <p:cNvGrpSpPr/>
          <p:nvPr/>
        </p:nvGrpSpPr>
        <p:grpSpPr>
          <a:xfrm rot="0">
            <a:off x="376555" y="2996565"/>
            <a:ext cx="11538585" cy="922020"/>
            <a:chOff x="1491" y="3356"/>
            <a:chExt cx="18171" cy="1452"/>
          </a:xfrm>
        </p:grpSpPr>
        <p:sp>
          <p:nvSpPr>
            <p:cNvPr id="22" name="文本框 21"/>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重复场面调度是指重复出现两次或两次以上相同或相似的演员调度和镜头调度。重复场面调度具有一种积累蒙太奇的效果。在一部影片中，这种相同或相似的演员调度和镜头调度的重复出现，可以起到强调的特殊作用，能够引发观众的联想，使他们在比较中，领会出其中内在的联系和含义，从而增强剧情的感染力。</a:t>
              </a:r>
              <a:endParaRPr dirty="0">
                <a:latin typeface="+mn-ea"/>
                <a:cs typeface="宋体" panose="02010600030101010101" pitchFamily="2" charset="-122"/>
                <a:sym typeface="+mn-ea"/>
              </a:endParaRPr>
            </a:p>
          </p:txBody>
        </p:sp>
        <p:sp>
          <p:nvSpPr>
            <p:cNvPr id="23" name="椭圆 2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4" name="组合 3"/>
          <p:cNvGrpSpPr/>
          <p:nvPr/>
        </p:nvGrpSpPr>
        <p:grpSpPr>
          <a:xfrm rot="0">
            <a:off x="376555" y="4276090"/>
            <a:ext cx="11538585" cy="469265"/>
            <a:chOff x="1491" y="3356"/>
            <a:chExt cx="18171" cy="739"/>
          </a:xfrm>
        </p:grpSpPr>
        <p:sp>
          <p:nvSpPr>
            <p:cNvPr id="5" name="文本框 4"/>
            <p:cNvSpPr txBox="1"/>
            <p:nvPr/>
          </p:nvSpPr>
          <p:spPr>
            <a:xfrm>
              <a:off x="1980" y="3356"/>
              <a:ext cx="17682" cy="580"/>
            </a:xfrm>
            <a:prstGeom prst="rect">
              <a:avLst/>
            </a:prstGeom>
            <a:noFill/>
          </p:spPr>
          <p:txBody>
            <a:bodyPr wrap="square" rtlCol="0" anchor="t">
              <a:spAutoFit/>
            </a:bodyPr>
            <a:p>
              <a:r>
                <a:rPr dirty="0">
                  <a:latin typeface="+mn-ea"/>
                  <a:cs typeface="宋体" panose="02010600030101010101" pitchFamily="2" charset="-122"/>
                  <a:sym typeface="+mn-ea"/>
                </a:rPr>
                <a:t>对比场面调度手法是指导演在演员调度和镜头调度的具体处理上，运用各种对比形式而形成的场面调度。</a:t>
              </a:r>
              <a:endParaRPr dirty="0">
                <a:latin typeface="+mn-ea"/>
                <a:cs typeface="宋体" panose="02010600030101010101" pitchFamily="2" charset="-122"/>
                <a:sym typeface="+mn-ea"/>
              </a:endParaRPr>
            </a:p>
          </p:txBody>
        </p:sp>
        <p:sp>
          <p:nvSpPr>
            <p:cNvPr id="8" name="椭圆 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2" name="文本框 11"/>
          <p:cNvSpPr txBox="1"/>
          <p:nvPr/>
        </p:nvSpPr>
        <p:spPr>
          <a:xfrm>
            <a:off x="264795" y="2597785"/>
            <a:ext cx="11650345" cy="398780"/>
          </a:xfrm>
          <a:prstGeom prst="rect">
            <a:avLst/>
          </a:prstGeom>
          <a:noFill/>
        </p:spPr>
        <p:txBody>
          <a:bodyPr wrap="square" rtlCol="0" anchor="t">
            <a:spAutoFit/>
          </a:bodyPr>
          <a:p>
            <a:pPr algn="l"/>
            <a:r>
              <a:rPr sz="2000">
                <a:solidFill>
                  <a:srgbClr val="382C78"/>
                </a:solidFill>
                <a:sym typeface="+mn-ea"/>
              </a:rPr>
              <a:t>3．重复场面调度</a:t>
            </a:r>
            <a:endParaRPr sz="2000">
              <a:solidFill>
                <a:srgbClr val="382C78"/>
              </a:solidFill>
              <a:sym typeface="+mn-ea"/>
            </a:endParaRPr>
          </a:p>
        </p:txBody>
      </p:sp>
      <p:sp>
        <p:nvSpPr>
          <p:cNvPr id="16" name="文本框 15"/>
          <p:cNvSpPr txBox="1"/>
          <p:nvPr/>
        </p:nvSpPr>
        <p:spPr>
          <a:xfrm>
            <a:off x="273685" y="3874770"/>
            <a:ext cx="11650345" cy="398780"/>
          </a:xfrm>
          <a:prstGeom prst="rect">
            <a:avLst/>
          </a:prstGeom>
          <a:noFill/>
        </p:spPr>
        <p:txBody>
          <a:bodyPr wrap="square" rtlCol="0" anchor="t">
            <a:spAutoFit/>
          </a:bodyPr>
          <a:p>
            <a:pPr algn="l"/>
            <a:r>
              <a:rPr sz="2000">
                <a:solidFill>
                  <a:srgbClr val="382C78"/>
                </a:solidFill>
                <a:sym typeface="+mn-ea"/>
              </a:rPr>
              <a:t>4．对比场面调度</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212080" cy="1097280"/>
            <a:chOff x="417" y="38"/>
            <a:chExt cx="8208" cy="1728"/>
          </a:xfrm>
        </p:grpSpPr>
        <p:sp>
          <p:nvSpPr>
            <p:cNvPr id="15" name="文本框 14"/>
            <p:cNvSpPr txBox="1"/>
            <p:nvPr/>
          </p:nvSpPr>
          <p:spPr>
            <a:xfrm>
              <a:off x="417" y="750"/>
              <a:ext cx="8208" cy="1016"/>
            </a:xfrm>
            <a:prstGeom prst="rect">
              <a:avLst/>
            </a:prstGeom>
            <a:noFill/>
          </p:spPr>
          <p:txBody>
            <a:bodyPr wrap="none" rtlCol="0" anchor="t">
              <a:spAutoFit/>
            </a:bodyPr>
            <a:p>
              <a:pPr algn="l"/>
              <a:r>
                <a:rPr lang="zh-CN" altLang="en-US" sz="3600">
                  <a:solidFill>
                    <a:srgbClr val="382C78"/>
                  </a:solidFill>
                  <a:sym typeface="+mn-ea"/>
                </a:rPr>
                <a:t>一、微电影镜头运用技巧</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001"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第四节 微电影摄影技巧</a:t>
                </a:r>
                <a:endParaRPr>
                  <a:solidFill>
                    <a:schemeClr val="bg1"/>
                  </a:solidFill>
                </a:endParaRPr>
              </a:p>
            </p:txBody>
          </p:sp>
        </p:grpSp>
      </p:grpSp>
      <p:sp>
        <p:nvSpPr>
          <p:cNvPr id="2" name="文本框 1"/>
          <p:cNvSpPr txBox="1"/>
          <p:nvPr/>
        </p:nvSpPr>
        <p:spPr>
          <a:xfrm>
            <a:off x="128905" y="1150620"/>
            <a:ext cx="11650345" cy="398780"/>
          </a:xfrm>
          <a:prstGeom prst="rect">
            <a:avLst/>
          </a:prstGeom>
          <a:noFill/>
        </p:spPr>
        <p:txBody>
          <a:bodyPr wrap="square" rtlCol="0" anchor="t">
            <a:spAutoFit/>
          </a:bodyPr>
          <a:p>
            <a:pPr algn="l"/>
            <a:r>
              <a:rPr sz="2000">
                <a:solidFill>
                  <a:srgbClr val="382C78"/>
                </a:solidFill>
                <a:sym typeface="+mn-ea"/>
              </a:rPr>
              <a:t>（一）固定镜头与运动镜头</a:t>
            </a:r>
            <a:endParaRPr sz="2000">
              <a:solidFill>
                <a:srgbClr val="382C78"/>
              </a:solidFill>
              <a:sym typeface="+mn-ea"/>
            </a:endParaRPr>
          </a:p>
        </p:txBody>
      </p:sp>
      <p:sp>
        <p:nvSpPr>
          <p:cNvPr id="6" name="文本框 5"/>
          <p:cNvSpPr txBox="1"/>
          <p:nvPr/>
        </p:nvSpPr>
        <p:spPr>
          <a:xfrm>
            <a:off x="264795" y="1578610"/>
            <a:ext cx="11650345" cy="398780"/>
          </a:xfrm>
          <a:prstGeom prst="rect">
            <a:avLst/>
          </a:prstGeom>
          <a:noFill/>
        </p:spPr>
        <p:txBody>
          <a:bodyPr wrap="square" rtlCol="0" anchor="t">
            <a:spAutoFit/>
          </a:bodyPr>
          <a:p>
            <a:pPr algn="l"/>
            <a:r>
              <a:rPr sz="2000">
                <a:solidFill>
                  <a:srgbClr val="382C78"/>
                </a:solidFill>
                <a:sym typeface="+mn-ea"/>
              </a:rPr>
              <a:t>1．固定镜头</a:t>
            </a:r>
            <a:endParaRPr sz="2000">
              <a:solidFill>
                <a:srgbClr val="382C78"/>
              </a:solidFill>
              <a:sym typeface="+mn-ea"/>
            </a:endParaRPr>
          </a:p>
        </p:txBody>
      </p:sp>
      <p:grpSp>
        <p:nvGrpSpPr>
          <p:cNvPr id="7" name="组合 6"/>
          <p:cNvGrpSpPr/>
          <p:nvPr/>
        </p:nvGrpSpPr>
        <p:grpSpPr>
          <a:xfrm rot="0">
            <a:off x="385445" y="1967230"/>
            <a:ext cx="11538585" cy="645160"/>
            <a:chOff x="1491" y="3356"/>
            <a:chExt cx="18171" cy="1016"/>
          </a:xfrm>
        </p:grpSpPr>
        <p:sp>
          <p:nvSpPr>
            <p:cNvPr id="13" name="文本框 12"/>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固定镜头是指摄影（像）机在机位、光轴、焦距三不变（画框不变）的条件下拍摄的一段连续的影视画面。固定镜头是组成影视作品的基础。</a:t>
              </a:r>
              <a:endParaRPr dirty="0">
                <a:latin typeface="+mn-ea"/>
                <a:cs typeface="宋体" panose="02010600030101010101" pitchFamily="2" charset="-122"/>
                <a:sym typeface="+mn-ea"/>
              </a:endParaRPr>
            </a:p>
          </p:txBody>
        </p:sp>
        <p:sp>
          <p:nvSpPr>
            <p:cNvPr id="19" name="椭圆 1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1" name="组合 20"/>
          <p:cNvGrpSpPr/>
          <p:nvPr/>
        </p:nvGrpSpPr>
        <p:grpSpPr>
          <a:xfrm rot="0">
            <a:off x="385445" y="2612390"/>
            <a:ext cx="11538585" cy="922020"/>
            <a:chOff x="1491" y="3356"/>
            <a:chExt cx="18171" cy="1452"/>
          </a:xfrm>
        </p:grpSpPr>
        <p:sp>
          <p:nvSpPr>
            <p:cNvPr id="22" name="文本框 21"/>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固定镜头的特点：固定镜头画面的最大特点就是画框不动，固定镜头画面的景别、拍摄角度、透视关系等基本不变，画面中景物范围大小始终不变。固定镜头画面视点稳定，固定镜头的画面既能表现静态的被摄对象，也能表现动态的被摄对象。</a:t>
              </a:r>
              <a:endParaRPr dirty="0">
                <a:latin typeface="+mn-ea"/>
                <a:cs typeface="宋体" panose="02010600030101010101" pitchFamily="2" charset="-122"/>
                <a:sym typeface="+mn-ea"/>
              </a:endParaRPr>
            </a:p>
          </p:txBody>
        </p:sp>
        <p:sp>
          <p:nvSpPr>
            <p:cNvPr id="23" name="椭圆 2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4" name="组合 3"/>
          <p:cNvGrpSpPr/>
          <p:nvPr/>
        </p:nvGrpSpPr>
        <p:grpSpPr>
          <a:xfrm rot="0">
            <a:off x="376555" y="3519805"/>
            <a:ext cx="11538585" cy="922020"/>
            <a:chOff x="1491" y="3356"/>
            <a:chExt cx="18171" cy="1452"/>
          </a:xfrm>
        </p:grpSpPr>
        <p:sp>
          <p:nvSpPr>
            <p:cNvPr id="5" name="文本框 4"/>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固定镜头的运用：第一，被拍摄对象处在静态时，适用固定镜头拍摄，以获得稳定、安静的画面。</a:t>
              </a:r>
              <a:endParaRPr dirty="0">
                <a:latin typeface="+mn-ea"/>
                <a:cs typeface="宋体" panose="02010600030101010101" pitchFamily="2" charset="-122"/>
                <a:sym typeface="+mn-ea"/>
              </a:endParaRPr>
            </a:p>
            <a:p>
              <a:r>
                <a:rPr lang="en-US" dirty="0">
                  <a:latin typeface="+mn-ea"/>
                  <a:cs typeface="宋体" panose="02010600030101010101" pitchFamily="2" charset="-122"/>
                  <a:sym typeface="+mn-ea"/>
                </a:rPr>
                <a:t>                           </a:t>
              </a:r>
              <a:r>
                <a:rPr dirty="0">
                  <a:latin typeface="+mn-ea"/>
                  <a:cs typeface="宋体" panose="02010600030101010101" pitchFamily="2" charset="-122"/>
                  <a:sym typeface="+mn-ea"/>
                </a:rPr>
                <a:t>第二，运用固定镜头拍摄时除了要注意合理构图，更要注意画面内部主体的动势、动态和运动调度的把握，捕捉画面中的活动元素，做到动静结合，使画面更富有活力和表现力。</a:t>
              </a:r>
              <a:endParaRPr dirty="0">
                <a:latin typeface="+mn-ea"/>
                <a:cs typeface="宋体" panose="02010600030101010101" pitchFamily="2" charset="-122"/>
                <a:sym typeface="+mn-ea"/>
              </a:endParaRPr>
            </a:p>
          </p:txBody>
        </p:sp>
        <p:sp>
          <p:nvSpPr>
            <p:cNvPr id="8" name="椭圆 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9" name="文本框 8"/>
          <p:cNvSpPr txBox="1"/>
          <p:nvPr/>
        </p:nvSpPr>
        <p:spPr>
          <a:xfrm>
            <a:off x="292100" y="4384040"/>
            <a:ext cx="11650345" cy="398780"/>
          </a:xfrm>
          <a:prstGeom prst="rect">
            <a:avLst/>
          </a:prstGeom>
          <a:noFill/>
        </p:spPr>
        <p:txBody>
          <a:bodyPr wrap="square" rtlCol="0" anchor="t">
            <a:spAutoFit/>
          </a:bodyPr>
          <a:p>
            <a:pPr algn="l"/>
            <a:r>
              <a:rPr sz="2000">
                <a:solidFill>
                  <a:srgbClr val="382C78"/>
                </a:solidFill>
                <a:sym typeface="+mn-ea"/>
              </a:rPr>
              <a:t>2．运动镜头</a:t>
            </a:r>
            <a:endParaRPr sz="2000">
              <a:solidFill>
                <a:srgbClr val="382C78"/>
              </a:solidFill>
              <a:sym typeface="+mn-ea"/>
            </a:endParaRPr>
          </a:p>
        </p:txBody>
      </p:sp>
      <p:grpSp>
        <p:nvGrpSpPr>
          <p:cNvPr id="10" name="组合 9"/>
          <p:cNvGrpSpPr/>
          <p:nvPr/>
        </p:nvGrpSpPr>
        <p:grpSpPr>
          <a:xfrm rot="0">
            <a:off x="376555" y="4780280"/>
            <a:ext cx="11538585" cy="645160"/>
            <a:chOff x="1491" y="3356"/>
            <a:chExt cx="18171" cy="1016"/>
          </a:xfrm>
        </p:grpSpPr>
        <p:sp>
          <p:nvSpPr>
            <p:cNvPr id="11" name="文本框 10"/>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运动镜头是指通过移动摄影（像）机机位，或者改变镜头光轴，或者变化镜头焦距所拍摄的镜头。运动镜头的运用可有效突破画面边缘框架局限，扩展画面视野。</a:t>
              </a:r>
              <a:endParaRPr dirty="0">
                <a:latin typeface="+mn-ea"/>
                <a:cs typeface="宋体" panose="02010600030101010101" pitchFamily="2" charset="-122"/>
                <a:sym typeface="+mn-ea"/>
              </a:endParaRPr>
            </a:p>
          </p:txBody>
        </p:sp>
        <p:sp>
          <p:nvSpPr>
            <p:cNvPr id="14" name="椭圆 1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7" name="组合 16"/>
          <p:cNvGrpSpPr/>
          <p:nvPr/>
        </p:nvGrpSpPr>
        <p:grpSpPr>
          <a:xfrm rot="0">
            <a:off x="376555" y="5522595"/>
            <a:ext cx="11538585" cy="469265"/>
            <a:chOff x="1491" y="3356"/>
            <a:chExt cx="18171" cy="739"/>
          </a:xfrm>
        </p:grpSpPr>
        <p:sp>
          <p:nvSpPr>
            <p:cNvPr id="18" name="文本框 17"/>
            <p:cNvSpPr txBox="1"/>
            <p:nvPr/>
          </p:nvSpPr>
          <p:spPr>
            <a:xfrm>
              <a:off x="1980" y="3356"/>
              <a:ext cx="17682" cy="580"/>
            </a:xfrm>
            <a:prstGeom prst="rect">
              <a:avLst/>
            </a:prstGeom>
            <a:noFill/>
          </p:spPr>
          <p:txBody>
            <a:bodyPr wrap="square" rtlCol="0" anchor="t">
              <a:spAutoFit/>
            </a:bodyPr>
            <a:p>
              <a:r>
                <a:rPr dirty="0">
                  <a:latin typeface="+mn-ea"/>
                  <a:cs typeface="宋体" panose="02010600030101010101" pitchFamily="2" charset="-122"/>
                  <a:sym typeface="+mn-ea"/>
                </a:rPr>
                <a:t>运动镜头的特点：第一，具有模仿人眼视觉的特征</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第二，具有较强的主观性</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第三，具有表现的综合性。</a:t>
              </a:r>
              <a:endParaRPr dirty="0">
                <a:latin typeface="+mn-ea"/>
                <a:cs typeface="宋体" panose="02010600030101010101" pitchFamily="2" charset="-122"/>
                <a:sym typeface="+mn-ea"/>
              </a:endParaRPr>
            </a:p>
          </p:txBody>
        </p:sp>
        <p:sp>
          <p:nvSpPr>
            <p:cNvPr id="20" name="椭圆 1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212080" cy="1097280"/>
            <a:chOff x="417" y="38"/>
            <a:chExt cx="8208" cy="1728"/>
          </a:xfrm>
        </p:grpSpPr>
        <p:sp>
          <p:nvSpPr>
            <p:cNvPr id="15" name="文本框 14"/>
            <p:cNvSpPr txBox="1"/>
            <p:nvPr/>
          </p:nvSpPr>
          <p:spPr>
            <a:xfrm>
              <a:off x="417" y="750"/>
              <a:ext cx="8208" cy="1016"/>
            </a:xfrm>
            <a:prstGeom prst="rect">
              <a:avLst/>
            </a:prstGeom>
            <a:noFill/>
          </p:spPr>
          <p:txBody>
            <a:bodyPr wrap="none" rtlCol="0" anchor="t">
              <a:spAutoFit/>
            </a:bodyPr>
            <a:p>
              <a:pPr algn="l"/>
              <a:r>
                <a:rPr lang="zh-CN" altLang="en-US" sz="3600">
                  <a:solidFill>
                    <a:srgbClr val="382C78"/>
                  </a:solidFill>
                  <a:sym typeface="+mn-ea"/>
                </a:rPr>
                <a:t>一、微电影镜头运用技巧</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001"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第四节 微电影摄影技巧</a:t>
                </a:r>
                <a:endParaRPr>
                  <a:solidFill>
                    <a:schemeClr val="bg1"/>
                  </a:solidFill>
                </a:endParaRPr>
              </a:p>
            </p:txBody>
          </p:sp>
        </p:grpSp>
      </p:grpSp>
      <p:sp>
        <p:nvSpPr>
          <p:cNvPr id="9" name="文本框 8"/>
          <p:cNvSpPr txBox="1"/>
          <p:nvPr/>
        </p:nvSpPr>
        <p:spPr>
          <a:xfrm>
            <a:off x="264795" y="1121410"/>
            <a:ext cx="11650345" cy="398780"/>
          </a:xfrm>
          <a:prstGeom prst="rect">
            <a:avLst/>
          </a:prstGeom>
          <a:noFill/>
        </p:spPr>
        <p:txBody>
          <a:bodyPr wrap="square" rtlCol="0" anchor="t">
            <a:spAutoFit/>
          </a:bodyPr>
          <a:p>
            <a:pPr algn="l"/>
            <a:r>
              <a:rPr sz="2000">
                <a:solidFill>
                  <a:srgbClr val="382C78"/>
                </a:solidFill>
                <a:sym typeface="+mn-ea"/>
              </a:rPr>
              <a:t>2．运动镜头</a:t>
            </a:r>
            <a:endParaRPr sz="2000">
              <a:solidFill>
                <a:srgbClr val="382C78"/>
              </a:solidFill>
              <a:sym typeface="+mn-ea"/>
            </a:endParaRPr>
          </a:p>
        </p:txBody>
      </p:sp>
      <p:grpSp>
        <p:nvGrpSpPr>
          <p:cNvPr id="10" name="组合 9"/>
          <p:cNvGrpSpPr/>
          <p:nvPr/>
        </p:nvGrpSpPr>
        <p:grpSpPr>
          <a:xfrm rot="0">
            <a:off x="376555" y="1520190"/>
            <a:ext cx="11538585" cy="2030095"/>
            <a:chOff x="1491" y="3356"/>
            <a:chExt cx="18171" cy="3197"/>
          </a:xfrm>
        </p:grpSpPr>
        <p:sp>
          <p:nvSpPr>
            <p:cNvPr id="11" name="文本框 10"/>
            <p:cNvSpPr txBox="1"/>
            <p:nvPr/>
          </p:nvSpPr>
          <p:spPr>
            <a:xfrm>
              <a:off x="1980" y="3356"/>
              <a:ext cx="17682" cy="3197"/>
            </a:xfrm>
            <a:prstGeom prst="rect">
              <a:avLst/>
            </a:prstGeom>
            <a:noFill/>
          </p:spPr>
          <p:txBody>
            <a:bodyPr wrap="square" rtlCol="0" anchor="t">
              <a:spAutoFit/>
            </a:bodyPr>
            <a:p>
              <a:r>
                <a:rPr dirty="0">
                  <a:latin typeface="+mn-ea"/>
                  <a:cs typeface="宋体" panose="02010600030101010101" pitchFamily="2" charset="-122"/>
                  <a:sym typeface="+mn-ea"/>
                </a:rPr>
                <a:t>运动镜头的运用：首先是平衡画面构图。在固定镜头里，由于主体的运动可能造成画面构图失去平衡，这时需要运用运动镜头予以调整。</a:t>
              </a:r>
              <a:r>
                <a:rPr lang="zh-CN" dirty="0">
                  <a:latin typeface="+mn-ea"/>
                  <a:cs typeface="宋体" panose="02010600030101010101" pitchFamily="2" charset="-122"/>
                  <a:sym typeface="+mn-ea"/>
                </a:rPr>
                <a:t>、</a:t>
              </a:r>
              <a:endParaRPr lang="zh-CN" dirty="0">
                <a:latin typeface="+mn-ea"/>
                <a:cs typeface="宋体" panose="02010600030101010101" pitchFamily="2" charset="-122"/>
                <a:sym typeface="+mn-ea"/>
              </a:endParaRPr>
            </a:p>
            <a:p>
              <a:r>
                <a:rPr lang="zh-CN" dirty="0">
                  <a:latin typeface="+mn-ea"/>
                  <a:cs typeface="宋体" panose="02010600030101010101" pitchFamily="2" charset="-122"/>
                  <a:sym typeface="+mn-ea"/>
                </a:rPr>
                <a:t> </a:t>
              </a:r>
              <a:r>
                <a:rPr lang="en-US" altLang="zh-CN" dirty="0">
                  <a:latin typeface="+mn-ea"/>
                  <a:cs typeface="宋体" panose="02010600030101010101" pitchFamily="2" charset="-122"/>
                  <a:sym typeface="+mn-ea"/>
                </a:rPr>
                <a:t>                         </a:t>
              </a:r>
              <a:r>
                <a:rPr dirty="0">
                  <a:latin typeface="+mn-ea"/>
                  <a:cs typeface="宋体" panose="02010600030101010101" pitchFamily="2" charset="-122"/>
                  <a:sym typeface="+mn-ea"/>
                </a:rPr>
                <a:t>其次是造型和表现。运动镜头作为一种外部运动形式，主要具有以下一些造型和表现的功能。</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第一，展现环境空间</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第二，突出细节</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第三，形成静与动的对比</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第四，表达叙事的结束</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第五，模仿主观视线</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第六，转移中心。</a:t>
              </a:r>
              <a:endParaRPr dirty="0">
                <a:latin typeface="+mn-ea"/>
                <a:cs typeface="宋体" panose="02010600030101010101" pitchFamily="2" charset="-122"/>
                <a:sym typeface="+mn-ea"/>
              </a:endParaRPr>
            </a:p>
            <a:p>
              <a:r>
                <a:rPr lang="en-US" dirty="0">
                  <a:latin typeface="+mn-ea"/>
                  <a:cs typeface="宋体" panose="02010600030101010101" pitchFamily="2" charset="-122"/>
                  <a:sym typeface="+mn-ea"/>
                </a:rPr>
                <a:t>                          </a:t>
              </a:r>
              <a:r>
                <a:rPr dirty="0">
                  <a:latin typeface="+mn-ea"/>
                  <a:cs typeface="宋体" panose="02010600030101010101" pitchFamily="2" charset="-122"/>
                  <a:sym typeface="+mn-ea"/>
                </a:rPr>
                <a:t>最后是创造节奏。缓慢的运动镜头形成舒缓的视觉节奏，表达较为舒缓的情绪变化；快速的运动镜头形成急剧的快节奏，制造强烈的视觉冲击效果。</a:t>
              </a:r>
              <a:endParaRPr dirty="0">
                <a:latin typeface="+mn-ea"/>
                <a:cs typeface="宋体" panose="02010600030101010101" pitchFamily="2" charset="-122"/>
                <a:sym typeface="+mn-ea"/>
              </a:endParaRPr>
            </a:p>
          </p:txBody>
        </p:sp>
        <p:sp>
          <p:nvSpPr>
            <p:cNvPr id="14" name="椭圆 1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7" name="组合 16"/>
          <p:cNvGrpSpPr/>
          <p:nvPr/>
        </p:nvGrpSpPr>
        <p:grpSpPr>
          <a:xfrm rot="0">
            <a:off x="376555" y="4313555"/>
            <a:ext cx="11538585" cy="645160"/>
            <a:chOff x="1491" y="3356"/>
            <a:chExt cx="18171" cy="1016"/>
          </a:xfrm>
        </p:grpSpPr>
        <p:sp>
          <p:nvSpPr>
            <p:cNvPr id="18" name="文本框 17"/>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主观镜头是指摄影（像）机的视点直接代表剧中人物的视点所拍摄的镜头。它直接表现剧中人物的见闻与切身感受，带有较强的主观性和明确的引导性，使观众产生身临其境、感同身受的感觉，在感情上产生共鸣。</a:t>
              </a:r>
              <a:endParaRPr dirty="0">
                <a:latin typeface="+mn-ea"/>
                <a:cs typeface="宋体" panose="02010600030101010101" pitchFamily="2" charset="-122"/>
                <a:sym typeface="+mn-ea"/>
              </a:endParaRPr>
            </a:p>
          </p:txBody>
        </p:sp>
        <p:sp>
          <p:nvSpPr>
            <p:cNvPr id="20" name="椭圆 1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2" name="文本框 11"/>
          <p:cNvSpPr txBox="1"/>
          <p:nvPr/>
        </p:nvSpPr>
        <p:spPr>
          <a:xfrm>
            <a:off x="104140" y="3550285"/>
            <a:ext cx="11650345" cy="398780"/>
          </a:xfrm>
          <a:prstGeom prst="rect">
            <a:avLst/>
          </a:prstGeom>
          <a:noFill/>
        </p:spPr>
        <p:txBody>
          <a:bodyPr wrap="square" rtlCol="0" anchor="t">
            <a:spAutoFit/>
          </a:bodyPr>
          <a:p>
            <a:pPr algn="l"/>
            <a:r>
              <a:rPr sz="2000">
                <a:solidFill>
                  <a:srgbClr val="382C78"/>
                </a:solidFill>
                <a:sym typeface="+mn-ea"/>
              </a:rPr>
              <a:t>（二）主观镜头和客观镜头</a:t>
            </a:r>
            <a:endParaRPr sz="2000">
              <a:solidFill>
                <a:srgbClr val="382C78"/>
              </a:solidFill>
              <a:sym typeface="+mn-ea"/>
            </a:endParaRPr>
          </a:p>
        </p:txBody>
      </p:sp>
      <p:sp>
        <p:nvSpPr>
          <p:cNvPr id="16" name="文本框 15"/>
          <p:cNvSpPr txBox="1"/>
          <p:nvPr/>
        </p:nvSpPr>
        <p:spPr>
          <a:xfrm>
            <a:off x="264795" y="3949065"/>
            <a:ext cx="11650345" cy="398780"/>
          </a:xfrm>
          <a:prstGeom prst="rect">
            <a:avLst/>
          </a:prstGeom>
          <a:noFill/>
        </p:spPr>
        <p:txBody>
          <a:bodyPr wrap="square" rtlCol="0" anchor="t">
            <a:spAutoFit/>
          </a:bodyPr>
          <a:p>
            <a:pPr algn="l"/>
            <a:r>
              <a:rPr sz="2000">
                <a:solidFill>
                  <a:srgbClr val="382C78"/>
                </a:solidFill>
                <a:sym typeface="+mn-ea"/>
              </a:rPr>
              <a:t>1．主观镜头</a:t>
            </a:r>
            <a:endParaRPr sz="2000">
              <a:solidFill>
                <a:srgbClr val="382C78"/>
              </a:solidFill>
              <a:sym typeface="+mn-ea"/>
            </a:endParaRPr>
          </a:p>
        </p:txBody>
      </p:sp>
      <p:grpSp>
        <p:nvGrpSpPr>
          <p:cNvPr id="24" name="组合 23"/>
          <p:cNvGrpSpPr/>
          <p:nvPr/>
        </p:nvGrpSpPr>
        <p:grpSpPr>
          <a:xfrm>
            <a:off x="264795" y="4782820"/>
            <a:ext cx="11468735" cy="1090930"/>
            <a:chOff x="1336" y="7266"/>
            <a:chExt cx="18061" cy="1718"/>
          </a:xfrm>
        </p:grpSpPr>
        <p:grpSp>
          <p:nvGrpSpPr>
            <p:cNvPr id="25" name="组合 24"/>
            <p:cNvGrpSpPr/>
            <p:nvPr/>
          </p:nvGrpSpPr>
          <p:grpSpPr>
            <a:xfrm>
              <a:off x="1336" y="7266"/>
              <a:ext cx="2483" cy="1440"/>
              <a:chOff x="982" y="7247"/>
              <a:chExt cx="2483" cy="1440"/>
            </a:xfrm>
          </p:grpSpPr>
          <p:sp>
            <p:nvSpPr>
              <p:cNvPr id="26" name="文本框 25"/>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7" name="图片 26"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8" name="文本框 27"/>
            <p:cNvSpPr txBox="1"/>
            <p:nvPr/>
          </p:nvSpPr>
          <p:spPr>
            <a:xfrm>
              <a:off x="3657" y="7532"/>
              <a:ext cx="15740" cy="1452"/>
            </a:xfrm>
            <a:prstGeom prst="rect">
              <a:avLst/>
            </a:prstGeom>
            <a:noFill/>
          </p:spPr>
          <p:txBody>
            <a:bodyPr wrap="square" rtlCol="0">
              <a:spAutoFit/>
            </a:bodyPr>
            <a:p>
              <a:r>
                <a:t>【主观镜头】影片《苦恼人的笑》（中国，1979 年）中有一场考教授的恶作剧，这组镜头，是从剧中人物傅彬的眼中看到的，代表的是傅彬的视点，因此是傅彬的主观镜头。这种主观镜头可以让观众如身临其境，产生一种真实感，引起观众情感上的强烈共鸣。</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6126480" cy="1246505"/>
            <a:chOff x="417" y="125"/>
            <a:chExt cx="9648" cy="1963"/>
          </a:xfrm>
        </p:grpSpPr>
        <p:sp>
          <p:nvSpPr>
            <p:cNvPr id="15" name="文本框 14"/>
            <p:cNvSpPr txBox="1"/>
            <p:nvPr/>
          </p:nvSpPr>
          <p:spPr>
            <a:xfrm>
              <a:off x="417" y="1072"/>
              <a:ext cx="9648" cy="1016"/>
            </a:xfrm>
            <a:prstGeom prst="rect">
              <a:avLst/>
            </a:prstGeom>
            <a:noFill/>
          </p:spPr>
          <p:txBody>
            <a:bodyPr wrap="none" rtlCol="0" anchor="t">
              <a:spAutoFit/>
            </a:bodyPr>
            <a:p>
              <a:pPr algn="l"/>
              <a:r>
                <a:rPr lang="zh-CN" altLang="en-US" sz="3600">
                  <a:solidFill>
                    <a:srgbClr val="382C78"/>
                  </a:solidFill>
                  <a:sym typeface="+mn-ea"/>
                </a:rPr>
                <a:t>一、声音在影视艺术中的作用</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168" cy="580"/>
              </a:xfrm>
              <a:prstGeom prst="rect">
                <a:avLst/>
              </a:prstGeom>
              <a:noFill/>
            </p:spPr>
            <p:txBody>
              <a:bodyPr wrap="none" rtlCol="0">
                <a:spAutoFit/>
              </a:bodyPr>
              <a:p>
                <a:pPr algn="l"/>
                <a:r>
                  <a:rPr>
                    <a:solidFill>
                      <a:schemeClr val="bg1"/>
                    </a:solidFill>
                  </a:rPr>
                  <a:t>第二节	声音艺术</a:t>
                </a:r>
                <a:endParaRPr>
                  <a:solidFill>
                    <a:schemeClr val="bg1"/>
                  </a:solidFill>
                </a:endParaRPr>
              </a:p>
            </p:txBody>
          </p:sp>
        </p:grpSp>
      </p:grpSp>
      <p:grpSp>
        <p:nvGrpSpPr>
          <p:cNvPr id="10" name="组合 9"/>
          <p:cNvGrpSpPr/>
          <p:nvPr/>
        </p:nvGrpSpPr>
        <p:grpSpPr>
          <a:xfrm rot="0">
            <a:off x="922020" y="1877060"/>
            <a:ext cx="10348595" cy="645160"/>
            <a:chOff x="1491" y="3356"/>
            <a:chExt cx="16297" cy="1016"/>
          </a:xfrm>
        </p:grpSpPr>
        <p:sp>
          <p:nvSpPr>
            <p:cNvPr id="12" name="文本框 11"/>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创造环境的真实感：音响的主要作用在于营造相对真实的环境氛围，使观众产生身临其境的感觉，为剧情的推进和人物的刻画创造逼真的艺术效果，增强作品的真实性。</a:t>
              </a:r>
              <a:endParaRPr lang="zh-CN" altLang="en-US"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1" name="文本框 10"/>
          <p:cNvSpPr txBox="1"/>
          <p:nvPr/>
        </p:nvSpPr>
        <p:spPr>
          <a:xfrm>
            <a:off x="328930" y="1325880"/>
            <a:ext cx="2355850" cy="398780"/>
          </a:xfrm>
          <a:prstGeom prst="rect">
            <a:avLst/>
          </a:prstGeom>
          <a:noFill/>
        </p:spPr>
        <p:txBody>
          <a:bodyPr wrap="none" rtlCol="0" anchor="t">
            <a:spAutoFit/>
          </a:bodyPr>
          <a:p>
            <a:pPr algn="l"/>
            <a:r>
              <a:rPr lang="zh-CN" altLang="en-US" sz="2000">
                <a:solidFill>
                  <a:srgbClr val="382C78"/>
                </a:solidFill>
                <a:sym typeface="+mn-ea"/>
              </a:rPr>
              <a:t>3．影视音响的作用</a:t>
            </a:r>
            <a:endParaRPr lang="zh-CN" altLang="en-US" sz="2000">
              <a:solidFill>
                <a:srgbClr val="382C78"/>
              </a:solidFill>
              <a:sym typeface="+mn-ea"/>
            </a:endParaRPr>
          </a:p>
        </p:txBody>
      </p:sp>
      <p:grpSp>
        <p:nvGrpSpPr>
          <p:cNvPr id="4" name="组合 3"/>
          <p:cNvGrpSpPr/>
          <p:nvPr/>
        </p:nvGrpSpPr>
        <p:grpSpPr>
          <a:xfrm rot="0">
            <a:off x="906780" y="3106420"/>
            <a:ext cx="10560050" cy="922020"/>
            <a:chOff x="1491" y="3356"/>
            <a:chExt cx="16630" cy="1452"/>
          </a:xfrm>
        </p:grpSpPr>
        <p:sp>
          <p:nvSpPr>
            <p:cNvPr id="8" name="文本框 7"/>
            <p:cNvSpPr txBox="1"/>
            <p:nvPr/>
          </p:nvSpPr>
          <p:spPr>
            <a:xfrm>
              <a:off x="1980" y="3356"/>
              <a:ext cx="16141"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表现人物的心理情绪：影视作品中的音响经常用来强化和渲染人物的心理情绪。创作者从真实的环境声音中， 选择具有代表性的音响，放大其声音细节或突出整体声音中的某个部分，使所要展示的人物特征得到细腻、生动的体现。</a:t>
              </a:r>
              <a:endParaRPr lang="zh-CN" altLang="en-US" dirty="0">
                <a:latin typeface="+mn-ea"/>
                <a:cs typeface="宋体" panose="02010600030101010101" pitchFamily="2" charset="-122"/>
                <a:sym typeface="+mn-ea"/>
              </a:endParaRPr>
            </a:p>
          </p:txBody>
        </p:sp>
        <p:sp>
          <p:nvSpPr>
            <p:cNvPr id="9" name="椭圆 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 name="组合 1"/>
          <p:cNvGrpSpPr/>
          <p:nvPr/>
        </p:nvGrpSpPr>
        <p:grpSpPr>
          <a:xfrm rot="0">
            <a:off x="906780" y="5128260"/>
            <a:ext cx="10348595" cy="645160"/>
            <a:chOff x="1491" y="3356"/>
            <a:chExt cx="16297" cy="1016"/>
          </a:xfrm>
        </p:grpSpPr>
        <p:sp>
          <p:nvSpPr>
            <p:cNvPr id="5" name="文本框 4"/>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推动情节发展，参与叙事：影视艺术作品中的音响除了表现人物情绪外，还能以其听觉形象结合视觉形象参与叙事，起到推动剧情的作用。</a:t>
              </a:r>
              <a:endParaRPr lang="zh-CN" altLang="en-US" dirty="0">
                <a:latin typeface="+mn-ea"/>
                <a:cs typeface="宋体" panose="02010600030101010101" pitchFamily="2" charset="-122"/>
                <a:sym typeface="+mn-ea"/>
              </a:endParaRPr>
            </a:p>
          </p:txBody>
        </p:sp>
        <p:sp>
          <p:nvSpPr>
            <p:cNvPr id="6" name="椭圆 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6" name="组合 15"/>
          <p:cNvGrpSpPr/>
          <p:nvPr/>
        </p:nvGrpSpPr>
        <p:grpSpPr>
          <a:xfrm>
            <a:off x="527050" y="2353310"/>
            <a:ext cx="11137265" cy="914400"/>
            <a:chOff x="1336" y="7266"/>
            <a:chExt cx="17539" cy="1440"/>
          </a:xfrm>
        </p:grpSpPr>
        <p:grpSp>
          <p:nvGrpSpPr>
            <p:cNvPr id="19" name="组合 18"/>
            <p:cNvGrpSpPr/>
            <p:nvPr/>
          </p:nvGrpSpPr>
          <p:grpSpPr>
            <a:xfrm>
              <a:off x="1336" y="7266"/>
              <a:ext cx="2483" cy="1440"/>
              <a:chOff x="982" y="7247"/>
              <a:chExt cx="2483" cy="1440"/>
            </a:xfrm>
          </p:grpSpPr>
          <p:sp>
            <p:nvSpPr>
              <p:cNvPr id="20" name="文本框 19"/>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2" name="图片 21"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3" name="文本框 22"/>
            <p:cNvSpPr txBox="1"/>
            <p:nvPr/>
          </p:nvSpPr>
          <p:spPr>
            <a:xfrm>
              <a:off x="3657" y="7532"/>
              <a:ext cx="15218" cy="580"/>
            </a:xfrm>
            <a:prstGeom prst="rect">
              <a:avLst/>
            </a:prstGeom>
            <a:noFill/>
          </p:spPr>
          <p:txBody>
            <a:bodyPr wrap="square" rtlCol="0">
              <a:spAutoFit/>
            </a:bodyPr>
            <a:p>
              <a:r>
                <a:t>【音响创造环境真实感】影片《邻居》（中国，1981 年）在运用客观音响方面颇有特色。</a:t>
              </a:r>
            </a:p>
          </p:txBody>
        </p:sp>
      </p:grpSp>
      <p:grpSp>
        <p:nvGrpSpPr>
          <p:cNvPr id="7" name="组合 6"/>
          <p:cNvGrpSpPr/>
          <p:nvPr/>
        </p:nvGrpSpPr>
        <p:grpSpPr>
          <a:xfrm>
            <a:off x="527685" y="3853815"/>
            <a:ext cx="11137265" cy="1367790"/>
            <a:chOff x="1336" y="7266"/>
            <a:chExt cx="17539" cy="2154"/>
          </a:xfrm>
        </p:grpSpPr>
        <p:grpSp>
          <p:nvGrpSpPr>
            <p:cNvPr id="13" name="组合 12"/>
            <p:cNvGrpSpPr/>
            <p:nvPr/>
          </p:nvGrpSpPr>
          <p:grpSpPr>
            <a:xfrm>
              <a:off x="1336" y="7266"/>
              <a:ext cx="2483" cy="1440"/>
              <a:chOff x="982" y="7247"/>
              <a:chExt cx="2483" cy="1440"/>
            </a:xfrm>
          </p:grpSpPr>
          <p:sp>
            <p:nvSpPr>
              <p:cNvPr id="14" name="文本框 13"/>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18" name="图片 17"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1" name="文本框 20"/>
            <p:cNvSpPr txBox="1"/>
            <p:nvPr/>
          </p:nvSpPr>
          <p:spPr>
            <a:xfrm>
              <a:off x="3657" y="7532"/>
              <a:ext cx="15218" cy="1888"/>
            </a:xfrm>
            <a:prstGeom prst="rect">
              <a:avLst/>
            </a:prstGeom>
            <a:noFill/>
          </p:spPr>
          <p:txBody>
            <a:bodyPr wrap="square" rtlCol="0">
              <a:spAutoFit/>
            </a:bodyPr>
            <a:p>
              <a:r>
                <a:t>【音响表现人物心理情绪】影片《野草莓》（瑞典，1957 年）开头片段，表现老教授埃萨克在起初的梦境中，梦见自己来到了一个全然陌生的街道，破壁残垣，没有指针的钟表伴随着夸大的“怦怦”心跳声，表现出主人公内心世界的孤独、恐惧以及没有时间的人生，让人无时无刻不感受到死亡的威胁。</a:t>
              </a:r>
            </a:p>
          </p:txBody>
        </p:sp>
      </p:grpSp>
      <p:grpSp>
        <p:nvGrpSpPr>
          <p:cNvPr id="24" name="组合 23"/>
          <p:cNvGrpSpPr/>
          <p:nvPr/>
        </p:nvGrpSpPr>
        <p:grpSpPr>
          <a:xfrm>
            <a:off x="556895" y="5597525"/>
            <a:ext cx="11137265" cy="914400"/>
            <a:chOff x="1336" y="7266"/>
            <a:chExt cx="17539" cy="1440"/>
          </a:xfrm>
        </p:grpSpPr>
        <p:grpSp>
          <p:nvGrpSpPr>
            <p:cNvPr id="25" name="组合 24"/>
            <p:cNvGrpSpPr/>
            <p:nvPr/>
          </p:nvGrpSpPr>
          <p:grpSpPr>
            <a:xfrm>
              <a:off x="1336" y="7266"/>
              <a:ext cx="2483" cy="1440"/>
              <a:chOff x="982" y="7247"/>
              <a:chExt cx="2483" cy="1440"/>
            </a:xfrm>
          </p:grpSpPr>
          <p:sp>
            <p:nvSpPr>
              <p:cNvPr id="26" name="文本框 25"/>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7" name="图片 26"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8" name="文本框 27"/>
            <p:cNvSpPr txBox="1"/>
            <p:nvPr/>
          </p:nvSpPr>
          <p:spPr>
            <a:xfrm>
              <a:off x="3657" y="7532"/>
              <a:ext cx="15218" cy="1016"/>
            </a:xfrm>
            <a:prstGeom prst="rect">
              <a:avLst/>
            </a:prstGeom>
            <a:noFill/>
          </p:spPr>
          <p:txBody>
            <a:bodyPr wrap="square" rtlCol="0">
              <a:spAutoFit/>
            </a:bodyPr>
            <a:p>
              <a:r>
                <a:t>【音响推动情节发展】电影《集结号》（中国，2007 年）中，集结号成了推动影片剧情的关键音响。</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212080" cy="1097280"/>
            <a:chOff x="417" y="38"/>
            <a:chExt cx="8208" cy="1728"/>
          </a:xfrm>
        </p:grpSpPr>
        <p:sp>
          <p:nvSpPr>
            <p:cNvPr id="15" name="文本框 14"/>
            <p:cNvSpPr txBox="1"/>
            <p:nvPr/>
          </p:nvSpPr>
          <p:spPr>
            <a:xfrm>
              <a:off x="417" y="750"/>
              <a:ext cx="8208" cy="1016"/>
            </a:xfrm>
            <a:prstGeom prst="rect">
              <a:avLst/>
            </a:prstGeom>
            <a:noFill/>
          </p:spPr>
          <p:txBody>
            <a:bodyPr wrap="none" rtlCol="0" anchor="t">
              <a:spAutoFit/>
            </a:bodyPr>
            <a:p>
              <a:pPr algn="l"/>
              <a:r>
                <a:rPr lang="zh-CN" altLang="en-US" sz="3600">
                  <a:solidFill>
                    <a:srgbClr val="382C78"/>
                  </a:solidFill>
                  <a:sym typeface="+mn-ea"/>
                </a:rPr>
                <a:t>一、微电影镜头运用技巧</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001"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第四节 微电影摄影技巧</a:t>
                </a:r>
                <a:endParaRPr>
                  <a:solidFill>
                    <a:schemeClr val="bg1"/>
                  </a:solidFill>
                </a:endParaRPr>
              </a:p>
            </p:txBody>
          </p:sp>
        </p:grpSp>
      </p:grpSp>
      <p:grpSp>
        <p:nvGrpSpPr>
          <p:cNvPr id="17" name="组合 16"/>
          <p:cNvGrpSpPr/>
          <p:nvPr/>
        </p:nvGrpSpPr>
        <p:grpSpPr>
          <a:xfrm rot="0">
            <a:off x="376555" y="1828165"/>
            <a:ext cx="11538585" cy="1198880"/>
            <a:chOff x="1491" y="3356"/>
            <a:chExt cx="18171" cy="1888"/>
          </a:xfrm>
        </p:grpSpPr>
        <p:sp>
          <p:nvSpPr>
            <p:cNvPr id="18" name="文本框 17"/>
            <p:cNvSpPr txBox="1"/>
            <p:nvPr/>
          </p:nvSpPr>
          <p:spPr>
            <a:xfrm>
              <a:off x="1980" y="3356"/>
              <a:ext cx="17682" cy="1888"/>
            </a:xfrm>
            <a:prstGeom prst="rect">
              <a:avLst/>
            </a:prstGeom>
            <a:noFill/>
          </p:spPr>
          <p:txBody>
            <a:bodyPr wrap="square" rtlCol="0" anchor="t">
              <a:spAutoFit/>
            </a:bodyPr>
            <a:p>
              <a:r>
                <a:rPr dirty="0">
                  <a:latin typeface="+mn-ea"/>
                  <a:cs typeface="宋体" panose="02010600030101010101" pitchFamily="2" charset="-122"/>
                  <a:sym typeface="+mn-ea"/>
                </a:rPr>
                <a:t>主观镜头的运用：</a:t>
              </a:r>
              <a:endParaRPr dirty="0">
                <a:latin typeface="+mn-ea"/>
                <a:cs typeface="宋体" panose="02010600030101010101" pitchFamily="2" charset="-122"/>
                <a:sym typeface="+mn-ea"/>
              </a:endParaRPr>
            </a:p>
            <a:p>
              <a:r>
                <a:rPr lang="en-US" dirty="0">
                  <a:latin typeface="+mn-ea"/>
                  <a:cs typeface="宋体" panose="02010600030101010101" pitchFamily="2" charset="-122"/>
                  <a:sym typeface="+mn-ea"/>
                </a:rPr>
                <a:t>                  </a:t>
              </a:r>
              <a:r>
                <a:rPr dirty="0">
                  <a:latin typeface="+mn-ea"/>
                  <a:cs typeface="宋体" panose="02010600030101010101" pitchFamily="2" charset="-122"/>
                  <a:sym typeface="+mn-ea"/>
                </a:rPr>
                <a:t>一是表现人物特殊的精神状态或情绪，透过非常态的主观心理，表现一种变形的世界。</a:t>
              </a:r>
              <a:endParaRPr dirty="0">
                <a:latin typeface="+mn-ea"/>
                <a:cs typeface="宋体" panose="02010600030101010101" pitchFamily="2" charset="-122"/>
                <a:sym typeface="+mn-ea"/>
              </a:endParaRPr>
            </a:p>
            <a:p>
              <a:r>
                <a:rPr lang="en-US" dirty="0">
                  <a:latin typeface="+mn-ea"/>
                  <a:cs typeface="宋体" panose="02010600030101010101" pitchFamily="2" charset="-122"/>
                  <a:sym typeface="+mn-ea"/>
                </a:rPr>
                <a:t>                  </a:t>
              </a:r>
              <a:r>
                <a:rPr dirty="0">
                  <a:latin typeface="+mn-ea"/>
                  <a:cs typeface="宋体" panose="02010600030101010101" pitchFamily="2" charset="-122"/>
                  <a:sym typeface="+mn-ea"/>
                </a:rPr>
                <a:t>二是表现人物身处险地的心理感受。</a:t>
              </a:r>
              <a:endParaRPr dirty="0">
                <a:latin typeface="+mn-ea"/>
                <a:cs typeface="宋体" panose="02010600030101010101" pitchFamily="2" charset="-122"/>
                <a:sym typeface="+mn-ea"/>
              </a:endParaRPr>
            </a:p>
            <a:p>
              <a:r>
                <a:rPr lang="en-US" dirty="0">
                  <a:latin typeface="+mn-ea"/>
                  <a:cs typeface="宋体" panose="02010600030101010101" pitchFamily="2" charset="-122"/>
                  <a:sym typeface="+mn-ea"/>
                </a:rPr>
                <a:t>                 </a:t>
              </a:r>
              <a:r>
                <a:rPr dirty="0">
                  <a:latin typeface="+mn-ea"/>
                  <a:cs typeface="宋体" panose="02010600030101010101" pitchFamily="2" charset="-122"/>
                  <a:sym typeface="+mn-ea"/>
                </a:rPr>
                <a:t>三是借助主观镜头展现人物的幻觉、幻听、想象以表现人物变形、夸张的内心世界，形成喜剧效果。</a:t>
              </a:r>
              <a:endParaRPr dirty="0">
                <a:latin typeface="+mn-ea"/>
                <a:cs typeface="宋体" panose="02010600030101010101" pitchFamily="2" charset="-122"/>
                <a:sym typeface="+mn-ea"/>
              </a:endParaRPr>
            </a:p>
          </p:txBody>
        </p:sp>
        <p:sp>
          <p:nvSpPr>
            <p:cNvPr id="20" name="椭圆 1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2" name="文本框 11"/>
          <p:cNvSpPr txBox="1"/>
          <p:nvPr/>
        </p:nvSpPr>
        <p:spPr>
          <a:xfrm>
            <a:off x="83185" y="1030605"/>
            <a:ext cx="11650345" cy="398780"/>
          </a:xfrm>
          <a:prstGeom prst="rect">
            <a:avLst/>
          </a:prstGeom>
          <a:noFill/>
        </p:spPr>
        <p:txBody>
          <a:bodyPr wrap="square" rtlCol="0" anchor="t">
            <a:spAutoFit/>
          </a:bodyPr>
          <a:p>
            <a:pPr algn="l"/>
            <a:r>
              <a:rPr sz="2000">
                <a:solidFill>
                  <a:srgbClr val="382C78"/>
                </a:solidFill>
                <a:sym typeface="+mn-ea"/>
              </a:rPr>
              <a:t>（二）主观镜头和客观镜头</a:t>
            </a:r>
            <a:endParaRPr sz="2000">
              <a:solidFill>
                <a:srgbClr val="382C78"/>
              </a:solidFill>
              <a:sym typeface="+mn-ea"/>
            </a:endParaRPr>
          </a:p>
        </p:txBody>
      </p:sp>
      <p:sp>
        <p:nvSpPr>
          <p:cNvPr id="16" name="文本框 15"/>
          <p:cNvSpPr txBox="1"/>
          <p:nvPr/>
        </p:nvSpPr>
        <p:spPr>
          <a:xfrm>
            <a:off x="264795" y="1429385"/>
            <a:ext cx="11650345" cy="398780"/>
          </a:xfrm>
          <a:prstGeom prst="rect">
            <a:avLst/>
          </a:prstGeom>
          <a:noFill/>
        </p:spPr>
        <p:txBody>
          <a:bodyPr wrap="square" rtlCol="0" anchor="t">
            <a:spAutoFit/>
          </a:bodyPr>
          <a:p>
            <a:pPr algn="l"/>
            <a:r>
              <a:rPr sz="2000">
                <a:solidFill>
                  <a:srgbClr val="382C78"/>
                </a:solidFill>
                <a:sym typeface="+mn-ea"/>
              </a:rPr>
              <a:t>1．主观镜头</a:t>
            </a:r>
            <a:endParaRPr sz="2000">
              <a:solidFill>
                <a:srgbClr val="382C78"/>
              </a:solidFill>
              <a:sym typeface="+mn-ea"/>
            </a:endParaRPr>
          </a:p>
        </p:txBody>
      </p:sp>
      <p:grpSp>
        <p:nvGrpSpPr>
          <p:cNvPr id="2" name="组合 1"/>
          <p:cNvGrpSpPr/>
          <p:nvPr/>
        </p:nvGrpSpPr>
        <p:grpSpPr>
          <a:xfrm rot="0">
            <a:off x="376555" y="3362960"/>
            <a:ext cx="11538585" cy="469265"/>
            <a:chOff x="1491" y="3356"/>
            <a:chExt cx="18171" cy="739"/>
          </a:xfrm>
        </p:grpSpPr>
        <p:sp>
          <p:nvSpPr>
            <p:cNvPr id="4" name="文本框 3"/>
            <p:cNvSpPr txBox="1"/>
            <p:nvPr/>
          </p:nvSpPr>
          <p:spPr>
            <a:xfrm>
              <a:off x="1980" y="3356"/>
              <a:ext cx="17682" cy="580"/>
            </a:xfrm>
            <a:prstGeom prst="rect">
              <a:avLst/>
            </a:prstGeom>
            <a:noFill/>
          </p:spPr>
          <p:txBody>
            <a:bodyPr wrap="square" rtlCol="0" anchor="t">
              <a:spAutoFit/>
            </a:bodyPr>
            <a:p>
              <a:r>
                <a:rPr dirty="0">
                  <a:latin typeface="+mn-ea"/>
                  <a:cs typeface="宋体" panose="02010600030101010101" pitchFamily="2" charset="-122"/>
                  <a:sym typeface="+mn-ea"/>
                </a:rPr>
                <a:t>客观镜头又称中立镜头，是微电影中最为常见的一种拍摄镜头。在一部影片中，大部分镜头都是客观镜头。</a:t>
              </a:r>
              <a:endParaRPr dirty="0">
                <a:latin typeface="+mn-ea"/>
                <a:cs typeface="宋体" panose="02010600030101010101" pitchFamily="2" charset="-122"/>
                <a:sym typeface="+mn-ea"/>
              </a:endParaRPr>
            </a:p>
          </p:txBody>
        </p:sp>
        <p:sp>
          <p:nvSpPr>
            <p:cNvPr id="5" name="椭圆 4"/>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6" name="文本框 5"/>
          <p:cNvSpPr txBox="1"/>
          <p:nvPr/>
        </p:nvSpPr>
        <p:spPr>
          <a:xfrm>
            <a:off x="271145" y="2997835"/>
            <a:ext cx="11650345" cy="398780"/>
          </a:xfrm>
          <a:prstGeom prst="rect">
            <a:avLst/>
          </a:prstGeom>
          <a:noFill/>
        </p:spPr>
        <p:txBody>
          <a:bodyPr wrap="square" rtlCol="0" anchor="t">
            <a:spAutoFit/>
          </a:bodyPr>
          <a:p>
            <a:pPr algn="l"/>
            <a:r>
              <a:rPr sz="2000">
                <a:solidFill>
                  <a:srgbClr val="382C78"/>
                </a:solidFill>
                <a:sym typeface="+mn-ea"/>
              </a:rPr>
              <a:t>2．客观镜头</a:t>
            </a:r>
            <a:endParaRPr sz="2000">
              <a:solidFill>
                <a:srgbClr val="382C78"/>
              </a:solidFill>
              <a:sym typeface="+mn-ea"/>
            </a:endParaRPr>
          </a:p>
        </p:txBody>
      </p:sp>
      <p:grpSp>
        <p:nvGrpSpPr>
          <p:cNvPr id="7" name="组合 6"/>
          <p:cNvGrpSpPr/>
          <p:nvPr/>
        </p:nvGrpSpPr>
        <p:grpSpPr>
          <a:xfrm rot="0">
            <a:off x="393700" y="3867150"/>
            <a:ext cx="11538585" cy="922020"/>
            <a:chOff x="1491" y="3356"/>
            <a:chExt cx="18171" cy="1452"/>
          </a:xfrm>
        </p:grpSpPr>
        <p:sp>
          <p:nvSpPr>
            <p:cNvPr id="8" name="文本框 7"/>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客观镜头直接模拟摄影（像）师或观众的视点，从旁观者的角度客观地描述人物活动和情节发展。它往往给观众以客观印象，能使观众最大限度地发挥自己的判断。客观镜头担负着叙述剧情、介绍环境、刻画人物、烘托气氛等剧作任务。</a:t>
              </a:r>
              <a:endParaRPr dirty="0">
                <a:latin typeface="+mn-ea"/>
                <a:cs typeface="宋体" panose="02010600030101010101" pitchFamily="2" charset="-122"/>
                <a:sym typeface="+mn-ea"/>
              </a:endParaRPr>
            </a:p>
          </p:txBody>
        </p:sp>
        <p:sp>
          <p:nvSpPr>
            <p:cNvPr id="13" name="椭圆 1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9" name="文本框 18"/>
          <p:cNvSpPr txBox="1"/>
          <p:nvPr/>
        </p:nvSpPr>
        <p:spPr>
          <a:xfrm>
            <a:off x="83185" y="4789170"/>
            <a:ext cx="11650345" cy="398780"/>
          </a:xfrm>
          <a:prstGeom prst="rect">
            <a:avLst/>
          </a:prstGeom>
          <a:noFill/>
        </p:spPr>
        <p:txBody>
          <a:bodyPr wrap="square" rtlCol="0" anchor="t">
            <a:spAutoFit/>
          </a:bodyPr>
          <a:p>
            <a:pPr algn="l"/>
            <a:r>
              <a:rPr sz="2000">
                <a:solidFill>
                  <a:srgbClr val="382C78"/>
                </a:solidFill>
                <a:sym typeface="+mn-ea"/>
              </a:rPr>
              <a:t>（三）长镜头与短镜头</a:t>
            </a:r>
            <a:endParaRPr sz="2000">
              <a:solidFill>
                <a:srgbClr val="382C78"/>
              </a:solidFill>
              <a:sym typeface="+mn-ea"/>
            </a:endParaRPr>
          </a:p>
        </p:txBody>
      </p:sp>
      <p:sp>
        <p:nvSpPr>
          <p:cNvPr id="21" name="文本框 20"/>
          <p:cNvSpPr txBox="1"/>
          <p:nvPr/>
        </p:nvSpPr>
        <p:spPr>
          <a:xfrm>
            <a:off x="264795" y="5144135"/>
            <a:ext cx="11650345" cy="398780"/>
          </a:xfrm>
          <a:prstGeom prst="rect">
            <a:avLst/>
          </a:prstGeom>
          <a:noFill/>
        </p:spPr>
        <p:txBody>
          <a:bodyPr wrap="square" rtlCol="0" anchor="t">
            <a:spAutoFit/>
          </a:bodyPr>
          <a:p>
            <a:pPr algn="l"/>
            <a:r>
              <a:rPr sz="2000">
                <a:solidFill>
                  <a:srgbClr val="382C78"/>
                </a:solidFill>
                <a:sym typeface="+mn-ea"/>
              </a:rPr>
              <a:t>1．长镜头</a:t>
            </a:r>
            <a:endParaRPr sz="2000">
              <a:solidFill>
                <a:srgbClr val="382C78"/>
              </a:solidFill>
              <a:sym typeface="+mn-ea"/>
            </a:endParaRPr>
          </a:p>
        </p:txBody>
      </p:sp>
      <p:grpSp>
        <p:nvGrpSpPr>
          <p:cNvPr id="22" name="组合 21"/>
          <p:cNvGrpSpPr/>
          <p:nvPr/>
        </p:nvGrpSpPr>
        <p:grpSpPr>
          <a:xfrm rot="0">
            <a:off x="393700" y="5533390"/>
            <a:ext cx="11538585" cy="645160"/>
            <a:chOff x="1491" y="3356"/>
            <a:chExt cx="18171" cy="1016"/>
          </a:xfrm>
        </p:grpSpPr>
        <p:sp>
          <p:nvSpPr>
            <p:cNvPr id="23" name="文本框 22"/>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长镜头是指用比较长的时间，对一个场景或一场戏进行连续不停机的拍摄，形成一个比较完整的镜头段落。对于微电影，时间超过 10 秒以上的镜头可以认为是长镜头。</a:t>
              </a:r>
              <a:endParaRPr dirty="0">
                <a:latin typeface="+mn-ea"/>
                <a:cs typeface="宋体" panose="02010600030101010101" pitchFamily="2" charset="-122"/>
                <a:sym typeface="+mn-ea"/>
              </a:endParaRPr>
            </a:p>
          </p:txBody>
        </p:sp>
        <p:sp>
          <p:nvSpPr>
            <p:cNvPr id="29" name="椭圆 2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212080" cy="1097280"/>
            <a:chOff x="417" y="38"/>
            <a:chExt cx="8208" cy="1728"/>
          </a:xfrm>
        </p:grpSpPr>
        <p:sp>
          <p:nvSpPr>
            <p:cNvPr id="15" name="文本框 14"/>
            <p:cNvSpPr txBox="1"/>
            <p:nvPr/>
          </p:nvSpPr>
          <p:spPr>
            <a:xfrm>
              <a:off x="417" y="750"/>
              <a:ext cx="8208" cy="1016"/>
            </a:xfrm>
            <a:prstGeom prst="rect">
              <a:avLst/>
            </a:prstGeom>
            <a:noFill/>
          </p:spPr>
          <p:txBody>
            <a:bodyPr wrap="none" rtlCol="0" anchor="t">
              <a:spAutoFit/>
            </a:bodyPr>
            <a:p>
              <a:pPr algn="l"/>
              <a:r>
                <a:rPr lang="zh-CN" altLang="en-US" sz="3600">
                  <a:solidFill>
                    <a:srgbClr val="382C78"/>
                  </a:solidFill>
                  <a:sym typeface="+mn-ea"/>
                </a:rPr>
                <a:t>一、微电影镜头运用技巧</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001"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第四节 微电影摄影技巧</a:t>
                </a:r>
                <a:endParaRPr>
                  <a:solidFill>
                    <a:schemeClr val="bg1"/>
                  </a:solidFill>
                </a:endParaRPr>
              </a:p>
            </p:txBody>
          </p:sp>
        </p:grpSp>
      </p:grpSp>
      <p:sp>
        <p:nvSpPr>
          <p:cNvPr id="19" name="文本框 18"/>
          <p:cNvSpPr txBox="1"/>
          <p:nvPr/>
        </p:nvSpPr>
        <p:spPr>
          <a:xfrm>
            <a:off x="173990" y="1017270"/>
            <a:ext cx="11650345" cy="398780"/>
          </a:xfrm>
          <a:prstGeom prst="rect">
            <a:avLst/>
          </a:prstGeom>
          <a:noFill/>
        </p:spPr>
        <p:txBody>
          <a:bodyPr wrap="square" rtlCol="0" anchor="t">
            <a:spAutoFit/>
          </a:bodyPr>
          <a:p>
            <a:pPr algn="l"/>
            <a:r>
              <a:rPr sz="2000">
                <a:solidFill>
                  <a:srgbClr val="382C78"/>
                </a:solidFill>
                <a:sym typeface="+mn-ea"/>
              </a:rPr>
              <a:t>（三）长镜头与短镜头</a:t>
            </a:r>
            <a:endParaRPr sz="2000">
              <a:solidFill>
                <a:srgbClr val="382C78"/>
              </a:solidFill>
              <a:sym typeface="+mn-ea"/>
            </a:endParaRPr>
          </a:p>
        </p:txBody>
      </p:sp>
      <p:sp>
        <p:nvSpPr>
          <p:cNvPr id="21" name="文本框 20"/>
          <p:cNvSpPr txBox="1"/>
          <p:nvPr/>
        </p:nvSpPr>
        <p:spPr>
          <a:xfrm>
            <a:off x="281940" y="1416050"/>
            <a:ext cx="11650345" cy="398780"/>
          </a:xfrm>
          <a:prstGeom prst="rect">
            <a:avLst/>
          </a:prstGeom>
          <a:noFill/>
        </p:spPr>
        <p:txBody>
          <a:bodyPr wrap="square" rtlCol="0" anchor="t">
            <a:spAutoFit/>
          </a:bodyPr>
          <a:p>
            <a:pPr algn="l"/>
            <a:r>
              <a:rPr sz="2000">
                <a:solidFill>
                  <a:srgbClr val="382C78"/>
                </a:solidFill>
                <a:sym typeface="+mn-ea"/>
              </a:rPr>
              <a:t>1．长镜头</a:t>
            </a:r>
            <a:endParaRPr sz="2000">
              <a:solidFill>
                <a:srgbClr val="382C78"/>
              </a:solidFill>
              <a:sym typeface="+mn-ea"/>
            </a:endParaRPr>
          </a:p>
        </p:txBody>
      </p:sp>
      <p:grpSp>
        <p:nvGrpSpPr>
          <p:cNvPr id="22" name="组合 21"/>
          <p:cNvGrpSpPr/>
          <p:nvPr/>
        </p:nvGrpSpPr>
        <p:grpSpPr>
          <a:xfrm rot="0">
            <a:off x="354965" y="1791970"/>
            <a:ext cx="11538585" cy="922020"/>
            <a:chOff x="1491" y="3356"/>
            <a:chExt cx="18171" cy="1452"/>
          </a:xfrm>
        </p:grpSpPr>
        <p:sp>
          <p:nvSpPr>
            <p:cNvPr id="23" name="文本框 22"/>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长镜头的特点：长镜头能记录事件发生的完整性，强调时间和空间的连贯性，具有较强的纪实性。长镜头时间长，能完整真实地记录一段内容，可独立完成多个单独镜头必须组接在一起才能表达完整的内容段落。长镜头有时是以运动镜头的形式存在，提供了从不同角度观看主体动作的可能性。</a:t>
              </a:r>
              <a:endParaRPr dirty="0">
                <a:latin typeface="+mn-ea"/>
                <a:cs typeface="宋体" panose="02010600030101010101" pitchFamily="2" charset="-122"/>
                <a:sym typeface="+mn-ea"/>
              </a:endParaRPr>
            </a:p>
          </p:txBody>
        </p:sp>
        <p:sp>
          <p:nvSpPr>
            <p:cNvPr id="29" name="椭圆 2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9" name="组合 8"/>
          <p:cNvGrpSpPr/>
          <p:nvPr/>
        </p:nvGrpSpPr>
        <p:grpSpPr>
          <a:xfrm rot="0">
            <a:off x="354965" y="2677795"/>
            <a:ext cx="11538585" cy="1753235"/>
            <a:chOff x="1491" y="3356"/>
            <a:chExt cx="18171" cy="2761"/>
          </a:xfrm>
        </p:grpSpPr>
        <p:sp>
          <p:nvSpPr>
            <p:cNvPr id="10" name="文本框 9"/>
            <p:cNvSpPr txBox="1"/>
            <p:nvPr/>
          </p:nvSpPr>
          <p:spPr>
            <a:xfrm>
              <a:off x="1980" y="3356"/>
              <a:ext cx="17682" cy="2761"/>
            </a:xfrm>
            <a:prstGeom prst="rect">
              <a:avLst/>
            </a:prstGeom>
            <a:noFill/>
          </p:spPr>
          <p:txBody>
            <a:bodyPr wrap="square" rtlCol="0" anchor="t">
              <a:spAutoFit/>
            </a:bodyPr>
            <a:p>
              <a:r>
                <a:rPr dirty="0">
                  <a:latin typeface="+mn-ea"/>
                  <a:cs typeface="宋体" panose="02010600030101010101" pitchFamily="2" charset="-122"/>
                  <a:sym typeface="+mn-ea"/>
                </a:rPr>
                <a:t>长镜头种类：</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固定长镜头</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机位固定不动、连续长时间拍摄一个场面所形成的镜头，称为固定长镜头。</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景深长镜头</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利用镜头的景深功能扩大镜头的拍摄空间，使处在纵深处不同位置上的景物（从前景到后景）都能看清，这样的镜头称为景深长镜头。</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运动长镜头</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运用摄影（像）机的推、拉、摇、移、跟等运动拍摄方法形成多景别、多角度变化的长镜头，称为运动长镜头。</a:t>
              </a:r>
              <a:endParaRPr dirty="0">
                <a:latin typeface="+mn-ea"/>
                <a:cs typeface="宋体" panose="02010600030101010101" pitchFamily="2" charset="-122"/>
                <a:sym typeface="+mn-ea"/>
              </a:endParaRPr>
            </a:p>
          </p:txBody>
        </p:sp>
        <p:sp>
          <p:nvSpPr>
            <p:cNvPr id="11" name="椭圆 1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4" name="组合 23"/>
          <p:cNvGrpSpPr/>
          <p:nvPr/>
        </p:nvGrpSpPr>
        <p:grpSpPr>
          <a:xfrm>
            <a:off x="264795" y="4328795"/>
            <a:ext cx="11468735" cy="914400"/>
            <a:chOff x="1336" y="7266"/>
            <a:chExt cx="18061" cy="1440"/>
          </a:xfrm>
        </p:grpSpPr>
        <p:grpSp>
          <p:nvGrpSpPr>
            <p:cNvPr id="25" name="组合 24"/>
            <p:cNvGrpSpPr/>
            <p:nvPr/>
          </p:nvGrpSpPr>
          <p:grpSpPr>
            <a:xfrm>
              <a:off x="1336" y="7266"/>
              <a:ext cx="2483" cy="1440"/>
              <a:chOff x="982" y="7247"/>
              <a:chExt cx="2483" cy="1440"/>
            </a:xfrm>
          </p:grpSpPr>
          <p:sp>
            <p:nvSpPr>
              <p:cNvPr id="26" name="文本框 25"/>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7" name="图片 26"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8" name="文本框 27"/>
            <p:cNvSpPr txBox="1"/>
            <p:nvPr/>
          </p:nvSpPr>
          <p:spPr>
            <a:xfrm>
              <a:off x="3657" y="7532"/>
              <a:ext cx="15740" cy="1016"/>
            </a:xfrm>
            <a:prstGeom prst="rect">
              <a:avLst/>
            </a:prstGeom>
            <a:noFill/>
          </p:spPr>
          <p:txBody>
            <a:bodyPr wrap="square" rtlCol="0">
              <a:spAutoFit/>
            </a:bodyPr>
            <a:p>
              <a:r>
                <a:t>【微电影长镜头】微电影《红气球》（法国，1956 年）大量地运用了各类长镜头进行拍摄，真实地记录了情节发展过程，完整地展现了情节相关的所有画面细节。</a:t>
              </a:r>
            </a:p>
          </p:txBody>
        </p:sp>
      </p:grpSp>
      <p:sp>
        <p:nvSpPr>
          <p:cNvPr id="14" name="文本框 13"/>
          <p:cNvSpPr txBox="1"/>
          <p:nvPr/>
        </p:nvSpPr>
        <p:spPr>
          <a:xfrm>
            <a:off x="264795" y="5142865"/>
            <a:ext cx="11650345" cy="398780"/>
          </a:xfrm>
          <a:prstGeom prst="rect">
            <a:avLst/>
          </a:prstGeom>
          <a:noFill/>
        </p:spPr>
        <p:txBody>
          <a:bodyPr wrap="square" rtlCol="0" anchor="t">
            <a:spAutoFit/>
          </a:bodyPr>
          <a:p>
            <a:pPr algn="l"/>
            <a:r>
              <a:rPr sz="2000">
                <a:solidFill>
                  <a:srgbClr val="382C78"/>
                </a:solidFill>
                <a:sym typeface="+mn-ea"/>
              </a:rPr>
              <a:t>2．短镜头</a:t>
            </a:r>
            <a:endParaRPr sz="2000">
              <a:solidFill>
                <a:srgbClr val="382C78"/>
              </a:solidFill>
              <a:sym typeface="+mn-ea"/>
            </a:endParaRPr>
          </a:p>
        </p:txBody>
      </p:sp>
      <p:grpSp>
        <p:nvGrpSpPr>
          <p:cNvPr id="30" name="组合 29"/>
          <p:cNvGrpSpPr/>
          <p:nvPr/>
        </p:nvGrpSpPr>
        <p:grpSpPr>
          <a:xfrm rot="0">
            <a:off x="372110" y="5525770"/>
            <a:ext cx="11538585" cy="645160"/>
            <a:chOff x="1491" y="3356"/>
            <a:chExt cx="18171" cy="1016"/>
          </a:xfrm>
        </p:grpSpPr>
        <p:sp>
          <p:nvSpPr>
            <p:cNvPr id="31" name="文本框 30"/>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短镜头也是相对长镜头而言的。短镜头是指拍摄持续时间相对较短的镜头。一般来说， 3 秒钟以内的镜头就是短镜头了。短镜头与长镜头一样，是镜头样式的两种特殊形式。</a:t>
              </a:r>
              <a:endParaRPr dirty="0">
                <a:latin typeface="+mn-ea"/>
                <a:cs typeface="宋体" panose="02010600030101010101" pitchFamily="2" charset="-122"/>
                <a:sym typeface="+mn-ea"/>
              </a:endParaRPr>
            </a:p>
          </p:txBody>
        </p:sp>
        <p:sp>
          <p:nvSpPr>
            <p:cNvPr id="34" name="椭圆 3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212080" cy="1097280"/>
            <a:chOff x="417" y="38"/>
            <a:chExt cx="8208" cy="1728"/>
          </a:xfrm>
        </p:grpSpPr>
        <p:sp>
          <p:nvSpPr>
            <p:cNvPr id="15" name="文本框 14"/>
            <p:cNvSpPr txBox="1"/>
            <p:nvPr/>
          </p:nvSpPr>
          <p:spPr>
            <a:xfrm>
              <a:off x="417" y="750"/>
              <a:ext cx="8208" cy="1016"/>
            </a:xfrm>
            <a:prstGeom prst="rect">
              <a:avLst/>
            </a:prstGeom>
            <a:noFill/>
          </p:spPr>
          <p:txBody>
            <a:bodyPr wrap="none" rtlCol="0" anchor="t">
              <a:spAutoFit/>
            </a:bodyPr>
            <a:p>
              <a:pPr algn="l"/>
              <a:r>
                <a:rPr lang="zh-CN" altLang="en-US" sz="3600">
                  <a:solidFill>
                    <a:srgbClr val="382C78"/>
                  </a:solidFill>
                  <a:sym typeface="+mn-ea"/>
                </a:rPr>
                <a:t>一、微电影镜头运用技巧</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001"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第四节 微电影摄影技巧</a:t>
                </a:r>
                <a:endParaRPr>
                  <a:solidFill>
                    <a:schemeClr val="bg1"/>
                  </a:solidFill>
                </a:endParaRPr>
              </a:p>
            </p:txBody>
          </p:sp>
        </p:grpSp>
      </p:grpSp>
      <p:sp>
        <p:nvSpPr>
          <p:cNvPr id="14" name="文本框 13"/>
          <p:cNvSpPr txBox="1"/>
          <p:nvPr/>
        </p:nvSpPr>
        <p:spPr>
          <a:xfrm>
            <a:off x="264795" y="1121410"/>
            <a:ext cx="11650345" cy="398780"/>
          </a:xfrm>
          <a:prstGeom prst="rect">
            <a:avLst/>
          </a:prstGeom>
          <a:noFill/>
        </p:spPr>
        <p:txBody>
          <a:bodyPr wrap="square" rtlCol="0" anchor="t">
            <a:spAutoFit/>
          </a:bodyPr>
          <a:p>
            <a:pPr algn="l"/>
            <a:r>
              <a:rPr sz="2000">
                <a:solidFill>
                  <a:srgbClr val="382C78"/>
                </a:solidFill>
                <a:sym typeface="+mn-ea"/>
              </a:rPr>
              <a:t>2．短镜头</a:t>
            </a:r>
            <a:endParaRPr sz="2000">
              <a:solidFill>
                <a:srgbClr val="382C78"/>
              </a:solidFill>
              <a:sym typeface="+mn-ea"/>
            </a:endParaRPr>
          </a:p>
        </p:txBody>
      </p:sp>
      <p:grpSp>
        <p:nvGrpSpPr>
          <p:cNvPr id="30" name="组合 29"/>
          <p:cNvGrpSpPr/>
          <p:nvPr/>
        </p:nvGrpSpPr>
        <p:grpSpPr>
          <a:xfrm rot="0">
            <a:off x="355600" y="1543050"/>
            <a:ext cx="11538585" cy="645160"/>
            <a:chOff x="1491" y="3356"/>
            <a:chExt cx="18171" cy="1016"/>
          </a:xfrm>
        </p:grpSpPr>
        <p:sp>
          <p:nvSpPr>
            <p:cNvPr id="31" name="文本框 30"/>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短镜头注重通过画面的动作、逻辑、相似等关系进行组接，强调通过镜头组接产生新的意义，在戏剧冲突强烈的影片中具有特殊的表现作用，尤其适合于动作、紧张、刺激、悬疑的故事片叙事蒙太奇创作。</a:t>
              </a:r>
              <a:endParaRPr dirty="0">
                <a:latin typeface="+mn-ea"/>
                <a:cs typeface="宋体" panose="02010600030101010101" pitchFamily="2" charset="-122"/>
                <a:sym typeface="+mn-ea"/>
              </a:endParaRPr>
            </a:p>
          </p:txBody>
        </p:sp>
        <p:sp>
          <p:nvSpPr>
            <p:cNvPr id="34" name="椭圆 3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文本框 1"/>
          <p:cNvSpPr txBox="1"/>
          <p:nvPr/>
        </p:nvSpPr>
        <p:spPr>
          <a:xfrm>
            <a:off x="264795" y="2188210"/>
            <a:ext cx="11650345" cy="398780"/>
          </a:xfrm>
          <a:prstGeom prst="rect">
            <a:avLst/>
          </a:prstGeom>
          <a:noFill/>
        </p:spPr>
        <p:txBody>
          <a:bodyPr wrap="square" rtlCol="0" anchor="t">
            <a:spAutoFit/>
          </a:bodyPr>
          <a:p>
            <a:pPr algn="l"/>
            <a:r>
              <a:rPr sz="2000">
                <a:solidFill>
                  <a:srgbClr val="382C78"/>
                </a:solidFill>
                <a:sym typeface="+mn-ea"/>
              </a:rPr>
              <a:t>（四）交代镜头、动作镜头和空镜头</a:t>
            </a:r>
            <a:endParaRPr sz="2000">
              <a:solidFill>
                <a:srgbClr val="382C78"/>
              </a:solidFill>
              <a:sym typeface="+mn-ea"/>
            </a:endParaRPr>
          </a:p>
        </p:txBody>
      </p:sp>
      <p:sp>
        <p:nvSpPr>
          <p:cNvPr id="4" name="文本框 3"/>
          <p:cNvSpPr txBox="1"/>
          <p:nvPr/>
        </p:nvSpPr>
        <p:spPr>
          <a:xfrm>
            <a:off x="243840" y="2586990"/>
            <a:ext cx="11650345" cy="398780"/>
          </a:xfrm>
          <a:prstGeom prst="rect">
            <a:avLst/>
          </a:prstGeom>
          <a:noFill/>
        </p:spPr>
        <p:txBody>
          <a:bodyPr wrap="square" rtlCol="0" anchor="t">
            <a:spAutoFit/>
          </a:bodyPr>
          <a:p>
            <a:pPr algn="l"/>
            <a:r>
              <a:rPr sz="2000">
                <a:solidFill>
                  <a:srgbClr val="382C78"/>
                </a:solidFill>
                <a:sym typeface="+mn-ea"/>
              </a:rPr>
              <a:t>1．交代镜头</a:t>
            </a:r>
            <a:endParaRPr sz="2000">
              <a:solidFill>
                <a:srgbClr val="382C78"/>
              </a:solidFill>
              <a:sym typeface="+mn-ea"/>
            </a:endParaRPr>
          </a:p>
        </p:txBody>
      </p:sp>
      <p:grpSp>
        <p:nvGrpSpPr>
          <p:cNvPr id="5" name="组合 4"/>
          <p:cNvGrpSpPr/>
          <p:nvPr/>
        </p:nvGrpSpPr>
        <p:grpSpPr>
          <a:xfrm rot="0">
            <a:off x="355600" y="2930525"/>
            <a:ext cx="11538585" cy="645160"/>
            <a:chOff x="1491" y="3356"/>
            <a:chExt cx="18171" cy="1016"/>
          </a:xfrm>
        </p:grpSpPr>
        <p:sp>
          <p:nvSpPr>
            <p:cNvPr id="6" name="文本框 5"/>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交代镜头又称关系镜头，是指交代事件发生的时间、地点、环境、人物、事件、人物关系、人物运动轨迹等，主要表现人物与环境之间的关系的镜头。</a:t>
              </a:r>
              <a:endParaRPr dirty="0">
                <a:latin typeface="+mn-ea"/>
                <a:cs typeface="宋体" panose="02010600030101010101" pitchFamily="2" charset="-122"/>
                <a:sym typeface="+mn-ea"/>
              </a:endParaRPr>
            </a:p>
          </p:txBody>
        </p:sp>
        <p:sp>
          <p:nvSpPr>
            <p:cNvPr id="7" name="椭圆 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8" name="组合 7"/>
          <p:cNvGrpSpPr/>
          <p:nvPr/>
        </p:nvGrpSpPr>
        <p:grpSpPr>
          <a:xfrm rot="0">
            <a:off x="376555" y="3540760"/>
            <a:ext cx="11538585" cy="645160"/>
            <a:chOff x="1491" y="3356"/>
            <a:chExt cx="18171" cy="1016"/>
          </a:xfrm>
        </p:grpSpPr>
        <p:sp>
          <p:nvSpPr>
            <p:cNvPr id="12" name="文本框 11"/>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交代镜头的特点：交代镜头造成视觉的停顿，节奏的间歇，还可以造成视觉舒缓，强调环境的意境。一般来说，交代镜头以全景系列景别为主，是一个场景的主镜头。</a:t>
              </a:r>
              <a:endParaRPr dirty="0">
                <a:latin typeface="+mn-ea"/>
                <a:cs typeface="宋体" panose="02010600030101010101" pitchFamily="2" charset="-122"/>
                <a:sym typeface="+mn-ea"/>
              </a:endParaRPr>
            </a:p>
          </p:txBody>
        </p:sp>
        <p:sp>
          <p:nvSpPr>
            <p:cNvPr id="13" name="椭圆 1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6" name="组合 15"/>
          <p:cNvGrpSpPr/>
          <p:nvPr/>
        </p:nvGrpSpPr>
        <p:grpSpPr>
          <a:xfrm>
            <a:off x="243840" y="4025265"/>
            <a:ext cx="11468735" cy="914400"/>
            <a:chOff x="1336" y="7266"/>
            <a:chExt cx="18061" cy="1440"/>
          </a:xfrm>
        </p:grpSpPr>
        <p:grpSp>
          <p:nvGrpSpPr>
            <p:cNvPr id="17" name="组合 16"/>
            <p:cNvGrpSpPr/>
            <p:nvPr/>
          </p:nvGrpSpPr>
          <p:grpSpPr>
            <a:xfrm>
              <a:off x="1336" y="7266"/>
              <a:ext cx="2483" cy="1440"/>
              <a:chOff x="982" y="7247"/>
              <a:chExt cx="2483" cy="1440"/>
            </a:xfrm>
          </p:grpSpPr>
          <p:sp>
            <p:nvSpPr>
              <p:cNvPr id="18" name="文本框 17"/>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0" name="图片 19"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35" name="文本框 34"/>
            <p:cNvSpPr txBox="1"/>
            <p:nvPr/>
          </p:nvSpPr>
          <p:spPr>
            <a:xfrm>
              <a:off x="3657" y="7532"/>
              <a:ext cx="15740" cy="1016"/>
            </a:xfrm>
            <a:prstGeom prst="rect">
              <a:avLst/>
            </a:prstGeom>
            <a:noFill/>
          </p:spPr>
          <p:txBody>
            <a:bodyPr wrap="square" rtlCol="0">
              <a:spAutoFit/>
            </a:bodyPr>
            <a:p>
              <a:r>
                <a:t>【交代镜头】微电影《希望树》故事的开端，画面展现的是一小排乡村学校的破旧教室，这是一个交代镜头，交代故事发生的地点及叙事的主要空间环境。</a:t>
              </a:r>
            </a:p>
          </p:txBody>
        </p:sp>
      </p:grpSp>
      <p:sp>
        <p:nvSpPr>
          <p:cNvPr id="37" name="文本框 36"/>
          <p:cNvSpPr txBox="1"/>
          <p:nvPr/>
        </p:nvSpPr>
        <p:spPr>
          <a:xfrm>
            <a:off x="243840" y="4839335"/>
            <a:ext cx="11650345" cy="398780"/>
          </a:xfrm>
          <a:prstGeom prst="rect">
            <a:avLst/>
          </a:prstGeom>
          <a:noFill/>
        </p:spPr>
        <p:txBody>
          <a:bodyPr wrap="square" rtlCol="0" anchor="t">
            <a:spAutoFit/>
          </a:bodyPr>
          <a:p>
            <a:pPr algn="l"/>
            <a:r>
              <a:rPr sz="2000">
                <a:solidFill>
                  <a:srgbClr val="382C78"/>
                </a:solidFill>
                <a:sym typeface="+mn-ea"/>
              </a:rPr>
              <a:t>2．动作镜头</a:t>
            </a:r>
            <a:endParaRPr sz="2000">
              <a:solidFill>
                <a:srgbClr val="382C78"/>
              </a:solidFill>
              <a:sym typeface="+mn-ea"/>
            </a:endParaRPr>
          </a:p>
        </p:txBody>
      </p:sp>
      <p:grpSp>
        <p:nvGrpSpPr>
          <p:cNvPr id="38" name="组合 37"/>
          <p:cNvGrpSpPr/>
          <p:nvPr/>
        </p:nvGrpSpPr>
        <p:grpSpPr>
          <a:xfrm rot="0">
            <a:off x="355600" y="5200015"/>
            <a:ext cx="11538585" cy="645160"/>
            <a:chOff x="1491" y="3356"/>
            <a:chExt cx="18171" cy="1016"/>
          </a:xfrm>
        </p:grpSpPr>
        <p:sp>
          <p:nvSpPr>
            <p:cNvPr id="39" name="文本框 38"/>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动作镜头又被称为小关系镜头、叙事镜头。动作镜头主要是表现人物表情、对话、反应，再现、强调人物动作及动作过程、动作细节、动作方式、动作结果等。多用来叙事、刻画人物关系、表现人物的行为动作特征。</a:t>
              </a:r>
              <a:endParaRPr dirty="0">
                <a:latin typeface="+mn-ea"/>
                <a:cs typeface="宋体" panose="02010600030101010101" pitchFamily="2" charset="-122"/>
                <a:sym typeface="+mn-ea"/>
              </a:endParaRPr>
            </a:p>
          </p:txBody>
        </p:sp>
        <p:sp>
          <p:nvSpPr>
            <p:cNvPr id="40" name="椭圆 3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41" name="组合 40"/>
          <p:cNvGrpSpPr/>
          <p:nvPr/>
        </p:nvGrpSpPr>
        <p:grpSpPr>
          <a:xfrm rot="0">
            <a:off x="355600" y="5814060"/>
            <a:ext cx="11538585" cy="922020"/>
            <a:chOff x="1491" y="3356"/>
            <a:chExt cx="18171" cy="1452"/>
          </a:xfrm>
        </p:grpSpPr>
        <p:sp>
          <p:nvSpPr>
            <p:cNvPr id="42" name="文本框 41"/>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动作镜头的特点：动作镜头以中近景及近景系列的景别为主，突出表现人物的行为动作。在连续的镜头画面中，形成较快的视觉节奏。动作镜头排列对叙事基础（对话）、叙事重点（动作细节）、叙事渲染（动作方式）具有强化作用。</a:t>
              </a:r>
              <a:endParaRPr dirty="0">
                <a:latin typeface="+mn-ea"/>
                <a:cs typeface="宋体" panose="02010600030101010101" pitchFamily="2" charset="-122"/>
                <a:sym typeface="+mn-ea"/>
              </a:endParaRPr>
            </a:p>
          </p:txBody>
        </p:sp>
        <p:sp>
          <p:nvSpPr>
            <p:cNvPr id="43" name="椭圆 4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212080" cy="1097280"/>
            <a:chOff x="417" y="38"/>
            <a:chExt cx="8208" cy="1728"/>
          </a:xfrm>
        </p:grpSpPr>
        <p:sp>
          <p:nvSpPr>
            <p:cNvPr id="15" name="文本框 14"/>
            <p:cNvSpPr txBox="1"/>
            <p:nvPr/>
          </p:nvSpPr>
          <p:spPr>
            <a:xfrm>
              <a:off x="417" y="750"/>
              <a:ext cx="8208" cy="1016"/>
            </a:xfrm>
            <a:prstGeom prst="rect">
              <a:avLst/>
            </a:prstGeom>
            <a:noFill/>
          </p:spPr>
          <p:txBody>
            <a:bodyPr wrap="none" rtlCol="0" anchor="t">
              <a:spAutoFit/>
            </a:bodyPr>
            <a:p>
              <a:pPr algn="l"/>
              <a:r>
                <a:rPr lang="zh-CN" altLang="en-US" sz="3600">
                  <a:solidFill>
                    <a:srgbClr val="382C78"/>
                  </a:solidFill>
                  <a:sym typeface="+mn-ea"/>
                </a:rPr>
                <a:t>一、微电影镜头运用技巧</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001"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第四节 微电影摄影技巧</a:t>
                </a:r>
                <a:endParaRPr>
                  <a:solidFill>
                    <a:schemeClr val="bg1"/>
                  </a:solidFill>
                </a:endParaRPr>
              </a:p>
            </p:txBody>
          </p:sp>
        </p:grpSp>
      </p:grpSp>
      <p:sp>
        <p:nvSpPr>
          <p:cNvPr id="2" name="文本框 1"/>
          <p:cNvSpPr txBox="1"/>
          <p:nvPr/>
        </p:nvSpPr>
        <p:spPr>
          <a:xfrm>
            <a:off x="243840" y="1121410"/>
            <a:ext cx="11650345" cy="398780"/>
          </a:xfrm>
          <a:prstGeom prst="rect">
            <a:avLst/>
          </a:prstGeom>
          <a:noFill/>
        </p:spPr>
        <p:txBody>
          <a:bodyPr wrap="square" rtlCol="0" anchor="t">
            <a:spAutoFit/>
          </a:bodyPr>
          <a:p>
            <a:pPr algn="l"/>
            <a:r>
              <a:rPr sz="2000">
                <a:solidFill>
                  <a:srgbClr val="382C78"/>
                </a:solidFill>
                <a:sym typeface="+mn-ea"/>
              </a:rPr>
              <a:t>（四）交代镜头、动作镜头和空镜头</a:t>
            </a:r>
            <a:endParaRPr sz="2000">
              <a:solidFill>
                <a:srgbClr val="382C78"/>
              </a:solidFill>
              <a:sym typeface="+mn-ea"/>
            </a:endParaRPr>
          </a:p>
        </p:txBody>
      </p:sp>
      <p:sp>
        <p:nvSpPr>
          <p:cNvPr id="37" name="文本框 36"/>
          <p:cNvSpPr txBox="1"/>
          <p:nvPr/>
        </p:nvSpPr>
        <p:spPr>
          <a:xfrm>
            <a:off x="271145" y="1520190"/>
            <a:ext cx="11650345" cy="398780"/>
          </a:xfrm>
          <a:prstGeom prst="rect">
            <a:avLst/>
          </a:prstGeom>
          <a:noFill/>
        </p:spPr>
        <p:txBody>
          <a:bodyPr wrap="square" rtlCol="0" anchor="t">
            <a:spAutoFit/>
          </a:bodyPr>
          <a:p>
            <a:pPr algn="l"/>
            <a:r>
              <a:rPr sz="2000">
                <a:solidFill>
                  <a:srgbClr val="382C78"/>
                </a:solidFill>
                <a:sym typeface="+mn-ea"/>
              </a:rPr>
              <a:t>2．动作镜头</a:t>
            </a:r>
            <a:endParaRPr sz="2000">
              <a:solidFill>
                <a:srgbClr val="382C78"/>
              </a:solidFill>
              <a:sym typeface="+mn-ea"/>
            </a:endParaRPr>
          </a:p>
        </p:txBody>
      </p:sp>
      <p:grpSp>
        <p:nvGrpSpPr>
          <p:cNvPr id="38" name="组合 37"/>
          <p:cNvGrpSpPr/>
          <p:nvPr/>
        </p:nvGrpSpPr>
        <p:grpSpPr>
          <a:xfrm rot="0">
            <a:off x="355600" y="3232785"/>
            <a:ext cx="11538585" cy="469265"/>
            <a:chOff x="1491" y="3356"/>
            <a:chExt cx="18171" cy="739"/>
          </a:xfrm>
        </p:grpSpPr>
        <p:sp>
          <p:nvSpPr>
            <p:cNvPr id="39" name="文本框 38"/>
            <p:cNvSpPr txBox="1"/>
            <p:nvPr/>
          </p:nvSpPr>
          <p:spPr>
            <a:xfrm>
              <a:off x="1980" y="3356"/>
              <a:ext cx="17682" cy="580"/>
            </a:xfrm>
            <a:prstGeom prst="rect">
              <a:avLst/>
            </a:prstGeom>
            <a:noFill/>
          </p:spPr>
          <p:txBody>
            <a:bodyPr wrap="square" rtlCol="0" anchor="t">
              <a:spAutoFit/>
            </a:bodyPr>
            <a:p>
              <a:r>
                <a:rPr dirty="0">
                  <a:latin typeface="+mn-ea"/>
                  <a:cs typeface="宋体" panose="02010600030101010101" pitchFamily="2" charset="-122"/>
                  <a:sym typeface="+mn-ea"/>
                </a:rPr>
                <a:t>空镜头指影片中没有具体人物只有景物的镜头，也称为景物镜头或渲染镜头。</a:t>
              </a:r>
              <a:endParaRPr dirty="0">
                <a:latin typeface="+mn-ea"/>
                <a:cs typeface="宋体" panose="02010600030101010101" pitchFamily="2" charset="-122"/>
                <a:sym typeface="+mn-ea"/>
              </a:endParaRPr>
            </a:p>
          </p:txBody>
        </p:sp>
        <p:sp>
          <p:nvSpPr>
            <p:cNvPr id="40" name="椭圆 3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41" name="组合 40"/>
          <p:cNvGrpSpPr/>
          <p:nvPr/>
        </p:nvGrpSpPr>
        <p:grpSpPr>
          <a:xfrm rot="0">
            <a:off x="355600" y="3762375"/>
            <a:ext cx="11538585" cy="469265"/>
            <a:chOff x="1491" y="3356"/>
            <a:chExt cx="18171" cy="739"/>
          </a:xfrm>
        </p:grpSpPr>
        <p:sp>
          <p:nvSpPr>
            <p:cNvPr id="42" name="文本框 41"/>
            <p:cNvSpPr txBox="1"/>
            <p:nvPr/>
          </p:nvSpPr>
          <p:spPr>
            <a:xfrm>
              <a:off x="1980" y="3356"/>
              <a:ext cx="17682" cy="580"/>
            </a:xfrm>
            <a:prstGeom prst="rect">
              <a:avLst/>
            </a:prstGeom>
            <a:noFill/>
          </p:spPr>
          <p:txBody>
            <a:bodyPr wrap="square" rtlCol="0" anchor="t">
              <a:spAutoFit/>
            </a:bodyPr>
            <a:p>
              <a:r>
                <a:rPr dirty="0">
                  <a:latin typeface="+mn-ea"/>
                  <a:cs typeface="宋体" panose="02010600030101010101" pitchFamily="2" charset="-122"/>
                  <a:sym typeface="+mn-ea"/>
                </a:rPr>
                <a:t>空镜头有写景与写物之分。写景的往往用全景、远景，写物的大都用特写、近景。</a:t>
              </a:r>
              <a:endParaRPr dirty="0">
                <a:latin typeface="+mn-ea"/>
                <a:cs typeface="宋体" panose="02010600030101010101" pitchFamily="2" charset="-122"/>
                <a:sym typeface="+mn-ea"/>
              </a:endParaRPr>
            </a:p>
          </p:txBody>
        </p:sp>
        <p:sp>
          <p:nvSpPr>
            <p:cNvPr id="43" name="椭圆 4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9" name="组合 8"/>
          <p:cNvGrpSpPr/>
          <p:nvPr/>
        </p:nvGrpSpPr>
        <p:grpSpPr>
          <a:xfrm>
            <a:off x="243840" y="1792605"/>
            <a:ext cx="11468735" cy="1090930"/>
            <a:chOff x="1336" y="7266"/>
            <a:chExt cx="18061" cy="1718"/>
          </a:xfrm>
        </p:grpSpPr>
        <p:grpSp>
          <p:nvGrpSpPr>
            <p:cNvPr id="10" name="组合 9"/>
            <p:cNvGrpSpPr/>
            <p:nvPr/>
          </p:nvGrpSpPr>
          <p:grpSpPr>
            <a:xfrm>
              <a:off x="1336" y="7266"/>
              <a:ext cx="2483" cy="1440"/>
              <a:chOff x="982" y="7247"/>
              <a:chExt cx="2483" cy="1440"/>
            </a:xfrm>
          </p:grpSpPr>
          <p:sp>
            <p:nvSpPr>
              <p:cNvPr id="11" name="文本框 10"/>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19" name="图片 18"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1" name="文本框 20"/>
            <p:cNvSpPr txBox="1"/>
            <p:nvPr/>
          </p:nvSpPr>
          <p:spPr>
            <a:xfrm>
              <a:off x="3657" y="7532"/>
              <a:ext cx="15740" cy="1452"/>
            </a:xfrm>
            <a:prstGeom prst="rect">
              <a:avLst/>
            </a:prstGeom>
            <a:noFill/>
          </p:spPr>
          <p:txBody>
            <a:bodyPr wrap="square" rtlCol="0">
              <a:spAutoFit/>
            </a:bodyPr>
            <a:p>
              <a:r>
                <a:t>【动作镜头】微电影《老男孩》</a:t>
              </a:r>
              <a:r>
                <a:rPr lang="zh-CN"/>
                <a:t>中当戏中人物得知迈克尔杰克逊去世时</a:t>
              </a:r>
              <a:r>
                <a:t>有一组动作镜头，一方面增加了叙事的戏剧性，同时也折射出主人公的生存状况， 草根的生活本来就不容易，偏偏又碰到倒霉事，真是“屋漏偏逢连夜雨”。</a:t>
              </a:r>
            </a:p>
          </p:txBody>
        </p:sp>
      </p:grpSp>
      <p:sp>
        <p:nvSpPr>
          <p:cNvPr id="22" name="文本框 21"/>
          <p:cNvSpPr txBox="1"/>
          <p:nvPr/>
        </p:nvSpPr>
        <p:spPr>
          <a:xfrm>
            <a:off x="271145" y="2810510"/>
            <a:ext cx="11650345" cy="398780"/>
          </a:xfrm>
          <a:prstGeom prst="rect">
            <a:avLst/>
          </a:prstGeom>
          <a:noFill/>
        </p:spPr>
        <p:txBody>
          <a:bodyPr wrap="square" rtlCol="0" anchor="t">
            <a:spAutoFit/>
          </a:bodyPr>
          <a:p>
            <a:pPr algn="l"/>
            <a:r>
              <a:rPr sz="2000">
                <a:solidFill>
                  <a:srgbClr val="382C78"/>
                </a:solidFill>
                <a:sym typeface="+mn-ea"/>
              </a:rPr>
              <a:t>3．空镜头</a:t>
            </a:r>
            <a:endParaRPr sz="2000">
              <a:solidFill>
                <a:srgbClr val="382C78"/>
              </a:solidFill>
              <a:sym typeface="+mn-ea"/>
            </a:endParaRPr>
          </a:p>
        </p:txBody>
      </p:sp>
      <p:grpSp>
        <p:nvGrpSpPr>
          <p:cNvPr id="23" name="组合 22"/>
          <p:cNvGrpSpPr/>
          <p:nvPr/>
        </p:nvGrpSpPr>
        <p:grpSpPr>
          <a:xfrm rot="0">
            <a:off x="355600" y="4269105"/>
            <a:ext cx="11538585" cy="645160"/>
            <a:chOff x="1491" y="3356"/>
            <a:chExt cx="18171" cy="1016"/>
          </a:xfrm>
        </p:grpSpPr>
        <p:sp>
          <p:nvSpPr>
            <p:cNvPr id="24" name="文本框 23"/>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空镜头常用以介绍环境背景、交代时间空间、抒发人物情绪、推进故事情节、表达作者态度，具有说明、暗示、象征、隐喻、抒情等功能</a:t>
              </a:r>
              <a:r>
                <a:rPr lang="zh-CN" dirty="0">
                  <a:latin typeface="+mn-ea"/>
                  <a:cs typeface="宋体" panose="02010600030101010101" pitchFamily="2" charset="-122"/>
                  <a:sym typeface="+mn-ea"/>
                </a:rPr>
                <a:t>。</a:t>
              </a:r>
              <a:endParaRPr lang="zh-CN" dirty="0">
                <a:latin typeface="+mn-ea"/>
                <a:cs typeface="宋体" panose="02010600030101010101" pitchFamily="2" charset="-122"/>
                <a:sym typeface="+mn-ea"/>
              </a:endParaRPr>
            </a:p>
          </p:txBody>
        </p:sp>
        <p:sp>
          <p:nvSpPr>
            <p:cNvPr id="25" name="椭圆 24"/>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6" name="组合 25"/>
          <p:cNvGrpSpPr/>
          <p:nvPr/>
        </p:nvGrpSpPr>
        <p:grpSpPr>
          <a:xfrm rot="0">
            <a:off x="355600" y="4884420"/>
            <a:ext cx="11538585" cy="469265"/>
            <a:chOff x="1491" y="3356"/>
            <a:chExt cx="18171" cy="739"/>
          </a:xfrm>
        </p:grpSpPr>
        <p:sp>
          <p:nvSpPr>
            <p:cNvPr id="27" name="文本框 26"/>
            <p:cNvSpPr txBox="1"/>
            <p:nvPr/>
          </p:nvSpPr>
          <p:spPr>
            <a:xfrm>
              <a:off x="1980" y="3356"/>
              <a:ext cx="17682" cy="580"/>
            </a:xfrm>
            <a:prstGeom prst="rect">
              <a:avLst/>
            </a:prstGeom>
            <a:noFill/>
          </p:spPr>
          <p:txBody>
            <a:bodyPr wrap="square" rtlCol="0" anchor="t">
              <a:spAutoFit/>
            </a:bodyPr>
            <a:p>
              <a:r>
                <a:rPr dirty="0">
                  <a:latin typeface="+mn-ea"/>
                  <a:cs typeface="宋体" panose="02010600030101010101" pitchFamily="2" charset="-122"/>
                  <a:sym typeface="+mn-ea"/>
                </a:rPr>
                <a:t>空镜头的主要作用：第一，介绍故事发生的环境背景。第二，渲染气氛，烘托感情。第三，转场作用。</a:t>
              </a:r>
              <a:endParaRPr dirty="0">
                <a:latin typeface="+mn-ea"/>
                <a:cs typeface="宋体" panose="02010600030101010101" pitchFamily="2" charset="-122"/>
                <a:sym typeface="+mn-ea"/>
              </a:endParaRPr>
            </a:p>
          </p:txBody>
        </p:sp>
        <p:sp>
          <p:nvSpPr>
            <p:cNvPr id="28" name="椭圆 2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212080" cy="1097280"/>
            <a:chOff x="417" y="38"/>
            <a:chExt cx="8208" cy="1728"/>
          </a:xfrm>
        </p:grpSpPr>
        <p:sp>
          <p:nvSpPr>
            <p:cNvPr id="15" name="文本框 14"/>
            <p:cNvSpPr txBox="1"/>
            <p:nvPr/>
          </p:nvSpPr>
          <p:spPr>
            <a:xfrm>
              <a:off x="417" y="750"/>
              <a:ext cx="8208" cy="1016"/>
            </a:xfrm>
            <a:prstGeom prst="rect">
              <a:avLst/>
            </a:prstGeom>
            <a:noFill/>
          </p:spPr>
          <p:txBody>
            <a:bodyPr wrap="none" rtlCol="0" anchor="t">
              <a:spAutoFit/>
            </a:bodyPr>
            <a:p>
              <a:pPr algn="l"/>
              <a:r>
                <a:rPr lang="zh-CN" altLang="en-US" sz="3600">
                  <a:solidFill>
                    <a:srgbClr val="382C78"/>
                  </a:solidFill>
                  <a:sym typeface="+mn-ea"/>
                </a:rPr>
                <a:t>二、微电影轴线运用技巧</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001"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第四节 微电影摄影技巧</a:t>
                </a:r>
                <a:endParaRPr>
                  <a:solidFill>
                    <a:schemeClr val="bg1"/>
                  </a:solidFill>
                </a:endParaRPr>
              </a:p>
            </p:txBody>
          </p:sp>
        </p:grpSp>
      </p:grpSp>
      <p:sp>
        <p:nvSpPr>
          <p:cNvPr id="2" name="文本框 1"/>
          <p:cNvSpPr txBox="1"/>
          <p:nvPr/>
        </p:nvSpPr>
        <p:spPr>
          <a:xfrm>
            <a:off x="243840" y="1019175"/>
            <a:ext cx="11650345" cy="398780"/>
          </a:xfrm>
          <a:prstGeom prst="rect">
            <a:avLst/>
          </a:prstGeom>
          <a:noFill/>
        </p:spPr>
        <p:txBody>
          <a:bodyPr wrap="square" rtlCol="0" anchor="t">
            <a:spAutoFit/>
          </a:bodyPr>
          <a:p>
            <a:pPr algn="l"/>
            <a:r>
              <a:rPr sz="2000">
                <a:solidFill>
                  <a:srgbClr val="382C78"/>
                </a:solidFill>
                <a:sym typeface="+mn-ea"/>
              </a:rPr>
              <a:t>（一）拍摄技巧</a:t>
            </a:r>
            <a:endParaRPr sz="2000">
              <a:solidFill>
                <a:srgbClr val="382C78"/>
              </a:solidFill>
              <a:sym typeface="+mn-ea"/>
            </a:endParaRPr>
          </a:p>
        </p:txBody>
      </p:sp>
      <p:sp>
        <p:nvSpPr>
          <p:cNvPr id="37" name="文本框 36"/>
          <p:cNvSpPr txBox="1"/>
          <p:nvPr/>
        </p:nvSpPr>
        <p:spPr>
          <a:xfrm>
            <a:off x="344170" y="1376680"/>
            <a:ext cx="11650345" cy="1938020"/>
          </a:xfrm>
          <a:prstGeom prst="rect">
            <a:avLst/>
          </a:prstGeom>
          <a:noFill/>
        </p:spPr>
        <p:txBody>
          <a:bodyPr wrap="square" rtlCol="0" anchor="t">
            <a:spAutoFit/>
          </a:bodyPr>
          <a:p>
            <a:pPr algn="l"/>
            <a:r>
              <a:rPr lang="en-US" sz="2000">
                <a:solidFill>
                  <a:srgbClr val="382C78"/>
                </a:solidFill>
                <a:sym typeface="+mn-ea"/>
              </a:rPr>
              <a:t>       </a:t>
            </a:r>
            <a:r>
              <a:rPr sz="2000">
                <a:solidFill>
                  <a:srgbClr val="382C78"/>
                </a:solidFill>
                <a:sym typeface="+mn-ea"/>
              </a:rPr>
              <a:t>在实际拍摄过程中，摄影（像）机围绕被摄对象进行镜头调度时，为了保证被摄对象在画面空间中的位置正确和方向统一，摄影（像）机要在轴线一侧 180 度之内的区域设置机位、安排角度、调度景别。这就是拍摄时必须遵守的“轴线规律”。</a:t>
            </a:r>
            <a:endParaRPr sz="2000">
              <a:solidFill>
                <a:srgbClr val="382C78"/>
              </a:solidFill>
              <a:sym typeface="+mn-ea"/>
            </a:endParaRPr>
          </a:p>
          <a:p>
            <a:pPr algn="l"/>
            <a:endParaRPr sz="2000">
              <a:solidFill>
                <a:srgbClr val="382C78"/>
              </a:solidFill>
              <a:sym typeface="+mn-ea"/>
            </a:endParaRPr>
          </a:p>
          <a:p>
            <a:pPr algn="l"/>
            <a:r>
              <a:rPr sz="2000">
                <a:solidFill>
                  <a:srgbClr val="382C78"/>
                </a:solidFill>
                <a:sym typeface="+mn-ea"/>
              </a:rPr>
              <a:t> </a:t>
            </a:r>
            <a:r>
              <a:rPr lang="en-US" sz="2000">
                <a:solidFill>
                  <a:srgbClr val="382C78"/>
                </a:solidFill>
                <a:sym typeface="+mn-ea"/>
              </a:rPr>
              <a:t>      </a:t>
            </a:r>
            <a:r>
              <a:rPr sz="2000">
                <a:solidFill>
                  <a:srgbClr val="382C78"/>
                </a:solidFill>
                <a:sym typeface="+mn-ea"/>
              </a:rPr>
              <a:t>轴线是指被摄对象的视线方向、运动方向和不同对象之间的关系所形成的一条假想的直线。轴线主要包括运动轴线、关系轴线和方向轴线。</a:t>
            </a:r>
            <a:endParaRPr sz="2000">
              <a:solidFill>
                <a:srgbClr val="382C78"/>
              </a:solidFill>
              <a:sym typeface="+mn-ea"/>
            </a:endParaRPr>
          </a:p>
        </p:txBody>
      </p:sp>
      <p:grpSp>
        <p:nvGrpSpPr>
          <p:cNvPr id="41" name="组合 40"/>
          <p:cNvGrpSpPr/>
          <p:nvPr/>
        </p:nvGrpSpPr>
        <p:grpSpPr>
          <a:xfrm rot="0">
            <a:off x="355600" y="3616325"/>
            <a:ext cx="11538585" cy="645160"/>
            <a:chOff x="1491" y="3356"/>
            <a:chExt cx="18171" cy="1016"/>
          </a:xfrm>
        </p:grpSpPr>
        <p:sp>
          <p:nvSpPr>
            <p:cNvPr id="42" name="文本框 41"/>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运动轴线是被摄主体运动所产生的一条无形的线，或被称为主体运动轨迹。在拍摄过程中，摄影（像）机必须保持在轴线的同一侧进行拍摄。</a:t>
              </a:r>
              <a:endParaRPr dirty="0">
                <a:latin typeface="+mn-ea"/>
                <a:cs typeface="宋体" panose="02010600030101010101" pitchFamily="2" charset="-122"/>
                <a:sym typeface="+mn-ea"/>
              </a:endParaRPr>
            </a:p>
          </p:txBody>
        </p:sp>
        <p:sp>
          <p:nvSpPr>
            <p:cNvPr id="43" name="椭圆 4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6" name="组合 25"/>
          <p:cNvGrpSpPr/>
          <p:nvPr/>
        </p:nvGrpSpPr>
        <p:grpSpPr>
          <a:xfrm rot="0">
            <a:off x="355600" y="4606925"/>
            <a:ext cx="11538585" cy="922020"/>
            <a:chOff x="1491" y="3356"/>
            <a:chExt cx="18171" cy="1452"/>
          </a:xfrm>
        </p:grpSpPr>
        <p:sp>
          <p:nvSpPr>
            <p:cNvPr id="27" name="文本框 26"/>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关系轴线是沿着被摄主体之间的视线朝向而引申出的假想线。拍摄时也要遵循轴线规律，镜头只能在关系轴线的同一侧取舍，组接后才能保证主体视线的一致性。否则会出现人物关系方向上的突然改变，同样容易造成视觉混乱。</a:t>
              </a:r>
              <a:endParaRPr dirty="0">
                <a:latin typeface="+mn-ea"/>
                <a:cs typeface="宋体" panose="02010600030101010101" pitchFamily="2" charset="-122"/>
                <a:sym typeface="+mn-ea"/>
              </a:endParaRPr>
            </a:p>
          </p:txBody>
        </p:sp>
        <p:sp>
          <p:nvSpPr>
            <p:cNvPr id="28" name="椭圆 2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4" name="文本框 3"/>
          <p:cNvSpPr txBox="1"/>
          <p:nvPr/>
        </p:nvSpPr>
        <p:spPr>
          <a:xfrm>
            <a:off x="141605" y="3285490"/>
            <a:ext cx="11650345" cy="398780"/>
          </a:xfrm>
          <a:prstGeom prst="rect">
            <a:avLst/>
          </a:prstGeom>
          <a:noFill/>
        </p:spPr>
        <p:txBody>
          <a:bodyPr wrap="square" rtlCol="0" anchor="t">
            <a:spAutoFit/>
          </a:bodyPr>
          <a:p>
            <a:pPr algn="l"/>
            <a:r>
              <a:rPr sz="2000">
                <a:solidFill>
                  <a:srgbClr val="382C78"/>
                </a:solidFill>
                <a:sym typeface="+mn-ea"/>
              </a:rPr>
              <a:t>1．运动轴线的拍摄技巧</a:t>
            </a:r>
            <a:endParaRPr sz="2000">
              <a:solidFill>
                <a:srgbClr val="382C78"/>
              </a:solidFill>
              <a:sym typeface="+mn-ea"/>
            </a:endParaRPr>
          </a:p>
        </p:txBody>
      </p:sp>
      <p:sp>
        <p:nvSpPr>
          <p:cNvPr id="5" name="文本框 4"/>
          <p:cNvSpPr txBox="1"/>
          <p:nvPr/>
        </p:nvSpPr>
        <p:spPr>
          <a:xfrm>
            <a:off x="141605" y="4246880"/>
            <a:ext cx="11650345" cy="398780"/>
          </a:xfrm>
          <a:prstGeom prst="rect">
            <a:avLst/>
          </a:prstGeom>
          <a:noFill/>
        </p:spPr>
        <p:txBody>
          <a:bodyPr wrap="square" rtlCol="0" anchor="t">
            <a:spAutoFit/>
          </a:bodyPr>
          <a:p>
            <a:pPr algn="l"/>
            <a:r>
              <a:rPr sz="2000">
                <a:solidFill>
                  <a:srgbClr val="382C78"/>
                </a:solidFill>
                <a:sym typeface="+mn-ea"/>
              </a:rPr>
              <a:t>2．关系轴线的拍摄技巧</a:t>
            </a:r>
            <a:endParaRPr sz="2000">
              <a:solidFill>
                <a:srgbClr val="382C78"/>
              </a:solidFill>
              <a:sym typeface="+mn-ea"/>
            </a:endParaRPr>
          </a:p>
        </p:txBody>
      </p:sp>
      <p:sp>
        <p:nvSpPr>
          <p:cNvPr id="6" name="文本框 5"/>
          <p:cNvSpPr txBox="1"/>
          <p:nvPr/>
        </p:nvSpPr>
        <p:spPr>
          <a:xfrm>
            <a:off x="141605" y="5485130"/>
            <a:ext cx="11650345" cy="398780"/>
          </a:xfrm>
          <a:prstGeom prst="rect">
            <a:avLst/>
          </a:prstGeom>
          <a:noFill/>
        </p:spPr>
        <p:txBody>
          <a:bodyPr wrap="square" rtlCol="0" anchor="t">
            <a:spAutoFit/>
          </a:bodyPr>
          <a:p>
            <a:pPr algn="l"/>
            <a:r>
              <a:rPr sz="2000">
                <a:solidFill>
                  <a:srgbClr val="382C78"/>
                </a:solidFill>
                <a:sym typeface="+mn-ea"/>
              </a:rPr>
              <a:t>3．方向轴线的拍摄技巧</a:t>
            </a:r>
            <a:endParaRPr sz="2000">
              <a:solidFill>
                <a:srgbClr val="382C78"/>
              </a:solidFill>
              <a:sym typeface="+mn-ea"/>
            </a:endParaRPr>
          </a:p>
        </p:txBody>
      </p:sp>
      <p:grpSp>
        <p:nvGrpSpPr>
          <p:cNvPr id="7" name="组合 6"/>
          <p:cNvGrpSpPr/>
          <p:nvPr/>
        </p:nvGrpSpPr>
        <p:grpSpPr>
          <a:xfrm rot="0">
            <a:off x="344170" y="5835015"/>
            <a:ext cx="11538585" cy="645160"/>
            <a:chOff x="1491" y="3356"/>
            <a:chExt cx="18171" cy="1016"/>
          </a:xfrm>
        </p:grpSpPr>
        <p:sp>
          <p:nvSpPr>
            <p:cNvPr id="8" name="文本框 7"/>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方向轴线是人物行动方向或视线方向所产生的轴线。根据轴线规律，可以在方向轴线的同侧连续拍摄，确保人物视线方向的一致性和行动方向的连续性。</a:t>
              </a:r>
              <a:endParaRPr dirty="0">
                <a:latin typeface="+mn-ea"/>
                <a:cs typeface="宋体" panose="02010600030101010101" pitchFamily="2" charset="-122"/>
                <a:sym typeface="+mn-ea"/>
              </a:endParaRPr>
            </a:p>
          </p:txBody>
        </p:sp>
        <p:sp>
          <p:nvSpPr>
            <p:cNvPr id="12" name="椭圆 11"/>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212080" cy="1097280"/>
            <a:chOff x="417" y="38"/>
            <a:chExt cx="8208" cy="1728"/>
          </a:xfrm>
        </p:grpSpPr>
        <p:sp>
          <p:nvSpPr>
            <p:cNvPr id="15" name="文本框 14"/>
            <p:cNvSpPr txBox="1"/>
            <p:nvPr/>
          </p:nvSpPr>
          <p:spPr>
            <a:xfrm>
              <a:off x="417" y="750"/>
              <a:ext cx="8208" cy="1016"/>
            </a:xfrm>
            <a:prstGeom prst="rect">
              <a:avLst/>
            </a:prstGeom>
            <a:noFill/>
          </p:spPr>
          <p:txBody>
            <a:bodyPr wrap="none" rtlCol="0" anchor="t">
              <a:spAutoFit/>
            </a:bodyPr>
            <a:p>
              <a:pPr algn="l"/>
              <a:r>
                <a:rPr lang="zh-CN" altLang="en-US" sz="3600">
                  <a:solidFill>
                    <a:srgbClr val="382C78"/>
                  </a:solidFill>
                  <a:sym typeface="+mn-ea"/>
                </a:rPr>
                <a:t>二、微电影轴线运用技巧</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001"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第四节 微电影摄影技巧</a:t>
                </a:r>
                <a:endParaRPr>
                  <a:solidFill>
                    <a:schemeClr val="bg1"/>
                  </a:solidFill>
                </a:endParaRPr>
              </a:p>
            </p:txBody>
          </p:sp>
        </p:grpSp>
      </p:grpSp>
      <p:sp>
        <p:nvSpPr>
          <p:cNvPr id="2" name="文本框 1"/>
          <p:cNvSpPr txBox="1"/>
          <p:nvPr/>
        </p:nvSpPr>
        <p:spPr>
          <a:xfrm>
            <a:off x="243840" y="1019175"/>
            <a:ext cx="11650345" cy="398780"/>
          </a:xfrm>
          <a:prstGeom prst="rect">
            <a:avLst/>
          </a:prstGeom>
          <a:noFill/>
        </p:spPr>
        <p:txBody>
          <a:bodyPr wrap="square" rtlCol="0" anchor="t">
            <a:spAutoFit/>
          </a:bodyPr>
          <a:p>
            <a:r>
              <a:rPr sz="2000">
                <a:solidFill>
                  <a:srgbClr val="382C78"/>
                </a:solidFill>
                <a:sym typeface="+mn-ea"/>
              </a:rPr>
              <a:t>（二）合理“越轴”拍摄技巧</a:t>
            </a:r>
            <a:endParaRPr sz="2000">
              <a:solidFill>
                <a:srgbClr val="382C78"/>
              </a:solidFill>
              <a:sym typeface="+mn-ea"/>
            </a:endParaRPr>
          </a:p>
        </p:txBody>
      </p:sp>
      <p:sp>
        <p:nvSpPr>
          <p:cNvPr id="37" name="文本框 36"/>
          <p:cNvSpPr txBox="1"/>
          <p:nvPr/>
        </p:nvSpPr>
        <p:spPr>
          <a:xfrm>
            <a:off x="344170" y="1376680"/>
            <a:ext cx="11650345" cy="193802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“越轴”是指在镜头转换、改变视角时，摄影（像）机超越轴线一侧 180 度范围内的界限拍摄。一般来说，越轴前所拍画面与越轴后所拍画面无法直接进行组接。如果硬接在一起，画面上被摄对象之间的方位关系就会发生混乱。</a:t>
            </a:r>
            <a:endParaRPr sz="2000">
              <a:solidFill>
                <a:srgbClr val="382C78"/>
              </a:solidFill>
              <a:sym typeface="+mn-ea"/>
            </a:endParaRPr>
          </a:p>
          <a:p>
            <a:endParaRPr sz="2000">
              <a:solidFill>
                <a:srgbClr val="382C78"/>
              </a:solidFill>
              <a:sym typeface="+mn-ea"/>
            </a:endParaRPr>
          </a:p>
          <a:p>
            <a:r>
              <a:rPr sz="2000">
                <a:solidFill>
                  <a:srgbClr val="382C78"/>
                </a:solidFill>
                <a:sym typeface="+mn-ea"/>
              </a:rPr>
              <a:t> </a:t>
            </a:r>
            <a:r>
              <a:rPr lang="en-US" sz="2000">
                <a:solidFill>
                  <a:srgbClr val="382C78"/>
                </a:solidFill>
                <a:sym typeface="+mn-ea"/>
              </a:rPr>
              <a:t>      </a:t>
            </a:r>
            <a:r>
              <a:rPr sz="2000">
                <a:solidFill>
                  <a:srgbClr val="382C78"/>
                </a:solidFill>
                <a:sym typeface="+mn-ea"/>
              </a:rPr>
              <a:t>但实际情况是，为了突出某个重点对象或表现对象的多面性，充分发挥情节的戏剧效果，在场面调度时，有时需要从轴线另一侧进行拍摄，这就需要通过越轴来完成。</a:t>
            </a:r>
            <a:endParaRPr sz="2000">
              <a:solidFill>
                <a:srgbClr val="382C78"/>
              </a:solidFill>
              <a:sym typeface="+mn-ea"/>
            </a:endParaRPr>
          </a:p>
        </p:txBody>
      </p:sp>
      <p:grpSp>
        <p:nvGrpSpPr>
          <p:cNvPr id="41" name="组合 40"/>
          <p:cNvGrpSpPr/>
          <p:nvPr/>
        </p:nvGrpSpPr>
        <p:grpSpPr>
          <a:xfrm rot="0">
            <a:off x="355600" y="3718560"/>
            <a:ext cx="5805805" cy="1753235"/>
            <a:chOff x="1491" y="3356"/>
            <a:chExt cx="9143" cy="2761"/>
          </a:xfrm>
        </p:grpSpPr>
        <p:sp>
          <p:nvSpPr>
            <p:cNvPr id="42" name="文本框 41"/>
            <p:cNvSpPr txBox="1"/>
            <p:nvPr/>
          </p:nvSpPr>
          <p:spPr>
            <a:xfrm>
              <a:off x="1980" y="3356"/>
              <a:ext cx="8654" cy="2761"/>
            </a:xfrm>
            <a:prstGeom prst="rect">
              <a:avLst/>
            </a:prstGeom>
            <a:noFill/>
          </p:spPr>
          <p:txBody>
            <a:bodyPr wrap="square" rtlCol="0" anchor="t">
              <a:spAutoFit/>
            </a:bodyPr>
            <a:p>
              <a:r>
                <a:rPr dirty="0">
                  <a:latin typeface="+mn-ea"/>
                  <a:cs typeface="宋体" panose="02010600030101010101" pitchFamily="2" charset="-122"/>
                  <a:sym typeface="+mn-ea"/>
                </a:rPr>
                <a:t>拍摄一个正在行走的人，其行走的方向就是动作轴线，根据轴线规律，轴线两侧的镜头是不能直接组接的，但如果摄影（像）机从机位 1 不停机地跨越虚线所示的轴线移动拍摄至机位 2，这就是一个跨越轴线的连续运动镜头，借助这个关键性的运动镜头，轴线两侧的镜头就可以组接了。</a:t>
              </a:r>
              <a:endParaRPr dirty="0">
                <a:latin typeface="+mn-ea"/>
                <a:cs typeface="宋体" panose="02010600030101010101" pitchFamily="2" charset="-122"/>
                <a:sym typeface="+mn-ea"/>
              </a:endParaRPr>
            </a:p>
          </p:txBody>
        </p:sp>
        <p:sp>
          <p:nvSpPr>
            <p:cNvPr id="43" name="椭圆 4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4" name="文本框 3"/>
          <p:cNvSpPr txBox="1"/>
          <p:nvPr/>
        </p:nvSpPr>
        <p:spPr>
          <a:xfrm>
            <a:off x="141605" y="3285490"/>
            <a:ext cx="11650345" cy="398780"/>
          </a:xfrm>
          <a:prstGeom prst="rect">
            <a:avLst/>
          </a:prstGeom>
          <a:noFill/>
        </p:spPr>
        <p:txBody>
          <a:bodyPr wrap="square" rtlCol="0" anchor="t">
            <a:spAutoFit/>
          </a:bodyPr>
          <a:p>
            <a:r>
              <a:rPr sz="2000">
                <a:solidFill>
                  <a:srgbClr val="382C78"/>
                </a:solidFill>
                <a:sym typeface="+mn-ea"/>
              </a:rPr>
              <a:t>1．通过摄影（像）机的运动实现越轴</a:t>
            </a:r>
            <a:endParaRPr sz="2000">
              <a:solidFill>
                <a:srgbClr val="382C78"/>
              </a:solidFill>
              <a:sym typeface="+mn-ea"/>
            </a:endParaRPr>
          </a:p>
        </p:txBody>
      </p:sp>
      <p:pic>
        <p:nvPicPr>
          <p:cNvPr id="10" name="图片 9" descr="捕获"/>
          <p:cNvPicPr>
            <a:picLocks noChangeAspect="1"/>
          </p:cNvPicPr>
          <p:nvPr/>
        </p:nvPicPr>
        <p:blipFill>
          <a:blip r:embed="rId1"/>
          <a:stretch>
            <a:fillRect/>
          </a:stretch>
        </p:blipFill>
        <p:spPr>
          <a:xfrm>
            <a:off x="6266180" y="3314700"/>
            <a:ext cx="5394325" cy="2940685"/>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212080" cy="1097280"/>
            <a:chOff x="417" y="38"/>
            <a:chExt cx="8208" cy="1728"/>
          </a:xfrm>
        </p:grpSpPr>
        <p:sp>
          <p:nvSpPr>
            <p:cNvPr id="15" name="文本框 14"/>
            <p:cNvSpPr txBox="1"/>
            <p:nvPr/>
          </p:nvSpPr>
          <p:spPr>
            <a:xfrm>
              <a:off x="417" y="750"/>
              <a:ext cx="8208" cy="1016"/>
            </a:xfrm>
            <a:prstGeom prst="rect">
              <a:avLst/>
            </a:prstGeom>
            <a:noFill/>
          </p:spPr>
          <p:txBody>
            <a:bodyPr wrap="none" rtlCol="0" anchor="t">
              <a:spAutoFit/>
            </a:bodyPr>
            <a:p>
              <a:pPr algn="l"/>
              <a:r>
                <a:rPr lang="zh-CN" altLang="en-US" sz="3600">
                  <a:solidFill>
                    <a:srgbClr val="382C78"/>
                  </a:solidFill>
                  <a:sym typeface="+mn-ea"/>
                </a:rPr>
                <a:t>二、微电影轴线运用技巧</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001"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第四节 微电影摄影技巧</a:t>
                </a:r>
                <a:endParaRPr>
                  <a:solidFill>
                    <a:schemeClr val="bg1"/>
                  </a:solidFill>
                </a:endParaRPr>
              </a:p>
            </p:txBody>
          </p:sp>
        </p:grpSp>
      </p:grpSp>
      <p:sp>
        <p:nvSpPr>
          <p:cNvPr id="2" name="文本框 1"/>
          <p:cNvSpPr txBox="1"/>
          <p:nvPr/>
        </p:nvSpPr>
        <p:spPr>
          <a:xfrm>
            <a:off x="243840" y="1019175"/>
            <a:ext cx="11650345" cy="398780"/>
          </a:xfrm>
          <a:prstGeom prst="rect">
            <a:avLst/>
          </a:prstGeom>
          <a:noFill/>
        </p:spPr>
        <p:txBody>
          <a:bodyPr wrap="square" rtlCol="0" anchor="t">
            <a:spAutoFit/>
          </a:bodyPr>
          <a:p>
            <a:r>
              <a:rPr sz="2000">
                <a:solidFill>
                  <a:srgbClr val="382C78"/>
                </a:solidFill>
                <a:sym typeface="+mn-ea"/>
              </a:rPr>
              <a:t>（二）合理“越轴”拍摄技巧</a:t>
            </a:r>
            <a:endParaRPr sz="2000">
              <a:solidFill>
                <a:srgbClr val="382C78"/>
              </a:solidFill>
              <a:sym typeface="+mn-ea"/>
            </a:endParaRPr>
          </a:p>
        </p:txBody>
      </p:sp>
      <p:sp>
        <p:nvSpPr>
          <p:cNvPr id="4" name="文本框 3"/>
          <p:cNvSpPr txBox="1"/>
          <p:nvPr/>
        </p:nvSpPr>
        <p:spPr>
          <a:xfrm>
            <a:off x="419100" y="1417955"/>
            <a:ext cx="11650345" cy="398780"/>
          </a:xfrm>
          <a:prstGeom prst="rect">
            <a:avLst/>
          </a:prstGeom>
          <a:noFill/>
        </p:spPr>
        <p:txBody>
          <a:bodyPr wrap="square" rtlCol="0" anchor="t">
            <a:spAutoFit/>
          </a:bodyPr>
          <a:p>
            <a:r>
              <a:rPr sz="2000">
                <a:solidFill>
                  <a:srgbClr val="382C78"/>
                </a:solidFill>
                <a:sym typeface="+mn-ea"/>
              </a:rPr>
              <a:t>2．通过场面调度实现越轴</a:t>
            </a:r>
            <a:endParaRPr sz="2000">
              <a:solidFill>
                <a:srgbClr val="382C78"/>
              </a:solidFill>
              <a:sym typeface="+mn-ea"/>
            </a:endParaRPr>
          </a:p>
        </p:txBody>
      </p:sp>
      <p:grpSp>
        <p:nvGrpSpPr>
          <p:cNvPr id="5" name="组合 4"/>
          <p:cNvGrpSpPr/>
          <p:nvPr/>
        </p:nvGrpSpPr>
        <p:grpSpPr>
          <a:xfrm rot="0">
            <a:off x="516890" y="1816735"/>
            <a:ext cx="11538585" cy="469265"/>
            <a:chOff x="1491" y="3356"/>
            <a:chExt cx="18171" cy="739"/>
          </a:xfrm>
        </p:grpSpPr>
        <p:sp>
          <p:nvSpPr>
            <p:cNvPr id="6" name="文本框 5"/>
            <p:cNvSpPr txBox="1"/>
            <p:nvPr/>
          </p:nvSpPr>
          <p:spPr>
            <a:xfrm>
              <a:off x="1980" y="3356"/>
              <a:ext cx="17682" cy="580"/>
            </a:xfrm>
            <a:prstGeom prst="rect">
              <a:avLst/>
            </a:prstGeom>
            <a:noFill/>
          </p:spPr>
          <p:txBody>
            <a:bodyPr wrap="square" rtlCol="0" anchor="t">
              <a:spAutoFit/>
            </a:bodyPr>
            <a:p>
              <a:r>
                <a:rPr dirty="0">
                  <a:latin typeface="+mn-ea"/>
                  <a:cs typeface="宋体" panose="02010600030101010101" pitchFamily="2" charset="-122"/>
                  <a:sym typeface="+mn-ea"/>
                </a:rPr>
                <a:t>人物调度和镜头调度是常用的越轴手段。利用拍摄对象动作路线的改变实现越轴过渡。</a:t>
              </a:r>
              <a:endParaRPr dirty="0">
                <a:latin typeface="+mn-ea"/>
                <a:cs typeface="宋体" panose="02010600030101010101" pitchFamily="2" charset="-122"/>
                <a:sym typeface="+mn-ea"/>
              </a:endParaRPr>
            </a:p>
          </p:txBody>
        </p:sp>
        <p:sp>
          <p:nvSpPr>
            <p:cNvPr id="7" name="椭圆 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8" name="文本框 7"/>
          <p:cNvSpPr txBox="1"/>
          <p:nvPr/>
        </p:nvSpPr>
        <p:spPr>
          <a:xfrm>
            <a:off x="405130" y="2389505"/>
            <a:ext cx="11650345" cy="398780"/>
          </a:xfrm>
          <a:prstGeom prst="rect">
            <a:avLst/>
          </a:prstGeom>
          <a:noFill/>
        </p:spPr>
        <p:txBody>
          <a:bodyPr wrap="square" rtlCol="0" anchor="t">
            <a:spAutoFit/>
          </a:bodyPr>
          <a:p>
            <a:r>
              <a:rPr sz="2000">
                <a:solidFill>
                  <a:srgbClr val="382C78"/>
                </a:solidFill>
                <a:sym typeface="+mn-ea"/>
              </a:rPr>
              <a:t>3．用轴线镜头越轴</a:t>
            </a:r>
            <a:endParaRPr sz="2000">
              <a:solidFill>
                <a:srgbClr val="382C78"/>
              </a:solidFill>
              <a:sym typeface="+mn-ea"/>
            </a:endParaRPr>
          </a:p>
        </p:txBody>
      </p:sp>
      <p:grpSp>
        <p:nvGrpSpPr>
          <p:cNvPr id="9" name="组合 8"/>
          <p:cNvGrpSpPr/>
          <p:nvPr/>
        </p:nvGrpSpPr>
        <p:grpSpPr>
          <a:xfrm rot="0">
            <a:off x="516890" y="2790190"/>
            <a:ext cx="11538585" cy="645160"/>
            <a:chOff x="1491" y="3356"/>
            <a:chExt cx="18171" cy="1016"/>
          </a:xfrm>
        </p:grpSpPr>
        <p:sp>
          <p:nvSpPr>
            <p:cNvPr id="11" name="文本框 10"/>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轴线镜头（又称骑轴镜头）属于中性镜头，方向感不强。在越轴前的一个镜头中插入轴线镜头，下一个镜头就可以改变原来的轴线关系，实现合理越轴。</a:t>
              </a:r>
              <a:endParaRPr dirty="0">
                <a:latin typeface="+mn-ea"/>
                <a:cs typeface="宋体" panose="02010600030101010101" pitchFamily="2" charset="-122"/>
                <a:sym typeface="+mn-ea"/>
              </a:endParaRPr>
            </a:p>
          </p:txBody>
        </p:sp>
        <p:sp>
          <p:nvSpPr>
            <p:cNvPr id="12" name="椭圆 11"/>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3" name="文本框 12"/>
          <p:cNvSpPr txBox="1"/>
          <p:nvPr/>
        </p:nvSpPr>
        <p:spPr>
          <a:xfrm>
            <a:off x="405130" y="3435350"/>
            <a:ext cx="11650345" cy="398780"/>
          </a:xfrm>
          <a:prstGeom prst="rect">
            <a:avLst/>
          </a:prstGeom>
          <a:noFill/>
        </p:spPr>
        <p:txBody>
          <a:bodyPr wrap="square" rtlCol="0" anchor="t">
            <a:spAutoFit/>
          </a:bodyPr>
          <a:p>
            <a:r>
              <a:rPr sz="2000">
                <a:solidFill>
                  <a:srgbClr val="382C78"/>
                </a:solidFill>
                <a:sym typeface="+mn-ea"/>
              </a:rPr>
              <a:t>4．利用景物镜头越轴</a:t>
            </a:r>
            <a:endParaRPr sz="2000">
              <a:solidFill>
                <a:srgbClr val="382C78"/>
              </a:solidFill>
              <a:sym typeface="+mn-ea"/>
            </a:endParaRPr>
          </a:p>
        </p:txBody>
      </p:sp>
      <p:grpSp>
        <p:nvGrpSpPr>
          <p:cNvPr id="14" name="组合 13"/>
          <p:cNvGrpSpPr/>
          <p:nvPr/>
        </p:nvGrpSpPr>
        <p:grpSpPr>
          <a:xfrm rot="0">
            <a:off x="501015" y="3792220"/>
            <a:ext cx="11538585" cy="1198880"/>
            <a:chOff x="1491" y="3356"/>
            <a:chExt cx="18171" cy="1888"/>
          </a:xfrm>
        </p:grpSpPr>
        <p:sp>
          <p:nvSpPr>
            <p:cNvPr id="16" name="文本框 15"/>
            <p:cNvSpPr txBox="1"/>
            <p:nvPr/>
          </p:nvSpPr>
          <p:spPr>
            <a:xfrm>
              <a:off x="1980" y="3356"/>
              <a:ext cx="17682" cy="1888"/>
            </a:xfrm>
            <a:prstGeom prst="rect">
              <a:avLst/>
            </a:prstGeom>
            <a:noFill/>
          </p:spPr>
          <p:txBody>
            <a:bodyPr wrap="square" rtlCol="0" anchor="t">
              <a:spAutoFit/>
            </a:bodyPr>
            <a:p>
              <a:r>
                <a:rPr dirty="0">
                  <a:latin typeface="+mn-ea"/>
                  <a:cs typeface="宋体" panose="02010600030101010101" pitchFamily="2" charset="-122"/>
                  <a:sym typeface="+mn-ea"/>
                </a:rPr>
                <a:t>景物镜头是指没有具体人物的镜头，方向性不强，只起到渲染作用。景物镜头可以缓和由于镜头越轴造成的画面跳跃感，因此我们可以有意识地多拍摄一些与前后越轴镜头在逻辑内容上有关联的景物镜头。这样，在镜头组接的时候，如需要改变原来的轴线关系，就可通过在两个越轴镜头之间插入景物镜头（以特写、全景、空镜头为常见），建立起一个新的轴线关系，进而完成越轴。</a:t>
              </a:r>
              <a:endParaRPr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8" name="文本框 17"/>
          <p:cNvSpPr txBox="1"/>
          <p:nvPr/>
        </p:nvSpPr>
        <p:spPr>
          <a:xfrm>
            <a:off x="419100" y="4991100"/>
            <a:ext cx="11650345" cy="398780"/>
          </a:xfrm>
          <a:prstGeom prst="rect">
            <a:avLst/>
          </a:prstGeom>
          <a:noFill/>
        </p:spPr>
        <p:txBody>
          <a:bodyPr wrap="square" rtlCol="0" anchor="t">
            <a:spAutoFit/>
          </a:bodyPr>
          <a:p>
            <a:r>
              <a:rPr sz="2000">
                <a:solidFill>
                  <a:srgbClr val="382C78"/>
                </a:solidFill>
                <a:sym typeface="+mn-ea"/>
              </a:rPr>
              <a:t>5．利用人物动作实现越轴</a:t>
            </a:r>
            <a:endParaRPr sz="2000">
              <a:solidFill>
                <a:srgbClr val="382C78"/>
              </a:solidFill>
              <a:sym typeface="+mn-ea"/>
            </a:endParaRPr>
          </a:p>
        </p:txBody>
      </p:sp>
      <p:grpSp>
        <p:nvGrpSpPr>
          <p:cNvPr id="19" name="组合 18"/>
          <p:cNvGrpSpPr/>
          <p:nvPr/>
        </p:nvGrpSpPr>
        <p:grpSpPr>
          <a:xfrm rot="0">
            <a:off x="501015" y="5337810"/>
            <a:ext cx="11538585" cy="469265"/>
            <a:chOff x="1491" y="3356"/>
            <a:chExt cx="18171" cy="739"/>
          </a:xfrm>
        </p:grpSpPr>
        <p:sp>
          <p:nvSpPr>
            <p:cNvPr id="20" name="文本框 19"/>
            <p:cNvSpPr txBox="1"/>
            <p:nvPr/>
          </p:nvSpPr>
          <p:spPr>
            <a:xfrm>
              <a:off x="1980" y="3356"/>
              <a:ext cx="17682" cy="580"/>
            </a:xfrm>
            <a:prstGeom prst="rect">
              <a:avLst/>
            </a:prstGeom>
            <a:noFill/>
          </p:spPr>
          <p:txBody>
            <a:bodyPr wrap="square" rtlCol="0" anchor="t">
              <a:spAutoFit/>
            </a:bodyPr>
            <a:p>
              <a:r>
                <a:rPr dirty="0">
                  <a:latin typeface="+mn-ea"/>
                  <a:cs typeface="宋体" panose="02010600030101010101" pitchFamily="2" charset="-122"/>
                  <a:sym typeface="+mn-ea"/>
                </a:rPr>
                <a:t>人物动作容易吸引观众的注意力，如果想利用人物动作来越轴，在拍摄时需要对动作进行精心设计。</a:t>
              </a:r>
              <a:endParaRPr dirty="0">
                <a:latin typeface="+mn-ea"/>
                <a:cs typeface="宋体" panose="02010600030101010101" pitchFamily="2" charset="-122"/>
                <a:sym typeface="+mn-ea"/>
              </a:endParaRPr>
            </a:p>
          </p:txBody>
        </p:sp>
        <p:sp>
          <p:nvSpPr>
            <p:cNvPr id="21" name="椭圆 2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2" name="文本框 21"/>
          <p:cNvSpPr txBox="1"/>
          <p:nvPr/>
        </p:nvSpPr>
        <p:spPr>
          <a:xfrm>
            <a:off x="419100" y="5807075"/>
            <a:ext cx="11650345" cy="398780"/>
          </a:xfrm>
          <a:prstGeom prst="rect">
            <a:avLst/>
          </a:prstGeom>
          <a:noFill/>
        </p:spPr>
        <p:txBody>
          <a:bodyPr wrap="square" rtlCol="0" anchor="t">
            <a:spAutoFit/>
          </a:bodyPr>
          <a:p>
            <a:r>
              <a:rPr sz="2000">
                <a:solidFill>
                  <a:srgbClr val="382C78"/>
                </a:solidFill>
                <a:sym typeface="+mn-ea"/>
              </a:rPr>
              <a:t>6．通过插入特写镜头实现越轴</a:t>
            </a:r>
            <a:endParaRPr sz="2000">
              <a:solidFill>
                <a:srgbClr val="382C78"/>
              </a:solidFill>
              <a:sym typeface="+mn-ea"/>
            </a:endParaRPr>
          </a:p>
        </p:txBody>
      </p:sp>
      <p:grpSp>
        <p:nvGrpSpPr>
          <p:cNvPr id="23" name="组合 22"/>
          <p:cNvGrpSpPr/>
          <p:nvPr/>
        </p:nvGrpSpPr>
        <p:grpSpPr>
          <a:xfrm rot="0">
            <a:off x="501015" y="6143625"/>
            <a:ext cx="11538585" cy="469265"/>
            <a:chOff x="1491" y="3356"/>
            <a:chExt cx="18171" cy="739"/>
          </a:xfrm>
        </p:grpSpPr>
        <p:sp>
          <p:nvSpPr>
            <p:cNvPr id="24" name="文本框 23"/>
            <p:cNvSpPr txBox="1"/>
            <p:nvPr/>
          </p:nvSpPr>
          <p:spPr>
            <a:xfrm>
              <a:off x="1980" y="3356"/>
              <a:ext cx="17682" cy="580"/>
            </a:xfrm>
            <a:prstGeom prst="rect">
              <a:avLst/>
            </a:prstGeom>
            <a:noFill/>
          </p:spPr>
          <p:txBody>
            <a:bodyPr wrap="square" rtlCol="0" anchor="t">
              <a:spAutoFit/>
            </a:bodyPr>
            <a:p>
              <a:r>
                <a:rPr dirty="0">
                  <a:latin typeface="+mn-ea"/>
                  <a:cs typeface="宋体" panose="02010600030101010101" pitchFamily="2" charset="-122"/>
                  <a:sym typeface="+mn-ea"/>
                </a:rPr>
                <a:t>特写镜头空间感弱，在两个越轴镜头之间插入特写镜头能减弱画面的跳跃感。</a:t>
              </a:r>
              <a:endParaRPr dirty="0">
                <a:latin typeface="+mn-ea"/>
                <a:cs typeface="宋体" panose="02010600030101010101" pitchFamily="2" charset="-122"/>
                <a:sym typeface="+mn-ea"/>
              </a:endParaRPr>
            </a:p>
          </p:txBody>
        </p:sp>
        <p:sp>
          <p:nvSpPr>
            <p:cNvPr id="25" name="椭圆 24"/>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5212080" cy="1097280"/>
            <a:chOff x="417" y="38"/>
            <a:chExt cx="8208" cy="1728"/>
          </a:xfrm>
        </p:grpSpPr>
        <p:sp>
          <p:nvSpPr>
            <p:cNvPr id="15" name="文本框 14"/>
            <p:cNvSpPr txBox="1"/>
            <p:nvPr/>
          </p:nvSpPr>
          <p:spPr>
            <a:xfrm>
              <a:off x="417" y="750"/>
              <a:ext cx="8208" cy="1016"/>
            </a:xfrm>
            <a:prstGeom prst="rect">
              <a:avLst/>
            </a:prstGeom>
            <a:noFill/>
          </p:spPr>
          <p:txBody>
            <a:bodyPr wrap="none" rtlCol="0" anchor="t">
              <a:spAutoFit/>
            </a:bodyPr>
            <a:p>
              <a:pPr algn="l"/>
              <a:r>
                <a:rPr lang="zh-CN" altLang="en-US" sz="3600">
                  <a:solidFill>
                    <a:srgbClr val="382C78"/>
                  </a:solidFill>
                  <a:sym typeface="+mn-ea"/>
                </a:rPr>
                <a:t>三、微电影机位设计技巧</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001"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第四节 微电影摄影技巧</a:t>
                </a:r>
                <a:endParaRPr>
                  <a:solidFill>
                    <a:schemeClr val="bg1"/>
                  </a:solidFill>
                </a:endParaRPr>
              </a:p>
            </p:txBody>
          </p:sp>
        </p:grpSp>
      </p:grpSp>
      <p:sp>
        <p:nvSpPr>
          <p:cNvPr id="2" name="文本框 1"/>
          <p:cNvSpPr txBox="1"/>
          <p:nvPr/>
        </p:nvSpPr>
        <p:spPr>
          <a:xfrm>
            <a:off x="243840" y="1019175"/>
            <a:ext cx="11650345" cy="398780"/>
          </a:xfrm>
          <a:prstGeom prst="rect">
            <a:avLst/>
          </a:prstGeom>
          <a:noFill/>
        </p:spPr>
        <p:txBody>
          <a:bodyPr wrap="square" rtlCol="0" anchor="t">
            <a:spAutoFit/>
          </a:bodyPr>
          <a:p>
            <a:r>
              <a:rPr sz="2000">
                <a:solidFill>
                  <a:srgbClr val="382C78"/>
                </a:solidFill>
                <a:sym typeface="+mn-ea"/>
              </a:rPr>
              <a:t>（一）平行拍摄</a:t>
            </a:r>
            <a:endParaRPr sz="2000">
              <a:solidFill>
                <a:srgbClr val="382C78"/>
              </a:solidFill>
              <a:sym typeface="+mn-ea"/>
            </a:endParaRPr>
          </a:p>
        </p:txBody>
      </p:sp>
      <p:grpSp>
        <p:nvGrpSpPr>
          <p:cNvPr id="10" name="组合 9"/>
          <p:cNvGrpSpPr/>
          <p:nvPr/>
        </p:nvGrpSpPr>
        <p:grpSpPr>
          <a:xfrm>
            <a:off x="446405" y="1336040"/>
            <a:ext cx="11312525" cy="635000"/>
            <a:chOff x="9363" y="3519"/>
            <a:chExt cx="17815" cy="1000"/>
          </a:xfrm>
        </p:grpSpPr>
        <p:sp>
          <p:nvSpPr>
            <p:cNvPr id="26" name="矩形 2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10093" y="3519"/>
              <a:ext cx="17085" cy="798"/>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三台摄影（像）机平行位于轴线一侧，镜头与轴线垂直。</a:t>
              </a:r>
              <a:endParaRPr dirty="0">
                <a:latin typeface="+mn-ea"/>
                <a:cs typeface="宋体" panose="02010600030101010101" pitchFamily="2" charset="-122"/>
                <a:sym typeface="+mn-ea"/>
              </a:endParaRPr>
            </a:p>
          </p:txBody>
        </p:sp>
      </p:grpSp>
      <p:sp>
        <p:nvSpPr>
          <p:cNvPr id="28" name="文本框 27"/>
          <p:cNvSpPr txBox="1"/>
          <p:nvPr/>
        </p:nvSpPr>
        <p:spPr>
          <a:xfrm>
            <a:off x="271145" y="2066925"/>
            <a:ext cx="11650345" cy="398780"/>
          </a:xfrm>
          <a:prstGeom prst="rect">
            <a:avLst/>
          </a:prstGeom>
          <a:noFill/>
        </p:spPr>
        <p:txBody>
          <a:bodyPr wrap="square" rtlCol="0" anchor="t">
            <a:spAutoFit/>
          </a:bodyPr>
          <a:p>
            <a:r>
              <a:rPr sz="2000">
                <a:solidFill>
                  <a:srgbClr val="382C78"/>
                </a:solidFill>
                <a:sym typeface="+mn-ea"/>
              </a:rPr>
              <a:t>（二）外反拍</a:t>
            </a:r>
            <a:endParaRPr sz="2000">
              <a:solidFill>
                <a:srgbClr val="382C78"/>
              </a:solidFill>
              <a:sym typeface="+mn-ea"/>
            </a:endParaRPr>
          </a:p>
        </p:txBody>
      </p:sp>
      <p:grpSp>
        <p:nvGrpSpPr>
          <p:cNvPr id="29" name="组合 28"/>
          <p:cNvGrpSpPr/>
          <p:nvPr/>
        </p:nvGrpSpPr>
        <p:grpSpPr>
          <a:xfrm>
            <a:off x="446405" y="2356485"/>
            <a:ext cx="11312525" cy="1050290"/>
            <a:chOff x="9363" y="3519"/>
            <a:chExt cx="17815" cy="1654"/>
          </a:xfrm>
        </p:grpSpPr>
        <p:sp>
          <p:nvSpPr>
            <p:cNvPr id="30" name="矩形 2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1" name="文本框 30"/>
            <p:cNvSpPr txBox="1"/>
            <p:nvPr/>
          </p:nvSpPr>
          <p:spPr>
            <a:xfrm>
              <a:off x="10093" y="3519"/>
              <a:ext cx="17085" cy="1654"/>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外反拍镜头又称越肩镜头，是表现人物局部关系的镜头。两个机位分别设置在人物关系轴线上的人物后侧</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摄影（像）机越过一边人物的肩向另一主体拍摄，并与进行正面水平拍摄的 1 号机位构成三角形布局。</a:t>
              </a:r>
              <a:endParaRPr dirty="0">
                <a:latin typeface="+mn-ea"/>
                <a:cs typeface="宋体" panose="02010600030101010101" pitchFamily="2" charset="-122"/>
                <a:sym typeface="+mn-ea"/>
              </a:endParaRPr>
            </a:p>
          </p:txBody>
        </p:sp>
      </p:grpSp>
      <p:sp>
        <p:nvSpPr>
          <p:cNvPr id="34" name="文本框 33"/>
          <p:cNvSpPr txBox="1"/>
          <p:nvPr/>
        </p:nvSpPr>
        <p:spPr>
          <a:xfrm>
            <a:off x="271145" y="3406775"/>
            <a:ext cx="11650345" cy="398780"/>
          </a:xfrm>
          <a:prstGeom prst="rect">
            <a:avLst/>
          </a:prstGeom>
          <a:noFill/>
        </p:spPr>
        <p:txBody>
          <a:bodyPr wrap="square" rtlCol="0" anchor="t">
            <a:spAutoFit/>
          </a:bodyPr>
          <a:p>
            <a:r>
              <a:rPr sz="2000">
                <a:solidFill>
                  <a:srgbClr val="382C78"/>
                </a:solidFill>
                <a:sym typeface="+mn-ea"/>
              </a:rPr>
              <a:t>（三）内反拍</a:t>
            </a:r>
            <a:endParaRPr sz="2000">
              <a:solidFill>
                <a:srgbClr val="382C78"/>
              </a:solidFill>
              <a:sym typeface="+mn-ea"/>
            </a:endParaRPr>
          </a:p>
        </p:txBody>
      </p:sp>
      <p:grpSp>
        <p:nvGrpSpPr>
          <p:cNvPr id="35" name="组合 34"/>
          <p:cNvGrpSpPr/>
          <p:nvPr/>
        </p:nvGrpSpPr>
        <p:grpSpPr>
          <a:xfrm>
            <a:off x="446405" y="3705860"/>
            <a:ext cx="11312525" cy="922020"/>
            <a:chOff x="9363" y="3519"/>
            <a:chExt cx="17815" cy="1452"/>
          </a:xfrm>
        </p:grpSpPr>
        <p:sp>
          <p:nvSpPr>
            <p:cNvPr id="37" name="矩形 3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8" name="文本框 37"/>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内反拍镜头又称正打、反打镜头，两个机位分别设置在人物的前方向，并与正面水平拍摄的机位呈三角形。内反拍与外反拍的区别在于外反拍能拍到两人画面，内反拍只能拍到一人画面。</a:t>
              </a:r>
              <a:endParaRPr dirty="0">
                <a:latin typeface="+mn-ea"/>
                <a:cs typeface="宋体" panose="02010600030101010101" pitchFamily="2" charset="-122"/>
                <a:sym typeface="+mn-ea"/>
              </a:endParaRPr>
            </a:p>
          </p:txBody>
        </p:sp>
      </p:grpSp>
      <p:sp>
        <p:nvSpPr>
          <p:cNvPr id="39" name="文本框 38"/>
          <p:cNvSpPr txBox="1"/>
          <p:nvPr/>
        </p:nvSpPr>
        <p:spPr>
          <a:xfrm>
            <a:off x="271145" y="4627880"/>
            <a:ext cx="11650345" cy="398780"/>
          </a:xfrm>
          <a:prstGeom prst="rect">
            <a:avLst/>
          </a:prstGeom>
          <a:noFill/>
        </p:spPr>
        <p:txBody>
          <a:bodyPr wrap="square" rtlCol="0" anchor="t">
            <a:spAutoFit/>
          </a:bodyPr>
          <a:p>
            <a:r>
              <a:rPr sz="2000">
                <a:solidFill>
                  <a:srgbClr val="382C78"/>
                </a:solidFill>
                <a:sym typeface="+mn-ea"/>
              </a:rPr>
              <a:t>（四）视轴拍摄</a:t>
            </a:r>
            <a:endParaRPr sz="2000">
              <a:solidFill>
                <a:srgbClr val="382C78"/>
              </a:solidFill>
              <a:sym typeface="+mn-ea"/>
            </a:endParaRPr>
          </a:p>
        </p:txBody>
      </p:sp>
      <p:grpSp>
        <p:nvGrpSpPr>
          <p:cNvPr id="40" name="组合 39"/>
          <p:cNvGrpSpPr/>
          <p:nvPr/>
        </p:nvGrpSpPr>
        <p:grpSpPr>
          <a:xfrm>
            <a:off x="446405" y="4919345"/>
            <a:ext cx="11312525" cy="1337945"/>
            <a:chOff x="9363" y="3519"/>
            <a:chExt cx="17815" cy="2107"/>
          </a:xfrm>
        </p:grpSpPr>
        <p:sp>
          <p:nvSpPr>
            <p:cNvPr id="41" name="矩形 4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文本框 41"/>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视轴拍摄可看作内反拍的极端拍法，是一种主观视角镜头。除正面机位外，在人物关系轴线上分别在人物的正前方设置机位</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这两个机位拍摄的画面反映的是谈话双方各自的主观视点，具有较强的交流感和参与感。景别多为中近景或特写，是强调叙事、刻画和表现人物特征的重要镜头。</a:t>
              </a:r>
              <a:endParaRPr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74955" y="24130"/>
            <a:ext cx="5212080" cy="1262380"/>
            <a:chOff x="433" y="38"/>
            <a:chExt cx="8208" cy="1988"/>
          </a:xfrm>
        </p:grpSpPr>
        <p:sp>
          <p:nvSpPr>
            <p:cNvPr id="15" name="文本框 14"/>
            <p:cNvSpPr txBox="1"/>
            <p:nvPr/>
          </p:nvSpPr>
          <p:spPr>
            <a:xfrm>
              <a:off x="433" y="1010"/>
              <a:ext cx="8208" cy="1016"/>
            </a:xfrm>
            <a:prstGeom prst="rect">
              <a:avLst/>
            </a:prstGeom>
            <a:noFill/>
          </p:spPr>
          <p:txBody>
            <a:bodyPr wrap="none" rtlCol="0" anchor="t">
              <a:spAutoFit/>
            </a:bodyPr>
            <a:p>
              <a:pPr algn="l"/>
              <a:r>
                <a:rPr lang="zh-CN" altLang="en-US" sz="3600">
                  <a:solidFill>
                    <a:srgbClr val="382C78"/>
                  </a:solidFill>
                  <a:sym typeface="+mn-ea"/>
                </a:rPr>
                <a:t>三、微电影机位设计技巧</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001"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第四节 微电影摄影技巧</a:t>
                </a:r>
                <a:endParaRPr>
                  <a:solidFill>
                    <a:schemeClr val="bg1"/>
                  </a:solidFill>
                </a:endParaRPr>
              </a:p>
            </p:txBody>
          </p:sp>
        </p:grpSp>
      </p:grpSp>
      <p:sp>
        <p:nvSpPr>
          <p:cNvPr id="2" name="文本框 1"/>
          <p:cNvSpPr txBox="1"/>
          <p:nvPr/>
        </p:nvSpPr>
        <p:spPr>
          <a:xfrm>
            <a:off x="424815" y="1471930"/>
            <a:ext cx="11650345" cy="1938020"/>
          </a:xfrm>
          <a:prstGeom prst="rect">
            <a:avLst/>
          </a:prstGeom>
          <a:noFill/>
        </p:spPr>
        <p:txBody>
          <a:bodyPr wrap="square" rtlCol="0" anchor="t">
            <a:spAutoFit/>
          </a:bodyPr>
          <a:p>
            <a:r>
              <a:rPr sz="2000">
                <a:solidFill>
                  <a:srgbClr val="382C78"/>
                </a:solidFill>
                <a:sym typeface="+mn-ea"/>
              </a:rPr>
              <a:t>剪辑意识主要体现在五方面：</a:t>
            </a:r>
            <a:endParaRPr sz="2000">
              <a:solidFill>
                <a:srgbClr val="382C78"/>
              </a:solidFill>
              <a:sym typeface="+mn-ea"/>
            </a:endParaRPr>
          </a:p>
          <a:p>
            <a:r>
              <a:rPr lang="en-US" sz="2000">
                <a:solidFill>
                  <a:srgbClr val="382C78"/>
                </a:solidFill>
                <a:sym typeface="+mn-ea"/>
              </a:rPr>
              <a:t>                                              </a:t>
            </a:r>
            <a:r>
              <a:rPr sz="2000">
                <a:solidFill>
                  <a:srgbClr val="382C78"/>
                </a:solidFill>
                <a:sym typeface="+mn-ea"/>
              </a:rPr>
              <a:t>第一，拍摄时要考虑影片的表现形式和风格的统一；</a:t>
            </a:r>
            <a:endParaRPr sz="2000">
              <a:solidFill>
                <a:srgbClr val="382C78"/>
              </a:solidFill>
              <a:sym typeface="+mn-ea"/>
            </a:endParaRPr>
          </a:p>
          <a:p>
            <a:r>
              <a:rPr lang="en-US" sz="2000">
                <a:solidFill>
                  <a:srgbClr val="382C78"/>
                </a:solidFill>
                <a:sym typeface="+mn-ea"/>
              </a:rPr>
              <a:t>                                              </a:t>
            </a:r>
            <a:r>
              <a:rPr sz="2000">
                <a:solidFill>
                  <a:srgbClr val="382C78"/>
                </a:solidFill>
                <a:sym typeface="+mn-ea"/>
              </a:rPr>
              <a:t>第二，同一场景，可多景别、多角度拍摄，宁多勿缺；</a:t>
            </a:r>
            <a:endParaRPr sz="2000">
              <a:solidFill>
                <a:srgbClr val="382C78"/>
              </a:solidFill>
              <a:sym typeface="+mn-ea"/>
            </a:endParaRPr>
          </a:p>
          <a:p>
            <a:r>
              <a:rPr lang="en-US" sz="2000">
                <a:solidFill>
                  <a:srgbClr val="382C78"/>
                </a:solidFill>
                <a:sym typeface="+mn-ea"/>
              </a:rPr>
              <a:t>                                              </a:t>
            </a:r>
            <a:r>
              <a:rPr sz="2000">
                <a:solidFill>
                  <a:srgbClr val="382C78"/>
                </a:solidFill>
                <a:sym typeface="+mn-ea"/>
              </a:rPr>
              <a:t>第三，拍摄的镜头要有关联；</a:t>
            </a:r>
            <a:endParaRPr sz="2000">
              <a:solidFill>
                <a:srgbClr val="382C78"/>
              </a:solidFill>
              <a:sym typeface="+mn-ea"/>
            </a:endParaRPr>
          </a:p>
          <a:p>
            <a:r>
              <a:rPr lang="en-US" sz="2000">
                <a:solidFill>
                  <a:srgbClr val="382C78"/>
                </a:solidFill>
                <a:sym typeface="+mn-ea"/>
              </a:rPr>
              <a:t>                                              </a:t>
            </a:r>
            <a:r>
              <a:rPr sz="2000">
                <a:solidFill>
                  <a:srgbClr val="382C78"/>
                </a:solidFill>
                <a:sym typeface="+mn-ea"/>
              </a:rPr>
              <a:t>第四，运动镜头的快慢要与剪辑的节奏吻合；</a:t>
            </a:r>
            <a:endParaRPr sz="2000">
              <a:solidFill>
                <a:srgbClr val="382C78"/>
              </a:solidFill>
              <a:sym typeface="+mn-ea"/>
            </a:endParaRPr>
          </a:p>
          <a:p>
            <a:r>
              <a:rPr lang="en-US" sz="2000">
                <a:solidFill>
                  <a:srgbClr val="382C78"/>
                </a:solidFill>
                <a:sym typeface="+mn-ea"/>
              </a:rPr>
              <a:t>                                              </a:t>
            </a:r>
            <a:r>
              <a:rPr sz="2000">
                <a:solidFill>
                  <a:srgbClr val="382C78"/>
                </a:solidFill>
                <a:sym typeface="+mn-ea"/>
              </a:rPr>
              <a:t>第五，适量拍摄一些过渡、衔接镜头。</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768" cy="1016"/>
            </a:xfrm>
            <a:prstGeom prst="rect">
              <a:avLst/>
            </a:prstGeom>
            <a:noFill/>
          </p:spPr>
          <p:txBody>
            <a:bodyPr wrap="none" rtlCol="0" anchor="t">
              <a:spAutoFit/>
            </a:bodyPr>
            <a:p>
              <a:pPr algn="l"/>
              <a:r>
                <a:rPr lang="zh-CN" altLang="en-US" sz="3600">
                  <a:solidFill>
                    <a:srgbClr val="382C78"/>
                  </a:solidFill>
                  <a:sym typeface="+mn-ea"/>
                </a:rPr>
                <a:t>一、微电影剪辑步骤</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38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第五节	微电影剪辑技巧</a:t>
                </a:r>
                <a:endParaRPr>
                  <a:solidFill>
                    <a:schemeClr val="bg1"/>
                  </a:solidFill>
                </a:endParaRPr>
              </a:p>
            </p:txBody>
          </p:sp>
        </p:grpSp>
      </p:grpSp>
      <p:sp>
        <p:nvSpPr>
          <p:cNvPr id="28" name="文本框 27"/>
          <p:cNvSpPr txBox="1"/>
          <p:nvPr/>
        </p:nvSpPr>
        <p:spPr>
          <a:xfrm>
            <a:off x="290195" y="1121410"/>
            <a:ext cx="11650345" cy="3169285"/>
          </a:xfrm>
          <a:prstGeom prst="rect">
            <a:avLst/>
          </a:prstGeom>
          <a:noFill/>
        </p:spPr>
        <p:txBody>
          <a:bodyPr wrap="square" rtlCol="0" anchor="t">
            <a:spAutoFit/>
          </a:bodyPr>
          <a:p>
            <a:r>
              <a:rPr sz="2000">
                <a:solidFill>
                  <a:srgbClr val="382C78"/>
                </a:solidFill>
                <a:sym typeface="+mn-ea"/>
              </a:rPr>
              <a:t>微电影剪辑的完成，往往要经过初剪、细剪、精剪以及综合剪几个步骤。</a:t>
            </a:r>
            <a:endParaRPr sz="2000">
              <a:solidFill>
                <a:srgbClr val="382C78"/>
              </a:solidFill>
              <a:sym typeface="+mn-ea"/>
            </a:endParaRPr>
          </a:p>
          <a:p>
            <a:endParaRPr sz="2000">
              <a:solidFill>
                <a:srgbClr val="382C78"/>
              </a:solidFill>
              <a:sym typeface="+mn-ea"/>
            </a:endParaRPr>
          </a:p>
          <a:p>
            <a:r>
              <a:rPr sz="2000">
                <a:solidFill>
                  <a:srgbClr val="382C78"/>
                </a:solidFill>
                <a:sym typeface="+mn-ea"/>
              </a:rPr>
              <a:t>初剪。初剪有时又称粗剪。一般是依据分镜头剧本，把人物的动作、对话、交流等主要场景镜头按一定的逻辑顺序初步组接起来，构成影片的基本雏形。</a:t>
            </a:r>
            <a:endParaRPr sz="2000">
              <a:solidFill>
                <a:srgbClr val="382C78"/>
              </a:solidFill>
              <a:sym typeface="+mn-ea"/>
            </a:endParaRPr>
          </a:p>
          <a:p>
            <a:r>
              <a:rPr sz="2000">
                <a:solidFill>
                  <a:srgbClr val="382C78"/>
                </a:solidFill>
                <a:sym typeface="+mn-ea"/>
              </a:rPr>
              <a:t>细剪。细剪是在初剪的基础上，对剪辑点和镜头长短进行调整，对所选片段和镜头组进一步修正，对影片结构、语言、节奏等进行基本定型。</a:t>
            </a:r>
            <a:endParaRPr sz="2000">
              <a:solidFill>
                <a:srgbClr val="382C78"/>
              </a:solidFill>
              <a:sym typeface="+mn-ea"/>
            </a:endParaRPr>
          </a:p>
          <a:p>
            <a:r>
              <a:rPr sz="2000">
                <a:solidFill>
                  <a:srgbClr val="382C78"/>
                </a:solidFill>
                <a:sym typeface="+mn-ea"/>
              </a:rPr>
              <a:t>精剪。精剪是在细剪的基础上对影片的细节反复推敲，根据剧本和导演的总体构思对全片进行更为精准、细致的艺术处理，进一步加强和巩固细剪确定的结构和节奏。</a:t>
            </a:r>
            <a:endParaRPr sz="2000">
              <a:solidFill>
                <a:srgbClr val="382C78"/>
              </a:solidFill>
              <a:sym typeface="+mn-ea"/>
            </a:endParaRPr>
          </a:p>
          <a:p>
            <a:r>
              <a:rPr sz="2000">
                <a:solidFill>
                  <a:srgbClr val="382C78"/>
                </a:solidFill>
                <a:sym typeface="+mn-ea"/>
              </a:rPr>
              <a:t>综合剪。综合剪是在精剪之后对影片整体结构和节奏的综合调整。同时对构成影片的音乐和音效元素进行综合性剪辑、总体调节和合成，使之与画面有机结合，直至形成一部完整的影片。</a:t>
            </a:r>
            <a:endParaRPr sz="2000">
              <a:solidFill>
                <a:srgbClr val="382C78"/>
              </a:solidFill>
              <a:sym typeface="+mn-ea"/>
            </a:endParaRPr>
          </a:p>
        </p:txBody>
      </p:sp>
      <p:sp>
        <p:nvSpPr>
          <p:cNvPr id="4" name="文本框 3"/>
          <p:cNvSpPr txBox="1"/>
          <p:nvPr/>
        </p:nvSpPr>
        <p:spPr>
          <a:xfrm>
            <a:off x="290195" y="4290695"/>
            <a:ext cx="3840480" cy="645160"/>
          </a:xfrm>
          <a:prstGeom prst="rect">
            <a:avLst/>
          </a:prstGeom>
          <a:noFill/>
        </p:spPr>
        <p:txBody>
          <a:bodyPr wrap="none" rtlCol="0" anchor="t">
            <a:spAutoFit/>
          </a:bodyPr>
          <a:p>
            <a:pPr algn="l"/>
            <a:r>
              <a:rPr lang="zh-CN" altLang="en-US" sz="3600">
                <a:solidFill>
                  <a:srgbClr val="382C78"/>
                </a:solidFill>
                <a:sym typeface="+mn-ea"/>
              </a:rPr>
              <a:t>二、画面剪辑技巧</a:t>
            </a:r>
            <a:endParaRPr lang="zh-CN" altLang="en-US" sz="3600">
              <a:solidFill>
                <a:srgbClr val="382C78"/>
              </a:solidFill>
              <a:sym typeface="+mn-ea"/>
            </a:endParaRPr>
          </a:p>
        </p:txBody>
      </p:sp>
      <p:sp>
        <p:nvSpPr>
          <p:cNvPr id="5" name="文本框 4"/>
          <p:cNvSpPr txBox="1"/>
          <p:nvPr/>
        </p:nvSpPr>
        <p:spPr>
          <a:xfrm>
            <a:off x="290195" y="4935855"/>
            <a:ext cx="11650345" cy="398780"/>
          </a:xfrm>
          <a:prstGeom prst="rect">
            <a:avLst/>
          </a:prstGeom>
          <a:noFill/>
        </p:spPr>
        <p:txBody>
          <a:bodyPr wrap="square" rtlCol="0" anchor="t">
            <a:spAutoFit/>
          </a:bodyPr>
          <a:p>
            <a:r>
              <a:rPr sz="2000">
                <a:solidFill>
                  <a:srgbClr val="382C78"/>
                </a:solidFill>
                <a:sym typeface="+mn-ea"/>
              </a:rPr>
              <a:t>（一）叙事式剪辑</a:t>
            </a:r>
            <a:endParaRPr sz="2000">
              <a:solidFill>
                <a:srgbClr val="382C78"/>
              </a:solidFill>
              <a:sym typeface="+mn-ea"/>
            </a:endParaRPr>
          </a:p>
        </p:txBody>
      </p:sp>
      <p:grpSp>
        <p:nvGrpSpPr>
          <p:cNvPr id="6" name="组合 5"/>
          <p:cNvGrpSpPr/>
          <p:nvPr/>
        </p:nvGrpSpPr>
        <p:grpSpPr>
          <a:xfrm>
            <a:off x="657225" y="5231130"/>
            <a:ext cx="11312525" cy="922020"/>
            <a:chOff x="9363" y="3519"/>
            <a:chExt cx="17815" cy="1452"/>
          </a:xfrm>
        </p:grpSpPr>
        <p:sp>
          <p:nvSpPr>
            <p:cNvPr id="7" name="矩形 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叙事式剪辑又称传统剪辑，是一种最基本的剪辑技法，是表现式（创造性）剪辑的前提和基础。叙事式剪辑的镜头排列为连续构成，即把同一对象的不同动作按现实时空顺序和生活本身逻辑组接镜头。</a:t>
              </a:r>
              <a:endParaRPr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6126480" cy="1246505"/>
            <a:chOff x="417" y="125"/>
            <a:chExt cx="9648" cy="1963"/>
          </a:xfrm>
        </p:grpSpPr>
        <p:sp>
          <p:nvSpPr>
            <p:cNvPr id="15" name="文本框 14"/>
            <p:cNvSpPr txBox="1"/>
            <p:nvPr/>
          </p:nvSpPr>
          <p:spPr>
            <a:xfrm>
              <a:off x="417" y="1072"/>
              <a:ext cx="9648" cy="1016"/>
            </a:xfrm>
            <a:prstGeom prst="rect">
              <a:avLst/>
            </a:prstGeom>
            <a:noFill/>
          </p:spPr>
          <p:txBody>
            <a:bodyPr wrap="none" rtlCol="0" anchor="t">
              <a:spAutoFit/>
            </a:bodyPr>
            <a:p>
              <a:pPr algn="l"/>
              <a:r>
                <a:rPr lang="zh-CN" altLang="en-US" sz="3600">
                  <a:solidFill>
                    <a:srgbClr val="382C78"/>
                  </a:solidFill>
                  <a:sym typeface="+mn-ea"/>
                </a:rPr>
                <a:t>一、声音在影视艺术中的作用</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168" cy="580"/>
              </a:xfrm>
              <a:prstGeom prst="rect">
                <a:avLst/>
              </a:prstGeom>
              <a:noFill/>
            </p:spPr>
            <p:txBody>
              <a:bodyPr wrap="none" rtlCol="0">
                <a:spAutoFit/>
              </a:bodyPr>
              <a:p>
                <a:pPr algn="l"/>
                <a:r>
                  <a:rPr>
                    <a:solidFill>
                      <a:schemeClr val="bg1"/>
                    </a:solidFill>
                  </a:rPr>
                  <a:t>第二节	声音艺术</a:t>
                </a:r>
                <a:endParaRPr>
                  <a:solidFill>
                    <a:schemeClr val="bg1"/>
                  </a:solidFill>
                </a:endParaRPr>
              </a:p>
            </p:txBody>
          </p:sp>
        </p:grpSp>
      </p:grpSp>
      <p:grpSp>
        <p:nvGrpSpPr>
          <p:cNvPr id="10" name="组合 9"/>
          <p:cNvGrpSpPr/>
          <p:nvPr/>
        </p:nvGrpSpPr>
        <p:grpSpPr>
          <a:xfrm rot="0">
            <a:off x="342265" y="1741170"/>
            <a:ext cx="11615420" cy="645160"/>
            <a:chOff x="1491" y="3356"/>
            <a:chExt cx="18292" cy="1016"/>
          </a:xfrm>
        </p:grpSpPr>
        <p:sp>
          <p:nvSpPr>
            <p:cNvPr id="12" name="文本框 11"/>
            <p:cNvSpPr txBox="1"/>
            <p:nvPr/>
          </p:nvSpPr>
          <p:spPr>
            <a:xfrm>
              <a:off x="1980" y="3356"/>
              <a:ext cx="17803"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辅助刻画人物性格，外化人物内心活动：影视作品中人物动作发出的声响，在一定程度上可辅助刻画人物的性格。特定的人物动作音响，能够外化人物的内心活动，不同程度地表现出人物的年龄、性别、职业、个性等。</a:t>
              </a:r>
              <a:endParaRPr lang="zh-CN" altLang="en-US"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1" name="文本框 10"/>
          <p:cNvSpPr txBox="1"/>
          <p:nvPr/>
        </p:nvSpPr>
        <p:spPr>
          <a:xfrm>
            <a:off x="328930" y="1325880"/>
            <a:ext cx="2355850" cy="398780"/>
          </a:xfrm>
          <a:prstGeom prst="rect">
            <a:avLst/>
          </a:prstGeom>
          <a:noFill/>
        </p:spPr>
        <p:txBody>
          <a:bodyPr wrap="none" rtlCol="0" anchor="t">
            <a:spAutoFit/>
          </a:bodyPr>
          <a:p>
            <a:pPr algn="l"/>
            <a:r>
              <a:rPr lang="zh-CN" altLang="en-US" sz="2000">
                <a:solidFill>
                  <a:srgbClr val="382C78"/>
                </a:solidFill>
                <a:sym typeface="+mn-ea"/>
              </a:rPr>
              <a:t>3．影视音响的作用</a:t>
            </a:r>
            <a:endParaRPr lang="zh-CN" altLang="en-US" sz="2000">
              <a:solidFill>
                <a:srgbClr val="382C78"/>
              </a:solidFill>
              <a:sym typeface="+mn-ea"/>
            </a:endParaRPr>
          </a:p>
        </p:txBody>
      </p:sp>
      <p:grpSp>
        <p:nvGrpSpPr>
          <p:cNvPr id="4" name="组合 3"/>
          <p:cNvGrpSpPr/>
          <p:nvPr/>
        </p:nvGrpSpPr>
        <p:grpSpPr>
          <a:xfrm rot="0">
            <a:off x="359410" y="2414270"/>
            <a:ext cx="11389360" cy="645160"/>
            <a:chOff x="1491" y="3356"/>
            <a:chExt cx="17936" cy="1016"/>
          </a:xfrm>
        </p:grpSpPr>
        <p:sp>
          <p:nvSpPr>
            <p:cNvPr id="8" name="文本框 7"/>
            <p:cNvSpPr txBox="1"/>
            <p:nvPr/>
          </p:nvSpPr>
          <p:spPr>
            <a:xfrm>
              <a:off x="1980" y="3356"/>
              <a:ext cx="17447"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产生象征和隐喻意蕴：音响具有表意功能，在特定的情境中，它能表达一定的意境，产生象征或隐喻。这种象征或隐喻是以声音与画面之间、声音与声音之间的组合构成的。</a:t>
              </a:r>
              <a:endParaRPr lang="zh-CN" altLang="en-US" dirty="0">
                <a:latin typeface="+mn-ea"/>
                <a:cs typeface="宋体" panose="02010600030101010101" pitchFamily="2" charset="-122"/>
                <a:sym typeface="+mn-ea"/>
              </a:endParaRPr>
            </a:p>
          </p:txBody>
        </p:sp>
        <p:sp>
          <p:nvSpPr>
            <p:cNvPr id="9" name="椭圆 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 name="组合 1"/>
          <p:cNvGrpSpPr/>
          <p:nvPr/>
        </p:nvGrpSpPr>
        <p:grpSpPr>
          <a:xfrm rot="0">
            <a:off x="376555" y="3760470"/>
            <a:ext cx="11372850" cy="645160"/>
            <a:chOff x="1491" y="3356"/>
            <a:chExt cx="17910" cy="1016"/>
          </a:xfrm>
        </p:grpSpPr>
        <p:sp>
          <p:nvSpPr>
            <p:cNvPr id="5" name="文本框 4"/>
            <p:cNvSpPr txBox="1"/>
            <p:nvPr/>
          </p:nvSpPr>
          <p:spPr>
            <a:xfrm>
              <a:off x="1980" y="3356"/>
              <a:ext cx="17421"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扩展画面空间：影视艺术中的声音无论是语言、音乐还是音响，都具有声源的振动特性和声波的辐射特性。这些特性的综合运用，给我们的听觉造成特定的空间感和环境感，成为影视艺术重要的创作手段。</a:t>
              </a:r>
              <a:endParaRPr lang="zh-CN" altLang="en-US" dirty="0">
                <a:latin typeface="+mn-ea"/>
                <a:cs typeface="宋体" panose="02010600030101010101" pitchFamily="2" charset="-122"/>
                <a:sym typeface="+mn-ea"/>
              </a:endParaRPr>
            </a:p>
          </p:txBody>
        </p:sp>
        <p:sp>
          <p:nvSpPr>
            <p:cNvPr id="6" name="椭圆 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7" name="组合 6"/>
          <p:cNvGrpSpPr/>
          <p:nvPr/>
        </p:nvGrpSpPr>
        <p:grpSpPr>
          <a:xfrm>
            <a:off x="48895" y="2937510"/>
            <a:ext cx="11699875" cy="914400"/>
            <a:chOff x="1336" y="7266"/>
            <a:chExt cx="18425" cy="1440"/>
          </a:xfrm>
        </p:grpSpPr>
        <p:grpSp>
          <p:nvGrpSpPr>
            <p:cNvPr id="13" name="组合 12"/>
            <p:cNvGrpSpPr/>
            <p:nvPr/>
          </p:nvGrpSpPr>
          <p:grpSpPr>
            <a:xfrm>
              <a:off x="1336" y="7266"/>
              <a:ext cx="2483" cy="1440"/>
              <a:chOff x="982" y="7247"/>
              <a:chExt cx="2483" cy="1440"/>
            </a:xfrm>
          </p:grpSpPr>
          <p:sp>
            <p:nvSpPr>
              <p:cNvPr id="14" name="文本框 13"/>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18" name="图片 17"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1" name="文本框 20"/>
            <p:cNvSpPr txBox="1"/>
            <p:nvPr/>
          </p:nvSpPr>
          <p:spPr>
            <a:xfrm>
              <a:off x="3657" y="7532"/>
              <a:ext cx="16104" cy="1016"/>
            </a:xfrm>
            <a:prstGeom prst="rect">
              <a:avLst/>
            </a:prstGeom>
            <a:noFill/>
          </p:spPr>
          <p:txBody>
            <a:bodyPr wrap="square" rtlCol="0">
              <a:spAutoFit/>
            </a:bodyPr>
            <a:p>
              <a:r>
                <a:t>【音响象征和隐喻】影片《乡音》（中国，1983 年）中，多次表现古老的榨油机发出沉闷的榨油声，这种声音反映了当时山村的原始和落后，也隐喻着中国几千年来农村社会传统的闭塞与生活的沉重。</a:t>
              </a:r>
            </a:p>
          </p:txBody>
        </p:sp>
      </p:grpSp>
      <p:sp>
        <p:nvSpPr>
          <p:cNvPr id="16" name="文本框 15"/>
          <p:cNvSpPr txBox="1"/>
          <p:nvPr/>
        </p:nvSpPr>
        <p:spPr>
          <a:xfrm>
            <a:off x="264795" y="4405630"/>
            <a:ext cx="1452880" cy="398780"/>
          </a:xfrm>
          <a:prstGeom prst="rect">
            <a:avLst/>
          </a:prstGeom>
          <a:noFill/>
        </p:spPr>
        <p:txBody>
          <a:bodyPr wrap="none" rtlCol="0" anchor="t">
            <a:spAutoFit/>
          </a:bodyPr>
          <a:p>
            <a:pPr algn="l"/>
            <a:r>
              <a:rPr lang="zh-CN" altLang="en-US" sz="2000">
                <a:solidFill>
                  <a:srgbClr val="382C78"/>
                </a:solidFill>
                <a:sym typeface="+mn-ea"/>
              </a:rPr>
              <a:t>（三）音乐</a:t>
            </a:r>
            <a:endParaRPr lang="zh-CN" altLang="en-US" sz="2000">
              <a:solidFill>
                <a:srgbClr val="382C78"/>
              </a:solidFill>
              <a:sym typeface="+mn-ea"/>
            </a:endParaRPr>
          </a:p>
        </p:txBody>
      </p:sp>
      <p:grpSp>
        <p:nvGrpSpPr>
          <p:cNvPr id="19" name="组合 18"/>
          <p:cNvGrpSpPr/>
          <p:nvPr/>
        </p:nvGrpSpPr>
        <p:grpSpPr>
          <a:xfrm>
            <a:off x="669925" y="4968875"/>
            <a:ext cx="10694035" cy="1337945"/>
            <a:chOff x="9363" y="3519"/>
            <a:chExt cx="16841" cy="2107"/>
          </a:xfrm>
        </p:grpSpPr>
        <p:sp>
          <p:nvSpPr>
            <p:cNvPr id="20" name="矩形 1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nvSpPr>
          <p:spPr>
            <a:xfrm>
              <a:off x="10093" y="3519"/>
              <a:ext cx="16111"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影视音乐是指专门为影视作品创作或者选用现有的音乐进行编配的音乐。影视音乐不同于独立形式的音乐，从其音乐的结构、音效形态、表现手段等方面来看， 其具有自身的艺术特征。影视音乐是影视艺术重要的组成部分。</a:t>
              </a:r>
              <a:endParaRPr lang="zh-CN" altLang="en-US" dirty="0">
                <a:latin typeface="+mn-ea"/>
                <a:cs typeface="宋体" panose="02010600030101010101" pitchFamily="2" charset="-122"/>
                <a:sym typeface="+mn-ea"/>
              </a:endParaRP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048" cy="1016"/>
            </a:xfrm>
            <a:prstGeom prst="rect">
              <a:avLst/>
            </a:prstGeom>
            <a:noFill/>
          </p:spPr>
          <p:txBody>
            <a:bodyPr wrap="none" rtlCol="0" anchor="t">
              <a:spAutoFit/>
            </a:bodyPr>
            <a:p>
              <a:pPr algn="l"/>
              <a:r>
                <a:rPr lang="zh-CN" altLang="en-US" sz="3600">
                  <a:solidFill>
                    <a:srgbClr val="382C78"/>
                  </a:solidFill>
                  <a:sym typeface="+mn-ea"/>
                </a:rPr>
                <a:t>二、画面剪辑技巧</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38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第五节	微电影剪辑技巧</a:t>
                </a:r>
                <a:endParaRPr>
                  <a:solidFill>
                    <a:schemeClr val="bg1"/>
                  </a:solidFill>
                </a:endParaRPr>
              </a:p>
            </p:txBody>
          </p:sp>
        </p:grpSp>
      </p:grpSp>
      <p:sp>
        <p:nvSpPr>
          <p:cNvPr id="5" name="文本框 4"/>
          <p:cNvSpPr txBox="1"/>
          <p:nvPr/>
        </p:nvSpPr>
        <p:spPr>
          <a:xfrm>
            <a:off x="169545" y="1121410"/>
            <a:ext cx="11650345" cy="398780"/>
          </a:xfrm>
          <a:prstGeom prst="rect">
            <a:avLst/>
          </a:prstGeom>
          <a:noFill/>
        </p:spPr>
        <p:txBody>
          <a:bodyPr wrap="square" rtlCol="0" anchor="t">
            <a:spAutoFit/>
          </a:bodyPr>
          <a:p>
            <a:r>
              <a:rPr sz="2000">
                <a:solidFill>
                  <a:srgbClr val="382C78"/>
                </a:solidFill>
                <a:sym typeface="+mn-ea"/>
              </a:rPr>
              <a:t>（一）叙事式剪辑</a:t>
            </a:r>
            <a:endParaRPr sz="2000">
              <a:solidFill>
                <a:srgbClr val="382C78"/>
              </a:solidFill>
              <a:sym typeface="+mn-ea"/>
            </a:endParaRPr>
          </a:p>
        </p:txBody>
      </p:sp>
      <p:grpSp>
        <p:nvGrpSpPr>
          <p:cNvPr id="6" name="组合 5"/>
          <p:cNvGrpSpPr/>
          <p:nvPr/>
        </p:nvGrpSpPr>
        <p:grpSpPr>
          <a:xfrm>
            <a:off x="541655" y="3004820"/>
            <a:ext cx="11312525" cy="1337945"/>
            <a:chOff x="9363" y="3519"/>
            <a:chExt cx="17815" cy="2107"/>
          </a:xfrm>
        </p:grpSpPr>
        <p:sp>
          <p:nvSpPr>
            <p:cNvPr id="7" name="矩形 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运用叙事式剪辑，必须把握好两点：一是在镜头的组接中，要确保人物动作、事件进程的连续性，强调镜头转换的连贯、流畅，体现出一气呵成的画面感；二是在影片的段落转换中，既要保证段落之间的连贯性，又要体现出段落的层次界限。</a:t>
              </a:r>
              <a:endParaRPr dirty="0">
                <a:latin typeface="+mn-ea"/>
                <a:cs typeface="宋体" panose="02010600030101010101" pitchFamily="2" charset="-122"/>
                <a:sym typeface="+mn-ea"/>
              </a:endParaRPr>
            </a:p>
          </p:txBody>
        </p:sp>
      </p:grpSp>
      <p:grpSp>
        <p:nvGrpSpPr>
          <p:cNvPr id="24" name="组合 23"/>
          <p:cNvGrpSpPr/>
          <p:nvPr/>
        </p:nvGrpSpPr>
        <p:grpSpPr>
          <a:xfrm>
            <a:off x="343535" y="1417955"/>
            <a:ext cx="11468735" cy="1645285"/>
            <a:chOff x="1336" y="7266"/>
            <a:chExt cx="18061" cy="2591"/>
          </a:xfrm>
        </p:grpSpPr>
        <p:grpSp>
          <p:nvGrpSpPr>
            <p:cNvPr id="25" name="组合 24"/>
            <p:cNvGrpSpPr/>
            <p:nvPr/>
          </p:nvGrpSpPr>
          <p:grpSpPr>
            <a:xfrm>
              <a:off x="1336" y="7266"/>
              <a:ext cx="2483" cy="1440"/>
              <a:chOff x="982" y="7247"/>
              <a:chExt cx="2483" cy="1440"/>
            </a:xfrm>
          </p:grpSpPr>
          <p:sp>
            <p:nvSpPr>
              <p:cNvPr id="26" name="文本框 25"/>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7" name="图片 26"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 name="文本框 1"/>
            <p:cNvSpPr txBox="1"/>
            <p:nvPr/>
          </p:nvSpPr>
          <p:spPr>
            <a:xfrm>
              <a:off x="3657" y="7532"/>
              <a:ext cx="15740" cy="2325"/>
            </a:xfrm>
            <a:prstGeom prst="rect">
              <a:avLst/>
            </a:prstGeom>
            <a:noFill/>
          </p:spPr>
          <p:txBody>
            <a:bodyPr wrap="square" rtlCol="0">
              <a:spAutoFit/>
            </a:bodyPr>
            <a:p>
              <a:r>
                <a:t>【叙事式剪辑 1】影片《饮食男女》（中国台湾，1994 年）开头前 5 分钟的剪辑非常精彩，其中老人做鱼的几个镜头，就采取了叙事剪辑的手法，即传统的连续剪辑法</a:t>
              </a:r>
              <a:r>
                <a:rPr lang="zh-CN"/>
                <a:t>。</a:t>
              </a:r>
              <a:endParaRPr lang="zh-CN"/>
            </a:p>
            <a:p>
              <a:r>
                <a:rPr lang="zh-CN"/>
                <a:t>影片《罗拉快跑》开头，罗拉的男友曼尼打电话给罗拉，告诉罗拉自己丢了 10 万马克。</a:t>
              </a:r>
              <a:endParaRPr lang="zh-CN"/>
            </a:p>
            <a:p>
              <a:r>
                <a:rPr lang="zh-CN"/>
                <a:t>【叙事式剪辑2】为了在 20 分钟内筹足 10 万马克营救曼尼，罗拉在 20 分钟之内拼命地奔跑。这一组镜头是按现实时空顺序进行组接的，镜头排列为连续构成，保持了画面的连贯性。</a:t>
              </a:r>
              <a:endParaRPr lang="zh-CN"/>
            </a:p>
          </p:txBody>
        </p:sp>
      </p:grpSp>
      <p:sp>
        <p:nvSpPr>
          <p:cNvPr id="9" name="文本框 8"/>
          <p:cNvSpPr txBox="1"/>
          <p:nvPr/>
        </p:nvSpPr>
        <p:spPr>
          <a:xfrm>
            <a:off x="161925" y="4221480"/>
            <a:ext cx="11650345" cy="398780"/>
          </a:xfrm>
          <a:prstGeom prst="rect">
            <a:avLst/>
          </a:prstGeom>
          <a:noFill/>
        </p:spPr>
        <p:txBody>
          <a:bodyPr wrap="square" rtlCol="0" anchor="t">
            <a:spAutoFit/>
          </a:bodyPr>
          <a:p>
            <a:r>
              <a:rPr sz="2000">
                <a:solidFill>
                  <a:srgbClr val="382C78"/>
                </a:solidFill>
                <a:sym typeface="+mn-ea"/>
              </a:rPr>
              <a:t>运用这种剪辑必须注意以下几点：</a:t>
            </a:r>
            <a:endParaRPr sz="2000">
              <a:solidFill>
                <a:srgbClr val="382C78"/>
              </a:solidFill>
              <a:sym typeface="+mn-ea"/>
            </a:endParaRPr>
          </a:p>
        </p:txBody>
      </p:sp>
      <p:sp>
        <p:nvSpPr>
          <p:cNvPr id="10" name="文本框 9"/>
          <p:cNvSpPr txBox="1"/>
          <p:nvPr/>
        </p:nvSpPr>
        <p:spPr>
          <a:xfrm>
            <a:off x="264795" y="4620260"/>
            <a:ext cx="11650345" cy="398780"/>
          </a:xfrm>
          <a:prstGeom prst="rect">
            <a:avLst/>
          </a:prstGeom>
          <a:noFill/>
        </p:spPr>
        <p:txBody>
          <a:bodyPr wrap="square" rtlCol="0" anchor="t">
            <a:spAutoFit/>
          </a:bodyPr>
          <a:p>
            <a:r>
              <a:rPr sz="2000">
                <a:solidFill>
                  <a:srgbClr val="382C78"/>
                </a:solidFill>
                <a:sym typeface="+mn-ea"/>
              </a:rPr>
              <a:t>1．镜头组接的方向性</a:t>
            </a:r>
            <a:endParaRPr sz="2000">
              <a:solidFill>
                <a:srgbClr val="382C78"/>
              </a:solidFill>
              <a:sym typeface="+mn-ea"/>
            </a:endParaRPr>
          </a:p>
        </p:txBody>
      </p:sp>
      <p:grpSp>
        <p:nvGrpSpPr>
          <p:cNvPr id="11" name="组合 10"/>
          <p:cNvGrpSpPr/>
          <p:nvPr/>
        </p:nvGrpSpPr>
        <p:grpSpPr>
          <a:xfrm rot="0">
            <a:off x="501015" y="5015230"/>
            <a:ext cx="11538585" cy="645160"/>
            <a:chOff x="1491" y="3356"/>
            <a:chExt cx="18171" cy="1016"/>
          </a:xfrm>
        </p:grpSpPr>
        <p:sp>
          <p:nvSpPr>
            <p:cNvPr id="12" name="文本框 11"/>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叙事式剪辑要求镜头衔接必须准确无误，要注意理顺人物彼此间的空间关系和方向关系，保证人物动作方向、视线方向的一致性，避免因镜头转换而造成视觉印象的混乱。</a:t>
              </a:r>
              <a:endParaRPr dirty="0">
                <a:latin typeface="+mn-ea"/>
                <a:cs typeface="宋体" panose="02010600030101010101" pitchFamily="2" charset="-122"/>
                <a:sym typeface="+mn-ea"/>
              </a:endParaRPr>
            </a:p>
          </p:txBody>
        </p:sp>
        <p:sp>
          <p:nvSpPr>
            <p:cNvPr id="13" name="椭圆 1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4" name="组合 13"/>
          <p:cNvGrpSpPr/>
          <p:nvPr/>
        </p:nvGrpSpPr>
        <p:grpSpPr>
          <a:xfrm rot="0">
            <a:off x="501015" y="5670550"/>
            <a:ext cx="11538585" cy="922020"/>
            <a:chOff x="1491" y="3356"/>
            <a:chExt cx="18171" cy="1452"/>
          </a:xfrm>
        </p:grpSpPr>
        <p:sp>
          <p:nvSpPr>
            <p:cNvPr id="16" name="文本框 15"/>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要做好这一点，在拍摄时就应该具有剪辑意识，合理运用轴线规律，正确处理好前后镜头人物之间的位置关系、视线关系和运动方向，遵循运动主体左进右出、右进左出、后进前出、前进后出的规律，拍摄出符合要求的镜头画面。</a:t>
              </a:r>
              <a:endParaRPr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048" cy="1016"/>
            </a:xfrm>
            <a:prstGeom prst="rect">
              <a:avLst/>
            </a:prstGeom>
            <a:noFill/>
          </p:spPr>
          <p:txBody>
            <a:bodyPr wrap="none" rtlCol="0" anchor="t">
              <a:spAutoFit/>
            </a:bodyPr>
            <a:p>
              <a:pPr algn="l"/>
              <a:r>
                <a:rPr lang="zh-CN" altLang="en-US" sz="3600">
                  <a:solidFill>
                    <a:srgbClr val="382C78"/>
                  </a:solidFill>
                  <a:sym typeface="+mn-ea"/>
                </a:rPr>
                <a:t>二、画面剪辑技巧</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38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第五节	微电影剪辑技巧</a:t>
                </a:r>
                <a:endParaRPr>
                  <a:solidFill>
                    <a:schemeClr val="bg1"/>
                  </a:solidFill>
                </a:endParaRPr>
              </a:p>
            </p:txBody>
          </p:sp>
        </p:grpSp>
      </p:grpSp>
      <p:sp>
        <p:nvSpPr>
          <p:cNvPr id="9" name="文本框 8"/>
          <p:cNvSpPr txBox="1"/>
          <p:nvPr/>
        </p:nvSpPr>
        <p:spPr>
          <a:xfrm>
            <a:off x="264795" y="1033780"/>
            <a:ext cx="11650345" cy="398780"/>
          </a:xfrm>
          <a:prstGeom prst="rect">
            <a:avLst/>
          </a:prstGeom>
          <a:noFill/>
        </p:spPr>
        <p:txBody>
          <a:bodyPr wrap="square" rtlCol="0" anchor="t">
            <a:spAutoFit/>
          </a:bodyPr>
          <a:p>
            <a:r>
              <a:rPr sz="2000">
                <a:solidFill>
                  <a:srgbClr val="382C78"/>
                </a:solidFill>
                <a:sym typeface="+mn-ea"/>
              </a:rPr>
              <a:t>运用这种剪辑必须注意以下几点：</a:t>
            </a:r>
            <a:endParaRPr sz="2000">
              <a:solidFill>
                <a:srgbClr val="382C78"/>
              </a:solidFill>
              <a:sym typeface="+mn-ea"/>
            </a:endParaRPr>
          </a:p>
        </p:txBody>
      </p:sp>
      <p:sp>
        <p:nvSpPr>
          <p:cNvPr id="10" name="文本框 9"/>
          <p:cNvSpPr txBox="1"/>
          <p:nvPr/>
        </p:nvSpPr>
        <p:spPr>
          <a:xfrm>
            <a:off x="389255" y="1388745"/>
            <a:ext cx="11650345" cy="398780"/>
          </a:xfrm>
          <a:prstGeom prst="rect">
            <a:avLst/>
          </a:prstGeom>
          <a:noFill/>
        </p:spPr>
        <p:txBody>
          <a:bodyPr wrap="square" rtlCol="0" anchor="t">
            <a:spAutoFit/>
          </a:bodyPr>
          <a:p>
            <a:r>
              <a:rPr sz="2000">
                <a:solidFill>
                  <a:srgbClr val="382C78"/>
                </a:solidFill>
                <a:sym typeface="+mn-ea"/>
              </a:rPr>
              <a:t>1．镜头组接的方向性</a:t>
            </a:r>
            <a:endParaRPr sz="2000">
              <a:solidFill>
                <a:srgbClr val="382C78"/>
              </a:solidFill>
              <a:sym typeface="+mn-ea"/>
            </a:endParaRPr>
          </a:p>
        </p:txBody>
      </p:sp>
      <p:grpSp>
        <p:nvGrpSpPr>
          <p:cNvPr id="11" name="组合 10"/>
          <p:cNvGrpSpPr/>
          <p:nvPr/>
        </p:nvGrpSpPr>
        <p:grpSpPr>
          <a:xfrm rot="0">
            <a:off x="445135" y="1729105"/>
            <a:ext cx="11538585" cy="1198880"/>
            <a:chOff x="1491" y="3356"/>
            <a:chExt cx="18171" cy="1888"/>
          </a:xfrm>
        </p:grpSpPr>
        <p:sp>
          <p:nvSpPr>
            <p:cNvPr id="12" name="文本框 11"/>
            <p:cNvSpPr txBox="1"/>
            <p:nvPr/>
          </p:nvSpPr>
          <p:spPr>
            <a:xfrm>
              <a:off x="1980" y="3356"/>
              <a:ext cx="17682" cy="1888"/>
            </a:xfrm>
            <a:prstGeom prst="rect">
              <a:avLst/>
            </a:prstGeom>
            <a:noFill/>
          </p:spPr>
          <p:txBody>
            <a:bodyPr wrap="square" rtlCol="0" anchor="t">
              <a:spAutoFit/>
            </a:bodyPr>
            <a:p>
              <a:r>
                <a:rPr dirty="0">
                  <a:latin typeface="+mn-ea"/>
                  <a:cs typeface="宋体" panose="02010600030101010101" pitchFamily="2" charset="-122"/>
                  <a:sym typeface="+mn-ea"/>
                </a:rPr>
                <a:t>出现方向性错误镜头画面，可能是在拍摄时不注意造成的， 这是初学者容易犯的错误。为避免由于错误的方向性对剪辑的不利影响，导演、摄影（像） 师、剪辑师从分镜头开始到实拍再到剪辑都应注意画面方向性问题。如不可避免这样的镜头，我们可以采取一些补救措施，如在镜头之间加插与情节内容有关的空镜头、景物镜头等过渡性镜头。</a:t>
              </a:r>
              <a:endParaRPr dirty="0">
                <a:latin typeface="+mn-ea"/>
                <a:cs typeface="宋体" panose="02010600030101010101" pitchFamily="2" charset="-122"/>
                <a:sym typeface="+mn-ea"/>
              </a:endParaRPr>
            </a:p>
          </p:txBody>
        </p:sp>
        <p:sp>
          <p:nvSpPr>
            <p:cNvPr id="13" name="椭圆 1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4" name="组合 13"/>
          <p:cNvGrpSpPr/>
          <p:nvPr/>
        </p:nvGrpSpPr>
        <p:grpSpPr>
          <a:xfrm rot="0">
            <a:off x="445135" y="3234055"/>
            <a:ext cx="11538585" cy="645160"/>
            <a:chOff x="1491" y="3356"/>
            <a:chExt cx="18171" cy="1016"/>
          </a:xfrm>
        </p:grpSpPr>
        <p:sp>
          <p:nvSpPr>
            <p:cNvPr id="16" name="文本框 15"/>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镜头组接要做到连贯流畅、节奏协调，镜头转换必须匹配。画面剪辑要遵循“动接动， 静接静，动静相接要过渡”的基本规律。</a:t>
              </a:r>
              <a:endParaRPr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4" name="文本框 3"/>
          <p:cNvSpPr txBox="1"/>
          <p:nvPr/>
        </p:nvSpPr>
        <p:spPr>
          <a:xfrm>
            <a:off x="333375" y="2854960"/>
            <a:ext cx="11650345" cy="398780"/>
          </a:xfrm>
          <a:prstGeom prst="rect">
            <a:avLst/>
          </a:prstGeom>
          <a:noFill/>
        </p:spPr>
        <p:txBody>
          <a:bodyPr wrap="square" rtlCol="0" anchor="t">
            <a:spAutoFit/>
          </a:bodyPr>
          <a:p>
            <a:r>
              <a:rPr sz="2000">
                <a:solidFill>
                  <a:srgbClr val="382C78"/>
                </a:solidFill>
                <a:sym typeface="+mn-ea"/>
              </a:rPr>
              <a:t>2．镜头转换的匹配性</a:t>
            </a:r>
            <a:endParaRPr sz="2000">
              <a:solidFill>
                <a:srgbClr val="382C78"/>
              </a:solidFill>
              <a:sym typeface="+mn-ea"/>
            </a:endParaRPr>
          </a:p>
        </p:txBody>
      </p:sp>
      <p:grpSp>
        <p:nvGrpSpPr>
          <p:cNvPr id="18" name="组合 17"/>
          <p:cNvGrpSpPr/>
          <p:nvPr/>
        </p:nvGrpSpPr>
        <p:grpSpPr>
          <a:xfrm rot="0">
            <a:off x="445135" y="3830320"/>
            <a:ext cx="11538585" cy="922020"/>
            <a:chOff x="1491" y="3356"/>
            <a:chExt cx="18171" cy="1452"/>
          </a:xfrm>
        </p:grpSpPr>
        <p:sp>
          <p:nvSpPr>
            <p:cNvPr id="19" name="文本框 18"/>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动作镜头的剪接是电影最主要的编辑内容。画面应以动作、情绪、节奏类似点作为剪接点。动作镜头的组接，要确保动作、情绪、节奏的一致性。运动镜头在转换时，要注意运动的方向、速度、程度要接近，相互协调，使画面衔接流畅。</a:t>
              </a:r>
              <a:endParaRPr dirty="0">
                <a:latin typeface="+mn-ea"/>
                <a:cs typeface="宋体" panose="02010600030101010101" pitchFamily="2" charset="-122"/>
                <a:sym typeface="+mn-ea"/>
              </a:endParaRPr>
            </a:p>
          </p:txBody>
        </p:sp>
        <p:sp>
          <p:nvSpPr>
            <p:cNvPr id="20" name="椭圆 1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1" name="组合 20"/>
          <p:cNvGrpSpPr/>
          <p:nvPr/>
        </p:nvGrpSpPr>
        <p:grpSpPr>
          <a:xfrm rot="0">
            <a:off x="445135" y="4697095"/>
            <a:ext cx="11538585" cy="922020"/>
            <a:chOff x="1491" y="3356"/>
            <a:chExt cx="18171" cy="1452"/>
          </a:xfrm>
        </p:grpSpPr>
        <p:sp>
          <p:nvSpPr>
            <p:cNvPr id="22" name="文本框 21"/>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静接静”往往表现为两种形式：一是画面内主体的“静接静”，另一种形式是画面外的“静接静”，绝对的静态画面是不存在的，视觉上没有明显动感的两个镜头都可以通过“静接静”进行组接，但要以画面内主体情绪、节奏的一致性为剪接点。</a:t>
              </a:r>
              <a:endParaRPr dirty="0">
                <a:latin typeface="+mn-ea"/>
                <a:cs typeface="宋体" panose="02010600030101010101" pitchFamily="2" charset="-122"/>
                <a:sym typeface="+mn-ea"/>
              </a:endParaRPr>
            </a:p>
          </p:txBody>
        </p:sp>
        <p:sp>
          <p:nvSpPr>
            <p:cNvPr id="23" name="椭圆 2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8" name="组合 27"/>
          <p:cNvGrpSpPr/>
          <p:nvPr/>
        </p:nvGrpSpPr>
        <p:grpSpPr>
          <a:xfrm rot="0">
            <a:off x="445135" y="5607050"/>
            <a:ext cx="11538585" cy="922020"/>
            <a:chOff x="1491" y="3356"/>
            <a:chExt cx="18171" cy="1452"/>
          </a:xfrm>
        </p:grpSpPr>
        <p:sp>
          <p:nvSpPr>
            <p:cNvPr id="29" name="文本框 28"/>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动静转换”时要充分利用主体之间的因果关系、对应关系、呼应关系及画面内主体运动节奏的变化，做到动静的自然转换。动静镜头组接要有相应的过渡，较为常见的是利用运动镜头“起幅”前或“落幅”后所具有的片刻静止的特性。</a:t>
              </a:r>
              <a:endParaRPr dirty="0">
                <a:latin typeface="+mn-ea"/>
                <a:cs typeface="宋体" panose="02010600030101010101" pitchFamily="2" charset="-122"/>
                <a:sym typeface="+mn-ea"/>
              </a:endParaRPr>
            </a:p>
          </p:txBody>
        </p:sp>
        <p:sp>
          <p:nvSpPr>
            <p:cNvPr id="30" name="椭圆 2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048" cy="1016"/>
            </a:xfrm>
            <a:prstGeom prst="rect">
              <a:avLst/>
            </a:prstGeom>
            <a:noFill/>
          </p:spPr>
          <p:txBody>
            <a:bodyPr wrap="none" rtlCol="0" anchor="t">
              <a:spAutoFit/>
            </a:bodyPr>
            <a:p>
              <a:pPr algn="l"/>
              <a:r>
                <a:rPr lang="zh-CN" altLang="en-US" sz="3600">
                  <a:solidFill>
                    <a:srgbClr val="382C78"/>
                  </a:solidFill>
                  <a:sym typeface="+mn-ea"/>
                </a:rPr>
                <a:t>二、画面剪辑技巧</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38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第五节	微电影剪辑技巧</a:t>
                </a:r>
                <a:endParaRPr>
                  <a:solidFill>
                    <a:schemeClr val="bg1"/>
                  </a:solidFill>
                </a:endParaRPr>
              </a:p>
            </p:txBody>
          </p:sp>
        </p:grpSp>
      </p:grpSp>
      <p:sp>
        <p:nvSpPr>
          <p:cNvPr id="9" name="文本框 8"/>
          <p:cNvSpPr txBox="1"/>
          <p:nvPr/>
        </p:nvSpPr>
        <p:spPr>
          <a:xfrm>
            <a:off x="264795" y="1033780"/>
            <a:ext cx="11650345" cy="398780"/>
          </a:xfrm>
          <a:prstGeom prst="rect">
            <a:avLst/>
          </a:prstGeom>
          <a:noFill/>
        </p:spPr>
        <p:txBody>
          <a:bodyPr wrap="square" rtlCol="0" anchor="t">
            <a:spAutoFit/>
          </a:bodyPr>
          <a:p>
            <a:r>
              <a:rPr sz="2000">
                <a:solidFill>
                  <a:srgbClr val="382C78"/>
                </a:solidFill>
                <a:sym typeface="+mn-ea"/>
              </a:rPr>
              <a:t>运用这种剪辑必须注意以下几点：</a:t>
            </a:r>
            <a:endParaRPr sz="2000">
              <a:solidFill>
                <a:srgbClr val="382C78"/>
              </a:solidFill>
              <a:sym typeface="+mn-ea"/>
            </a:endParaRPr>
          </a:p>
        </p:txBody>
      </p:sp>
      <p:sp>
        <p:nvSpPr>
          <p:cNvPr id="10" name="文本框 9"/>
          <p:cNvSpPr txBox="1"/>
          <p:nvPr/>
        </p:nvSpPr>
        <p:spPr>
          <a:xfrm>
            <a:off x="389255" y="1388745"/>
            <a:ext cx="11650345" cy="398780"/>
          </a:xfrm>
          <a:prstGeom prst="rect">
            <a:avLst/>
          </a:prstGeom>
          <a:noFill/>
        </p:spPr>
        <p:txBody>
          <a:bodyPr wrap="square" rtlCol="0" anchor="t">
            <a:spAutoFit/>
          </a:bodyPr>
          <a:p>
            <a:r>
              <a:rPr sz="2000">
                <a:solidFill>
                  <a:srgbClr val="382C78"/>
                </a:solidFill>
                <a:sym typeface="+mn-ea"/>
              </a:rPr>
              <a:t>3．时空结构的合理性</a:t>
            </a:r>
            <a:endParaRPr sz="2000">
              <a:solidFill>
                <a:srgbClr val="382C78"/>
              </a:solidFill>
              <a:sym typeface="+mn-ea"/>
            </a:endParaRPr>
          </a:p>
        </p:txBody>
      </p:sp>
      <p:grpSp>
        <p:nvGrpSpPr>
          <p:cNvPr id="11" name="组合 10"/>
          <p:cNvGrpSpPr/>
          <p:nvPr/>
        </p:nvGrpSpPr>
        <p:grpSpPr>
          <a:xfrm rot="0">
            <a:off x="445135" y="1729105"/>
            <a:ext cx="11538585" cy="1198880"/>
            <a:chOff x="1491" y="3356"/>
            <a:chExt cx="18171" cy="1888"/>
          </a:xfrm>
        </p:grpSpPr>
        <p:sp>
          <p:nvSpPr>
            <p:cNvPr id="12" name="文本框 11"/>
            <p:cNvSpPr txBox="1"/>
            <p:nvPr/>
          </p:nvSpPr>
          <p:spPr>
            <a:xfrm>
              <a:off x="1980" y="3356"/>
              <a:ext cx="17682" cy="1888"/>
            </a:xfrm>
            <a:prstGeom prst="rect">
              <a:avLst/>
            </a:prstGeom>
            <a:noFill/>
          </p:spPr>
          <p:txBody>
            <a:bodyPr wrap="square" rtlCol="0" anchor="t">
              <a:spAutoFit/>
            </a:bodyPr>
            <a:p>
              <a:r>
                <a:rPr dirty="0">
                  <a:latin typeface="+mn-ea"/>
                  <a:cs typeface="宋体" panose="02010600030101010101" pitchFamily="2" charset="-122"/>
                  <a:sym typeface="+mn-ea"/>
                </a:rPr>
                <a:t>叙事式剪辑是按故事发生的时间顺序组织时空结构。微电影篇幅短，不允许过多地再现无关的过程，把握好时空结构和控制好剪辑节奏可以加快叙事的进程。叙事式剪辑遵循的是生活的逻辑，但又不是再现生活中的全部过程，而是生活的艺术化表现。因而叙事式结构的画面，即使经过紧凑剪辑，省略不必要的中间过程，仍然可以保持动作或情节的连贯流畅。</a:t>
              </a:r>
              <a:endParaRPr dirty="0">
                <a:latin typeface="+mn-ea"/>
                <a:cs typeface="宋体" panose="02010600030101010101" pitchFamily="2" charset="-122"/>
                <a:sym typeface="+mn-ea"/>
              </a:endParaRPr>
            </a:p>
          </p:txBody>
        </p:sp>
        <p:sp>
          <p:nvSpPr>
            <p:cNvPr id="13" name="椭圆 1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4" name="文本框 3"/>
          <p:cNvSpPr txBox="1"/>
          <p:nvPr/>
        </p:nvSpPr>
        <p:spPr>
          <a:xfrm>
            <a:off x="93980" y="2854960"/>
            <a:ext cx="11650345" cy="398780"/>
          </a:xfrm>
          <a:prstGeom prst="rect">
            <a:avLst/>
          </a:prstGeom>
          <a:noFill/>
        </p:spPr>
        <p:txBody>
          <a:bodyPr wrap="square" rtlCol="0" anchor="t">
            <a:spAutoFit/>
          </a:bodyPr>
          <a:p>
            <a:r>
              <a:rPr sz="2000">
                <a:solidFill>
                  <a:srgbClr val="382C78"/>
                </a:solidFill>
                <a:sym typeface="+mn-ea"/>
              </a:rPr>
              <a:t>（二）表现式剪辑</a:t>
            </a:r>
            <a:endParaRPr sz="2000">
              <a:solidFill>
                <a:srgbClr val="382C78"/>
              </a:solidFill>
              <a:sym typeface="+mn-ea"/>
            </a:endParaRPr>
          </a:p>
        </p:txBody>
      </p:sp>
      <p:grpSp>
        <p:nvGrpSpPr>
          <p:cNvPr id="21" name="组合 20"/>
          <p:cNvGrpSpPr/>
          <p:nvPr/>
        </p:nvGrpSpPr>
        <p:grpSpPr>
          <a:xfrm rot="0">
            <a:off x="445135" y="3992880"/>
            <a:ext cx="11538585" cy="645160"/>
            <a:chOff x="1491" y="3356"/>
            <a:chExt cx="18171" cy="1016"/>
          </a:xfrm>
        </p:grpSpPr>
        <p:sp>
          <p:nvSpPr>
            <p:cNvPr id="22" name="文本框 21"/>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戏剧性效果剪辑的要点是调整重点镜头、关键性镜头出现的时机和顺序，在镜头动作的连贯中 , 选择最佳的剪辑点，使关键性镜头在最恰当的时刻表现出来。</a:t>
              </a:r>
              <a:endParaRPr dirty="0">
                <a:latin typeface="+mn-ea"/>
                <a:cs typeface="宋体" panose="02010600030101010101" pitchFamily="2" charset="-122"/>
                <a:sym typeface="+mn-ea"/>
              </a:endParaRPr>
            </a:p>
          </p:txBody>
        </p:sp>
        <p:sp>
          <p:nvSpPr>
            <p:cNvPr id="23" name="椭圆 2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文本框 1"/>
          <p:cNvSpPr txBox="1"/>
          <p:nvPr/>
        </p:nvSpPr>
        <p:spPr>
          <a:xfrm>
            <a:off x="257810" y="3253740"/>
            <a:ext cx="11650345" cy="398780"/>
          </a:xfrm>
          <a:prstGeom prst="rect">
            <a:avLst/>
          </a:prstGeom>
          <a:noFill/>
        </p:spPr>
        <p:txBody>
          <a:bodyPr wrap="square" rtlCol="0" anchor="t">
            <a:spAutoFit/>
          </a:bodyPr>
          <a:p>
            <a:r>
              <a:rPr sz="2000">
                <a:solidFill>
                  <a:srgbClr val="382C78"/>
                </a:solidFill>
                <a:sym typeface="+mn-ea"/>
              </a:rPr>
              <a:t>表现式剪辑又叫创造性剪辑，是提高影片艺术效果的一种剪辑方法，常见的表现式剪辑技巧有以下几种：</a:t>
            </a:r>
            <a:endParaRPr sz="2000">
              <a:solidFill>
                <a:srgbClr val="382C78"/>
              </a:solidFill>
              <a:sym typeface="+mn-ea"/>
            </a:endParaRPr>
          </a:p>
        </p:txBody>
      </p:sp>
      <p:sp>
        <p:nvSpPr>
          <p:cNvPr id="5" name="文本框 4"/>
          <p:cNvSpPr txBox="1"/>
          <p:nvPr/>
        </p:nvSpPr>
        <p:spPr>
          <a:xfrm>
            <a:off x="271145" y="3594100"/>
            <a:ext cx="11650345" cy="398780"/>
          </a:xfrm>
          <a:prstGeom prst="rect">
            <a:avLst/>
          </a:prstGeom>
          <a:noFill/>
        </p:spPr>
        <p:txBody>
          <a:bodyPr wrap="square" rtlCol="0" anchor="t">
            <a:spAutoFit/>
          </a:bodyPr>
          <a:p>
            <a:r>
              <a:rPr sz="2000">
                <a:solidFill>
                  <a:srgbClr val="382C78"/>
                </a:solidFill>
                <a:sym typeface="+mn-ea"/>
              </a:rPr>
              <a:t>1．戏剧性效果剪辑</a:t>
            </a:r>
            <a:endParaRPr sz="2000">
              <a:solidFill>
                <a:srgbClr val="382C78"/>
              </a:solidFill>
              <a:sym typeface="+mn-ea"/>
            </a:endParaRPr>
          </a:p>
        </p:txBody>
      </p:sp>
      <p:grpSp>
        <p:nvGrpSpPr>
          <p:cNvPr id="24" name="组合 23"/>
          <p:cNvGrpSpPr/>
          <p:nvPr/>
        </p:nvGrpSpPr>
        <p:grpSpPr>
          <a:xfrm>
            <a:off x="257810" y="4447540"/>
            <a:ext cx="11468735" cy="1090930"/>
            <a:chOff x="1336" y="7266"/>
            <a:chExt cx="18061" cy="1718"/>
          </a:xfrm>
        </p:grpSpPr>
        <p:grpSp>
          <p:nvGrpSpPr>
            <p:cNvPr id="25" name="组合 24"/>
            <p:cNvGrpSpPr/>
            <p:nvPr/>
          </p:nvGrpSpPr>
          <p:grpSpPr>
            <a:xfrm>
              <a:off x="1336" y="7266"/>
              <a:ext cx="2483" cy="1440"/>
              <a:chOff x="982" y="7247"/>
              <a:chExt cx="2483" cy="1440"/>
            </a:xfrm>
          </p:grpSpPr>
          <p:sp>
            <p:nvSpPr>
              <p:cNvPr id="26" name="文本框 25"/>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7" name="图片 26"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6" name="文本框 5"/>
            <p:cNvSpPr txBox="1"/>
            <p:nvPr/>
          </p:nvSpPr>
          <p:spPr>
            <a:xfrm>
              <a:off x="3657" y="7532"/>
              <a:ext cx="15740" cy="1452"/>
            </a:xfrm>
            <a:prstGeom prst="rect">
              <a:avLst/>
            </a:prstGeom>
            <a:noFill/>
          </p:spPr>
          <p:txBody>
            <a:bodyPr wrap="square" rtlCol="0">
              <a:spAutoFit/>
            </a:bodyPr>
            <a:p>
              <a:r>
                <a:t>【戏剧性效果剪辑】影片《辛德勒名单》中的第一个场景，选择了火车站台和名单这两个重要的结构元素。这一段落的戏剧性剪辑运用，使名单以及名单中的人物得到了强调和突出，为后面的故事发展做了很好的交代和铺垫。</a:t>
              </a:r>
            </a:p>
          </p:txBody>
        </p:sp>
      </p:grpSp>
      <p:sp>
        <p:nvSpPr>
          <p:cNvPr id="7" name="文本框 6"/>
          <p:cNvSpPr txBox="1"/>
          <p:nvPr/>
        </p:nvSpPr>
        <p:spPr>
          <a:xfrm>
            <a:off x="271145" y="5465445"/>
            <a:ext cx="11650345" cy="398780"/>
          </a:xfrm>
          <a:prstGeom prst="rect">
            <a:avLst/>
          </a:prstGeom>
          <a:noFill/>
        </p:spPr>
        <p:txBody>
          <a:bodyPr wrap="square" rtlCol="0" anchor="t">
            <a:spAutoFit/>
          </a:bodyPr>
          <a:p>
            <a:r>
              <a:rPr sz="2000">
                <a:solidFill>
                  <a:srgbClr val="382C78"/>
                </a:solidFill>
                <a:sym typeface="+mn-ea"/>
              </a:rPr>
              <a:t>2．表现性效果剪辑</a:t>
            </a:r>
            <a:endParaRPr sz="2000">
              <a:solidFill>
                <a:srgbClr val="382C78"/>
              </a:solidFill>
              <a:sym typeface="+mn-ea"/>
            </a:endParaRPr>
          </a:p>
        </p:txBody>
      </p:sp>
      <p:grpSp>
        <p:nvGrpSpPr>
          <p:cNvPr id="8" name="组合 7"/>
          <p:cNvGrpSpPr/>
          <p:nvPr/>
        </p:nvGrpSpPr>
        <p:grpSpPr>
          <a:xfrm rot="0">
            <a:off x="445135" y="5799455"/>
            <a:ext cx="11538585" cy="922020"/>
            <a:chOff x="1491" y="3356"/>
            <a:chExt cx="18171" cy="1452"/>
          </a:xfrm>
        </p:grpSpPr>
        <p:sp>
          <p:nvSpPr>
            <p:cNvPr id="31" name="文本框 30"/>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表现性效果剪辑的要点是在保证叙事连贯性的同时，大胆简化或跳跃，有选择地集中类比镜头，突出某种情绪或意念。将一些对比和类似的镜头并列，取得揭示内在含义、渲染气氛的效果。符合特定情绪和节奏需要的内容或形式不同的镜头间的对列，是表现性效果剪辑最常见的表现手法。</a:t>
              </a:r>
              <a:endParaRPr dirty="0">
                <a:latin typeface="+mn-ea"/>
                <a:cs typeface="宋体" panose="02010600030101010101" pitchFamily="2" charset="-122"/>
                <a:sym typeface="+mn-ea"/>
              </a:endParaRPr>
            </a:p>
          </p:txBody>
        </p:sp>
        <p:sp>
          <p:nvSpPr>
            <p:cNvPr id="34" name="椭圆 3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048" cy="1016"/>
            </a:xfrm>
            <a:prstGeom prst="rect">
              <a:avLst/>
            </a:prstGeom>
            <a:noFill/>
          </p:spPr>
          <p:txBody>
            <a:bodyPr wrap="none" rtlCol="0" anchor="t">
              <a:spAutoFit/>
            </a:bodyPr>
            <a:p>
              <a:pPr algn="l"/>
              <a:r>
                <a:rPr lang="zh-CN" altLang="en-US" sz="3600">
                  <a:solidFill>
                    <a:srgbClr val="382C78"/>
                  </a:solidFill>
                  <a:sym typeface="+mn-ea"/>
                </a:rPr>
                <a:t>二、画面剪辑技巧</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38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第五节	微电影剪辑技巧</a:t>
                </a:r>
                <a:endParaRPr>
                  <a:solidFill>
                    <a:schemeClr val="bg1"/>
                  </a:solidFill>
                </a:endParaRPr>
              </a:p>
            </p:txBody>
          </p:sp>
        </p:grpSp>
      </p:grpSp>
      <p:sp>
        <p:nvSpPr>
          <p:cNvPr id="4" name="文本框 3"/>
          <p:cNvSpPr txBox="1"/>
          <p:nvPr/>
        </p:nvSpPr>
        <p:spPr>
          <a:xfrm>
            <a:off x="155575" y="1121410"/>
            <a:ext cx="11650345" cy="398780"/>
          </a:xfrm>
          <a:prstGeom prst="rect">
            <a:avLst/>
          </a:prstGeom>
          <a:noFill/>
        </p:spPr>
        <p:txBody>
          <a:bodyPr wrap="square" rtlCol="0" anchor="t">
            <a:spAutoFit/>
          </a:bodyPr>
          <a:p>
            <a:r>
              <a:rPr sz="2000">
                <a:solidFill>
                  <a:srgbClr val="382C78"/>
                </a:solidFill>
                <a:sym typeface="+mn-ea"/>
              </a:rPr>
              <a:t>（二）表现式剪辑</a:t>
            </a:r>
            <a:endParaRPr sz="2000">
              <a:solidFill>
                <a:srgbClr val="382C78"/>
              </a:solidFill>
              <a:sym typeface="+mn-ea"/>
            </a:endParaRPr>
          </a:p>
        </p:txBody>
      </p:sp>
      <p:sp>
        <p:nvSpPr>
          <p:cNvPr id="7" name="文本框 6"/>
          <p:cNvSpPr txBox="1"/>
          <p:nvPr/>
        </p:nvSpPr>
        <p:spPr>
          <a:xfrm>
            <a:off x="264795" y="1520190"/>
            <a:ext cx="11650345" cy="398780"/>
          </a:xfrm>
          <a:prstGeom prst="rect">
            <a:avLst/>
          </a:prstGeom>
          <a:noFill/>
        </p:spPr>
        <p:txBody>
          <a:bodyPr wrap="square" rtlCol="0" anchor="t">
            <a:spAutoFit/>
          </a:bodyPr>
          <a:p>
            <a:r>
              <a:rPr sz="2000">
                <a:solidFill>
                  <a:srgbClr val="382C78"/>
                </a:solidFill>
                <a:sym typeface="+mn-ea"/>
              </a:rPr>
              <a:t>2．表现性效果剪辑</a:t>
            </a:r>
            <a:endParaRPr sz="2000">
              <a:solidFill>
                <a:srgbClr val="382C78"/>
              </a:solidFill>
              <a:sym typeface="+mn-ea"/>
            </a:endParaRPr>
          </a:p>
        </p:txBody>
      </p:sp>
      <p:grpSp>
        <p:nvGrpSpPr>
          <p:cNvPr id="8" name="组合 7"/>
          <p:cNvGrpSpPr/>
          <p:nvPr/>
        </p:nvGrpSpPr>
        <p:grpSpPr>
          <a:xfrm rot="0">
            <a:off x="264795" y="3490595"/>
            <a:ext cx="11538585" cy="922020"/>
            <a:chOff x="1491" y="3356"/>
            <a:chExt cx="18171" cy="1452"/>
          </a:xfrm>
        </p:grpSpPr>
        <p:sp>
          <p:nvSpPr>
            <p:cNvPr id="31" name="文本框 30"/>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一般说来，短镜头组接能形成快节奏，引起情绪急迫感、激动感、紧张感；长镜头组接能形成慢节奏，可导致情绪迟缓乃至压抑感。在剪辑上控制镜头画面的时间，掌握转换节奏，就可控制观众的情绪，达到预期的艺术效果。</a:t>
              </a:r>
              <a:endParaRPr dirty="0">
                <a:latin typeface="+mn-ea"/>
                <a:cs typeface="宋体" panose="02010600030101010101" pitchFamily="2" charset="-122"/>
                <a:sym typeface="+mn-ea"/>
              </a:endParaRPr>
            </a:p>
          </p:txBody>
        </p:sp>
        <p:sp>
          <p:nvSpPr>
            <p:cNvPr id="34" name="椭圆 3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4" name="组合 13"/>
          <p:cNvGrpSpPr/>
          <p:nvPr/>
        </p:nvGrpSpPr>
        <p:grpSpPr>
          <a:xfrm>
            <a:off x="134620" y="1772920"/>
            <a:ext cx="11468735" cy="1367790"/>
            <a:chOff x="1336" y="7266"/>
            <a:chExt cx="18061" cy="2154"/>
          </a:xfrm>
        </p:grpSpPr>
        <p:grpSp>
          <p:nvGrpSpPr>
            <p:cNvPr id="16" name="组合 15"/>
            <p:cNvGrpSpPr/>
            <p:nvPr/>
          </p:nvGrpSpPr>
          <p:grpSpPr>
            <a:xfrm>
              <a:off x="1336" y="7266"/>
              <a:ext cx="2483" cy="1440"/>
              <a:chOff x="982" y="7247"/>
              <a:chExt cx="2483" cy="1440"/>
            </a:xfrm>
          </p:grpSpPr>
          <p:sp>
            <p:nvSpPr>
              <p:cNvPr id="17" name="文本框 16"/>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18" name="图片 17"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19" name="文本框 18"/>
            <p:cNvSpPr txBox="1"/>
            <p:nvPr/>
          </p:nvSpPr>
          <p:spPr>
            <a:xfrm>
              <a:off x="3657" y="7532"/>
              <a:ext cx="15740" cy="1888"/>
            </a:xfrm>
            <a:prstGeom prst="rect">
              <a:avLst/>
            </a:prstGeom>
            <a:noFill/>
          </p:spPr>
          <p:txBody>
            <a:bodyPr wrap="square" rtlCol="0">
              <a:spAutoFit/>
            </a:bodyPr>
            <a:p>
              <a:r>
                <a:t>【表现性效果剪辑】影片《罗拉快跑》中曼尼抢劫超市的片段中画面表现的是留给曼尼的 20 分钟快要到了仍然没有见到罗拉的身影，绝望的曼尼决定铤而走险抢劫超市。这一组镜头组接就是对列构成，把与情节相关联的不同对象的镜头组接在一起，构成并列、对比，强调冲突，渲染紧张气氛，表现出人物复杂的心理矛盾。</a:t>
              </a:r>
            </a:p>
          </p:txBody>
        </p:sp>
      </p:grpSp>
      <p:sp>
        <p:nvSpPr>
          <p:cNvPr id="20" name="文本框 19"/>
          <p:cNvSpPr txBox="1"/>
          <p:nvPr/>
        </p:nvSpPr>
        <p:spPr>
          <a:xfrm>
            <a:off x="264795" y="3140710"/>
            <a:ext cx="11650345" cy="398780"/>
          </a:xfrm>
          <a:prstGeom prst="rect">
            <a:avLst/>
          </a:prstGeom>
          <a:noFill/>
        </p:spPr>
        <p:txBody>
          <a:bodyPr wrap="square" rtlCol="0" anchor="t">
            <a:spAutoFit/>
          </a:bodyPr>
          <a:p>
            <a:r>
              <a:rPr sz="2000">
                <a:solidFill>
                  <a:srgbClr val="382C78"/>
                </a:solidFill>
                <a:sym typeface="+mn-ea"/>
              </a:rPr>
              <a:t>3．节奏性效果剪辑</a:t>
            </a:r>
            <a:endParaRPr sz="2000">
              <a:solidFill>
                <a:srgbClr val="382C78"/>
              </a:solidFill>
              <a:sym typeface="+mn-ea"/>
            </a:endParaRPr>
          </a:p>
        </p:txBody>
      </p:sp>
      <p:grpSp>
        <p:nvGrpSpPr>
          <p:cNvPr id="28" name="组合 27"/>
          <p:cNvGrpSpPr/>
          <p:nvPr/>
        </p:nvGrpSpPr>
        <p:grpSpPr>
          <a:xfrm rot="0">
            <a:off x="264795" y="4432300"/>
            <a:ext cx="11538585" cy="645160"/>
            <a:chOff x="1491" y="3356"/>
            <a:chExt cx="18171" cy="1016"/>
          </a:xfrm>
        </p:grpSpPr>
        <p:sp>
          <p:nvSpPr>
            <p:cNvPr id="29" name="文本框 28"/>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镜头长短的运用，往往取决于剧情发展的内在矛盾冲突和人物内心情感变化，画面快慢的切换不能超越镜头内容含义的充分表达和观众对内容含义理解的最低限度，否则就会造成混乱。</a:t>
              </a:r>
              <a:endParaRPr dirty="0">
                <a:latin typeface="+mn-ea"/>
                <a:cs typeface="宋体" panose="02010600030101010101" pitchFamily="2" charset="-122"/>
                <a:sym typeface="+mn-ea"/>
              </a:endParaRPr>
            </a:p>
          </p:txBody>
        </p:sp>
        <p:sp>
          <p:nvSpPr>
            <p:cNvPr id="30" name="椭圆 2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5" name="组合 34"/>
          <p:cNvGrpSpPr/>
          <p:nvPr/>
        </p:nvGrpSpPr>
        <p:grpSpPr>
          <a:xfrm>
            <a:off x="134620" y="4901565"/>
            <a:ext cx="11468735" cy="1090930"/>
            <a:chOff x="1336" y="7266"/>
            <a:chExt cx="18061" cy="1718"/>
          </a:xfrm>
        </p:grpSpPr>
        <p:grpSp>
          <p:nvGrpSpPr>
            <p:cNvPr id="37" name="组合 36"/>
            <p:cNvGrpSpPr/>
            <p:nvPr/>
          </p:nvGrpSpPr>
          <p:grpSpPr>
            <a:xfrm>
              <a:off x="1336" y="7266"/>
              <a:ext cx="2483" cy="1440"/>
              <a:chOff x="982" y="7247"/>
              <a:chExt cx="2483" cy="1440"/>
            </a:xfrm>
          </p:grpSpPr>
          <p:sp>
            <p:nvSpPr>
              <p:cNvPr id="38" name="文本框 37"/>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9" name="图片 38"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40" name="文本框 39"/>
            <p:cNvSpPr txBox="1"/>
            <p:nvPr/>
          </p:nvSpPr>
          <p:spPr>
            <a:xfrm>
              <a:off x="3657" y="7532"/>
              <a:ext cx="15740" cy="1452"/>
            </a:xfrm>
            <a:prstGeom prst="rect">
              <a:avLst/>
            </a:prstGeom>
            <a:noFill/>
          </p:spPr>
          <p:txBody>
            <a:bodyPr wrap="square" rtlCol="0">
              <a:spAutoFit/>
            </a:bodyPr>
            <a:p>
              <a:r>
                <a:t>【节奏性效果剪辑】影片《三十九级台阶》（英国，1978 年）片尾高潮段落，通过与情节相关的各种画面的系列短镜头交替组接，特别是亨内拖住钟摆指针的镜头与定时炸弹镜头的反复交替组接，节奏紧凑， 制造了非常紧张的气氛，强烈地渲染了人物情绪，达到了极高的艺术效果。</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53465"/>
            <a:chOff x="417" y="38"/>
            <a:chExt cx="7362" cy="1659"/>
          </a:xfrm>
        </p:grpSpPr>
        <p:sp>
          <p:nvSpPr>
            <p:cNvPr id="15" name="文本框 14"/>
            <p:cNvSpPr txBox="1"/>
            <p:nvPr/>
          </p:nvSpPr>
          <p:spPr>
            <a:xfrm>
              <a:off x="417" y="681"/>
              <a:ext cx="6048" cy="1016"/>
            </a:xfrm>
            <a:prstGeom prst="rect">
              <a:avLst/>
            </a:prstGeom>
            <a:noFill/>
          </p:spPr>
          <p:txBody>
            <a:bodyPr wrap="none" rtlCol="0" anchor="t">
              <a:spAutoFit/>
            </a:bodyPr>
            <a:p>
              <a:pPr algn="l"/>
              <a:r>
                <a:rPr lang="zh-CN" altLang="en-US" sz="3600">
                  <a:solidFill>
                    <a:srgbClr val="382C78"/>
                  </a:solidFill>
                  <a:sym typeface="+mn-ea"/>
                </a:rPr>
                <a:t>二、画面剪辑技巧</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38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第五节	微电影剪辑技巧</a:t>
                </a:r>
                <a:endParaRPr>
                  <a:solidFill>
                    <a:schemeClr val="bg1"/>
                  </a:solidFill>
                </a:endParaRPr>
              </a:p>
            </p:txBody>
          </p:sp>
        </p:grpSp>
      </p:grpSp>
      <p:sp>
        <p:nvSpPr>
          <p:cNvPr id="4" name="文本框 3"/>
          <p:cNvSpPr txBox="1"/>
          <p:nvPr/>
        </p:nvSpPr>
        <p:spPr>
          <a:xfrm>
            <a:off x="155575" y="989965"/>
            <a:ext cx="11650345" cy="398780"/>
          </a:xfrm>
          <a:prstGeom prst="rect">
            <a:avLst/>
          </a:prstGeom>
          <a:noFill/>
        </p:spPr>
        <p:txBody>
          <a:bodyPr wrap="square" rtlCol="0" anchor="t">
            <a:spAutoFit/>
          </a:bodyPr>
          <a:p>
            <a:r>
              <a:rPr sz="2000">
                <a:solidFill>
                  <a:srgbClr val="382C78"/>
                </a:solidFill>
                <a:sym typeface="+mn-ea"/>
              </a:rPr>
              <a:t>（三）画面剪接点的选择</a:t>
            </a:r>
            <a:endParaRPr sz="2000">
              <a:solidFill>
                <a:srgbClr val="382C78"/>
              </a:solidFill>
              <a:sym typeface="+mn-ea"/>
            </a:endParaRPr>
          </a:p>
        </p:txBody>
      </p:sp>
      <p:grpSp>
        <p:nvGrpSpPr>
          <p:cNvPr id="28" name="组合 27"/>
          <p:cNvGrpSpPr/>
          <p:nvPr/>
        </p:nvGrpSpPr>
        <p:grpSpPr>
          <a:xfrm rot="0">
            <a:off x="376555" y="2401570"/>
            <a:ext cx="11538585" cy="645160"/>
            <a:chOff x="1491" y="3356"/>
            <a:chExt cx="18171" cy="1016"/>
          </a:xfrm>
        </p:grpSpPr>
        <p:sp>
          <p:nvSpPr>
            <p:cNvPr id="29" name="文本框 28"/>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动作剪接点是以画面中人物的形体动作为基础，以具体剧情和人物在特定情境中的行为为依据，结合实际生活中人体活动规律所选择的镜头间的交接点。动作剪接点往往选择在动作的开始或进行中或动作的结束处。</a:t>
              </a:r>
              <a:endParaRPr dirty="0">
                <a:latin typeface="+mn-ea"/>
                <a:cs typeface="宋体" panose="02010600030101010101" pitchFamily="2" charset="-122"/>
                <a:sym typeface="+mn-ea"/>
              </a:endParaRPr>
            </a:p>
          </p:txBody>
        </p:sp>
        <p:sp>
          <p:nvSpPr>
            <p:cNvPr id="30" name="椭圆 2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6" name="组合 5"/>
          <p:cNvGrpSpPr/>
          <p:nvPr/>
        </p:nvGrpSpPr>
        <p:grpSpPr>
          <a:xfrm>
            <a:off x="417830" y="1212850"/>
            <a:ext cx="11312525" cy="922020"/>
            <a:chOff x="9363" y="3519"/>
            <a:chExt cx="17815" cy="1452"/>
          </a:xfrm>
        </p:grpSpPr>
        <p:sp>
          <p:nvSpPr>
            <p:cNvPr id="2" name="矩形 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10093" y="3519"/>
              <a:ext cx="17085"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语言、音乐、音响是电影声音的三要素，因此声音剪辑也分为语言剪辑、音乐剪辑和音响剪辑。微电影语言剪辑包括对白、独白和旁白。下面主要以对白为例说明语言剪辑的技巧。</a:t>
              </a:r>
              <a:endParaRPr dirty="0">
                <a:latin typeface="+mn-ea"/>
                <a:cs typeface="宋体" panose="02010600030101010101" pitchFamily="2" charset="-122"/>
                <a:sym typeface="+mn-ea"/>
              </a:endParaRPr>
            </a:p>
          </p:txBody>
        </p:sp>
      </p:grpSp>
      <p:sp>
        <p:nvSpPr>
          <p:cNvPr id="12" name="文本框 11"/>
          <p:cNvSpPr txBox="1"/>
          <p:nvPr/>
        </p:nvSpPr>
        <p:spPr>
          <a:xfrm>
            <a:off x="264795" y="2046605"/>
            <a:ext cx="11650345" cy="398780"/>
          </a:xfrm>
          <a:prstGeom prst="rect">
            <a:avLst/>
          </a:prstGeom>
          <a:noFill/>
        </p:spPr>
        <p:txBody>
          <a:bodyPr wrap="square" rtlCol="0" anchor="t">
            <a:spAutoFit/>
          </a:bodyPr>
          <a:p>
            <a:r>
              <a:rPr sz="2000">
                <a:solidFill>
                  <a:srgbClr val="382C78"/>
                </a:solidFill>
                <a:sym typeface="+mn-ea"/>
              </a:rPr>
              <a:t>1．动作剪接点</a:t>
            </a:r>
            <a:endParaRPr sz="2000">
              <a:solidFill>
                <a:srgbClr val="382C78"/>
              </a:solidFill>
              <a:sym typeface="+mn-ea"/>
            </a:endParaRPr>
          </a:p>
        </p:txBody>
      </p:sp>
      <p:grpSp>
        <p:nvGrpSpPr>
          <p:cNvPr id="23" name="组合 22"/>
          <p:cNvGrpSpPr/>
          <p:nvPr/>
        </p:nvGrpSpPr>
        <p:grpSpPr>
          <a:xfrm rot="0">
            <a:off x="376555" y="3046730"/>
            <a:ext cx="11538585" cy="1476375"/>
            <a:chOff x="1491" y="3356"/>
            <a:chExt cx="18171" cy="2325"/>
          </a:xfrm>
        </p:grpSpPr>
        <p:sp>
          <p:nvSpPr>
            <p:cNvPr id="24" name="文本框 23"/>
            <p:cNvSpPr txBox="1"/>
            <p:nvPr/>
          </p:nvSpPr>
          <p:spPr>
            <a:xfrm>
              <a:off x="1980" y="3356"/>
              <a:ext cx="17682" cy="2325"/>
            </a:xfrm>
            <a:prstGeom prst="rect">
              <a:avLst/>
            </a:prstGeom>
            <a:noFill/>
          </p:spPr>
          <p:txBody>
            <a:bodyPr wrap="square" rtlCol="0" anchor="t">
              <a:spAutoFit/>
            </a:bodyPr>
            <a:p>
              <a:r>
                <a:rPr dirty="0">
                  <a:latin typeface="+mn-ea"/>
                  <a:cs typeface="宋体" panose="02010600030101010101" pitchFamily="2" charset="-122"/>
                  <a:sym typeface="+mn-ea"/>
                </a:rPr>
                <a:t>第一，剪接点选择在大动作转换的瞬间。</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第二，剪接点选择在主体动作由静转动或者由动转静的瞬间。</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第三，剪接点选择在动作的间歇点或者完成点</a:t>
              </a:r>
              <a:r>
                <a:rPr lang="zh-CN" dirty="0">
                  <a:latin typeface="+mn-ea"/>
                  <a:cs typeface="宋体" panose="02010600030101010101" pitchFamily="2" charset="-122"/>
                  <a:sym typeface="+mn-ea"/>
                </a:rPr>
                <a:t>。</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第四，剪接点选择在主体在画面中消失的瞬间。</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第五，剪接点选择在主体出画入画的瞬间。</a:t>
              </a:r>
              <a:endParaRPr dirty="0">
                <a:latin typeface="+mn-ea"/>
                <a:cs typeface="宋体" panose="02010600030101010101" pitchFamily="2" charset="-122"/>
                <a:sym typeface="+mn-ea"/>
              </a:endParaRPr>
            </a:p>
          </p:txBody>
        </p:sp>
        <p:sp>
          <p:nvSpPr>
            <p:cNvPr id="25" name="椭圆 24"/>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048" cy="1016"/>
            </a:xfrm>
            <a:prstGeom prst="rect">
              <a:avLst/>
            </a:prstGeom>
            <a:noFill/>
          </p:spPr>
          <p:txBody>
            <a:bodyPr wrap="none" rtlCol="0" anchor="t">
              <a:spAutoFit/>
            </a:bodyPr>
            <a:p>
              <a:pPr algn="l"/>
              <a:r>
                <a:rPr lang="zh-CN" altLang="en-US" sz="3600">
                  <a:solidFill>
                    <a:srgbClr val="382C78"/>
                  </a:solidFill>
                  <a:sym typeface="+mn-ea"/>
                </a:rPr>
                <a:t>二、画面剪辑技巧</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38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第五节	微电影剪辑技巧</a:t>
                </a:r>
                <a:endParaRPr>
                  <a:solidFill>
                    <a:schemeClr val="bg1"/>
                  </a:solidFill>
                </a:endParaRPr>
              </a:p>
            </p:txBody>
          </p:sp>
        </p:grpSp>
      </p:grpSp>
      <p:sp>
        <p:nvSpPr>
          <p:cNvPr id="4" name="文本框 3"/>
          <p:cNvSpPr txBox="1"/>
          <p:nvPr/>
        </p:nvSpPr>
        <p:spPr>
          <a:xfrm>
            <a:off x="155575" y="1121410"/>
            <a:ext cx="11650345" cy="398780"/>
          </a:xfrm>
          <a:prstGeom prst="rect">
            <a:avLst/>
          </a:prstGeom>
          <a:noFill/>
        </p:spPr>
        <p:txBody>
          <a:bodyPr wrap="square" rtlCol="0" anchor="t">
            <a:spAutoFit/>
          </a:bodyPr>
          <a:p>
            <a:r>
              <a:rPr sz="2000">
                <a:solidFill>
                  <a:srgbClr val="382C78"/>
                </a:solidFill>
                <a:sym typeface="+mn-ea"/>
              </a:rPr>
              <a:t>2．情绪剪接点</a:t>
            </a:r>
            <a:endParaRPr sz="2000">
              <a:solidFill>
                <a:srgbClr val="382C78"/>
              </a:solidFill>
              <a:sym typeface="+mn-ea"/>
            </a:endParaRPr>
          </a:p>
        </p:txBody>
      </p:sp>
      <p:grpSp>
        <p:nvGrpSpPr>
          <p:cNvPr id="28" name="组合 27"/>
          <p:cNvGrpSpPr/>
          <p:nvPr/>
        </p:nvGrpSpPr>
        <p:grpSpPr>
          <a:xfrm rot="0">
            <a:off x="417830" y="1520190"/>
            <a:ext cx="11538585" cy="645160"/>
            <a:chOff x="1491" y="3356"/>
            <a:chExt cx="18171" cy="1016"/>
          </a:xfrm>
        </p:grpSpPr>
        <p:sp>
          <p:nvSpPr>
            <p:cNvPr id="29" name="文本框 28"/>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情绪剪接点是以画面中人物的心理活动为基础，以人物在特定情境中的喜、怒、哀、乐、忧、思、悲、恐等外在表情为依据，结合具体情绪的表达所选择的镜头间的交接点。</a:t>
              </a:r>
              <a:endParaRPr dirty="0">
                <a:latin typeface="+mn-ea"/>
                <a:cs typeface="宋体" panose="02010600030101010101" pitchFamily="2" charset="-122"/>
                <a:sym typeface="+mn-ea"/>
              </a:endParaRPr>
            </a:p>
          </p:txBody>
        </p:sp>
        <p:sp>
          <p:nvSpPr>
            <p:cNvPr id="30" name="椭圆 2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3" name="组合 12"/>
          <p:cNvGrpSpPr/>
          <p:nvPr/>
        </p:nvGrpSpPr>
        <p:grpSpPr>
          <a:xfrm rot="0">
            <a:off x="417830" y="2165350"/>
            <a:ext cx="11538585" cy="922020"/>
            <a:chOff x="1491" y="3356"/>
            <a:chExt cx="18171" cy="1452"/>
          </a:xfrm>
        </p:grpSpPr>
        <p:sp>
          <p:nvSpPr>
            <p:cNvPr id="21" name="文本框 20"/>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在一部微电影中，除了人物的外部动作，总会伴随着人物的心理活动和情绪变化，当后者占据主导地位时，镜头剪接点应当依据人物情绪的变化或情节发展内在情绪的要求进行恰当选择，而不必依靠任何形体动作或声音语言，这样才能准确地表现人物的情绪节奏和叙事上的跌宕起伏。</a:t>
              </a:r>
              <a:endParaRPr dirty="0">
                <a:latin typeface="+mn-ea"/>
                <a:cs typeface="宋体" panose="02010600030101010101" pitchFamily="2" charset="-122"/>
                <a:sym typeface="+mn-ea"/>
              </a:endParaRPr>
            </a:p>
          </p:txBody>
        </p:sp>
        <p:sp>
          <p:nvSpPr>
            <p:cNvPr id="22" name="椭圆 21"/>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5" name="组合 34"/>
          <p:cNvGrpSpPr/>
          <p:nvPr/>
        </p:nvGrpSpPr>
        <p:grpSpPr>
          <a:xfrm>
            <a:off x="155575" y="2971800"/>
            <a:ext cx="11468735" cy="1090930"/>
            <a:chOff x="1336" y="7266"/>
            <a:chExt cx="18061" cy="1718"/>
          </a:xfrm>
        </p:grpSpPr>
        <p:grpSp>
          <p:nvGrpSpPr>
            <p:cNvPr id="37" name="组合 36"/>
            <p:cNvGrpSpPr/>
            <p:nvPr/>
          </p:nvGrpSpPr>
          <p:grpSpPr>
            <a:xfrm>
              <a:off x="1336" y="7266"/>
              <a:ext cx="2483" cy="1440"/>
              <a:chOff x="982" y="7247"/>
              <a:chExt cx="2483" cy="1440"/>
            </a:xfrm>
          </p:grpSpPr>
          <p:sp>
            <p:nvSpPr>
              <p:cNvPr id="38" name="文本框 37"/>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9" name="图片 38"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40" name="文本框 39"/>
            <p:cNvSpPr txBox="1"/>
            <p:nvPr/>
          </p:nvSpPr>
          <p:spPr>
            <a:xfrm>
              <a:off x="3657" y="7532"/>
              <a:ext cx="15740" cy="1452"/>
            </a:xfrm>
            <a:prstGeom prst="rect">
              <a:avLst/>
            </a:prstGeom>
            <a:noFill/>
          </p:spPr>
          <p:txBody>
            <a:bodyPr wrap="square" rtlCol="0">
              <a:spAutoFit/>
            </a:bodyPr>
            <a:p>
              <a:r>
                <a:t>【微电影《爱》情绪剪接点】微电影《爱》（俄罗斯，2003 年）在儿子等待出发前的一个情节，一家三口沉默着并排坐在沙发上，神情凝重，心情复杂，伴随着闹钟“嘀嗒”的声音，等待着分别的时刻。这一片段，剪辑的依据显然已不是根据人物的动作关系，而是依据情绪关联。</a:t>
              </a:r>
            </a:p>
          </p:txBody>
        </p:sp>
      </p:grpSp>
      <p:sp>
        <p:nvSpPr>
          <p:cNvPr id="7" name="文本框 6"/>
          <p:cNvSpPr txBox="1"/>
          <p:nvPr/>
        </p:nvSpPr>
        <p:spPr>
          <a:xfrm>
            <a:off x="155575" y="4062730"/>
            <a:ext cx="11650345" cy="398780"/>
          </a:xfrm>
          <a:prstGeom prst="rect">
            <a:avLst/>
          </a:prstGeom>
          <a:noFill/>
        </p:spPr>
        <p:txBody>
          <a:bodyPr wrap="square" rtlCol="0" anchor="t">
            <a:spAutoFit/>
          </a:bodyPr>
          <a:p>
            <a:r>
              <a:rPr sz="2000">
                <a:solidFill>
                  <a:srgbClr val="382C78"/>
                </a:solidFill>
                <a:sym typeface="+mn-ea"/>
              </a:rPr>
              <a:t>3．节奏剪接点</a:t>
            </a:r>
            <a:endParaRPr sz="2000">
              <a:solidFill>
                <a:srgbClr val="382C78"/>
              </a:solidFill>
              <a:sym typeface="+mn-ea"/>
            </a:endParaRPr>
          </a:p>
        </p:txBody>
      </p:sp>
      <p:grpSp>
        <p:nvGrpSpPr>
          <p:cNvPr id="8" name="组合 7"/>
          <p:cNvGrpSpPr/>
          <p:nvPr/>
        </p:nvGrpSpPr>
        <p:grpSpPr>
          <a:xfrm rot="0">
            <a:off x="417830" y="4423410"/>
            <a:ext cx="11538585" cy="645160"/>
            <a:chOff x="1491" y="3356"/>
            <a:chExt cx="18171" cy="1016"/>
          </a:xfrm>
        </p:grpSpPr>
        <p:sp>
          <p:nvSpPr>
            <p:cNvPr id="14" name="文本框 13"/>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节奏剪接点是以情节内容发展进程的节奏为基础，以人物动作、情绪变化的节奏为依据，根据内容表达的情绪、气氛以及镜头造型特征来处理镜头长度所选择的镜头间的交接点。</a:t>
              </a:r>
              <a:endParaRPr dirty="0">
                <a:latin typeface="+mn-ea"/>
                <a:cs typeface="宋体" panose="02010600030101010101" pitchFamily="2" charset="-122"/>
                <a:sym typeface="+mn-ea"/>
              </a:endParaRPr>
            </a:p>
          </p:txBody>
        </p:sp>
        <p:sp>
          <p:nvSpPr>
            <p:cNvPr id="16" name="椭圆 1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7" name="组合 16"/>
          <p:cNvGrpSpPr/>
          <p:nvPr/>
        </p:nvGrpSpPr>
        <p:grpSpPr>
          <a:xfrm rot="0">
            <a:off x="417830" y="5008245"/>
            <a:ext cx="11538585" cy="922020"/>
            <a:chOff x="1491" y="3356"/>
            <a:chExt cx="18171" cy="1452"/>
          </a:xfrm>
        </p:grpSpPr>
        <p:sp>
          <p:nvSpPr>
            <p:cNvPr id="18" name="文本框 17"/>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节奏剪接点的选择，其实质就是运用镜头的不同长度，来创造一种舒缓自如或紧张激烈的节奏，以增加影片的艺术效果。在选择画面节奏剪接点时，既要重视镜头内部运动与外部动作形态的吻合，还要考虑声音的节奏。要注意将镜头的画面造型特征、镜头长度与声音节奏有机地结合起来，以达到画面与声音的和谐统一。</a:t>
              </a:r>
              <a:endParaRPr dirty="0">
                <a:latin typeface="+mn-ea"/>
                <a:cs typeface="宋体" panose="02010600030101010101" pitchFamily="2" charset="-122"/>
                <a:sym typeface="+mn-ea"/>
              </a:endParaRPr>
            </a:p>
          </p:txBody>
        </p:sp>
        <p:sp>
          <p:nvSpPr>
            <p:cNvPr id="19" name="椭圆 1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0" name="组合 19"/>
          <p:cNvGrpSpPr/>
          <p:nvPr/>
        </p:nvGrpSpPr>
        <p:grpSpPr>
          <a:xfrm>
            <a:off x="0" y="5739130"/>
            <a:ext cx="11468735" cy="914400"/>
            <a:chOff x="1336" y="7266"/>
            <a:chExt cx="18061" cy="1440"/>
          </a:xfrm>
        </p:grpSpPr>
        <p:grpSp>
          <p:nvGrpSpPr>
            <p:cNvPr id="23" name="组合 22"/>
            <p:cNvGrpSpPr/>
            <p:nvPr/>
          </p:nvGrpSpPr>
          <p:grpSpPr>
            <a:xfrm>
              <a:off x="1336" y="7266"/>
              <a:ext cx="2483" cy="1440"/>
              <a:chOff x="982" y="7247"/>
              <a:chExt cx="2483" cy="1440"/>
            </a:xfrm>
          </p:grpSpPr>
          <p:sp>
            <p:nvSpPr>
              <p:cNvPr id="24" name="文本框 23"/>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5" name="图片 24"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6" name="文本框 25"/>
            <p:cNvSpPr txBox="1"/>
            <p:nvPr/>
          </p:nvSpPr>
          <p:spPr>
            <a:xfrm>
              <a:off x="3657" y="7532"/>
              <a:ext cx="15740" cy="1016"/>
            </a:xfrm>
            <a:prstGeom prst="rect">
              <a:avLst/>
            </a:prstGeom>
            <a:noFill/>
          </p:spPr>
          <p:txBody>
            <a:bodyPr wrap="square" rtlCol="0">
              <a:spAutoFit/>
            </a:bodyPr>
            <a:p>
              <a:r>
                <a:t>【微电影《一触即发》节奏剪接点】《一触即发》（中国，2010 年）合理地选择剪接点，体现出紧张激烈的节奏，是这部作品成功的关键。</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048" cy="1016"/>
            </a:xfrm>
            <a:prstGeom prst="rect">
              <a:avLst/>
            </a:prstGeom>
            <a:noFill/>
          </p:spPr>
          <p:txBody>
            <a:bodyPr wrap="none" rtlCol="0" anchor="t">
              <a:spAutoFit/>
            </a:bodyPr>
            <a:p>
              <a:pPr algn="l"/>
              <a:r>
                <a:rPr lang="zh-CN" altLang="en-US" sz="3600">
                  <a:solidFill>
                    <a:srgbClr val="382C78"/>
                  </a:solidFill>
                  <a:sym typeface="+mn-ea"/>
                </a:rPr>
                <a:t>二、画面剪辑技巧</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38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第五节	微电影剪辑技巧</a:t>
                </a:r>
                <a:endParaRPr>
                  <a:solidFill>
                    <a:schemeClr val="bg1"/>
                  </a:solidFill>
                </a:endParaRPr>
              </a:p>
            </p:txBody>
          </p:sp>
        </p:grpSp>
      </p:grpSp>
      <p:sp>
        <p:nvSpPr>
          <p:cNvPr id="4" name="文本框 3"/>
          <p:cNvSpPr txBox="1"/>
          <p:nvPr/>
        </p:nvSpPr>
        <p:spPr>
          <a:xfrm>
            <a:off x="155575" y="1121410"/>
            <a:ext cx="11650345" cy="398780"/>
          </a:xfrm>
          <a:prstGeom prst="rect">
            <a:avLst/>
          </a:prstGeom>
          <a:noFill/>
        </p:spPr>
        <p:txBody>
          <a:bodyPr wrap="square" rtlCol="0" anchor="t">
            <a:spAutoFit/>
          </a:bodyPr>
          <a:p>
            <a:r>
              <a:rPr sz="2000">
                <a:solidFill>
                  <a:srgbClr val="382C78"/>
                </a:solidFill>
                <a:sym typeface="+mn-ea"/>
              </a:rPr>
              <a:t>（四）场面过渡与转换技巧</a:t>
            </a:r>
            <a:endParaRPr sz="2000">
              <a:solidFill>
                <a:srgbClr val="382C78"/>
              </a:solidFill>
              <a:sym typeface="+mn-ea"/>
            </a:endParaRPr>
          </a:p>
        </p:txBody>
      </p:sp>
      <p:grpSp>
        <p:nvGrpSpPr>
          <p:cNvPr id="6" name="组合 5"/>
          <p:cNvGrpSpPr/>
          <p:nvPr/>
        </p:nvGrpSpPr>
        <p:grpSpPr>
          <a:xfrm>
            <a:off x="417830" y="1461135"/>
            <a:ext cx="11312525" cy="1337945"/>
            <a:chOff x="9363" y="3519"/>
            <a:chExt cx="17815" cy="2107"/>
          </a:xfrm>
        </p:grpSpPr>
        <p:sp>
          <p:nvSpPr>
            <p:cNvPr id="2" name="矩形 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10093" y="3519"/>
              <a:ext cx="17085" cy="2107"/>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微电影一般都由多个场面或段落构成，当画面时空发生变化时，往往需要在场景与场景、段落与段落之间进行过渡或转换。转场的作用在于连接场景、转换时空、廓清段落、承上启下，从而使影片连续、流畅、完整。</a:t>
              </a:r>
              <a:endParaRPr dirty="0">
                <a:latin typeface="+mn-ea"/>
                <a:cs typeface="宋体" panose="02010600030101010101" pitchFamily="2" charset="-122"/>
                <a:sym typeface="+mn-ea"/>
              </a:endParaRPr>
            </a:p>
          </p:txBody>
        </p:sp>
      </p:grpSp>
      <p:grpSp>
        <p:nvGrpSpPr>
          <p:cNvPr id="9" name="组合 8"/>
          <p:cNvGrpSpPr/>
          <p:nvPr/>
        </p:nvGrpSpPr>
        <p:grpSpPr>
          <a:xfrm>
            <a:off x="417830" y="2690495"/>
            <a:ext cx="11312525" cy="2009775"/>
            <a:chOff x="9363" y="3519"/>
            <a:chExt cx="17815" cy="3165"/>
          </a:xfrm>
        </p:grpSpPr>
        <p:sp>
          <p:nvSpPr>
            <p:cNvPr id="10" name="矩形 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093" y="3519"/>
              <a:ext cx="17085" cy="3165"/>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常用的转场方式有两大类，一类是利用特技效果来转场，另一类是无技巧转场。</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特技效果转场方式丰富多彩，微电影常用的有淡出淡入、叠化、划像、定格等方式。</a:t>
              </a:r>
              <a:endParaRPr dirty="0">
                <a:latin typeface="+mn-ea"/>
                <a:cs typeface="宋体" panose="02010600030101010101" pitchFamily="2" charset="-122"/>
                <a:sym typeface="+mn-ea"/>
              </a:endParaRPr>
            </a:p>
            <a:p>
              <a:pPr algn="l" defTabSz="1218565">
                <a:lnSpc>
                  <a:spcPct val="150000"/>
                </a:lnSpc>
                <a:spcBef>
                  <a:spcPts val="1000"/>
                </a:spcBef>
                <a:defRPr/>
              </a:pPr>
              <a:r>
                <a:rPr dirty="0">
                  <a:latin typeface="+mn-ea"/>
                  <a:cs typeface="宋体" panose="02010600030101010101" pitchFamily="2" charset="-122"/>
                  <a:sym typeface="+mn-ea"/>
                </a:rPr>
                <a:t>无技巧转场方式是通过画面间直接切换进行转场。常见的有以下方式：利用动作转场， 利用主体的相似性转场，利用景物镜头转场，利用特写转场，利用情绪转场，利用声音转场。</a:t>
              </a:r>
              <a:endParaRPr dirty="0">
                <a:latin typeface="+mn-ea"/>
                <a:cs typeface="宋体" panose="02010600030101010101" pitchFamily="2" charset="-122"/>
                <a:sym typeface="+mn-ea"/>
              </a:endParaRPr>
            </a:p>
          </p:txBody>
        </p:sp>
      </p:grpSp>
      <p:sp>
        <p:nvSpPr>
          <p:cNvPr id="12" name="文本框 11"/>
          <p:cNvSpPr txBox="1"/>
          <p:nvPr/>
        </p:nvSpPr>
        <p:spPr>
          <a:xfrm>
            <a:off x="140970" y="4598670"/>
            <a:ext cx="11650345" cy="398780"/>
          </a:xfrm>
          <a:prstGeom prst="rect">
            <a:avLst/>
          </a:prstGeom>
          <a:noFill/>
        </p:spPr>
        <p:txBody>
          <a:bodyPr wrap="square" rtlCol="0" anchor="t">
            <a:spAutoFit/>
          </a:bodyPr>
          <a:p>
            <a:r>
              <a:rPr sz="2000">
                <a:solidFill>
                  <a:srgbClr val="382C78"/>
                </a:solidFill>
                <a:sym typeface="+mn-ea"/>
              </a:rPr>
              <a:t>（五）字幕的设计</a:t>
            </a:r>
            <a:endParaRPr sz="2000">
              <a:solidFill>
                <a:srgbClr val="382C78"/>
              </a:solidFill>
              <a:sym typeface="+mn-ea"/>
            </a:endParaRPr>
          </a:p>
        </p:txBody>
      </p:sp>
      <p:sp>
        <p:nvSpPr>
          <p:cNvPr id="41" name="文本框 40"/>
          <p:cNvSpPr txBox="1"/>
          <p:nvPr/>
        </p:nvSpPr>
        <p:spPr>
          <a:xfrm>
            <a:off x="417830" y="4997450"/>
            <a:ext cx="11650345" cy="398780"/>
          </a:xfrm>
          <a:prstGeom prst="rect">
            <a:avLst/>
          </a:prstGeom>
          <a:noFill/>
        </p:spPr>
        <p:txBody>
          <a:bodyPr wrap="square" rtlCol="0" anchor="t">
            <a:spAutoFit/>
          </a:bodyPr>
          <a:p>
            <a:r>
              <a:rPr sz="2000">
                <a:solidFill>
                  <a:srgbClr val="382C78"/>
                </a:solidFill>
                <a:sym typeface="+mn-ea"/>
              </a:rPr>
              <a:t>1．片头字幕设计</a:t>
            </a:r>
            <a:endParaRPr sz="2000">
              <a:solidFill>
                <a:srgbClr val="382C78"/>
              </a:solidFill>
              <a:sym typeface="+mn-ea"/>
            </a:endParaRPr>
          </a:p>
        </p:txBody>
      </p:sp>
      <p:grpSp>
        <p:nvGrpSpPr>
          <p:cNvPr id="42" name="组合 41"/>
          <p:cNvGrpSpPr/>
          <p:nvPr/>
        </p:nvGrpSpPr>
        <p:grpSpPr>
          <a:xfrm rot="0">
            <a:off x="528955" y="5352415"/>
            <a:ext cx="11538585" cy="469265"/>
            <a:chOff x="1491" y="3356"/>
            <a:chExt cx="18171" cy="739"/>
          </a:xfrm>
        </p:grpSpPr>
        <p:sp>
          <p:nvSpPr>
            <p:cNvPr id="43" name="文本框 42"/>
            <p:cNvSpPr txBox="1"/>
            <p:nvPr/>
          </p:nvSpPr>
          <p:spPr>
            <a:xfrm>
              <a:off x="1980" y="3356"/>
              <a:ext cx="17682" cy="580"/>
            </a:xfrm>
            <a:prstGeom prst="rect">
              <a:avLst/>
            </a:prstGeom>
            <a:noFill/>
          </p:spPr>
          <p:txBody>
            <a:bodyPr wrap="square" rtlCol="0" anchor="t">
              <a:spAutoFit/>
            </a:bodyPr>
            <a:p>
              <a:r>
                <a:rPr dirty="0">
                  <a:latin typeface="+mn-ea"/>
                  <a:cs typeface="宋体" panose="02010600030101010101" pitchFamily="2" charset="-122"/>
                  <a:sym typeface="+mn-ea"/>
                </a:rPr>
                <a:t>片头字幕一般包括影片片名、主创人员、主要演职员等，有时还包括故事发生的时间、地点和背景的简要介绍。</a:t>
              </a:r>
              <a:endParaRPr dirty="0">
                <a:latin typeface="+mn-ea"/>
                <a:cs typeface="宋体" panose="02010600030101010101" pitchFamily="2" charset="-122"/>
                <a:sym typeface="+mn-ea"/>
              </a:endParaRPr>
            </a:p>
          </p:txBody>
        </p:sp>
        <p:sp>
          <p:nvSpPr>
            <p:cNvPr id="44" name="椭圆 4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45" name="组合 44"/>
          <p:cNvGrpSpPr/>
          <p:nvPr/>
        </p:nvGrpSpPr>
        <p:grpSpPr>
          <a:xfrm rot="0">
            <a:off x="528955" y="5916930"/>
            <a:ext cx="11538585" cy="469265"/>
            <a:chOff x="1491" y="3356"/>
            <a:chExt cx="18171" cy="739"/>
          </a:xfrm>
        </p:grpSpPr>
        <p:sp>
          <p:nvSpPr>
            <p:cNvPr id="46" name="文本框 45"/>
            <p:cNvSpPr txBox="1"/>
            <p:nvPr/>
          </p:nvSpPr>
          <p:spPr>
            <a:xfrm>
              <a:off x="1980" y="3356"/>
              <a:ext cx="17682" cy="580"/>
            </a:xfrm>
            <a:prstGeom prst="rect">
              <a:avLst/>
            </a:prstGeom>
            <a:noFill/>
          </p:spPr>
          <p:txBody>
            <a:bodyPr wrap="square" rtlCol="0" anchor="t">
              <a:spAutoFit/>
            </a:bodyPr>
            <a:p>
              <a:r>
                <a:rPr dirty="0">
                  <a:latin typeface="+mn-ea"/>
                  <a:cs typeface="宋体" panose="02010600030101010101" pitchFamily="2" charset="-122"/>
                  <a:sym typeface="+mn-ea"/>
                </a:rPr>
                <a:t>片头字幕的核心在片名设计，片头字幕往往是影片开头的第一组银幕形象，标识作用最为突出。</a:t>
              </a:r>
              <a:endParaRPr dirty="0">
                <a:latin typeface="+mn-ea"/>
                <a:cs typeface="宋体" panose="02010600030101010101" pitchFamily="2" charset="-122"/>
                <a:sym typeface="+mn-ea"/>
              </a:endParaRPr>
            </a:p>
          </p:txBody>
        </p:sp>
        <p:sp>
          <p:nvSpPr>
            <p:cNvPr id="47" name="椭圆 4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97280"/>
            <a:chOff x="417" y="38"/>
            <a:chExt cx="7362" cy="1728"/>
          </a:xfrm>
        </p:grpSpPr>
        <p:sp>
          <p:nvSpPr>
            <p:cNvPr id="15" name="文本框 14"/>
            <p:cNvSpPr txBox="1"/>
            <p:nvPr/>
          </p:nvSpPr>
          <p:spPr>
            <a:xfrm>
              <a:off x="417" y="750"/>
              <a:ext cx="6048" cy="1016"/>
            </a:xfrm>
            <a:prstGeom prst="rect">
              <a:avLst/>
            </a:prstGeom>
            <a:noFill/>
          </p:spPr>
          <p:txBody>
            <a:bodyPr wrap="none" rtlCol="0" anchor="t">
              <a:spAutoFit/>
            </a:bodyPr>
            <a:p>
              <a:pPr algn="l"/>
              <a:r>
                <a:rPr lang="zh-CN" altLang="en-US" sz="3600">
                  <a:solidFill>
                    <a:srgbClr val="382C78"/>
                  </a:solidFill>
                  <a:sym typeface="+mn-ea"/>
                </a:rPr>
                <a:t>二、画面剪辑技巧</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38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第五节	微电影剪辑技巧</a:t>
                </a:r>
                <a:endParaRPr>
                  <a:solidFill>
                    <a:schemeClr val="bg1"/>
                  </a:solidFill>
                </a:endParaRPr>
              </a:p>
            </p:txBody>
          </p:sp>
        </p:grpSp>
      </p:grpSp>
      <p:sp>
        <p:nvSpPr>
          <p:cNvPr id="12" name="文本框 11"/>
          <p:cNvSpPr txBox="1"/>
          <p:nvPr/>
        </p:nvSpPr>
        <p:spPr>
          <a:xfrm>
            <a:off x="115570" y="1121410"/>
            <a:ext cx="11650345" cy="398780"/>
          </a:xfrm>
          <a:prstGeom prst="rect">
            <a:avLst/>
          </a:prstGeom>
          <a:noFill/>
        </p:spPr>
        <p:txBody>
          <a:bodyPr wrap="square" rtlCol="0" anchor="t">
            <a:spAutoFit/>
          </a:bodyPr>
          <a:p>
            <a:r>
              <a:rPr sz="2000">
                <a:solidFill>
                  <a:srgbClr val="382C78"/>
                </a:solidFill>
                <a:sym typeface="+mn-ea"/>
              </a:rPr>
              <a:t>（五）字幕的设计</a:t>
            </a:r>
            <a:endParaRPr sz="2000">
              <a:solidFill>
                <a:srgbClr val="382C78"/>
              </a:solidFill>
              <a:sym typeface="+mn-ea"/>
            </a:endParaRPr>
          </a:p>
        </p:txBody>
      </p:sp>
      <p:sp>
        <p:nvSpPr>
          <p:cNvPr id="41" name="文本框 40"/>
          <p:cNvSpPr txBox="1"/>
          <p:nvPr/>
        </p:nvSpPr>
        <p:spPr>
          <a:xfrm>
            <a:off x="353695" y="1520190"/>
            <a:ext cx="11650345" cy="398780"/>
          </a:xfrm>
          <a:prstGeom prst="rect">
            <a:avLst/>
          </a:prstGeom>
          <a:noFill/>
        </p:spPr>
        <p:txBody>
          <a:bodyPr wrap="square" rtlCol="0" anchor="t">
            <a:spAutoFit/>
          </a:bodyPr>
          <a:p>
            <a:r>
              <a:rPr sz="2000">
                <a:solidFill>
                  <a:srgbClr val="382C78"/>
                </a:solidFill>
                <a:sym typeface="+mn-ea"/>
              </a:rPr>
              <a:t>1．片头字幕设计</a:t>
            </a:r>
            <a:endParaRPr sz="2000">
              <a:solidFill>
                <a:srgbClr val="382C78"/>
              </a:solidFill>
              <a:sym typeface="+mn-ea"/>
            </a:endParaRPr>
          </a:p>
        </p:txBody>
      </p:sp>
      <p:grpSp>
        <p:nvGrpSpPr>
          <p:cNvPr id="42" name="组合 41"/>
          <p:cNvGrpSpPr/>
          <p:nvPr/>
        </p:nvGrpSpPr>
        <p:grpSpPr>
          <a:xfrm rot="0">
            <a:off x="441325" y="1911985"/>
            <a:ext cx="11538585" cy="2030095"/>
            <a:chOff x="1491" y="3356"/>
            <a:chExt cx="18171" cy="3197"/>
          </a:xfrm>
        </p:grpSpPr>
        <p:sp>
          <p:nvSpPr>
            <p:cNvPr id="43" name="文本框 42"/>
            <p:cNvSpPr txBox="1"/>
            <p:nvPr/>
          </p:nvSpPr>
          <p:spPr>
            <a:xfrm>
              <a:off x="1980" y="3356"/>
              <a:ext cx="17682" cy="3197"/>
            </a:xfrm>
            <a:prstGeom prst="rect">
              <a:avLst/>
            </a:prstGeom>
            <a:noFill/>
          </p:spPr>
          <p:txBody>
            <a:bodyPr wrap="square" rtlCol="0" anchor="t">
              <a:spAutoFit/>
            </a:bodyPr>
            <a:p>
              <a:r>
                <a:rPr dirty="0">
                  <a:latin typeface="+mn-ea"/>
                  <a:cs typeface="宋体" panose="02010600030101010101" pitchFamily="2" charset="-122"/>
                  <a:sym typeface="+mn-ea"/>
                </a:rPr>
                <a:t>（1）片名字数</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片名的字数要根据影片的题材、内容、风格、样式而定，片名应高度概括影片主题并赋予寓意。一般来说，字数最多不超过 8 个字，以 2 至 5 个字为宜。</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（2）片名字体</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正剧片、悲剧片、传记片等片名字幕的字体多用隶书、魏碑、黑体、仿宋，显得庄重、严肃。儿童片、动画片一般采用美术字，显得活泼、可爱。喜剧片多采用行书、楷体等。</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（3）片名颜色</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片名的颜色可根据颜色的象征意义和观众感受加以选择设计</a:t>
              </a:r>
              <a:r>
                <a:rPr lang="zh-CN" dirty="0">
                  <a:latin typeface="+mn-ea"/>
                  <a:cs typeface="宋体" panose="02010600030101010101" pitchFamily="2" charset="-122"/>
                  <a:sym typeface="+mn-ea"/>
                </a:rPr>
                <a:t>。</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（4）片头字幕的排列</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片名字幕一般居中横排，片头主要演职员字幕要依据影片风格进行排列，既要灵活开放，又要相对稳定，力忌散乱，做到字幕造型与片头画面和谐统一。</a:t>
              </a:r>
              <a:endParaRPr dirty="0">
                <a:latin typeface="+mn-ea"/>
                <a:cs typeface="宋体" panose="02010600030101010101" pitchFamily="2" charset="-122"/>
                <a:sym typeface="+mn-ea"/>
              </a:endParaRPr>
            </a:p>
          </p:txBody>
        </p:sp>
        <p:sp>
          <p:nvSpPr>
            <p:cNvPr id="44" name="椭圆 4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45" name="组合 44"/>
          <p:cNvGrpSpPr/>
          <p:nvPr/>
        </p:nvGrpSpPr>
        <p:grpSpPr>
          <a:xfrm rot="0">
            <a:off x="458470" y="4347845"/>
            <a:ext cx="11538585" cy="469265"/>
            <a:chOff x="1491" y="3356"/>
            <a:chExt cx="18171" cy="739"/>
          </a:xfrm>
        </p:grpSpPr>
        <p:sp>
          <p:nvSpPr>
            <p:cNvPr id="46" name="文本框 45"/>
            <p:cNvSpPr txBox="1"/>
            <p:nvPr/>
          </p:nvSpPr>
          <p:spPr>
            <a:xfrm>
              <a:off x="1980" y="3356"/>
              <a:ext cx="17682" cy="580"/>
            </a:xfrm>
            <a:prstGeom prst="rect">
              <a:avLst/>
            </a:prstGeom>
            <a:noFill/>
          </p:spPr>
          <p:txBody>
            <a:bodyPr wrap="square" rtlCol="0" anchor="t">
              <a:spAutoFit/>
            </a:bodyPr>
            <a:p>
              <a:r>
                <a:rPr dirty="0">
                  <a:latin typeface="+mn-ea"/>
                  <a:cs typeface="宋体" panose="02010600030101010101" pitchFamily="2" charset="-122"/>
                  <a:sym typeface="+mn-ea"/>
                </a:rPr>
                <a:t>片尾字幕通常包含演职员表、制作单位、合作单位等信息，有的还会在影片结束时出现“终”“完”等提示语。</a:t>
              </a:r>
              <a:endParaRPr dirty="0">
                <a:latin typeface="+mn-ea"/>
                <a:cs typeface="宋体" panose="02010600030101010101" pitchFamily="2" charset="-122"/>
                <a:sym typeface="+mn-ea"/>
              </a:endParaRPr>
            </a:p>
          </p:txBody>
        </p:sp>
        <p:sp>
          <p:nvSpPr>
            <p:cNvPr id="47" name="椭圆 4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 name="文本框 6"/>
          <p:cNvSpPr txBox="1"/>
          <p:nvPr/>
        </p:nvSpPr>
        <p:spPr>
          <a:xfrm>
            <a:off x="271145" y="3942080"/>
            <a:ext cx="11650345" cy="398780"/>
          </a:xfrm>
          <a:prstGeom prst="rect">
            <a:avLst/>
          </a:prstGeom>
          <a:noFill/>
        </p:spPr>
        <p:txBody>
          <a:bodyPr wrap="square" rtlCol="0" anchor="t">
            <a:spAutoFit/>
          </a:bodyPr>
          <a:p>
            <a:r>
              <a:rPr sz="2000">
                <a:solidFill>
                  <a:srgbClr val="382C78"/>
                </a:solidFill>
                <a:sym typeface="+mn-ea"/>
              </a:rPr>
              <a:t>2．片尾及片中字幕设计</a:t>
            </a:r>
            <a:endParaRPr sz="2000">
              <a:solidFill>
                <a:srgbClr val="382C78"/>
              </a:solidFill>
              <a:sym typeface="+mn-ea"/>
            </a:endParaRPr>
          </a:p>
        </p:txBody>
      </p:sp>
      <p:grpSp>
        <p:nvGrpSpPr>
          <p:cNvPr id="8" name="组合 7"/>
          <p:cNvGrpSpPr/>
          <p:nvPr/>
        </p:nvGrpSpPr>
        <p:grpSpPr>
          <a:xfrm rot="0">
            <a:off x="475615" y="4881880"/>
            <a:ext cx="11538585" cy="645160"/>
            <a:chOff x="1491" y="3356"/>
            <a:chExt cx="18171" cy="1016"/>
          </a:xfrm>
        </p:grpSpPr>
        <p:sp>
          <p:nvSpPr>
            <p:cNvPr id="13" name="文本框 12"/>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现代影片都会加入</a:t>
              </a:r>
              <a:r>
                <a:rPr dirty="0">
                  <a:latin typeface="+mn-ea"/>
                  <a:cs typeface="宋体" panose="02010600030101010101" pitchFamily="2" charset="-122"/>
                  <a:sym typeface="+mn-ea"/>
                </a:rPr>
                <a:t>对白、旁白、唱词、译文等字幕</a:t>
              </a:r>
              <a:r>
                <a:rPr lang="zh-CN" dirty="0">
                  <a:latin typeface="+mn-ea"/>
                  <a:cs typeface="宋体" panose="02010600030101010101" pitchFamily="2" charset="-122"/>
                  <a:sym typeface="+mn-ea"/>
                </a:rPr>
                <a:t>。影片中的对白、插曲、解说以及片尾等说明性的字幕通常选用白色字幕。此外，字幕的排列和字幕的呈现要符合影片的总体风格，做到字幕与画面相匹配，相得益彰。</a:t>
              </a:r>
              <a:endParaRPr lang="zh-CN" dirty="0">
                <a:latin typeface="+mn-ea"/>
                <a:cs typeface="宋体" panose="02010600030101010101" pitchFamily="2" charset="-122"/>
                <a:sym typeface="+mn-ea"/>
              </a:endParaRPr>
            </a:p>
          </p:txBody>
        </p:sp>
        <p:sp>
          <p:nvSpPr>
            <p:cNvPr id="14" name="椭圆 1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9" name="组合 18"/>
          <p:cNvGrpSpPr/>
          <p:nvPr/>
        </p:nvGrpSpPr>
        <p:grpSpPr>
          <a:xfrm rot="0">
            <a:off x="441325" y="5599430"/>
            <a:ext cx="11538585" cy="645160"/>
            <a:chOff x="1491" y="3356"/>
            <a:chExt cx="18171" cy="1016"/>
          </a:xfrm>
        </p:grpSpPr>
        <p:sp>
          <p:nvSpPr>
            <p:cNvPr id="20" name="文本框 19"/>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对一些带方言的影片或外文翻译影片而言，书面化的台词字幕可以很好地弥补观众的语言理解障碍，</a:t>
              </a:r>
              <a:r>
                <a:rPr lang="zh-CN" dirty="0">
                  <a:latin typeface="+mn-ea"/>
                  <a:cs typeface="宋体" panose="02010600030101010101" pitchFamily="2" charset="-122"/>
                  <a:sym typeface="+mn-ea"/>
                </a:rPr>
                <a:t>但</a:t>
              </a:r>
              <a:r>
                <a:rPr dirty="0">
                  <a:latin typeface="+mn-ea"/>
                  <a:cs typeface="宋体" panose="02010600030101010101" pitchFamily="2" charset="-122"/>
                  <a:sym typeface="+mn-ea"/>
                </a:rPr>
                <a:t>字幕的标识作用不应过分放大，以免影响到视觉和声音元素的表现。</a:t>
              </a:r>
              <a:endParaRPr dirty="0">
                <a:latin typeface="+mn-ea"/>
                <a:cs typeface="宋体" panose="02010600030101010101" pitchFamily="2" charset="-122"/>
                <a:sym typeface="+mn-ea"/>
              </a:endParaRPr>
            </a:p>
          </p:txBody>
        </p:sp>
        <p:sp>
          <p:nvSpPr>
            <p:cNvPr id="21" name="椭圆 2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53465"/>
            <a:chOff x="417" y="38"/>
            <a:chExt cx="7362" cy="1659"/>
          </a:xfrm>
        </p:grpSpPr>
        <p:sp>
          <p:nvSpPr>
            <p:cNvPr id="15" name="文本框 14"/>
            <p:cNvSpPr txBox="1"/>
            <p:nvPr/>
          </p:nvSpPr>
          <p:spPr>
            <a:xfrm>
              <a:off x="417" y="681"/>
              <a:ext cx="6048" cy="1016"/>
            </a:xfrm>
            <a:prstGeom prst="rect">
              <a:avLst/>
            </a:prstGeom>
            <a:noFill/>
          </p:spPr>
          <p:txBody>
            <a:bodyPr wrap="none" rtlCol="0" anchor="t">
              <a:spAutoFit/>
            </a:bodyPr>
            <a:p>
              <a:pPr algn="l"/>
              <a:r>
                <a:rPr lang="zh-CN" altLang="en-US" sz="3600">
                  <a:solidFill>
                    <a:srgbClr val="382C78"/>
                  </a:solidFill>
                  <a:sym typeface="+mn-ea"/>
                </a:rPr>
                <a:t>三、声音剪辑技巧</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38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第五节	微电影剪辑技巧</a:t>
                </a:r>
                <a:endParaRPr>
                  <a:solidFill>
                    <a:schemeClr val="bg1"/>
                  </a:solidFill>
                </a:endParaRPr>
              </a:p>
            </p:txBody>
          </p:sp>
        </p:grpSp>
      </p:grpSp>
      <p:sp>
        <p:nvSpPr>
          <p:cNvPr id="12" name="文本框 11"/>
          <p:cNvSpPr txBox="1"/>
          <p:nvPr/>
        </p:nvSpPr>
        <p:spPr>
          <a:xfrm>
            <a:off x="115570" y="989965"/>
            <a:ext cx="11650345" cy="398780"/>
          </a:xfrm>
          <a:prstGeom prst="rect">
            <a:avLst/>
          </a:prstGeom>
          <a:noFill/>
        </p:spPr>
        <p:txBody>
          <a:bodyPr wrap="square" rtlCol="0" anchor="t">
            <a:spAutoFit/>
          </a:bodyPr>
          <a:p>
            <a:r>
              <a:rPr sz="2000">
                <a:solidFill>
                  <a:srgbClr val="382C78"/>
                </a:solidFill>
                <a:sym typeface="+mn-ea"/>
              </a:rPr>
              <a:t>（一）声音剪辑特点</a:t>
            </a:r>
            <a:endParaRPr sz="2000">
              <a:solidFill>
                <a:srgbClr val="382C78"/>
              </a:solidFill>
              <a:sym typeface="+mn-ea"/>
            </a:endParaRPr>
          </a:p>
        </p:txBody>
      </p:sp>
      <p:sp>
        <p:nvSpPr>
          <p:cNvPr id="41" name="文本框 40"/>
          <p:cNvSpPr txBox="1"/>
          <p:nvPr/>
        </p:nvSpPr>
        <p:spPr>
          <a:xfrm>
            <a:off x="353695" y="1344930"/>
            <a:ext cx="11650345" cy="398780"/>
          </a:xfrm>
          <a:prstGeom prst="rect">
            <a:avLst/>
          </a:prstGeom>
          <a:noFill/>
        </p:spPr>
        <p:txBody>
          <a:bodyPr wrap="square" rtlCol="0" anchor="t">
            <a:spAutoFit/>
          </a:bodyPr>
          <a:p>
            <a:r>
              <a:rPr sz="2000">
                <a:solidFill>
                  <a:srgbClr val="382C78"/>
                </a:solidFill>
                <a:sym typeface="+mn-ea"/>
              </a:rPr>
              <a:t>1．叙事性声音蒙太奇</a:t>
            </a:r>
            <a:endParaRPr sz="2000">
              <a:solidFill>
                <a:srgbClr val="382C78"/>
              </a:solidFill>
              <a:sym typeface="+mn-ea"/>
            </a:endParaRPr>
          </a:p>
        </p:txBody>
      </p:sp>
      <p:grpSp>
        <p:nvGrpSpPr>
          <p:cNvPr id="42" name="组合 41"/>
          <p:cNvGrpSpPr/>
          <p:nvPr/>
        </p:nvGrpSpPr>
        <p:grpSpPr>
          <a:xfrm rot="0">
            <a:off x="441325" y="1649095"/>
            <a:ext cx="11538585" cy="645160"/>
            <a:chOff x="1491" y="3356"/>
            <a:chExt cx="18171" cy="1016"/>
          </a:xfrm>
        </p:grpSpPr>
        <p:sp>
          <p:nvSpPr>
            <p:cNvPr id="43" name="文本框 42"/>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叙事性声音蒙太奇是按照故事的发展脉络、事件的逻辑顺序和因果关系来组接声音的一种客观的、写实性的声音蒙太奇。</a:t>
              </a:r>
              <a:endParaRPr dirty="0">
                <a:latin typeface="+mn-ea"/>
                <a:cs typeface="宋体" panose="02010600030101010101" pitchFamily="2" charset="-122"/>
                <a:sym typeface="+mn-ea"/>
              </a:endParaRPr>
            </a:p>
          </p:txBody>
        </p:sp>
        <p:sp>
          <p:nvSpPr>
            <p:cNvPr id="44" name="椭圆 4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45" name="组合 44"/>
          <p:cNvGrpSpPr/>
          <p:nvPr/>
        </p:nvGrpSpPr>
        <p:grpSpPr>
          <a:xfrm rot="0">
            <a:off x="475615" y="2235835"/>
            <a:ext cx="11538585" cy="645160"/>
            <a:chOff x="1491" y="3356"/>
            <a:chExt cx="18171" cy="1016"/>
          </a:xfrm>
        </p:grpSpPr>
        <p:sp>
          <p:nvSpPr>
            <p:cNvPr id="46" name="文本框 45"/>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它主要以交代情节和展示真实声音为主。在实际剪辑操作中，可以使用声画同步、声音提前、声音滞后、声音转换和声音渐显渐隐等几种方法。</a:t>
              </a:r>
              <a:endParaRPr dirty="0">
                <a:latin typeface="+mn-ea"/>
                <a:cs typeface="宋体" panose="02010600030101010101" pitchFamily="2" charset="-122"/>
                <a:sym typeface="+mn-ea"/>
              </a:endParaRPr>
            </a:p>
          </p:txBody>
        </p:sp>
        <p:sp>
          <p:nvSpPr>
            <p:cNvPr id="47" name="椭圆 4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8" name="组合 7"/>
          <p:cNvGrpSpPr/>
          <p:nvPr/>
        </p:nvGrpSpPr>
        <p:grpSpPr>
          <a:xfrm rot="0">
            <a:off x="475615" y="2822575"/>
            <a:ext cx="11538585" cy="3969385"/>
            <a:chOff x="1491" y="3356"/>
            <a:chExt cx="18171" cy="6251"/>
          </a:xfrm>
        </p:grpSpPr>
        <p:sp>
          <p:nvSpPr>
            <p:cNvPr id="13" name="文本框 12"/>
            <p:cNvSpPr txBox="1"/>
            <p:nvPr/>
          </p:nvSpPr>
          <p:spPr>
            <a:xfrm>
              <a:off x="1980" y="3356"/>
              <a:ext cx="17682" cy="6251"/>
            </a:xfrm>
            <a:prstGeom prst="rect">
              <a:avLst/>
            </a:prstGeom>
            <a:noFill/>
          </p:spPr>
          <p:txBody>
            <a:bodyPr wrap="square" rtlCol="0" anchor="t">
              <a:spAutoFit/>
            </a:bodyPr>
            <a:p>
              <a:r>
                <a:rPr dirty="0">
                  <a:latin typeface="+mn-ea"/>
                  <a:cs typeface="宋体" panose="02010600030101010101" pitchFamily="2" charset="-122"/>
                  <a:sym typeface="+mn-ea"/>
                </a:rPr>
                <a:t>声画同步法</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这种剪辑是声音的切入与画面内容同步，使声画的时空完全一致，主要表现内容的真实性。最常见的是影片中的人物对白。</a:t>
              </a:r>
              <a:endParaRPr dirty="0">
                <a:latin typeface="+mn-ea"/>
                <a:cs typeface="宋体" panose="02010600030101010101" pitchFamily="2" charset="-122"/>
                <a:sym typeface="+mn-ea"/>
              </a:endParaRPr>
            </a:p>
            <a:p>
              <a:endParaRPr dirty="0">
                <a:latin typeface="+mn-ea"/>
                <a:cs typeface="宋体" panose="02010600030101010101" pitchFamily="2" charset="-122"/>
                <a:sym typeface="+mn-ea"/>
              </a:endParaRPr>
            </a:p>
            <a:p>
              <a:r>
                <a:rPr dirty="0">
                  <a:latin typeface="+mn-ea"/>
                  <a:cs typeface="宋体" panose="02010600030101010101" pitchFamily="2" charset="-122"/>
                  <a:sym typeface="+mn-ea"/>
                </a:rPr>
                <a:t>声音提前法</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这种剪辑是在画面段落转换时，后一个画面段落的声音提前出现在前一个画面段落的尾部，引起悬念，造成一种先声夺人的特殊心理效果。</a:t>
              </a:r>
              <a:endParaRPr dirty="0">
                <a:latin typeface="+mn-ea"/>
                <a:cs typeface="宋体" panose="02010600030101010101" pitchFamily="2" charset="-122"/>
                <a:sym typeface="+mn-ea"/>
              </a:endParaRPr>
            </a:p>
            <a:p>
              <a:endParaRPr dirty="0">
                <a:latin typeface="+mn-ea"/>
                <a:cs typeface="宋体" panose="02010600030101010101" pitchFamily="2" charset="-122"/>
                <a:sym typeface="+mn-ea"/>
              </a:endParaRPr>
            </a:p>
            <a:p>
              <a:r>
                <a:rPr dirty="0">
                  <a:latin typeface="+mn-ea"/>
                  <a:cs typeface="宋体" panose="02010600030101010101" pitchFamily="2" charset="-122"/>
                  <a:sym typeface="+mn-ea"/>
                </a:rPr>
                <a:t>声音滞后法</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这种剪辑是在画面段落转换时，前一个画面段落中出现的声音，一直延续到下一个画面段落中，从而对前后画面段落的时空关系进行衔接。</a:t>
              </a:r>
              <a:endParaRPr dirty="0">
                <a:latin typeface="+mn-ea"/>
                <a:cs typeface="宋体" panose="02010600030101010101" pitchFamily="2" charset="-122"/>
                <a:sym typeface="+mn-ea"/>
              </a:endParaRPr>
            </a:p>
            <a:p>
              <a:endParaRPr dirty="0">
                <a:latin typeface="+mn-ea"/>
                <a:cs typeface="宋体" panose="02010600030101010101" pitchFamily="2" charset="-122"/>
                <a:sym typeface="+mn-ea"/>
              </a:endParaRPr>
            </a:p>
            <a:p>
              <a:r>
                <a:rPr dirty="0">
                  <a:latin typeface="+mn-ea"/>
                  <a:cs typeface="宋体" panose="02010600030101010101" pitchFamily="2" charset="-122"/>
                  <a:sym typeface="+mn-ea"/>
                </a:rPr>
                <a:t>声音渐显渐隐法</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这种剪辑方法又称声音淡入淡出法，是指前一个画面段落的声音逐渐消失，后一个画面段落的声音逐渐出现的一种剪辑方法。</a:t>
              </a:r>
              <a:endParaRPr dirty="0">
                <a:latin typeface="+mn-ea"/>
                <a:cs typeface="宋体" panose="02010600030101010101" pitchFamily="2" charset="-122"/>
                <a:sym typeface="+mn-ea"/>
              </a:endParaRPr>
            </a:p>
            <a:p>
              <a:endParaRPr dirty="0">
                <a:latin typeface="+mn-ea"/>
                <a:cs typeface="宋体" panose="02010600030101010101" pitchFamily="2" charset="-122"/>
                <a:sym typeface="+mn-ea"/>
              </a:endParaRPr>
            </a:p>
            <a:p>
              <a:r>
                <a:rPr dirty="0">
                  <a:latin typeface="+mn-ea"/>
                  <a:cs typeface="宋体" panose="02010600030101010101" pitchFamily="2" charset="-122"/>
                  <a:sym typeface="+mn-ea"/>
                </a:rPr>
                <a:t>声音转换法</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这种剪辑是通过前后两个画面声音的相同或关联性来实现画面的转换。这种转场手法较为生动、流畅和自然。</a:t>
              </a:r>
              <a:endParaRPr dirty="0">
                <a:latin typeface="+mn-ea"/>
                <a:cs typeface="宋体" panose="02010600030101010101" pitchFamily="2" charset="-122"/>
                <a:sym typeface="+mn-ea"/>
              </a:endParaRPr>
            </a:p>
          </p:txBody>
        </p:sp>
        <p:sp>
          <p:nvSpPr>
            <p:cNvPr id="14" name="椭圆 1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53465"/>
            <a:chOff x="417" y="38"/>
            <a:chExt cx="7362" cy="1659"/>
          </a:xfrm>
        </p:grpSpPr>
        <p:sp>
          <p:nvSpPr>
            <p:cNvPr id="15" name="文本框 14"/>
            <p:cNvSpPr txBox="1"/>
            <p:nvPr/>
          </p:nvSpPr>
          <p:spPr>
            <a:xfrm>
              <a:off x="417" y="681"/>
              <a:ext cx="6048" cy="1016"/>
            </a:xfrm>
            <a:prstGeom prst="rect">
              <a:avLst/>
            </a:prstGeom>
            <a:noFill/>
          </p:spPr>
          <p:txBody>
            <a:bodyPr wrap="none" rtlCol="0" anchor="t">
              <a:spAutoFit/>
            </a:bodyPr>
            <a:p>
              <a:pPr algn="l"/>
              <a:r>
                <a:rPr lang="zh-CN" altLang="en-US" sz="3600">
                  <a:solidFill>
                    <a:srgbClr val="382C78"/>
                  </a:solidFill>
                  <a:sym typeface="+mn-ea"/>
                </a:rPr>
                <a:t>三、声音剪辑技巧</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38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第五节	微电影剪辑技巧</a:t>
                </a:r>
                <a:endParaRPr>
                  <a:solidFill>
                    <a:schemeClr val="bg1"/>
                  </a:solidFill>
                </a:endParaRPr>
              </a:p>
            </p:txBody>
          </p:sp>
        </p:grpSp>
      </p:grpSp>
      <p:sp>
        <p:nvSpPr>
          <p:cNvPr id="12" name="文本框 11"/>
          <p:cNvSpPr txBox="1"/>
          <p:nvPr/>
        </p:nvSpPr>
        <p:spPr>
          <a:xfrm>
            <a:off x="115570" y="989965"/>
            <a:ext cx="11650345" cy="398780"/>
          </a:xfrm>
          <a:prstGeom prst="rect">
            <a:avLst/>
          </a:prstGeom>
          <a:noFill/>
        </p:spPr>
        <p:txBody>
          <a:bodyPr wrap="square" rtlCol="0" anchor="t">
            <a:spAutoFit/>
          </a:bodyPr>
          <a:p>
            <a:r>
              <a:rPr sz="2000">
                <a:solidFill>
                  <a:srgbClr val="382C78"/>
                </a:solidFill>
                <a:sym typeface="+mn-ea"/>
              </a:rPr>
              <a:t>（一）声音剪辑特点</a:t>
            </a:r>
            <a:endParaRPr sz="2000">
              <a:solidFill>
                <a:srgbClr val="382C78"/>
              </a:solidFill>
              <a:sym typeface="+mn-ea"/>
            </a:endParaRPr>
          </a:p>
        </p:txBody>
      </p:sp>
      <p:sp>
        <p:nvSpPr>
          <p:cNvPr id="41" name="文本框 40"/>
          <p:cNvSpPr txBox="1"/>
          <p:nvPr/>
        </p:nvSpPr>
        <p:spPr>
          <a:xfrm>
            <a:off x="353695" y="1344930"/>
            <a:ext cx="11650345" cy="398780"/>
          </a:xfrm>
          <a:prstGeom prst="rect">
            <a:avLst/>
          </a:prstGeom>
          <a:noFill/>
        </p:spPr>
        <p:txBody>
          <a:bodyPr wrap="square" rtlCol="0" anchor="t">
            <a:spAutoFit/>
          </a:bodyPr>
          <a:p>
            <a:r>
              <a:rPr sz="2000">
                <a:solidFill>
                  <a:srgbClr val="382C78"/>
                </a:solidFill>
                <a:sym typeface="+mn-ea"/>
              </a:rPr>
              <a:t>1．叙事性声音蒙太奇</a:t>
            </a:r>
            <a:endParaRPr sz="2000">
              <a:solidFill>
                <a:srgbClr val="382C78"/>
              </a:solidFill>
              <a:sym typeface="+mn-ea"/>
            </a:endParaRPr>
          </a:p>
        </p:txBody>
      </p:sp>
      <p:grpSp>
        <p:nvGrpSpPr>
          <p:cNvPr id="35" name="组合 34"/>
          <p:cNvGrpSpPr/>
          <p:nvPr/>
        </p:nvGrpSpPr>
        <p:grpSpPr>
          <a:xfrm>
            <a:off x="188595" y="1612265"/>
            <a:ext cx="11468735" cy="2475865"/>
            <a:chOff x="1336" y="7266"/>
            <a:chExt cx="18061" cy="3899"/>
          </a:xfrm>
        </p:grpSpPr>
        <p:grpSp>
          <p:nvGrpSpPr>
            <p:cNvPr id="37" name="组合 36"/>
            <p:cNvGrpSpPr/>
            <p:nvPr/>
          </p:nvGrpSpPr>
          <p:grpSpPr>
            <a:xfrm>
              <a:off x="1336" y="7266"/>
              <a:ext cx="2483" cy="1440"/>
              <a:chOff x="982" y="7247"/>
              <a:chExt cx="2483" cy="1440"/>
            </a:xfrm>
          </p:grpSpPr>
          <p:sp>
            <p:nvSpPr>
              <p:cNvPr id="38" name="文本框 37"/>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9" name="图片 38"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40" name="文本框 39"/>
            <p:cNvSpPr txBox="1"/>
            <p:nvPr/>
          </p:nvSpPr>
          <p:spPr>
            <a:xfrm>
              <a:off x="3657" y="7532"/>
              <a:ext cx="15740" cy="3633"/>
            </a:xfrm>
            <a:prstGeom prst="rect">
              <a:avLst/>
            </a:prstGeom>
            <a:noFill/>
          </p:spPr>
          <p:txBody>
            <a:bodyPr wrap="square" rtlCol="0">
              <a:spAutoFit/>
            </a:bodyPr>
            <a:p>
              <a:r>
                <a:t>【声音提前】微电影《红领巾》（中国，2011 年）与片名组接的第一个镜头，就出现了声音提前的剪辑手法。</a:t>
              </a:r>
            </a:p>
            <a:p>
              <a:r>
                <a:t>【声音滞后】微电影《红领巾》（中国，2011 年）张小明爬上旗杆摔下来的段落，声音处理就极富于戏剧性。</a:t>
              </a:r>
            </a:p>
            <a:p>
              <a:r>
                <a:t>【声音渐显渐隐】微电影《希望树》（中国，2012 年）的片头，随着画面的淡入，吉他弹唱的声音渐显。</a:t>
              </a:r>
            </a:p>
            <a:p>
              <a:r>
                <a:t>【声音转换】影片《中国合伙人》（中国，2015 年）开头部分，这种通过声音的关联性来实现画面转换显得形象生动、自然流畅。</a:t>
              </a:r>
            </a:p>
          </p:txBody>
        </p:sp>
      </p:grpSp>
      <p:sp>
        <p:nvSpPr>
          <p:cNvPr id="2" name="文本框 1"/>
          <p:cNvSpPr txBox="1"/>
          <p:nvPr/>
        </p:nvSpPr>
        <p:spPr>
          <a:xfrm>
            <a:off x="271145" y="4088130"/>
            <a:ext cx="11650345" cy="398780"/>
          </a:xfrm>
          <a:prstGeom prst="rect">
            <a:avLst/>
          </a:prstGeom>
          <a:noFill/>
        </p:spPr>
        <p:txBody>
          <a:bodyPr wrap="square" rtlCol="0" anchor="t">
            <a:spAutoFit/>
          </a:bodyPr>
          <a:p>
            <a:r>
              <a:rPr sz="2000">
                <a:solidFill>
                  <a:srgbClr val="382C78"/>
                </a:solidFill>
                <a:sym typeface="+mn-ea"/>
              </a:rPr>
              <a:t>2．表现性声音蒙太奇</a:t>
            </a:r>
            <a:endParaRPr sz="2000">
              <a:solidFill>
                <a:srgbClr val="382C78"/>
              </a:solidFill>
              <a:sym typeface="+mn-ea"/>
            </a:endParaRPr>
          </a:p>
        </p:txBody>
      </p:sp>
      <p:grpSp>
        <p:nvGrpSpPr>
          <p:cNvPr id="4" name="组合 3"/>
          <p:cNvGrpSpPr/>
          <p:nvPr/>
        </p:nvGrpSpPr>
        <p:grpSpPr>
          <a:xfrm rot="0">
            <a:off x="465455" y="4486910"/>
            <a:ext cx="11538585" cy="922020"/>
            <a:chOff x="1491" y="3356"/>
            <a:chExt cx="18171" cy="1452"/>
          </a:xfrm>
        </p:grpSpPr>
        <p:sp>
          <p:nvSpPr>
            <p:cNvPr id="5" name="文本框 4"/>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表现性声音蒙太奇是将现实和非现实生活中的声音加以夸张、歪曲、变形等艺术处理， 以表现人物的精神状态，揭示人物的内心世界或象征、隐喻事物的性质。它突出了创作者对</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声音内容进行创作的主观性和写意性。</a:t>
              </a:r>
              <a:endParaRPr dirty="0">
                <a:latin typeface="+mn-ea"/>
                <a:cs typeface="宋体" panose="02010600030101010101" pitchFamily="2" charset="-122"/>
                <a:sym typeface="+mn-ea"/>
              </a:endParaRPr>
            </a:p>
          </p:txBody>
        </p:sp>
        <p:sp>
          <p:nvSpPr>
            <p:cNvPr id="6" name="椭圆 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7" name="组合 6"/>
          <p:cNvGrpSpPr/>
          <p:nvPr/>
        </p:nvGrpSpPr>
        <p:grpSpPr>
          <a:xfrm rot="0">
            <a:off x="465455" y="5414010"/>
            <a:ext cx="11538585" cy="469265"/>
            <a:chOff x="1491" y="3356"/>
            <a:chExt cx="18171" cy="739"/>
          </a:xfrm>
        </p:grpSpPr>
        <p:sp>
          <p:nvSpPr>
            <p:cNvPr id="9" name="文本框 8"/>
            <p:cNvSpPr txBox="1"/>
            <p:nvPr/>
          </p:nvSpPr>
          <p:spPr>
            <a:xfrm>
              <a:off x="1980" y="3356"/>
              <a:ext cx="17682" cy="580"/>
            </a:xfrm>
            <a:prstGeom prst="rect">
              <a:avLst/>
            </a:prstGeom>
            <a:noFill/>
          </p:spPr>
          <p:txBody>
            <a:bodyPr wrap="square" rtlCol="0" anchor="t">
              <a:spAutoFit/>
            </a:bodyPr>
            <a:p>
              <a:r>
                <a:rPr dirty="0">
                  <a:latin typeface="+mn-ea"/>
                  <a:cs typeface="宋体" panose="02010600030101010101" pitchFamily="2" charset="-122"/>
                  <a:sym typeface="+mn-ea"/>
                </a:rPr>
                <a:t>在实际剪辑创作中，可以使用主观声音、写意声音、声画对位、声音重复、声音放大、声音沉默等方法。</a:t>
              </a:r>
              <a:endParaRPr dirty="0">
                <a:latin typeface="+mn-ea"/>
                <a:cs typeface="宋体" panose="02010600030101010101" pitchFamily="2" charset="-122"/>
                <a:sym typeface="+mn-ea"/>
              </a:endParaRPr>
            </a:p>
          </p:txBody>
        </p:sp>
        <p:sp>
          <p:nvSpPr>
            <p:cNvPr id="10" name="椭圆 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6126480" cy="1246505"/>
            <a:chOff x="417" y="125"/>
            <a:chExt cx="9648" cy="1963"/>
          </a:xfrm>
        </p:grpSpPr>
        <p:sp>
          <p:nvSpPr>
            <p:cNvPr id="15" name="文本框 14"/>
            <p:cNvSpPr txBox="1"/>
            <p:nvPr/>
          </p:nvSpPr>
          <p:spPr>
            <a:xfrm>
              <a:off x="417" y="1072"/>
              <a:ext cx="9648" cy="1016"/>
            </a:xfrm>
            <a:prstGeom prst="rect">
              <a:avLst/>
            </a:prstGeom>
            <a:noFill/>
          </p:spPr>
          <p:txBody>
            <a:bodyPr wrap="none" rtlCol="0" anchor="t">
              <a:spAutoFit/>
            </a:bodyPr>
            <a:p>
              <a:pPr algn="l"/>
              <a:r>
                <a:rPr lang="zh-CN" altLang="en-US" sz="3600">
                  <a:solidFill>
                    <a:srgbClr val="382C78"/>
                  </a:solidFill>
                  <a:sym typeface="+mn-ea"/>
                </a:rPr>
                <a:t>一、声音在影视艺术中的作用</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168" cy="580"/>
              </a:xfrm>
              <a:prstGeom prst="rect">
                <a:avLst/>
              </a:prstGeom>
              <a:noFill/>
            </p:spPr>
            <p:txBody>
              <a:bodyPr wrap="none" rtlCol="0">
                <a:spAutoFit/>
              </a:bodyPr>
              <a:p>
                <a:pPr algn="l"/>
                <a:r>
                  <a:rPr>
                    <a:solidFill>
                      <a:schemeClr val="bg1"/>
                    </a:solidFill>
                  </a:rPr>
                  <a:t>第二节	声音艺术</a:t>
                </a:r>
                <a:endParaRPr>
                  <a:solidFill>
                    <a:schemeClr val="bg1"/>
                  </a:solidFill>
                </a:endParaRPr>
              </a:p>
            </p:txBody>
          </p:sp>
        </p:grpSp>
      </p:grpSp>
      <p:grpSp>
        <p:nvGrpSpPr>
          <p:cNvPr id="10" name="组合 9"/>
          <p:cNvGrpSpPr/>
          <p:nvPr/>
        </p:nvGrpSpPr>
        <p:grpSpPr>
          <a:xfrm rot="0">
            <a:off x="848360" y="2092960"/>
            <a:ext cx="10348595" cy="922020"/>
            <a:chOff x="1491" y="3356"/>
            <a:chExt cx="16297" cy="1452"/>
          </a:xfrm>
        </p:grpSpPr>
        <p:sp>
          <p:nvSpPr>
            <p:cNvPr id="12" name="文本框 11"/>
            <p:cNvSpPr txBox="1"/>
            <p:nvPr/>
          </p:nvSpPr>
          <p:spPr>
            <a:xfrm>
              <a:off x="1980" y="3356"/>
              <a:ext cx="15808"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有声源音乐：有声源音乐也称画内音乐、现实音乐或客观音乐，音乐的声源和画面是一致的，即音乐的音源来自画面中的发音体，是可见的，有声源音乐在表现人物内心情感、烘托气氛等方面给观众以真实自然的感觉，使观众较容易接受。</a:t>
              </a:r>
              <a:endParaRPr lang="zh-CN" altLang="en-US"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6" name="文本框 15"/>
          <p:cNvSpPr txBox="1"/>
          <p:nvPr/>
        </p:nvSpPr>
        <p:spPr>
          <a:xfrm>
            <a:off x="264795" y="1325880"/>
            <a:ext cx="2101850" cy="398780"/>
          </a:xfrm>
          <a:prstGeom prst="rect">
            <a:avLst/>
          </a:prstGeom>
          <a:noFill/>
        </p:spPr>
        <p:txBody>
          <a:bodyPr wrap="none" rtlCol="0" anchor="t">
            <a:spAutoFit/>
          </a:bodyPr>
          <a:p>
            <a:pPr algn="l"/>
            <a:r>
              <a:rPr lang="zh-CN" altLang="en-US" sz="2000">
                <a:solidFill>
                  <a:srgbClr val="382C78"/>
                </a:solidFill>
                <a:sym typeface="+mn-ea"/>
              </a:rPr>
              <a:t>1．影视音乐类型</a:t>
            </a:r>
            <a:endParaRPr lang="zh-CN" altLang="en-US" sz="2000">
              <a:solidFill>
                <a:srgbClr val="382C78"/>
              </a:solidFill>
              <a:sym typeface="+mn-ea"/>
            </a:endParaRPr>
          </a:p>
        </p:txBody>
      </p:sp>
      <p:sp>
        <p:nvSpPr>
          <p:cNvPr id="23" name="文本框 22"/>
          <p:cNvSpPr txBox="1"/>
          <p:nvPr/>
        </p:nvSpPr>
        <p:spPr>
          <a:xfrm>
            <a:off x="565150" y="1724660"/>
            <a:ext cx="1325880" cy="368300"/>
          </a:xfrm>
          <a:prstGeom prst="rect">
            <a:avLst/>
          </a:prstGeom>
          <a:noFill/>
        </p:spPr>
        <p:txBody>
          <a:bodyPr wrap="none" rtlCol="0" anchor="t">
            <a:spAutoFit/>
          </a:bodyPr>
          <a:p>
            <a:pPr algn="l"/>
            <a:r>
              <a:rPr lang="zh-CN" altLang="en-US">
                <a:solidFill>
                  <a:srgbClr val="382C78"/>
                </a:solidFill>
                <a:sym typeface="+mn-ea"/>
              </a:rPr>
              <a:t>就形态来说</a:t>
            </a:r>
            <a:endParaRPr lang="zh-CN" altLang="en-US">
              <a:solidFill>
                <a:srgbClr val="382C78"/>
              </a:solidFill>
              <a:sym typeface="+mn-ea"/>
            </a:endParaRPr>
          </a:p>
        </p:txBody>
      </p:sp>
      <p:grpSp>
        <p:nvGrpSpPr>
          <p:cNvPr id="24" name="组合 23"/>
          <p:cNvGrpSpPr/>
          <p:nvPr/>
        </p:nvGrpSpPr>
        <p:grpSpPr>
          <a:xfrm rot="0">
            <a:off x="848360" y="3014980"/>
            <a:ext cx="10348595" cy="922020"/>
            <a:chOff x="1491" y="3356"/>
            <a:chExt cx="16297" cy="1452"/>
          </a:xfrm>
        </p:grpSpPr>
        <p:sp>
          <p:nvSpPr>
            <p:cNvPr id="25" name="文本框 24"/>
            <p:cNvSpPr txBox="1"/>
            <p:nvPr/>
          </p:nvSpPr>
          <p:spPr>
            <a:xfrm>
              <a:off x="1980" y="3356"/>
              <a:ext cx="15808"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无声源音乐：无声源音乐也称画外音乐、功能性音乐或主观音乐，指影片中的音乐并非来自画面中可见的发声体。无声源音乐是为了表达特定的情感情绪或心理活动而出现的音乐，或者是创作者为表达自己的创作思想和创作风格运用的主观音乐，是非事件或非叙事空间的音乐。</a:t>
              </a:r>
              <a:endParaRPr lang="zh-CN" altLang="en-US" dirty="0">
                <a:latin typeface="+mn-ea"/>
                <a:cs typeface="宋体" panose="02010600030101010101" pitchFamily="2" charset="-122"/>
                <a:sym typeface="+mn-ea"/>
              </a:endParaRPr>
            </a:p>
          </p:txBody>
        </p:sp>
        <p:sp>
          <p:nvSpPr>
            <p:cNvPr id="26" name="椭圆 2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30" name="文本框 29"/>
          <p:cNvSpPr txBox="1"/>
          <p:nvPr/>
        </p:nvSpPr>
        <p:spPr>
          <a:xfrm>
            <a:off x="848360" y="3937000"/>
            <a:ext cx="10076815" cy="368300"/>
          </a:xfrm>
          <a:prstGeom prst="rect">
            <a:avLst/>
          </a:prstGeom>
          <a:noFill/>
        </p:spPr>
        <p:txBody>
          <a:bodyPr wrap="square" rtlCol="0" anchor="t">
            <a:spAutoFit/>
          </a:bodyPr>
          <a:p>
            <a:pPr algn="l"/>
            <a:r>
              <a:rPr lang="zh-CN" altLang="en-US">
                <a:solidFill>
                  <a:srgbClr val="382C78"/>
                </a:solidFill>
                <a:sym typeface="+mn-ea"/>
              </a:rPr>
              <a:t>当然，有声源音乐和无声源音乐是可以相互转化、交替运用的。</a:t>
            </a:r>
            <a:endParaRPr lang="zh-CN" altLang="en-US">
              <a:solidFill>
                <a:srgbClr val="382C78"/>
              </a:solidFill>
              <a:sym typeface="+mn-ea"/>
            </a:endParaRPr>
          </a:p>
        </p:txBody>
      </p:sp>
      <p:sp>
        <p:nvSpPr>
          <p:cNvPr id="5" name="文本框 4"/>
          <p:cNvSpPr txBox="1"/>
          <p:nvPr/>
        </p:nvSpPr>
        <p:spPr>
          <a:xfrm>
            <a:off x="565150" y="4305300"/>
            <a:ext cx="1325880" cy="368300"/>
          </a:xfrm>
          <a:prstGeom prst="rect">
            <a:avLst/>
          </a:prstGeom>
          <a:noFill/>
        </p:spPr>
        <p:txBody>
          <a:bodyPr wrap="none" rtlCol="0" anchor="t">
            <a:spAutoFit/>
          </a:bodyPr>
          <a:p>
            <a:pPr algn="l"/>
            <a:r>
              <a:rPr lang="zh-CN" altLang="en-US">
                <a:solidFill>
                  <a:srgbClr val="382C78"/>
                </a:solidFill>
                <a:sym typeface="+mn-ea"/>
              </a:rPr>
              <a:t>就功能而言</a:t>
            </a:r>
            <a:endParaRPr lang="zh-CN" altLang="en-US">
              <a:solidFill>
                <a:srgbClr val="382C78"/>
              </a:solidFill>
              <a:sym typeface="+mn-ea"/>
            </a:endParaRPr>
          </a:p>
        </p:txBody>
      </p:sp>
      <p:grpSp>
        <p:nvGrpSpPr>
          <p:cNvPr id="6" name="组合 5"/>
          <p:cNvGrpSpPr/>
          <p:nvPr/>
        </p:nvGrpSpPr>
        <p:grpSpPr>
          <a:xfrm rot="0">
            <a:off x="848360" y="4673600"/>
            <a:ext cx="10348595" cy="645160"/>
            <a:chOff x="1491" y="3356"/>
            <a:chExt cx="16297" cy="1016"/>
          </a:xfrm>
        </p:grpSpPr>
        <p:sp>
          <p:nvSpPr>
            <p:cNvPr id="7" name="文本框 6"/>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主题音乐：影视主题音乐是指贯穿一部影片用以体现影片主题思想，概括影片基本情绪或刻画主要人物性格的音乐。主题音乐可以突出影片基调，表现人物的性格和情感，深化电影主题。</a:t>
              </a:r>
              <a:endParaRPr lang="zh-CN" altLang="en-US" dirty="0">
                <a:latin typeface="+mn-ea"/>
                <a:cs typeface="宋体" panose="02010600030101010101" pitchFamily="2" charset="-122"/>
                <a:sym typeface="+mn-ea"/>
              </a:endParaRPr>
            </a:p>
          </p:txBody>
        </p:sp>
        <p:sp>
          <p:nvSpPr>
            <p:cNvPr id="8" name="椭圆 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9" name="组合 8"/>
          <p:cNvGrpSpPr/>
          <p:nvPr/>
        </p:nvGrpSpPr>
        <p:grpSpPr>
          <a:xfrm rot="0">
            <a:off x="848360" y="5318760"/>
            <a:ext cx="10348595" cy="645160"/>
            <a:chOff x="1491" y="3356"/>
            <a:chExt cx="16297" cy="1016"/>
          </a:xfrm>
        </p:grpSpPr>
        <p:sp>
          <p:nvSpPr>
            <p:cNvPr id="13" name="文本框 12"/>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情节音乐：情节音乐是根据情节发展的需要来加强环境气氛、动作效果和情绪起伏的段落音乐。情节音乐可以起到衔接剧情、增强情感、衬托人物、渲染情感、活跃画面的作用。</a:t>
              </a:r>
              <a:endParaRPr lang="zh-CN" altLang="en-US" dirty="0">
                <a:latin typeface="+mn-ea"/>
                <a:cs typeface="宋体" panose="02010600030101010101" pitchFamily="2" charset="-122"/>
                <a:sym typeface="+mn-ea"/>
              </a:endParaRPr>
            </a:p>
          </p:txBody>
        </p:sp>
        <p:sp>
          <p:nvSpPr>
            <p:cNvPr id="14" name="椭圆 1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8" name="文本框 17"/>
          <p:cNvSpPr txBox="1"/>
          <p:nvPr/>
        </p:nvSpPr>
        <p:spPr>
          <a:xfrm>
            <a:off x="906780" y="5963920"/>
            <a:ext cx="10076815" cy="368300"/>
          </a:xfrm>
          <a:prstGeom prst="rect">
            <a:avLst/>
          </a:prstGeom>
          <a:noFill/>
        </p:spPr>
        <p:txBody>
          <a:bodyPr wrap="square" rtlCol="0" anchor="t">
            <a:spAutoFit/>
          </a:bodyPr>
          <a:p>
            <a:pPr algn="l"/>
            <a:r>
              <a:rPr lang="zh-CN" altLang="en-US">
                <a:solidFill>
                  <a:srgbClr val="382C78"/>
                </a:solidFill>
                <a:sym typeface="+mn-ea"/>
              </a:rPr>
              <a:t>影视片中，听觉形象往往是对白、音响、音乐三者的综合运用。</a:t>
            </a:r>
            <a:endParaRPr lang="zh-CN" altLang="en-US">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53465"/>
            <a:chOff x="417" y="38"/>
            <a:chExt cx="7362" cy="1659"/>
          </a:xfrm>
        </p:grpSpPr>
        <p:sp>
          <p:nvSpPr>
            <p:cNvPr id="15" name="文本框 14"/>
            <p:cNvSpPr txBox="1"/>
            <p:nvPr/>
          </p:nvSpPr>
          <p:spPr>
            <a:xfrm>
              <a:off x="417" y="681"/>
              <a:ext cx="6048" cy="1016"/>
            </a:xfrm>
            <a:prstGeom prst="rect">
              <a:avLst/>
            </a:prstGeom>
            <a:noFill/>
          </p:spPr>
          <p:txBody>
            <a:bodyPr wrap="none" rtlCol="0" anchor="t">
              <a:spAutoFit/>
            </a:bodyPr>
            <a:p>
              <a:pPr algn="l"/>
              <a:r>
                <a:rPr lang="zh-CN" altLang="en-US" sz="3600">
                  <a:solidFill>
                    <a:srgbClr val="382C78"/>
                  </a:solidFill>
                  <a:sym typeface="+mn-ea"/>
                </a:rPr>
                <a:t>三、声音剪辑技巧</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38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第五节	微电影剪辑技巧</a:t>
                </a:r>
                <a:endParaRPr>
                  <a:solidFill>
                    <a:schemeClr val="bg1"/>
                  </a:solidFill>
                </a:endParaRPr>
              </a:p>
            </p:txBody>
          </p:sp>
        </p:grpSp>
      </p:grpSp>
      <p:sp>
        <p:nvSpPr>
          <p:cNvPr id="12" name="文本框 11"/>
          <p:cNvSpPr txBox="1"/>
          <p:nvPr/>
        </p:nvSpPr>
        <p:spPr>
          <a:xfrm>
            <a:off x="115570" y="989965"/>
            <a:ext cx="11650345" cy="398780"/>
          </a:xfrm>
          <a:prstGeom prst="rect">
            <a:avLst/>
          </a:prstGeom>
          <a:noFill/>
        </p:spPr>
        <p:txBody>
          <a:bodyPr wrap="square" rtlCol="0" anchor="t">
            <a:spAutoFit/>
          </a:bodyPr>
          <a:p>
            <a:r>
              <a:rPr sz="2000">
                <a:solidFill>
                  <a:srgbClr val="382C78"/>
                </a:solidFill>
                <a:sym typeface="+mn-ea"/>
              </a:rPr>
              <a:t>（一）声音剪辑特点</a:t>
            </a:r>
            <a:endParaRPr sz="2000">
              <a:solidFill>
                <a:srgbClr val="382C78"/>
              </a:solidFill>
              <a:sym typeface="+mn-ea"/>
            </a:endParaRPr>
          </a:p>
        </p:txBody>
      </p:sp>
      <p:sp>
        <p:nvSpPr>
          <p:cNvPr id="2" name="文本框 1"/>
          <p:cNvSpPr txBox="1"/>
          <p:nvPr/>
        </p:nvSpPr>
        <p:spPr>
          <a:xfrm>
            <a:off x="264795" y="1330325"/>
            <a:ext cx="11650345" cy="398780"/>
          </a:xfrm>
          <a:prstGeom prst="rect">
            <a:avLst/>
          </a:prstGeom>
          <a:noFill/>
        </p:spPr>
        <p:txBody>
          <a:bodyPr wrap="square" rtlCol="0" anchor="t">
            <a:spAutoFit/>
          </a:bodyPr>
          <a:p>
            <a:r>
              <a:rPr sz="2000">
                <a:solidFill>
                  <a:srgbClr val="382C78"/>
                </a:solidFill>
                <a:sym typeface="+mn-ea"/>
              </a:rPr>
              <a:t>2．表现性声音蒙太奇</a:t>
            </a:r>
            <a:endParaRPr sz="2000">
              <a:solidFill>
                <a:srgbClr val="382C78"/>
              </a:solidFill>
              <a:sym typeface="+mn-ea"/>
            </a:endParaRPr>
          </a:p>
        </p:txBody>
      </p:sp>
      <p:grpSp>
        <p:nvGrpSpPr>
          <p:cNvPr id="4" name="组合 3"/>
          <p:cNvGrpSpPr/>
          <p:nvPr/>
        </p:nvGrpSpPr>
        <p:grpSpPr>
          <a:xfrm rot="0">
            <a:off x="465455" y="1654175"/>
            <a:ext cx="11538585" cy="5077460"/>
            <a:chOff x="1491" y="3356"/>
            <a:chExt cx="18171" cy="7996"/>
          </a:xfrm>
        </p:grpSpPr>
        <p:sp>
          <p:nvSpPr>
            <p:cNvPr id="5" name="文本框 4"/>
            <p:cNvSpPr txBox="1"/>
            <p:nvPr/>
          </p:nvSpPr>
          <p:spPr>
            <a:xfrm>
              <a:off x="1980" y="3356"/>
              <a:ext cx="17682" cy="7996"/>
            </a:xfrm>
            <a:prstGeom prst="rect">
              <a:avLst/>
            </a:prstGeom>
            <a:noFill/>
          </p:spPr>
          <p:txBody>
            <a:bodyPr wrap="square" rtlCol="0" anchor="t">
              <a:spAutoFit/>
            </a:bodyPr>
            <a:p>
              <a:r>
                <a:rPr dirty="0">
                  <a:latin typeface="+mn-ea"/>
                  <a:cs typeface="宋体" panose="02010600030101010101" pitchFamily="2" charset="-122"/>
                  <a:sym typeface="+mn-ea"/>
                </a:rPr>
                <a:t>主观声音</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是指在画面的内外都没有任何发声物体作为依据的一种声音蒙太奇用法。主观声音常用来刻画剧中人物的内心世界、展示其心理活动，或阐释无法用现实声音做出说明的内容。</a:t>
              </a:r>
              <a:endParaRPr dirty="0">
                <a:latin typeface="+mn-ea"/>
                <a:cs typeface="宋体" panose="02010600030101010101" pitchFamily="2" charset="-122"/>
                <a:sym typeface="+mn-ea"/>
              </a:endParaRPr>
            </a:p>
            <a:p>
              <a:endParaRPr dirty="0">
                <a:latin typeface="+mn-ea"/>
                <a:cs typeface="宋体" panose="02010600030101010101" pitchFamily="2" charset="-122"/>
                <a:sym typeface="+mn-ea"/>
              </a:endParaRPr>
            </a:p>
            <a:p>
              <a:r>
                <a:rPr dirty="0">
                  <a:latin typeface="+mn-ea"/>
                  <a:cs typeface="宋体" panose="02010600030101010101" pitchFamily="2" charset="-122"/>
                  <a:sym typeface="+mn-ea"/>
                </a:rPr>
                <a:t>写意声音</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是指能表达一定的意境，起到渲染气氛、抒发情感、烘托画面内容的一种声音蒙太奇用法。它是导演表达自己的创作思想和创作风格的重要表现手段之一。写意声音在影视作品中应用范围极广，其作用是现实声音所不能代替的。常见的写意声音是原创音乐和主观音响。</a:t>
              </a:r>
              <a:endParaRPr dirty="0">
                <a:latin typeface="+mn-ea"/>
                <a:cs typeface="宋体" panose="02010600030101010101" pitchFamily="2" charset="-122"/>
                <a:sym typeface="+mn-ea"/>
              </a:endParaRPr>
            </a:p>
            <a:p>
              <a:endParaRPr dirty="0">
                <a:latin typeface="+mn-ea"/>
                <a:cs typeface="宋体" panose="02010600030101010101" pitchFamily="2" charset="-122"/>
                <a:sym typeface="+mn-ea"/>
              </a:endParaRPr>
            </a:p>
            <a:p>
              <a:r>
                <a:rPr dirty="0">
                  <a:latin typeface="+mn-ea"/>
                  <a:cs typeface="宋体" panose="02010600030101010101" pitchFamily="2" charset="-122"/>
                  <a:sym typeface="+mn-ea"/>
                </a:rPr>
                <a:t>声画对位</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是指声音与画面分别表现不同的内容，在情绪、气氛、节奏以及内容等方面互相对立，使声音具有寓意性，通过反衬作用来表现更加深刻的主题思想。</a:t>
              </a:r>
              <a:endParaRPr dirty="0">
                <a:latin typeface="+mn-ea"/>
                <a:cs typeface="宋体" panose="02010600030101010101" pitchFamily="2" charset="-122"/>
                <a:sym typeface="+mn-ea"/>
              </a:endParaRPr>
            </a:p>
            <a:p>
              <a:endParaRPr dirty="0">
                <a:latin typeface="+mn-ea"/>
                <a:cs typeface="宋体" panose="02010600030101010101" pitchFamily="2" charset="-122"/>
                <a:sym typeface="+mn-ea"/>
              </a:endParaRPr>
            </a:p>
            <a:p>
              <a:r>
                <a:rPr dirty="0">
                  <a:latin typeface="+mn-ea"/>
                  <a:cs typeface="宋体" panose="02010600030101010101" pitchFamily="2" charset="-122"/>
                  <a:sym typeface="+mn-ea"/>
                </a:rPr>
                <a:t>声音重复</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通过让具有一定寓意的声音元素在关键时刻反复多次出现，造成强调、对比、呼应和渲染等艺术效果。</a:t>
              </a:r>
              <a:endParaRPr dirty="0">
                <a:latin typeface="+mn-ea"/>
                <a:cs typeface="宋体" panose="02010600030101010101" pitchFamily="2" charset="-122"/>
                <a:sym typeface="+mn-ea"/>
              </a:endParaRPr>
            </a:p>
            <a:p>
              <a:endParaRPr dirty="0">
                <a:latin typeface="+mn-ea"/>
                <a:cs typeface="宋体" panose="02010600030101010101" pitchFamily="2" charset="-122"/>
                <a:sym typeface="+mn-ea"/>
              </a:endParaRPr>
            </a:p>
            <a:p>
              <a:r>
                <a:rPr dirty="0">
                  <a:latin typeface="+mn-ea"/>
                  <a:cs typeface="宋体" panose="02010600030101010101" pitchFamily="2" charset="-122"/>
                  <a:sym typeface="+mn-ea"/>
                </a:rPr>
                <a:t>声音放大</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将现实生活中的细节声音加以放大，以强调和突出细节声音的内容和形式特征，具有强烈的情绪感染力和形象表现力。</a:t>
              </a:r>
              <a:endParaRPr dirty="0">
                <a:latin typeface="+mn-ea"/>
                <a:cs typeface="宋体" panose="02010600030101010101" pitchFamily="2" charset="-122"/>
                <a:sym typeface="+mn-ea"/>
              </a:endParaRPr>
            </a:p>
            <a:p>
              <a:endParaRPr dirty="0">
                <a:latin typeface="+mn-ea"/>
                <a:cs typeface="宋体" panose="02010600030101010101" pitchFamily="2" charset="-122"/>
                <a:sym typeface="+mn-ea"/>
              </a:endParaRPr>
            </a:p>
            <a:p>
              <a:r>
                <a:rPr dirty="0">
                  <a:latin typeface="+mn-ea"/>
                  <a:cs typeface="宋体" panose="02010600030101010101" pitchFamily="2" charset="-122"/>
                  <a:sym typeface="+mn-ea"/>
                </a:rPr>
                <a:t>声音静默</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是指在有声影片里突然出现无声或与画面内容所对应的声音内容突然停止发声。通过声音静默，可以突出画面内容和强调人物情绪，表现出强烈的对比，达到无声胜有声的艺术效果。</a:t>
              </a:r>
              <a:endParaRPr dirty="0">
                <a:latin typeface="+mn-ea"/>
                <a:cs typeface="宋体" panose="02010600030101010101" pitchFamily="2" charset="-122"/>
                <a:sym typeface="+mn-ea"/>
              </a:endParaRPr>
            </a:p>
          </p:txBody>
        </p:sp>
        <p:sp>
          <p:nvSpPr>
            <p:cNvPr id="6" name="椭圆 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53465"/>
            <a:chOff x="417" y="38"/>
            <a:chExt cx="7362" cy="1659"/>
          </a:xfrm>
        </p:grpSpPr>
        <p:sp>
          <p:nvSpPr>
            <p:cNvPr id="15" name="文本框 14"/>
            <p:cNvSpPr txBox="1"/>
            <p:nvPr/>
          </p:nvSpPr>
          <p:spPr>
            <a:xfrm>
              <a:off x="417" y="681"/>
              <a:ext cx="6048" cy="1016"/>
            </a:xfrm>
            <a:prstGeom prst="rect">
              <a:avLst/>
            </a:prstGeom>
            <a:noFill/>
          </p:spPr>
          <p:txBody>
            <a:bodyPr wrap="none" rtlCol="0" anchor="t">
              <a:spAutoFit/>
            </a:bodyPr>
            <a:p>
              <a:pPr algn="l"/>
              <a:r>
                <a:rPr lang="zh-CN" altLang="en-US" sz="3600">
                  <a:solidFill>
                    <a:srgbClr val="382C78"/>
                  </a:solidFill>
                  <a:sym typeface="+mn-ea"/>
                </a:rPr>
                <a:t>三、声音剪辑技巧</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38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第五节	微电影剪辑技巧</a:t>
                </a:r>
                <a:endParaRPr>
                  <a:solidFill>
                    <a:schemeClr val="bg1"/>
                  </a:solidFill>
                </a:endParaRPr>
              </a:p>
            </p:txBody>
          </p:sp>
        </p:grpSp>
      </p:grpSp>
      <p:sp>
        <p:nvSpPr>
          <p:cNvPr id="12" name="文本框 11"/>
          <p:cNvSpPr txBox="1"/>
          <p:nvPr/>
        </p:nvSpPr>
        <p:spPr>
          <a:xfrm>
            <a:off x="115570" y="989965"/>
            <a:ext cx="11650345" cy="398780"/>
          </a:xfrm>
          <a:prstGeom prst="rect">
            <a:avLst/>
          </a:prstGeom>
          <a:noFill/>
        </p:spPr>
        <p:txBody>
          <a:bodyPr wrap="square" rtlCol="0" anchor="t">
            <a:spAutoFit/>
          </a:bodyPr>
          <a:p>
            <a:r>
              <a:rPr sz="2000">
                <a:solidFill>
                  <a:srgbClr val="382C78"/>
                </a:solidFill>
                <a:sym typeface="+mn-ea"/>
              </a:rPr>
              <a:t>（一）声音剪辑特点</a:t>
            </a:r>
            <a:endParaRPr sz="2000">
              <a:solidFill>
                <a:srgbClr val="382C78"/>
              </a:solidFill>
              <a:sym typeface="+mn-ea"/>
            </a:endParaRPr>
          </a:p>
        </p:txBody>
      </p:sp>
      <p:sp>
        <p:nvSpPr>
          <p:cNvPr id="2" name="文本框 1"/>
          <p:cNvSpPr txBox="1"/>
          <p:nvPr/>
        </p:nvSpPr>
        <p:spPr>
          <a:xfrm>
            <a:off x="264795" y="1330325"/>
            <a:ext cx="11650345" cy="398780"/>
          </a:xfrm>
          <a:prstGeom prst="rect">
            <a:avLst/>
          </a:prstGeom>
          <a:noFill/>
        </p:spPr>
        <p:txBody>
          <a:bodyPr wrap="square" rtlCol="0" anchor="t">
            <a:spAutoFit/>
          </a:bodyPr>
          <a:p>
            <a:r>
              <a:rPr sz="2000">
                <a:solidFill>
                  <a:srgbClr val="382C78"/>
                </a:solidFill>
                <a:sym typeface="+mn-ea"/>
              </a:rPr>
              <a:t>2．表现性声音蒙太奇</a:t>
            </a:r>
            <a:endParaRPr sz="2000">
              <a:solidFill>
                <a:srgbClr val="382C78"/>
              </a:solidFill>
              <a:sym typeface="+mn-ea"/>
            </a:endParaRPr>
          </a:p>
        </p:txBody>
      </p:sp>
      <p:grpSp>
        <p:nvGrpSpPr>
          <p:cNvPr id="7" name="组合 6"/>
          <p:cNvGrpSpPr/>
          <p:nvPr/>
        </p:nvGrpSpPr>
        <p:grpSpPr>
          <a:xfrm>
            <a:off x="188595" y="1612265"/>
            <a:ext cx="11468735" cy="3030220"/>
            <a:chOff x="1336" y="7266"/>
            <a:chExt cx="18061" cy="4772"/>
          </a:xfrm>
        </p:grpSpPr>
        <p:grpSp>
          <p:nvGrpSpPr>
            <p:cNvPr id="8" name="组合 7"/>
            <p:cNvGrpSpPr/>
            <p:nvPr/>
          </p:nvGrpSpPr>
          <p:grpSpPr>
            <a:xfrm>
              <a:off x="1336" y="7266"/>
              <a:ext cx="2483" cy="1440"/>
              <a:chOff x="982" y="7247"/>
              <a:chExt cx="2483" cy="1440"/>
            </a:xfrm>
          </p:grpSpPr>
          <p:sp>
            <p:nvSpPr>
              <p:cNvPr id="9" name="文本框 8"/>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10" name="图片 9"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11" name="文本框 10"/>
            <p:cNvSpPr txBox="1"/>
            <p:nvPr/>
          </p:nvSpPr>
          <p:spPr>
            <a:xfrm>
              <a:off x="3657" y="7532"/>
              <a:ext cx="15740" cy="4506"/>
            </a:xfrm>
            <a:prstGeom prst="rect">
              <a:avLst/>
            </a:prstGeom>
            <a:noFill/>
          </p:spPr>
          <p:txBody>
            <a:bodyPr wrap="square" rtlCol="0">
              <a:spAutoFit/>
            </a:bodyPr>
            <a:p>
              <a:r>
                <a:t>【写意声音】科幻影片《星球大战》（美国，1977 年）中，片头音乐是一段气势磅礴，充满英雄主义的交响曲，它凸显出影片的主题，预示着光明战胜黑暗、正义战胜邪恶的必然性。</a:t>
              </a:r>
            </a:p>
            <a:p>
              <a:r>
                <a:t>【声音对位】影片《祝福》（中国，1956 年）结尾，祥林嫂在风雪中悲惨死去，这时出现的音响却是地主家欢欢喜喜迎新年的爆竹声，声画对比反差强烈，揭露了旧社会的黑暗，使主题更鲜明、更深刻。</a:t>
              </a:r>
            </a:p>
            <a:p>
              <a:r>
                <a:t>【声音重复】影片《雷雨》（中国，1984 年）中，雷雨声在关键时刻反复多次出现。</a:t>
              </a:r>
            </a:p>
            <a:p>
              <a:r>
                <a:t>【声音放大】影片《野草莓》（瑞典，1957 年）第一场噩梦里老伊萨克心脏跳动的声音被放大，强烈地表现出他的孤独和恐惧。</a:t>
              </a:r>
            </a:p>
            <a:p>
              <a:r>
                <a:t>【声音静默】影片《四月三周二天》（罗马尼亚，2007 年）故这种声音静默充分表达出了她的痛苦和愤恨，同时也凸显出她的隐忍和坚</a:t>
              </a:r>
              <a:r>
                <a:rPr lang="zh-CN"/>
                <a:t>强。</a:t>
              </a:r>
              <a:endParaRPr lang="zh-CN"/>
            </a:p>
          </p:txBody>
        </p:sp>
      </p:grpSp>
      <p:sp>
        <p:nvSpPr>
          <p:cNvPr id="13" name="文本框 12"/>
          <p:cNvSpPr txBox="1"/>
          <p:nvPr/>
        </p:nvSpPr>
        <p:spPr>
          <a:xfrm>
            <a:off x="188595" y="4554220"/>
            <a:ext cx="11650345" cy="398780"/>
          </a:xfrm>
          <a:prstGeom prst="rect">
            <a:avLst/>
          </a:prstGeom>
          <a:noFill/>
        </p:spPr>
        <p:txBody>
          <a:bodyPr wrap="square" rtlCol="0" anchor="t">
            <a:spAutoFit/>
          </a:bodyPr>
          <a:p>
            <a:r>
              <a:rPr sz="2000">
                <a:solidFill>
                  <a:srgbClr val="382C78"/>
                </a:solidFill>
                <a:sym typeface="+mn-ea"/>
              </a:rPr>
              <a:t>（二）声音剪辑技巧</a:t>
            </a:r>
            <a:endParaRPr sz="2000">
              <a:solidFill>
                <a:srgbClr val="382C78"/>
              </a:solidFill>
              <a:sym typeface="+mn-ea"/>
            </a:endParaRPr>
          </a:p>
        </p:txBody>
      </p:sp>
      <p:grpSp>
        <p:nvGrpSpPr>
          <p:cNvPr id="14" name="组合 13"/>
          <p:cNvGrpSpPr/>
          <p:nvPr/>
        </p:nvGrpSpPr>
        <p:grpSpPr>
          <a:xfrm>
            <a:off x="474345" y="4855845"/>
            <a:ext cx="11312525" cy="2296795"/>
            <a:chOff x="9363" y="3519"/>
            <a:chExt cx="17815" cy="3617"/>
          </a:xfrm>
        </p:grpSpPr>
        <p:sp>
          <p:nvSpPr>
            <p:cNvPr id="16" name="矩形 1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文本框 16"/>
            <p:cNvSpPr txBox="1"/>
            <p:nvPr/>
          </p:nvSpPr>
          <p:spPr>
            <a:xfrm>
              <a:off x="10093" y="3519"/>
              <a:ext cx="17085" cy="3617"/>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微电影一般都由多个场面或段落构成，当画面时空发生变化时，往往需要在场景与场景、段落与段落之间进行过渡或转换。转场的作用在于连接场景、转换时空、廓清段落、承上启下，从而使影片连续、流畅、完整。</a:t>
              </a:r>
              <a:r>
                <a:rPr dirty="0">
                  <a:latin typeface="+mn-ea"/>
                  <a:cs typeface="宋体" panose="02010600030101010101" pitchFamily="2" charset="-122"/>
                  <a:sym typeface="+mn-ea"/>
                </a:rPr>
                <a:t>语言、音乐、音响是电影声音的三要素，因此声音剪辑也分为语言剪辑、音乐剪辑和音响剪辑。微电影语言剪辑包括对白、独白和旁白。下面主要以对白为例说明语言剪辑的技巧。</a:t>
              </a:r>
              <a:endParaRPr dirty="0">
                <a:latin typeface="+mn-ea"/>
                <a:cs typeface="宋体" panose="02010600030101010101" pitchFamily="2" charset="-122"/>
                <a:sym typeface="+mn-ea"/>
              </a:endParaRPr>
            </a:p>
            <a:p>
              <a:pPr algn="l" defTabSz="1218565">
                <a:lnSpc>
                  <a:spcPct val="150000"/>
                </a:lnSpc>
                <a:spcBef>
                  <a:spcPts val="1000"/>
                </a:spcBef>
                <a:defRPr/>
              </a:pPr>
              <a:endParaRPr dirty="0">
                <a:latin typeface="+mn-ea"/>
                <a:cs typeface="宋体" panose="02010600030101010101" pitchFamily="2" charset="-122"/>
                <a:sym typeface="+mn-ea"/>
              </a:endParaRP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53465"/>
            <a:chOff x="417" y="38"/>
            <a:chExt cx="7362" cy="1659"/>
          </a:xfrm>
        </p:grpSpPr>
        <p:sp>
          <p:nvSpPr>
            <p:cNvPr id="15" name="文本框 14"/>
            <p:cNvSpPr txBox="1"/>
            <p:nvPr/>
          </p:nvSpPr>
          <p:spPr>
            <a:xfrm>
              <a:off x="417" y="681"/>
              <a:ext cx="6048" cy="1016"/>
            </a:xfrm>
            <a:prstGeom prst="rect">
              <a:avLst/>
            </a:prstGeom>
            <a:noFill/>
          </p:spPr>
          <p:txBody>
            <a:bodyPr wrap="none" rtlCol="0" anchor="t">
              <a:spAutoFit/>
            </a:bodyPr>
            <a:p>
              <a:pPr algn="l"/>
              <a:r>
                <a:rPr lang="zh-CN" altLang="en-US" sz="3600">
                  <a:solidFill>
                    <a:srgbClr val="382C78"/>
                  </a:solidFill>
                  <a:sym typeface="+mn-ea"/>
                </a:rPr>
                <a:t>三、声音剪辑技巧</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38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第五节	微电影剪辑技巧</a:t>
                </a:r>
                <a:endParaRPr>
                  <a:solidFill>
                    <a:schemeClr val="bg1"/>
                  </a:solidFill>
                </a:endParaRPr>
              </a:p>
            </p:txBody>
          </p:sp>
        </p:grpSp>
      </p:grpSp>
      <p:sp>
        <p:nvSpPr>
          <p:cNvPr id="13" name="文本框 12"/>
          <p:cNvSpPr txBox="1"/>
          <p:nvPr/>
        </p:nvSpPr>
        <p:spPr>
          <a:xfrm>
            <a:off x="183515" y="1077595"/>
            <a:ext cx="11650345" cy="398780"/>
          </a:xfrm>
          <a:prstGeom prst="rect">
            <a:avLst/>
          </a:prstGeom>
          <a:noFill/>
        </p:spPr>
        <p:txBody>
          <a:bodyPr wrap="square" rtlCol="0" anchor="t">
            <a:spAutoFit/>
          </a:bodyPr>
          <a:p>
            <a:r>
              <a:rPr sz="2000">
                <a:solidFill>
                  <a:srgbClr val="382C78"/>
                </a:solidFill>
                <a:sym typeface="+mn-ea"/>
              </a:rPr>
              <a:t>（二）声音剪辑技巧</a:t>
            </a:r>
            <a:endParaRPr sz="2000">
              <a:solidFill>
                <a:srgbClr val="382C78"/>
              </a:solidFill>
              <a:sym typeface="+mn-ea"/>
            </a:endParaRPr>
          </a:p>
        </p:txBody>
      </p:sp>
      <p:sp>
        <p:nvSpPr>
          <p:cNvPr id="4" name="文本框 3"/>
          <p:cNvSpPr txBox="1"/>
          <p:nvPr/>
        </p:nvSpPr>
        <p:spPr>
          <a:xfrm>
            <a:off x="271145" y="1476375"/>
            <a:ext cx="11650345" cy="398780"/>
          </a:xfrm>
          <a:prstGeom prst="rect">
            <a:avLst/>
          </a:prstGeom>
          <a:noFill/>
        </p:spPr>
        <p:txBody>
          <a:bodyPr wrap="square" rtlCol="0" anchor="t">
            <a:spAutoFit/>
          </a:bodyPr>
          <a:p>
            <a:r>
              <a:rPr sz="2000">
                <a:solidFill>
                  <a:srgbClr val="382C78"/>
                </a:solidFill>
                <a:sym typeface="+mn-ea"/>
              </a:rPr>
              <a:t>1．对白剪辑</a:t>
            </a:r>
            <a:endParaRPr sz="2000">
              <a:solidFill>
                <a:srgbClr val="382C78"/>
              </a:solidFill>
              <a:sym typeface="+mn-ea"/>
            </a:endParaRPr>
          </a:p>
        </p:txBody>
      </p:sp>
      <p:grpSp>
        <p:nvGrpSpPr>
          <p:cNvPr id="5" name="组合 4"/>
          <p:cNvGrpSpPr/>
          <p:nvPr/>
        </p:nvGrpSpPr>
        <p:grpSpPr>
          <a:xfrm rot="0">
            <a:off x="501015" y="1865630"/>
            <a:ext cx="11538585" cy="645160"/>
            <a:chOff x="1491" y="3356"/>
            <a:chExt cx="18171" cy="1016"/>
          </a:xfrm>
        </p:grpSpPr>
        <p:sp>
          <p:nvSpPr>
            <p:cNvPr id="6" name="文本框 5"/>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对白是微电影人物行为不可缺少的有机组成部分，是表达人物思想感情和塑造人物性格的重要手段。</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对白剪接点可分为两种表现形式、五种处理方法。</a:t>
              </a:r>
              <a:endParaRPr dirty="0">
                <a:latin typeface="+mn-ea"/>
                <a:cs typeface="宋体" panose="02010600030101010101" pitchFamily="2" charset="-122"/>
                <a:sym typeface="+mn-ea"/>
              </a:endParaRPr>
            </a:p>
          </p:txBody>
        </p:sp>
        <p:sp>
          <p:nvSpPr>
            <p:cNvPr id="18" name="椭圆 1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9" name="组合 18"/>
          <p:cNvGrpSpPr/>
          <p:nvPr/>
        </p:nvGrpSpPr>
        <p:grpSpPr>
          <a:xfrm rot="0">
            <a:off x="528955" y="2505710"/>
            <a:ext cx="11538585" cy="1476375"/>
            <a:chOff x="1491" y="3356"/>
            <a:chExt cx="18171" cy="2325"/>
          </a:xfrm>
        </p:grpSpPr>
        <p:sp>
          <p:nvSpPr>
            <p:cNvPr id="20" name="文本框 19"/>
            <p:cNvSpPr txBox="1"/>
            <p:nvPr/>
          </p:nvSpPr>
          <p:spPr>
            <a:xfrm>
              <a:off x="1980" y="3356"/>
              <a:ext cx="17682" cy="2325"/>
            </a:xfrm>
            <a:prstGeom prst="rect">
              <a:avLst/>
            </a:prstGeom>
            <a:noFill/>
          </p:spPr>
          <p:txBody>
            <a:bodyPr wrap="square" rtlCol="0" anchor="t">
              <a:spAutoFit/>
            </a:bodyPr>
            <a:p>
              <a:r>
                <a:rPr dirty="0">
                  <a:latin typeface="+mn-ea"/>
                  <a:cs typeface="宋体" panose="02010600030101010101" pitchFamily="2" charset="-122"/>
                  <a:sym typeface="+mn-ea"/>
                </a:rPr>
                <a:t>（1）平剪法</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平剪法也就是平行剪辑，即对白与画面同时切入或切出。一般用于对话交流语气平稳、情绪节奏缓慢的场景。平剪法的特点是平稳、严肃、庄重、真实可信，但不够活泼，稍显平淡、呆板。</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第一种方法：上个镜头声音结束，声音与画面留有一定时空，下个镜头切入，画面与声音也留有一定时空。</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第二种方法：上个镜头的声音一结束，声音画面立即切出，下个镜头声音和画面都留有一定时空。</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第三种方法：上个镜头声音一结束，声音画面立即切出，下个镜头一开始，声音与画面立即切入。</a:t>
              </a:r>
              <a:endParaRPr dirty="0">
                <a:latin typeface="+mn-ea"/>
                <a:cs typeface="宋体" panose="02010600030101010101" pitchFamily="2" charset="-122"/>
                <a:sym typeface="+mn-ea"/>
              </a:endParaRPr>
            </a:p>
          </p:txBody>
        </p:sp>
        <p:sp>
          <p:nvSpPr>
            <p:cNvPr id="21" name="椭圆 2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2" name="组合 21"/>
          <p:cNvGrpSpPr/>
          <p:nvPr/>
        </p:nvGrpSpPr>
        <p:grpSpPr>
          <a:xfrm rot="0">
            <a:off x="528955" y="3945255"/>
            <a:ext cx="11538585" cy="1753235"/>
            <a:chOff x="1491" y="3356"/>
            <a:chExt cx="18171" cy="2761"/>
          </a:xfrm>
        </p:grpSpPr>
        <p:sp>
          <p:nvSpPr>
            <p:cNvPr id="23" name="文本框 22"/>
            <p:cNvSpPr txBox="1"/>
            <p:nvPr/>
          </p:nvSpPr>
          <p:spPr>
            <a:xfrm>
              <a:off x="1980" y="3356"/>
              <a:ext cx="17682" cy="2761"/>
            </a:xfrm>
            <a:prstGeom prst="rect">
              <a:avLst/>
            </a:prstGeom>
            <a:noFill/>
          </p:spPr>
          <p:txBody>
            <a:bodyPr wrap="square" rtlCol="0" anchor="t">
              <a:spAutoFit/>
            </a:bodyPr>
            <a:p>
              <a:r>
                <a:rPr dirty="0">
                  <a:latin typeface="+mn-ea"/>
                  <a:cs typeface="宋体" panose="02010600030101010101" pitchFamily="2" charset="-122"/>
                  <a:sym typeface="+mn-ea"/>
                </a:rPr>
                <a:t>（2）串剪法</a:t>
              </a:r>
              <a:r>
                <a:rPr lang="en-US" dirty="0">
                  <a:latin typeface="+mn-ea"/>
                  <a:cs typeface="宋体" panose="02010600030101010101" pitchFamily="2" charset="-122"/>
                  <a:sym typeface="+mn-ea"/>
                </a:rPr>
                <a:t>;</a:t>
              </a:r>
              <a:r>
                <a:rPr dirty="0">
                  <a:latin typeface="+mn-ea"/>
                  <a:cs typeface="宋体" panose="02010600030101010101" pitchFamily="2" charset="-122"/>
                  <a:sym typeface="+mn-ea"/>
                </a:rPr>
                <a:t>串剪法也称交错剪辑，指对话双方的画面与声音并不完全同步切换，而是相互交错进行。串剪法既能产生人物情绪上的呼应和交流，又能使对话生动、活泼、流畅，有一定的戏剧效果。串剪法可分为拖声法和捅声法。</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拖声法：上个镜头画面切出后声音拖至下个镜头画面中。而下个镜头的声音要与本镜头人物的口型、动作相吻合。</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捅声法：下一个镜头在画面切入之前，人声已先于画面出现在上一个镜头的画面中。</a:t>
              </a:r>
              <a:endParaRPr dirty="0">
                <a:latin typeface="+mn-ea"/>
                <a:cs typeface="宋体" panose="02010600030101010101" pitchFamily="2" charset="-122"/>
                <a:sym typeface="+mn-ea"/>
              </a:endParaRPr>
            </a:p>
          </p:txBody>
        </p:sp>
        <p:sp>
          <p:nvSpPr>
            <p:cNvPr id="24" name="椭圆 2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53465"/>
            <a:chOff x="417" y="38"/>
            <a:chExt cx="7362" cy="1659"/>
          </a:xfrm>
        </p:grpSpPr>
        <p:sp>
          <p:nvSpPr>
            <p:cNvPr id="15" name="文本框 14"/>
            <p:cNvSpPr txBox="1"/>
            <p:nvPr/>
          </p:nvSpPr>
          <p:spPr>
            <a:xfrm>
              <a:off x="417" y="681"/>
              <a:ext cx="6048" cy="1016"/>
            </a:xfrm>
            <a:prstGeom prst="rect">
              <a:avLst/>
            </a:prstGeom>
            <a:noFill/>
          </p:spPr>
          <p:txBody>
            <a:bodyPr wrap="none" rtlCol="0" anchor="t">
              <a:spAutoFit/>
            </a:bodyPr>
            <a:p>
              <a:pPr algn="l"/>
              <a:r>
                <a:rPr lang="zh-CN" altLang="en-US" sz="3600">
                  <a:solidFill>
                    <a:srgbClr val="382C78"/>
                  </a:solidFill>
                  <a:sym typeface="+mn-ea"/>
                </a:rPr>
                <a:t>三、声音剪辑技巧</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38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第五节	微电影剪辑技巧</a:t>
                </a:r>
                <a:endParaRPr>
                  <a:solidFill>
                    <a:schemeClr val="bg1"/>
                  </a:solidFill>
                </a:endParaRPr>
              </a:p>
            </p:txBody>
          </p:sp>
        </p:grpSp>
      </p:grpSp>
      <p:sp>
        <p:nvSpPr>
          <p:cNvPr id="13" name="文本框 12"/>
          <p:cNvSpPr txBox="1"/>
          <p:nvPr/>
        </p:nvSpPr>
        <p:spPr>
          <a:xfrm>
            <a:off x="183515" y="1077595"/>
            <a:ext cx="11650345" cy="398780"/>
          </a:xfrm>
          <a:prstGeom prst="rect">
            <a:avLst/>
          </a:prstGeom>
          <a:noFill/>
        </p:spPr>
        <p:txBody>
          <a:bodyPr wrap="square" rtlCol="0" anchor="t">
            <a:spAutoFit/>
          </a:bodyPr>
          <a:p>
            <a:r>
              <a:rPr sz="2000">
                <a:solidFill>
                  <a:srgbClr val="382C78"/>
                </a:solidFill>
                <a:sym typeface="+mn-ea"/>
              </a:rPr>
              <a:t>（二）声音剪辑技巧</a:t>
            </a:r>
            <a:endParaRPr sz="2000">
              <a:solidFill>
                <a:srgbClr val="382C78"/>
              </a:solidFill>
              <a:sym typeface="+mn-ea"/>
            </a:endParaRPr>
          </a:p>
        </p:txBody>
      </p:sp>
      <p:sp>
        <p:nvSpPr>
          <p:cNvPr id="4" name="文本框 3"/>
          <p:cNvSpPr txBox="1"/>
          <p:nvPr/>
        </p:nvSpPr>
        <p:spPr>
          <a:xfrm>
            <a:off x="271145" y="1476375"/>
            <a:ext cx="11650345" cy="398780"/>
          </a:xfrm>
          <a:prstGeom prst="rect">
            <a:avLst/>
          </a:prstGeom>
          <a:noFill/>
        </p:spPr>
        <p:txBody>
          <a:bodyPr wrap="square" rtlCol="0" anchor="t">
            <a:spAutoFit/>
          </a:bodyPr>
          <a:p>
            <a:r>
              <a:rPr sz="2000">
                <a:solidFill>
                  <a:srgbClr val="382C78"/>
                </a:solidFill>
                <a:sym typeface="+mn-ea"/>
              </a:rPr>
              <a:t>2．音乐剪辑</a:t>
            </a:r>
            <a:endParaRPr sz="2000">
              <a:solidFill>
                <a:srgbClr val="382C78"/>
              </a:solidFill>
              <a:sym typeface="+mn-ea"/>
            </a:endParaRPr>
          </a:p>
        </p:txBody>
      </p:sp>
      <p:grpSp>
        <p:nvGrpSpPr>
          <p:cNvPr id="5" name="组合 4"/>
          <p:cNvGrpSpPr/>
          <p:nvPr/>
        </p:nvGrpSpPr>
        <p:grpSpPr>
          <a:xfrm rot="0">
            <a:off x="501015" y="1865630"/>
            <a:ext cx="11538585" cy="645160"/>
            <a:chOff x="1491" y="3356"/>
            <a:chExt cx="18171" cy="1016"/>
          </a:xfrm>
        </p:grpSpPr>
        <p:sp>
          <p:nvSpPr>
            <p:cNvPr id="6" name="文本框 5"/>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微电影音乐创作有两种基本方式，一是作曲者专门为影片创作的音乐，另一种是选取已有的音乐素材为影片配乐。前者主要是主题音乐，后者更多的是为烘托画面内容气氛和情绪的画外音乐。</a:t>
              </a:r>
              <a:endParaRPr dirty="0">
                <a:latin typeface="+mn-ea"/>
                <a:cs typeface="宋体" panose="02010600030101010101" pitchFamily="2" charset="-122"/>
                <a:sym typeface="+mn-ea"/>
              </a:endParaRPr>
            </a:p>
          </p:txBody>
        </p:sp>
        <p:sp>
          <p:nvSpPr>
            <p:cNvPr id="18" name="椭圆 1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9" name="组合 18"/>
          <p:cNvGrpSpPr/>
          <p:nvPr/>
        </p:nvGrpSpPr>
        <p:grpSpPr>
          <a:xfrm rot="0">
            <a:off x="528955" y="2505710"/>
            <a:ext cx="11538585" cy="922020"/>
            <a:chOff x="1491" y="3356"/>
            <a:chExt cx="18171" cy="1452"/>
          </a:xfrm>
        </p:grpSpPr>
        <p:sp>
          <p:nvSpPr>
            <p:cNvPr id="20" name="文本框 19"/>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音乐剪辑主要是以乐曲的主题旋律、节奏、节拍、乐句、乐段为基础，以“空间环境”作为基本单位，以剧情内容、主体动作、情绪、节奏为依据，运用不同的剪辑手法对原创音乐或选用的音乐素材进行艺术处理与剪辑，使音乐形象与画面情绪相匹配，从而丰富影片的表现力和感染力。</a:t>
              </a:r>
              <a:endParaRPr dirty="0">
                <a:latin typeface="+mn-ea"/>
                <a:cs typeface="宋体" panose="02010600030101010101" pitchFamily="2" charset="-122"/>
                <a:sym typeface="+mn-ea"/>
              </a:endParaRPr>
            </a:p>
          </p:txBody>
        </p:sp>
        <p:sp>
          <p:nvSpPr>
            <p:cNvPr id="21" name="椭圆 2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2" name="组合 21"/>
          <p:cNvGrpSpPr/>
          <p:nvPr/>
        </p:nvGrpSpPr>
        <p:grpSpPr>
          <a:xfrm rot="0">
            <a:off x="528955" y="3427730"/>
            <a:ext cx="11538585" cy="645160"/>
            <a:chOff x="1491" y="3356"/>
            <a:chExt cx="18171" cy="1016"/>
          </a:xfrm>
        </p:grpSpPr>
        <p:sp>
          <p:nvSpPr>
            <p:cNvPr id="23" name="文本框 22"/>
            <p:cNvSpPr txBox="1"/>
            <p:nvPr/>
          </p:nvSpPr>
          <p:spPr>
            <a:xfrm>
              <a:off x="1980" y="3356"/>
              <a:ext cx="17682" cy="1016"/>
            </a:xfrm>
            <a:prstGeom prst="rect">
              <a:avLst/>
            </a:prstGeom>
            <a:noFill/>
          </p:spPr>
          <p:txBody>
            <a:bodyPr wrap="square" rtlCol="0" anchor="t">
              <a:spAutoFit/>
            </a:bodyPr>
            <a:p>
              <a:r>
                <a:rPr dirty="0">
                  <a:latin typeface="+mn-ea"/>
                  <a:cs typeface="宋体" panose="02010600030101010101" pitchFamily="2" charset="-122"/>
                  <a:sym typeface="+mn-ea"/>
                </a:rPr>
                <a:t>（1）选配乐的原则</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配乐与画面内容相一致</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音乐节奏要与影片的整体节奏相统一</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音乐风格与影片风格要一致。</a:t>
              </a:r>
              <a:endParaRPr dirty="0">
                <a:latin typeface="+mn-ea"/>
                <a:cs typeface="宋体" panose="02010600030101010101" pitchFamily="2" charset="-122"/>
                <a:sym typeface="+mn-ea"/>
              </a:endParaRPr>
            </a:p>
          </p:txBody>
        </p:sp>
        <p:sp>
          <p:nvSpPr>
            <p:cNvPr id="24" name="椭圆 2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 name="组合 1"/>
          <p:cNvGrpSpPr/>
          <p:nvPr/>
        </p:nvGrpSpPr>
        <p:grpSpPr>
          <a:xfrm rot="0">
            <a:off x="546100" y="3992245"/>
            <a:ext cx="11538585" cy="2584450"/>
            <a:chOff x="1491" y="3356"/>
            <a:chExt cx="18171" cy="4070"/>
          </a:xfrm>
        </p:grpSpPr>
        <p:sp>
          <p:nvSpPr>
            <p:cNvPr id="7" name="文本框 6"/>
            <p:cNvSpPr txBox="1"/>
            <p:nvPr/>
          </p:nvSpPr>
          <p:spPr>
            <a:xfrm>
              <a:off x="1980" y="3356"/>
              <a:ext cx="17682" cy="4070"/>
            </a:xfrm>
            <a:prstGeom prst="rect">
              <a:avLst/>
            </a:prstGeom>
            <a:noFill/>
          </p:spPr>
          <p:txBody>
            <a:bodyPr wrap="square" rtlCol="0" anchor="t">
              <a:spAutoFit/>
            </a:bodyPr>
            <a:p>
              <a:r>
                <a:rPr dirty="0">
                  <a:latin typeface="+mn-ea"/>
                  <a:cs typeface="宋体" panose="02010600030101010101" pitchFamily="2" charset="-122"/>
                  <a:sym typeface="+mn-ea"/>
                </a:rPr>
                <a:t>（2）配乐方法</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在处理剪辑配乐时，除考虑声画关系之外，还必须使音乐在基调、风格、节奏、长短上与画面相配，确保音乐在衔接转换时自然流畅，无跳跃感，保持节拍、乐句、乐段旋律的相对完整性。</a:t>
              </a:r>
              <a:endParaRPr dirty="0">
                <a:latin typeface="+mn-ea"/>
                <a:cs typeface="宋体" panose="02010600030101010101" pitchFamily="2" charset="-122"/>
                <a:sym typeface="+mn-ea"/>
              </a:endParaRPr>
            </a:p>
            <a:p>
              <a:endParaRPr dirty="0">
                <a:latin typeface="+mn-ea"/>
                <a:cs typeface="宋体" panose="02010600030101010101" pitchFamily="2" charset="-122"/>
                <a:sym typeface="+mn-ea"/>
              </a:endParaRPr>
            </a:p>
            <a:p>
              <a:r>
                <a:rPr dirty="0">
                  <a:latin typeface="+mn-ea"/>
                  <a:cs typeface="宋体" panose="02010600030101010101" pitchFamily="2" charset="-122"/>
                  <a:sym typeface="+mn-ea"/>
                </a:rPr>
                <a:t>常见的配乐方法有以下几种：</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同位法：音乐与画面同步的剪辑法。串位法：音乐与画面在内容、节奏上相反或互补。</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补位法：在配乐剪辑中，可在画面的某一段落插入一个小乐句，与剧中的其他声音形成接替，这种方法就是补位法。</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空位法：根据剧情需要，通过剪辑使音乐在高潮处戛然而止，使整个画面呈现为无声状态，以产生“此时无声胜有声”的效果。</a:t>
              </a:r>
              <a:endParaRPr dirty="0">
                <a:latin typeface="+mn-ea"/>
                <a:cs typeface="宋体" panose="02010600030101010101" pitchFamily="2" charset="-122"/>
                <a:sym typeface="+mn-ea"/>
              </a:endParaRPr>
            </a:p>
          </p:txBody>
        </p:sp>
        <p:sp>
          <p:nvSpPr>
            <p:cNvPr id="8" name="椭圆 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53465"/>
            <a:chOff x="417" y="38"/>
            <a:chExt cx="7362" cy="1659"/>
          </a:xfrm>
        </p:grpSpPr>
        <p:sp>
          <p:nvSpPr>
            <p:cNvPr id="15" name="文本框 14"/>
            <p:cNvSpPr txBox="1"/>
            <p:nvPr/>
          </p:nvSpPr>
          <p:spPr>
            <a:xfrm>
              <a:off x="417" y="681"/>
              <a:ext cx="6048" cy="1016"/>
            </a:xfrm>
            <a:prstGeom prst="rect">
              <a:avLst/>
            </a:prstGeom>
            <a:noFill/>
          </p:spPr>
          <p:txBody>
            <a:bodyPr wrap="none" rtlCol="0" anchor="t">
              <a:spAutoFit/>
            </a:bodyPr>
            <a:p>
              <a:pPr algn="l"/>
              <a:r>
                <a:rPr lang="zh-CN" altLang="en-US" sz="3600">
                  <a:solidFill>
                    <a:srgbClr val="382C78"/>
                  </a:solidFill>
                  <a:sym typeface="+mn-ea"/>
                </a:rPr>
                <a:t>三、声音剪辑技巧</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38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第五节	微电影剪辑技巧</a:t>
                </a:r>
                <a:endParaRPr>
                  <a:solidFill>
                    <a:schemeClr val="bg1"/>
                  </a:solidFill>
                </a:endParaRPr>
              </a:p>
            </p:txBody>
          </p:sp>
        </p:grpSp>
      </p:grpSp>
      <p:sp>
        <p:nvSpPr>
          <p:cNvPr id="13" name="文本框 12"/>
          <p:cNvSpPr txBox="1"/>
          <p:nvPr/>
        </p:nvSpPr>
        <p:spPr>
          <a:xfrm>
            <a:off x="183515" y="1077595"/>
            <a:ext cx="11650345" cy="398780"/>
          </a:xfrm>
          <a:prstGeom prst="rect">
            <a:avLst/>
          </a:prstGeom>
          <a:noFill/>
        </p:spPr>
        <p:txBody>
          <a:bodyPr wrap="square" rtlCol="0" anchor="t">
            <a:spAutoFit/>
          </a:bodyPr>
          <a:p>
            <a:r>
              <a:rPr sz="2000">
                <a:solidFill>
                  <a:srgbClr val="382C78"/>
                </a:solidFill>
                <a:sym typeface="+mn-ea"/>
              </a:rPr>
              <a:t>（二）声音剪辑技巧</a:t>
            </a:r>
            <a:endParaRPr sz="2000">
              <a:solidFill>
                <a:srgbClr val="382C78"/>
              </a:solidFill>
              <a:sym typeface="+mn-ea"/>
            </a:endParaRPr>
          </a:p>
        </p:txBody>
      </p:sp>
      <p:sp>
        <p:nvSpPr>
          <p:cNvPr id="4" name="文本框 3"/>
          <p:cNvSpPr txBox="1"/>
          <p:nvPr/>
        </p:nvSpPr>
        <p:spPr>
          <a:xfrm>
            <a:off x="271145" y="1476375"/>
            <a:ext cx="11650345" cy="398780"/>
          </a:xfrm>
          <a:prstGeom prst="rect">
            <a:avLst/>
          </a:prstGeom>
          <a:noFill/>
        </p:spPr>
        <p:txBody>
          <a:bodyPr wrap="square" rtlCol="0" anchor="t">
            <a:spAutoFit/>
          </a:bodyPr>
          <a:p>
            <a:r>
              <a:rPr sz="2000">
                <a:solidFill>
                  <a:srgbClr val="382C78"/>
                </a:solidFill>
                <a:sym typeface="+mn-ea"/>
              </a:rPr>
              <a:t>2．音乐剪辑</a:t>
            </a:r>
            <a:endParaRPr sz="2000">
              <a:solidFill>
                <a:srgbClr val="382C78"/>
              </a:solidFill>
              <a:sym typeface="+mn-ea"/>
            </a:endParaRPr>
          </a:p>
        </p:txBody>
      </p:sp>
      <p:grpSp>
        <p:nvGrpSpPr>
          <p:cNvPr id="5" name="组合 4"/>
          <p:cNvGrpSpPr/>
          <p:nvPr/>
        </p:nvGrpSpPr>
        <p:grpSpPr>
          <a:xfrm rot="0">
            <a:off x="501015" y="1865630"/>
            <a:ext cx="11538585" cy="3692525"/>
            <a:chOff x="1491" y="3356"/>
            <a:chExt cx="18171" cy="5815"/>
          </a:xfrm>
        </p:grpSpPr>
        <p:sp>
          <p:nvSpPr>
            <p:cNvPr id="6" name="文本框 5"/>
            <p:cNvSpPr txBox="1"/>
            <p:nvPr/>
          </p:nvSpPr>
          <p:spPr>
            <a:xfrm>
              <a:off x="1980" y="3356"/>
              <a:ext cx="17682" cy="5815"/>
            </a:xfrm>
            <a:prstGeom prst="rect">
              <a:avLst/>
            </a:prstGeom>
            <a:noFill/>
          </p:spPr>
          <p:txBody>
            <a:bodyPr wrap="square" rtlCol="0" anchor="t">
              <a:spAutoFit/>
            </a:bodyPr>
            <a:p>
              <a:r>
                <a:rPr dirty="0">
                  <a:latin typeface="+mn-ea"/>
                  <a:cs typeface="宋体" panose="02010600030101010101" pitchFamily="2" charset="-122"/>
                  <a:sym typeface="+mn-ea"/>
                </a:rPr>
                <a:t>（3）配乐技巧</a:t>
              </a:r>
              <a:r>
                <a:rPr lang="zh-CN" dirty="0">
                  <a:latin typeface="+mn-ea"/>
                  <a:cs typeface="宋体" panose="02010600030101010101" pitchFamily="2" charset="-122"/>
                  <a:sym typeface="+mn-ea"/>
                </a:rPr>
                <a:t>：</a:t>
              </a:r>
              <a:endParaRPr lang="zh-CN" dirty="0">
                <a:latin typeface="+mn-ea"/>
                <a:cs typeface="宋体" panose="02010600030101010101" pitchFamily="2" charset="-122"/>
                <a:sym typeface="+mn-ea"/>
              </a:endParaRPr>
            </a:p>
            <a:p>
              <a:r>
                <a:rPr dirty="0">
                  <a:latin typeface="+mn-ea"/>
                  <a:cs typeface="宋体" panose="02010600030101010101" pitchFamily="2" charset="-122"/>
                  <a:sym typeface="+mn-ea"/>
                </a:rPr>
                <a:t>第一，音乐引入的方法。</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淡入法：这种方法就是选择好编辑点后，将音乐从无到有、从弱到强、从小到大地引入影片中去。</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掩蔽法：利用与画面内容有关的声音作掩护，把音乐引入影片中去，使观众在不知不觉间感受到音乐的存在。</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同起法：在需要加入音乐的段落，使音乐与段落开始的镜头同时出现，这种方法可以利用音乐来更明显地区分不同段落，从而起到转换空间的作用。</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画内法：这种方法是利用画面内的声源所发出的声音作为引子来引出音乐。</a:t>
              </a:r>
              <a:endParaRPr dirty="0">
                <a:latin typeface="+mn-ea"/>
                <a:cs typeface="宋体" panose="02010600030101010101" pitchFamily="2" charset="-122"/>
                <a:sym typeface="+mn-ea"/>
              </a:endParaRPr>
            </a:p>
            <a:p>
              <a:endParaRPr dirty="0">
                <a:latin typeface="+mn-ea"/>
                <a:cs typeface="宋体" panose="02010600030101010101" pitchFamily="2" charset="-122"/>
                <a:sym typeface="+mn-ea"/>
              </a:endParaRPr>
            </a:p>
            <a:p>
              <a:r>
                <a:rPr dirty="0">
                  <a:latin typeface="+mn-ea"/>
                  <a:cs typeface="宋体" panose="02010600030101010101" pitchFamily="2" charset="-122"/>
                  <a:sym typeface="+mn-ea"/>
                </a:rPr>
                <a:t>第二，音乐结束的方法。</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自然结束法：利用音乐的整体性，在音乐结束时很自然地退出。</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掩蔽结束法：同掩蔽引入法一样，利用相关的其他声音作掩蔽来结束音乐。</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画内结束法：利用画内的某一对象对音乐的作用及影响来结束音乐。</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淡出结束法：利用技术手段使音乐的音量逐渐减小直至完全消失，从而结束音乐。</a:t>
              </a:r>
              <a:endParaRPr dirty="0">
                <a:latin typeface="+mn-ea"/>
                <a:cs typeface="宋体" panose="02010600030101010101" pitchFamily="2" charset="-122"/>
                <a:sym typeface="+mn-ea"/>
              </a:endParaRPr>
            </a:p>
          </p:txBody>
        </p:sp>
        <p:sp>
          <p:nvSpPr>
            <p:cNvPr id="18" name="椭圆 1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24130"/>
            <a:ext cx="4674870" cy="1053465"/>
            <a:chOff x="417" y="38"/>
            <a:chExt cx="7362" cy="1659"/>
          </a:xfrm>
        </p:grpSpPr>
        <p:sp>
          <p:nvSpPr>
            <p:cNvPr id="15" name="文本框 14"/>
            <p:cNvSpPr txBox="1"/>
            <p:nvPr/>
          </p:nvSpPr>
          <p:spPr>
            <a:xfrm>
              <a:off x="417" y="681"/>
              <a:ext cx="6048" cy="1016"/>
            </a:xfrm>
            <a:prstGeom prst="rect">
              <a:avLst/>
            </a:prstGeom>
            <a:noFill/>
          </p:spPr>
          <p:txBody>
            <a:bodyPr wrap="none" rtlCol="0" anchor="t">
              <a:spAutoFit/>
            </a:bodyPr>
            <a:p>
              <a:pPr algn="l"/>
              <a:r>
                <a:rPr lang="zh-CN" altLang="en-US" sz="3600">
                  <a:solidFill>
                    <a:srgbClr val="382C78"/>
                  </a:solidFill>
                  <a:sym typeface="+mn-ea"/>
                </a:rPr>
                <a:t>三、声音剪辑技巧</a:t>
              </a:r>
              <a:endParaRPr lang="zh-CN" altLang="en-US" sz="3600">
                <a:solidFill>
                  <a:srgbClr val="382C78"/>
                </a:solidFill>
                <a:sym typeface="+mn-ea"/>
              </a:endParaRPr>
            </a:p>
          </p:txBody>
        </p:sp>
        <p:grpSp>
          <p:nvGrpSpPr>
            <p:cNvPr id="36" name="组合 35"/>
            <p:cNvGrpSpPr/>
            <p:nvPr/>
          </p:nvGrpSpPr>
          <p:grpSpPr>
            <a:xfrm>
              <a:off x="1251" y="38"/>
              <a:ext cx="6528" cy="781"/>
              <a:chOff x="1251" y="38"/>
              <a:chExt cx="6528" cy="781"/>
            </a:xfrm>
          </p:grpSpPr>
          <p:sp>
            <p:nvSpPr>
              <p:cNvPr id="32" name="矩形 31"/>
              <p:cNvSpPr/>
              <p:nvPr/>
            </p:nvSpPr>
            <p:spPr>
              <a:xfrm>
                <a:off x="1251" y="38"/>
                <a:ext cx="4382"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95" y="138"/>
                <a:ext cx="6484" cy="580"/>
              </a:xfrm>
              <a:prstGeom prst="rect">
                <a:avLst/>
              </a:prstGeom>
              <a:noFill/>
            </p:spPr>
            <p:txBody>
              <a:bodyPr wrap="square" rtlCol="0">
                <a:spAutoFit/>
              </a:bodyPr>
              <a:p>
                <a:pPr algn="l"/>
                <a:r>
                  <a:rPr>
                    <a:solidFill>
                      <a:schemeClr val="bg1"/>
                    </a:solidFill>
                  </a:rPr>
                  <a:t>第五节	微电影剪辑技巧</a:t>
                </a:r>
                <a:endParaRPr>
                  <a:solidFill>
                    <a:schemeClr val="bg1"/>
                  </a:solidFill>
                </a:endParaRPr>
              </a:p>
            </p:txBody>
          </p:sp>
        </p:grpSp>
      </p:grpSp>
      <p:sp>
        <p:nvSpPr>
          <p:cNvPr id="13" name="文本框 12"/>
          <p:cNvSpPr txBox="1"/>
          <p:nvPr/>
        </p:nvSpPr>
        <p:spPr>
          <a:xfrm>
            <a:off x="183515" y="1077595"/>
            <a:ext cx="11650345" cy="398780"/>
          </a:xfrm>
          <a:prstGeom prst="rect">
            <a:avLst/>
          </a:prstGeom>
          <a:noFill/>
        </p:spPr>
        <p:txBody>
          <a:bodyPr wrap="square" rtlCol="0" anchor="t">
            <a:spAutoFit/>
          </a:bodyPr>
          <a:p>
            <a:r>
              <a:rPr sz="2000">
                <a:solidFill>
                  <a:srgbClr val="382C78"/>
                </a:solidFill>
                <a:sym typeface="+mn-ea"/>
              </a:rPr>
              <a:t>（二）声音剪辑技巧</a:t>
            </a:r>
            <a:endParaRPr sz="2000">
              <a:solidFill>
                <a:srgbClr val="382C78"/>
              </a:solidFill>
              <a:sym typeface="+mn-ea"/>
            </a:endParaRPr>
          </a:p>
        </p:txBody>
      </p:sp>
      <p:sp>
        <p:nvSpPr>
          <p:cNvPr id="4" name="文本框 3"/>
          <p:cNvSpPr txBox="1"/>
          <p:nvPr/>
        </p:nvSpPr>
        <p:spPr>
          <a:xfrm>
            <a:off x="271145" y="1476375"/>
            <a:ext cx="11650345" cy="398780"/>
          </a:xfrm>
          <a:prstGeom prst="rect">
            <a:avLst/>
          </a:prstGeom>
          <a:noFill/>
        </p:spPr>
        <p:txBody>
          <a:bodyPr wrap="square" rtlCol="0" anchor="t">
            <a:spAutoFit/>
          </a:bodyPr>
          <a:p>
            <a:r>
              <a:rPr sz="2000">
                <a:solidFill>
                  <a:srgbClr val="382C78"/>
                </a:solidFill>
                <a:sym typeface="+mn-ea"/>
              </a:rPr>
              <a:t>3．音响剪辑</a:t>
            </a:r>
            <a:endParaRPr sz="2000">
              <a:solidFill>
                <a:srgbClr val="382C78"/>
              </a:solidFill>
              <a:sym typeface="+mn-ea"/>
            </a:endParaRPr>
          </a:p>
        </p:txBody>
      </p:sp>
      <p:grpSp>
        <p:nvGrpSpPr>
          <p:cNvPr id="5" name="组合 4"/>
          <p:cNvGrpSpPr/>
          <p:nvPr/>
        </p:nvGrpSpPr>
        <p:grpSpPr>
          <a:xfrm rot="0">
            <a:off x="377825" y="1851025"/>
            <a:ext cx="11538585" cy="1476375"/>
            <a:chOff x="1491" y="3356"/>
            <a:chExt cx="18171" cy="2325"/>
          </a:xfrm>
        </p:grpSpPr>
        <p:sp>
          <p:nvSpPr>
            <p:cNvPr id="6" name="文本框 5"/>
            <p:cNvSpPr txBox="1"/>
            <p:nvPr/>
          </p:nvSpPr>
          <p:spPr>
            <a:xfrm>
              <a:off x="1980" y="3356"/>
              <a:ext cx="17682" cy="2325"/>
            </a:xfrm>
            <a:prstGeom prst="rect">
              <a:avLst/>
            </a:prstGeom>
            <a:noFill/>
          </p:spPr>
          <p:txBody>
            <a:bodyPr wrap="square" rtlCol="0" anchor="t">
              <a:spAutoFit/>
            </a:bodyPr>
            <a:p>
              <a:r>
                <a:rPr dirty="0">
                  <a:latin typeface="+mn-ea"/>
                  <a:cs typeface="宋体" panose="02010600030101010101" pitchFamily="2" charset="-122"/>
                  <a:sym typeface="+mn-ea"/>
                </a:rPr>
                <a:t>（1）客观性音响剪辑</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客观性音响剪辑常用到如下四种方法：</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平剪法：即音响与画面同时切入切出的剪辑方法。</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拖声法剪辑：上一个镜头画面切出后音响拖至下一个镜头画面上的剪辑方法。</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捅声法剪辑：下一个镜头在画面切入之前，其音响已先于画面出现在上一个镜头的画面中的剪辑方法。</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积累式剪辑：将含意相近的音响造型元素叠加积累，以产生一种强烈的艺术效果和特殊情绪气氛的剪辑方法。</a:t>
              </a:r>
              <a:endParaRPr dirty="0">
                <a:latin typeface="+mn-ea"/>
                <a:cs typeface="宋体" panose="02010600030101010101" pitchFamily="2" charset="-122"/>
                <a:sym typeface="+mn-ea"/>
              </a:endParaRPr>
            </a:p>
          </p:txBody>
        </p:sp>
        <p:sp>
          <p:nvSpPr>
            <p:cNvPr id="18" name="椭圆 1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7" name="组合 6"/>
          <p:cNvGrpSpPr/>
          <p:nvPr/>
        </p:nvGrpSpPr>
        <p:grpSpPr>
          <a:xfrm>
            <a:off x="183515" y="3166745"/>
            <a:ext cx="11468735" cy="2475865"/>
            <a:chOff x="1336" y="7266"/>
            <a:chExt cx="18061" cy="3899"/>
          </a:xfrm>
        </p:grpSpPr>
        <p:grpSp>
          <p:nvGrpSpPr>
            <p:cNvPr id="8" name="组合 7"/>
            <p:cNvGrpSpPr/>
            <p:nvPr/>
          </p:nvGrpSpPr>
          <p:grpSpPr>
            <a:xfrm>
              <a:off x="1336" y="7266"/>
              <a:ext cx="2483" cy="1440"/>
              <a:chOff x="982" y="7247"/>
              <a:chExt cx="2483" cy="1440"/>
            </a:xfrm>
          </p:grpSpPr>
          <p:sp>
            <p:nvSpPr>
              <p:cNvPr id="9" name="文本框 8"/>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10" name="图片 9"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11" name="文本框 10"/>
            <p:cNvSpPr txBox="1"/>
            <p:nvPr/>
          </p:nvSpPr>
          <p:spPr>
            <a:xfrm>
              <a:off x="3657" y="7532"/>
              <a:ext cx="15740" cy="3633"/>
            </a:xfrm>
            <a:prstGeom prst="rect">
              <a:avLst/>
            </a:prstGeom>
            <a:noFill/>
          </p:spPr>
          <p:txBody>
            <a:bodyPr wrap="square" rtlCol="0">
              <a:spAutoFit/>
            </a:bodyPr>
            <a:p>
              <a:r>
                <a:t>【拖声法】微电影《老男孩》（中国，2010 年）中表现下课的场面，前一个镜头为电铃画面和下课铃声同步出现，后一个镜头是学生涌出教室的画面，但铃声一直延续至后一个画面，铃声与学生的嘈杂声交织在一起，表现出学生下课时轻松、快乐的氛围。</a:t>
              </a:r>
            </a:p>
            <a:p>
              <a:r>
                <a:t>【捅声法】影片《重庆谈判》（中国，1993 年）毛主席即将赴重庆谈判的段落，导演运用了捅声法处理音响。</a:t>
              </a:r>
            </a:p>
            <a:p>
              <a:r>
                <a:t>【积累式】影片《拯救大兵瑞恩》（美国，1998 年）开头部分的登陆段落，枪声、炮声、水声、呐喊声等多声汇合，不断叠加积累，营造出震撼人心的残酷战争场面，为剧情的发展创造出一个真实的环境空间。</a:t>
              </a:r>
            </a:p>
          </p:txBody>
        </p:sp>
      </p:grpSp>
      <p:grpSp>
        <p:nvGrpSpPr>
          <p:cNvPr id="12" name="组合 11"/>
          <p:cNvGrpSpPr/>
          <p:nvPr/>
        </p:nvGrpSpPr>
        <p:grpSpPr>
          <a:xfrm rot="0">
            <a:off x="494030" y="5674995"/>
            <a:ext cx="11538585" cy="922020"/>
            <a:chOff x="1491" y="3356"/>
            <a:chExt cx="18171" cy="1452"/>
          </a:xfrm>
        </p:grpSpPr>
        <p:sp>
          <p:nvSpPr>
            <p:cNvPr id="14" name="文本框 13"/>
            <p:cNvSpPr txBox="1"/>
            <p:nvPr/>
          </p:nvSpPr>
          <p:spPr>
            <a:xfrm>
              <a:off x="1980" y="3356"/>
              <a:ext cx="17682" cy="1452"/>
            </a:xfrm>
            <a:prstGeom prst="rect">
              <a:avLst/>
            </a:prstGeom>
            <a:noFill/>
          </p:spPr>
          <p:txBody>
            <a:bodyPr wrap="square" rtlCol="0" anchor="t">
              <a:spAutoFit/>
            </a:bodyPr>
            <a:p>
              <a:r>
                <a:rPr dirty="0">
                  <a:latin typeface="+mn-ea"/>
                  <a:cs typeface="宋体" panose="02010600030101010101" pitchFamily="2" charset="-122"/>
                  <a:sym typeface="+mn-ea"/>
                </a:rPr>
                <a:t>（2）主观性音响剪辑</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主观音响是指画面中找不到发声源的音响，是创作者为渲染气氛，表现人物心理而人为加入的一种音响导演往往选择具有代表性的音效，突出放大其声音细节，使表现的主体生动形象。</a:t>
              </a:r>
              <a:endParaRPr dirty="0">
                <a:latin typeface="+mn-ea"/>
                <a:cs typeface="宋体" panose="02010600030101010101" pitchFamily="2" charset="-122"/>
                <a:sym typeface="+mn-ea"/>
              </a:endParaRPr>
            </a:p>
            <a:p>
              <a:r>
                <a:rPr dirty="0">
                  <a:latin typeface="+mn-ea"/>
                  <a:cs typeface="宋体" panose="02010600030101010101" pitchFamily="2" charset="-122"/>
                  <a:sym typeface="+mn-ea"/>
                </a:rPr>
                <a:t>主观音响剪接点的选择要从剧情出发，根据人物情绪和情感发展的需要，结合画面的造型元素做出合适的选择。</a:t>
              </a:r>
              <a:endParaRPr dirty="0">
                <a:latin typeface="+mn-ea"/>
                <a:cs typeface="宋体" panose="02010600030101010101" pitchFamily="2" charset="-122"/>
                <a:sym typeface="+mn-ea"/>
              </a:endParaRPr>
            </a:p>
          </p:txBody>
        </p:sp>
        <p:sp>
          <p:nvSpPr>
            <p:cNvPr id="16" name="椭圆 1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 name="矩形 20"/>
          <p:cNvSpPr/>
          <p:nvPr/>
        </p:nvSpPr>
        <p:spPr>
          <a:xfrm>
            <a:off x="2777490" y="1585595"/>
            <a:ext cx="6528435" cy="1714500"/>
          </a:xfrm>
          <a:prstGeom prst="rect">
            <a:avLst/>
          </a:prstGeom>
          <a:noFill/>
          <a:ln>
            <a:solidFill>
              <a:srgbClr val="382C78"/>
            </a:solidFill>
          </a:ln>
          <a:extLst>
            <a:ext uri="{909E8E84-426E-40DD-AFC4-6F175D3DCCD1}">
              <a14:hiddenFill xmlns:a14="http://schemas.microsoft.com/office/drawing/2010/main">
                <a:solidFill>
                  <a:srgbClr val="76906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p:nvPr/>
        </p:nvSpPr>
        <p:spPr>
          <a:xfrm>
            <a:off x="2974658" y="1506220"/>
            <a:ext cx="6134100" cy="1861185"/>
          </a:xfrm>
          <a:prstGeom prst="rect">
            <a:avLst/>
          </a:prstGeom>
          <a:noFill/>
        </p:spPr>
        <p:txBody>
          <a:bodyPr wrap="none" rtlCol="0">
            <a:spAutoFit/>
          </a:bodyPr>
          <a:p>
            <a:pPr algn="ctr"/>
            <a:r>
              <a:rPr lang="en-US" altLang="zh-CN" sz="11500">
                <a:solidFill>
                  <a:srgbClr val="382C78"/>
                </a:solidFill>
                <a:latin typeface="+mj-ea"/>
                <a:ea typeface="+mj-ea"/>
                <a:cs typeface="Broadway" panose="04040905080B02020502" charset="0"/>
              </a:rPr>
              <a:t>THANKS</a:t>
            </a:r>
            <a:endParaRPr lang="en-US" altLang="zh-CN" sz="11500">
              <a:solidFill>
                <a:srgbClr val="382C78"/>
              </a:solidFill>
              <a:latin typeface="+mj-ea"/>
              <a:ea typeface="+mj-ea"/>
              <a:cs typeface="Broadway" panose="04040905080B02020502" charset="0"/>
            </a:endParaRPr>
          </a:p>
        </p:txBody>
      </p:sp>
      <p:sp>
        <p:nvSpPr>
          <p:cNvPr id="7" name="任意多边形 6"/>
          <p:cNvSpPr/>
          <p:nvPr/>
        </p:nvSpPr>
        <p:spPr>
          <a:xfrm>
            <a:off x="-29845" y="0"/>
            <a:ext cx="12251055" cy="6900545"/>
          </a:xfrm>
          <a:custGeom>
            <a:avLst/>
            <a:gdLst/>
            <a:ahLst/>
            <a:cxnLst>
              <a:cxn ang="3">
                <a:pos x="hc" y="t"/>
              </a:cxn>
              <a:cxn ang="cd2">
                <a:pos x="l" y="vc"/>
              </a:cxn>
              <a:cxn ang="cd4">
                <a:pos x="hc" y="b"/>
              </a:cxn>
              <a:cxn ang="0">
                <a:pos x="r" y="vc"/>
              </a:cxn>
            </a:cxnLst>
            <a:rect l="l" t="t" r="r" b="b"/>
            <a:pathLst>
              <a:path w="19293" h="10867">
                <a:moveTo>
                  <a:pt x="246" y="282"/>
                </a:moveTo>
                <a:lnTo>
                  <a:pt x="246" y="10586"/>
                </a:lnTo>
                <a:lnTo>
                  <a:pt x="19047" y="10586"/>
                </a:lnTo>
                <a:lnTo>
                  <a:pt x="19047" y="282"/>
                </a:lnTo>
                <a:lnTo>
                  <a:pt x="246" y="282"/>
                </a:lnTo>
                <a:close/>
                <a:moveTo>
                  <a:pt x="0" y="0"/>
                </a:moveTo>
                <a:lnTo>
                  <a:pt x="19293" y="0"/>
                </a:lnTo>
                <a:lnTo>
                  <a:pt x="19293" y="10867"/>
                </a:lnTo>
                <a:lnTo>
                  <a:pt x="0" y="10867"/>
                </a:lnTo>
                <a:lnTo>
                  <a:pt x="0" y="0"/>
                </a:lnTo>
                <a:close/>
              </a:path>
            </a:pathLst>
          </a:cu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nvGrpSpPr>
          <p:cNvPr id="31" name="组合 30"/>
          <p:cNvGrpSpPr/>
          <p:nvPr/>
        </p:nvGrpSpPr>
        <p:grpSpPr>
          <a:xfrm>
            <a:off x="1511300" y="3687445"/>
            <a:ext cx="9107170" cy="223520"/>
            <a:chOff x="2380" y="5807"/>
            <a:chExt cx="14342" cy="352"/>
          </a:xfrm>
        </p:grpSpPr>
        <p:cxnSp>
          <p:nvCxnSpPr>
            <p:cNvPr id="24" name="直接连接符 23"/>
            <p:cNvCxnSpPr/>
            <p:nvPr/>
          </p:nvCxnSpPr>
          <p:spPr>
            <a:xfrm>
              <a:off x="2497" y="5983"/>
              <a:ext cx="14036" cy="0"/>
            </a:xfrm>
            <a:prstGeom prst="line">
              <a:avLst/>
            </a:prstGeom>
            <a:ln>
              <a:solidFill>
                <a:srgbClr val="382C78"/>
              </a:solidFill>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2380" y="5807"/>
              <a:ext cx="352" cy="352"/>
            </a:xfrm>
            <a:prstGeom prst="ellipse">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0" name="椭圆 29"/>
            <p:cNvSpPr/>
            <p:nvPr/>
          </p:nvSpPr>
          <p:spPr>
            <a:xfrm>
              <a:off x="16370" y="5807"/>
              <a:ext cx="352" cy="352"/>
            </a:xfrm>
            <a:prstGeom prst="ellipse">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41" name="矩形 40"/>
          <p:cNvSpPr/>
          <p:nvPr/>
        </p:nvSpPr>
        <p:spPr>
          <a:xfrm>
            <a:off x="394653" y="402273"/>
            <a:ext cx="11402060" cy="6096000"/>
          </a:xfrm>
          <a:prstGeom prst="rect">
            <a:avLst/>
          </a:prstGeom>
          <a:noFill/>
          <a:ln>
            <a:solidFill>
              <a:srgbClr val="382C78"/>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6126480" cy="1246505"/>
            <a:chOff x="417" y="125"/>
            <a:chExt cx="9648" cy="1963"/>
          </a:xfrm>
        </p:grpSpPr>
        <p:sp>
          <p:nvSpPr>
            <p:cNvPr id="15" name="文本框 14"/>
            <p:cNvSpPr txBox="1"/>
            <p:nvPr/>
          </p:nvSpPr>
          <p:spPr>
            <a:xfrm>
              <a:off x="417" y="1072"/>
              <a:ext cx="9648" cy="1016"/>
            </a:xfrm>
            <a:prstGeom prst="rect">
              <a:avLst/>
            </a:prstGeom>
            <a:noFill/>
          </p:spPr>
          <p:txBody>
            <a:bodyPr wrap="none" rtlCol="0" anchor="t">
              <a:spAutoFit/>
            </a:bodyPr>
            <a:p>
              <a:pPr algn="l"/>
              <a:r>
                <a:rPr lang="zh-CN" altLang="en-US" sz="3600">
                  <a:solidFill>
                    <a:srgbClr val="382C78"/>
                  </a:solidFill>
                  <a:sym typeface="+mn-ea"/>
                </a:rPr>
                <a:t>一、声音在影视艺术中的作用</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168" cy="580"/>
              </a:xfrm>
              <a:prstGeom prst="rect">
                <a:avLst/>
              </a:prstGeom>
              <a:noFill/>
            </p:spPr>
            <p:txBody>
              <a:bodyPr wrap="none" rtlCol="0">
                <a:spAutoFit/>
              </a:bodyPr>
              <a:p>
                <a:pPr algn="l"/>
                <a:r>
                  <a:rPr>
                    <a:solidFill>
                      <a:schemeClr val="bg1"/>
                    </a:solidFill>
                  </a:rPr>
                  <a:t>第二节	声音艺术</a:t>
                </a:r>
                <a:endParaRPr>
                  <a:solidFill>
                    <a:schemeClr val="bg1"/>
                  </a:solidFill>
                </a:endParaRPr>
              </a:p>
            </p:txBody>
          </p:sp>
        </p:grpSp>
      </p:grpSp>
      <p:sp>
        <p:nvSpPr>
          <p:cNvPr id="2" name="文本框 1"/>
          <p:cNvSpPr txBox="1"/>
          <p:nvPr/>
        </p:nvSpPr>
        <p:spPr>
          <a:xfrm>
            <a:off x="264795" y="1325880"/>
            <a:ext cx="2863850" cy="398780"/>
          </a:xfrm>
          <a:prstGeom prst="rect">
            <a:avLst/>
          </a:prstGeom>
          <a:noFill/>
        </p:spPr>
        <p:txBody>
          <a:bodyPr wrap="none" rtlCol="0" anchor="t">
            <a:spAutoFit/>
          </a:bodyPr>
          <a:p>
            <a:pPr algn="l"/>
            <a:r>
              <a:rPr lang="zh-CN" altLang="en-US" sz="2000">
                <a:solidFill>
                  <a:srgbClr val="382C78"/>
                </a:solidFill>
                <a:sym typeface="+mn-ea"/>
              </a:rPr>
              <a:t>2．影视音乐的表现形式</a:t>
            </a:r>
            <a:endParaRPr lang="zh-CN" altLang="en-US" sz="2000">
              <a:solidFill>
                <a:srgbClr val="382C78"/>
              </a:solidFill>
              <a:sym typeface="+mn-ea"/>
            </a:endParaRPr>
          </a:p>
        </p:txBody>
      </p:sp>
      <p:sp>
        <p:nvSpPr>
          <p:cNvPr id="4" name="文本框 3"/>
          <p:cNvSpPr txBox="1"/>
          <p:nvPr/>
        </p:nvSpPr>
        <p:spPr>
          <a:xfrm>
            <a:off x="1158875" y="1724660"/>
            <a:ext cx="10076815" cy="368300"/>
          </a:xfrm>
          <a:prstGeom prst="rect">
            <a:avLst/>
          </a:prstGeom>
          <a:noFill/>
        </p:spPr>
        <p:txBody>
          <a:bodyPr wrap="square" rtlCol="0" anchor="t">
            <a:spAutoFit/>
          </a:bodyPr>
          <a:p>
            <a:pPr algn="l"/>
            <a:r>
              <a:rPr lang="zh-CN" altLang="en-US">
                <a:solidFill>
                  <a:srgbClr val="382C78"/>
                </a:solidFill>
                <a:sym typeface="+mn-ea"/>
              </a:rPr>
              <a:t>影视音乐常以主题歌曲、插曲、配乐等形式出现，不同的呈现方式产生的艺术效果不同。</a:t>
            </a:r>
            <a:endParaRPr lang="zh-CN" altLang="en-US">
              <a:solidFill>
                <a:srgbClr val="382C78"/>
              </a:solidFill>
              <a:sym typeface="+mn-ea"/>
            </a:endParaRPr>
          </a:p>
        </p:txBody>
      </p:sp>
      <p:grpSp>
        <p:nvGrpSpPr>
          <p:cNvPr id="5" name="组合 4"/>
          <p:cNvGrpSpPr/>
          <p:nvPr/>
        </p:nvGrpSpPr>
        <p:grpSpPr>
          <a:xfrm rot="0">
            <a:off x="848360" y="2092960"/>
            <a:ext cx="10348595" cy="469265"/>
            <a:chOff x="1491" y="3356"/>
            <a:chExt cx="16297" cy="739"/>
          </a:xfrm>
        </p:grpSpPr>
        <p:sp>
          <p:nvSpPr>
            <p:cNvPr id="6" name="文本框 5"/>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主题歌曲：主题歌曲是指表现影片主题意义或概括全片基本内容的歌曲。</a:t>
              </a:r>
              <a:endParaRPr lang="zh-CN" altLang="en-US" dirty="0">
                <a:latin typeface="+mn-ea"/>
                <a:cs typeface="宋体" panose="02010600030101010101" pitchFamily="2" charset="-122"/>
                <a:sym typeface="+mn-ea"/>
              </a:endParaRPr>
            </a:p>
          </p:txBody>
        </p:sp>
        <p:sp>
          <p:nvSpPr>
            <p:cNvPr id="7" name="椭圆 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8" name="组合 7"/>
          <p:cNvGrpSpPr/>
          <p:nvPr/>
        </p:nvGrpSpPr>
        <p:grpSpPr>
          <a:xfrm rot="0">
            <a:off x="848360" y="2847975"/>
            <a:ext cx="10348595" cy="645160"/>
            <a:chOff x="1491" y="3356"/>
            <a:chExt cx="16297" cy="1016"/>
          </a:xfrm>
        </p:grpSpPr>
        <p:sp>
          <p:nvSpPr>
            <p:cNvPr id="9" name="文本框 8"/>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插曲：插曲是指影片中主题歌以外的歌曲，是按照剧情发展需要，或为表现生活场景的时代特征、民族特征、环境特征，或为完善影片的艺术结构而创作的歌曲。</a:t>
              </a:r>
              <a:endParaRPr lang="zh-CN" altLang="en-US" dirty="0">
                <a:latin typeface="+mn-ea"/>
                <a:cs typeface="宋体" panose="02010600030101010101" pitchFamily="2" charset="-122"/>
                <a:sym typeface="+mn-ea"/>
              </a:endParaRPr>
            </a:p>
          </p:txBody>
        </p:sp>
        <p:sp>
          <p:nvSpPr>
            <p:cNvPr id="13" name="椭圆 1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4" name="组合 13"/>
          <p:cNvGrpSpPr/>
          <p:nvPr/>
        </p:nvGrpSpPr>
        <p:grpSpPr>
          <a:xfrm rot="0">
            <a:off x="848360" y="3627120"/>
            <a:ext cx="10348595" cy="922020"/>
            <a:chOff x="1491" y="3356"/>
            <a:chExt cx="16297" cy="1452"/>
          </a:xfrm>
        </p:grpSpPr>
        <p:sp>
          <p:nvSpPr>
            <p:cNvPr id="18" name="文本框 17"/>
            <p:cNvSpPr txBox="1"/>
            <p:nvPr/>
          </p:nvSpPr>
          <p:spPr>
            <a:xfrm>
              <a:off x="1980" y="3356"/>
              <a:ext cx="15808"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情绪音乐：情绪音乐是指为了表达某种特定的情绪、抒发特定的情感、营造特定的意境氛围、渲染特定的心理活动而创作的音乐段落。其形式既可以是相对完整的结构，也可以是简短的音符构成的小片段。</a:t>
              </a:r>
              <a:endParaRPr lang="zh-CN" altLang="en-US" dirty="0">
                <a:latin typeface="+mn-ea"/>
                <a:cs typeface="宋体" panose="02010600030101010101" pitchFamily="2" charset="-122"/>
                <a:sym typeface="+mn-ea"/>
              </a:endParaRPr>
            </a:p>
          </p:txBody>
        </p:sp>
        <p:sp>
          <p:nvSpPr>
            <p:cNvPr id="21" name="椭圆 2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7" name="组合 26"/>
          <p:cNvGrpSpPr/>
          <p:nvPr/>
        </p:nvGrpSpPr>
        <p:grpSpPr>
          <a:xfrm rot="0">
            <a:off x="848360" y="4549140"/>
            <a:ext cx="10348595" cy="1476375"/>
            <a:chOff x="1491" y="3356"/>
            <a:chExt cx="16297" cy="2325"/>
          </a:xfrm>
        </p:grpSpPr>
        <p:sp>
          <p:nvSpPr>
            <p:cNvPr id="28" name="文本框 27"/>
            <p:cNvSpPr txBox="1"/>
            <p:nvPr/>
          </p:nvSpPr>
          <p:spPr>
            <a:xfrm>
              <a:off x="1980" y="3356"/>
              <a:ext cx="15808" cy="2325"/>
            </a:xfrm>
            <a:prstGeom prst="rect">
              <a:avLst/>
            </a:prstGeom>
            <a:noFill/>
          </p:spPr>
          <p:txBody>
            <a:bodyPr wrap="square" rtlCol="0" anchor="t">
              <a:spAutoFit/>
            </a:bodyPr>
            <a:p>
              <a:r>
                <a:rPr lang="zh-CN" altLang="en-US" dirty="0">
                  <a:latin typeface="+mn-ea"/>
                  <a:cs typeface="宋体" panose="02010600030101010101" pitchFamily="2" charset="-122"/>
                  <a:sym typeface="+mn-ea"/>
                </a:rPr>
                <a:t>片头曲和片尾曲：片头曲出现在影片片头段落，往往在出片头字幕时运用。片头曲又称序曲，可以是歌曲，也可以是乐曲。片头曲往往概括性地预示着全片的情绪色彩，暗含主题思想，确立全片的风格样式。片尾曲出现在影片片尾段落，往往在出片尾字幕时出现。片尾曲又称结束曲，可以是歌曲，也可以是乐曲。片尾曲可以加深观众对影片的整体印象，推动观影者的情绪，留给观众更深刻的回味。</a:t>
              </a:r>
              <a:endParaRPr lang="zh-CN" altLang="en-US" dirty="0">
                <a:latin typeface="+mn-ea"/>
                <a:cs typeface="宋体" panose="02010600030101010101" pitchFamily="2" charset="-122"/>
                <a:sym typeface="+mn-ea"/>
              </a:endParaRPr>
            </a:p>
          </p:txBody>
        </p:sp>
        <p:sp>
          <p:nvSpPr>
            <p:cNvPr id="29" name="椭圆 2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6126480" cy="1246505"/>
            <a:chOff x="417" y="125"/>
            <a:chExt cx="9648" cy="1963"/>
          </a:xfrm>
        </p:grpSpPr>
        <p:sp>
          <p:nvSpPr>
            <p:cNvPr id="15" name="文本框 14"/>
            <p:cNvSpPr txBox="1"/>
            <p:nvPr/>
          </p:nvSpPr>
          <p:spPr>
            <a:xfrm>
              <a:off x="417" y="1072"/>
              <a:ext cx="9648" cy="1016"/>
            </a:xfrm>
            <a:prstGeom prst="rect">
              <a:avLst/>
            </a:prstGeom>
            <a:noFill/>
          </p:spPr>
          <p:txBody>
            <a:bodyPr wrap="none" rtlCol="0" anchor="t">
              <a:spAutoFit/>
            </a:bodyPr>
            <a:p>
              <a:pPr algn="l"/>
              <a:r>
                <a:rPr lang="zh-CN" altLang="en-US" sz="3600">
                  <a:solidFill>
                    <a:srgbClr val="382C78"/>
                  </a:solidFill>
                  <a:sym typeface="+mn-ea"/>
                </a:rPr>
                <a:t>一、声音在影视艺术中的作用</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168" cy="580"/>
              </a:xfrm>
              <a:prstGeom prst="rect">
                <a:avLst/>
              </a:prstGeom>
              <a:noFill/>
            </p:spPr>
            <p:txBody>
              <a:bodyPr wrap="none" rtlCol="0">
                <a:spAutoFit/>
              </a:bodyPr>
              <a:p>
                <a:pPr algn="l"/>
                <a:r>
                  <a:rPr>
                    <a:solidFill>
                      <a:schemeClr val="bg1"/>
                    </a:solidFill>
                  </a:rPr>
                  <a:t>第二节	声音艺术</a:t>
                </a:r>
                <a:endParaRPr>
                  <a:solidFill>
                    <a:schemeClr val="bg1"/>
                  </a:solidFill>
                </a:endParaRPr>
              </a:p>
            </p:txBody>
          </p:sp>
        </p:grpSp>
      </p:grpSp>
      <p:sp>
        <p:nvSpPr>
          <p:cNvPr id="2" name="文本框 1"/>
          <p:cNvSpPr txBox="1"/>
          <p:nvPr/>
        </p:nvSpPr>
        <p:spPr>
          <a:xfrm>
            <a:off x="264795" y="1325880"/>
            <a:ext cx="2355850" cy="398780"/>
          </a:xfrm>
          <a:prstGeom prst="rect">
            <a:avLst/>
          </a:prstGeom>
          <a:noFill/>
        </p:spPr>
        <p:txBody>
          <a:bodyPr wrap="none" rtlCol="0" anchor="t">
            <a:spAutoFit/>
          </a:bodyPr>
          <a:p>
            <a:pPr algn="l"/>
            <a:r>
              <a:rPr lang="zh-CN" altLang="en-US" sz="2000">
                <a:solidFill>
                  <a:srgbClr val="382C78"/>
                </a:solidFill>
                <a:sym typeface="+mn-ea"/>
              </a:rPr>
              <a:t>3．影视音乐的作用</a:t>
            </a:r>
            <a:endParaRPr lang="zh-CN" altLang="en-US" sz="2000">
              <a:solidFill>
                <a:srgbClr val="382C78"/>
              </a:solidFill>
              <a:sym typeface="+mn-ea"/>
            </a:endParaRPr>
          </a:p>
        </p:txBody>
      </p:sp>
      <p:grpSp>
        <p:nvGrpSpPr>
          <p:cNvPr id="5" name="组合 4"/>
          <p:cNvGrpSpPr/>
          <p:nvPr/>
        </p:nvGrpSpPr>
        <p:grpSpPr>
          <a:xfrm rot="0">
            <a:off x="848360" y="1724660"/>
            <a:ext cx="10348595" cy="645160"/>
            <a:chOff x="1491" y="3356"/>
            <a:chExt cx="16297" cy="1016"/>
          </a:xfrm>
        </p:grpSpPr>
        <p:sp>
          <p:nvSpPr>
            <p:cNvPr id="6" name="文本框 5"/>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表达作品主题思想：在影视作品中，音乐的运用往往具有体现作品主题的作用，这种音乐就是主题音乐，主题音乐可以是一首歌曲，也可以是主旋律及其变奏曲。</a:t>
              </a:r>
              <a:endParaRPr lang="zh-CN" altLang="en-US" dirty="0">
                <a:latin typeface="+mn-ea"/>
                <a:cs typeface="宋体" panose="02010600030101010101" pitchFamily="2" charset="-122"/>
                <a:sym typeface="+mn-ea"/>
              </a:endParaRPr>
            </a:p>
          </p:txBody>
        </p:sp>
        <p:sp>
          <p:nvSpPr>
            <p:cNvPr id="7" name="椭圆 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7" name="组合 26"/>
          <p:cNvGrpSpPr/>
          <p:nvPr/>
        </p:nvGrpSpPr>
        <p:grpSpPr>
          <a:xfrm rot="0">
            <a:off x="848360" y="4669790"/>
            <a:ext cx="10348595" cy="922020"/>
            <a:chOff x="1491" y="3356"/>
            <a:chExt cx="16297" cy="1452"/>
          </a:xfrm>
        </p:grpSpPr>
        <p:sp>
          <p:nvSpPr>
            <p:cNvPr id="28" name="文本框 27"/>
            <p:cNvSpPr txBox="1"/>
            <p:nvPr/>
          </p:nvSpPr>
          <p:spPr>
            <a:xfrm>
              <a:off x="1980" y="3356"/>
              <a:ext cx="15808"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抒发感情，烘托气氛：音乐具有感情色彩不同的音乐可以给影视作品中的人物做情绪上的补充，使观众在情感上受到感染。音乐最具感染力的功能是抒情，在难以用画面或者人物对话表达情感深度和广度的时候，在画面气氛最需要渲染的时候，音乐能更充分地展现这一功能。</a:t>
              </a:r>
              <a:endParaRPr lang="zh-CN" altLang="en-US" dirty="0">
                <a:latin typeface="+mn-ea"/>
                <a:cs typeface="宋体" panose="02010600030101010101" pitchFamily="2" charset="-122"/>
                <a:sym typeface="+mn-ea"/>
              </a:endParaRPr>
            </a:p>
          </p:txBody>
        </p:sp>
        <p:sp>
          <p:nvSpPr>
            <p:cNvPr id="29" name="椭圆 2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0" name="组合 9"/>
          <p:cNvGrpSpPr/>
          <p:nvPr/>
        </p:nvGrpSpPr>
        <p:grpSpPr>
          <a:xfrm>
            <a:off x="527050" y="2193925"/>
            <a:ext cx="11137265" cy="2475865"/>
            <a:chOff x="1336" y="7266"/>
            <a:chExt cx="17539" cy="3899"/>
          </a:xfrm>
        </p:grpSpPr>
        <p:grpSp>
          <p:nvGrpSpPr>
            <p:cNvPr id="11" name="组合 10"/>
            <p:cNvGrpSpPr/>
            <p:nvPr/>
          </p:nvGrpSpPr>
          <p:grpSpPr>
            <a:xfrm>
              <a:off x="1336" y="7266"/>
              <a:ext cx="2483" cy="1440"/>
              <a:chOff x="982" y="7247"/>
              <a:chExt cx="2483" cy="1440"/>
            </a:xfrm>
          </p:grpSpPr>
          <p:sp>
            <p:nvSpPr>
              <p:cNvPr id="12" name="文本框 11"/>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16" name="图片 15"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17" name="文本框 16"/>
            <p:cNvSpPr txBox="1"/>
            <p:nvPr/>
          </p:nvSpPr>
          <p:spPr>
            <a:xfrm>
              <a:off x="3657" y="7532"/>
              <a:ext cx="15218" cy="3633"/>
            </a:xfrm>
            <a:prstGeom prst="rect">
              <a:avLst/>
            </a:prstGeom>
            <a:noFill/>
          </p:spPr>
          <p:txBody>
            <a:bodyPr wrap="square" rtlCol="0">
              <a:spAutoFit/>
            </a:bodyPr>
            <a:p>
              <a:r>
                <a:t>【音乐表达主题思想】</a:t>
              </a:r>
            </a:p>
            <a:p>
              <a:r>
                <a:t>影片《红色娘子军》（中国，1961 年）中的《红色娘子军连连歌》这一歌曲和乐曲，深刻表现了妇女翻身求解放的主题。</a:t>
              </a:r>
            </a:p>
            <a:p>
              <a:r>
                <a:t>影片《中国合伙人》（中国，2015 年）的最后一幕响起主题曲《光阴的故事》，对青春的追忆，感人至深。</a:t>
              </a:r>
            </a:p>
            <a:p>
              <a:r>
                <a:t>电视连续剧《水浒》（中国，1997 年）前半部分的片尾曲“好汉歌”，强烈地表现了梁山好汉聚义初期无拘无束、叱咤风云的豪迈英雄情怀，激发了观众对英雄好汉的崇敬和赞颂， 深化了作品的主题。</a:t>
              </a:r>
            </a:p>
          </p:txBody>
        </p:sp>
      </p:grpSp>
      <p:grpSp>
        <p:nvGrpSpPr>
          <p:cNvPr id="19" name="组合 18"/>
          <p:cNvGrpSpPr/>
          <p:nvPr/>
        </p:nvGrpSpPr>
        <p:grpSpPr>
          <a:xfrm>
            <a:off x="609600" y="5445760"/>
            <a:ext cx="11137265" cy="1090930"/>
            <a:chOff x="1336" y="7266"/>
            <a:chExt cx="17539" cy="1718"/>
          </a:xfrm>
        </p:grpSpPr>
        <p:grpSp>
          <p:nvGrpSpPr>
            <p:cNvPr id="20" name="组合 19"/>
            <p:cNvGrpSpPr/>
            <p:nvPr/>
          </p:nvGrpSpPr>
          <p:grpSpPr>
            <a:xfrm>
              <a:off x="1336" y="7266"/>
              <a:ext cx="2483" cy="1440"/>
              <a:chOff x="982" y="7247"/>
              <a:chExt cx="2483" cy="1440"/>
            </a:xfrm>
          </p:grpSpPr>
          <p:sp>
            <p:nvSpPr>
              <p:cNvPr id="22" name="文本框 21"/>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3" name="图片 22"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4" name="文本框 23"/>
            <p:cNvSpPr txBox="1"/>
            <p:nvPr/>
          </p:nvSpPr>
          <p:spPr>
            <a:xfrm>
              <a:off x="3657" y="7532"/>
              <a:ext cx="15218" cy="1452"/>
            </a:xfrm>
            <a:prstGeom prst="rect">
              <a:avLst/>
            </a:prstGeom>
            <a:noFill/>
          </p:spPr>
          <p:txBody>
            <a:bodyPr wrap="square" rtlCol="0">
              <a:spAutoFit/>
            </a:bodyPr>
            <a:p>
              <a:r>
                <a:t>【音乐抒发感情】电影《中国合伙人》（中国，2015 年）中有一个片段，主人公成冬青在手扶电梯偶遇已为人母的初恋情人苏梅时，一曲《外面的世界》的背景音乐适时地响起：音乐烘托此刻成冬青复杂的心情和无奈</a:t>
              </a:r>
              <a:r>
                <a:rPr lang="zh-CN"/>
                <a:t>。</a:t>
              </a:r>
              <a:endParaRPr lang="zh-CN"/>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115060" y="3299460"/>
            <a:ext cx="2642235" cy="663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2775268" y="2882265"/>
            <a:ext cx="6640830" cy="922020"/>
          </a:xfrm>
          <a:prstGeom prst="rect">
            <a:avLst/>
          </a:prstGeom>
          <a:noFill/>
        </p:spPr>
        <p:txBody>
          <a:bodyPr wrap="square" rtlCol="0" anchor="t">
            <a:spAutoFit/>
          </a:bodyPr>
          <a:p>
            <a:pPr algn="ctr"/>
            <a:r>
              <a:rPr lang="zh-CN" altLang="en-US" sz="5400">
                <a:solidFill>
                  <a:srgbClr val="382C78"/>
                </a:solidFill>
                <a:sym typeface="+mn-ea"/>
              </a:rPr>
              <a:t>影视艺术基础</a:t>
            </a:r>
            <a:endParaRPr lang="zh-CN" altLang="en-US" sz="5400">
              <a:solidFill>
                <a:srgbClr val="382C78"/>
              </a:solidFill>
              <a:sym typeface="+mn-ea"/>
            </a:endParaRPr>
          </a:p>
        </p:txBody>
      </p:sp>
      <p:sp>
        <p:nvSpPr>
          <p:cNvPr id="12" name="文本框 11"/>
          <p:cNvSpPr txBox="1"/>
          <p:nvPr/>
        </p:nvSpPr>
        <p:spPr>
          <a:xfrm>
            <a:off x="4596765" y="1443355"/>
            <a:ext cx="3174365" cy="1198880"/>
          </a:xfrm>
          <a:prstGeom prst="rect">
            <a:avLst/>
          </a:prstGeom>
          <a:noFill/>
        </p:spPr>
        <p:txBody>
          <a:bodyPr wrap="square" rtlCol="0">
            <a:spAutoFit/>
          </a:bodyPr>
          <a:p>
            <a:r>
              <a:rPr lang="zh-CN" altLang="en-US" sz="7200" b="1">
                <a:solidFill>
                  <a:srgbClr val="382C78"/>
                </a:solidFill>
                <a:latin typeface="+mj-ea"/>
                <a:ea typeface="+mj-ea"/>
                <a:cs typeface="Broadway" panose="04040905080B02020502" charset="0"/>
              </a:rPr>
              <a:t>第一章</a:t>
            </a:r>
            <a:endParaRPr lang="zh-CN" altLang="en-US" sz="7200" b="1">
              <a:solidFill>
                <a:srgbClr val="382C78"/>
              </a:solidFill>
              <a:latin typeface="+mj-ea"/>
              <a:ea typeface="+mj-ea"/>
              <a:cs typeface="Broadway" panose="04040905080B02020502" charset="0"/>
            </a:endParaRPr>
          </a:p>
        </p:txBody>
      </p:sp>
      <p:cxnSp>
        <p:nvCxnSpPr>
          <p:cNvPr id="11" name="直接连接符 10"/>
          <p:cNvCxnSpPr/>
          <p:nvPr/>
        </p:nvCxnSpPr>
        <p:spPr>
          <a:xfrm>
            <a:off x="3515361" y="2642235"/>
            <a:ext cx="5160645" cy="0"/>
          </a:xfrm>
          <a:prstGeom prst="line">
            <a:avLst/>
          </a:prstGeom>
        </p:spPr>
        <p:style>
          <a:lnRef idx="1">
            <a:schemeClr val="dk1"/>
          </a:lnRef>
          <a:fillRef idx="0">
            <a:schemeClr val="dk1"/>
          </a:fillRef>
          <a:effectRef idx="0">
            <a:schemeClr val="dk1"/>
          </a:effectRef>
          <a:fontRef idx="minor">
            <a:schemeClr val="tx1"/>
          </a:fontRef>
        </p:style>
      </p:cxnSp>
      <p:sp>
        <p:nvSpPr>
          <p:cNvPr id="41" name="矩形 40"/>
          <p:cNvSpPr/>
          <p:nvPr/>
        </p:nvSpPr>
        <p:spPr>
          <a:xfrm>
            <a:off x="394653" y="402273"/>
            <a:ext cx="11402060" cy="6096000"/>
          </a:xfrm>
          <a:prstGeom prst="rect">
            <a:avLst/>
          </a:prstGeom>
          <a:noFill/>
          <a:ln>
            <a:solidFill>
              <a:srgbClr val="382C78"/>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5" name="矩形 14"/>
          <p:cNvSpPr/>
          <p:nvPr/>
        </p:nvSpPr>
        <p:spPr>
          <a:xfrm>
            <a:off x="1327150" y="5600065"/>
            <a:ext cx="196215" cy="890270"/>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矩形 15"/>
          <p:cNvSpPr/>
          <p:nvPr/>
        </p:nvSpPr>
        <p:spPr>
          <a:xfrm>
            <a:off x="1704340" y="5826760"/>
            <a:ext cx="196215" cy="890270"/>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矩形 16"/>
          <p:cNvSpPr/>
          <p:nvPr/>
        </p:nvSpPr>
        <p:spPr>
          <a:xfrm>
            <a:off x="2051050" y="5615305"/>
            <a:ext cx="196215" cy="890270"/>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6126480" cy="1246505"/>
            <a:chOff x="417" y="125"/>
            <a:chExt cx="9648" cy="1963"/>
          </a:xfrm>
        </p:grpSpPr>
        <p:sp>
          <p:nvSpPr>
            <p:cNvPr id="15" name="文本框 14"/>
            <p:cNvSpPr txBox="1"/>
            <p:nvPr/>
          </p:nvSpPr>
          <p:spPr>
            <a:xfrm>
              <a:off x="417" y="1072"/>
              <a:ext cx="9648" cy="1016"/>
            </a:xfrm>
            <a:prstGeom prst="rect">
              <a:avLst/>
            </a:prstGeom>
            <a:noFill/>
          </p:spPr>
          <p:txBody>
            <a:bodyPr wrap="none" rtlCol="0" anchor="t">
              <a:spAutoFit/>
            </a:bodyPr>
            <a:p>
              <a:pPr algn="l"/>
              <a:r>
                <a:rPr lang="zh-CN" altLang="en-US" sz="3600">
                  <a:solidFill>
                    <a:srgbClr val="382C78"/>
                  </a:solidFill>
                  <a:sym typeface="+mn-ea"/>
                </a:rPr>
                <a:t>一、声音在影视艺术中的作用</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168" cy="580"/>
              </a:xfrm>
              <a:prstGeom prst="rect">
                <a:avLst/>
              </a:prstGeom>
              <a:noFill/>
            </p:spPr>
            <p:txBody>
              <a:bodyPr wrap="none" rtlCol="0">
                <a:spAutoFit/>
              </a:bodyPr>
              <a:p>
                <a:pPr algn="l"/>
                <a:r>
                  <a:rPr>
                    <a:solidFill>
                      <a:schemeClr val="bg1"/>
                    </a:solidFill>
                  </a:rPr>
                  <a:t>第二节	声音艺术</a:t>
                </a:r>
                <a:endParaRPr>
                  <a:solidFill>
                    <a:schemeClr val="bg1"/>
                  </a:solidFill>
                </a:endParaRPr>
              </a:p>
            </p:txBody>
          </p:sp>
        </p:grpSp>
      </p:grpSp>
      <p:sp>
        <p:nvSpPr>
          <p:cNvPr id="2" name="文本框 1"/>
          <p:cNvSpPr txBox="1"/>
          <p:nvPr/>
        </p:nvSpPr>
        <p:spPr>
          <a:xfrm>
            <a:off x="264795" y="1325880"/>
            <a:ext cx="2355850" cy="398780"/>
          </a:xfrm>
          <a:prstGeom prst="rect">
            <a:avLst/>
          </a:prstGeom>
          <a:noFill/>
        </p:spPr>
        <p:txBody>
          <a:bodyPr wrap="none" rtlCol="0" anchor="t">
            <a:spAutoFit/>
          </a:bodyPr>
          <a:p>
            <a:pPr algn="l"/>
            <a:r>
              <a:rPr lang="zh-CN" altLang="en-US" sz="2000">
                <a:solidFill>
                  <a:srgbClr val="382C78"/>
                </a:solidFill>
                <a:sym typeface="+mn-ea"/>
              </a:rPr>
              <a:t>3．影视音乐的作用</a:t>
            </a:r>
            <a:endParaRPr lang="zh-CN" altLang="en-US" sz="2000">
              <a:solidFill>
                <a:srgbClr val="382C78"/>
              </a:solidFill>
              <a:sym typeface="+mn-ea"/>
            </a:endParaRPr>
          </a:p>
        </p:txBody>
      </p:sp>
      <p:grpSp>
        <p:nvGrpSpPr>
          <p:cNvPr id="5" name="组合 4"/>
          <p:cNvGrpSpPr/>
          <p:nvPr/>
        </p:nvGrpSpPr>
        <p:grpSpPr>
          <a:xfrm rot="0">
            <a:off x="848360" y="1724660"/>
            <a:ext cx="10348595" cy="469265"/>
            <a:chOff x="1491" y="3356"/>
            <a:chExt cx="16297" cy="739"/>
          </a:xfrm>
        </p:grpSpPr>
        <p:sp>
          <p:nvSpPr>
            <p:cNvPr id="6" name="文本框 5"/>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推动剧情发展：音乐直接参与剧作，推动剧情发展，是影视音乐的又一重要作用。</a:t>
              </a:r>
              <a:endParaRPr lang="zh-CN" altLang="en-US" dirty="0">
                <a:latin typeface="+mn-ea"/>
                <a:cs typeface="宋体" panose="02010600030101010101" pitchFamily="2" charset="-122"/>
                <a:sym typeface="+mn-ea"/>
              </a:endParaRPr>
            </a:p>
          </p:txBody>
        </p:sp>
        <p:sp>
          <p:nvSpPr>
            <p:cNvPr id="7" name="椭圆 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7" name="组合 26"/>
          <p:cNvGrpSpPr/>
          <p:nvPr/>
        </p:nvGrpSpPr>
        <p:grpSpPr>
          <a:xfrm rot="0">
            <a:off x="848360" y="3011805"/>
            <a:ext cx="10348595" cy="922020"/>
            <a:chOff x="1491" y="3356"/>
            <a:chExt cx="16297" cy="1452"/>
          </a:xfrm>
        </p:grpSpPr>
        <p:sp>
          <p:nvSpPr>
            <p:cNvPr id="28" name="文本框 27"/>
            <p:cNvSpPr txBox="1"/>
            <p:nvPr/>
          </p:nvSpPr>
          <p:spPr>
            <a:xfrm>
              <a:off x="1980" y="3356"/>
              <a:ext cx="15808"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展示时代特征或再现地域色彩：电影理论家贝拉·巴拉兹认为，“每个时代的音乐，无论是社会内容、乐曲的旋律、曲式、演唱方式还是流行的乐器都各不相同。一首使用恰当的时代音乐远远胜过视觉方面的时代布景、道具、服装、发式。”</a:t>
              </a:r>
              <a:endParaRPr lang="zh-CN" altLang="en-US" dirty="0">
                <a:latin typeface="+mn-ea"/>
                <a:cs typeface="宋体" panose="02010600030101010101" pitchFamily="2" charset="-122"/>
                <a:sym typeface="+mn-ea"/>
              </a:endParaRPr>
            </a:p>
          </p:txBody>
        </p:sp>
        <p:sp>
          <p:nvSpPr>
            <p:cNvPr id="29" name="椭圆 2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0" name="组合 9"/>
          <p:cNvGrpSpPr/>
          <p:nvPr/>
        </p:nvGrpSpPr>
        <p:grpSpPr>
          <a:xfrm>
            <a:off x="527050" y="2165985"/>
            <a:ext cx="11137265" cy="914400"/>
            <a:chOff x="1336" y="7266"/>
            <a:chExt cx="17539" cy="1440"/>
          </a:xfrm>
        </p:grpSpPr>
        <p:grpSp>
          <p:nvGrpSpPr>
            <p:cNvPr id="11" name="组合 10"/>
            <p:cNvGrpSpPr/>
            <p:nvPr/>
          </p:nvGrpSpPr>
          <p:grpSpPr>
            <a:xfrm>
              <a:off x="1336" y="7266"/>
              <a:ext cx="2483" cy="1440"/>
              <a:chOff x="982" y="7247"/>
              <a:chExt cx="2483" cy="1440"/>
            </a:xfrm>
          </p:grpSpPr>
          <p:sp>
            <p:nvSpPr>
              <p:cNvPr id="12" name="文本框 11"/>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16" name="图片 15"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17" name="文本框 16"/>
            <p:cNvSpPr txBox="1"/>
            <p:nvPr/>
          </p:nvSpPr>
          <p:spPr>
            <a:xfrm>
              <a:off x="3657" y="7532"/>
              <a:ext cx="15218" cy="1016"/>
            </a:xfrm>
            <a:prstGeom prst="rect">
              <a:avLst/>
            </a:prstGeom>
            <a:noFill/>
          </p:spPr>
          <p:txBody>
            <a:bodyPr wrap="square" rtlCol="0">
              <a:spAutoFit/>
            </a:bodyPr>
            <a:p>
              <a:r>
                <a:t>【音乐推动剧情发展】电影《甜蜜蜜》（中国香港，1997 年）</a:t>
              </a:r>
              <a:r>
                <a:rPr lang="zh-CN"/>
                <a:t>，</a:t>
              </a:r>
              <a:r>
                <a:t>影片中，邓丽君的歌曲《甜蜜蜜》起着维系人物关系，推动故事情节发展的作用。</a:t>
              </a:r>
            </a:p>
          </p:txBody>
        </p:sp>
      </p:grpSp>
      <p:grpSp>
        <p:nvGrpSpPr>
          <p:cNvPr id="19" name="组合 18"/>
          <p:cNvGrpSpPr/>
          <p:nvPr/>
        </p:nvGrpSpPr>
        <p:grpSpPr>
          <a:xfrm>
            <a:off x="527050" y="3786505"/>
            <a:ext cx="11137265" cy="1367790"/>
            <a:chOff x="1336" y="7266"/>
            <a:chExt cx="17539" cy="2154"/>
          </a:xfrm>
        </p:grpSpPr>
        <p:grpSp>
          <p:nvGrpSpPr>
            <p:cNvPr id="20" name="组合 19"/>
            <p:cNvGrpSpPr/>
            <p:nvPr/>
          </p:nvGrpSpPr>
          <p:grpSpPr>
            <a:xfrm>
              <a:off x="1336" y="7266"/>
              <a:ext cx="2483" cy="1440"/>
              <a:chOff x="982" y="7247"/>
              <a:chExt cx="2483" cy="1440"/>
            </a:xfrm>
          </p:grpSpPr>
          <p:sp>
            <p:nvSpPr>
              <p:cNvPr id="22" name="文本框 21"/>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3" name="图片 22"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4" name="文本框 23"/>
            <p:cNvSpPr txBox="1"/>
            <p:nvPr/>
          </p:nvSpPr>
          <p:spPr>
            <a:xfrm>
              <a:off x="3657" y="7532"/>
              <a:ext cx="15218" cy="1888"/>
            </a:xfrm>
            <a:prstGeom prst="rect">
              <a:avLst/>
            </a:prstGeom>
            <a:noFill/>
          </p:spPr>
          <p:txBody>
            <a:bodyPr wrap="square" rtlCol="0">
              <a:spAutoFit/>
            </a:bodyPr>
            <a:p>
              <a:r>
                <a:t>【音乐展示时代特征】电影《中国合伙人》（中国，2015 年）中就出现了多首颇具时代气息的经典音乐</a:t>
              </a:r>
              <a:r>
                <a:rPr lang="zh-CN"/>
                <a:t>，</a:t>
              </a:r>
              <a:r>
                <a:t>有着鲜明时代气息的音乐在这里很好地揭示了时代特点。</a:t>
              </a:r>
            </a:p>
            <a:p>
              <a:r>
                <a:t>【音乐再现地域色彩】电视连续剧《血色浪漫》（中国，2004 年）穿插了大量的陕北民歌，一首首信天游再现了陕北黄土高原的地域色彩和特定的空间环境</a:t>
              </a:r>
              <a:r>
                <a:rPr lang="zh-CN"/>
                <a:t>。</a:t>
              </a:r>
              <a:endParaRPr lang="zh-CN"/>
            </a:p>
          </p:txBody>
        </p:sp>
      </p:grpSp>
      <p:grpSp>
        <p:nvGrpSpPr>
          <p:cNvPr id="4" name="组合 3"/>
          <p:cNvGrpSpPr/>
          <p:nvPr/>
        </p:nvGrpSpPr>
        <p:grpSpPr>
          <a:xfrm rot="0">
            <a:off x="848360" y="5139690"/>
            <a:ext cx="10348595" cy="645160"/>
            <a:chOff x="1491" y="3356"/>
            <a:chExt cx="16297" cy="1016"/>
          </a:xfrm>
        </p:grpSpPr>
        <p:sp>
          <p:nvSpPr>
            <p:cNvPr id="8" name="文本框 7"/>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辅助揭示人物性格，塑造人物形象：可通过音乐的特别运用，从听觉上弥补语言上无法表现的某种缺憾，以一种抽象的方式潜移默化地加深观众对人物形象的理解，从而让人物形象更加生动、鲜明。</a:t>
              </a:r>
              <a:endParaRPr lang="zh-CN" altLang="en-US" dirty="0">
                <a:latin typeface="+mn-ea"/>
                <a:cs typeface="宋体" panose="02010600030101010101" pitchFamily="2" charset="-122"/>
                <a:sym typeface="+mn-ea"/>
              </a:endParaRPr>
            </a:p>
          </p:txBody>
        </p:sp>
        <p:sp>
          <p:nvSpPr>
            <p:cNvPr id="9" name="椭圆 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3" name="组合 12"/>
          <p:cNvGrpSpPr/>
          <p:nvPr/>
        </p:nvGrpSpPr>
        <p:grpSpPr>
          <a:xfrm>
            <a:off x="527050" y="5608955"/>
            <a:ext cx="11468735" cy="914400"/>
            <a:chOff x="1336" y="7266"/>
            <a:chExt cx="18061" cy="1440"/>
          </a:xfrm>
        </p:grpSpPr>
        <p:grpSp>
          <p:nvGrpSpPr>
            <p:cNvPr id="14" name="组合 13"/>
            <p:cNvGrpSpPr/>
            <p:nvPr/>
          </p:nvGrpSpPr>
          <p:grpSpPr>
            <a:xfrm>
              <a:off x="1336" y="7266"/>
              <a:ext cx="2483" cy="1440"/>
              <a:chOff x="982" y="7247"/>
              <a:chExt cx="2483" cy="1440"/>
            </a:xfrm>
          </p:grpSpPr>
          <p:sp>
            <p:nvSpPr>
              <p:cNvPr id="18" name="文本框 17"/>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1" name="图片 20"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5" name="文本框 24"/>
            <p:cNvSpPr txBox="1"/>
            <p:nvPr/>
          </p:nvSpPr>
          <p:spPr>
            <a:xfrm>
              <a:off x="3657" y="7532"/>
              <a:ext cx="15740" cy="1016"/>
            </a:xfrm>
            <a:prstGeom prst="rect">
              <a:avLst/>
            </a:prstGeom>
            <a:noFill/>
          </p:spPr>
          <p:txBody>
            <a:bodyPr wrap="square" rtlCol="0">
              <a:spAutoFit/>
            </a:bodyPr>
            <a:p>
              <a:r>
                <a:t>【音乐揭示人物性格】影片《八月迷情》（美国，2007 年）中，导演运用了现代摇滚乐与古典管弦乐两种完全不同类型和风格的音乐来刻画人物性格、塑造人物形象，动静结合、张弛有度。</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2926080" cy="1202690"/>
            <a:chOff x="417" y="125"/>
            <a:chExt cx="4608" cy="1894"/>
          </a:xfrm>
        </p:grpSpPr>
        <p:sp>
          <p:nvSpPr>
            <p:cNvPr id="15" name="文本框 14"/>
            <p:cNvSpPr txBox="1"/>
            <p:nvPr/>
          </p:nvSpPr>
          <p:spPr>
            <a:xfrm>
              <a:off x="417" y="1003"/>
              <a:ext cx="4608" cy="1016"/>
            </a:xfrm>
            <a:prstGeom prst="rect">
              <a:avLst/>
            </a:prstGeom>
            <a:noFill/>
          </p:spPr>
          <p:txBody>
            <a:bodyPr wrap="none" rtlCol="0" anchor="t">
              <a:spAutoFit/>
            </a:bodyPr>
            <a:p>
              <a:pPr algn="l"/>
              <a:r>
                <a:rPr lang="zh-CN" altLang="en-US" sz="3600">
                  <a:solidFill>
                    <a:srgbClr val="382C78"/>
                  </a:solidFill>
                  <a:sym typeface="+mn-ea"/>
                </a:rPr>
                <a:t>一、声画同步</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168" cy="580"/>
              </a:xfrm>
              <a:prstGeom prst="rect">
                <a:avLst/>
              </a:prstGeom>
              <a:noFill/>
            </p:spPr>
            <p:txBody>
              <a:bodyPr wrap="none" rtlCol="0">
                <a:spAutoFit/>
              </a:bodyPr>
              <a:p>
                <a:pPr algn="l"/>
                <a:r>
                  <a:rPr>
                    <a:solidFill>
                      <a:schemeClr val="bg1"/>
                    </a:solidFill>
                  </a:rPr>
                  <a:t>第三节	声画关系</a:t>
                </a:r>
                <a:endParaRPr>
                  <a:solidFill>
                    <a:schemeClr val="bg1"/>
                  </a:solidFill>
                </a:endParaRPr>
              </a:p>
            </p:txBody>
          </p:sp>
        </p:grpSp>
      </p:grpSp>
      <p:sp>
        <p:nvSpPr>
          <p:cNvPr id="2" name="文本框 1"/>
          <p:cNvSpPr txBox="1"/>
          <p:nvPr/>
        </p:nvSpPr>
        <p:spPr>
          <a:xfrm>
            <a:off x="361315" y="1252855"/>
            <a:ext cx="11468735" cy="1630045"/>
          </a:xfrm>
          <a:prstGeom prst="rect">
            <a:avLst/>
          </a:prstGeom>
          <a:noFill/>
        </p:spPr>
        <p:txBody>
          <a:bodyPr wrap="square" rtlCol="0" anchor="t">
            <a:spAutoFit/>
          </a:bodyPr>
          <a:p>
            <a:pPr algn="l"/>
            <a:r>
              <a:rPr lang="en-US" altLang="zh-CN" sz="2000">
                <a:solidFill>
                  <a:srgbClr val="382C78"/>
                </a:solidFill>
                <a:sym typeface="+mn-ea"/>
              </a:rPr>
              <a:t>       </a:t>
            </a:r>
            <a:r>
              <a:rPr lang="zh-CN" altLang="en-US" sz="2000">
                <a:solidFill>
                  <a:srgbClr val="382C78"/>
                </a:solidFill>
                <a:sym typeface="+mn-ea"/>
              </a:rPr>
              <a:t>声画同步又称声画合一，是指影视作品中声音和画面严格匹配，情绪和节奏相一致，听觉形象和画面视觉形象相统一，即画面中的形象和它所发出的声音同时出现又同时消失，两者吻合一致。这是最常见的一种声画关系。发声体的可见性和声音的可听性，使得声画营造的时空环境更真实。影视作品绝大多数声音和画面都是同步的。声画同步加强了画面的真实感，进一步深化视觉形象，强化了画面内容的表现。</a:t>
            </a:r>
            <a:endParaRPr lang="zh-CN" altLang="en-US" sz="2000">
              <a:solidFill>
                <a:srgbClr val="382C78"/>
              </a:solidFill>
              <a:sym typeface="+mn-ea"/>
            </a:endParaRPr>
          </a:p>
        </p:txBody>
      </p:sp>
      <p:grpSp>
        <p:nvGrpSpPr>
          <p:cNvPr id="13" name="组合 12"/>
          <p:cNvGrpSpPr/>
          <p:nvPr/>
        </p:nvGrpSpPr>
        <p:grpSpPr>
          <a:xfrm>
            <a:off x="361315" y="2693035"/>
            <a:ext cx="11468735" cy="914400"/>
            <a:chOff x="1336" y="7266"/>
            <a:chExt cx="18061" cy="1440"/>
          </a:xfrm>
        </p:grpSpPr>
        <p:grpSp>
          <p:nvGrpSpPr>
            <p:cNvPr id="14" name="组合 13"/>
            <p:cNvGrpSpPr/>
            <p:nvPr/>
          </p:nvGrpSpPr>
          <p:grpSpPr>
            <a:xfrm>
              <a:off x="1336" y="7266"/>
              <a:ext cx="2483" cy="1440"/>
              <a:chOff x="982" y="7247"/>
              <a:chExt cx="2483" cy="1440"/>
            </a:xfrm>
          </p:grpSpPr>
          <p:sp>
            <p:nvSpPr>
              <p:cNvPr id="18" name="文本框 17"/>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1" name="图片 20"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5" name="文本框 24"/>
            <p:cNvSpPr txBox="1"/>
            <p:nvPr/>
          </p:nvSpPr>
          <p:spPr>
            <a:xfrm>
              <a:off x="3657" y="7532"/>
              <a:ext cx="15740" cy="1016"/>
            </a:xfrm>
            <a:prstGeom prst="rect">
              <a:avLst/>
            </a:prstGeom>
            <a:noFill/>
          </p:spPr>
          <p:txBody>
            <a:bodyPr wrap="square" rtlCol="0">
              <a:spAutoFit/>
            </a:bodyPr>
            <a:p>
              <a:r>
                <a:t>【声画同步】影片《中国合伙人》（中国，2015 年）成冬青演讲的场景，这一段落声画是完全一致的，声画同步增强了画面的生动感和情节的真实感。</a:t>
              </a:r>
            </a:p>
          </p:txBody>
        </p:sp>
      </p:grpSp>
      <p:sp>
        <p:nvSpPr>
          <p:cNvPr id="26" name="文本框 25"/>
          <p:cNvSpPr txBox="1"/>
          <p:nvPr/>
        </p:nvSpPr>
        <p:spPr>
          <a:xfrm>
            <a:off x="361315" y="3404870"/>
            <a:ext cx="2926080" cy="645160"/>
          </a:xfrm>
          <a:prstGeom prst="rect">
            <a:avLst/>
          </a:prstGeom>
          <a:noFill/>
        </p:spPr>
        <p:txBody>
          <a:bodyPr wrap="none" rtlCol="0" anchor="t">
            <a:spAutoFit/>
          </a:bodyPr>
          <a:p>
            <a:pPr algn="l"/>
            <a:r>
              <a:rPr lang="zh-CN" altLang="en-US" sz="3600">
                <a:solidFill>
                  <a:srgbClr val="382C78"/>
                </a:solidFill>
                <a:sym typeface="+mn-ea"/>
              </a:rPr>
              <a:t>二、声画分离</a:t>
            </a:r>
            <a:endParaRPr lang="zh-CN" altLang="en-US" sz="3600">
              <a:solidFill>
                <a:srgbClr val="382C78"/>
              </a:solidFill>
              <a:sym typeface="+mn-ea"/>
            </a:endParaRPr>
          </a:p>
        </p:txBody>
      </p:sp>
      <p:sp>
        <p:nvSpPr>
          <p:cNvPr id="30" name="文本框 29"/>
          <p:cNvSpPr txBox="1"/>
          <p:nvPr/>
        </p:nvSpPr>
        <p:spPr>
          <a:xfrm>
            <a:off x="361315" y="3977005"/>
            <a:ext cx="11371580" cy="1322070"/>
          </a:xfrm>
          <a:prstGeom prst="rect">
            <a:avLst/>
          </a:prstGeom>
          <a:noFill/>
        </p:spPr>
        <p:txBody>
          <a:bodyPr wrap="square" rtlCol="0" anchor="t">
            <a:spAutoFit/>
          </a:bodyPr>
          <a:p>
            <a:pPr algn="l"/>
            <a:r>
              <a:rPr lang="en-US" altLang="zh-CN" sz="2000">
                <a:solidFill>
                  <a:srgbClr val="382C78"/>
                </a:solidFill>
                <a:sym typeface="+mn-ea"/>
              </a:rPr>
              <a:t>       </a:t>
            </a:r>
            <a:r>
              <a:rPr lang="zh-CN" altLang="en-US" sz="2000">
                <a:solidFill>
                  <a:srgbClr val="382C78"/>
                </a:solidFill>
                <a:sym typeface="+mn-ea"/>
              </a:rPr>
              <a:t>声画分离又称声画分立，指画面中声音和画面形象不同步、不相吻合、互相分离的蒙太奇技巧。声画分离意味着声音和画面具有相对的独立性。由于声音和发声体不在同一画面中，是以画外音的形式出现，这样就可以更有效地发挥声音的主观化作用，起到提示人物的心理活动的作用以及衔接画面、转换时空的作用。</a:t>
            </a:r>
            <a:endParaRPr lang="zh-CN" altLang="en-US" sz="2000">
              <a:solidFill>
                <a:srgbClr val="382C78"/>
              </a:solidFill>
              <a:sym typeface="+mn-ea"/>
            </a:endParaRPr>
          </a:p>
        </p:txBody>
      </p:sp>
      <p:grpSp>
        <p:nvGrpSpPr>
          <p:cNvPr id="31" name="组合 30"/>
          <p:cNvGrpSpPr/>
          <p:nvPr/>
        </p:nvGrpSpPr>
        <p:grpSpPr>
          <a:xfrm>
            <a:off x="264795" y="5091430"/>
            <a:ext cx="11468735" cy="1645285"/>
            <a:chOff x="1336" y="7266"/>
            <a:chExt cx="18061" cy="2591"/>
          </a:xfrm>
        </p:grpSpPr>
        <p:grpSp>
          <p:nvGrpSpPr>
            <p:cNvPr id="34" name="组合 33"/>
            <p:cNvGrpSpPr/>
            <p:nvPr/>
          </p:nvGrpSpPr>
          <p:grpSpPr>
            <a:xfrm>
              <a:off x="1336" y="7266"/>
              <a:ext cx="2483" cy="1440"/>
              <a:chOff x="982" y="7247"/>
              <a:chExt cx="2483" cy="1440"/>
            </a:xfrm>
          </p:grpSpPr>
          <p:sp>
            <p:nvSpPr>
              <p:cNvPr id="35" name="文本框 34"/>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7" name="图片 36"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38" name="文本框 37"/>
            <p:cNvSpPr txBox="1"/>
            <p:nvPr/>
          </p:nvSpPr>
          <p:spPr>
            <a:xfrm>
              <a:off x="3657" y="7532"/>
              <a:ext cx="15740" cy="2325"/>
            </a:xfrm>
            <a:prstGeom prst="rect">
              <a:avLst/>
            </a:prstGeom>
            <a:noFill/>
          </p:spPr>
          <p:txBody>
            <a:bodyPr wrap="square" rtlCol="0">
              <a:spAutoFit/>
            </a:bodyPr>
            <a:p>
              <a:r>
                <a:t>【声画分离 1】影片《这里的黎明静悄悄》（苏联，1972 年）中，战争时期的女战士听见的一声布谷鸟叫与十几年后和平时期另一个姑娘抬头听见这一声布谷鸟叫的镜头接在了一起，从而把两个时代紧密联系起来，形成鲜明的对比。</a:t>
              </a:r>
            </a:p>
            <a:p>
              <a:r>
                <a:t>【声画分离2】经典电影《泰坦尼克号》（美国，1997 年）就运用了大量的画外音乐。音乐和画面的完美融合，在巨大的灾难中表现出来的伟大爱情这一主题思想得到了进一步深化。</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2926080" cy="1304925"/>
            <a:chOff x="417" y="125"/>
            <a:chExt cx="4608" cy="2055"/>
          </a:xfrm>
        </p:grpSpPr>
        <p:sp>
          <p:nvSpPr>
            <p:cNvPr id="15" name="文本框 14"/>
            <p:cNvSpPr txBox="1"/>
            <p:nvPr/>
          </p:nvSpPr>
          <p:spPr>
            <a:xfrm>
              <a:off x="417" y="1164"/>
              <a:ext cx="4608" cy="1016"/>
            </a:xfrm>
            <a:prstGeom prst="rect">
              <a:avLst/>
            </a:prstGeom>
            <a:noFill/>
          </p:spPr>
          <p:txBody>
            <a:bodyPr wrap="none" rtlCol="0" anchor="t">
              <a:spAutoFit/>
            </a:bodyPr>
            <a:p>
              <a:pPr algn="l"/>
              <a:r>
                <a:rPr lang="zh-CN" altLang="en-US" sz="3600">
                  <a:solidFill>
                    <a:srgbClr val="382C78"/>
                  </a:solidFill>
                  <a:sym typeface="+mn-ea"/>
                </a:rPr>
                <a:t>三、声画对立</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168" cy="580"/>
              </a:xfrm>
              <a:prstGeom prst="rect">
                <a:avLst/>
              </a:prstGeom>
              <a:noFill/>
            </p:spPr>
            <p:txBody>
              <a:bodyPr wrap="none" rtlCol="0">
                <a:spAutoFit/>
              </a:bodyPr>
              <a:p>
                <a:pPr algn="l"/>
                <a:r>
                  <a:rPr>
                    <a:solidFill>
                      <a:schemeClr val="bg1"/>
                    </a:solidFill>
                  </a:rPr>
                  <a:t>第三节	声画关系</a:t>
                </a:r>
                <a:endParaRPr>
                  <a:solidFill>
                    <a:schemeClr val="bg1"/>
                  </a:solidFill>
                </a:endParaRPr>
              </a:p>
            </p:txBody>
          </p:sp>
        </p:grpSp>
      </p:grpSp>
      <p:sp>
        <p:nvSpPr>
          <p:cNvPr id="2" name="文本框 1"/>
          <p:cNvSpPr txBox="1"/>
          <p:nvPr/>
        </p:nvSpPr>
        <p:spPr>
          <a:xfrm>
            <a:off x="1011555" y="1614805"/>
            <a:ext cx="10516870" cy="1322070"/>
          </a:xfrm>
          <a:prstGeom prst="rect">
            <a:avLst/>
          </a:prstGeom>
          <a:noFill/>
        </p:spPr>
        <p:txBody>
          <a:bodyPr wrap="square" rtlCol="0" anchor="t">
            <a:spAutoFit/>
          </a:bodyPr>
          <a:p>
            <a:pPr algn="l"/>
            <a:r>
              <a:rPr lang="en-US" altLang="zh-CN" sz="2000">
                <a:solidFill>
                  <a:srgbClr val="382C78"/>
                </a:solidFill>
                <a:sym typeface="+mn-ea"/>
              </a:rPr>
              <a:t>       </a:t>
            </a:r>
            <a:r>
              <a:rPr lang="zh-CN" altLang="en-US" sz="2000">
                <a:solidFill>
                  <a:srgbClr val="382C78"/>
                </a:solidFill>
                <a:sym typeface="+mn-ea"/>
              </a:rPr>
              <a:t>声画对立又称声画对位，声音和画面形象分别表达不同的内容，各自独立而又相互作用，通过对立双方的反衬作用，使声音与画面在情绪情感上产生强烈的反差，从而产生震撼人心的艺术效果，表现出更为深刻的思想意义。在声画对立中，声音可以是语言，也可以是音乐和音响，观众通过联想产生对比、比喻、象征等审美效果。</a:t>
            </a:r>
            <a:endParaRPr lang="zh-CN" altLang="en-US" sz="2000">
              <a:solidFill>
                <a:srgbClr val="382C78"/>
              </a:solidFill>
              <a:sym typeface="+mn-ea"/>
            </a:endParaRPr>
          </a:p>
        </p:txBody>
      </p:sp>
      <p:grpSp>
        <p:nvGrpSpPr>
          <p:cNvPr id="13" name="组合 12"/>
          <p:cNvGrpSpPr/>
          <p:nvPr/>
        </p:nvGrpSpPr>
        <p:grpSpPr>
          <a:xfrm>
            <a:off x="173990" y="3342640"/>
            <a:ext cx="11468735" cy="1367790"/>
            <a:chOff x="1336" y="7266"/>
            <a:chExt cx="18061" cy="2154"/>
          </a:xfrm>
        </p:grpSpPr>
        <p:grpSp>
          <p:nvGrpSpPr>
            <p:cNvPr id="14" name="组合 13"/>
            <p:cNvGrpSpPr/>
            <p:nvPr/>
          </p:nvGrpSpPr>
          <p:grpSpPr>
            <a:xfrm>
              <a:off x="1336" y="7266"/>
              <a:ext cx="2483" cy="1440"/>
              <a:chOff x="982" y="7247"/>
              <a:chExt cx="2483" cy="1440"/>
            </a:xfrm>
          </p:grpSpPr>
          <p:sp>
            <p:nvSpPr>
              <p:cNvPr id="18" name="文本框 17"/>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1" name="图片 20"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5" name="文本框 24"/>
            <p:cNvSpPr txBox="1"/>
            <p:nvPr/>
          </p:nvSpPr>
          <p:spPr>
            <a:xfrm>
              <a:off x="3657" y="7532"/>
              <a:ext cx="15740" cy="1888"/>
            </a:xfrm>
            <a:prstGeom prst="rect">
              <a:avLst/>
            </a:prstGeom>
            <a:noFill/>
          </p:spPr>
          <p:txBody>
            <a:bodyPr wrap="square" rtlCol="0">
              <a:spAutoFit/>
            </a:bodyPr>
            <a:p>
              <a:r>
                <a:t>【声画对立1】经典反战题材影片《辛德勒名单》（美国，1993 年）</a:t>
              </a:r>
              <a:r>
                <a:rPr lang="zh-CN"/>
                <a:t>，</a:t>
              </a:r>
              <a:r>
                <a:t>法西斯大屠杀场面中的童声合唱就非常巧妙地运用了声画对立。</a:t>
              </a:r>
            </a:p>
            <a:p>
              <a:r>
                <a:t>【声画对立2】电视连续剧《钢铁是怎样炼成的》有一场面是保尔在炮火中冲锋，画外声却是他写给母亲的信</a:t>
              </a:r>
              <a:r>
                <a:rPr lang="zh-CN"/>
                <a:t>。</a:t>
              </a:r>
              <a:r>
                <a:t>这一声画对立， 从侧面体现出保尔乐观坚强的性格和积极的人生态度。</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3840480" cy="1304925"/>
            <a:chOff x="417" y="125"/>
            <a:chExt cx="6048" cy="2055"/>
          </a:xfrm>
        </p:grpSpPr>
        <p:sp>
          <p:nvSpPr>
            <p:cNvPr id="15" name="文本框 14"/>
            <p:cNvSpPr txBox="1"/>
            <p:nvPr/>
          </p:nvSpPr>
          <p:spPr>
            <a:xfrm>
              <a:off x="417" y="1164"/>
              <a:ext cx="6048" cy="1016"/>
            </a:xfrm>
            <a:prstGeom prst="rect">
              <a:avLst/>
            </a:prstGeom>
            <a:noFill/>
          </p:spPr>
          <p:txBody>
            <a:bodyPr wrap="none" rtlCol="0" anchor="t">
              <a:spAutoFit/>
            </a:bodyPr>
            <a:p>
              <a:pPr algn="l"/>
              <a:r>
                <a:rPr lang="zh-CN" altLang="en-US" sz="3600">
                  <a:solidFill>
                    <a:srgbClr val="382C78"/>
                  </a:solidFill>
                  <a:sym typeface="+mn-ea"/>
                </a:rPr>
                <a:t>一、蒙太奇的含义</a:t>
              </a:r>
              <a:endParaRPr lang="zh-CN" altLang="en-US" sz="3600">
                <a:solidFill>
                  <a:srgbClr val="382C78"/>
                </a:solidFill>
                <a:sym typeface="+mn-ea"/>
              </a:endParaRPr>
            </a:p>
          </p:txBody>
        </p:sp>
        <p:grpSp>
          <p:nvGrpSpPr>
            <p:cNvPr id="36" name="组合 35"/>
            <p:cNvGrpSpPr/>
            <p:nvPr/>
          </p:nvGrpSpPr>
          <p:grpSpPr>
            <a:xfrm>
              <a:off x="1336" y="125"/>
              <a:ext cx="5100" cy="781"/>
              <a:chOff x="1336" y="125"/>
              <a:chExt cx="5100" cy="781"/>
            </a:xfrm>
          </p:grpSpPr>
          <p:sp>
            <p:nvSpPr>
              <p:cNvPr id="32" name="矩形 31"/>
              <p:cNvSpPr/>
              <p:nvPr/>
            </p:nvSpPr>
            <p:spPr>
              <a:xfrm>
                <a:off x="1336" y="125"/>
                <a:ext cx="406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49"/>
                <a:ext cx="5008" cy="580"/>
              </a:xfrm>
              <a:prstGeom prst="rect">
                <a:avLst/>
              </a:prstGeom>
              <a:noFill/>
            </p:spPr>
            <p:txBody>
              <a:bodyPr wrap="square" rtlCol="0">
                <a:spAutoFit/>
              </a:bodyPr>
              <a:p>
                <a:pPr algn="l"/>
                <a:r>
                  <a:rPr>
                    <a:solidFill>
                      <a:schemeClr val="bg1"/>
                    </a:solidFill>
                  </a:rPr>
                  <a:t>第四节 蒙太奇与长镜头</a:t>
                </a:r>
                <a:endParaRPr>
                  <a:solidFill>
                    <a:schemeClr val="bg1"/>
                  </a:solidFill>
                </a:endParaRPr>
              </a:p>
            </p:txBody>
          </p:sp>
        </p:grpSp>
      </p:grpSp>
      <p:sp>
        <p:nvSpPr>
          <p:cNvPr id="4" name="文本框 3"/>
          <p:cNvSpPr txBox="1"/>
          <p:nvPr/>
        </p:nvSpPr>
        <p:spPr>
          <a:xfrm>
            <a:off x="906780" y="1526540"/>
            <a:ext cx="10516870" cy="4399915"/>
          </a:xfrm>
          <a:prstGeom prst="rect">
            <a:avLst/>
          </a:prstGeom>
          <a:noFill/>
        </p:spPr>
        <p:txBody>
          <a:bodyPr wrap="square" rtlCol="0" anchor="t">
            <a:spAutoFit/>
          </a:bodyPr>
          <a:p>
            <a:pPr algn="l"/>
            <a:r>
              <a:rPr lang="en-US" altLang="zh-CN" sz="2000">
                <a:solidFill>
                  <a:srgbClr val="382C78"/>
                </a:solidFill>
                <a:sym typeface="+mn-ea"/>
              </a:rPr>
              <a:t>       </a:t>
            </a:r>
            <a:r>
              <a:rPr lang="zh-CN" altLang="en-US" sz="2000">
                <a:solidFill>
                  <a:srgbClr val="382C78"/>
                </a:solidFill>
                <a:sym typeface="+mn-ea"/>
              </a:rPr>
              <a:t>蒙太奇一词源于法语 montage，是法语建筑学上的一个术语，意为装配、组合、构成， 即将各种零散的建筑材料，根据一个总的设计蓝图，将它们分别加以处理，安装在一起，使之构成一个完整的建筑物。</a:t>
            </a:r>
            <a:endParaRPr lang="zh-CN" altLang="en-US" sz="2000">
              <a:solidFill>
                <a:srgbClr val="382C78"/>
              </a:solidFill>
              <a:sym typeface="+mn-ea"/>
            </a:endParaRPr>
          </a:p>
          <a:p>
            <a:pPr algn="l"/>
            <a:endParaRPr lang="zh-CN" altLang="en-US" sz="2000">
              <a:solidFill>
                <a:srgbClr val="382C78"/>
              </a:solidFill>
              <a:sym typeface="+mn-ea"/>
            </a:endParaRPr>
          </a:p>
          <a:p>
            <a:pPr algn="l"/>
            <a:r>
              <a:rPr lang="zh-CN" altLang="en-US" sz="2000">
                <a:solidFill>
                  <a:srgbClr val="382C78"/>
                </a:solidFill>
                <a:sym typeface="+mn-ea"/>
              </a:rPr>
              <a:t>       狭义的蒙太奇是指镜头画面组接的章法和技巧。在影片创作中，导演先把全片所要表现的内容分成许多不同的镜头画面，分别进行拍摄，然后再按照原先设计的创作构思，把这些镜头画面有机地组接在一起，完成画面艺术造型，最终形成一部具有主题思想的完整的影视作品。</a:t>
            </a:r>
            <a:endParaRPr lang="zh-CN" altLang="en-US" sz="2000">
              <a:solidFill>
                <a:srgbClr val="382C78"/>
              </a:solidFill>
              <a:sym typeface="+mn-ea"/>
            </a:endParaRPr>
          </a:p>
          <a:p>
            <a:pPr algn="l"/>
            <a:endParaRPr lang="zh-CN" altLang="en-US" sz="2000">
              <a:solidFill>
                <a:srgbClr val="382C78"/>
              </a:solidFill>
              <a:sym typeface="+mn-ea"/>
            </a:endParaRPr>
          </a:p>
          <a:p>
            <a:pPr algn="l"/>
            <a:r>
              <a:rPr lang="zh-CN" altLang="en-US" sz="2000">
                <a:solidFill>
                  <a:srgbClr val="382C78"/>
                </a:solidFill>
                <a:sym typeface="+mn-ea"/>
              </a:rPr>
              <a:t>        广义的蒙太奇是一种美学概念，是指整个影片的思维方法、结构方法和全部艺术手段的总称。从总体上看，它包括编导对整个影片在叙述方式、叙事角度、时空结构、场景、段落的布局和把握。从横向上看，它包括画面与画面、声音与声音、光影与光影，以及画面与声音、画面和色彩等的全部组合关系。从纵向上看，包括对镜头的运用和处理，镜头的分切与组合，场面、段落的安排与组接以及转换的艺术技巧等。</a:t>
            </a:r>
            <a:endParaRPr lang="zh-CN" altLang="en-US"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3840480" cy="1304925"/>
            <a:chOff x="417" y="125"/>
            <a:chExt cx="6048" cy="2055"/>
          </a:xfrm>
        </p:grpSpPr>
        <p:sp>
          <p:nvSpPr>
            <p:cNvPr id="15" name="文本框 14"/>
            <p:cNvSpPr txBox="1"/>
            <p:nvPr/>
          </p:nvSpPr>
          <p:spPr>
            <a:xfrm>
              <a:off x="417" y="1164"/>
              <a:ext cx="6048" cy="1016"/>
            </a:xfrm>
            <a:prstGeom prst="rect">
              <a:avLst/>
            </a:prstGeom>
            <a:noFill/>
          </p:spPr>
          <p:txBody>
            <a:bodyPr wrap="none" rtlCol="0" anchor="t">
              <a:spAutoFit/>
            </a:bodyPr>
            <a:p>
              <a:pPr algn="l"/>
              <a:r>
                <a:rPr lang="zh-CN" altLang="en-US" sz="3600">
                  <a:solidFill>
                    <a:srgbClr val="382C78"/>
                  </a:solidFill>
                  <a:sym typeface="+mn-ea"/>
                </a:rPr>
                <a:t>二、蒙太奇的作用</a:t>
              </a:r>
              <a:endParaRPr lang="zh-CN" altLang="en-US" sz="3600">
                <a:solidFill>
                  <a:srgbClr val="382C78"/>
                </a:solidFill>
                <a:sym typeface="+mn-ea"/>
              </a:endParaRPr>
            </a:p>
          </p:txBody>
        </p:sp>
        <p:grpSp>
          <p:nvGrpSpPr>
            <p:cNvPr id="36" name="组合 35"/>
            <p:cNvGrpSpPr/>
            <p:nvPr/>
          </p:nvGrpSpPr>
          <p:grpSpPr>
            <a:xfrm>
              <a:off x="1336" y="125"/>
              <a:ext cx="5100" cy="781"/>
              <a:chOff x="1336" y="125"/>
              <a:chExt cx="5100" cy="781"/>
            </a:xfrm>
          </p:grpSpPr>
          <p:sp>
            <p:nvSpPr>
              <p:cNvPr id="32" name="矩形 31"/>
              <p:cNvSpPr/>
              <p:nvPr/>
            </p:nvSpPr>
            <p:spPr>
              <a:xfrm>
                <a:off x="1336" y="125"/>
                <a:ext cx="406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49"/>
                <a:ext cx="5008" cy="580"/>
              </a:xfrm>
              <a:prstGeom prst="rect">
                <a:avLst/>
              </a:prstGeom>
              <a:noFill/>
            </p:spPr>
            <p:txBody>
              <a:bodyPr wrap="square" rtlCol="0">
                <a:spAutoFit/>
              </a:bodyPr>
              <a:p>
                <a:pPr algn="l"/>
                <a:r>
                  <a:rPr>
                    <a:solidFill>
                      <a:schemeClr val="bg1"/>
                    </a:solidFill>
                  </a:rPr>
                  <a:t>第四节 蒙太奇与长镜头</a:t>
                </a:r>
                <a:endParaRPr>
                  <a:solidFill>
                    <a:schemeClr val="bg1"/>
                  </a:solidFill>
                </a:endParaRPr>
              </a:p>
            </p:txBody>
          </p:sp>
        </p:grpSp>
      </p:grpSp>
      <p:sp>
        <p:nvSpPr>
          <p:cNvPr id="4" name="文本框 3"/>
          <p:cNvSpPr txBox="1"/>
          <p:nvPr/>
        </p:nvSpPr>
        <p:spPr>
          <a:xfrm>
            <a:off x="264795" y="1384300"/>
            <a:ext cx="2112645" cy="398780"/>
          </a:xfrm>
          <a:prstGeom prst="rect">
            <a:avLst/>
          </a:prstGeom>
          <a:noFill/>
        </p:spPr>
        <p:txBody>
          <a:bodyPr wrap="square" rtlCol="0" anchor="t">
            <a:spAutoFit/>
          </a:bodyPr>
          <a:p>
            <a:pPr algn="l"/>
            <a:r>
              <a:rPr sz="2000">
                <a:solidFill>
                  <a:srgbClr val="382C78"/>
                </a:solidFill>
                <a:sym typeface="+mn-ea"/>
              </a:rPr>
              <a:t>（一）构成叙事</a:t>
            </a:r>
            <a:endParaRPr sz="2000">
              <a:solidFill>
                <a:srgbClr val="382C78"/>
              </a:solidFill>
              <a:sym typeface="+mn-ea"/>
            </a:endParaRPr>
          </a:p>
        </p:txBody>
      </p:sp>
      <p:grpSp>
        <p:nvGrpSpPr>
          <p:cNvPr id="21" name="组合 20"/>
          <p:cNvGrpSpPr/>
          <p:nvPr/>
        </p:nvGrpSpPr>
        <p:grpSpPr>
          <a:xfrm>
            <a:off x="906780" y="1783080"/>
            <a:ext cx="10694035" cy="922020"/>
            <a:chOff x="9363" y="3519"/>
            <a:chExt cx="16841" cy="1452"/>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单个镜头往往无法准确传达出其所要表现的内容，若干个镜头经过组接以后能表达一个完整的意思，并产生比每个镜头单独存在时更丰富的意义，这就是蒙太奇的构成作用。</a:t>
              </a:r>
              <a:endParaRPr lang="zh-CN" altLang="en-US" dirty="0">
                <a:latin typeface="+mn-ea"/>
                <a:cs typeface="宋体" panose="02010600030101010101" pitchFamily="2" charset="-122"/>
                <a:sym typeface="+mn-ea"/>
              </a:endParaRPr>
            </a:p>
          </p:txBody>
        </p:sp>
      </p:grpSp>
      <p:grpSp>
        <p:nvGrpSpPr>
          <p:cNvPr id="2" name="组合 1"/>
          <p:cNvGrpSpPr/>
          <p:nvPr/>
        </p:nvGrpSpPr>
        <p:grpSpPr>
          <a:xfrm>
            <a:off x="906780" y="2953385"/>
            <a:ext cx="10694035" cy="1337945"/>
            <a:chOff x="9363" y="3519"/>
            <a:chExt cx="16841" cy="2107"/>
          </a:xfrm>
        </p:grpSpPr>
        <p:sp>
          <p:nvSpPr>
            <p:cNvPr id="5" name="矩形 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10093" y="3519"/>
              <a:ext cx="16111"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影视作品的基本语言是画面和声音，通过运用蒙太奇的方法，对素材进行选择和取舍，将镜头、场面、段落进行分切，然后按照事件的时空关系、事件发展的因果关系进行组接，以交代情节、叙述故事，构成一部具有完整主题思想内容的并为观众所能接受和理解的影片。</a:t>
              </a:r>
              <a:endParaRPr lang="zh-CN" altLang="en-US" dirty="0">
                <a:latin typeface="+mn-ea"/>
                <a:cs typeface="宋体" panose="02010600030101010101" pitchFamily="2" charset="-122"/>
                <a:sym typeface="+mn-ea"/>
              </a:endParaRPr>
            </a:p>
          </p:txBody>
        </p:sp>
      </p:grpSp>
      <p:grpSp>
        <p:nvGrpSpPr>
          <p:cNvPr id="7" name="组合 6"/>
          <p:cNvGrpSpPr/>
          <p:nvPr/>
        </p:nvGrpSpPr>
        <p:grpSpPr>
          <a:xfrm>
            <a:off x="352425" y="4351655"/>
            <a:ext cx="11468735" cy="1090930"/>
            <a:chOff x="1336" y="7266"/>
            <a:chExt cx="18061" cy="1718"/>
          </a:xfrm>
        </p:grpSpPr>
        <p:grpSp>
          <p:nvGrpSpPr>
            <p:cNvPr id="14" name="组合 13"/>
            <p:cNvGrpSpPr/>
            <p:nvPr/>
          </p:nvGrpSpPr>
          <p:grpSpPr>
            <a:xfrm>
              <a:off x="1336" y="7266"/>
              <a:ext cx="2483" cy="1440"/>
              <a:chOff x="982" y="7247"/>
              <a:chExt cx="2483" cy="1440"/>
            </a:xfrm>
          </p:grpSpPr>
          <p:sp>
            <p:nvSpPr>
              <p:cNvPr id="8" name="文本框 7"/>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9" name="图片 8"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5" name="文本框 24"/>
            <p:cNvSpPr txBox="1"/>
            <p:nvPr/>
          </p:nvSpPr>
          <p:spPr>
            <a:xfrm>
              <a:off x="3657" y="7532"/>
              <a:ext cx="15740" cy="1452"/>
            </a:xfrm>
            <a:prstGeom prst="rect">
              <a:avLst/>
            </a:prstGeom>
            <a:noFill/>
          </p:spPr>
          <p:txBody>
            <a:bodyPr wrap="square" rtlCol="0">
              <a:spAutoFit/>
            </a:bodyPr>
            <a:p>
              <a:r>
                <a:t>【蒙太奇构成叙事】为了验证蒙太奇剪辑的效果，苏联著名电影导演库里肖夫在 1920 年做了</a:t>
              </a:r>
            </a:p>
            <a:p>
              <a:r>
                <a:t>样一个实验</a:t>
              </a:r>
              <a:r>
                <a:rPr lang="zh-CN"/>
                <a:t>。</a:t>
              </a:r>
              <a:r>
                <a:t>这个实验证明，两个以上的对列镜头连接在一起能产生新的意义。人们把这种效应称为库里肖夫效应。</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3840480" cy="1304925"/>
            <a:chOff x="417" y="125"/>
            <a:chExt cx="6048" cy="2055"/>
          </a:xfrm>
        </p:grpSpPr>
        <p:sp>
          <p:nvSpPr>
            <p:cNvPr id="15" name="文本框 14"/>
            <p:cNvSpPr txBox="1"/>
            <p:nvPr/>
          </p:nvSpPr>
          <p:spPr>
            <a:xfrm>
              <a:off x="417" y="1164"/>
              <a:ext cx="6048" cy="1016"/>
            </a:xfrm>
            <a:prstGeom prst="rect">
              <a:avLst/>
            </a:prstGeom>
            <a:noFill/>
          </p:spPr>
          <p:txBody>
            <a:bodyPr wrap="none" rtlCol="0" anchor="t">
              <a:spAutoFit/>
            </a:bodyPr>
            <a:p>
              <a:pPr algn="l"/>
              <a:r>
                <a:rPr lang="zh-CN" altLang="en-US" sz="3600">
                  <a:solidFill>
                    <a:srgbClr val="382C78"/>
                  </a:solidFill>
                  <a:sym typeface="+mn-ea"/>
                </a:rPr>
                <a:t>二、蒙太奇的作用</a:t>
              </a:r>
              <a:endParaRPr lang="zh-CN" altLang="en-US" sz="3600">
                <a:solidFill>
                  <a:srgbClr val="382C78"/>
                </a:solidFill>
                <a:sym typeface="+mn-ea"/>
              </a:endParaRPr>
            </a:p>
          </p:txBody>
        </p:sp>
        <p:grpSp>
          <p:nvGrpSpPr>
            <p:cNvPr id="36" name="组合 35"/>
            <p:cNvGrpSpPr/>
            <p:nvPr/>
          </p:nvGrpSpPr>
          <p:grpSpPr>
            <a:xfrm>
              <a:off x="1336" y="125"/>
              <a:ext cx="5100" cy="781"/>
              <a:chOff x="1336" y="125"/>
              <a:chExt cx="5100" cy="781"/>
            </a:xfrm>
          </p:grpSpPr>
          <p:sp>
            <p:nvSpPr>
              <p:cNvPr id="32" name="矩形 31"/>
              <p:cNvSpPr/>
              <p:nvPr/>
            </p:nvSpPr>
            <p:spPr>
              <a:xfrm>
                <a:off x="1336" y="125"/>
                <a:ext cx="406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49"/>
                <a:ext cx="5008" cy="580"/>
              </a:xfrm>
              <a:prstGeom prst="rect">
                <a:avLst/>
              </a:prstGeom>
              <a:noFill/>
            </p:spPr>
            <p:txBody>
              <a:bodyPr wrap="square" rtlCol="0">
                <a:spAutoFit/>
              </a:bodyPr>
              <a:p>
                <a:pPr algn="l"/>
                <a:r>
                  <a:rPr>
                    <a:solidFill>
                      <a:schemeClr val="bg1"/>
                    </a:solidFill>
                  </a:rPr>
                  <a:t>第四节 蒙太奇与长镜头</a:t>
                </a:r>
                <a:endParaRPr>
                  <a:solidFill>
                    <a:schemeClr val="bg1"/>
                  </a:solidFill>
                </a:endParaRPr>
              </a:p>
            </p:txBody>
          </p:sp>
        </p:grpSp>
      </p:grpSp>
      <p:sp>
        <p:nvSpPr>
          <p:cNvPr id="4" name="文本框 3"/>
          <p:cNvSpPr txBox="1"/>
          <p:nvPr/>
        </p:nvSpPr>
        <p:spPr>
          <a:xfrm>
            <a:off x="264795" y="1384300"/>
            <a:ext cx="2112645" cy="398780"/>
          </a:xfrm>
          <a:prstGeom prst="rect">
            <a:avLst/>
          </a:prstGeom>
          <a:noFill/>
        </p:spPr>
        <p:txBody>
          <a:bodyPr wrap="square" rtlCol="0" anchor="t">
            <a:spAutoFit/>
          </a:bodyPr>
          <a:p>
            <a:pPr algn="l"/>
            <a:r>
              <a:rPr sz="2000">
                <a:solidFill>
                  <a:srgbClr val="382C78"/>
                </a:solidFill>
                <a:sym typeface="+mn-ea"/>
              </a:rPr>
              <a:t>（一）构成叙事</a:t>
            </a:r>
            <a:endParaRPr sz="2000">
              <a:solidFill>
                <a:srgbClr val="382C78"/>
              </a:solidFill>
              <a:sym typeface="+mn-ea"/>
            </a:endParaRPr>
          </a:p>
        </p:txBody>
      </p:sp>
      <p:grpSp>
        <p:nvGrpSpPr>
          <p:cNvPr id="21" name="组合 20"/>
          <p:cNvGrpSpPr/>
          <p:nvPr/>
        </p:nvGrpSpPr>
        <p:grpSpPr>
          <a:xfrm>
            <a:off x="906780" y="1651635"/>
            <a:ext cx="10694035" cy="922020"/>
            <a:chOff x="9363" y="3519"/>
            <a:chExt cx="16841" cy="1452"/>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单个镜头往往无法准确传达出其所要表现的内容，若干个镜头经过组接以后能表达一个完整的意思，并产生比每个镜头单独存在时更丰富的意义，这就是蒙太奇的构成作用。</a:t>
              </a:r>
              <a:endParaRPr lang="zh-CN" altLang="en-US" dirty="0">
                <a:latin typeface="+mn-ea"/>
                <a:cs typeface="宋体" panose="02010600030101010101" pitchFamily="2" charset="-122"/>
                <a:sym typeface="+mn-ea"/>
              </a:endParaRPr>
            </a:p>
          </p:txBody>
        </p:sp>
      </p:grpSp>
      <p:grpSp>
        <p:nvGrpSpPr>
          <p:cNvPr id="2" name="组合 1"/>
          <p:cNvGrpSpPr/>
          <p:nvPr/>
        </p:nvGrpSpPr>
        <p:grpSpPr>
          <a:xfrm>
            <a:off x="906780" y="2792730"/>
            <a:ext cx="10694035" cy="1337945"/>
            <a:chOff x="9363" y="3519"/>
            <a:chExt cx="16841" cy="2107"/>
          </a:xfrm>
        </p:grpSpPr>
        <p:sp>
          <p:nvSpPr>
            <p:cNvPr id="5" name="矩形 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10093" y="3519"/>
              <a:ext cx="16111"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影视作品的基本语言是画面和声音，通过运用蒙太奇的方法，对素材进行选择和取舍，将镜头、场面、段落进行分切，然后按照事件的时空关系、事件发展的因果关系进行组接，以交代情节、叙述故事，构成一部具有完整主题思想内容的并为观众所能接受和理解的影片。</a:t>
              </a:r>
              <a:endParaRPr lang="zh-CN" altLang="en-US" dirty="0">
                <a:latin typeface="+mn-ea"/>
                <a:cs typeface="宋体" panose="02010600030101010101" pitchFamily="2" charset="-122"/>
                <a:sym typeface="+mn-ea"/>
              </a:endParaRPr>
            </a:p>
          </p:txBody>
        </p:sp>
      </p:grpSp>
      <p:grpSp>
        <p:nvGrpSpPr>
          <p:cNvPr id="7" name="组合 6"/>
          <p:cNvGrpSpPr/>
          <p:nvPr/>
        </p:nvGrpSpPr>
        <p:grpSpPr>
          <a:xfrm>
            <a:off x="352425" y="4234815"/>
            <a:ext cx="11468735" cy="1090930"/>
            <a:chOff x="1336" y="7266"/>
            <a:chExt cx="18061" cy="1718"/>
          </a:xfrm>
        </p:grpSpPr>
        <p:grpSp>
          <p:nvGrpSpPr>
            <p:cNvPr id="14" name="组合 13"/>
            <p:cNvGrpSpPr/>
            <p:nvPr/>
          </p:nvGrpSpPr>
          <p:grpSpPr>
            <a:xfrm>
              <a:off x="1336" y="7266"/>
              <a:ext cx="2483" cy="1440"/>
              <a:chOff x="982" y="7247"/>
              <a:chExt cx="2483" cy="1440"/>
            </a:xfrm>
          </p:grpSpPr>
          <p:sp>
            <p:nvSpPr>
              <p:cNvPr id="8" name="文本框 7"/>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9" name="图片 8"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5" name="文本框 24"/>
            <p:cNvSpPr txBox="1"/>
            <p:nvPr/>
          </p:nvSpPr>
          <p:spPr>
            <a:xfrm>
              <a:off x="3657" y="7532"/>
              <a:ext cx="15740" cy="1452"/>
            </a:xfrm>
            <a:prstGeom prst="rect">
              <a:avLst/>
            </a:prstGeom>
            <a:noFill/>
          </p:spPr>
          <p:txBody>
            <a:bodyPr wrap="square" rtlCol="0">
              <a:spAutoFit/>
            </a:bodyPr>
            <a:p>
              <a:r>
                <a:t>【蒙太奇构成叙事】为了验证蒙太奇剪辑的效果，苏联著名电影导演库里肖夫在 1920 年做了</a:t>
              </a:r>
            </a:p>
            <a:p>
              <a:r>
                <a:t>样一个实验</a:t>
              </a:r>
              <a:r>
                <a:rPr lang="zh-CN"/>
                <a:t>。</a:t>
              </a:r>
              <a:r>
                <a:t>这个实验证明，两个以上的对列镜头连接在一起能产生新的意义。人们把这种效应称为库里肖夫效应。</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3840480" cy="1304925"/>
            <a:chOff x="417" y="125"/>
            <a:chExt cx="6048" cy="2055"/>
          </a:xfrm>
        </p:grpSpPr>
        <p:sp>
          <p:nvSpPr>
            <p:cNvPr id="15" name="文本框 14"/>
            <p:cNvSpPr txBox="1"/>
            <p:nvPr/>
          </p:nvSpPr>
          <p:spPr>
            <a:xfrm>
              <a:off x="417" y="1164"/>
              <a:ext cx="6048" cy="1016"/>
            </a:xfrm>
            <a:prstGeom prst="rect">
              <a:avLst/>
            </a:prstGeom>
            <a:noFill/>
          </p:spPr>
          <p:txBody>
            <a:bodyPr wrap="none" rtlCol="0" anchor="t">
              <a:spAutoFit/>
            </a:bodyPr>
            <a:p>
              <a:pPr algn="l"/>
              <a:r>
                <a:rPr lang="zh-CN" altLang="en-US" sz="3600">
                  <a:solidFill>
                    <a:srgbClr val="382C78"/>
                  </a:solidFill>
                  <a:sym typeface="+mn-ea"/>
                </a:rPr>
                <a:t>二、蒙太奇的作用</a:t>
              </a:r>
              <a:endParaRPr lang="zh-CN" altLang="en-US" sz="3600">
                <a:solidFill>
                  <a:srgbClr val="382C78"/>
                </a:solidFill>
                <a:sym typeface="+mn-ea"/>
              </a:endParaRPr>
            </a:p>
          </p:txBody>
        </p:sp>
        <p:grpSp>
          <p:nvGrpSpPr>
            <p:cNvPr id="36" name="组合 35"/>
            <p:cNvGrpSpPr/>
            <p:nvPr/>
          </p:nvGrpSpPr>
          <p:grpSpPr>
            <a:xfrm>
              <a:off x="1336" y="125"/>
              <a:ext cx="5100" cy="781"/>
              <a:chOff x="1336" y="125"/>
              <a:chExt cx="5100" cy="781"/>
            </a:xfrm>
          </p:grpSpPr>
          <p:sp>
            <p:nvSpPr>
              <p:cNvPr id="32" name="矩形 31"/>
              <p:cNvSpPr/>
              <p:nvPr/>
            </p:nvSpPr>
            <p:spPr>
              <a:xfrm>
                <a:off x="1336" y="125"/>
                <a:ext cx="406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49"/>
                <a:ext cx="5008" cy="580"/>
              </a:xfrm>
              <a:prstGeom prst="rect">
                <a:avLst/>
              </a:prstGeom>
              <a:noFill/>
            </p:spPr>
            <p:txBody>
              <a:bodyPr wrap="square" rtlCol="0">
                <a:spAutoFit/>
              </a:bodyPr>
              <a:p>
                <a:pPr algn="l"/>
                <a:r>
                  <a:rPr>
                    <a:solidFill>
                      <a:schemeClr val="bg1"/>
                    </a:solidFill>
                  </a:rPr>
                  <a:t>第四节 蒙太奇与长镜头</a:t>
                </a:r>
                <a:endParaRPr>
                  <a:solidFill>
                    <a:schemeClr val="bg1"/>
                  </a:solidFill>
                </a:endParaRPr>
              </a:p>
            </p:txBody>
          </p:sp>
        </p:grpSp>
      </p:grpSp>
      <p:sp>
        <p:nvSpPr>
          <p:cNvPr id="4" name="文本框 3"/>
          <p:cNvSpPr txBox="1"/>
          <p:nvPr/>
        </p:nvSpPr>
        <p:spPr>
          <a:xfrm>
            <a:off x="264795" y="1384300"/>
            <a:ext cx="2112645" cy="398780"/>
          </a:xfrm>
          <a:prstGeom prst="rect">
            <a:avLst/>
          </a:prstGeom>
          <a:noFill/>
        </p:spPr>
        <p:txBody>
          <a:bodyPr wrap="square" rtlCol="0" anchor="t">
            <a:spAutoFit/>
          </a:bodyPr>
          <a:p>
            <a:pPr algn="l"/>
            <a:r>
              <a:rPr sz="2000">
                <a:solidFill>
                  <a:srgbClr val="382C78"/>
                </a:solidFill>
                <a:sym typeface="+mn-ea"/>
              </a:rPr>
              <a:t>（二）创造时空</a:t>
            </a:r>
            <a:endParaRPr sz="2000">
              <a:solidFill>
                <a:srgbClr val="382C78"/>
              </a:solidFill>
              <a:sym typeface="+mn-ea"/>
            </a:endParaRPr>
          </a:p>
        </p:txBody>
      </p:sp>
      <p:grpSp>
        <p:nvGrpSpPr>
          <p:cNvPr id="21" name="组合 20"/>
          <p:cNvGrpSpPr/>
          <p:nvPr/>
        </p:nvGrpSpPr>
        <p:grpSpPr>
          <a:xfrm>
            <a:off x="1033780" y="4907280"/>
            <a:ext cx="10694035" cy="635000"/>
            <a:chOff x="9363" y="3519"/>
            <a:chExt cx="16841" cy="1000"/>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画面和声音都是抒发情感和表达思想的重要途径。表现蒙太奇在表达情感方面有着独特的效果。</a:t>
              </a:r>
              <a:endParaRPr lang="zh-CN" altLang="en-US" dirty="0">
                <a:latin typeface="+mn-ea"/>
                <a:cs typeface="宋体" panose="02010600030101010101" pitchFamily="2" charset="-122"/>
                <a:sym typeface="+mn-ea"/>
              </a:endParaRPr>
            </a:p>
          </p:txBody>
        </p:sp>
      </p:grpSp>
      <p:grpSp>
        <p:nvGrpSpPr>
          <p:cNvPr id="2" name="组合 1"/>
          <p:cNvGrpSpPr/>
          <p:nvPr/>
        </p:nvGrpSpPr>
        <p:grpSpPr>
          <a:xfrm>
            <a:off x="1033780" y="2642235"/>
            <a:ext cx="10694035" cy="1337945"/>
            <a:chOff x="9363" y="3519"/>
            <a:chExt cx="16841" cy="2107"/>
          </a:xfrm>
        </p:grpSpPr>
        <p:sp>
          <p:nvSpPr>
            <p:cNvPr id="5" name="矩形 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10093" y="3519"/>
              <a:ext cx="16111"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蒙太奇手段可以对现实中的真实时间和真实空间进行重构。通过镜头的组接，可以对时间进行压缩或延长，可以让时间倒流或停止，也可以对空间进行压缩或扩张，甚至通过虚构创造出一种新的影视时空。</a:t>
              </a:r>
              <a:endParaRPr lang="zh-CN" altLang="en-US" dirty="0">
                <a:latin typeface="+mn-ea"/>
                <a:cs typeface="宋体" panose="02010600030101010101" pitchFamily="2" charset="-122"/>
                <a:sym typeface="+mn-ea"/>
              </a:endParaRPr>
            </a:p>
          </p:txBody>
        </p:sp>
      </p:grpSp>
      <p:grpSp>
        <p:nvGrpSpPr>
          <p:cNvPr id="7" name="组合 6"/>
          <p:cNvGrpSpPr/>
          <p:nvPr/>
        </p:nvGrpSpPr>
        <p:grpSpPr>
          <a:xfrm>
            <a:off x="352425" y="3752850"/>
            <a:ext cx="11468735" cy="914400"/>
            <a:chOff x="1336" y="7266"/>
            <a:chExt cx="18061" cy="1440"/>
          </a:xfrm>
        </p:grpSpPr>
        <p:grpSp>
          <p:nvGrpSpPr>
            <p:cNvPr id="14" name="组合 13"/>
            <p:cNvGrpSpPr/>
            <p:nvPr/>
          </p:nvGrpSpPr>
          <p:grpSpPr>
            <a:xfrm>
              <a:off x="1336" y="7266"/>
              <a:ext cx="2483" cy="1440"/>
              <a:chOff x="982" y="7247"/>
              <a:chExt cx="2483" cy="1440"/>
            </a:xfrm>
          </p:grpSpPr>
          <p:sp>
            <p:nvSpPr>
              <p:cNvPr id="8" name="文本框 7"/>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9" name="图片 8"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5" name="文本框 24"/>
            <p:cNvSpPr txBox="1"/>
            <p:nvPr/>
          </p:nvSpPr>
          <p:spPr>
            <a:xfrm>
              <a:off x="3657" y="7532"/>
              <a:ext cx="15740" cy="1016"/>
            </a:xfrm>
            <a:prstGeom prst="rect">
              <a:avLst/>
            </a:prstGeom>
            <a:noFill/>
          </p:spPr>
          <p:txBody>
            <a:bodyPr wrap="square" rtlCol="0">
              <a:spAutoFit/>
            </a:bodyPr>
            <a:p>
              <a:r>
                <a:t>【蒙太奇创造时空】喜剧影片《夏洛特烦恼》（中国，2015 年）由现实时空和梦境时空构成，虚实时空交替呈现，现实—梦境—现实构成了影片的叙事结构。</a:t>
              </a:r>
            </a:p>
          </p:txBody>
        </p:sp>
      </p:grpSp>
      <p:sp>
        <p:nvSpPr>
          <p:cNvPr id="10" name="文本框 9"/>
          <p:cNvSpPr txBox="1"/>
          <p:nvPr/>
        </p:nvSpPr>
        <p:spPr>
          <a:xfrm>
            <a:off x="264795" y="4566920"/>
            <a:ext cx="2112645" cy="398780"/>
          </a:xfrm>
          <a:prstGeom prst="rect">
            <a:avLst/>
          </a:prstGeom>
          <a:noFill/>
        </p:spPr>
        <p:txBody>
          <a:bodyPr wrap="square" rtlCol="0" anchor="t">
            <a:spAutoFit/>
          </a:bodyPr>
          <a:p>
            <a:pPr algn="l"/>
            <a:r>
              <a:rPr sz="2000">
                <a:solidFill>
                  <a:srgbClr val="382C78"/>
                </a:solidFill>
                <a:sym typeface="+mn-ea"/>
              </a:rPr>
              <a:t>（三）表达情感</a:t>
            </a:r>
            <a:endParaRPr sz="2000">
              <a:solidFill>
                <a:srgbClr val="382C78"/>
              </a:solidFill>
              <a:sym typeface="+mn-ea"/>
            </a:endParaRPr>
          </a:p>
        </p:txBody>
      </p:sp>
      <p:grpSp>
        <p:nvGrpSpPr>
          <p:cNvPr id="11" name="组合 10"/>
          <p:cNvGrpSpPr/>
          <p:nvPr/>
        </p:nvGrpSpPr>
        <p:grpSpPr>
          <a:xfrm>
            <a:off x="1033780" y="1778635"/>
            <a:ext cx="10694035" cy="922020"/>
            <a:chOff x="9363" y="3519"/>
            <a:chExt cx="16841" cy="1452"/>
          </a:xfrm>
        </p:grpSpPr>
        <p:sp>
          <p:nvSpPr>
            <p:cNvPr id="12" name="矩形 1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文本框 15"/>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影视时空不完全等同于现实生活中的时空，它是以现实时空为基础，源于生活又高于生活，通常以一种不连续的自由方式再现生活的流程。</a:t>
              </a:r>
              <a:endParaRPr lang="zh-CN" altLang="en-US" dirty="0">
                <a:latin typeface="+mn-ea"/>
                <a:cs typeface="宋体" panose="02010600030101010101" pitchFamily="2" charset="-122"/>
                <a:sym typeface="+mn-ea"/>
              </a:endParaRPr>
            </a:p>
          </p:txBody>
        </p:sp>
      </p:grpSp>
      <p:grpSp>
        <p:nvGrpSpPr>
          <p:cNvPr id="17" name="组合 16"/>
          <p:cNvGrpSpPr/>
          <p:nvPr/>
        </p:nvGrpSpPr>
        <p:grpSpPr>
          <a:xfrm>
            <a:off x="352425" y="5542280"/>
            <a:ext cx="11468735" cy="1090930"/>
            <a:chOff x="1336" y="7266"/>
            <a:chExt cx="18061" cy="1718"/>
          </a:xfrm>
        </p:grpSpPr>
        <p:grpSp>
          <p:nvGrpSpPr>
            <p:cNvPr id="19" name="组合 18"/>
            <p:cNvGrpSpPr/>
            <p:nvPr/>
          </p:nvGrpSpPr>
          <p:grpSpPr>
            <a:xfrm>
              <a:off x="1336" y="7266"/>
              <a:ext cx="2483" cy="1440"/>
              <a:chOff x="982" y="7247"/>
              <a:chExt cx="2483" cy="1440"/>
            </a:xfrm>
          </p:grpSpPr>
          <p:sp>
            <p:nvSpPr>
              <p:cNvPr id="20" name="文本框 19"/>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2" name="图片 21"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3" name="文本框 22"/>
            <p:cNvSpPr txBox="1"/>
            <p:nvPr/>
          </p:nvSpPr>
          <p:spPr>
            <a:xfrm>
              <a:off x="3657" y="7532"/>
              <a:ext cx="15740" cy="1452"/>
            </a:xfrm>
            <a:prstGeom prst="rect">
              <a:avLst/>
            </a:prstGeom>
            <a:noFill/>
          </p:spPr>
          <p:txBody>
            <a:bodyPr wrap="square" rtlCol="0">
              <a:spAutoFit/>
            </a:bodyPr>
            <a:p>
              <a:r>
                <a:t>【蒙太奇表达情感】影片《毛泽东和他的儿子》（中国，1991 年）中，影片运用积累蒙太奇，将不同角度、不同侧面拍摄的近景、特写镜头组接在一起，着重刻画了毛泽东在沉重打击面前所表现出的博大胸襟和人格力量。</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3840480" cy="1304925"/>
            <a:chOff x="417" y="125"/>
            <a:chExt cx="6048" cy="2055"/>
          </a:xfrm>
        </p:grpSpPr>
        <p:sp>
          <p:nvSpPr>
            <p:cNvPr id="15" name="文本框 14"/>
            <p:cNvSpPr txBox="1"/>
            <p:nvPr/>
          </p:nvSpPr>
          <p:spPr>
            <a:xfrm>
              <a:off x="417" y="1164"/>
              <a:ext cx="6048" cy="1016"/>
            </a:xfrm>
            <a:prstGeom prst="rect">
              <a:avLst/>
            </a:prstGeom>
            <a:noFill/>
          </p:spPr>
          <p:txBody>
            <a:bodyPr wrap="none" rtlCol="0" anchor="t">
              <a:spAutoFit/>
            </a:bodyPr>
            <a:p>
              <a:pPr algn="l"/>
              <a:r>
                <a:rPr lang="zh-CN" altLang="en-US" sz="3600">
                  <a:solidFill>
                    <a:srgbClr val="382C78"/>
                  </a:solidFill>
                  <a:sym typeface="+mn-ea"/>
                </a:rPr>
                <a:t>二、蒙太奇的作用</a:t>
              </a:r>
              <a:endParaRPr lang="zh-CN" altLang="en-US" sz="3600">
                <a:solidFill>
                  <a:srgbClr val="382C78"/>
                </a:solidFill>
                <a:sym typeface="+mn-ea"/>
              </a:endParaRPr>
            </a:p>
          </p:txBody>
        </p:sp>
        <p:grpSp>
          <p:nvGrpSpPr>
            <p:cNvPr id="36" name="组合 35"/>
            <p:cNvGrpSpPr/>
            <p:nvPr/>
          </p:nvGrpSpPr>
          <p:grpSpPr>
            <a:xfrm>
              <a:off x="1336" y="125"/>
              <a:ext cx="5100" cy="781"/>
              <a:chOff x="1336" y="125"/>
              <a:chExt cx="5100" cy="781"/>
            </a:xfrm>
          </p:grpSpPr>
          <p:sp>
            <p:nvSpPr>
              <p:cNvPr id="32" name="矩形 31"/>
              <p:cNvSpPr/>
              <p:nvPr/>
            </p:nvSpPr>
            <p:spPr>
              <a:xfrm>
                <a:off x="1336" y="125"/>
                <a:ext cx="406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49"/>
                <a:ext cx="5008" cy="580"/>
              </a:xfrm>
              <a:prstGeom prst="rect">
                <a:avLst/>
              </a:prstGeom>
              <a:noFill/>
            </p:spPr>
            <p:txBody>
              <a:bodyPr wrap="square" rtlCol="0">
                <a:spAutoFit/>
              </a:bodyPr>
              <a:p>
                <a:pPr algn="l"/>
                <a:r>
                  <a:rPr>
                    <a:solidFill>
                      <a:schemeClr val="bg1"/>
                    </a:solidFill>
                  </a:rPr>
                  <a:t>第四节 蒙太奇与长镜头</a:t>
                </a:r>
                <a:endParaRPr>
                  <a:solidFill>
                    <a:schemeClr val="bg1"/>
                  </a:solidFill>
                </a:endParaRPr>
              </a:p>
            </p:txBody>
          </p:sp>
        </p:grpSp>
      </p:grpSp>
      <p:sp>
        <p:nvSpPr>
          <p:cNvPr id="4" name="文本框 3"/>
          <p:cNvSpPr txBox="1"/>
          <p:nvPr/>
        </p:nvSpPr>
        <p:spPr>
          <a:xfrm>
            <a:off x="264795" y="1384300"/>
            <a:ext cx="2112645" cy="398780"/>
          </a:xfrm>
          <a:prstGeom prst="rect">
            <a:avLst/>
          </a:prstGeom>
          <a:noFill/>
        </p:spPr>
        <p:txBody>
          <a:bodyPr wrap="square" rtlCol="0" anchor="t">
            <a:spAutoFit/>
          </a:bodyPr>
          <a:p>
            <a:pPr algn="l"/>
            <a:r>
              <a:rPr sz="2000">
                <a:solidFill>
                  <a:srgbClr val="382C78"/>
                </a:solidFill>
                <a:sym typeface="+mn-ea"/>
              </a:rPr>
              <a:t>（四）渲染气氛</a:t>
            </a:r>
            <a:endParaRPr sz="2000">
              <a:solidFill>
                <a:srgbClr val="382C78"/>
              </a:solidFill>
              <a:sym typeface="+mn-ea"/>
            </a:endParaRPr>
          </a:p>
        </p:txBody>
      </p:sp>
      <p:grpSp>
        <p:nvGrpSpPr>
          <p:cNvPr id="21" name="组合 20"/>
          <p:cNvGrpSpPr/>
          <p:nvPr/>
        </p:nvGrpSpPr>
        <p:grpSpPr>
          <a:xfrm>
            <a:off x="1033780" y="3913505"/>
            <a:ext cx="10694035" cy="635000"/>
            <a:chOff x="9363" y="3519"/>
            <a:chExt cx="16841" cy="1000"/>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节奏是人们生活中的组成部分，人的情感和情绪会随着生活节奏的变化而变化。</a:t>
              </a:r>
              <a:endParaRPr lang="zh-CN" altLang="en-US" dirty="0">
                <a:latin typeface="+mn-ea"/>
                <a:cs typeface="宋体" panose="02010600030101010101" pitchFamily="2" charset="-122"/>
                <a:sym typeface="+mn-ea"/>
              </a:endParaRPr>
            </a:p>
          </p:txBody>
        </p:sp>
      </p:grpSp>
      <p:grpSp>
        <p:nvGrpSpPr>
          <p:cNvPr id="7" name="组合 6"/>
          <p:cNvGrpSpPr/>
          <p:nvPr/>
        </p:nvGrpSpPr>
        <p:grpSpPr>
          <a:xfrm>
            <a:off x="352425" y="2700655"/>
            <a:ext cx="11468735" cy="914400"/>
            <a:chOff x="1336" y="7266"/>
            <a:chExt cx="18061" cy="1440"/>
          </a:xfrm>
        </p:grpSpPr>
        <p:grpSp>
          <p:nvGrpSpPr>
            <p:cNvPr id="14" name="组合 13"/>
            <p:cNvGrpSpPr/>
            <p:nvPr/>
          </p:nvGrpSpPr>
          <p:grpSpPr>
            <a:xfrm>
              <a:off x="1336" y="7266"/>
              <a:ext cx="2483" cy="1440"/>
              <a:chOff x="982" y="7247"/>
              <a:chExt cx="2483" cy="1440"/>
            </a:xfrm>
          </p:grpSpPr>
          <p:sp>
            <p:nvSpPr>
              <p:cNvPr id="8" name="文本框 7"/>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9" name="图片 8"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5" name="文本框 24"/>
            <p:cNvSpPr txBox="1"/>
            <p:nvPr/>
          </p:nvSpPr>
          <p:spPr>
            <a:xfrm>
              <a:off x="3657" y="7532"/>
              <a:ext cx="15740" cy="1016"/>
            </a:xfrm>
            <a:prstGeom prst="rect">
              <a:avLst/>
            </a:prstGeom>
            <a:noFill/>
          </p:spPr>
          <p:txBody>
            <a:bodyPr wrap="square" rtlCol="0">
              <a:spAutoFit/>
            </a:bodyPr>
            <a:p>
              <a:r>
                <a:t>【蒙太奇渲染气氛】影片《南征北战》（中国，1974 年）中，导演用交叉蒙太奇表现敌我双方抢占摩天岭的场面</a:t>
              </a:r>
              <a:r>
                <a:rPr lang="zh-CN"/>
                <a:t>。</a:t>
              </a:r>
              <a:endParaRPr lang="zh-CN"/>
            </a:p>
          </p:txBody>
        </p:sp>
      </p:grpSp>
      <p:sp>
        <p:nvSpPr>
          <p:cNvPr id="10" name="文本框 9"/>
          <p:cNvSpPr txBox="1"/>
          <p:nvPr/>
        </p:nvSpPr>
        <p:spPr>
          <a:xfrm>
            <a:off x="352425" y="3514725"/>
            <a:ext cx="2112645" cy="398780"/>
          </a:xfrm>
          <a:prstGeom prst="rect">
            <a:avLst/>
          </a:prstGeom>
          <a:noFill/>
        </p:spPr>
        <p:txBody>
          <a:bodyPr wrap="square" rtlCol="0" anchor="t">
            <a:spAutoFit/>
          </a:bodyPr>
          <a:p>
            <a:pPr algn="l"/>
            <a:r>
              <a:rPr sz="2000">
                <a:solidFill>
                  <a:srgbClr val="382C78"/>
                </a:solidFill>
                <a:sym typeface="+mn-ea"/>
              </a:rPr>
              <a:t>（五）制造节奏</a:t>
            </a:r>
            <a:endParaRPr sz="2000">
              <a:solidFill>
                <a:srgbClr val="382C78"/>
              </a:solidFill>
              <a:sym typeface="+mn-ea"/>
            </a:endParaRPr>
          </a:p>
        </p:txBody>
      </p:sp>
      <p:grpSp>
        <p:nvGrpSpPr>
          <p:cNvPr id="11" name="组合 10"/>
          <p:cNvGrpSpPr/>
          <p:nvPr/>
        </p:nvGrpSpPr>
        <p:grpSpPr>
          <a:xfrm>
            <a:off x="1033780" y="1778635"/>
            <a:ext cx="10694035" cy="922020"/>
            <a:chOff x="9363" y="3519"/>
            <a:chExt cx="16841" cy="1452"/>
          </a:xfrm>
        </p:grpSpPr>
        <p:sp>
          <p:nvSpPr>
            <p:cNvPr id="12" name="矩形 1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文本框 15"/>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通过不同类型的蒙太奇组接，既可以为作品营造出浪漫、欢快的气氛，也可以制造出悲伤、惊险、刺激的气氛。</a:t>
              </a:r>
              <a:endParaRPr lang="zh-CN" altLang="en-US" dirty="0">
                <a:latin typeface="+mn-ea"/>
                <a:cs typeface="宋体" panose="02010600030101010101" pitchFamily="2" charset="-122"/>
                <a:sym typeface="+mn-ea"/>
              </a:endParaRPr>
            </a:p>
          </p:txBody>
        </p:sp>
      </p:grpSp>
      <p:grpSp>
        <p:nvGrpSpPr>
          <p:cNvPr id="17" name="组合 16"/>
          <p:cNvGrpSpPr/>
          <p:nvPr/>
        </p:nvGrpSpPr>
        <p:grpSpPr>
          <a:xfrm>
            <a:off x="352425" y="5396230"/>
            <a:ext cx="11468735" cy="1090930"/>
            <a:chOff x="1336" y="7266"/>
            <a:chExt cx="18061" cy="1718"/>
          </a:xfrm>
        </p:grpSpPr>
        <p:grpSp>
          <p:nvGrpSpPr>
            <p:cNvPr id="19" name="组合 18"/>
            <p:cNvGrpSpPr/>
            <p:nvPr/>
          </p:nvGrpSpPr>
          <p:grpSpPr>
            <a:xfrm>
              <a:off x="1336" y="7266"/>
              <a:ext cx="2483" cy="1440"/>
              <a:chOff x="982" y="7247"/>
              <a:chExt cx="2483" cy="1440"/>
            </a:xfrm>
          </p:grpSpPr>
          <p:sp>
            <p:nvSpPr>
              <p:cNvPr id="20" name="文本框 19"/>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2" name="图片 21"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3" name="文本框 22"/>
            <p:cNvSpPr txBox="1"/>
            <p:nvPr/>
          </p:nvSpPr>
          <p:spPr>
            <a:xfrm>
              <a:off x="3657" y="7532"/>
              <a:ext cx="15740" cy="1452"/>
            </a:xfrm>
            <a:prstGeom prst="rect">
              <a:avLst/>
            </a:prstGeom>
            <a:noFill/>
          </p:spPr>
          <p:txBody>
            <a:bodyPr wrap="square" rtlCol="0">
              <a:spAutoFit/>
            </a:bodyPr>
            <a:p>
              <a:r>
                <a:t>【蒙太奇制造节奏】影片《罗拉快跑》（德国，1998 年）是一部节奏极强的经典电影。高频率的镜头组接，配以适当的音乐、声响元素，制造出强烈的节奏感，营造出非常紧张的气氛，吸引着观众关注罗拉和曼尼的命运。</a:t>
              </a:r>
            </a:p>
          </p:txBody>
        </p:sp>
      </p:grpSp>
      <p:grpSp>
        <p:nvGrpSpPr>
          <p:cNvPr id="24" name="组合 23"/>
          <p:cNvGrpSpPr/>
          <p:nvPr/>
        </p:nvGrpSpPr>
        <p:grpSpPr>
          <a:xfrm>
            <a:off x="1033780" y="4548505"/>
            <a:ext cx="10694035" cy="922020"/>
            <a:chOff x="9363" y="3519"/>
            <a:chExt cx="16841" cy="1452"/>
          </a:xfrm>
        </p:grpSpPr>
        <p:sp>
          <p:nvSpPr>
            <p:cNvPr id="26" name="矩形 2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蒙太奇节奏是通过镜头外部的组接而成的。不同长短、不同方位、不同景别、不同运动速度的镜头组接，就可以使影视作品的节奏丰富多彩，从而创造出强烈的艺术感染力和表现力。</a:t>
              </a:r>
              <a:endParaRPr lang="zh-CN" altLang="en-US" dirty="0">
                <a:latin typeface="+mn-ea"/>
                <a:cs typeface="宋体" panose="02010600030101010101" pitchFamily="2" charset="-122"/>
                <a:sym typeface="+mn-ea"/>
              </a:endParaRP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3840480" cy="1304925"/>
            <a:chOff x="417" y="125"/>
            <a:chExt cx="6048" cy="2055"/>
          </a:xfrm>
        </p:grpSpPr>
        <p:sp>
          <p:nvSpPr>
            <p:cNvPr id="15" name="文本框 14"/>
            <p:cNvSpPr txBox="1"/>
            <p:nvPr/>
          </p:nvSpPr>
          <p:spPr>
            <a:xfrm>
              <a:off x="417" y="1164"/>
              <a:ext cx="6048" cy="1016"/>
            </a:xfrm>
            <a:prstGeom prst="rect">
              <a:avLst/>
            </a:prstGeom>
            <a:noFill/>
          </p:spPr>
          <p:txBody>
            <a:bodyPr wrap="none" rtlCol="0" anchor="t">
              <a:spAutoFit/>
            </a:bodyPr>
            <a:p>
              <a:pPr algn="l"/>
              <a:r>
                <a:rPr lang="zh-CN" altLang="en-US" sz="3600">
                  <a:solidFill>
                    <a:srgbClr val="382C78"/>
                  </a:solidFill>
                  <a:sym typeface="+mn-ea"/>
                </a:rPr>
                <a:t>三、蒙太奇的分类</a:t>
              </a:r>
              <a:endParaRPr lang="zh-CN" altLang="en-US" sz="3600">
                <a:solidFill>
                  <a:srgbClr val="382C78"/>
                </a:solidFill>
                <a:sym typeface="+mn-ea"/>
              </a:endParaRPr>
            </a:p>
          </p:txBody>
        </p:sp>
        <p:grpSp>
          <p:nvGrpSpPr>
            <p:cNvPr id="36" name="组合 35"/>
            <p:cNvGrpSpPr/>
            <p:nvPr/>
          </p:nvGrpSpPr>
          <p:grpSpPr>
            <a:xfrm>
              <a:off x="1336" y="125"/>
              <a:ext cx="5100" cy="781"/>
              <a:chOff x="1336" y="125"/>
              <a:chExt cx="5100" cy="781"/>
            </a:xfrm>
          </p:grpSpPr>
          <p:sp>
            <p:nvSpPr>
              <p:cNvPr id="32" name="矩形 31"/>
              <p:cNvSpPr/>
              <p:nvPr/>
            </p:nvSpPr>
            <p:spPr>
              <a:xfrm>
                <a:off x="1336" y="125"/>
                <a:ext cx="406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49"/>
                <a:ext cx="5008" cy="580"/>
              </a:xfrm>
              <a:prstGeom prst="rect">
                <a:avLst/>
              </a:prstGeom>
              <a:noFill/>
            </p:spPr>
            <p:txBody>
              <a:bodyPr wrap="square" rtlCol="0">
                <a:spAutoFit/>
              </a:bodyPr>
              <a:p>
                <a:pPr algn="l"/>
                <a:r>
                  <a:rPr>
                    <a:solidFill>
                      <a:schemeClr val="bg1"/>
                    </a:solidFill>
                  </a:rPr>
                  <a:t>第四节 蒙太奇与长镜头</a:t>
                </a:r>
                <a:endParaRPr>
                  <a:solidFill>
                    <a:schemeClr val="bg1"/>
                  </a:solidFill>
                </a:endParaRPr>
              </a:p>
            </p:txBody>
          </p:sp>
        </p:grpSp>
      </p:grpSp>
      <p:sp>
        <p:nvSpPr>
          <p:cNvPr id="4" name="文本框 3"/>
          <p:cNvSpPr txBox="1"/>
          <p:nvPr/>
        </p:nvSpPr>
        <p:spPr>
          <a:xfrm>
            <a:off x="264795" y="1384300"/>
            <a:ext cx="2700655" cy="398780"/>
          </a:xfrm>
          <a:prstGeom prst="rect">
            <a:avLst/>
          </a:prstGeom>
          <a:noFill/>
        </p:spPr>
        <p:txBody>
          <a:bodyPr wrap="square" rtlCol="0" anchor="t">
            <a:spAutoFit/>
          </a:bodyPr>
          <a:p>
            <a:pPr algn="l"/>
            <a:r>
              <a:rPr sz="2000">
                <a:solidFill>
                  <a:srgbClr val="382C78"/>
                </a:solidFill>
                <a:sym typeface="+mn-ea"/>
              </a:rPr>
              <a:t>（一）叙事蒙太奇</a:t>
            </a:r>
            <a:endParaRPr sz="2000">
              <a:solidFill>
                <a:srgbClr val="382C78"/>
              </a:solidFill>
              <a:sym typeface="+mn-ea"/>
            </a:endParaRPr>
          </a:p>
        </p:txBody>
      </p:sp>
      <p:grpSp>
        <p:nvGrpSpPr>
          <p:cNvPr id="21" name="组合 20"/>
          <p:cNvGrpSpPr/>
          <p:nvPr/>
        </p:nvGrpSpPr>
        <p:grpSpPr>
          <a:xfrm>
            <a:off x="1033780" y="2700655"/>
            <a:ext cx="10694035" cy="922020"/>
            <a:chOff x="9363" y="3519"/>
            <a:chExt cx="16841" cy="1452"/>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叙事蒙太奇与表现蒙太奇相比，脉络清楚、逻辑连贯、明白易懂，因此它成为影视片中最常用的一种叙事方法。</a:t>
              </a:r>
              <a:endParaRPr lang="zh-CN" altLang="en-US" dirty="0">
                <a:latin typeface="+mn-ea"/>
                <a:cs typeface="宋体" panose="02010600030101010101" pitchFamily="2" charset="-122"/>
                <a:sym typeface="+mn-ea"/>
              </a:endParaRPr>
            </a:p>
          </p:txBody>
        </p:sp>
      </p:grpSp>
      <p:sp>
        <p:nvSpPr>
          <p:cNvPr id="10" name="文本框 9"/>
          <p:cNvSpPr txBox="1"/>
          <p:nvPr/>
        </p:nvSpPr>
        <p:spPr>
          <a:xfrm>
            <a:off x="556895" y="3543935"/>
            <a:ext cx="2112645" cy="398780"/>
          </a:xfrm>
          <a:prstGeom prst="rect">
            <a:avLst/>
          </a:prstGeom>
          <a:noFill/>
        </p:spPr>
        <p:txBody>
          <a:bodyPr wrap="square" rtlCol="0" anchor="t">
            <a:spAutoFit/>
          </a:bodyPr>
          <a:p>
            <a:pPr algn="l"/>
            <a:r>
              <a:rPr sz="2000">
                <a:solidFill>
                  <a:srgbClr val="382C78"/>
                </a:solidFill>
                <a:sym typeface="+mn-ea"/>
              </a:rPr>
              <a:t>1．平行蒙太奇</a:t>
            </a:r>
            <a:endParaRPr sz="2000">
              <a:solidFill>
                <a:srgbClr val="382C78"/>
              </a:solidFill>
              <a:sym typeface="+mn-ea"/>
            </a:endParaRPr>
          </a:p>
        </p:txBody>
      </p:sp>
      <p:grpSp>
        <p:nvGrpSpPr>
          <p:cNvPr id="11" name="组合 10"/>
          <p:cNvGrpSpPr/>
          <p:nvPr/>
        </p:nvGrpSpPr>
        <p:grpSpPr>
          <a:xfrm>
            <a:off x="1033780" y="1778635"/>
            <a:ext cx="10694035" cy="922020"/>
            <a:chOff x="9363" y="3519"/>
            <a:chExt cx="16841" cy="1452"/>
          </a:xfrm>
        </p:grpSpPr>
        <p:sp>
          <p:nvSpPr>
            <p:cNvPr id="12" name="矩形 1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文本框 15"/>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叙事蒙太奇由美国电影大师格里菲斯等人首创，它的特征是以交代情节、展示事件为主旨，按照一定的时间顺序和逻辑顺序来分切组合镜头、场面和段落，从而引导观众理解剧情。</a:t>
              </a:r>
              <a:endParaRPr lang="zh-CN" altLang="en-US" dirty="0">
                <a:latin typeface="+mn-ea"/>
                <a:cs typeface="宋体" panose="02010600030101010101" pitchFamily="2" charset="-122"/>
                <a:sym typeface="+mn-ea"/>
              </a:endParaRPr>
            </a:p>
          </p:txBody>
        </p:sp>
      </p:grpSp>
      <p:grpSp>
        <p:nvGrpSpPr>
          <p:cNvPr id="17" name="组合 16"/>
          <p:cNvGrpSpPr/>
          <p:nvPr/>
        </p:nvGrpSpPr>
        <p:grpSpPr>
          <a:xfrm>
            <a:off x="352425" y="5396230"/>
            <a:ext cx="11468735" cy="914400"/>
            <a:chOff x="1336" y="7266"/>
            <a:chExt cx="18061" cy="1440"/>
          </a:xfrm>
        </p:grpSpPr>
        <p:grpSp>
          <p:nvGrpSpPr>
            <p:cNvPr id="19" name="组合 18"/>
            <p:cNvGrpSpPr/>
            <p:nvPr/>
          </p:nvGrpSpPr>
          <p:grpSpPr>
            <a:xfrm>
              <a:off x="1336" y="7266"/>
              <a:ext cx="2483" cy="1440"/>
              <a:chOff x="982" y="7247"/>
              <a:chExt cx="2483" cy="1440"/>
            </a:xfrm>
          </p:grpSpPr>
          <p:sp>
            <p:nvSpPr>
              <p:cNvPr id="20" name="文本框 19"/>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2" name="图片 21"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3" name="文本框 22"/>
            <p:cNvSpPr txBox="1"/>
            <p:nvPr/>
          </p:nvSpPr>
          <p:spPr>
            <a:xfrm>
              <a:off x="3657" y="7532"/>
              <a:ext cx="15740" cy="1016"/>
            </a:xfrm>
            <a:prstGeom prst="rect">
              <a:avLst/>
            </a:prstGeom>
            <a:noFill/>
          </p:spPr>
          <p:txBody>
            <a:bodyPr wrap="square" rtlCol="0">
              <a:spAutoFit/>
            </a:bodyPr>
            <a:p>
              <a:r>
                <a:t>【平行蒙太奇】反腐电视剧《人民的名义》（中国，2017 年）中，导演大量地运用平行蒙太奇的表现手法，达到了炉火纯青的程度。</a:t>
              </a:r>
            </a:p>
          </p:txBody>
        </p:sp>
      </p:grpSp>
      <p:grpSp>
        <p:nvGrpSpPr>
          <p:cNvPr id="28" name="组合 27"/>
          <p:cNvGrpSpPr/>
          <p:nvPr/>
        </p:nvGrpSpPr>
        <p:grpSpPr>
          <a:xfrm rot="0">
            <a:off x="1033780" y="3942715"/>
            <a:ext cx="10348595" cy="645160"/>
            <a:chOff x="1491" y="3356"/>
            <a:chExt cx="16297" cy="1016"/>
          </a:xfrm>
        </p:grpSpPr>
        <p:sp>
          <p:nvSpPr>
            <p:cNvPr id="29" name="文本框 28"/>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平行蒙太奇常以不同时空（也可以是同时异空）发生的两条或两条以上的情节线并列表现，分别叙述但统一在一个完整的故事情节结构之中，造成一种呼应。</a:t>
              </a:r>
              <a:endParaRPr lang="zh-CN" altLang="en-US" dirty="0">
                <a:latin typeface="+mn-ea"/>
                <a:cs typeface="宋体" panose="02010600030101010101" pitchFamily="2" charset="-122"/>
                <a:sym typeface="+mn-ea"/>
              </a:endParaRPr>
            </a:p>
          </p:txBody>
        </p:sp>
        <p:sp>
          <p:nvSpPr>
            <p:cNvPr id="30" name="椭圆 2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1" name="组合 30"/>
          <p:cNvGrpSpPr/>
          <p:nvPr/>
        </p:nvGrpSpPr>
        <p:grpSpPr>
          <a:xfrm rot="0">
            <a:off x="1033780" y="4587875"/>
            <a:ext cx="10348595" cy="922020"/>
            <a:chOff x="1491" y="3356"/>
            <a:chExt cx="16297" cy="1452"/>
          </a:xfrm>
        </p:grpSpPr>
        <p:sp>
          <p:nvSpPr>
            <p:cNvPr id="34" name="文本框 33"/>
            <p:cNvSpPr txBox="1"/>
            <p:nvPr/>
          </p:nvSpPr>
          <p:spPr>
            <a:xfrm>
              <a:off x="1980" y="3356"/>
              <a:ext cx="15808"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首先，</a:t>
              </a:r>
              <a:r>
                <a:rPr lang="zh-CN" altLang="en-US" dirty="0">
                  <a:latin typeface="+mn-ea"/>
                  <a:cs typeface="宋体" panose="02010600030101010101" pitchFamily="2" charset="-122"/>
                  <a:sym typeface="+mn-ea"/>
                </a:rPr>
                <a:t>平行蒙太奇可以删减过程以利于概括集中，节省篇幅，扩大影片的信息量，并加强影片的节奏；其次，由于这种手法是几条线索平列表现，能够相互烘托、形成对比，易于产生强烈的艺术感染效果。</a:t>
              </a:r>
              <a:endParaRPr lang="zh-CN" altLang="en-US" dirty="0">
                <a:latin typeface="+mn-ea"/>
                <a:cs typeface="宋体" panose="02010600030101010101" pitchFamily="2" charset="-122"/>
                <a:sym typeface="+mn-ea"/>
              </a:endParaRPr>
            </a:p>
          </p:txBody>
        </p:sp>
        <p:sp>
          <p:nvSpPr>
            <p:cNvPr id="35" name="椭圆 34"/>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3840480" cy="1304925"/>
            <a:chOff x="417" y="125"/>
            <a:chExt cx="6048" cy="2055"/>
          </a:xfrm>
        </p:grpSpPr>
        <p:sp>
          <p:nvSpPr>
            <p:cNvPr id="15" name="文本框 14"/>
            <p:cNvSpPr txBox="1"/>
            <p:nvPr/>
          </p:nvSpPr>
          <p:spPr>
            <a:xfrm>
              <a:off x="417" y="1164"/>
              <a:ext cx="6048" cy="1016"/>
            </a:xfrm>
            <a:prstGeom prst="rect">
              <a:avLst/>
            </a:prstGeom>
            <a:noFill/>
          </p:spPr>
          <p:txBody>
            <a:bodyPr wrap="none" rtlCol="0" anchor="t">
              <a:spAutoFit/>
            </a:bodyPr>
            <a:p>
              <a:pPr algn="l"/>
              <a:r>
                <a:rPr lang="zh-CN" altLang="en-US" sz="3600">
                  <a:solidFill>
                    <a:srgbClr val="382C78"/>
                  </a:solidFill>
                  <a:sym typeface="+mn-ea"/>
                </a:rPr>
                <a:t>三、蒙太奇的分类</a:t>
              </a:r>
              <a:endParaRPr lang="zh-CN" altLang="en-US" sz="3600">
                <a:solidFill>
                  <a:srgbClr val="382C78"/>
                </a:solidFill>
                <a:sym typeface="+mn-ea"/>
              </a:endParaRPr>
            </a:p>
          </p:txBody>
        </p:sp>
        <p:grpSp>
          <p:nvGrpSpPr>
            <p:cNvPr id="36" name="组合 35"/>
            <p:cNvGrpSpPr/>
            <p:nvPr/>
          </p:nvGrpSpPr>
          <p:grpSpPr>
            <a:xfrm>
              <a:off x="1336" y="125"/>
              <a:ext cx="5100" cy="781"/>
              <a:chOff x="1336" y="125"/>
              <a:chExt cx="5100" cy="781"/>
            </a:xfrm>
          </p:grpSpPr>
          <p:sp>
            <p:nvSpPr>
              <p:cNvPr id="32" name="矩形 31"/>
              <p:cNvSpPr/>
              <p:nvPr/>
            </p:nvSpPr>
            <p:spPr>
              <a:xfrm>
                <a:off x="1336" y="125"/>
                <a:ext cx="406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49"/>
                <a:ext cx="5008" cy="580"/>
              </a:xfrm>
              <a:prstGeom prst="rect">
                <a:avLst/>
              </a:prstGeom>
              <a:noFill/>
            </p:spPr>
            <p:txBody>
              <a:bodyPr wrap="square" rtlCol="0">
                <a:spAutoFit/>
              </a:bodyPr>
              <a:p>
                <a:pPr algn="l"/>
                <a:r>
                  <a:rPr>
                    <a:solidFill>
                      <a:schemeClr val="bg1"/>
                    </a:solidFill>
                  </a:rPr>
                  <a:t>第四节 蒙太奇与长镜头</a:t>
                </a:r>
                <a:endParaRPr>
                  <a:solidFill>
                    <a:schemeClr val="bg1"/>
                  </a:solidFill>
                </a:endParaRPr>
              </a:p>
            </p:txBody>
          </p:sp>
        </p:grpSp>
      </p:grpSp>
      <p:sp>
        <p:nvSpPr>
          <p:cNvPr id="4" name="文本框 3"/>
          <p:cNvSpPr txBox="1"/>
          <p:nvPr/>
        </p:nvSpPr>
        <p:spPr>
          <a:xfrm>
            <a:off x="264795" y="1384300"/>
            <a:ext cx="2700655" cy="398780"/>
          </a:xfrm>
          <a:prstGeom prst="rect">
            <a:avLst/>
          </a:prstGeom>
          <a:noFill/>
        </p:spPr>
        <p:txBody>
          <a:bodyPr wrap="square" rtlCol="0" anchor="t">
            <a:spAutoFit/>
          </a:bodyPr>
          <a:p>
            <a:pPr algn="l"/>
            <a:r>
              <a:rPr sz="2000">
                <a:solidFill>
                  <a:srgbClr val="382C78"/>
                </a:solidFill>
                <a:sym typeface="+mn-ea"/>
              </a:rPr>
              <a:t>2．交叉蒙太奇</a:t>
            </a:r>
            <a:endParaRPr sz="2000">
              <a:solidFill>
                <a:srgbClr val="382C78"/>
              </a:solidFill>
              <a:sym typeface="+mn-ea"/>
            </a:endParaRPr>
          </a:p>
        </p:txBody>
      </p:sp>
      <p:grpSp>
        <p:nvGrpSpPr>
          <p:cNvPr id="17" name="组合 16"/>
          <p:cNvGrpSpPr/>
          <p:nvPr/>
        </p:nvGrpSpPr>
        <p:grpSpPr>
          <a:xfrm>
            <a:off x="264795" y="4062095"/>
            <a:ext cx="11468735" cy="1090930"/>
            <a:chOff x="1336" y="7266"/>
            <a:chExt cx="18061" cy="1718"/>
          </a:xfrm>
        </p:grpSpPr>
        <p:grpSp>
          <p:nvGrpSpPr>
            <p:cNvPr id="19" name="组合 18"/>
            <p:cNvGrpSpPr/>
            <p:nvPr/>
          </p:nvGrpSpPr>
          <p:grpSpPr>
            <a:xfrm>
              <a:off x="1336" y="7266"/>
              <a:ext cx="2483" cy="1440"/>
              <a:chOff x="982" y="7247"/>
              <a:chExt cx="2483" cy="1440"/>
            </a:xfrm>
          </p:grpSpPr>
          <p:sp>
            <p:nvSpPr>
              <p:cNvPr id="20" name="文本框 19"/>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2" name="图片 21"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3" name="文本框 22"/>
            <p:cNvSpPr txBox="1"/>
            <p:nvPr/>
          </p:nvSpPr>
          <p:spPr>
            <a:xfrm>
              <a:off x="3657" y="7532"/>
              <a:ext cx="15740" cy="1452"/>
            </a:xfrm>
            <a:prstGeom prst="rect">
              <a:avLst/>
            </a:prstGeom>
            <a:noFill/>
          </p:spPr>
          <p:txBody>
            <a:bodyPr wrap="square" rtlCol="0">
              <a:spAutoFit/>
            </a:bodyPr>
            <a:p>
              <a:r>
                <a:t>【交叉蒙太奇】格里菲斯导演的美国早期经典影片《党同伐异》（美国，1916 年）的“母与法”故事中</a:t>
              </a:r>
              <a:r>
                <a:rPr lang="zh-CN"/>
                <a:t>，</a:t>
              </a:r>
              <a:r>
                <a:t>影片让工人一步步走向绞架和工人的妻子追赶火车这两个场面的镜头反复交替出现，节奏越来越快，造成极度紧张的气氛</a:t>
              </a:r>
              <a:r>
                <a:rPr lang="zh-CN"/>
                <a:t>。</a:t>
              </a:r>
              <a:endParaRPr lang="zh-CN"/>
            </a:p>
          </p:txBody>
        </p:sp>
      </p:grpSp>
      <p:grpSp>
        <p:nvGrpSpPr>
          <p:cNvPr id="28" name="组合 27"/>
          <p:cNvGrpSpPr/>
          <p:nvPr/>
        </p:nvGrpSpPr>
        <p:grpSpPr>
          <a:xfrm rot="0">
            <a:off x="1033780" y="1783080"/>
            <a:ext cx="10348595" cy="645160"/>
            <a:chOff x="1491" y="3356"/>
            <a:chExt cx="16297" cy="1016"/>
          </a:xfrm>
        </p:grpSpPr>
        <p:sp>
          <p:nvSpPr>
            <p:cNvPr id="29" name="文本框 28"/>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交叉蒙太奇是将同一时间不同地域发生的两条或两条以上情节线迅速且频繁地交替剪接在一起，其中一条线索的发展往往决定或影响其他线索的发展，各条线索相互依存，最后汇合在一起。</a:t>
              </a:r>
              <a:endParaRPr lang="zh-CN" altLang="en-US" dirty="0">
                <a:latin typeface="+mn-ea"/>
                <a:cs typeface="宋体" panose="02010600030101010101" pitchFamily="2" charset="-122"/>
                <a:sym typeface="+mn-ea"/>
              </a:endParaRPr>
            </a:p>
          </p:txBody>
        </p:sp>
        <p:sp>
          <p:nvSpPr>
            <p:cNvPr id="30" name="椭圆 2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1" name="组合 30"/>
          <p:cNvGrpSpPr/>
          <p:nvPr/>
        </p:nvGrpSpPr>
        <p:grpSpPr>
          <a:xfrm rot="0">
            <a:off x="1011555" y="2614295"/>
            <a:ext cx="10348595" cy="469265"/>
            <a:chOff x="1491" y="3356"/>
            <a:chExt cx="16297" cy="739"/>
          </a:xfrm>
        </p:grpSpPr>
        <p:sp>
          <p:nvSpPr>
            <p:cNvPr id="34" name="文本框 33"/>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交叉蒙太奇强调时间的同一性，注重情节之间的因果关系，这是它与平行蒙太奇最明显的区别。</a:t>
              </a:r>
              <a:endParaRPr lang="zh-CN" altLang="en-US" dirty="0">
                <a:latin typeface="+mn-ea"/>
                <a:cs typeface="宋体" panose="02010600030101010101" pitchFamily="2" charset="-122"/>
                <a:sym typeface="+mn-ea"/>
              </a:endParaRPr>
            </a:p>
          </p:txBody>
        </p:sp>
        <p:sp>
          <p:nvSpPr>
            <p:cNvPr id="35" name="椭圆 34"/>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 name="组合 1"/>
          <p:cNvGrpSpPr/>
          <p:nvPr/>
        </p:nvGrpSpPr>
        <p:grpSpPr>
          <a:xfrm rot="0">
            <a:off x="1011555" y="3416935"/>
            <a:ext cx="10348595" cy="645160"/>
            <a:chOff x="1491" y="3356"/>
            <a:chExt cx="16297" cy="1016"/>
          </a:xfrm>
        </p:grpSpPr>
        <p:sp>
          <p:nvSpPr>
            <p:cNvPr id="5" name="文本框 4"/>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交叉蒙太奇的剪辑技巧极易引起悬念，造成紧张激烈的气氛，加强矛盾冲突的尖锐性，是抓住观众注意力，掌握观众情绪的有效手法。</a:t>
              </a:r>
              <a:endParaRPr lang="zh-CN" altLang="en-US" dirty="0">
                <a:latin typeface="+mn-ea"/>
                <a:cs typeface="宋体" panose="02010600030101010101" pitchFamily="2" charset="-122"/>
                <a:sym typeface="+mn-ea"/>
              </a:endParaRPr>
            </a:p>
          </p:txBody>
        </p:sp>
        <p:sp>
          <p:nvSpPr>
            <p:cNvPr id="6" name="椭圆 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直接连接符 37"/>
          <p:cNvCxnSpPr/>
          <p:nvPr>
            <p:custDataLst>
              <p:tags r:id="rId1"/>
            </p:custDataLst>
          </p:nvPr>
        </p:nvCxnSpPr>
        <p:spPr>
          <a:xfrm>
            <a:off x="5876925" y="1515110"/>
            <a:ext cx="5248275" cy="0"/>
          </a:xfrm>
          <a:prstGeom prst="line">
            <a:avLst/>
          </a:prstGeom>
          <a:ln>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文本框 13"/>
          <p:cNvSpPr txBox="1"/>
          <p:nvPr>
            <p:custDataLst>
              <p:tags r:id="rId2"/>
            </p:custDataLst>
          </p:nvPr>
        </p:nvSpPr>
        <p:spPr>
          <a:xfrm>
            <a:off x="887096" y="1393190"/>
            <a:ext cx="1851660" cy="768350"/>
          </a:xfrm>
          <a:prstGeom prst="rect">
            <a:avLst/>
          </a:prstGeom>
          <a:noFill/>
        </p:spPr>
        <p:txBody>
          <a:bodyPr wrap="square" rtlCol="0">
            <a:normAutofit fontScale="90000"/>
          </a:bodyPr>
          <a:lstStyle/>
          <a:p>
            <a:pPr algn="r"/>
            <a:r>
              <a:rPr lang="zh-CN" altLang="en-US" sz="4400" b="1" spc="3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第一章</a:t>
            </a:r>
            <a:endParaRPr lang="zh-CN" altLang="en-US" sz="4400" b="1" spc="3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文本框 14"/>
          <p:cNvSpPr txBox="1"/>
          <p:nvPr>
            <p:custDataLst>
              <p:tags r:id="rId3"/>
            </p:custDataLst>
          </p:nvPr>
        </p:nvSpPr>
        <p:spPr>
          <a:xfrm>
            <a:off x="887095" y="2161540"/>
            <a:ext cx="1851660" cy="368300"/>
          </a:xfrm>
          <a:prstGeom prst="rect">
            <a:avLst/>
          </a:prstGeom>
          <a:noFill/>
        </p:spPr>
        <p:txBody>
          <a:bodyPr wrap="square" rtlCol="0">
            <a:normAutofit fontScale="90000"/>
          </a:bodyPr>
          <a:lstStyle/>
          <a:p>
            <a:pPr algn="r"/>
            <a:r>
              <a:rPr lang="zh-CN" altLang="en-US" spc="3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影视创作基础</a:t>
            </a:r>
            <a:endParaRPr lang="zh-CN" altLang="en-US" spc="3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6" name="矩形 15"/>
          <p:cNvSpPr/>
          <p:nvPr>
            <p:custDataLst>
              <p:tags r:id="rId4"/>
            </p:custDataLst>
          </p:nvPr>
        </p:nvSpPr>
        <p:spPr>
          <a:xfrm>
            <a:off x="2897505" y="1515110"/>
            <a:ext cx="76200" cy="9226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 name="文本框 3"/>
          <p:cNvSpPr txBox="1"/>
          <p:nvPr>
            <p:custDataLst>
              <p:tags r:id="rId5"/>
            </p:custDataLst>
          </p:nvPr>
        </p:nvSpPr>
        <p:spPr>
          <a:xfrm>
            <a:off x="5494655" y="1912620"/>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第一节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5" name="文本框 4"/>
          <p:cNvSpPr txBox="1"/>
          <p:nvPr>
            <p:custDataLst>
              <p:tags r:id="rId6"/>
            </p:custDataLst>
          </p:nvPr>
        </p:nvSpPr>
        <p:spPr>
          <a:xfrm>
            <a:off x="6553835" y="1789430"/>
            <a:ext cx="4418965" cy="645160"/>
          </a:xfrm>
          <a:prstGeom prst="rect">
            <a:avLst/>
          </a:prstGeom>
          <a:noFill/>
        </p:spPr>
        <p:txBody>
          <a:bodyPr wrap="square" lIns="90170" tIns="46990" rIns="90170" bIns="46990" rtlCol="0" anchor="ctr" anchorCtr="0">
            <a:normAutofit/>
          </a:bodyPr>
          <a:p>
            <a:pPr fontAlgn="auto">
              <a:lnSpc>
                <a:spcPct val="110000"/>
              </a:lnSpc>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画面艺术</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26" name="文本框 25"/>
          <p:cNvSpPr txBox="1"/>
          <p:nvPr>
            <p:custDataLst>
              <p:tags r:id="rId7"/>
            </p:custDataLst>
          </p:nvPr>
        </p:nvSpPr>
        <p:spPr>
          <a:xfrm>
            <a:off x="6553835" y="2653030"/>
            <a:ext cx="4418965" cy="645160"/>
          </a:xfrm>
          <a:prstGeom prst="rect">
            <a:avLst/>
          </a:prstGeom>
          <a:noFill/>
        </p:spPr>
        <p:txBody>
          <a:bodyPr wrap="square" lIns="90170" tIns="46990" rIns="90170" bIns="46990" rtlCol="0" anchor="ctr" anchorCtr="0">
            <a:normAutofit/>
          </a:bodyPr>
          <a:p>
            <a:pPr fontAlgn="auto">
              <a:lnSpc>
                <a:spcPct val="110000"/>
              </a:lnSpc>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声音艺术</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27" name="文本框 26"/>
          <p:cNvSpPr txBox="1"/>
          <p:nvPr>
            <p:custDataLst>
              <p:tags r:id="rId8"/>
            </p:custDataLst>
          </p:nvPr>
        </p:nvSpPr>
        <p:spPr>
          <a:xfrm>
            <a:off x="6553835" y="3516630"/>
            <a:ext cx="4418965" cy="645160"/>
          </a:xfrm>
          <a:prstGeom prst="rect">
            <a:avLst/>
          </a:prstGeom>
          <a:noFill/>
        </p:spPr>
        <p:txBody>
          <a:bodyPr wrap="square" lIns="90170" tIns="46990" rIns="90170" bIns="46990" rtlCol="0" anchor="ctr" anchorCtr="0">
            <a:normAutofit/>
          </a:bodyPr>
          <a:p>
            <a:pPr fontAlgn="auto">
              <a:lnSpc>
                <a:spcPct val="110000"/>
              </a:lnSpc>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声画关系</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29" name="文本框 28"/>
          <p:cNvSpPr txBox="1"/>
          <p:nvPr>
            <p:custDataLst>
              <p:tags r:id="rId9"/>
            </p:custDataLst>
          </p:nvPr>
        </p:nvSpPr>
        <p:spPr>
          <a:xfrm>
            <a:off x="6553835" y="4380230"/>
            <a:ext cx="4418965" cy="645160"/>
          </a:xfrm>
          <a:prstGeom prst="rect">
            <a:avLst/>
          </a:prstGeom>
          <a:noFill/>
        </p:spPr>
        <p:txBody>
          <a:bodyPr wrap="square" lIns="90170" tIns="46990" rIns="90170" bIns="46990" rtlCol="0" anchor="ctr" anchorCtr="0">
            <a:normAutofit/>
          </a:bodyPr>
          <a:p>
            <a:pPr fontAlgn="auto">
              <a:lnSpc>
                <a:spcPct val="110000"/>
              </a:lnSpc>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蒙太奇与长镜头</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30" name="文本框 29"/>
          <p:cNvSpPr txBox="1"/>
          <p:nvPr>
            <p:custDataLst>
              <p:tags r:id="rId10"/>
            </p:custDataLst>
          </p:nvPr>
        </p:nvSpPr>
        <p:spPr>
          <a:xfrm>
            <a:off x="6553835" y="5240020"/>
            <a:ext cx="4418965" cy="645160"/>
          </a:xfrm>
          <a:prstGeom prst="rect">
            <a:avLst/>
          </a:prstGeom>
          <a:noFill/>
        </p:spPr>
        <p:txBody>
          <a:bodyPr wrap="square" lIns="90170" tIns="46990" rIns="90170" bIns="46990" rtlCol="0" anchor="ctr" anchorCtr="0">
            <a:normAutofit/>
          </a:bodyPr>
          <a:p>
            <a:pPr fontAlgn="auto">
              <a:lnSpc>
                <a:spcPct val="110000"/>
              </a:lnSpc>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影视时空</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2" name="文本框 1"/>
          <p:cNvSpPr txBox="1"/>
          <p:nvPr>
            <p:custDataLst>
              <p:tags r:id="rId11"/>
            </p:custDataLst>
          </p:nvPr>
        </p:nvSpPr>
        <p:spPr>
          <a:xfrm>
            <a:off x="5494655" y="2776220"/>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第二节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3" name="文本框 2"/>
          <p:cNvSpPr txBox="1"/>
          <p:nvPr>
            <p:custDataLst>
              <p:tags r:id="rId12"/>
            </p:custDataLst>
          </p:nvPr>
        </p:nvSpPr>
        <p:spPr>
          <a:xfrm>
            <a:off x="5494655" y="3639820"/>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第三节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8" name="文本框 7"/>
          <p:cNvSpPr txBox="1"/>
          <p:nvPr>
            <p:custDataLst>
              <p:tags r:id="rId13"/>
            </p:custDataLst>
          </p:nvPr>
        </p:nvSpPr>
        <p:spPr>
          <a:xfrm>
            <a:off x="5494655" y="4503420"/>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第四节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9" name="文本框 8"/>
          <p:cNvSpPr txBox="1"/>
          <p:nvPr>
            <p:custDataLst>
              <p:tags r:id="rId14"/>
            </p:custDataLst>
          </p:nvPr>
        </p:nvSpPr>
        <p:spPr>
          <a:xfrm>
            <a:off x="5494655" y="5363210"/>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第五节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Tree>
    <p:custDataLst>
      <p:tags r:id="rId15"/>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3840480" cy="1304925"/>
            <a:chOff x="417" y="125"/>
            <a:chExt cx="6048" cy="2055"/>
          </a:xfrm>
        </p:grpSpPr>
        <p:sp>
          <p:nvSpPr>
            <p:cNvPr id="15" name="文本框 14"/>
            <p:cNvSpPr txBox="1"/>
            <p:nvPr/>
          </p:nvSpPr>
          <p:spPr>
            <a:xfrm>
              <a:off x="417" y="1164"/>
              <a:ext cx="6048" cy="1016"/>
            </a:xfrm>
            <a:prstGeom prst="rect">
              <a:avLst/>
            </a:prstGeom>
            <a:noFill/>
          </p:spPr>
          <p:txBody>
            <a:bodyPr wrap="none" rtlCol="0" anchor="t">
              <a:spAutoFit/>
            </a:bodyPr>
            <a:p>
              <a:pPr algn="l"/>
              <a:r>
                <a:rPr lang="zh-CN" altLang="en-US" sz="3600">
                  <a:solidFill>
                    <a:srgbClr val="382C78"/>
                  </a:solidFill>
                  <a:sym typeface="+mn-ea"/>
                </a:rPr>
                <a:t>三、蒙太奇的分类</a:t>
              </a:r>
              <a:endParaRPr lang="zh-CN" altLang="en-US" sz="3600">
                <a:solidFill>
                  <a:srgbClr val="382C78"/>
                </a:solidFill>
                <a:sym typeface="+mn-ea"/>
              </a:endParaRPr>
            </a:p>
          </p:txBody>
        </p:sp>
        <p:grpSp>
          <p:nvGrpSpPr>
            <p:cNvPr id="36" name="组合 35"/>
            <p:cNvGrpSpPr/>
            <p:nvPr/>
          </p:nvGrpSpPr>
          <p:grpSpPr>
            <a:xfrm>
              <a:off x="1336" y="125"/>
              <a:ext cx="5100" cy="781"/>
              <a:chOff x="1336" y="125"/>
              <a:chExt cx="5100" cy="781"/>
            </a:xfrm>
          </p:grpSpPr>
          <p:sp>
            <p:nvSpPr>
              <p:cNvPr id="32" name="矩形 31"/>
              <p:cNvSpPr/>
              <p:nvPr/>
            </p:nvSpPr>
            <p:spPr>
              <a:xfrm>
                <a:off x="1336" y="125"/>
                <a:ext cx="406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49"/>
                <a:ext cx="5008" cy="580"/>
              </a:xfrm>
              <a:prstGeom prst="rect">
                <a:avLst/>
              </a:prstGeom>
              <a:noFill/>
            </p:spPr>
            <p:txBody>
              <a:bodyPr wrap="square" rtlCol="0">
                <a:spAutoFit/>
              </a:bodyPr>
              <a:p>
                <a:pPr algn="l"/>
                <a:r>
                  <a:rPr>
                    <a:solidFill>
                      <a:schemeClr val="bg1"/>
                    </a:solidFill>
                  </a:rPr>
                  <a:t>第四节 蒙太奇与长镜头</a:t>
                </a:r>
                <a:endParaRPr>
                  <a:solidFill>
                    <a:schemeClr val="bg1"/>
                  </a:solidFill>
                </a:endParaRPr>
              </a:p>
            </p:txBody>
          </p:sp>
        </p:grpSp>
      </p:grpSp>
      <p:sp>
        <p:nvSpPr>
          <p:cNvPr id="4" name="文本框 3"/>
          <p:cNvSpPr txBox="1"/>
          <p:nvPr/>
        </p:nvSpPr>
        <p:spPr>
          <a:xfrm>
            <a:off x="264795" y="1384300"/>
            <a:ext cx="2700655" cy="398780"/>
          </a:xfrm>
          <a:prstGeom prst="rect">
            <a:avLst/>
          </a:prstGeom>
          <a:noFill/>
        </p:spPr>
        <p:txBody>
          <a:bodyPr wrap="square" rtlCol="0" anchor="t">
            <a:spAutoFit/>
          </a:bodyPr>
          <a:p>
            <a:pPr algn="l"/>
            <a:r>
              <a:rPr sz="2000">
                <a:solidFill>
                  <a:srgbClr val="382C78"/>
                </a:solidFill>
                <a:sym typeface="+mn-ea"/>
              </a:rPr>
              <a:t>3．颠倒蒙太奇</a:t>
            </a:r>
            <a:endParaRPr sz="2000">
              <a:solidFill>
                <a:srgbClr val="382C78"/>
              </a:solidFill>
              <a:sym typeface="+mn-ea"/>
            </a:endParaRPr>
          </a:p>
        </p:txBody>
      </p:sp>
      <p:grpSp>
        <p:nvGrpSpPr>
          <p:cNvPr id="17" name="组合 16"/>
          <p:cNvGrpSpPr/>
          <p:nvPr/>
        </p:nvGrpSpPr>
        <p:grpSpPr>
          <a:xfrm>
            <a:off x="173990" y="4159885"/>
            <a:ext cx="11468735" cy="1090930"/>
            <a:chOff x="1336" y="7266"/>
            <a:chExt cx="18061" cy="1718"/>
          </a:xfrm>
        </p:grpSpPr>
        <p:grpSp>
          <p:nvGrpSpPr>
            <p:cNvPr id="19" name="组合 18"/>
            <p:cNvGrpSpPr/>
            <p:nvPr/>
          </p:nvGrpSpPr>
          <p:grpSpPr>
            <a:xfrm>
              <a:off x="1336" y="7266"/>
              <a:ext cx="2483" cy="1440"/>
              <a:chOff x="982" y="7247"/>
              <a:chExt cx="2483" cy="1440"/>
            </a:xfrm>
          </p:grpSpPr>
          <p:sp>
            <p:nvSpPr>
              <p:cNvPr id="20" name="文本框 19"/>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2" name="图片 21"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3" name="文本框 22"/>
            <p:cNvSpPr txBox="1"/>
            <p:nvPr/>
          </p:nvSpPr>
          <p:spPr>
            <a:xfrm>
              <a:off x="3657" y="7532"/>
              <a:ext cx="15740" cy="1452"/>
            </a:xfrm>
            <a:prstGeom prst="rect">
              <a:avLst/>
            </a:prstGeom>
            <a:noFill/>
          </p:spPr>
          <p:txBody>
            <a:bodyPr wrap="square" rtlCol="0">
              <a:spAutoFit/>
            </a:bodyPr>
            <a:p>
              <a:r>
                <a:t>影片《我的父亲母亲》（中国，1999 年）通过黑白与彩色两种色彩将顺序叙事部分与插叙部分相区别，通过讲述父亲母亲的爱情旅程作为回忆，闪回式地转入充满色彩及爱情的温暖画面，进而展开插叙部分中的顺序叙事部分。</a:t>
              </a:r>
            </a:p>
          </p:txBody>
        </p:sp>
      </p:grpSp>
      <p:grpSp>
        <p:nvGrpSpPr>
          <p:cNvPr id="28" name="组合 27"/>
          <p:cNvGrpSpPr/>
          <p:nvPr/>
        </p:nvGrpSpPr>
        <p:grpSpPr>
          <a:xfrm rot="0">
            <a:off x="1033780" y="1783080"/>
            <a:ext cx="10348595" cy="645160"/>
            <a:chOff x="1491" y="3356"/>
            <a:chExt cx="16297" cy="1016"/>
          </a:xfrm>
        </p:grpSpPr>
        <p:sp>
          <p:nvSpPr>
            <p:cNvPr id="29" name="文本框 28"/>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这是一种打乱结构的蒙太奇方式，即先展现故事或事件的现状，再介绍故事的始末，类似于文学中的倒叙，表现为事件概念上“过去”与“现在”的重新组合。</a:t>
              </a:r>
              <a:endParaRPr lang="zh-CN" altLang="en-US" dirty="0">
                <a:latin typeface="+mn-ea"/>
                <a:cs typeface="宋体" panose="02010600030101010101" pitchFamily="2" charset="-122"/>
                <a:sym typeface="+mn-ea"/>
              </a:endParaRPr>
            </a:p>
          </p:txBody>
        </p:sp>
        <p:sp>
          <p:nvSpPr>
            <p:cNvPr id="30" name="椭圆 2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1" name="组合 30"/>
          <p:cNvGrpSpPr/>
          <p:nvPr/>
        </p:nvGrpSpPr>
        <p:grpSpPr>
          <a:xfrm rot="0">
            <a:off x="1011555" y="2614295"/>
            <a:ext cx="10348595" cy="469265"/>
            <a:chOff x="1491" y="3356"/>
            <a:chExt cx="16297" cy="739"/>
          </a:xfrm>
        </p:grpSpPr>
        <p:sp>
          <p:nvSpPr>
            <p:cNvPr id="34" name="文本框 33"/>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它常借助叠印、划变、画外音、旁白等转入倒叙。</a:t>
              </a:r>
              <a:endParaRPr lang="zh-CN" altLang="en-US" dirty="0">
                <a:latin typeface="+mn-ea"/>
                <a:cs typeface="宋体" panose="02010600030101010101" pitchFamily="2" charset="-122"/>
                <a:sym typeface="+mn-ea"/>
              </a:endParaRPr>
            </a:p>
          </p:txBody>
        </p:sp>
        <p:sp>
          <p:nvSpPr>
            <p:cNvPr id="35" name="椭圆 34"/>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 name="组合 1"/>
          <p:cNvGrpSpPr/>
          <p:nvPr/>
        </p:nvGrpSpPr>
        <p:grpSpPr>
          <a:xfrm rot="0">
            <a:off x="1011555" y="3471545"/>
            <a:ext cx="10348595" cy="469265"/>
            <a:chOff x="1491" y="3356"/>
            <a:chExt cx="16297" cy="739"/>
          </a:xfrm>
        </p:grpSpPr>
        <p:sp>
          <p:nvSpPr>
            <p:cNvPr id="5" name="文本框 4"/>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运用颠倒式蒙太奇，打乱的是事件顺序，但时空关系仍需交代清楚，叙事仍应符合逻辑关系。</a:t>
              </a:r>
              <a:endParaRPr lang="zh-CN" altLang="en-US" dirty="0">
                <a:latin typeface="+mn-ea"/>
                <a:cs typeface="宋体" panose="02010600030101010101" pitchFamily="2" charset="-122"/>
                <a:sym typeface="+mn-ea"/>
              </a:endParaRPr>
            </a:p>
          </p:txBody>
        </p:sp>
        <p:sp>
          <p:nvSpPr>
            <p:cNvPr id="6" name="椭圆 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3840480" cy="1304925"/>
            <a:chOff x="417" y="125"/>
            <a:chExt cx="6048" cy="2055"/>
          </a:xfrm>
        </p:grpSpPr>
        <p:sp>
          <p:nvSpPr>
            <p:cNvPr id="15" name="文本框 14"/>
            <p:cNvSpPr txBox="1"/>
            <p:nvPr/>
          </p:nvSpPr>
          <p:spPr>
            <a:xfrm>
              <a:off x="417" y="1164"/>
              <a:ext cx="6048" cy="1016"/>
            </a:xfrm>
            <a:prstGeom prst="rect">
              <a:avLst/>
            </a:prstGeom>
            <a:noFill/>
          </p:spPr>
          <p:txBody>
            <a:bodyPr wrap="none" rtlCol="0" anchor="t">
              <a:spAutoFit/>
            </a:bodyPr>
            <a:p>
              <a:pPr algn="l"/>
              <a:r>
                <a:rPr lang="zh-CN" altLang="en-US" sz="3600">
                  <a:solidFill>
                    <a:srgbClr val="382C78"/>
                  </a:solidFill>
                  <a:sym typeface="+mn-ea"/>
                </a:rPr>
                <a:t>三、蒙太奇的分类</a:t>
              </a:r>
              <a:endParaRPr lang="zh-CN" altLang="en-US" sz="3600">
                <a:solidFill>
                  <a:srgbClr val="382C78"/>
                </a:solidFill>
                <a:sym typeface="+mn-ea"/>
              </a:endParaRPr>
            </a:p>
          </p:txBody>
        </p:sp>
        <p:grpSp>
          <p:nvGrpSpPr>
            <p:cNvPr id="36" name="组合 35"/>
            <p:cNvGrpSpPr/>
            <p:nvPr/>
          </p:nvGrpSpPr>
          <p:grpSpPr>
            <a:xfrm>
              <a:off x="1336" y="125"/>
              <a:ext cx="5100" cy="781"/>
              <a:chOff x="1336" y="125"/>
              <a:chExt cx="5100" cy="781"/>
            </a:xfrm>
          </p:grpSpPr>
          <p:sp>
            <p:nvSpPr>
              <p:cNvPr id="32" name="矩形 31"/>
              <p:cNvSpPr/>
              <p:nvPr/>
            </p:nvSpPr>
            <p:spPr>
              <a:xfrm>
                <a:off x="1336" y="125"/>
                <a:ext cx="406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49"/>
                <a:ext cx="5008" cy="580"/>
              </a:xfrm>
              <a:prstGeom prst="rect">
                <a:avLst/>
              </a:prstGeom>
              <a:noFill/>
            </p:spPr>
            <p:txBody>
              <a:bodyPr wrap="square" rtlCol="0">
                <a:spAutoFit/>
              </a:bodyPr>
              <a:p>
                <a:pPr algn="l"/>
                <a:r>
                  <a:rPr>
                    <a:solidFill>
                      <a:schemeClr val="bg1"/>
                    </a:solidFill>
                  </a:rPr>
                  <a:t>第四节 蒙太奇与长镜头</a:t>
                </a:r>
                <a:endParaRPr>
                  <a:solidFill>
                    <a:schemeClr val="bg1"/>
                  </a:solidFill>
                </a:endParaRPr>
              </a:p>
            </p:txBody>
          </p:sp>
        </p:grpSp>
      </p:grpSp>
      <p:sp>
        <p:nvSpPr>
          <p:cNvPr id="4" name="文本框 3"/>
          <p:cNvSpPr txBox="1"/>
          <p:nvPr/>
        </p:nvSpPr>
        <p:spPr>
          <a:xfrm>
            <a:off x="264795" y="1384300"/>
            <a:ext cx="2700655" cy="398780"/>
          </a:xfrm>
          <a:prstGeom prst="rect">
            <a:avLst/>
          </a:prstGeom>
          <a:noFill/>
        </p:spPr>
        <p:txBody>
          <a:bodyPr wrap="square" rtlCol="0" anchor="t">
            <a:spAutoFit/>
          </a:bodyPr>
          <a:p>
            <a:pPr algn="l"/>
            <a:r>
              <a:rPr sz="2000">
                <a:solidFill>
                  <a:srgbClr val="382C78"/>
                </a:solidFill>
                <a:sym typeface="+mn-ea"/>
              </a:rPr>
              <a:t>4．连续蒙太奇</a:t>
            </a:r>
            <a:endParaRPr sz="2000">
              <a:solidFill>
                <a:srgbClr val="382C78"/>
              </a:solidFill>
              <a:sym typeface="+mn-ea"/>
            </a:endParaRPr>
          </a:p>
        </p:txBody>
      </p:sp>
      <p:grpSp>
        <p:nvGrpSpPr>
          <p:cNvPr id="17" name="组合 16"/>
          <p:cNvGrpSpPr/>
          <p:nvPr/>
        </p:nvGrpSpPr>
        <p:grpSpPr>
          <a:xfrm>
            <a:off x="264795" y="4884420"/>
            <a:ext cx="11468735" cy="914400"/>
            <a:chOff x="1336" y="7266"/>
            <a:chExt cx="18061" cy="1440"/>
          </a:xfrm>
        </p:grpSpPr>
        <p:grpSp>
          <p:nvGrpSpPr>
            <p:cNvPr id="19" name="组合 18"/>
            <p:cNvGrpSpPr/>
            <p:nvPr/>
          </p:nvGrpSpPr>
          <p:grpSpPr>
            <a:xfrm>
              <a:off x="1336" y="7266"/>
              <a:ext cx="2483" cy="1440"/>
              <a:chOff x="982" y="7247"/>
              <a:chExt cx="2483" cy="1440"/>
            </a:xfrm>
          </p:grpSpPr>
          <p:sp>
            <p:nvSpPr>
              <p:cNvPr id="20" name="文本框 19"/>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2" name="图片 21"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3" name="文本框 22"/>
            <p:cNvSpPr txBox="1"/>
            <p:nvPr/>
          </p:nvSpPr>
          <p:spPr>
            <a:xfrm>
              <a:off x="3657" y="7532"/>
              <a:ext cx="15740" cy="1016"/>
            </a:xfrm>
            <a:prstGeom prst="rect">
              <a:avLst/>
            </a:prstGeom>
            <a:noFill/>
          </p:spPr>
          <p:txBody>
            <a:bodyPr wrap="square" rtlCol="0">
              <a:spAutoFit/>
            </a:bodyPr>
            <a:p>
              <a:r>
                <a:t>【连续蒙太奇】影片《小鞋子》（伊朗，1999 年）按照故事情节时间先后的单一线索连续叙事、娓娓道来，顺畅连贯、真实感人。</a:t>
              </a:r>
            </a:p>
          </p:txBody>
        </p:sp>
      </p:grpSp>
      <p:grpSp>
        <p:nvGrpSpPr>
          <p:cNvPr id="28" name="组合 27"/>
          <p:cNvGrpSpPr/>
          <p:nvPr/>
        </p:nvGrpSpPr>
        <p:grpSpPr>
          <a:xfrm rot="0">
            <a:off x="1033780" y="1783080"/>
            <a:ext cx="10348595" cy="469265"/>
            <a:chOff x="1491" y="3356"/>
            <a:chExt cx="16297" cy="739"/>
          </a:xfrm>
        </p:grpSpPr>
        <p:sp>
          <p:nvSpPr>
            <p:cNvPr id="29" name="文本框 28"/>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连续蒙太奇，又称线性蒙太奇，是最简单、最直接的蒙太奇表现形式。</a:t>
              </a:r>
              <a:endParaRPr lang="zh-CN" altLang="en-US" dirty="0">
                <a:latin typeface="+mn-ea"/>
                <a:cs typeface="宋体" panose="02010600030101010101" pitchFamily="2" charset="-122"/>
                <a:sym typeface="+mn-ea"/>
              </a:endParaRPr>
            </a:p>
          </p:txBody>
        </p:sp>
        <p:sp>
          <p:nvSpPr>
            <p:cNvPr id="30" name="椭圆 2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1" name="组合 30"/>
          <p:cNvGrpSpPr/>
          <p:nvPr/>
        </p:nvGrpSpPr>
        <p:grpSpPr>
          <a:xfrm rot="0">
            <a:off x="1011555" y="2614295"/>
            <a:ext cx="10348595" cy="645160"/>
            <a:chOff x="1491" y="3356"/>
            <a:chExt cx="16297" cy="1016"/>
          </a:xfrm>
        </p:grpSpPr>
        <p:sp>
          <p:nvSpPr>
            <p:cNvPr id="34" name="文本框 33"/>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它只有一条单一的情节线索，按照故事或事件情节和动作的连续性、逻辑上的因果关系进行镜头组接，有节奏地连续叙事。</a:t>
              </a:r>
              <a:endParaRPr lang="zh-CN" altLang="en-US" dirty="0">
                <a:latin typeface="+mn-ea"/>
                <a:cs typeface="宋体" panose="02010600030101010101" pitchFamily="2" charset="-122"/>
                <a:sym typeface="+mn-ea"/>
              </a:endParaRPr>
            </a:p>
          </p:txBody>
        </p:sp>
        <p:sp>
          <p:nvSpPr>
            <p:cNvPr id="35" name="椭圆 34"/>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 name="组合 1"/>
          <p:cNvGrpSpPr/>
          <p:nvPr/>
        </p:nvGrpSpPr>
        <p:grpSpPr>
          <a:xfrm rot="0">
            <a:off x="1011555" y="3471545"/>
            <a:ext cx="10348595" cy="469265"/>
            <a:chOff x="1491" y="3356"/>
            <a:chExt cx="16297" cy="739"/>
          </a:xfrm>
        </p:grpSpPr>
        <p:sp>
          <p:nvSpPr>
            <p:cNvPr id="5" name="文本框 4"/>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这种叙事情节清晰、脉络清楚、朴实平顺、自然流畅，符合观众的思维方式和认知习惯。</a:t>
              </a:r>
              <a:endParaRPr lang="zh-CN" altLang="en-US" dirty="0">
                <a:latin typeface="+mn-ea"/>
                <a:cs typeface="宋体" panose="02010600030101010101" pitchFamily="2" charset="-122"/>
                <a:sym typeface="+mn-ea"/>
              </a:endParaRPr>
            </a:p>
          </p:txBody>
        </p:sp>
        <p:sp>
          <p:nvSpPr>
            <p:cNvPr id="6" name="椭圆 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7" name="组合 6"/>
          <p:cNvGrpSpPr/>
          <p:nvPr/>
        </p:nvGrpSpPr>
        <p:grpSpPr>
          <a:xfrm rot="0">
            <a:off x="1011555" y="4178300"/>
            <a:ext cx="10348595" cy="645160"/>
            <a:chOff x="1491" y="3356"/>
            <a:chExt cx="16297" cy="1016"/>
          </a:xfrm>
        </p:grpSpPr>
        <p:sp>
          <p:nvSpPr>
            <p:cNvPr id="8" name="文本框 7"/>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连续蒙太奇由于缺乏时空与场面的变换，无法直接展示同时发生的情节，难以突出各条情节线之间的对列关系，不利于概括，易有拖沓冗长、平铺直叙之感。</a:t>
              </a:r>
              <a:endParaRPr lang="zh-CN" altLang="en-US" dirty="0">
                <a:latin typeface="+mn-ea"/>
                <a:cs typeface="宋体" panose="02010600030101010101" pitchFamily="2" charset="-122"/>
                <a:sym typeface="+mn-ea"/>
              </a:endParaRPr>
            </a:p>
          </p:txBody>
        </p:sp>
        <p:sp>
          <p:nvSpPr>
            <p:cNvPr id="9" name="椭圆 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3840480" cy="1304925"/>
            <a:chOff x="417" y="125"/>
            <a:chExt cx="6048" cy="2055"/>
          </a:xfrm>
        </p:grpSpPr>
        <p:sp>
          <p:nvSpPr>
            <p:cNvPr id="15" name="文本框 14"/>
            <p:cNvSpPr txBox="1"/>
            <p:nvPr/>
          </p:nvSpPr>
          <p:spPr>
            <a:xfrm>
              <a:off x="417" y="1164"/>
              <a:ext cx="6048" cy="1016"/>
            </a:xfrm>
            <a:prstGeom prst="rect">
              <a:avLst/>
            </a:prstGeom>
            <a:noFill/>
          </p:spPr>
          <p:txBody>
            <a:bodyPr wrap="none" rtlCol="0" anchor="t">
              <a:spAutoFit/>
            </a:bodyPr>
            <a:p>
              <a:pPr algn="l"/>
              <a:r>
                <a:rPr lang="zh-CN" altLang="en-US" sz="3600">
                  <a:solidFill>
                    <a:srgbClr val="382C78"/>
                  </a:solidFill>
                  <a:sym typeface="+mn-ea"/>
                </a:rPr>
                <a:t>三、蒙太奇的分类</a:t>
              </a:r>
              <a:endParaRPr lang="zh-CN" altLang="en-US" sz="3600">
                <a:solidFill>
                  <a:srgbClr val="382C78"/>
                </a:solidFill>
                <a:sym typeface="+mn-ea"/>
              </a:endParaRPr>
            </a:p>
          </p:txBody>
        </p:sp>
        <p:grpSp>
          <p:nvGrpSpPr>
            <p:cNvPr id="36" name="组合 35"/>
            <p:cNvGrpSpPr/>
            <p:nvPr/>
          </p:nvGrpSpPr>
          <p:grpSpPr>
            <a:xfrm>
              <a:off x="1336" y="125"/>
              <a:ext cx="5100" cy="781"/>
              <a:chOff x="1336" y="125"/>
              <a:chExt cx="5100" cy="781"/>
            </a:xfrm>
          </p:grpSpPr>
          <p:sp>
            <p:nvSpPr>
              <p:cNvPr id="32" name="矩形 31"/>
              <p:cNvSpPr/>
              <p:nvPr/>
            </p:nvSpPr>
            <p:spPr>
              <a:xfrm>
                <a:off x="1336" y="125"/>
                <a:ext cx="406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49"/>
                <a:ext cx="5008" cy="580"/>
              </a:xfrm>
              <a:prstGeom prst="rect">
                <a:avLst/>
              </a:prstGeom>
              <a:noFill/>
            </p:spPr>
            <p:txBody>
              <a:bodyPr wrap="square" rtlCol="0">
                <a:spAutoFit/>
              </a:bodyPr>
              <a:p>
                <a:pPr algn="l"/>
                <a:r>
                  <a:rPr>
                    <a:solidFill>
                      <a:schemeClr val="bg1"/>
                    </a:solidFill>
                  </a:rPr>
                  <a:t>第四节 蒙太奇与长镜头</a:t>
                </a:r>
                <a:endParaRPr>
                  <a:solidFill>
                    <a:schemeClr val="bg1"/>
                  </a:solidFill>
                </a:endParaRPr>
              </a:p>
            </p:txBody>
          </p:sp>
        </p:grpSp>
      </p:grpSp>
      <p:sp>
        <p:nvSpPr>
          <p:cNvPr id="4" name="文本框 3"/>
          <p:cNvSpPr txBox="1"/>
          <p:nvPr/>
        </p:nvSpPr>
        <p:spPr>
          <a:xfrm>
            <a:off x="264795" y="1384300"/>
            <a:ext cx="2700655" cy="398780"/>
          </a:xfrm>
          <a:prstGeom prst="rect">
            <a:avLst/>
          </a:prstGeom>
          <a:noFill/>
        </p:spPr>
        <p:txBody>
          <a:bodyPr wrap="square" rtlCol="0" anchor="t">
            <a:spAutoFit/>
          </a:bodyPr>
          <a:p>
            <a:pPr algn="l"/>
            <a:r>
              <a:rPr sz="2000">
                <a:solidFill>
                  <a:srgbClr val="382C78"/>
                </a:solidFill>
                <a:sym typeface="+mn-ea"/>
              </a:rPr>
              <a:t>（二）表现蒙太奇</a:t>
            </a:r>
            <a:endParaRPr sz="2000">
              <a:solidFill>
                <a:srgbClr val="382C78"/>
              </a:solidFill>
              <a:sym typeface="+mn-ea"/>
            </a:endParaRPr>
          </a:p>
        </p:txBody>
      </p:sp>
      <p:grpSp>
        <p:nvGrpSpPr>
          <p:cNvPr id="17" name="组合 16"/>
          <p:cNvGrpSpPr/>
          <p:nvPr/>
        </p:nvGrpSpPr>
        <p:grpSpPr>
          <a:xfrm>
            <a:off x="361315" y="4175125"/>
            <a:ext cx="11468735" cy="1090930"/>
            <a:chOff x="1336" y="7266"/>
            <a:chExt cx="18061" cy="1718"/>
          </a:xfrm>
        </p:grpSpPr>
        <p:grpSp>
          <p:nvGrpSpPr>
            <p:cNvPr id="19" name="组合 18"/>
            <p:cNvGrpSpPr/>
            <p:nvPr/>
          </p:nvGrpSpPr>
          <p:grpSpPr>
            <a:xfrm>
              <a:off x="1336" y="7266"/>
              <a:ext cx="2483" cy="1440"/>
              <a:chOff x="982" y="7247"/>
              <a:chExt cx="2483" cy="1440"/>
            </a:xfrm>
          </p:grpSpPr>
          <p:sp>
            <p:nvSpPr>
              <p:cNvPr id="20" name="文本框 19"/>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22" name="图片 21"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23" name="文本框 22"/>
            <p:cNvSpPr txBox="1"/>
            <p:nvPr/>
          </p:nvSpPr>
          <p:spPr>
            <a:xfrm>
              <a:off x="3657" y="7532"/>
              <a:ext cx="15740" cy="1452"/>
            </a:xfrm>
            <a:prstGeom prst="rect">
              <a:avLst/>
            </a:prstGeom>
            <a:noFill/>
          </p:spPr>
          <p:txBody>
            <a:bodyPr wrap="square" rtlCol="0">
              <a:spAutoFit/>
            </a:bodyPr>
            <a:p>
              <a:r>
                <a:t>【抒情蒙太奇】影片《小花》（中国，1979 年）片尾处两个镜头本与剧情并无直接关系， 但代表着和平与生命的鸽子及阳光，在此处出现，很好地抒发了作者与人物的情感和思想， 引发观众丰富的联想。</a:t>
              </a:r>
            </a:p>
          </p:txBody>
        </p:sp>
      </p:grpSp>
      <p:grpSp>
        <p:nvGrpSpPr>
          <p:cNvPr id="2" name="组合 1"/>
          <p:cNvGrpSpPr/>
          <p:nvPr/>
        </p:nvGrpSpPr>
        <p:grpSpPr>
          <a:xfrm rot="0">
            <a:off x="1011555" y="3486785"/>
            <a:ext cx="10348595" cy="469265"/>
            <a:chOff x="1491" y="3356"/>
            <a:chExt cx="16297" cy="739"/>
          </a:xfrm>
        </p:grpSpPr>
        <p:sp>
          <p:nvSpPr>
            <p:cNvPr id="5" name="文本框 4"/>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抒情蒙太奇在保证叙事和描写连贯性的同时，表现超越剧情之上的思想和情感。</a:t>
              </a:r>
              <a:endParaRPr lang="zh-CN" altLang="en-US" dirty="0">
                <a:latin typeface="+mn-ea"/>
                <a:cs typeface="宋体" panose="02010600030101010101" pitchFamily="2" charset="-122"/>
                <a:sym typeface="+mn-ea"/>
              </a:endParaRPr>
            </a:p>
          </p:txBody>
        </p:sp>
        <p:sp>
          <p:nvSpPr>
            <p:cNvPr id="6" name="椭圆 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1" name="组合 10"/>
          <p:cNvGrpSpPr/>
          <p:nvPr/>
        </p:nvGrpSpPr>
        <p:grpSpPr>
          <a:xfrm>
            <a:off x="993775" y="1783080"/>
            <a:ext cx="10694035" cy="922020"/>
            <a:chOff x="9363" y="3519"/>
            <a:chExt cx="16841" cy="1452"/>
          </a:xfrm>
        </p:grpSpPr>
        <p:sp>
          <p:nvSpPr>
            <p:cNvPr id="12" name="矩形 1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文本框 15"/>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表现蒙太奇是以镜头对列为基础，通过相连镜头在形式或内容上相互对照，创造意境，产生一种特别的视觉效果，以表达某种情绪或思想，促进观众的心理活动，激发观众的联想，启迪观众的思考。</a:t>
              </a:r>
              <a:endParaRPr lang="zh-CN" altLang="en-US" dirty="0">
                <a:latin typeface="+mn-ea"/>
                <a:cs typeface="宋体" panose="02010600030101010101" pitchFamily="2" charset="-122"/>
                <a:sym typeface="+mn-ea"/>
              </a:endParaRPr>
            </a:p>
          </p:txBody>
        </p:sp>
      </p:grpSp>
      <p:sp>
        <p:nvSpPr>
          <p:cNvPr id="10" name="文本框 9"/>
          <p:cNvSpPr txBox="1"/>
          <p:nvPr/>
        </p:nvSpPr>
        <p:spPr>
          <a:xfrm>
            <a:off x="466725" y="2821940"/>
            <a:ext cx="2700655" cy="398780"/>
          </a:xfrm>
          <a:prstGeom prst="rect">
            <a:avLst/>
          </a:prstGeom>
          <a:noFill/>
        </p:spPr>
        <p:txBody>
          <a:bodyPr wrap="square" rtlCol="0" anchor="t">
            <a:spAutoFit/>
          </a:bodyPr>
          <a:p>
            <a:pPr algn="l"/>
            <a:r>
              <a:rPr sz="2000">
                <a:solidFill>
                  <a:srgbClr val="382C78"/>
                </a:solidFill>
                <a:sym typeface="+mn-ea"/>
              </a:rPr>
              <a:t>1．抒情蒙太奇</a:t>
            </a:r>
            <a:endParaRPr sz="2000">
              <a:solidFill>
                <a:srgbClr val="382C78"/>
              </a:solidFill>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3840480" cy="1304925"/>
            <a:chOff x="417" y="125"/>
            <a:chExt cx="6048" cy="2055"/>
          </a:xfrm>
        </p:grpSpPr>
        <p:sp>
          <p:nvSpPr>
            <p:cNvPr id="15" name="文本框 14"/>
            <p:cNvSpPr txBox="1"/>
            <p:nvPr/>
          </p:nvSpPr>
          <p:spPr>
            <a:xfrm>
              <a:off x="417" y="1164"/>
              <a:ext cx="6048" cy="1016"/>
            </a:xfrm>
            <a:prstGeom prst="rect">
              <a:avLst/>
            </a:prstGeom>
            <a:noFill/>
          </p:spPr>
          <p:txBody>
            <a:bodyPr wrap="none" rtlCol="0" anchor="t">
              <a:spAutoFit/>
            </a:bodyPr>
            <a:p>
              <a:pPr algn="l"/>
              <a:r>
                <a:rPr lang="zh-CN" altLang="en-US" sz="3600">
                  <a:solidFill>
                    <a:srgbClr val="382C78"/>
                  </a:solidFill>
                  <a:sym typeface="+mn-ea"/>
                </a:rPr>
                <a:t>三、蒙太奇的分类</a:t>
              </a:r>
              <a:endParaRPr lang="zh-CN" altLang="en-US" sz="3600">
                <a:solidFill>
                  <a:srgbClr val="382C78"/>
                </a:solidFill>
                <a:sym typeface="+mn-ea"/>
              </a:endParaRPr>
            </a:p>
          </p:txBody>
        </p:sp>
        <p:grpSp>
          <p:nvGrpSpPr>
            <p:cNvPr id="36" name="组合 35"/>
            <p:cNvGrpSpPr/>
            <p:nvPr/>
          </p:nvGrpSpPr>
          <p:grpSpPr>
            <a:xfrm>
              <a:off x="1336" y="125"/>
              <a:ext cx="5100" cy="781"/>
              <a:chOff x="1336" y="125"/>
              <a:chExt cx="5100" cy="781"/>
            </a:xfrm>
          </p:grpSpPr>
          <p:sp>
            <p:nvSpPr>
              <p:cNvPr id="32" name="矩形 31"/>
              <p:cNvSpPr/>
              <p:nvPr/>
            </p:nvSpPr>
            <p:spPr>
              <a:xfrm>
                <a:off x="1336" y="125"/>
                <a:ext cx="406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49"/>
                <a:ext cx="5008" cy="580"/>
              </a:xfrm>
              <a:prstGeom prst="rect">
                <a:avLst/>
              </a:prstGeom>
              <a:noFill/>
            </p:spPr>
            <p:txBody>
              <a:bodyPr wrap="square" rtlCol="0">
                <a:spAutoFit/>
              </a:bodyPr>
              <a:p>
                <a:pPr algn="l"/>
                <a:r>
                  <a:rPr>
                    <a:solidFill>
                      <a:schemeClr val="bg1"/>
                    </a:solidFill>
                  </a:rPr>
                  <a:t>第四节 蒙太奇与长镜头</a:t>
                </a:r>
                <a:endParaRPr>
                  <a:solidFill>
                    <a:schemeClr val="bg1"/>
                  </a:solidFill>
                </a:endParaRPr>
              </a:p>
            </p:txBody>
          </p:sp>
        </p:grpSp>
      </p:grpSp>
      <p:sp>
        <p:nvSpPr>
          <p:cNvPr id="13" name="文本框 12"/>
          <p:cNvSpPr txBox="1"/>
          <p:nvPr/>
        </p:nvSpPr>
        <p:spPr>
          <a:xfrm>
            <a:off x="556895" y="1384300"/>
            <a:ext cx="2700655" cy="398780"/>
          </a:xfrm>
          <a:prstGeom prst="rect">
            <a:avLst/>
          </a:prstGeom>
          <a:noFill/>
        </p:spPr>
        <p:txBody>
          <a:bodyPr wrap="square" rtlCol="0" anchor="t">
            <a:spAutoFit/>
          </a:bodyPr>
          <a:p>
            <a:pPr algn="l"/>
            <a:r>
              <a:rPr sz="2000">
                <a:solidFill>
                  <a:srgbClr val="382C78"/>
                </a:solidFill>
                <a:sym typeface="+mn-ea"/>
              </a:rPr>
              <a:t>2．心理蒙太奇</a:t>
            </a:r>
            <a:endParaRPr sz="2000">
              <a:solidFill>
                <a:srgbClr val="382C78"/>
              </a:solidFill>
              <a:sym typeface="+mn-ea"/>
            </a:endParaRPr>
          </a:p>
        </p:txBody>
      </p:sp>
      <p:grpSp>
        <p:nvGrpSpPr>
          <p:cNvPr id="14" name="组合 13"/>
          <p:cNvGrpSpPr/>
          <p:nvPr/>
        </p:nvGrpSpPr>
        <p:grpSpPr>
          <a:xfrm rot="0">
            <a:off x="993775" y="1783080"/>
            <a:ext cx="10348595" cy="645160"/>
            <a:chOff x="1491" y="3356"/>
            <a:chExt cx="16297" cy="1016"/>
          </a:xfrm>
        </p:grpSpPr>
        <p:sp>
          <p:nvSpPr>
            <p:cNvPr id="18" name="文本框 17"/>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通过画面镜头组接或声画的有机结合，表现人物的回忆、梦境、闪念、幻觉、遐想、思索等心理活动，生动形象地展现人物丰富多样的内心世界、精神状态。</a:t>
              </a:r>
              <a:endParaRPr lang="zh-CN" altLang="en-US" dirty="0">
                <a:latin typeface="+mn-ea"/>
                <a:cs typeface="宋体" panose="02010600030101010101" pitchFamily="2" charset="-122"/>
                <a:sym typeface="+mn-ea"/>
              </a:endParaRPr>
            </a:p>
          </p:txBody>
        </p:sp>
        <p:sp>
          <p:nvSpPr>
            <p:cNvPr id="21" name="椭圆 2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4" name="组合 23"/>
          <p:cNvGrpSpPr/>
          <p:nvPr/>
        </p:nvGrpSpPr>
        <p:grpSpPr>
          <a:xfrm rot="0">
            <a:off x="993775" y="2564130"/>
            <a:ext cx="10348595" cy="645160"/>
            <a:chOff x="1491" y="3356"/>
            <a:chExt cx="16297" cy="1016"/>
          </a:xfrm>
        </p:grpSpPr>
        <p:sp>
          <p:nvSpPr>
            <p:cNvPr id="25" name="文本框 24"/>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这种蒙太奇多用交叉穿插等手法呈现，其特点体现在画面和声音形象的片断性、叙述的不连贯性和节奏的跳跃性中，并带有剧中人强烈的主观性。</a:t>
              </a:r>
              <a:endParaRPr lang="zh-CN" altLang="en-US" dirty="0">
                <a:latin typeface="+mn-ea"/>
                <a:cs typeface="宋体" panose="02010600030101010101" pitchFamily="2" charset="-122"/>
                <a:sym typeface="+mn-ea"/>
              </a:endParaRPr>
            </a:p>
          </p:txBody>
        </p:sp>
        <p:sp>
          <p:nvSpPr>
            <p:cNvPr id="26" name="椭圆 2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9" name="组合 28"/>
          <p:cNvGrpSpPr/>
          <p:nvPr/>
        </p:nvGrpSpPr>
        <p:grpSpPr>
          <a:xfrm>
            <a:off x="361950" y="3121660"/>
            <a:ext cx="11468735" cy="1090930"/>
            <a:chOff x="1336" y="7266"/>
            <a:chExt cx="18061" cy="1718"/>
          </a:xfrm>
        </p:grpSpPr>
        <p:grpSp>
          <p:nvGrpSpPr>
            <p:cNvPr id="30" name="组合 29"/>
            <p:cNvGrpSpPr/>
            <p:nvPr/>
          </p:nvGrpSpPr>
          <p:grpSpPr>
            <a:xfrm>
              <a:off x="1336" y="7266"/>
              <a:ext cx="2483" cy="1440"/>
              <a:chOff x="982" y="7247"/>
              <a:chExt cx="2483" cy="1440"/>
            </a:xfrm>
          </p:grpSpPr>
          <p:sp>
            <p:nvSpPr>
              <p:cNvPr id="31" name="文本框 30"/>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4" name="图片 33"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35" name="文本框 34"/>
            <p:cNvSpPr txBox="1"/>
            <p:nvPr/>
          </p:nvSpPr>
          <p:spPr>
            <a:xfrm>
              <a:off x="3657" y="7532"/>
              <a:ext cx="15740" cy="1452"/>
            </a:xfrm>
            <a:prstGeom prst="rect">
              <a:avLst/>
            </a:prstGeom>
            <a:noFill/>
          </p:spPr>
          <p:txBody>
            <a:bodyPr wrap="square" rtlCol="0">
              <a:spAutoFit/>
            </a:bodyPr>
            <a:p>
              <a:r>
                <a:t>【心理蒙太奇】电视连续剧《长征》（中国，2004 年）第 24 集，毛泽东主席在回顾长征艰苦卓绝的历程时，通过画面的叠化回忆整个长征的过程通过这些叠化的画面，观众的心情也和主人公的心情一样，久久不能平静。</a:t>
              </a:r>
            </a:p>
          </p:txBody>
        </p:sp>
      </p:grpSp>
      <p:sp>
        <p:nvSpPr>
          <p:cNvPr id="37" name="文本框 36"/>
          <p:cNvSpPr txBox="1"/>
          <p:nvPr/>
        </p:nvSpPr>
        <p:spPr>
          <a:xfrm>
            <a:off x="556895" y="4212590"/>
            <a:ext cx="2700655" cy="398780"/>
          </a:xfrm>
          <a:prstGeom prst="rect">
            <a:avLst/>
          </a:prstGeom>
          <a:noFill/>
        </p:spPr>
        <p:txBody>
          <a:bodyPr wrap="square" rtlCol="0" anchor="t">
            <a:spAutoFit/>
          </a:bodyPr>
          <a:p>
            <a:pPr algn="l"/>
            <a:r>
              <a:rPr sz="2000">
                <a:solidFill>
                  <a:srgbClr val="382C78"/>
                </a:solidFill>
                <a:sym typeface="+mn-ea"/>
              </a:rPr>
              <a:t>3．隐喻蒙太奇</a:t>
            </a:r>
            <a:endParaRPr sz="2000">
              <a:solidFill>
                <a:srgbClr val="382C78"/>
              </a:solidFill>
              <a:sym typeface="+mn-ea"/>
            </a:endParaRPr>
          </a:p>
        </p:txBody>
      </p:sp>
      <p:grpSp>
        <p:nvGrpSpPr>
          <p:cNvPr id="38" name="组合 37"/>
          <p:cNvGrpSpPr/>
          <p:nvPr/>
        </p:nvGrpSpPr>
        <p:grpSpPr>
          <a:xfrm rot="0">
            <a:off x="993775" y="4611370"/>
            <a:ext cx="10348595" cy="469265"/>
            <a:chOff x="1491" y="3356"/>
            <a:chExt cx="16297" cy="739"/>
          </a:xfrm>
        </p:grpSpPr>
        <p:sp>
          <p:nvSpPr>
            <p:cNvPr id="39" name="文本框 38"/>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隐喻蒙太奇是通过画面的对列或交替表现进行类比，用某一事物比喻一种抽象的概念。</a:t>
              </a:r>
              <a:endParaRPr lang="zh-CN" altLang="en-US" dirty="0">
                <a:latin typeface="+mn-ea"/>
                <a:cs typeface="宋体" panose="02010600030101010101" pitchFamily="2" charset="-122"/>
                <a:sym typeface="+mn-ea"/>
              </a:endParaRPr>
            </a:p>
          </p:txBody>
        </p:sp>
        <p:sp>
          <p:nvSpPr>
            <p:cNvPr id="40" name="椭圆 3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41" name="组合 40"/>
          <p:cNvGrpSpPr/>
          <p:nvPr/>
        </p:nvGrpSpPr>
        <p:grpSpPr>
          <a:xfrm rot="0">
            <a:off x="993775" y="5206365"/>
            <a:ext cx="10348595" cy="469265"/>
            <a:chOff x="1491" y="3356"/>
            <a:chExt cx="16297" cy="739"/>
          </a:xfrm>
        </p:grpSpPr>
        <p:sp>
          <p:nvSpPr>
            <p:cNvPr id="42" name="文本框 41"/>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隐喻蒙太奇在揭示作品主题，刻画人物性格方面可以发挥很大的作用，往往具有强烈的情绪感染力。</a:t>
              </a:r>
              <a:endParaRPr lang="zh-CN" altLang="en-US" dirty="0">
                <a:latin typeface="+mn-ea"/>
                <a:cs typeface="宋体" panose="02010600030101010101" pitchFamily="2" charset="-122"/>
                <a:sym typeface="+mn-ea"/>
              </a:endParaRPr>
            </a:p>
          </p:txBody>
        </p:sp>
        <p:sp>
          <p:nvSpPr>
            <p:cNvPr id="43" name="椭圆 4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44" name="组合 43"/>
          <p:cNvGrpSpPr/>
          <p:nvPr/>
        </p:nvGrpSpPr>
        <p:grpSpPr>
          <a:xfrm>
            <a:off x="361315" y="5530850"/>
            <a:ext cx="11468735" cy="914400"/>
            <a:chOff x="1336" y="7266"/>
            <a:chExt cx="18061" cy="1440"/>
          </a:xfrm>
        </p:grpSpPr>
        <p:grpSp>
          <p:nvGrpSpPr>
            <p:cNvPr id="45" name="组合 44"/>
            <p:cNvGrpSpPr/>
            <p:nvPr/>
          </p:nvGrpSpPr>
          <p:grpSpPr>
            <a:xfrm>
              <a:off x="1336" y="7266"/>
              <a:ext cx="2483" cy="1440"/>
              <a:chOff x="982" y="7247"/>
              <a:chExt cx="2483" cy="1440"/>
            </a:xfrm>
          </p:grpSpPr>
          <p:sp>
            <p:nvSpPr>
              <p:cNvPr id="46" name="文本框 45"/>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47" name="图片 46"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48" name="文本框 47"/>
            <p:cNvSpPr txBox="1"/>
            <p:nvPr/>
          </p:nvSpPr>
          <p:spPr>
            <a:xfrm>
              <a:off x="3657" y="7532"/>
              <a:ext cx="15740" cy="1016"/>
            </a:xfrm>
            <a:prstGeom prst="rect">
              <a:avLst/>
            </a:prstGeom>
            <a:noFill/>
          </p:spPr>
          <p:txBody>
            <a:bodyPr wrap="square" rtlCol="0">
              <a:spAutoFit/>
            </a:bodyPr>
            <a:p>
              <a:r>
                <a:t>【隐喻蒙太奇】影片《母亲》（苏联，1926 年）表现工人游行示威的段落中冰块自然流动的力量，隐喻着工人群众的觉醒与革命的力量不断壮大。</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3840480" cy="1304925"/>
            <a:chOff x="417" y="125"/>
            <a:chExt cx="6048" cy="2055"/>
          </a:xfrm>
        </p:grpSpPr>
        <p:sp>
          <p:nvSpPr>
            <p:cNvPr id="15" name="文本框 14"/>
            <p:cNvSpPr txBox="1"/>
            <p:nvPr/>
          </p:nvSpPr>
          <p:spPr>
            <a:xfrm>
              <a:off x="417" y="1164"/>
              <a:ext cx="6048" cy="1016"/>
            </a:xfrm>
            <a:prstGeom prst="rect">
              <a:avLst/>
            </a:prstGeom>
            <a:noFill/>
          </p:spPr>
          <p:txBody>
            <a:bodyPr wrap="none" rtlCol="0" anchor="t">
              <a:spAutoFit/>
            </a:bodyPr>
            <a:p>
              <a:pPr algn="l"/>
              <a:r>
                <a:rPr lang="zh-CN" altLang="en-US" sz="3600">
                  <a:solidFill>
                    <a:srgbClr val="382C78"/>
                  </a:solidFill>
                  <a:sym typeface="+mn-ea"/>
                </a:rPr>
                <a:t>三、蒙太奇的分类</a:t>
              </a:r>
              <a:endParaRPr lang="zh-CN" altLang="en-US" sz="3600">
                <a:solidFill>
                  <a:srgbClr val="382C78"/>
                </a:solidFill>
                <a:sym typeface="+mn-ea"/>
              </a:endParaRPr>
            </a:p>
          </p:txBody>
        </p:sp>
        <p:grpSp>
          <p:nvGrpSpPr>
            <p:cNvPr id="36" name="组合 35"/>
            <p:cNvGrpSpPr/>
            <p:nvPr/>
          </p:nvGrpSpPr>
          <p:grpSpPr>
            <a:xfrm>
              <a:off x="1336" y="125"/>
              <a:ext cx="5100" cy="781"/>
              <a:chOff x="1336" y="125"/>
              <a:chExt cx="5100" cy="781"/>
            </a:xfrm>
          </p:grpSpPr>
          <p:sp>
            <p:nvSpPr>
              <p:cNvPr id="32" name="矩形 31"/>
              <p:cNvSpPr/>
              <p:nvPr/>
            </p:nvSpPr>
            <p:spPr>
              <a:xfrm>
                <a:off x="1336" y="125"/>
                <a:ext cx="406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49"/>
                <a:ext cx="5008" cy="580"/>
              </a:xfrm>
              <a:prstGeom prst="rect">
                <a:avLst/>
              </a:prstGeom>
              <a:noFill/>
            </p:spPr>
            <p:txBody>
              <a:bodyPr wrap="square" rtlCol="0">
                <a:spAutoFit/>
              </a:bodyPr>
              <a:p>
                <a:pPr algn="l"/>
                <a:r>
                  <a:rPr>
                    <a:solidFill>
                      <a:schemeClr val="bg1"/>
                    </a:solidFill>
                  </a:rPr>
                  <a:t>第四节 蒙太奇与长镜头</a:t>
                </a:r>
                <a:endParaRPr>
                  <a:solidFill>
                    <a:schemeClr val="bg1"/>
                  </a:solidFill>
                </a:endParaRPr>
              </a:p>
            </p:txBody>
          </p:sp>
        </p:grpSp>
      </p:grpSp>
      <p:sp>
        <p:nvSpPr>
          <p:cNvPr id="13" name="文本框 12"/>
          <p:cNvSpPr txBox="1"/>
          <p:nvPr/>
        </p:nvSpPr>
        <p:spPr>
          <a:xfrm>
            <a:off x="556895" y="1384300"/>
            <a:ext cx="2700655" cy="398780"/>
          </a:xfrm>
          <a:prstGeom prst="rect">
            <a:avLst/>
          </a:prstGeom>
          <a:noFill/>
        </p:spPr>
        <p:txBody>
          <a:bodyPr wrap="square" rtlCol="0" anchor="t">
            <a:spAutoFit/>
          </a:bodyPr>
          <a:p>
            <a:pPr algn="l"/>
            <a:r>
              <a:rPr sz="2000">
                <a:solidFill>
                  <a:srgbClr val="382C78"/>
                </a:solidFill>
                <a:sym typeface="+mn-ea"/>
              </a:rPr>
              <a:t>4．对比蒙太奇</a:t>
            </a:r>
            <a:endParaRPr sz="2000">
              <a:solidFill>
                <a:srgbClr val="382C78"/>
              </a:solidFill>
              <a:sym typeface="+mn-ea"/>
            </a:endParaRPr>
          </a:p>
        </p:txBody>
      </p:sp>
      <p:grpSp>
        <p:nvGrpSpPr>
          <p:cNvPr id="14" name="组合 13"/>
          <p:cNvGrpSpPr/>
          <p:nvPr/>
        </p:nvGrpSpPr>
        <p:grpSpPr>
          <a:xfrm rot="0">
            <a:off x="993775" y="1783080"/>
            <a:ext cx="10348595" cy="645160"/>
            <a:chOff x="1491" y="3356"/>
            <a:chExt cx="16297" cy="1016"/>
          </a:xfrm>
        </p:grpSpPr>
        <p:sp>
          <p:nvSpPr>
            <p:cNvPr id="18" name="文本框 17"/>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对比蒙太奇类似于文学中的对比描写，通过画面内容的对比或将画面形式的对比，突出一种强烈的冲突对比，强化表现内容、思想或情绪，以表达创作者的意图和主题。</a:t>
              </a:r>
              <a:endParaRPr lang="zh-CN" altLang="en-US" dirty="0">
                <a:latin typeface="+mn-ea"/>
                <a:cs typeface="宋体" panose="02010600030101010101" pitchFamily="2" charset="-122"/>
                <a:sym typeface="+mn-ea"/>
              </a:endParaRPr>
            </a:p>
          </p:txBody>
        </p:sp>
        <p:sp>
          <p:nvSpPr>
            <p:cNvPr id="21" name="椭圆 2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9" name="组合 28"/>
          <p:cNvGrpSpPr/>
          <p:nvPr/>
        </p:nvGrpSpPr>
        <p:grpSpPr>
          <a:xfrm>
            <a:off x="361950" y="2369820"/>
            <a:ext cx="11468735" cy="914400"/>
            <a:chOff x="1336" y="7266"/>
            <a:chExt cx="18061" cy="1440"/>
          </a:xfrm>
        </p:grpSpPr>
        <p:grpSp>
          <p:nvGrpSpPr>
            <p:cNvPr id="30" name="组合 29"/>
            <p:cNvGrpSpPr/>
            <p:nvPr/>
          </p:nvGrpSpPr>
          <p:grpSpPr>
            <a:xfrm>
              <a:off x="1336" y="7266"/>
              <a:ext cx="2483" cy="1440"/>
              <a:chOff x="982" y="7247"/>
              <a:chExt cx="2483" cy="1440"/>
            </a:xfrm>
          </p:grpSpPr>
          <p:sp>
            <p:nvSpPr>
              <p:cNvPr id="31" name="文本框 30"/>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4" name="图片 33"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35" name="文本框 34"/>
            <p:cNvSpPr txBox="1"/>
            <p:nvPr/>
          </p:nvSpPr>
          <p:spPr>
            <a:xfrm>
              <a:off x="3657" y="7532"/>
              <a:ext cx="15740" cy="580"/>
            </a:xfrm>
            <a:prstGeom prst="rect">
              <a:avLst/>
            </a:prstGeom>
            <a:noFill/>
          </p:spPr>
          <p:txBody>
            <a:bodyPr wrap="square" rtlCol="0">
              <a:spAutoFit/>
            </a:bodyPr>
            <a:p>
              <a:r>
                <a:t>【对比蒙太奇】影片《这里的黎明静悄悄》（苏联，1972 年）创造性地运用了黑白与彩色的对比。</a:t>
              </a:r>
            </a:p>
          </p:txBody>
        </p:sp>
      </p:grpSp>
      <p:sp>
        <p:nvSpPr>
          <p:cNvPr id="37" name="文本框 36"/>
          <p:cNvSpPr txBox="1"/>
          <p:nvPr/>
        </p:nvSpPr>
        <p:spPr>
          <a:xfrm>
            <a:off x="556895" y="3284220"/>
            <a:ext cx="2700655" cy="398780"/>
          </a:xfrm>
          <a:prstGeom prst="rect">
            <a:avLst/>
          </a:prstGeom>
          <a:noFill/>
        </p:spPr>
        <p:txBody>
          <a:bodyPr wrap="square" rtlCol="0" anchor="t">
            <a:spAutoFit/>
          </a:bodyPr>
          <a:p>
            <a:pPr algn="l"/>
            <a:r>
              <a:rPr sz="2000">
                <a:solidFill>
                  <a:srgbClr val="382C78"/>
                </a:solidFill>
                <a:sym typeface="+mn-ea"/>
              </a:rPr>
              <a:t>5．重复蒙太奇</a:t>
            </a:r>
            <a:endParaRPr sz="2000">
              <a:solidFill>
                <a:srgbClr val="382C78"/>
              </a:solidFill>
              <a:sym typeface="+mn-ea"/>
            </a:endParaRPr>
          </a:p>
        </p:txBody>
      </p:sp>
      <p:grpSp>
        <p:nvGrpSpPr>
          <p:cNvPr id="38" name="组合 37"/>
          <p:cNvGrpSpPr/>
          <p:nvPr/>
        </p:nvGrpSpPr>
        <p:grpSpPr>
          <a:xfrm rot="0">
            <a:off x="993775" y="3683000"/>
            <a:ext cx="10348595" cy="645160"/>
            <a:chOff x="1491" y="3356"/>
            <a:chExt cx="16297" cy="1016"/>
          </a:xfrm>
        </p:grpSpPr>
        <p:sp>
          <p:nvSpPr>
            <p:cNvPr id="39" name="文本框 38"/>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重复蒙太奇是使一定寓意的画面内容在关键时刻反复出现，以达到揭示事物内在本质、深化主题的目的。</a:t>
              </a:r>
              <a:endParaRPr lang="zh-CN" altLang="en-US" dirty="0">
                <a:latin typeface="+mn-ea"/>
                <a:cs typeface="宋体" panose="02010600030101010101" pitchFamily="2" charset="-122"/>
                <a:sym typeface="+mn-ea"/>
              </a:endParaRPr>
            </a:p>
          </p:txBody>
        </p:sp>
        <p:sp>
          <p:nvSpPr>
            <p:cNvPr id="40" name="椭圆 3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41" name="组合 40"/>
          <p:cNvGrpSpPr/>
          <p:nvPr/>
        </p:nvGrpSpPr>
        <p:grpSpPr>
          <a:xfrm rot="0">
            <a:off x="993775" y="4328160"/>
            <a:ext cx="10348595" cy="645160"/>
            <a:chOff x="1491" y="3356"/>
            <a:chExt cx="16297" cy="1016"/>
          </a:xfrm>
        </p:grpSpPr>
        <p:sp>
          <p:nvSpPr>
            <p:cNvPr id="42" name="文本框 41"/>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一定内容的镜头、场面或段落在一个完整且有机的叙事结构中反复出现， 可以造成前后的对比、呼应，渲染艺术效果。</a:t>
              </a:r>
              <a:endParaRPr lang="zh-CN" altLang="en-US" dirty="0">
                <a:latin typeface="+mn-ea"/>
                <a:cs typeface="宋体" panose="02010600030101010101" pitchFamily="2" charset="-122"/>
                <a:sym typeface="+mn-ea"/>
              </a:endParaRPr>
            </a:p>
          </p:txBody>
        </p:sp>
        <p:sp>
          <p:nvSpPr>
            <p:cNvPr id="43" name="椭圆 4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44" name="组合 43"/>
          <p:cNvGrpSpPr/>
          <p:nvPr/>
        </p:nvGrpSpPr>
        <p:grpSpPr>
          <a:xfrm>
            <a:off x="361950" y="4929505"/>
            <a:ext cx="11468735" cy="1090930"/>
            <a:chOff x="1336" y="7266"/>
            <a:chExt cx="18061" cy="1718"/>
          </a:xfrm>
        </p:grpSpPr>
        <p:grpSp>
          <p:nvGrpSpPr>
            <p:cNvPr id="45" name="组合 44"/>
            <p:cNvGrpSpPr/>
            <p:nvPr/>
          </p:nvGrpSpPr>
          <p:grpSpPr>
            <a:xfrm>
              <a:off x="1336" y="7266"/>
              <a:ext cx="2483" cy="1440"/>
              <a:chOff x="982" y="7247"/>
              <a:chExt cx="2483" cy="1440"/>
            </a:xfrm>
          </p:grpSpPr>
          <p:sp>
            <p:nvSpPr>
              <p:cNvPr id="46" name="文本框 45"/>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47" name="图片 46"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48" name="文本框 47"/>
            <p:cNvSpPr txBox="1"/>
            <p:nvPr/>
          </p:nvSpPr>
          <p:spPr>
            <a:xfrm>
              <a:off x="3657" y="7532"/>
              <a:ext cx="15740" cy="1452"/>
            </a:xfrm>
            <a:prstGeom prst="rect">
              <a:avLst/>
            </a:prstGeom>
            <a:noFill/>
          </p:spPr>
          <p:txBody>
            <a:bodyPr wrap="square" rtlCol="0">
              <a:spAutoFit/>
            </a:bodyPr>
            <a:p>
              <a:r>
                <a:t>【重复蒙太奇】影片《一江春水向东流》（中国，1947 年）的明月在片中出现了七次</a:t>
              </a:r>
              <a:r>
                <a:rPr lang="zh-CN"/>
                <a:t>。</a:t>
              </a:r>
              <a:r>
                <a:t>这些重复蒙太奇的运用，渲染了情绪，形成了对比， 产生了呼应，使得整个故事情节更加饱满，让观众看过之后回味无穷。</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3840480" cy="1304925"/>
            <a:chOff x="417" y="125"/>
            <a:chExt cx="6048" cy="2055"/>
          </a:xfrm>
        </p:grpSpPr>
        <p:sp>
          <p:nvSpPr>
            <p:cNvPr id="15" name="文本框 14"/>
            <p:cNvSpPr txBox="1"/>
            <p:nvPr/>
          </p:nvSpPr>
          <p:spPr>
            <a:xfrm>
              <a:off x="417" y="1164"/>
              <a:ext cx="6048" cy="1016"/>
            </a:xfrm>
            <a:prstGeom prst="rect">
              <a:avLst/>
            </a:prstGeom>
            <a:noFill/>
          </p:spPr>
          <p:txBody>
            <a:bodyPr wrap="none" rtlCol="0" anchor="t">
              <a:spAutoFit/>
            </a:bodyPr>
            <a:p>
              <a:pPr algn="l"/>
              <a:r>
                <a:rPr lang="zh-CN" altLang="en-US" sz="3600">
                  <a:solidFill>
                    <a:srgbClr val="382C78"/>
                  </a:solidFill>
                  <a:sym typeface="+mn-ea"/>
                </a:rPr>
                <a:t>三、蒙太奇的分类</a:t>
              </a:r>
              <a:endParaRPr lang="zh-CN" altLang="en-US" sz="3600">
                <a:solidFill>
                  <a:srgbClr val="382C78"/>
                </a:solidFill>
                <a:sym typeface="+mn-ea"/>
              </a:endParaRPr>
            </a:p>
          </p:txBody>
        </p:sp>
        <p:grpSp>
          <p:nvGrpSpPr>
            <p:cNvPr id="36" name="组合 35"/>
            <p:cNvGrpSpPr/>
            <p:nvPr/>
          </p:nvGrpSpPr>
          <p:grpSpPr>
            <a:xfrm>
              <a:off x="1336" y="125"/>
              <a:ext cx="5100" cy="781"/>
              <a:chOff x="1336" y="125"/>
              <a:chExt cx="5100" cy="781"/>
            </a:xfrm>
          </p:grpSpPr>
          <p:sp>
            <p:nvSpPr>
              <p:cNvPr id="32" name="矩形 31"/>
              <p:cNvSpPr/>
              <p:nvPr/>
            </p:nvSpPr>
            <p:spPr>
              <a:xfrm>
                <a:off x="1336" y="125"/>
                <a:ext cx="406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49"/>
                <a:ext cx="5008" cy="580"/>
              </a:xfrm>
              <a:prstGeom prst="rect">
                <a:avLst/>
              </a:prstGeom>
              <a:noFill/>
            </p:spPr>
            <p:txBody>
              <a:bodyPr wrap="square" rtlCol="0">
                <a:spAutoFit/>
              </a:bodyPr>
              <a:p>
                <a:pPr algn="l"/>
                <a:r>
                  <a:rPr>
                    <a:solidFill>
                      <a:schemeClr val="bg1"/>
                    </a:solidFill>
                  </a:rPr>
                  <a:t>第四节 蒙太奇与长镜头</a:t>
                </a:r>
                <a:endParaRPr>
                  <a:solidFill>
                    <a:schemeClr val="bg1"/>
                  </a:solidFill>
                </a:endParaRPr>
              </a:p>
            </p:txBody>
          </p:sp>
        </p:grpSp>
      </p:grpSp>
      <p:sp>
        <p:nvSpPr>
          <p:cNvPr id="13" name="文本框 12"/>
          <p:cNvSpPr txBox="1"/>
          <p:nvPr/>
        </p:nvSpPr>
        <p:spPr>
          <a:xfrm>
            <a:off x="556895" y="1486535"/>
            <a:ext cx="2700655" cy="398780"/>
          </a:xfrm>
          <a:prstGeom prst="rect">
            <a:avLst/>
          </a:prstGeom>
          <a:noFill/>
        </p:spPr>
        <p:txBody>
          <a:bodyPr wrap="square" rtlCol="0" anchor="t">
            <a:spAutoFit/>
          </a:bodyPr>
          <a:p>
            <a:pPr algn="l"/>
            <a:r>
              <a:rPr sz="2000">
                <a:solidFill>
                  <a:srgbClr val="382C78"/>
                </a:solidFill>
                <a:sym typeface="+mn-ea"/>
              </a:rPr>
              <a:t>6．积累蒙太奇</a:t>
            </a:r>
            <a:endParaRPr sz="2000">
              <a:solidFill>
                <a:srgbClr val="382C78"/>
              </a:solidFill>
              <a:sym typeface="+mn-ea"/>
            </a:endParaRPr>
          </a:p>
        </p:txBody>
      </p:sp>
      <p:grpSp>
        <p:nvGrpSpPr>
          <p:cNvPr id="14" name="组合 13"/>
          <p:cNvGrpSpPr/>
          <p:nvPr/>
        </p:nvGrpSpPr>
        <p:grpSpPr>
          <a:xfrm rot="0">
            <a:off x="993775" y="2192020"/>
            <a:ext cx="10348595" cy="645160"/>
            <a:chOff x="1491" y="3379"/>
            <a:chExt cx="16297" cy="1016"/>
          </a:xfrm>
        </p:grpSpPr>
        <p:sp>
          <p:nvSpPr>
            <p:cNvPr id="18" name="文本框 17"/>
            <p:cNvSpPr txBox="1"/>
            <p:nvPr/>
          </p:nvSpPr>
          <p:spPr>
            <a:xfrm>
              <a:off x="1980" y="3379"/>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把若干内容相关或有内在相似性联系的镜头并列组接，造成某种效果的积累，以达到渲染气氛、强调情绪、表达感情、突出主题的目的。</a:t>
              </a:r>
              <a:endParaRPr lang="zh-CN" altLang="en-US" dirty="0">
                <a:latin typeface="+mn-ea"/>
                <a:cs typeface="宋体" panose="02010600030101010101" pitchFamily="2" charset="-122"/>
                <a:sym typeface="+mn-ea"/>
              </a:endParaRPr>
            </a:p>
          </p:txBody>
        </p:sp>
        <p:sp>
          <p:nvSpPr>
            <p:cNvPr id="21" name="椭圆 2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9" name="组合 28"/>
          <p:cNvGrpSpPr/>
          <p:nvPr/>
        </p:nvGrpSpPr>
        <p:grpSpPr>
          <a:xfrm>
            <a:off x="361950" y="3129280"/>
            <a:ext cx="11468735" cy="914400"/>
            <a:chOff x="1336" y="7266"/>
            <a:chExt cx="18061" cy="1440"/>
          </a:xfrm>
        </p:grpSpPr>
        <p:grpSp>
          <p:nvGrpSpPr>
            <p:cNvPr id="30" name="组合 29"/>
            <p:cNvGrpSpPr/>
            <p:nvPr/>
          </p:nvGrpSpPr>
          <p:grpSpPr>
            <a:xfrm>
              <a:off x="1336" y="7266"/>
              <a:ext cx="2483" cy="1440"/>
              <a:chOff x="982" y="7247"/>
              <a:chExt cx="2483" cy="1440"/>
            </a:xfrm>
          </p:grpSpPr>
          <p:sp>
            <p:nvSpPr>
              <p:cNvPr id="31" name="文本框 30"/>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4" name="图片 33"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35" name="文本框 34"/>
            <p:cNvSpPr txBox="1"/>
            <p:nvPr/>
          </p:nvSpPr>
          <p:spPr>
            <a:xfrm>
              <a:off x="3657" y="7532"/>
              <a:ext cx="15740" cy="1016"/>
            </a:xfrm>
            <a:prstGeom prst="rect">
              <a:avLst/>
            </a:prstGeom>
            <a:noFill/>
          </p:spPr>
          <p:txBody>
            <a:bodyPr wrap="square" rtlCol="0">
              <a:spAutoFit/>
            </a:bodyPr>
            <a:p>
              <a:r>
                <a:t>【积累蒙太奇的】北京申奥宣传片《新北京新奥运》（中国，2008 年）中，大量采用了积累蒙太奇来表意</a:t>
              </a:r>
              <a:r>
                <a:rPr lang="zh-CN"/>
                <a:t>。</a:t>
              </a:r>
              <a:endParaRPr lang="zh-CN"/>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3822065" cy="1304925"/>
            <a:chOff x="417" y="125"/>
            <a:chExt cx="6019" cy="2055"/>
          </a:xfrm>
        </p:grpSpPr>
        <p:sp>
          <p:nvSpPr>
            <p:cNvPr id="15" name="文本框 14"/>
            <p:cNvSpPr txBox="1"/>
            <p:nvPr/>
          </p:nvSpPr>
          <p:spPr>
            <a:xfrm>
              <a:off x="417" y="1164"/>
              <a:ext cx="3888" cy="1016"/>
            </a:xfrm>
            <a:prstGeom prst="rect">
              <a:avLst/>
            </a:prstGeom>
            <a:noFill/>
          </p:spPr>
          <p:txBody>
            <a:bodyPr wrap="none" rtlCol="0" anchor="t">
              <a:spAutoFit/>
            </a:bodyPr>
            <a:p>
              <a:pPr algn="l"/>
              <a:r>
                <a:rPr lang="zh-CN" altLang="en-US" sz="3600">
                  <a:solidFill>
                    <a:srgbClr val="382C78"/>
                  </a:solidFill>
                  <a:sym typeface="+mn-ea"/>
                </a:rPr>
                <a:t>四、长镜头</a:t>
              </a:r>
              <a:endParaRPr lang="zh-CN" altLang="en-US" sz="3600">
                <a:solidFill>
                  <a:srgbClr val="382C78"/>
                </a:solidFill>
                <a:sym typeface="+mn-ea"/>
              </a:endParaRPr>
            </a:p>
          </p:txBody>
        </p:sp>
        <p:grpSp>
          <p:nvGrpSpPr>
            <p:cNvPr id="36" name="组合 35"/>
            <p:cNvGrpSpPr/>
            <p:nvPr/>
          </p:nvGrpSpPr>
          <p:grpSpPr>
            <a:xfrm>
              <a:off x="1336" y="125"/>
              <a:ext cx="5100" cy="781"/>
              <a:chOff x="1336" y="125"/>
              <a:chExt cx="5100" cy="781"/>
            </a:xfrm>
          </p:grpSpPr>
          <p:sp>
            <p:nvSpPr>
              <p:cNvPr id="32" name="矩形 31"/>
              <p:cNvSpPr/>
              <p:nvPr/>
            </p:nvSpPr>
            <p:spPr>
              <a:xfrm>
                <a:off x="1336" y="125"/>
                <a:ext cx="406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49"/>
                <a:ext cx="5008" cy="580"/>
              </a:xfrm>
              <a:prstGeom prst="rect">
                <a:avLst/>
              </a:prstGeom>
              <a:noFill/>
            </p:spPr>
            <p:txBody>
              <a:bodyPr wrap="square" rtlCol="0">
                <a:spAutoFit/>
              </a:bodyPr>
              <a:p>
                <a:pPr algn="l"/>
                <a:r>
                  <a:rPr>
                    <a:solidFill>
                      <a:schemeClr val="bg1"/>
                    </a:solidFill>
                  </a:rPr>
                  <a:t>第四节 蒙太奇与长镜头</a:t>
                </a:r>
                <a:endParaRPr>
                  <a:solidFill>
                    <a:schemeClr val="bg1"/>
                  </a:solidFill>
                </a:endParaRPr>
              </a:p>
            </p:txBody>
          </p:sp>
        </p:grpSp>
      </p:grpSp>
      <p:sp>
        <p:nvSpPr>
          <p:cNvPr id="13" name="文本框 12"/>
          <p:cNvSpPr txBox="1"/>
          <p:nvPr/>
        </p:nvSpPr>
        <p:spPr>
          <a:xfrm>
            <a:off x="361950" y="1384300"/>
            <a:ext cx="2700655" cy="398780"/>
          </a:xfrm>
          <a:prstGeom prst="rect">
            <a:avLst/>
          </a:prstGeom>
          <a:noFill/>
        </p:spPr>
        <p:txBody>
          <a:bodyPr wrap="square" rtlCol="0" anchor="t">
            <a:spAutoFit/>
          </a:bodyPr>
          <a:p>
            <a:r>
              <a:rPr sz="2000">
                <a:solidFill>
                  <a:srgbClr val="382C78"/>
                </a:solidFill>
                <a:sym typeface="+mn-ea"/>
              </a:rPr>
              <a:t>（一）长镜头的概念</a:t>
            </a:r>
            <a:endParaRPr sz="2000">
              <a:solidFill>
                <a:srgbClr val="382C78"/>
              </a:solidFill>
              <a:sym typeface="+mn-ea"/>
            </a:endParaRPr>
          </a:p>
        </p:txBody>
      </p:sp>
      <p:grpSp>
        <p:nvGrpSpPr>
          <p:cNvPr id="29" name="组合 28"/>
          <p:cNvGrpSpPr/>
          <p:nvPr/>
        </p:nvGrpSpPr>
        <p:grpSpPr>
          <a:xfrm>
            <a:off x="259080" y="5768340"/>
            <a:ext cx="11468735" cy="914400"/>
            <a:chOff x="1336" y="7266"/>
            <a:chExt cx="18061" cy="1440"/>
          </a:xfrm>
        </p:grpSpPr>
        <p:grpSp>
          <p:nvGrpSpPr>
            <p:cNvPr id="30" name="组合 29"/>
            <p:cNvGrpSpPr/>
            <p:nvPr/>
          </p:nvGrpSpPr>
          <p:grpSpPr>
            <a:xfrm>
              <a:off x="1336" y="7266"/>
              <a:ext cx="2483" cy="1440"/>
              <a:chOff x="982" y="7247"/>
              <a:chExt cx="2483" cy="1440"/>
            </a:xfrm>
          </p:grpSpPr>
          <p:sp>
            <p:nvSpPr>
              <p:cNvPr id="31" name="文本框 30"/>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4" name="图片 33"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35" name="文本框 34"/>
            <p:cNvSpPr txBox="1"/>
            <p:nvPr/>
          </p:nvSpPr>
          <p:spPr>
            <a:xfrm>
              <a:off x="3657" y="7532"/>
              <a:ext cx="15740" cy="1016"/>
            </a:xfrm>
            <a:prstGeom prst="rect">
              <a:avLst/>
            </a:prstGeom>
            <a:noFill/>
          </p:spPr>
          <p:txBody>
            <a:bodyPr wrap="square" rtlCol="0">
              <a:spAutoFit/>
            </a:bodyPr>
            <a:p>
              <a:r>
                <a:t>【长镜头】影片《雁南飞》（苏联，1958 年）中女主角送别恋人鲍里斯的场景中，长镜头的运用达到了极致。</a:t>
              </a:r>
            </a:p>
          </p:txBody>
        </p:sp>
      </p:grpSp>
      <p:grpSp>
        <p:nvGrpSpPr>
          <p:cNvPr id="11" name="组合 10"/>
          <p:cNvGrpSpPr/>
          <p:nvPr/>
        </p:nvGrpSpPr>
        <p:grpSpPr>
          <a:xfrm>
            <a:off x="1033780" y="1661795"/>
            <a:ext cx="10694035" cy="635000"/>
            <a:chOff x="9363" y="3519"/>
            <a:chExt cx="16841" cy="1000"/>
          </a:xfrm>
        </p:grpSpPr>
        <p:sp>
          <p:nvSpPr>
            <p:cNvPr id="12" name="矩形 1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文本框 15"/>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长镜头是指在一个统一的时空里不间断地展现一个完整的动作或事件的镜头。</a:t>
              </a:r>
              <a:endParaRPr lang="zh-CN" altLang="en-US" dirty="0">
                <a:latin typeface="+mn-ea"/>
                <a:cs typeface="宋体" panose="02010600030101010101" pitchFamily="2" charset="-122"/>
                <a:sym typeface="+mn-ea"/>
              </a:endParaRPr>
            </a:p>
          </p:txBody>
        </p:sp>
      </p:grpSp>
      <p:grpSp>
        <p:nvGrpSpPr>
          <p:cNvPr id="2" name="组合 1"/>
          <p:cNvGrpSpPr/>
          <p:nvPr/>
        </p:nvGrpSpPr>
        <p:grpSpPr>
          <a:xfrm>
            <a:off x="1033780" y="2296795"/>
            <a:ext cx="10694035" cy="922020"/>
            <a:chOff x="9363" y="3519"/>
            <a:chExt cx="16841" cy="1452"/>
          </a:xfrm>
        </p:grpSpPr>
        <p:sp>
          <p:nvSpPr>
            <p:cNvPr id="4" name="矩形 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长镜头包含三层意思：一是指拍摄时间相对比较长，二是指保持时空、动作或事件相对完整的单镜头，三是指包括推、拉、摇、移、跟、升降等复杂运动形式在内的综合镜头。</a:t>
              </a:r>
              <a:endParaRPr lang="zh-CN" altLang="en-US" dirty="0">
                <a:latin typeface="+mn-ea"/>
                <a:cs typeface="宋体" panose="02010600030101010101" pitchFamily="2" charset="-122"/>
                <a:sym typeface="+mn-ea"/>
              </a:endParaRPr>
            </a:p>
          </p:txBody>
        </p:sp>
      </p:grpSp>
      <p:grpSp>
        <p:nvGrpSpPr>
          <p:cNvPr id="6" name="组合 5"/>
          <p:cNvGrpSpPr/>
          <p:nvPr/>
        </p:nvGrpSpPr>
        <p:grpSpPr>
          <a:xfrm>
            <a:off x="1033780" y="3175000"/>
            <a:ext cx="10694035" cy="635000"/>
            <a:chOff x="9363" y="3519"/>
            <a:chExt cx="16841" cy="1000"/>
          </a:xfrm>
        </p:grpSpPr>
        <p:sp>
          <p:nvSpPr>
            <p:cNvPr id="7" name="矩形 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考虑到观众的接受心理以及影片内在的叙事节奏，长镜头拍摄时间一般控制在 30 秒到 10 分钟之间。</a:t>
              </a:r>
              <a:endParaRPr lang="zh-CN" altLang="en-US" dirty="0">
                <a:latin typeface="+mn-ea"/>
                <a:cs typeface="宋体" panose="02010600030101010101" pitchFamily="2" charset="-122"/>
                <a:sym typeface="+mn-ea"/>
              </a:endParaRPr>
            </a:p>
          </p:txBody>
        </p:sp>
      </p:grpSp>
      <p:grpSp>
        <p:nvGrpSpPr>
          <p:cNvPr id="9" name="组合 8"/>
          <p:cNvGrpSpPr/>
          <p:nvPr/>
        </p:nvGrpSpPr>
        <p:grpSpPr>
          <a:xfrm>
            <a:off x="1033780" y="3853815"/>
            <a:ext cx="10694035" cy="635000"/>
            <a:chOff x="9363" y="3519"/>
            <a:chExt cx="16841" cy="1000"/>
          </a:xfrm>
        </p:grpSpPr>
        <p:sp>
          <p:nvSpPr>
            <p:cNvPr id="10" name="矩形 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文本框 16"/>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长镜头可分为固定长镜头、变焦长镜头、景深长镜头和运动长镜头四类。</a:t>
              </a:r>
              <a:endParaRPr lang="zh-CN" altLang="en-US" dirty="0">
                <a:latin typeface="+mn-ea"/>
                <a:cs typeface="宋体" panose="02010600030101010101" pitchFamily="2" charset="-122"/>
                <a:sym typeface="+mn-ea"/>
              </a:endParaRPr>
            </a:p>
          </p:txBody>
        </p:sp>
      </p:grpSp>
      <p:grpSp>
        <p:nvGrpSpPr>
          <p:cNvPr id="19" name="组合 18"/>
          <p:cNvGrpSpPr/>
          <p:nvPr/>
        </p:nvGrpSpPr>
        <p:grpSpPr>
          <a:xfrm>
            <a:off x="1033780" y="4576445"/>
            <a:ext cx="10694035" cy="1337945"/>
            <a:chOff x="9363" y="3519"/>
            <a:chExt cx="16841" cy="2107"/>
          </a:xfrm>
        </p:grpSpPr>
        <p:sp>
          <p:nvSpPr>
            <p:cNvPr id="20" name="矩形 1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nvSpPr>
          <p:spPr>
            <a:xfrm>
              <a:off x="10093" y="3519"/>
              <a:ext cx="16111"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从拍摄角度看，长镜头可看作段落镜头。但从编辑角度看，当长镜头被完整地用在影视作品中，起着一个段落作用的时候，就成了镜头内部蒙太奇。镜头内部的运动起到了和蒙太奇相同的作用。因此，长镜头可视为一种特殊的蒙太奇方式。</a:t>
              </a:r>
              <a:endParaRPr lang="zh-CN" altLang="en-US" dirty="0">
                <a:latin typeface="+mn-ea"/>
                <a:cs typeface="宋体" panose="02010600030101010101" pitchFamily="2" charset="-122"/>
                <a:sym typeface="+mn-ea"/>
              </a:endParaRP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3822065" cy="1304925"/>
            <a:chOff x="417" y="125"/>
            <a:chExt cx="6019" cy="2055"/>
          </a:xfrm>
        </p:grpSpPr>
        <p:sp>
          <p:nvSpPr>
            <p:cNvPr id="15" name="文本框 14"/>
            <p:cNvSpPr txBox="1"/>
            <p:nvPr/>
          </p:nvSpPr>
          <p:spPr>
            <a:xfrm>
              <a:off x="417" y="1164"/>
              <a:ext cx="3888" cy="1016"/>
            </a:xfrm>
            <a:prstGeom prst="rect">
              <a:avLst/>
            </a:prstGeom>
            <a:noFill/>
          </p:spPr>
          <p:txBody>
            <a:bodyPr wrap="none" rtlCol="0" anchor="t">
              <a:spAutoFit/>
            </a:bodyPr>
            <a:p>
              <a:pPr algn="l"/>
              <a:r>
                <a:rPr lang="zh-CN" altLang="en-US" sz="3600">
                  <a:solidFill>
                    <a:srgbClr val="382C78"/>
                  </a:solidFill>
                  <a:sym typeface="+mn-ea"/>
                </a:rPr>
                <a:t>四、长镜头</a:t>
              </a:r>
              <a:endParaRPr lang="zh-CN" altLang="en-US" sz="3600">
                <a:solidFill>
                  <a:srgbClr val="382C78"/>
                </a:solidFill>
                <a:sym typeface="+mn-ea"/>
              </a:endParaRPr>
            </a:p>
          </p:txBody>
        </p:sp>
        <p:grpSp>
          <p:nvGrpSpPr>
            <p:cNvPr id="36" name="组合 35"/>
            <p:cNvGrpSpPr/>
            <p:nvPr/>
          </p:nvGrpSpPr>
          <p:grpSpPr>
            <a:xfrm>
              <a:off x="1336" y="125"/>
              <a:ext cx="5100" cy="781"/>
              <a:chOff x="1336" y="125"/>
              <a:chExt cx="5100" cy="781"/>
            </a:xfrm>
          </p:grpSpPr>
          <p:sp>
            <p:nvSpPr>
              <p:cNvPr id="32" name="矩形 31"/>
              <p:cNvSpPr/>
              <p:nvPr/>
            </p:nvSpPr>
            <p:spPr>
              <a:xfrm>
                <a:off x="1336" y="125"/>
                <a:ext cx="4064"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49"/>
                <a:ext cx="5008" cy="580"/>
              </a:xfrm>
              <a:prstGeom prst="rect">
                <a:avLst/>
              </a:prstGeom>
              <a:noFill/>
            </p:spPr>
            <p:txBody>
              <a:bodyPr wrap="square" rtlCol="0">
                <a:spAutoFit/>
              </a:bodyPr>
              <a:p>
                <a:pPr algn="l"/>
                <a:r>
                  <a:rPr>
                    <a:solidFill>
                      <a:schemeClr val="bg1"/>
                    </a:solidFill>
                  </a:rPr>
                  <a:t>第四节 蒙太奇与长镜头</a:t>
                </a:r>
                <a:endParaRPr>
                  <a:solidFill>
                    <a:schemeClr val="bg1"/>
                  </a:solidFill>
                </a:endParaRPr>
              </a:p>
            </p:txBody>
          </p:sp>
        </p:grpSp>
      </p:grpSp>
      <p:sp>
        <p:nvSpPr>
          <p:cNvPr id="13" name="文本框 12"/>
          <p:cNvSpPr txBox="1"/>
          <p:nvPr/>
        </p:nvSpPr>
        <p:spPr>
          <a:xfrm>
            <a:off x="361950" y="1384300"/>
            <a:ext cx="3545205" cy="398780"/>
          </a:xfrm>
          <a:prstGeom prst="rect">
            <a:avLst/>
          </a:prstGeom>
          <a:noFill/>
        </p:spPr>
        <p:txBody>
          <a:bodyPr wrap="square" rtlCol="0" anchor="t">
            <a:spAutoFit/>
          </a:bodyPr>
          <a:p>
            <a:r>
              <a:rPr sz="2000">
                <a:solidFill>
                  <a:srgbClr val="382C78"/>
                </a:solidFill>
                <a:sym typeface="+mn-ea"/>
              </a:rPr>
              <a:t>（二）长镜头的美学特征</a:t>
            </a:r>
            <a:endParaRPr sz="2000">
              <a:solidFill>
                <a:srgbClr val="382C78"/>
              </a:solidFill>
              <a:sym typeface="+mn-ea"/>
            </a:endParaRPr>
          </a:p>
        </p:txBody>
      </p:sp>
      <p:grpSp>
        <p:nvGrpSpPr>
          <p:cNvPr id="11" name="组合 10"/>
          <p:cNvGrpSpPr/>
          <p:nvPr/>
        </p:nvGrpSpPr>
        <p:grpSpPr>
          <a:xfrm>
            <a:off x="1033780" y="1661795"/>
            <a:ext cx="10694035" cy="1337945"/>
            <a:chOff x="9363" y="3519"/>
            <a:chExt cx="16841" cy="2107"/>
          </a:xfrm>
        </p:grpSpPr>
        <p:sp>
          <p:nvSpPr>
            <p:cNvPr id="12" name="矩形 1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文本框 15"/>
            <p:cNvSpPr txBox="1"/>
            <p:nvPr/>
          </p:nvSpPr>
          <p:spPr>
            <a:xfrm>
              <a:off x="10093" y="3519"/>
              <a:ext cx="16111"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时间的连续性和空间的完整性相统一：长镜头相对时间较长，可对一个主体或事件进行连续不断的拍摄，形成一个比较完整的镜头段落，能最大限度地保持事件发生发展的完整性、时间和空间的连贯性。</a:t>
              </a:r>
              <a:endParaRPr lang="zh-CN" altLang="en-US" dirty="0">
                <a:latin typeface="+mn-ea"/>
                <a:cs typeface="宋体" panose="02010600030101010101" pitchFamily="2" charset="-122"/>
                <a:sym typeface="+mn-ea"/>
              </a:endParaRPr>
            </a:p>
          </p:txBody>
        </p:sp>
      </p:grpSp>
      <p:grpSp>
        <p:nvGrpSpPr>
          <p:cNvPr id="6" name="组合 5"/>
          <p:cNvGrpSpPr/>
          <p:nvPr/>
        </p:nvGrpSpPr>
        <p:grpSpPr>
          <a:xfrm>
            <a:off x="1033780" y="2999740"/>
            <a:ext cx="10694035" cy="922020"/>
            <a:chOff x="9363" y="3519"/>
            <a:chExt cx="16841" cy="1452"/>
          </a:xfrm>
        </p:grpSpPr>
        <p:sp>
          <p:nvSpPr>
            <p:cNvPr id="7" name="矩形 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具有极强的写实性：长镜头由单一镜头记录下完整的动作和事件过程，画面的时间节奏与真实生活过程同步，中间没有剪接的痕迹，使整个过程更加真实、可信。</a:t>
              </a:r>
              <a:endParaRPr lang="zh-CN" altLang="en-US" dirty="0">
                <a:latin typeface="+mn-ea"/>
                <a:cs typeface="宋体" panose="02010600030101010101" pitchFamily="2" charset="-122"/>
                <a:sym typeface="+mn-ea"/>
              </a:endParaRPr>
            </a:p>
          </p:txBody>
        </p:sp>
      </p:grpSp>
      <p:grpSp>
        <p:nvGrpSpPr>
          <p:cNvPr id="19" name="组合 18"/>
          <p:cNvGrpSpPr/>
          <p:nvPr/>
        </p:nvGrpSpPr>
        <p:grpSpPr>
          <a:xfrm>
            <a:off x="1033780" y="4047490"/>
            <a:ext cx="10694035" cy="1337945"/>
            <a:chOff x="9363" y="3519"/>
            <a:chExt cx="16841" cy="2107"/>
          </a:xfrm>
        </p:grpSpPr>
        <p:sp>
          <p:nvSpPr>
            <p:cNvPr id="20" name="矩形 1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nvSpPr>
          <p:spPr>
            <a:xfrm>
              <a:off x="10093" y="3519"/>
              <a:ext cx="16111"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构图的开放性和表意的丰富性：长镜头利用演员的调度、摄影机或摄像机的运动，造成景别、构图、角度的变化，使画面呈现一种开放的势态。运动长镜头由于其画框边缘的不确定，反而使观众能够对画框以外的空间进行想象和补充。</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3807460" cy="1304925"/>
            <a:chOff x="417" y="125"/>
            <a:chExt cx="5996" cy="2055"/>
          </a:xfrm>
        </p:grpSpPr>
        <p:sp>
          <p:nvSpPr>
            <p:cNvPr id="15" name="文本框 14"/>
            <p:cNvSpPr txBox="1"/>
            <p:nvPr/>
          </p:nvSpPr>
          <p:spPr>
            <a:xfrm>
              <a:off x="417" y="1164"/>
              <a:ext cx="4608" cy="1016"/>
            </a:xfrm>
            <a:prstGeom prst="rect">
              <a:avLst/>
            </a:prstGeom>
            <a:noFill/>
          </p:spPr>
          <p:txBody>
            <a:bodyPr wrap="none" rtlCol="0" anchor="t">
              <a:spAutoFit/>
            </a:bodyPr>
            <a:p>
              <a:pPr algn="l"/>
              <a:r>
                <a:rPr lang="zh-CN" altLang="en-US" sz="3600">
                  <a:solidFill>
                    <a:srgbClr val="382C78"/>
                  </a:solidFill>
                  <a:sym typeface="+mn-ea"/>
                </a:rPr>
                <a:t>一、影视时间</a:t>
              </a:r>
              <a:endParaRPr lang="zh-CN" altLang="en-US" sz="3600">
                <a:solidFill>
                  <a:srgbClr val="382C78"/>
                </a:solidFill>
                <a:sym typeface="+mn-ea"/>
              </a:endParaRPr>
            </a:p>
          </p:txBody>
        </p:sp>
        <p:grpSp>
          <p:nvGrpSpPr>
            <p:cNvPr id="36" name="组合 35"/>
            <p:cNvGrpSpPr/>
            <p:nvPr/>
          </p:nvGrpSpPr>
          <p:grpSpPr>
            <a:xfrm>
              <a:off x="1336" y="125"/>
              <a:ext cx="5077" cy="781"/>
              <a:chOff x="1336" y="125"/>
              <a:chExt cx="5077" cy="781"/>
            </a:xfrm>
          </p:grpSpPr>
          <p:sp>
            <p:nvSpPr>
              <p:cNvPr id="32" name="矩形 31"/>
              <p:cNvSpPr/>
              <p:nvPr/>
            </p:nvSpPr>
            <p:spPr>
              <a:xfrm>
                <a:off x="1336" y="125"/>
                <a:ext cx="344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05" y="226"/>
                <a:ext cx="5008" cy="580"/>
              </a:xfrm>
              <a:prstGeom prst="rect">
                <a:avLst/>
              </a:prstGeom>
              <a:noFill/>
            </p:spPr>
            <p:txBody>
              <a:bodyPr wrap="square" rtlCol="0">
                <a:spAutoFit/>
              </a:bodyPr>
              <a:p>
                <a:pPr algn="l"/>
                <a:r>
                  <a:rPr>
                    <a:solidFill>
                      <a:schemeClr val="bg1"/>
                    </a:solidFill>
                  </a:rPr>
                  <a:t>第五节	影视时空</a:t>
                </a:r>
                <a:endParaRPr>
                  <a:solidFill>
                    <a:schemeClr val="bg1"/>
                  </a:solidFill>
                </a:endParaRPr>
              </a:p>
            </p:txBody>
          </p:sp>
        </p:grpSp>
      </p:grpSp>
      <p:sp>
        <p:nvSpPr>
          <p:cNvPr id="13" name="文本框 12"/>
          <p:cNvSpPr txBox="1"/>
          <p:nvPr/>
        </p:nvSpPr>
        <p:spPr>
          <a:xfrm>
            <a:off x="1033780" y="1384300"/>
            <a:ext cx="10248900" cy="101473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影视作品不仅可以再现时间，还可以创造时间。</a:t>
            </a:r>
            <a:endParaRPr sz="2000">
              <a:solidFill>
                <a:srgbClr val="382C78"/>
              </a:solidFill>
              <a:sym typeface="+mn-ea"/>
            </a:endParaRPr>
          </a:p>
          <a:p>
            <a:r>
              <a:rPr sz="2000">
                <a:solidFill>
                  <a:srgbClr val="382C78"/>
                </a:solidFill>
                <a:sym typeface="+mn-ea"/>
              </a:rPr>
              <a:t> </a:t>
            </a:r>
            <a:r>
              <a:rPr lang="en-US" sz="2000">
                <a:solidFill>
                  <a:srgbClr val="382C78"/>
                </a:solidFill>
                <a:sym typeface="+mn-ea"/>
              </a:rPr>
              <a:t>       </a:t>
            </a:r>
            <a:r>
              <a:rPr sz="2000">
                <a:solidFill>
                  <a:srgbClr val="382C78"/>
                </a:solidFill>
                <a:sym typeface="+mn-ea"/>
              </a:rPr>
              <a:t>影视时间是一种假定性的、艺术化了的时间形式，它既可以反映现实时间的真实感，又享有现实时间所不具有的自由度。</a:t>
            </a:r>
            <a:endParaRPr sz="2000">
              <a:solidFill>
                <a:srgbClr val="382C78"/>
              </a:solidFill>
              <a:sym typeface="+mn-ea"/>
            </a:endParaRPr>
          </a:p>
        </p:txBody>
      </p:sp>
      <p:grpSp>
        <p:nvGrpSpPr>
          <p:cNvPr id="6" name="组合 5"/>
          <p:cNvGrpSpPr/>
          <p:nvPr/>
        </p:nvGrpSpPr>
        <p:grpSpPr>
          <a:xfrm>
            <a:off x="1033780" y="2889250"/>
            <a:ext cx="10694035" cy="922020"/>
            <a:chOff x="9363" y="3519"/>
            <a:chExt cx="16841" cy="1452"/>
          </a:xfrm>
        </p:grpSpPr>
        <p:sp>
          <p:nvSpPr>
            <p:cNvPr id="7" name="矩形 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影视艺术的时间形态有三种：放映时间、叙事时间和审美时间。它们互相制约、相辅相成，共同构成影视艺术的时间形态。</a:t>
              </a:r>
              <a:endParaRPr lang="zh-CN" altLang="en-US" dirty="0">
                <a:latin typeface="+mn-ea"/>
                <a:cs typeface="宋体" panose="02010600030101010101" pitchFamily="2" charset="-122"/>
                <a:sym typeface="+mn-ea"/>
              </a:endParaRPr>
            </a:p>
          </p:txBody>
        </p:sp>
      </p:grpSp>
      <p:grpSp>
        <p:nvGrpSpPr>
          <p:cNvPr id="19" name="组合 18"/>
          <p:cNvGrpSpPr/>
          <p:nvPr/>
        </p:nvGrpSpPr>
        <p:grpSpPr>
          <a:xfrm>
            <a:off x="1033780" y="3811270"/>
            <a:ext cx="10694035" cy="1050290"/>
            <a:chOff x="9363" y="3519"/>
            <a:chExt cx="16841" cy="1654"/>
          </a:xfrm>
        </p:grpSpPr>
        <p:sp>
          <p:nvSpPr>
            <p:cNvPr id="20" name="矩形 1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nvSpPr>
          <p:spPr>
            <a:xfrm>
              <a:off x="10093" y="3519"/>
              <a:ext cx="16111" cy="1654"/>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放映时间，是指影片播放所需要的时间，是物理意义上的时间。电影一般长约 90 分钟</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至 120 分钟，电视剧单集一般在 40 分钟左右，微电影一般在 6 分钟至 40 分钟。</a:t>
              </a:r>
              <a:endParaRPr lang="zh-CN" altLang="en-US" dirty="0">
                <a:latin typeface="+mn-ea"/>
                <a:cs typeface="宋体" panose="02010600030101010101" pitchFamily="2" charset="-122"/>
                <a:sym typeface="+mn-ea"/>
              </a:endParaRPr>
            </a:p>
          </p:txBody>
        </p:sp>
      </p:grpSp>
      <p:sp>
        <p:nvSpPr>
          <p:cNvPr id="2" name="文本框 1"/>
          <p:cNvSpPr txBox="1"/>
          <p:nvPr/>
        </p:nvSpPr>
        <p:spPr>
          <a:xfrm>
            <a:off x="264795" y="2490470"/>
            <a:ext cx="10248900" cy="398780"/>
          </a:xfrm>
          <a:prstGeom prst="rect">
            <a:avLst/>
          </a:prstGeom>
          <a:noFill/>
        </p:spPr>
        <p:txBody>
          <a:bodyPr wrap="square" rtlCol="0" anchor="t">
            <a:spAutoFit/>
          </a:bodyPr>
          <a:p>
            <a:r>
              <a:rPr sz="2000">
                <a:solidFill>
                  <a:srgbClr val="382C78"/>
                </a:solidFill>
                <a:sym typeface="+mn-ea"/>
              </a:rPr>
              <a:t>（一）影视艺术的时间形态</a:t>
            </a:r>
            <a:endParaRPr sz="2000">
              <a:solidFill>
                <a:srgbClr val="382C78"/>
              </a:solidFill>
              <a:sym typeface="+mn-ea"/>
            </a:endParaRPr>
          </a:p>
        </p:txBody>
      </p:sp>
      <p:grpSp>
        <p:nvGrpSpPr>
          <p:cNvPr id="4" name="组合 3"/>
          <p:cNvGrpSpPr/>
          <p:nvPr/>
        </p:nvGrpSpPr>
        <p:grpSpPr>
          <a:xfrm>
            <a:off x="1033780" y="4861560"/>
            <a:ext cx="10694035" cy="635000"/>
            <a:chOff x="9363" y="3519"/>
            <a:chExt cx="16841" cy="1000"/>
          </a:xfrm>
        </p:grpSpPr>
        <p:sp>
          <p:nvSpPr>
            <p:cNvPr id="5" name="矩形 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叙事时间，是指影片故事情节内容呈现的时间，又称内容时间。</a:t>
              </a:r>
              <a:endParaRPr lang="zh-CN" altLang="en-US" dirty="0">
                <a:latin typeface="+mn-ea"/>
                <a:cs typeface="宋体" panose="02010600030101010101" pitchFamily="2" charset="-122"/>
                <a:sym typeface="+mn-ea"/>
              </a:endParaRPr>
            </a:p>
          </p:txBody>
        </p:sp>
      </p:grpSp>
      <p:grpSp>
        <p:nvGrpSpPr>
          <p:cNvPr id="18" name="组合 17"/>
          <p:cNvGrpSpPr/>
          <p:nvPr/>
        </p:nvGrpSpPr>
        <p:grpSpPr>
          <a:xfrm>
            <a:off x="1033780" y="5642610"/>
            <a:ext cx="10694035" cy="635000"/>
            <a:chOff x="9363" y="3519"/>
            <a:chExt cx="16841" cy="1000"/>
          </a:xfrm>
        </p:grpSpPr>
        <p:sp>
          <p:nvSpPr>
            <p:cNvPr id="21" name="矩形 2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文本框 22"/>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审美时间，是指观众欣赏影视作品的心理时间。它是一种主观的时间形态。</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3807460" cy="1304925"/>
            <a:chOff x="417" y="125"/>
            <a:chExt cx="5996" cy="2055"/>
          </a:xfrm>
        </p:grpSpPr>
        <p:sp>
          <p:nvSpPr>
            <p:cNvPr id="15" name="文本框 14"/>
            <p:cNvSpPr txBox="1"/>
            <p:nvPr/>
          </p:nvSpPr>
          <p:spPr>
            <a:xfrm>
              <a:off x="417" y="1164"/>
              <a:ext cx="4608" cy="1016"/>
            </a:xfrm>
            <a:prstGeom prst="rect">
              <a:avLst/>
            </a:prstGeom>
            <a:noFill/>
          </p:spPr>
          <p:txBody>
            <a:bodyPr wrap="none" rtlCol="0" anchor="t">
              <a:spAutoFit/>
            </a:bodyPr>
            <a:p>
              <a:pPr algn="l"/>
              <a:r>
                <a:rPr lang="zh-CN" altLang="en-US" sz="3600">
                  <a:solidFill>
                    <a:srgbClr val="382C78"/>
                  </a:solidFill>
                  <a:sym typeface="+mn-ea"/>
                </a:rPr>
                <a:t>一、影视时间</a:t>
              </a:r>
              <a:endParaRPr lang="zh-CN" altLang="en-US" sz="3600">
                <a:solidFill>
                  <a:srgbClr val="382C78"/>
                </a:solidFill>
                <a:sym typeface="+mn-ea"/>
              </a:endParaRPr>
            </a:p>
          </p:txBody>
        </p:sp>
        <p:grpSp>
          <p:nvGrpSpPr>
            <p:cNvPr id="36" name="组合 35"/>
            <p:cNvGrpSpPr/>
            <p:nvPr/>
          </p:nvGrpSpPr>
          <p:grpSpPr>
            <a:xfrm>
              <a:off x="1336" y="125"/>
              <a:ext cx="5077" cy="781"/>
              <a:chOff x="1336" y="125"/>
              <a:chExt cx="5077" cy="781"/>
            </a:xfrm>
          </p:grpSpPr>
          <p:sp>
            <p:nvSpPr>
              <p:cNvPr id="32" name="矩形 31"/>
              <p:cNvSpPr/>
              <p:nvPr/>
            </p:nvSpPr>
            <p:spPr>
              <a:xfrm>
                <a:off x="1336" y="125"/>
                <a:ext cx="344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05" y="226"/>
                <a:ext cx="5008" cy="580"/>
              </a:xfrm>
              <a:prstGeom prst="rect">
                <a:avLst/>
              </a:prstGeom>
              <a:noFill/>
            </p:spPr>
            <p:txBody>
              <a:bodyPr wrap="square" rtlCol="0">
                <a:spAutoFit/>
              </a:bodyPr>
              <a:p>
                <a:pPr algn="l"/>
                <a:r>
                  <a:rPr>
                    <a:solidFill>
                      <a:schemeClr val="bg1"/>
                    </a:solidFill>
                  </a:rPr>
                  <a:t>第五节	影视时空</a:t>
                </a:r>
                <a:endParaRPr>
                  <a:solidFill>
                    <a:schemeClr val="bg1"/>
                  </a:solidFill>
                </a:endParaRPr>
              </a:p>
            </p:txBody>
          </p:sp>
        </p:grpSp>
      </p:grpSp>
      <p:sp>
        <p:nvSpPr>
          <p:cNvPr id="2" name="文本框 1"/>
          <p:cNvSpPr txBox="1"/>
          <p:nvPr/>
        </p:nvSpPr>
        <p:spPr>
          <a:xfrm>
            <a:off x="264795" y="1384300"/>
            <a:ext cx="10248900" cy="398780"/>
          </a:xfrm>
          <a:prstGeom prst="rect">
            <a:avLst/>
          </a:prstGeom>
          <a:noFill/>
        </p:spPr>
        <p:txBody>
          <a:bodyPr wrap="square" rtlCol="0" anchor="t">
            <a:spAutoFit/>
          </a:bodyPr>
          <a:p>
            <a:r>
              <a:rPr sz="2000">
                <a:solidFill>
                  <a:srgbClr val="382C78"/>
                </a:solidFill>
                <a:sym typeface="+mn-ea"/>
              </a:rPr>
              <a:t>（二）时间的表现方式</a:t>
            </a:r>
            <a:endParaRPr sz="2000">
              <a:solidFill>
                <a:srgbClr val="382C78"/>
              </a:solidFill>
              <a:sym typeface="+mn-ea"/>
            </a:endParaRPr>
          </a:p>
        </p:txBody>
      </p:sp>
      <p:sp>
        <p:nvSpPr>
          <p:cNvPr id="10" name="文本框 9"/>
          <p:cNvSpPr txBox="1"/>
          <p:nvPr/>
        </p:nvSpPr>
        <p:spPr>
          <a:xfrm>
            <a:off x="542925" y="1783080"/>
            <a:ext cx="10248900" cy="398780"/>
          </a:xfrm>
          <a:prstGeom prst="rect">
            <a:avLst/>
          </a:prstGeom>
          <a:noFill/>
        </p:spPr>
        <p:txBody>
          <a:bodyPr wrap="square" rtlCol="0" anchor="t">
            <a:spAutoFit/>
          </a:bodyPr>
          <a:p>
            <a:r>
              <a:rPr sz="2000">
                <a:solidFill>
                  <a:srgbClr val="382C78"/>
                </a:solidFill>
                <a:sym typeface="+mn-ea"/>
              </a:rPr>
              <a:t>1．实时的时间</a:t>
            </a:r>
            <a:endParaRPr sz="2000">
              <a:solidFill>
                <a:srgbClr val="382C78"/>
              </a:solidFill>
              <a:sym typeface="+mn-ea"/>
            </a:endParaRPr>
          </a:p>
        </p:txBody>
      </p:sp>
      <p:grpSp>
        <p:nvGrpSpPr>
          <p:cNvPr id="14" name="组合 13"/>
          <p:cNvGrpSpPr/>
          <p:nvPr/>
        </p:nvGrpSpPr>
        <p:grpSpPr>
          <a:xfrm rot="0">
            <a:off x="975360" y="2787015"/>
            <a:ext cx="10348595" cy="645160"/>
            <a:chOff x="1491" y="3356"/>
            <a:chExt cx="16297" cy="1016"/>
          </a:xfrm>
        </p:grpSpPr>
        <p:sp>
          <p:nvSpPr>
            <p:cNvPr id="11" name="文本框 10"/>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这种实时的时间表达在电视纪录片惯用的长镜头中表现得最为明显。要注意的是影视作品或节目中的实时也完全不同于现实生活中的实时。</a:t>
              </a:r>
              <a:endParaRPr lang="zh-CN" altLang="en-US" dirty="0">
                <a:latin typeface="+mn-ea"/>
                <a:cs typeface="宋体" panose="02010600030101010101" pitchFamily="2" charset="-122"/>
                <a:sym typeface="+mn-ea"/>
              </a:endParaRPr>
            </a:p>
          </p:txBody>
        </p:sp>
        <p:sp>
          <p:nvSpPr>
            <p:cNvPr id="12" name="椭圆 11"/>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6" name="组合 15"/>
          <p:cNvGrpSpPr/>
          <p:nvPr/>
        </p:nvGrpSpPr>
        <p:grpSpPr>
          <a:xfrm rot="0">
            <a:off x="975360" y="2181860"/>
            <a:ext cx="10348595" cy="469265"/>
            <a:chOff x="1491" y="3356"/>
            <a:chExt cx="16297" cy="739"/>
          </a:xfrm>
        </p:grpSpPr>
        <p:sp>
          <p:nvSpPr>
            <p:cNvPr id="17" name="文本框 16"/>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实时的时间是指影视作品或节目的放映时间与叙事时间完全同步的时间形态。</a:t>
              </a:r>
              <a:endParaRPr lang="zh-CN" altLang="en-US" dirty="0">
                <a:latin typeface="+mn-ea"/>
                <a:cs typeface="宋体" panose="02010600030101010101" pitchFamily="2" charset="-122"/>
                <a:sym typeface="+mn-ea"/>
              </a:endParaRPr>
            </a:p>
          </p:txBody>
        </p:sp>
        <p:sp>
          <p:nvSpPr>
            <p:cNvPr id="24" name="椭圆 2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5" name="文本框 24"/>
          <p:cNvSpPr txBox="1"/>
          <p:nvPr/>
        </p:nvSpPr>
        <p:spPr>
          <a:xfrm>
            <a:off x="542925" y="3432175"/>
            <a:ext cx="10248900" cy="398780"/>
          </a:xfrm>
          <a:prstGeom prst="rect">
            <a:avLst/>
          </a:prstGeom>
          <a:noFill/>
        </p:spPr>
        <p:txBody>
          <a:bodyPr wrap="square" rtlCol="0" anchor="t">
            <a:spAutoFit/>
          </a:bodyPr>
          <a:p>
            <a:r>
              <a:rPr sz="2000">
                <a:solidFill>
                  <a:srgbClr val="382C78"/>
                </a:solidFill>
                <a:sym typeface="+mn-ea"/>
              </a:rPr>
              <a:t>2．压缩的时间</a:t>
            </a:r>
            <a:endParaRPr sz="2000">
              <a:solidFill>
                <a:srgbClr val="382C78"/>
              </a:solidFill>
              <a:sym typeface="+mn-ea"/>
            </a:endParaRPr>
          </a:p>
        </p:txBody>
      </p:sp>
      <p:grpSp>
        <p:nvGrpSpPr>
          <p:cNvPr id="26" name="组合 25"/>
          <p:cNvGrpSpPr/>
          <p:nvPr/>
        </p:nvGrpSpPr>
        <p:grpSpPr>
          <a:xfrm rot="0">
            <a:off x="975360" y="3830955"/>
            <a:ext cx="10348595" cy="645160"/>
            <a:chOff x="1491" y="3356"/>
            <a:chExt cx="16297" cy="1016"/>
          </a:xfrm>
        </p:grpSpPr>
        <p:sp>
          <p:nvSpPr>
            <p:cNvPr id="27" name="文本框 26"/>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压缩的时间是影视中最常使用的一种时间处理方式。时间的省略和压缩是叙事的需要， 是为了在有限的放映时间里加快叙事的进程，留出更多的时间充分叙述主要情节内容。</a:t>
              </a:r>
              <a:endParaRPr lang="zh-CN" altLang="en-US" dirty="0">
                <a:latin typeface="+mn-ea"/>
                <a:cs typeface="宋体" panose="02010600030101010101" pitchFamily="2" charset="-122"/>
                <a:sym typeface="+mn-ea"/>
              </a:endParaRPr>
            </a:p>
          </p:txBody>
        </p:sp>
        <p:sp>
          <p:nvSpPr>
            <p:cNvPr id="28" name="椭圆 2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9" name="组合 28"/>
          <p:cNvGrpSpPr/>
          <p:nvPr/>
        </p:nvGrpSpPr>
        <p:grpSpPr>
          <a:xfrm rot="0">
            <a:off x="975360" y="4476115"/>
            <a:ext cx="10348595" cy="922020"/>
            <a:chOff x="1491" y="3356"/>
            <a:chExt cx="16297" cy="1452"/>
          </a:xfrm>
        </p:grpSpPr>
        <p:sp>
          <p:nvSpPr>
            <p:cNvPr id="30" name="文本框 29"/>
            <p:cNvSpPr txBox="1"/>
            <p:nvPr/>
          </p:nvSpPr>
          <p:spPr>
            <a:xfrm>
              <a:off x="1980" y="3356"/>
              <a:ext cx="15808"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压缩时间的表现方法很多，既可以利用能够表现时间概念的物景来表现时间的流逝，也可以利用降格拍摄然后正常放映的方式表现，还可以通过镜头组接技巧、转场技巧、字幕技巧等影视后期处理手段呈现。</a:t>
              </a:r>
              <a:endParaRPr lang="zh-CN" altLang="en-US" dirty="0">
                <a:latin typeface="+mn-ea"/>
                <a:cs typeface="宋体" panose="02010600030101010101" pitchFamily="2" charset="-122"/>
                <a:sym typeface="+mn-ea"/>
              </a:endParaRPr>
            </a:p>
          </p:txBody>
        </p:sp>
        <p:sp>
          <p:nvSpPr>
            <p:cNvPr id="31" name="椭圆 3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4" name="组合 33"/>
          <p:cNvGrpSpPr/>
          <p:nvPr/>
        </p:nvGrpSpPr>
        <p:grpSpPr>
          <a:xfrm>
            <a:off x="361315" y="5226685"/>
            <a:ext cx="11468735" cy="1090930"/>
            <a:chOff x="1336" y="7266"/>
            <a:chExt cx="18061" cy="1718"/>
          </a:xfrm>
        </p:grpSpPr>
        <p:grpSp>
          <p:nvGrpSpPr>
            <p:cNvPr id="35" name="组合 34"/>
            <p:cNvGrpSpPr/>
            <p:nvPr/>
          </p:nvGrpSpPr>
          <p:grpSpPr>
            <a:xfrm>
              <a:off x="1336" y="7266"/>
              <a:ext cx="2483" cy="1440"/>
              <a:chOff x="982" y="7247"/>
              <a:chExt cx="2483" cy="1440"/>
            </a:xfrm>
          </p:grpSpPr>
          <p:sp>
            <p:nvSpPr>
              <p:cNvPr id="37" name="文本框 36"/>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8" name="图片 37"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39" name="文本框 38"/>
            <p:cNvSpPr txBox="1"/>
            <p:nvPr/>
          </p:nvSpPr>
          <p:spPr>
            <a:xfrm>
              <a:off x="3657" y="7532"/>
              <a:ext cx="15740" cy="1452"/>
            </a:xfrm>
            <a:prstGeom prst="rect">
              <a:avLst/>
            </a:prstGeom>
            <a:noFill/>
          </p:spPr>
          <p:txBody>
            <a:bodyPr wrap="square" rtlCol="0">
              <a:spAutoFit/>
            </a:bodyPr>
            <a:p>
              <a:r>
                <a:t>【压缩时间】影片《公民凯恩》（美国，1941 年）中，导演表现凯恩和他的第一任妻子婚后感情的关系变化时，在同一场景中，用了 6 组镜头</a:t>
              </a:r>
              <a:r>
                <a:rPr lang="zh-CN"/>
                <a:t>。</a:t>
              </a:r>
              <a:r>
                <a:t>这 6 组镜头之间的转场，全部用一种类似印刷机快速印刷的效果象征岁月的流逝。</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906780" y="1419860"/>
            <a:ext cx="10694035" cy="922020"/>
            <a:chOff x="9363" y="3519"/>
            <a:chExt cx="16841" cy="1452"/>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景别是指由于摄影机、摄像机与被摄对象的距离不同或焦距不同，而造成被摄对象在影视画面中所呈现出的范围大小的区别。</a:t>
              </a:r>
              <a:endParaRPr lang="zh-CN" altLang="en-US" dirty="0">
                <a:latin typeface="+mn-ea"/>
                <a:cs typeface="宋体" panose="02010600030101010101" pitchFamily="2" charset="-122"/>
                <a:sym typeface="+mn-ea"/>
              </a:endParaRPr>
            </a:p>
          </p:txBody>
        </p:sp>
      </p:grpSp>
      <p:grpSp>
        <p:nvGrpSpPr>
          <p:cNvPr id="22" name="组合 21"/>
          <p:cNvGrpSpPr/>
          <p:nvPr/>
        </p:nvGrpSpPr>
        <p:grpSpPr>
          <a:xfrm>
            <a:off x="906780" y="2341880"/>
            <a:ext cx="10348595" cy="635000"/>
            <a:chOff x="9363" y="3519"/>
            <a:chExt cx="16297" cy="1000"/>
          </a:xfrm>
        </p:grpSpPr>
        <p:sp>
          <p:nvSpPr>
            <p:cNvPr id="23" name="矩形 2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文本框 23"/>
            <p:cNvSpPr txBox="1"/>
            <p:nvPr/>
          </p:nvSpPr>
          <p:spPr>
            <a:xfrm>
              <a:off x="10093" y="3519"/>
              <a:ext cx="15567"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景别的差异可以引起观众不同的心理感受，造成不同的情绪变化。</a:t>
              </a:r>
              <a:endParaRPr lang="zh-CN" altLang="en-US" dirty="0">
                <a:latin typeface="+mn-ea"/>
                <a:cs typeface="宋体" panose="02010600030101010101" pitchFamily="2" charset="-122"/>
                <a:sym typeface="+mn-ea"/>
              </a:endParaRPr>
            </a:p>
          </p:txBody>
        </p:sp>
      </p:grpSp>
      <p:grpSp>
        <p:nvGrpSpPr>
          <p:cNvPr id="25" name="组合 24"/>
          <p:cNvGrpSpPr/>
          <p:nvPr/>
        </p:nvGrpSpPr>
        <p:grpSpPr>
          <a:xfrm>
            <a:off x="906780" y="3172460"/>
            <a:ext cx="10348595" cy="922020"/>
            <a:chOff x="9363" y="3519"/>
            <a:chExt cx="16297" cy="1452"/>
          </a:xfrm>
        </p:grpSpPr>
        <p:sp>
          <p:nvSpPr>
            <p:cNvPr id="26" name="矩形 2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10093" y="3519"/>
              <a:ext cx="15567"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景别的变化带来视点的变化，使画面具有更加明确的指向性和引导性，满足观众从不同视距、不同视角全面观看被摄对象的心理需求，让观众获得不同的艺术享受。</a:t>
              </a:r>
              <a:endParaRPr lang="zh-CN" altLang="en-US" dirty="0">
                <a:latin typeface="+mn-ea"/>
                <a:cs typeface="宋体" panose="02010600030101010101" pitchFamily="2" charset="-122"/>
                <a:sym typeface="+mn-ea"/>
              </a:endParaRPr>
            </a:p>
          </p:txBody>
        </p:sp>
      </p:grpSp>
      <p:grpSp>
        <p:nvGrpSpPr>
          <p:cNvPr id="3" name="组合 2"/>
          <p:cNvGrpSpPr/>
          <p:nvPr/>
        </p:nvGrpSpPr>
        <p:grpSpPr>
          <a:xfrm>
            <a:off x="264795" y="79375"/>
            <a:ext cx="4754880" cy="1246505"/>
            <a:chOff x="417" y="125"/>
            <a:chExt cx="7488" cy="1963"/>
          </a:xfrm>
        </p:grpSpPr>
        <p:sp>
          <p:nvSpPr>
            <p:cNvPr id="15" name="文本框 14"/>
            <p:cNvSpPr txBox="1"/>
            <p:nvPr/>
          </p:nvSpPr>
          <p:spPr>
            <a:xfrm>
              <a:off x="417" y="1072"/>
              <a:ext cx="7488" cy="1016"/>
            </a:xfrm>
            <a:prstGeom prst="rect">
              <a:avLst/>
            </a:prstGeom>
            <a:noFill/>
          </p:spPr>
          <p:txBody>
            <a:bodyPr wrap="none" rtlCol="0" anchor="t">
              <a:spAutoFit/>
            </a:bodyPr>
            <a:p>
              <a:pPr algn="l"/>
              <a:r>
                <a:rPr lang="zh-CN" altLang="en-US" sz="3600">
                  <a:solidFill>
                    <a:srgbClr val="382C78"/>
                  </a:solidFill>
                  <a:sym typeface="+mn-ea"/>
                </a:rPr>
                <a:t>一、景别及其造型功能</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308" cy="580"/>
              </a:xfrm>
              <a:prstGeom prst="rect">
                <a:avLst/>
              </a:prstGeom>
              <a:noFill/>
            </p:spPr>
            <p:txBody>
              <a:bodyPr wrap="none" rtlCol="0">
                <a:spAutoFit/>
              </a:bodyPr>
              <a:p>
                <a:r>
                  <a:rPr lang="zh-CN" altLang="en-US">
                    <a:solidFill>
                      <a:schemeClr val="bg1"/>
                    </a:solidFill>
                  </a:rPr>
                  <a:t>第一节</a:t>
                </a:r>
                <a:r>
                  <a:rPr lang="en-US" altLang="zh-CN">
                    <a:solidFill>
                      <a:schemeClr val="bg1"/>
                    </a:solidFill>
                  </a:rPr>
                  <a:t>     </a:t>
                </a:r>
                <a:r>
                  <a:rPr lang="zh-CN" altLang="en-US">
                    <a:solidFill>
                      <a:schemeClr val="bg1"/>
                    </a:solidFill>
                  </a:rPr>
                  <a:t>画面艺术</a:t>
                </a:r>
                <a:endParaRPr lang="zh-CN" altLang="en-US">
                  <a:solidFill>
                    <a:schemeClr val="bg1"/>
                  </a:solidFill>
                </a:endParaRPr>
              </a:p>
            </p:txBody>
          </p:sp>
        </p:grpSp>
      </p:grpSp>
      <p:grpSp>
        <p:nvGrpSpPr>
          <p:cNvPr id="5" name="组合 4"/>
          <p:cNvGrpSpPr/>
          <p:nvPr/>
        </p:nvGrpSpPr>
        <p:grpSpPr>
          <a:xfrm>
            <a:off x="906780" y="4094480"/>
            <a:ext cx="10348595" cy="922020"/>
            <a:chOff x="9363" y="3519"/>
            <a:chExt cx="16297" cy="1452"/>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0093" y="3519"/>
              <a:ext cx="15567"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景别的划分标准，习惯上是以画框截取成年人身体部位多少为依据。通常可分为大远景、远景、全景、中景、近景、特写、大特写。</a:t>
              </a:r>
              <a:endParaRPr lang="zh-CN" altLang="en-US" dirty="0">
                <a:latin typeface="+mn-ea"/>
                <a:cs typeface="宋体" panose="02010600030101010101" pitchFamily="2" charset="-122"/>
                <a:sym typeface="+mn-ea"/>
              </a:endParaRPr>
            </a:p>
          </p:txBody>
        </p:sp>
      </p:grpSp>
      <p:grpSp>
        <p:nvGrpSpPr>
          <p:cNvPr id="8" name="组合 7"/>
          <p:cNvGrpSpPr/>
          <p:nvPr/>
        </p:nvGrpSpPr>
        <p:grpSpPr>
          <a:xfrm>
            <a:off x="906780" y="5016500"/>
            <a:ext cx="10348595" cy="922020"/>
            <a:chOff x="9363" y="3519"/>
            <a:chExt cx="16297" cy="1452"/>
          </a:xfrm>
        </p:grpSpPr>
        <p:sp>
          <p:nvSpPr>
            <p:cNvPr id="9" name="矩形 8"/>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文本框 9"/>
            <p:cNvSpPr txBox="1"/>
            <p:nvPr/>
          </p:nvSpPr>
          <p:spPr>
            <a:xfrm>
              <a:off x="10093" y="3519"/>
              <a:ext cx="15567"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景别作为单个画面，仅仅是一种视觉形式，而不同景别的镜头画面组接在一起，必然会对视觉形象的表现和叙事内容的表达起到至关重要的作用。</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3807460" cy="1304925"/>
            <a:chOff x="417" y="125"/>
            <a:chExt cx="5996" cy="2055"/>
          </a:xfrm>
        </p:grpSpPr>
        <p:sp>
          <p:nvSpPr>
            <p:cNvPr id="15" name="文本框 14"/>
            <p:cNvSpPr txBox="1"/>
            <p:nvPr/>
          </p:nvSpPr>
          <p:spPr>
            <a:xfrm>
              <a:off x="417" y="1164"/>
              <a:ext cx="4608" cy="1016"/>
            </a:xfrm>
            <a:prstGeom prst="rect">
              <a:avLst/>
            </a:prstGeom>
            <a:noFill/>
          </p:spPr>
          <p:txBody>
            <a:bodyPr wrap="none" rtlCol="0" anchor="t">
              <a:spAutoFit/>
            </a:bodyPr>
            <a:p>
              <a:pPr algn="l"/>
              <a:r>
                <a:rPr lang="zh-CN" altLang="en-US" sz="3600">
                  <a:solidFill>
                    <a:srgbClr val="382C78"/>
                  </a:solidFill>
                  <a:sym typeface="+mn-ea"/>
                </a:rPr>
                <a:t>一、影视时间</a:t>
              </a:r>
              <a:endParaRPr lang="zh-CN" altLang="en-US" sz="3600">
                <a:solidFill>
                  <a:srgbClr val="382C78"/>
                </a:solidFill>
                <a:sym typeface="+mn-ea"/>
              </a:endParaRPr>
            </a:p>
          </p:txBody>
        </p:sp>
        <p:grpSp>
          <p:nvGrpSpPr>
            <p:cNvPr id="36" name="组合 35"/>
            <p:cNvGrpSpPr/>
            <p:nvPr/>
          </p:nvGrpSpPr>
          <p:grpSpPr>
            <a:xfrm>
              <a:off x="1336" y="125"/>
              <a:ext cx="5077" cy="781"/>
              <a:chOff x="1336" y="125"/>
              <a:chExt cx="5077" cy="781"/>
            </a:xfrm>
          </p:grpSpPr>
          <p:sp>
            <p:nvSpPr>
              <p:cNvPr id="32" name="矩形 31"/>
              <p:cNvSpPr/>
              <p:nvPr/>
            </p:nvSpPr>
            <p:spPr>
              <a:xfrm>
                <a:off x="1336" y="125"/>
                <a:ext cx="344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05" y="226"/>
                <a:ext cx="5008" cy="580"/>
              </a:xfrm>
              <a:prstGeom prst="rect">
                <a:avLst/>
              </a:prstGeom>
              <a:noFill/>
            </p:spPr>
            <p:txBody>
              <a:bodyPr wrap="square" rtlCol="0">
                <a:spAutoFit/>
              </a:bodyPr>
              <a:p>
                <a:pPr algn="l"/>
                <a:r>
                  <a:rPr>
                    <a:solidFill>
                      <a:schemeClr val="bg1"/>
                    </a:solidFill>
                  </a:rPr>
                  <a:t>第五节	影视时空</a:t>
                </a:r>
                <a:endParaRPr>
                  <a:solidFill>
                    <a:schemeClr val="bg1"/>
                  </a:solidFill>
                </a:endParaRPr>
              </a:p>
            </p:txBody>
          </p:sp>
        </p:grpSp>
      </p:grpSp>
      <p:sp>
        <p:nvSpPr>
          <p:cNvPr id="2" name="文本框 1"/>
          <p:cNvSpPr txBox="1"/>
          <p:nvPr/>
        </p:nvSpPr>
        <p:spPr>
          <a:xfrm>
            <a:off x="264795" y="1384300"/>
            <a:ext cx="10248900" cy="398780"/>
          </a:xfrm>
          <a:prstGeom prst="rect">
            <a:avLst/>
          </a:prstGeom>
          <a:noFill/>
        </p:spPr>
        <p:txBody>
          <a:bodyPr wrap="square" rtlCol="0" anchor="t">
            <a:spAutoFit/>
          </a:bodyPr>
          <a:p>
            <a:r>
              <a:rPr sz="2000">
                <a:solidFill>
                  <a:srgbClr val="382C78"/>
                </a:solidFill>
                <a:sym typeface="+mn-ea"/>
              </a:rPr>
              <a:t>（二）时间的表现方式</a:t>
            </a:r>
            <a:endParaRPr sz="2000">
              <a:solidFill>
                <a:srgbClr val="382C78"/>
              </a:solidFill>
              <a:sym typeface="+mn-ea"/>
            </a:endParaRPr>
          </a:p>
        </p:txBody>
      </p:sp>
      <p:sp>
        <p:nvSpPr>
          <p:cNvPr id="10" name="文本框 9"/>
          <p:cNvSpPr txBox="1"/>
          <p:nvPr/>
        </p:nvSpPr>
        <p:spPr>
          <a:xfrm>
            <a:off x="542925" y="1783080"/>
            <a:ext cx="10248900" cy="398780"/>
          </a:xfrm>
          <a:prstGeom prst="rect">
            <a:avLst/>
          </a:prstGeom>
          <a:noFill/>
        </p:spPr>
        <p:txBody>
          <a:bodyPr wrap="square" rtlCol="0" anchor="t">
            <a:spAutoFit/>
          </a:bodyPr>
          <a:p>
            <a:r>
              <a:rPr sz="2000">
                <a:solidFill>
                  <a:srgbClr val="382C78"/>
                </a:solidFill>
                <a:sym typeface="+mn-ea"/>
              </a:rPr>
              <a:t>3．延长的时间</a:t>
            </a:r>
            <a:endParaRPr sz="2000">
              <a:solidFill>
                <a:srgbClr val="382C78"/>
              </a:solidFill>
              <a:sym typeface="+mn-ea"/>
            </a:endParaRPr>
          </a:p>
        </p:txBody>
      </p:sp>
      <p:grpSp>
        <p:nvGrpSpPr>
          <p:cNvPr id="14" name="组合 13"/>
          <p:cNvGrpSpPr/>
          <p:nvPr/>
        </p:nvGrpSpPr>
        <p:grpSpPr>
          <a:xfrm rot="0">
            <a:off x="975360" y="2787015"/>
            <a:ext cx="10348595" cy="645160"/>
            <a:chOff x="1491" y="3356"/>
            <a:chExt cx="16297" cy="1016"/>
          </a:xfrm>
        </p:grpSpPr>
        <p:sp>
          <p:nvSpPr>
            <p:cNvPr id="11" name="文本框 10"/>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延长的时间可利用升格拍摄然后正常放映的方式获得，也可以通过镜头组接技巧、转场技巧、声音元素等影视后期处理手段获得。</a:t>
              </a:r>
              <a:endParaRPr lang="zh-CN" altLang="en-US" dirty="0">
                <a:latin typeface="+mn-ea"/>
                <a:cs typeface="宋体" panose="02010600030101010101" pitchFamily="2" charset="-122"/>
                <a:sym typeface="+mn-ea"/>
              </a:endParaRPr>
            </a:p>
          </p:txBody>
        </p:sp>
        <p:sp>
          <p:nvSpPr>
            <p:cNvPr id="12" name="椭圆 11"/>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6" name="组合 15"/>
          <p:cNvGrpSpPr/>
          <p:nvPr/>
        </p:nvGrpSpPr>
        <p:grpSpPr>
          <a:xfrm rot="0">
            <a:off x="975360" y="2181860"/>
            <a:ext cx="10348595" cy="469265"/>
            <a:chOff x="1491" y="3356"/>
            <a:chExt cx="16297" cy="739"/>
          </a:xfrm>
        </p:grpSpPr>
        <p:sp>
          <p:nvSpPr>
            <p:cNvPr id="17" name="文本框 16"/>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延长的时间是指镜头时间长于事件时间，通过一定的方式和手段将影片的叙述时间延长。</a:t>
              </a:r>
              <a:endParaRPr lang="zh-CN" altLang="en-US" dirty="0">
                <a:latin typeface="+mn-ea"/>
                <a:cs typeface="宋体" panose="02010600030101010101" pitchFamily="2" charset="-122"/>
                <a:sym typeface="+mn-ea"/>
              </a:endParaRPr>
            </a:p>
          </p:txBody>
        </p:sp>
        <p:sp>
          <p:nvSpPr>
            <p:cNvPr id="24" name="椭圆 2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6" name="组合 25"/>
          <p:cNvGrpSpPr/>
          <p:nvPr/>
        </p:nvGrpSpPr>
        <p:grpSpPr>
          <a:xfrm rot="0">
            <a:off x="975360" y="3554095"/>
            <a:ext cx="10348595" cy="645160"/>
            <a:chOff x="1491" y="3356"/>
            <a:chExt cx="16297" cy="1016"/>
          </a:xfrm>
        </p:grpSpPr>
        <p:sp>
          <p:nvSpPr>
            <p:cNvPr id="27" name="文本框 26"/>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具体的实践中，影视作品延长时间的方法包括各种蒙太奇的使用，或在事件过程中穿插反映细节的特写镜头，通过镜头的分切和组合，构成新的影视时空，从而改变我们对时间的感觉。</a:t>
              </a:r>
              <a:endParaRPr lang="zh-CN" altLang="en-US" dirty="0">
                <a:latin typeface="+mn-ea"/>
                <a:cs typeface="宋体" panose="02010600030101010101" pitchFamily="2" charset="-122"/>
                <a:sym typeface="+mn-ea"/>
              </a:endParaRPr>
            </a:p>
          </p:txBody>
        </p:sp>
        <p:sp>
          <p:nvSpPr>
            <p:cNvPr id="28" name="椭圆 2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9" name="组合 28"/>
          <p:cNvGrpSpPr/>
          <p:nvPr/>
        </p:nvGrpSpPr>
        <p:grpSpPr>
          <a:xfrm rot="0">
            <a:off x="975360" y="4304665"/>
            <a:ext cx="10348595" cy="469265"/>
            <a:chOff x="1491" y="3356"/>
            <a:chExt cx="16297" cy="739"/>
          </a:xfrm>
        </p:grpSpPr>
        <p:sp>
          <p:nvSpPr>
            <p:cNvPr id="30" name="文本框 29"/>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延长时间具有强化情绪、抒发情感、渲染气氛的作用。</a:t>
              </a:r>
              <a:endParaRPr lang="zh-CN" altLang="en-US" dirty="0">
                <a:latin typeface="+mn-ea"/>
                <a:cs typeface="宋体" panose="02010600030101010101" pitchFamily="2" charset="-122"/>
                <a:sym typeface="+mn-ea"/>
              </a:endParaRPr>
            </a:p>
          </p:txBody>
        </p:sp>
        <p:sp>
          <p:nvSpPr>
            <p:cNvPr id="31" name="椭圆 3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4" name="组合 33"/>
          <p:cNvGrpSpPr/>
          <p:nvPr/>
        </p:nvGrpSpPr>
        <p:grpSpPr>
          <a:xfrm>
            <a:off x="361315" y="4864735"/>
            <a:ext cx="11468735" cy="1090930"/>
            <a:chOff x="1336" y="7266"/>
            <a:chExt cx="18061" cy="1718"/>
          </a:xfrm>
        </p:grpSpPr>
        <p:grpSp>
          <p:nvGrpSpPr>
            <p:cNvPr id="35" name="组合 34"/>
            <p:cNvGrpSpPr/>
            <p:nvPr/>
          </p:nvGrpSpPr>
          <p:grpSpPr>
            <a:xfrm>
              <a:off x="1336" y="7266"/>
              <a:ext cx="2483" cy="1440"/>
              <a:chOff x="982" y="7247"/>
              <a:chExt cx="2483" cy="1440"/>
            </a:xfrm>
          </p:grpSpPr>
          <p:sp>
            <p:nvSpPr>
              <p:cNvPr id="37" name="文本框 36"/>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8" name="图片 37"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39" name="文本框 38"/>
            <p:cNvSpPr txBox="1"/>
            <p:nvPr/>
          </p:nvSpPr>
          <p:spPr>
            <a:xfrm>
              <a:off x="3657" y="7532"/>
              <a:ext cx="15740" cy="1452"/>
            </a:xfrm>
            <a:prstGeom prst="rect">
              <a:avLst/>
            </a:prstGeom>
            <a:noFill/>
          </p:spPr>
          <p:txBody>
            <a:bodyPr wrap="square" rtlCol="0">
              <a:spAutoFit/>
            </a:bodyPr>
            <a:p>
              <a:r>
                <a:t>【延长时间】影片《明朗的天空》（苏联，1961 年）中，影片通过多方位、多侧面、多角度、多视点拍摄火车驶离站台的情境，再把一连串并不很连贯的镜头组接在一起，从而延长了时间的感觉，强调了动作，渲染了送别的气氛。</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3807460" cy="1198245"/>
            <a:chOff x="417" y="125"/>
            <a:chExt cx="5996" cy="1887"/>
          </a:xfrm>
        </p:grpSpPr>
        <p:sp>
          <p:nvSpPr>
            <p:cNvPr id="15" name="文本框 14"/>
            <p:cNvSpPr txBox="1"/>
            <p:nvPr/>
          </p:nvSpPr>
          <p:spPr>
            <a:xfrm>
              <a:off x="417" y="996"/>
              <a:ext cx="4608" cy="1016"/>
            </a:xfrm>
            <a:prstGeom prst="rect">
              <a:avLst/>
            </a:prstGeom>
            <a:noFill/>
          </p:spPr>
          <p:txBody>
            <a:bodyPr wrap="none" rtlCol="0" anchor="t">
              <a:spAutoFit/>
            </a:bodyPr>
            <a:p>
              <a:pPr algn="l"/>
              <a:r>
                <a:rPr lang="zh-CN" altLang="en-US" sz="3600">
                  <a:solidFill>
                    <a:srgbClr val="382C78"/>
                  </a:solidFill>
                  <a:sym typeface="+mn-ea"/>
                </a:rPr>
                <a:t>二、影视空间</a:t>
              </a:r>
              <a:endParaRPr lang="zh-CN" altLang="en-US" sz="3600">
                <a:solidFill>
                  <a:srgbClr val="382C78"/>
                </a:solidFill>
                <a:sym typeface="+mn-ea"/>
              </a:endParaRPr>
            </a:p>
          </p:txBody>
        </p:sp>
        <p:grpSp>
          <p:nvGrpSpPr>
            <p:cNvPr id="36" name="组合 35"/>
            <p:cNvGrpSpPr/>
            <p:nvPr/>
          </p:nvGrpSpPr>
          <p:grpSpPr>
            <a:xfrm>
              <a:off x="1336" y="125"/>
              <a:ext cx="5077" cy="781"/>
              <a:chOff x="1336" y="125"/>
              <a:chExt cx="5077" cy="781"/>
            </a:xfrm>
          </p:grpSpPr>
          <p:sp>
            <p:nvSpPr>
              <p:cNvPr id="32" name="矩形 31"/>
              <p:cNvSpPr/>
              <p:nvPr/>
            </p:nvSpPr>
            <p:spPr>
              <a:xfrm>
                <a:off x="1336" y="125"/>
                <a:ext cx="344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05" y="226"/>
                <a:ext cx="5008" cy="580"/>
              </a:xfrm>
              <a:prstGeom prst="rect">
                <a:avLst/>
              </a:prstGeom>
              <a:noFill/>
            </p:spPr>
            <p:txBody>
              <a:bodyPr wrap="square" rtlCol="0">
                <a:spAutoFit/>
              </a:bodyPr>
              <a:p>
                <a:pPr algn="l"/>
                <a:r>
                  <a:rPr>
                    <a:solidFill>
                      <a:schemeClr val="bg1"/>
                    </a:solidFill>
                  </a:rPr>
                  <a:t>第五节	影视时空</a:t>
                </a:r>
                <a:endParaRPr>
                  <a:solidFill>
                    <a:schemeClr val="bg1"/>
                  </a:solidFill>
                </a:endParaRPr>
              </a:p>
            </p:txBody>
          </p:sp>
        </p:grpSp>
      </p:grpSp>
      <p:sp>
        <p:nvSpPr>
          <p:cNvPr id="2" name="文本框 1"/>
          <p:cNvSpPr txBox="1"/>
          <p:nvPr/>
        </p:nvSpPr>
        <p:spPr>
          <a:xfrm>
            <a:off x="264795" y="1277620"/>
            <a:ext cx="10248900" cy="398780"/>
          </a:xfrm>
          <a:prstGeom prst="rect">
            <a:avLst/>
          </a:prstGeom>
          <a:noFill/>
        </p:spPr>
        <p:txBody>
          <a:bodyPr wrap="square" rtlCol="0" anchor="t">
            <a:spAutoFit/>
          </a:bodyPr>
          <a:p>
            <a:r>
              <a:rPr sz="2000">
                <a:solidFill>
                  <a:srgbClr val="382C78"/>
                </a:solidFill>
                <a:sym typeface="+mn-ea"/>
              </a:rPr>
              <a:t>（一）影视艺术的空间形态</a:t>
            </a:r>
            <a:endParaRPr sz="2000">
              <a:solidFill>
                <a:srgbClr val="382C78"/>
              </a:solidFill>
              <a:sym typeface="+mn-ea"/>
            </a:endParaRPr>
          </a:p>
        </p:txBody>
      </p:sp>
      <p:grpSp>
        <p:nvGrpSpPr>
          <p:cNvPr id="4" name="组合 3"/>
          <p:cNvGrpSpPr/>
          <p:nvPr/>
        </p:nvGrpSpPr>
        <p:grpSpPr>
          <a:xfrm>
            <a:off x="1033780" y="1509395"/>
            <a:ext cx="10694035" cy="3384550"/>
            <a:chOff x="9363" y="3519"/>
            <a:chExt cx="16841" cy="5330"/>
          </a:xfrm>
        </p:grpSpPr>
        <p:sp>
          <p:nvSpPr>
            <p:cNvPr id="5" name="矩形 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10093" y="3519"/>
              <a:ext cx="16111" cy="5330"/>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影视艺术的空间形态可分为再现空间和构成空间两种基本形态。</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再现空间：是指把现实空间加以重现的空间。通过摄影机的多种运动方式，在一个连续不断的镜头中记录下现实空间的形态，从而使观众产生最大限度的真实空间感。长镜头的运用是再现空间最为常用的表现手段。</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构成空间：是指将一系列记录真实空间的画面片段，经过选择和取舍，通过剪辑组接后所构成的新的空间形态。它是通过蒙太奇手段创造出来的一种艺术空间。</a:t>
              </a:r>
              <a:endParaRPr lang="zh-CN" altLang="en-US" dirty="0">
                <a:latin typeface="+mn-ea"/>
                <a:cs typeface="宋体" panose="02010600030101010101" pitchFamily="2" charset="-122"/>
                <a:sym typeface="+mn-ea"/>
              </a:endParaRPr>
            </a:p>
            <a:p>
              <a:pPr algn="l" defTabSz="1218565">
                <a:lnSpc>
                  <a:spcPct val="150000"/>
                </a:lnSpc>
                <a:spcBef>
                  <a:spcPts val="1000"/>
                </a:spcBef>
                <a:defRPr/>
              </a:pPr>
              <a:endParaRPr lang="zh-CN" altLang="en-US" dirty="0">
                <a:latin typeface="+mn-ea"/>
                <a:cs typeface="宋体" panose="02010600030101010101" pitchFamily="2" charset="-122"/>
                <a:sym typeface="+mn-ea"/>
              </a:endParaRPr>
            </a:p>
          </p:txBody>
        </p:sp>
      </p:grpSp>
      <p:grpSp>
        <p:nvGrpSpPr>
          <p:cNvPr id="13" name="组合 12"/>
          <p:cNvGrpSpPr/>
          <p:nvPr/>
        </p:nvGrpSpPr>
        <p:grpSpPr>
          <a:xfrm>
            <a:off x="1033780" y="4273550"/>
            <a:ext cx="10694035" cy="2968625"/>
            <a:chOff x="9363" y="3519"/>
            <a:chExt cx="16841" cy="4675"/>
          </a:xfrm>
        </p:grpSpPr>
        <p:sp>
          <p:nvSpPr>
            <p:cNvPr id="18" name="矩形 1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文本框 18"/>
            <p:cNvSpPr txBox="1"/>
            <p:nvPr/>
          </p:nvSpPr>
          <p:spPr>
            <a:xfrm>
              <a:off x="10093" y="3519"/>
              <a:ext cx="16111" cy="4675"/>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银幕或屏幕空间又可分为画内空间和画外空间。</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画内空间：是指银幕或屏幕框架内的空间，它是观众可以直接观看到的空间。画内空间可以通过主体运动和镜头运动得以扩展。</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画外空间：是指银幕或屏幕框架之外的空间。画外空间可以通过构图元素的呼应以及声音元素在空间上的延伸，给观众以银幕或屏幕画框外的空间感知。</a:t>
              </a:r>
              <a:endParaRPr lang="zh-CN" altLang="en-US" dirty="0">
                <a:latin typeface="+mn-ea"/>
                <a:cs typeface="宋体" panose="02010600030101010101" pitchFamily="2" charset="-122"/>
                <a:sym typeface="+mn-ea"/>
              </a:endParaRPr>
            </a:p>
            <a:p>
              <a:pPr algn="l" defTabSz="1218565">
                <a:lnSpc>
                  <a:spcPct val="150000"/>
                </a:lnSpc>
                <a:spcBef>
                  <a:spcPts val="1000"/>
                </a:spcBef>
                <a:defRPr/>
              </a:pP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3807460" cy="1198245"/>
            <a:chOff x="417" y="125"/>
            <a:chExt cx="5996" cy="1887"/>
          </a:xfrm>
        </p:grpSpPr>
        <p:sp>
          <p:nvSpPr>
            <p:cNvPr id="15" name="文本框 14"/>
            <p:cNvSpPr txBox="1"/>
            <p:nvPr/>
          </p:nvSpPr>
          <p:spPr>
            <a:xfrm>
              <a:off x="417" y="996"/>
              <a:ext cx="4608" cy="1016"/>
            </a:xfrm>
            <a:prstGeom prst="rect">
              <a:avLst/>
            </a:prstGeom>
            <a:noFill/>
          </p:spPr>
          <p:txBody>
            <a:bodyPr wrap="none" rtlCol="0" anchor="t">
              <a:spAutoFit/>
            </a:bodyPr>
            <a:p>
              <a:pPr algn="l"/>
              <a:r>
                <a:rPr lang="zh-CN" altLang="en-US" sz="3600">
                  <a:solidFill>
                    <a:srgbClr val="382C78"/>
                  </a:solidFill>
                  <a:sym typeface="+mn-ea"/>
                </a:rPr>
                <a:t>二、影视空间</a:t>
              </a:r>
              <a:endParaRPr lang="zh-CN" altLang="en-US" sz="3600">
                <a:solidFill>
                  <a:srgbClr val="382C78"/>
                </a:solidFill>
                <a:sym typeface="+mn-ea"/>
              </a:endParaRPr>
            </a:p>
          </p:txBody>
        </p:sp>
        <p:grpSp>
          <p:nvGrpSpPr>
            <p:cNvPr id="36" name="组合 35"/>
            <p:cNvGrpSpPr/>
            <p:nvPr/>
          </p:nvGrpSpPr>
          <p:grpSpPr>
            <a:xfrm>
              <a:off x="1336" y="125"/>
              <a:ext cx="5077" cy="781"/>
              <a:chOff x="1336" y="125"/>
              <a:chExt cx="5077" cy="781"/>
            </a:xfrm>
          </p:grpSpPr>
          <p:sp>
            <p:nvSpPr>
              <p:cNvPr id="32" name="矩形 31"/>
              <p:cNvSpPr/>
              <p:nvPr/>
            </p:nvSpPr>
            <p:spPr>
              <a:xfrm>
                <a:off x="1336" y="125"/>
                <a:ext cx="344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05" y="226"/>
                <a:ext cx="5008" cy="580"/>
              </a:xfrm>
              <a:prstGeom prst="rect">
                <a:avLst/>
              </a:prstGeom>
              <a:noFill/>
            </p:spPr>
            <p:txBody>
              <a:bodyPr wrap="square" rtlCol="0">
                <a:spAutoFit/>
              </a:bodyPr>
              <a:p>
                <a:pPr algn="l"/>
                <a:r>
                  <a:rPr>
                    <a:solidFill>
                      <a:schemeClr val="bg1"/>
                    </a:solidFill>
                  </a:rPr>
                  <a:t>第五节	影视时空</a:t>
                </a:r>
                <a:endParaRPr>
                  <a:solidFill>
                    <a:schemeClr val="bg1"/>
                  </a:solidFill>
                </a:endParaRPr>
              </a:p>
            </p:txBody>
          </p:sp>
        </p:grpSp>
      </p:grpSp>
      <p:sp>
        <p:nvSpPr>
          <p:cNvPr id="2" name="文本框 1"/>
          <p:cNvSpPr txBox="1"/>
          <p:nvPr/>
        </p:nvSpPr>
        <p:spPr>
          <a:xfrm>
            <a:off x="264795" y="1277620"/>
            <a:ext cx="10248900" cy="398780"/>
          </a:xfrm>
          <a:prstGeom prst="rect">
            <a:avLst/>
          </a:prstGeom>
          <a:noFill/>
        </p:spPr>
        <p:txBody>
          <a:bodyPr wrap="square" rtlCol="0" anchor="t">
            <a:spAutoFit/>
          </a:bodyPr>
          <a:p>
            <a:r>
              <a:rPr sz="2000">
                <a:solidFill>
                  <a:srgbClr val="382C78"/>
                </a:solidFill>
                <a:sym typeface="+mn-ea"/>
              </a:rPr>
              <a:t>（二）空间的表现方式</a:t>
            </a:r>
            <a:endParaRPr sz="2000">
              <a:solidFill>
                <a:srgbClr val="382C78"/>
              </a:solidFill>
              <a:sym typeface="+mn-ea"/>
            </a:endParaRPr>
          </a:p>
        </p:txBody>
      </p:sp>
      <p:sp>
        <p:nvSpPr>
          <p:cNvPr id="7" name="文本框 6"/>
          <p:cNvSpPr txBox="1"/>
          <p:nvPr/>
        </p:nvSpPr>
        <p:spPr>
          <a:xfrm>
            <a:off x="577215" y="1603375"/>
            <a:ext cx="10248900" cy="398780"/>
          </a:xfrm>
          <a:prstGeom prst="rect">
            <a:avLst/>
          </a:prstGeom>
          <a:noFill/>
        </p:spPr>
        <p:txBody>
          <a:bodyPr wrap="square" rtlCol="0" anchor="t">
            <a:spAutoFit/>
          </a:bodyPr>
          <a:p>
            <a:r>
              <a:rPr sz="2000">
                <a:solidFill>
                  <a:srgbClr val="382C78"/>
                </a:solidFill>
                <a:sym typeface="+mn-ea"/>
              </a:rPr>
              <a:t>1．再现的空间</a:t>
            </a:r>
            <a:endParaRPr sz="2000">
              <a:solidFill>
                <a:srgbClr val="382C78"/>
              </a:solidFill>
              <a:sym typeface="+mn-ea"/>
            </a:endParaRPr>
          </a:p>
        </p:txBody>
      </p:sp>
      <p:grpSp>
        <p:nvGrpSpPr>
          <p:cNvPr id="16" name="组合 15"/>
          <p:cNvGrpSpPr/>
          <p:nvPr/>
        </p:nvGrpSpPr>
        <p:grpSpPr>
          <a:xfrm rot="0">
            <a:off x="975360" y="1933575"/>
            <a:ext cx="10348595" cy="645160"/>
            <a:chOff x="1491" y="3356"/>
            <a:chExt cx="16297" cy="1016"/>
          </a:xfrm>
        </p:grpSpPr>
        <p:sp>
          <p:nvSpPr>
            <p:cNvPr id="17" name="文本框 16"/>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通过运动镜头方式，在一个连续不断的镜头中改变空间的结构和位置，记录下现实空间的形态，创造出一种真实的现场感和空间感。</a:t>
              </a:r>
              <a:endParaRPr lang="zh-CN" altLang="en-US" dirty="0">
                <a:latin typeface="+mn-ea"/>
                <a:cs typeface="宋体" panose="02010600030101010101" pitchFamily="2" charset="-122"/>
                <a:sym typeface="+mn-ea"/>
              </a:endParaRPr>
            </a:p>
          </p:txBody>
        </p:sp>
        <p:sp>
          <p:nvSpPr>
            <p:cNvPr id="24" name="椭圆 2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4" name="组合 33"/>
          <p:cNvGrpSpPr/>
          <p:nvPr/>
        </p:nvGrpSpPr>
        <p:grpSpPr>
          <a:xfrm>
            <a:off x="452120" y="2357755"/>
            <a:ext cx="11468735" cy="914400"/>
            <a:chOff x="1336" y="7266"/>
            <a:chExt cx="18061" cy="1440"/>
          </a:xfrm>
        </p:grpSpPr>
        <p:grpSp>
          <p:nvGrpSpPr>
            <p:cNvPr id="35" name="组合 34"/>
            <p:cNvGrpSpPr/>
            <p:nvPr/>
          </p:nvGrpSpPr>
          <p:grpSpPr>
            <a:xfrm>
              <a:off x="1336" y="7266"/>
              <a:ext cx="2483" cy="1440"/>
              <a:chOff x="982" y="7247"/>
              <a:chExt cx="2483" cy="1440"/>
            </a:xfrm>
          </p:grpSpPr>
          <p:sp>
            <p:nvSpPr>
              <p:cNvPr id="37" name="文本框 36"/>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8" name="图片 37"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39" name="文本框 38"/>
            <p:cNvSpPr txBox="1"/>
            <p:nvPr/>
          </p:nvSpPr>
          <p:spPr>
            <a:xfrm>
              <a:off x="3657" y="7532"/>
              <a:ext cx="15740" cy="1016"/>
            </a:xfrm>
            <a:prstGeom prst="rect">
              <a:avLst/>
            </a:prstGeom>
            <a:noFill/>
          </p:spPr>
          <p:txBody>
            <a:bodyPr wrap="square" rtlCol="0">
              <a:spAutoFit/>
            </a:bodyPr>
            <a:p>
              <a:r>
                <a:t>【再现空间】影片《匆匆那年》（中国，2014 年），影片通过运动镜头所展现的校园环境，真实地再现了当年的校园空间， 给观众以身临其境的感觉。</a:t>
              </a:r>
            </a:p>
          </p:txBody>
        </p:sp>
      </p:grpSp>
      <p:sp>
        <p:nvSpPr>
          <p:cNvPr id="14" name="文本框 13"/>
          <p:cNvSpPr txBox="1"/>
          <p:nvPr/>
        </p:nvSpPr>
        <p:spPr>
          <a:xfrm>
            <a:off x="577215" y="3128010"/>
            <a:ext cx="10248900" cy="398780"/>
          </a:xfrm>
          <a:prstGeom prst="rect">
            <a:avLst/>
          </a:prstGeom>
          <a:noFill/>
        </p:spPr>
        <p:txBody>
          <a:bodyPr wrap="square" rtlCol="0" anchor="t">
            <a:spAutoFit/>
          </a:bodyPr>
          <a:p>
            <a:r>
              <a:rPr sz="2000">
                <a:solidFill>
                  <a:srgbClr val="382C78"/>
                </a:solidFill>
                <a:sym typeface="+mn-ea"/>
              </a:rPr>
              <a:t>2．压缩的空间</a:t>
            </a:r>
            <a:endParaRPr sz="2000">
              <a:solidFill>
                <a:srgbClr val="382C78"/>
              </a:solidFill>
              <a:sym typeface="+mn-ea"/>
            </a:endParaRPr>
          </a:p>
        </p:txBody>
      </p:sp>
      <p:grpSp>
        <p:nvGrpSpPr>
          <p:cNvPr id="20" name="组合 19"/>
          <p:cNvGrpSpPr/>
          <p:nvPr/>
        </p:nvGrpSpPr>
        <p:grpSpPr>
          <a:xfrm rot="0">
            <a:off x="975360" y="3482975"/>
            <a:ext cx="10348595" cy="469265"/>
            <a:chOff x="1491" y="3356"/>
            <a:chExt cx="16297" cy="739"/>
          </a:xfrm>
        </p:grpSpPr>
        <p:sp>
          <p:nvSpPr>
            <p:cNvPr id="21" name="文本框 20"/>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影视空间可以对现实空间加以压缩。</a:t>
              </a:r>
              <a:endParaRPr lang="zh-CN" altLang="en-US" dirty="0">
                <a:latin typeface="+mn-ea"/>
                <a:cs typeface="宋体" panose="02010600030101010101" pitchFamily="2" charset="-122"/>
                <a:sym typeface="+mn-ea"/>
              </a:endParaRPr>
            </a:p>
          </p:txBody>
        </p:sp>
        <p:sp>
          <p:nvSpPr>
            <p:cNvPr id="22" name="椭圆 21"/>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3" name="文本框 22"/>
          <p:cNvSpPr txBox="1"/>
          <p:nvPr/>
        </p:nvSpPr>
        <p:spPr>
          <a:xfrm>
            <a:off x="577215" y="3937635"/>
            <a:ext cx="10248900" cy="398780"/>
          </a:xfrm>
          <a:prstGeom prst="rect">
            <a:avLst/>
          </a:prstGeom>
          <a:noFill/>
        </p:spPr>
        <p:txBody>
          <a:bodyPr wrap="square" rtlCol="0" anchor="t">
            <a:spAutoFit/>
          </a:bodyPr>
          <a:p>
            <a:r>
              <a:rPr sz="2000">
                <a:solidFill>
                  <a:srgbClr val="382C78"/>
                </a:solidFill>
                <a:sym typeface="+mn-ea"/>
              </a:rPr>
              <a:t>3．扩大的空间</a:t>
            </a:r>
            <a:endParaRPr sz="2000">
              <a:solidFill>
                <a:srgbClr val="382C78"/>
              </a:solidFill>
              <a:sym typeface="+mn-ea"/>
            </a:endParaRPr>
          </a:p>
        </p:txBody>
      </p:sp>
      <p:grpSp>
        <p:nvGrpSpPr>
          <p:cNvPr id="25" name="组合 24"/>
          <p:cNvGrpSpPr/>
          <p:nvPr/>
        </p:nvGrpSpPr>
        <p:grpSpPr>
          <a:xfrm rot="0">
            <a:off x="975360" y="4336415"/>
            <a:ext cx="10348595" cy="645160"/>
            <a:chOff x="1491" y="3356"/>
            <a:chExt cx="16297" cy="1016"/>
          </a:xfrm>
        </p:grpSpPr>
        <p:sp>
          <p:nvSpPr>
            <p:cNvPr id="26" name="文本框 25"/>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影视空间可以依据情节或事件的内在联系，通过镜头的组接、叠化、字幕等手段实现现实空间的跨越和扩大。</a:t>
              </a:r>
              <a:endParaRPr lang="zh-CN" altLang="en-US" dirty="0">
                <a:latin typeface="+mn-ea"/>
                <a:cs typeface="宋体" panose="02010600030101010101" pitchFamily="2" charset="-122"/>
                <a:sym typeface="+mn-ea"/>
              </a:endParaRPr>
            </a:p>
          </p:txBody>
        </p:sp>
        <p:sp>
          <p:nvSpPr>
            <p:cNvPr id="27" name="椭圆 2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8" name="组合 27"/>
          <p:cNvGrpSpPr/>
          <p:nvPr/>
        </p:nvGrpSpPr>
        <p:grpSpPr>
          <a:xfrm>
            <a:off x="570230" y="4776470"/>
            <a:ext cx="11468735" cy="914400"/>
            <a:chOff x="1336" y="7266"/>
            <a:chExt cx="18061" cy="1440"/>
          </a:xfrm>
        </p:grpSpPr>
        <p:grpSp>
          <p:nvGrpSpPr>
            <p:cNvPr id="29" name="组合 28"/>
            <p:cNvGrpSpPr/>
            <p:nvPr/>
          </p:nvGrpSpPr>
          <p:grpSpPr>
            <a:xfrm>
              <a:off x="1336" y="7266"/>
              <a:ext cx="2483" cy="1440"/>
              <a:chOff x="982" y="7247"/>
              <a:chExt cx="2483" cy="1440"/>
            </a:xfrm>
          </p:grpSpPr>
          <p:sp>
            <p:nvSpPr>
              <p:cNvPr id="30" name="文本框 29"/>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1" name="图片 30"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40" name="文本框 39"/>
            <p:cNvSpPr txBox="1"/>
            <p:nvPr/>
          </p:nvSpPr>
          <p:spPr>
            <a:xfrm>
              <a:off x="3657" y="7532"/>
              <a:ext cx="15740" cy="1016"/>
            </a:xfrm>
            <a:prstGeom prst="rect">
              <a:avLst/>
            </a:prstGeom>
            <a:noFill/>
          </p:spPr>
          <p:txBody>
            <a:bodyPr wrap="square" rtlCol="0">
              <a:spAutoFit/>
            </a:bodyPr>
            <a:p>
              <a:r>
                <a:t>【扩大空间】旅游形象宣传片《美在广西》（中国，2002 年），全片构思新颖，表现形式和拍摄角度富有新意，意境优美，画面清新，时空过渡自然流畅，在空间的表现上也很有特色。</a:t>
              </a:r>
            </a:p>
          </p:txBody>
        </p:sp>
      </p:grpSp>
      <p:sp>
        <p:nvSpPr>
          <p:cNvPr id="46" name="文本框 45"/>
          <p:cNvSpPr txBox="1"/>
          <p:nvPr/>
        </p:nvSpPr>
        <p:spPr>
          <a:xfrm>
            <a:off x="577215" y="5590540"/>
            <a:ext cx="10248900" cy="398780"/>
          </a:xfrm>
          <a:prstGeom prst="rect">
            <a:avLst/>
          </a:prstGeom>
          <a:noFill/>
        </p:spPr>
        <p:txBody>
          <a:bodyPr wrap="square" rtlCol="0" anchor="t">
            <a:spAutoFit/>
          </a:bodyPr>
          <a:p>
            <a:r>
              <a:rPr sz="2000">
                <a:solidFill>
                  <a:srgbClr val="382C78"/>
                </a:solidFill>
                <a:sym typeface="+mn-ea"/>
              </a:rPr>
              <a:t>4．再造的空间</a:t>
            </a:r>
            <a:endParaRPr sz="2000">
              <a:solidFill>
                <a:srgbClr val="382C78"/>
              </a:solidFill>
              <a:sym typeface="+mn-ea"/>
            </a:endParaRPr>
          </a:p>
        </p:txBody>
      </p:sp>
      <p:grpSp>
        <p:nvGrpSpPr>
          <p:cNvPr id="47" name="组合 46"/>
          <p:cNvGrpSpPr/>
          <p:nvPr/>
        </p:nvGrpSpPr>
        <p:grpSpPr>
          <a:xfrm rot="0">
            <a:off x="975360" y="5989320"/>
            <a:ext cx="10348595" cy="469265"/>
            <a:chOff x="1491" y="3356"/>
            <a:chExt cx="16297" cy="739"/>
          </a:xfrm>
        </p:grpSpPr>
        <p:sp>
          <p:nvSpPr>
            <p:cNvPr id="48" name="文本框 47"/>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通过影视艺术和技术手段，对现实空间进行分解、取舍、变换、再组合，可以构成新的空间形态。</a:t>
              </a:r>
              <a:endParaRPr lang="zh-CN" altLang="en-US" dirty="0">
                <a:latin typeface="+mn-ea"/>
                <a:cs typeface="宋体" panose="02010600030101010101" pitchFamily="2" charset="-122"/>
                <a:sym typeface="+mn-ea"/>
              </a:endParaRPr>
            </a:p>
          </p:txBody>
        </p:sp>
        <p:sp>
          <p:nvSpPr>
            <p:cNvPr id="49" name="椭圆 4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3807460" cy="1198245"/>
            <a:chOff x="417" y="125"/>
            <a:chExt cx="5996" cy="1887"/>
          </a:xfrm>
        </p:grpSpPr>
        <p:sp>
          <p:nvSpPr>
            <p:cNvPr id="15" name="文本框 14"/>
            <p:cNvSpPr txBox="1"/>
            <p:nvPr/>
          </p:nvSpPr>
          <p:spPr>
            <a:xfrm>
              <a:off x="417" y="996"/>
              <a:ext cx="4608" cy="1016"/>
            </a:xfrm>
            <a:prstGeom prst="rect">
              <a:avLst/>
            </a:prstGeom>
            <a:noFill/>
          </p:spPr>
          <p:txBody>
            <a:bodyPr wrap="none" rtlCol="0" anchor="t">
              <a:spAutoFit/>
            </a:bodyPr>
            <a:p>
              <a:pPr algn="l"/>
              <a:r>
                <a:rPr lang="zh-CN" altLang="en-US" sz="3600">
                  <a:solidFill>
                    <a:srgbClr val="382C78"/>
                  </a:solidFill>
                  <a:sym typeface="+mn-ea"/>
                </a:rPr>
                <a:t>三、时空表现</a:t>
              </a:r>
              <a:endParaRPr lang="zh-CN" altLang="en-US" sz="3600">
                <a:solidFill>
                  <a:srgbClr val="382C78"/>
                </a:solidFill>
                <a:sym typeface="+mn-ea"/>
              </a:endParaRPr>
            </a:p>
          </p:txBody>
        </p:sp>
        <p:grpSp>
          <p:nvGrpSpPr>
            <p:cNvPr id="36" name="组合 35"/>
            <p:cNvGrpSpPr/>
            <p:nvPr/>
          </p:nvGrpSpPr>
          <p:grpSpPr>
            <a:xfrm>
              <a:off x="1336" y="125"/>
              <a:ext cx="5077" cy="781"/>
              <a:chOff x="1336" y="125"/>
              <a:chExt cx="5077" cy="781"/>
            </a:xfrm>
          </p:grpSpPr>
          <p:sp>
            <p:nvSpPr>
              <p:cNvPr id="32" name="矩形 31"/>
              <p:cNvSpPr/>
              <p:nvPr/>
            </p:nvSpPr>
            <p:spPr>
              <a:xfrm>
                <a:off x="1336" y="125"/>
                <a:ext cx="344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05" y="226"/>
                <a:ext cx="5008" cy="580"/>
              </a:xfrm>
              <a:prstGeom prst="rect">
                <a:avLst/>
              </a:prstGeom>
              <a:noFill/>
            </p:spPr>
            <p:txBody>
              <a:bodyPr wrap="square" rtlCol="0">
                <a:spAutoFit/>
              </a:bodyPr>
              <a:p>
                <a:pPr algn="l"/>
                <a:r>
                  <a:rPr>
                    <a:solidFill>
                      <a:schemeClr val="bg1"/>
                    </a:solidFill>
                  </a:rPr>
                  <a:t>第五节	影视时空</a:t>
                </a:r>
                <a:endParaRPr>
                  <a:solidFill>
                    <a:schemeClr val="bg1"/>
                  </a:solidFill>
                </a:endParaRPr>
              </a:p>
            </p:txBody>
          </p:sp>
        </p:grpSp>
      </p:grpSp>
      <p:sp>
        <p:nvSpPr>
          <p:cNvPr id="2" name="文本框 1"/>
          <p:cNvSpPr txBox="1"/>
          <p:nvPr/>
        </p:nvSpPr>
        <p:spPr>
          <a:xfrm>
            <a:off x="971550" y="1277620"/>
            <a:ext cx="10248900" cy="132207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影视时空的构成依靠镜头组接完成，也就是通过蒙太奇手法来实现的。在影视作品中， 单个镜头表示一段特定的时间，又展现一个特定的空间。两个以上的镜头组接，既可能是同一时间和空间的延续，也可能是不同时间和空间的转换。影视的叙述在时间、空间的运用上表现出极大的自由度</a:t>
            </a:r>
            <a:r>
              <a:rPr lang="zh-CN" sz="2000">
                <a:solidFill>
                  <a:srgbClr val="382C78"/>
                </a:solidFill>
                <a:sym typeface="+mn-ea"/>
              </a:rPr>
              <a:t>。</a:t>
            </a:r>
            <a:endParaRPr lang="zh-CN" sz="2000">
              <a:solidFill>
                <a:srgbClr val="382C78"/>
              </a:solidFill>
              <a:sym typeface="+mn-ea"/>
            </a:endParaRPr>
          </a:p>
        </p:txBody>
      </p:sp>
      <p:grpSp>
        <p:nvGrpSpPr>
          <p:cNvPr id="34" name="组合 33"/>
          <p:cNvGrpSpPr/>
          <p:nvPr/>
        </p:nvGrpSpPr>
        <p:grpSpPr>
          <a:xfrm>
            <a:off x="467360" y="2509520"/>
            <a:ext cx="11468735" cy="914400"/>
            <a:chOff x="1336" y="7266"/>
            <a:chExt cx="18061" cy="1440"/>
          </a:xfrm>
        </p:grpSpPr>
        <p:grpSp>
          <p:nvGrpSpPr>
            <p:cNvPr id="35" name="组合 34"/>
            <p:cNvGrpSpPr/>
            <p:nvPr/>
          </p:nvGrpSpPr>
          <p:grpSpPr>
            <a:xfrm>
              <a:off x="1336" y="7266"/>
              <a:ext cx="2483" cy="1440"/>
              <a:chOff x="982" y="7247"/>
              <a:chExt cx="2483" cy="1440"/>
            </a:xfrm>
          </p:grpSpPr>
          <p:sp>
            <p:nvSpPr>
              <p:cNvPr id="37" name="文本框 36"/>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8" name="图片 37"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39" name="文本框 38"/>
            <p:cNvSpPr txBox="1"/>
            <p:nvPr/>
          </p:nvSpPr>
          <p:spPr>
            <a:xfrm>
              <a:off x="3657" y="7532"/>
              <a:ext cx="15740" cy="1016"/>
            </a:xfrm>
            <a:prstGeom prst="rect">
              <a:avLst/>
            </a:prstGeom>
            <a:noFill/>
          </p:spPr>
          <p:txBody>
            <a:bodyPr wrap="square" rtlCol="0">
              <a:spAutoFit/>
            </a:bodyPr>
            <a:p>
              <a:r>
                <a:t>【时空表现】通过蒙太奇创造银幕新时空最经典的是爱森斯坦导演的《战舰波将金号》（苏联，1925 年）中的“敖德萨阶梯”。</a:t>
              </a:r>
            </a:p>
          </p:txBody>
        </p:sp>
      </p:grpSp>
      <p:sp>
        <p:nvSpPr>
          <p:cNvPr id="4" name="文本框 3"/>
          <p:cNvSpPr txBox="1"/>
          <p:nvPr/>
        </p:nvSpPr>
        <p:spPr>
          <a:xfrm>
            <a:off x="971550" y="3423920"/>
            <a:ext cx="10248900" cy="286131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每一个镜头的时空性质受镜头的景别、角度、运动方式、长度以及声画组合等各种因素综合制约。这些由于空间以及运动镜头展开方式的不同而带来的时间性质的差异，是影视特有的视觉心理效应。多镜头画面组接形成的时空关系要比单镜头来得丰富。时空往往是通过镜头的转换构成的，并且每个镜头的最终含义都取决于它前后的时空关系。</a:t>
            </a:r>
            <a:endParaRPr sz="2000">
              <a:solidFill>
                <a:srgbClr val="382C78"/>
              </a:solidFill>
              <a:sym typeface="+mn-ea"/>
            </a:endParaRPr>
          </a:p>
          <a:p>
            <a:r>
              <a:rPr lang="en-US" sz="2000">
                <a:solidFill>
                  <a:srgbClr val="382C78"/>
                </a:solidFill>
                <a:sym typeface="+mn-ea"/>
              </a:rPr>
              <a:t>          </a:t>
            </a:r>
            <a:endParaRPr lang="en-US" sz="2000">
              <a:solidFill>
                <a:srgbClr val="382C78"/>
              </a:solidFill>
              <a:sym typeface="+mn-ea"/>
            </a:endParaRPr>
          </a:p>
          <a:p>
            <a:r>
              <a:rPr lang="en-US" sz="2000">
                <a:solidFill>
                  <a:srgbClr val="382C78"/>
                </a:solidFill>
                <a:sym typeface="+mn-ea"/>
              </a:rPr>
              <a:t>       声音和画面的组合，是形成影视时空的又一种形式。画内声音或画外声音与画面的同步或非同步组合，使银幕空间得到延伸、扩展，形成了新的影视空间。在通常情况下，声音的段落总比单个镜头要长</a:t>
            </a:r>
            <a:r>
              <a:rPr lang="zh-CN" altLang="en-US" sz="2000">
                <a:solidFill>
                  <a:srgbClr val="382C78"/>
                </a:solidFill>
                <a:sym typeface="+mn-ea"/>
              </a:rPr>
              <a:t>。</a:t>
            </a:r>
            <a:r>
              <a:rPr lang="en-US" sz="2000">
                <a:solidFill>
                  <a:srgbClr val="382C78"/>
                </a:solidFill>
                <a:sym typeface="+mn-ea"/>
              </a:rPr>
              <a:t>声音的运用进一步丰富了镜头组接的功能，为影视时空的自由变幻提供了更大的可能性。</a:t>
            </a:r>
            <a:endParaRPr lang="en-US" sz="2000">
              <a:solidFill>
                <a:srgbClr val="382C78"/>
              </a:solidFill>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3807460" cy="1198245"/>
            <a:chOff x="417" y="125"/>
            <a:chExt cx="5996" cy="1887"/>
          </a:xfrm>
        </p:grpSpPr>
        <p:sp>
          <p:nvSpPr>
            <p:cNvPr id="15" name="文本框 14"/>
            <p:cNvSpPr txBox="1"/>
            <p:nvPr/>
          </p:nvSpPr>
          <p:spPr>
            <a:xfrm>
              <a:off x="417" y="996"/>
              <a:ext cx="4608" cy="1016"/>
            </a:xfrm>
            <a:prstGeom prst="rect">
              <a:avLst/>
            </a:prstGeom>
            <a:noFill/>
          </p:spPr>
          <p:txBody>
            <a:bodyPr wrap="none" rtlCol="0" anchor="t">
              <a:spAutoFit/>
            </a:bodyPr>
            <a:p>
              <a:pPr algn="l"/>
              <a:r>
                <a:rPr lang="zh-CN" altLang="en-US" sz="3600">
                  <a:solidFill>
                    <a:srgbClr val="382C78"/>
                  </a:solidFill>
                  <a:sym typeface="+mn-ea"/>
                </a:rPr>
                <a:t>三、时空表现</a:t>
              </a:r>
              <a:endParaRPr lang="zh-CN" altLang="en-US" sz="3600">
                <a:solidFill>
                  <a:srgbClr val="382C78"/>
                </a:solidFill>
                <a:sym typeface="+mn-ea"/>
              </a:endParaRPr>
            </a:p>
          </p:txBody>
        </p:sp>
        <p:grpSp>
          <p:nvGrpSpPr>
            <p:cNvPr id="36" name="组合 35"/>
            <p:cNvGrpSpPr/>
            <p:nvPr/>
          </p:nvGrpSpPr>
          <p:grpSpPr>
            <a:xfrm>
              <a:off x="1336" y="125"/>
              <a:ext cx="5077" cy="781"/>
              <a:chOff x="1336" y="125"/>
              <a:chExt cx="5077" cy="781"/>
            </a:xfrm>
          </p:grpSpPr>
          <p:sp>
            <p:nvSpPr>
              <p:cNvPr id="32" name="矩形 31"/>
              <p:cNvSpPr/>
              <p:nvPr/>
            </p:nvSpPr>
            <p:spPr>
              <a:xfrm>
                <a:off x="1336" y="125"/>
                <a:ext cx="3447"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05" y="226"/>
                <a:ext cx="5008" cy="580"/>
              </a:xfrm>
              <a:prstGeom prst="rect">
                <a:avLst/>
              </a:prstGeom>
              <a:noFill/>
            </p:spPr>
            <p:txBody>
              <a:bodyPr wrap="square" rtlCol="0">
                <a:spAutoFit/>
              </a:bodyPr>
              <a:p>
                <a:pPr algn="l"/>
                <a:r>
                  <a:rPr>
                    <a:solidFill>
                      <a:schemeClr val="bg1"/>
                    </a:solidFill>
                  </a:rPr>
                  <a:t>第五节	影视时空</a:t>
                </a:r>
                <a:endParaRPr>
                  <a:solidFill>
                    <a:schemeClr val="bg1"/>
                  </a:solidFill>
                </a:endParaRPr>
              </a:p>
            </p:txBody>
          </p:sp>
        </p:grpSp>
      </p:grpSp>
      <p:sp>
        <p:nvSpPr>
          <p:cNvPr id="2" name="文本框 1"/>
          <p:cNvSpPr txBox="1"/>
          <p:nvPr/>
        </p:nvSpPr>
        <p:spPr>
          <a:xfrm>
            <a:off x="971550" y="1715135"/>
            <a:ext cx="10248900" cy="3476625"/>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在影视的时空结构大体分时空顺序和时空交错两种形式。</a:t>
            </a:r>
            <a:endParaRPr sz="2000">
              <a:solidFill>
                <a:srgbClr val="382C78"/>
              </a:solidFill>
              <a:sym typeface="+mn-ea"/>
            </a:endParaRPr>
          </a:p>
          <a:p>
            <a:endParaRPr sz="2000">
              <a:solidFill>
                <a:srgbClr val="382C78"/>
              </a:solidFill>
              <a:sym typeface="+mn-ea"/>
            </a:endParaRPr>
          </a:p>
          <a:p>
            <a:r>
              <a:rPr sz="2000">
                <a:solidFill>
                  <a:srgbClr val="382C78"/>
                </a:solidFill>
                <a:sym typeface="+mn-ea"/>
              </a:rPr>
              <a:t> </a:t>
            </a:r>
            <a:r>
              <a:rPr lang="en-US" sz="2000">
                <a:solidFill>
                  <a:srgbClr val="382C78"/>
                </a:solidFill>
                <a:sym typeface="+mn-ea"/>
              </a:rPr>
              <a:t>      </a:t>
            </a:r>
            <a:r>
              <a:rPr sz="2000">
                <a:solidFill>
                  <a:srgbClr val="382C78"/>
                </a:solidFill>
                <a:sym typeface="+mn-ea"/>
              </a:rPr>
              <a:t>时空顺序是以时间、空间顺序为线索的一种时空结构方式。时空顺序的影视作品中，一般为现在时态，偶尔有一些回忆或闪回。它依据剧情发生的时间进程来组织时空，推进叙事。时空顺序结构被认为是一种比较传统的时空结构方式，但由于符合人们在现实生活中对时间与空间的体验，因而影视中的绝大多数作品都采用了这种叙事结构</a:t>
            </a:r>
            <a:r>
              <a:rPr lang="zh-CN" sz="2000">
                <a:solidFill>
                  <a:srgbClr val="382C78"/>
                </a:solidFill>
                <a:sym typeface="+mn-ea"/>
              </a:rPr>
              <a:t>。</a:t>
            </a:r>
            <a:endParaRPr sz="2000">
              <a:solidFill>
                <a:srgbClr val="382C78"/>
              </a:solidFill>
              <a:sym typeface="+mn-ea"/>
            </a:endParaRPr>
          </a:p>
          <a:p>
            <a:r>
              <a:rPr lang="en-US" sz="2000">
                <a:solidFill>
                  <a:srgbClr val="382C78"/>
                </a:solidFill>
                <a:sym typeface="+mn-ea"/>
              </a:rPr>
              <a:t>       </a:t>
            </a:r>
            <a:endParaRPr lang="en-US" sz="2000">
              <a:solidFill>
                <a:srgbClr val="382C78"/>
              </a:solidFill>
              <a:sym typeface="+mn-ea"/>
            </a:endParaRPr>
          </a:p>
          <a:p>
            <a:r>
              <a:rPr lang="en-US" sz="2000">
                <a:solidFill>
                  <a:srgbClr val="382C78"/>
                </a:solidFill>
                <a:sym typeface="+mn-ea"/>
              </a:rPr>
              <a:t>        </a:t>
            </a:r>
            <a:r>
              <a:rPr sz="2000">
                <a:solidFill>
                  <a:srgbClr val="382C78"/>
                </a:solidFill>
                <a:sym typeface="+mn-ea"/>
              </a:rPr>
              <a:t>时空交错方式是以一定的艺术构思，将不同时态的时空交错地穿插在一起而构成特定的时空结构形式。在时空交错结构的作品中，根据人物刻画的需要，时空可以自由跳跃，在过去、现在、未来各种时态之间自由转换，从而使幻想时空、心理时空与现实时空得到有机结合。</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a:xfrm>
            <a:off x="1115060" y="3299460"/>
            <a:ext cx="2642235" cy="663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2775268" y="2882265"/>
            <a:ext cx="6640830" cy="922020"/>
          </a:xfrm>
          <a:prstGeom prst="rect">
            <a:avLst/>
          </a:prstGeom>
          <a:noFill/>
        </p:spPr>
        <p:txBody>
          <a:bodyPr wrap="square" rtlCol="0" anchor="t">
            <a:spAutoFit/>
          </a:bodyPr>
          <a:p>
            <a:pPr algn="ctr"/>
            <a:r>
              <a:rPr lang="zh-CN" altLang="en-US" sz="5400">
                <a:solidFill>
                  <a:srgbClr val="382C78"/>
                </a:solidFill>
                <a:sym typeface="+mn-ea"/>
              </a:rPr>
              <a:t>影视拍摄技能</a:t>
            </a:r>
            <a:endParaRPr lang="zh-CN" altLang="en-US" sz="5400">
              <a:solidFill>
                <a:srgbClr val="382C78"/>
              </a:solidFill>
              <a:sym typeface="+mn-ea"/>
            </a:endParaRPr>
          </a:p>
        </p:txBody>
      </p:sp>
      <p:sp>
        <p:nvSpPr>
          <p:cNvPr id="12" name="文本框 11"/>
          <p:cNvSpPr txBox="1"/>
          <p:nvPr/>
        </p:nvSpPr>
        <p:spPr>
          <a:xfrm>
            <a:off x="4596765" y="1443355"/>
            <a:ext cx="3174365" cy="1198880"/>
          </a:xfrm>
          <a:prstGeom prst="rect">
            <a:avLst/>
          </a:prstGeom>
          <a:noFill/>
        </p:spPr>
        <p:txBody>
          <a:bodyPr wrap="square" rtlCol="0">
            <a:spAutoFit/>
          </a:bodyPr>
          <a:p>
            <a:r>
              <a:rPr lang="zh-CN" altLang="en-US" sz="7200" b="1">
                <a:solidFill>
                  <a:srgbClr val="382C78"/>
                </a:solidFill>
                <a:latin typeface="+mj-ea"/>
                <a:ea typeface="+mj-ea"/>
                <a:cs typeface="Broadway" panose="04040905080B02020502" charset="0"/>
              </a:rPr>
              <a:t>第二章</a:t>
            </a:r>
            <a:endParaRPr lang="zh-CN" altLang="en-US" sz="7200" b="1">
              <a:solidFill>
                <a:srgbClr val="382C78"/>
              </a:solidFill>
              <a:latin typeface="+mj-ea"/>
              <a:ea typeface="+mj-ea"/>
              <a:cs typeface="Broadway" panose="04040905080B02020502" charset="0"/>
            </a:endParaRPr>
          </a:p>
        </p:txBody>
      </p:sp>
      <p:cxnSp>
        <p:nvCxnSpPr>
          <p:cNvPr id="11" name="直接连接符 10"/>
          <p:cNvCxnSpPr/>
          <p:nvPr/>
        </p:nvCxnSpPr>
        <p:spPr>
          <a:xfrm>
            <a:off x="3515361" y="2642235"/>
            <a:ext cx="5160645" cy="0"/>
          </a:xfrm>
          <a:prstGeom prst="line">
            <a:avLst/>
          </a:prstGeom>
        </p:spPr>
        <p:style>
          <a:lnRef idx="1">
            <a:schemeClr val="dk1"/>
          </a:lnRef>
          <a:fillRef idx="0">
            <a:schemeClr val="dk1"/>
          </a:fillRef>
          <a:effectRef idx="0">
            <a:schemeClr val="dk1"/>
          </a:effectRef>
          <a:fontRef idx="minor">
            <a:schemeClr val="tx1"/>
          </a:fontRef>
        </p:style>
      </p:cxnSp>
      <p:sp>
        <p:nvSpPr>
          <p:cNvPr id="41" name="矩形 40"/>
          <p:cNvSpPr/>
          <p:nvPr/>
        </p:nvSpPr>
        <p:spPr>
          <a:xfrm>
            <a:off x="394653" y="402273"/>
            <a:ext cx="11402060" cy="6096000"/>
          </a:xfrm>
          <a:prstGeom prst="rect">
            <a:avLst/>
          </a:prstGeom>
          <a:noFill/>
          <a:ln>
            <a:solidFill>
              <a:srgbClr val="382C78"/>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5" name="矩形 14"/>
          <p:cNvSpPr/>
          <p:nvPr/>
        </p:nvSpPr>
        <p:spPr>
          <a:xfrm>
            <a:off x="1327150" y="5600065"/>
            <a:ext cx="196215" cy="890270"/>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矩形 15"/>
          <p:cNvSpPr/>
          <p:nvPr/>
        </p:nvSpPr>
        <p:spPr>
          <a:xfrm>
            <a:off x="1704340" y="5826760"/>
            <a:ext cx="196215" cy="890270"/>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矩形 16"/>
          <p:cNvSpPr/>
          <p:nvPr/>
        </p:nvSpPr>
        <p:spPr>
          <a:xfrm>
            <a:off x="2051050" y="5615305"/>
            <a:ext cx="196215" cy="890270"/>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直接连接符 37"/>
          <p:cNvCxnSpPr/>
          <p:nvPr>
            <p:custDataLst>
              <p:tags r:id="rId1"/>
            </p:custDataLst>
          </p:nvPr>
        </p:nvCxnSpPr>
        <p:spPr>
          <a:xfrm>
            <a:off x="5876925" y="1515110"/>
            <a:ext cx="5248275" cy="0"/>
          </a:xfrm>
          <a:prstGeom prst="line">
            <a:avLst/>
          </a:prstGeom>
          <a:ln>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文本框 13"/>
          <p:cNvSpPr txBox="1"/>
          <p:nvPr>
            <p:custDataLst>
              <p:tags r:id="rId2"/>
            </p:custDataLst>
          </p:nvPr>
        </p:nvSpPr>
        <p:spPr>
          <a:xfrm>
            <a:off x="887096" y="1393190"/>
            <a:ext cx="1851660" cy="768350"/>
          </a:xfrm>
          <a:prstGeom prst="rect">
            <a:avLst/>
          </a:prstGeom>
          <a:noFill/>
        </p:spPr>
        <p:txBody>
          <a:bodyPr wrap="square" rtlCol="0">
            <a:normAutofit fontScale="90000"/>
          </a:bodyPr>
          <a:lstStyle/>
          <a:p>
            <a:pPr algn="r"/>
            <a:r>
              <a:rPr lang="zh-CN" altLang="en-US" sz="4400" b="1" spc="3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第二章</a:t>
            </a:r>
            <a:endParaRPr lang="zh-CN" altLang="en-US" sz="4400" b="1" spc="3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文本框 14"/>
          <p:cNvSpPr txBox="1"/>
          <p:nvPr>
            <p:custDataLst>
              <p:tags r:id="rId3"/>
            </p:custDataLst>
          </p:nvPr>
        </p:nvSpPr>
        <p:spPr>
          <a:xfrm>
            <a:off x="887095" y="2161540"/>
            <a:ext cx="1851660" cy="368300"/>
          </a:xfrm>
          <a:prstGeom prst="rect">
            <a:avLst/>
          </a:prstGeom>
          <a:noFill/>
        </p:spPr>
        <p:txBody>
          <a:bodyPr wrap="square" rtlCol="0">
            <a:normAutofit fontScale="90000"/>
          </a:bodyPr>
          <a:lstStyle/>
          <a:p>
            <a:pPr algn="r"/>
            <a:r>
              <a:rPr lang="zh-CN" altLang="en-US" spc="3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影视拍摄技能</a:t>
            </a:r>
            <a:endParaRPr lang="zh-CN" altLang="en-US" spc="3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6" name="矩形 15"/>
          <p:cNvSpPr/>
          <p:nvPr>
            <p:custDataLst>
              <p:tags r:id="rId4"/>
            </p:custDataLst>
          </p:nvPr>
        </p:nvSpPr>
        <p:spPr>
          <a:xfrm>
            <a:off x="2897505" y="1515110"/>
            <a:ext cx="76200" cy="9226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 name="文本框 6"/>
          <p:cNvSpPr txBox="1"/>
          <p:nvPr>
            <p:custDataLst>
              <p:tags r:id="rId5"/>
            </p:custDataLst>
          </p:nvPr>
        </p:nvSpPr>
        <p:spPr>
          <a:xfrm>
            <a:off x="6472555" y="1739583"/>
            <a:ext cx="4439285" cy="583565"/>
          </a:xfrm>
          <a:prstGeom prst="rect">
            <a:avLst/>
          </a:prstGeom>
          <a:noFill/>
        </p:spPr>
        <p:txBody>
          <a:bodyPr wrap="square" lIns="90170" tIns="46990" rIns="90170" bIns="46990" rtlCol="0" anchor="ctr" anchorCtr="0">
            <a:normAutofit/>
          </a:bodyPr>
          <a:p>
            <a:pPr marL="0" indent="0" algn="l" fontAlgn="auto">
              <a:lnSpc>
                <a:spcPct val="110000"/>
              </a:lnSpc>
              <a:spcBef>
                <a:spcPts val="0"/>
              </a:spcBef>
              <a:spcAft>
                <a:spcPts val="0"/>
              </a:spcAft>
              <a:buSzPct val="100000"/>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影视拍摄的基本要领</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21" name="文本框 20"/>
          <p:cNvSpPr txBox="1"/>
          <p:nvPr>
            <p:custDataLst>
              <p:tags r:id="rId6"/>
            </p:custDataLst>
          </p:nvPr>
        </p:nvSpPr>
        <p:spPr>
          <a:xfrm>
            <a:off x="6472555" y="5352097"/>
            <a:ext cx="4439285" cy="583565"/>
          </a:xfrm>
          <a:prstGeom prst="rect">
            <a:avLst/>
          </a:prstGeom>
          <a:noFill/>
        </p:spPr>
        <p:txBody>
          <a:bodyPr wrap="square" lIns="90170" tIns="46990" rIns="90170" bIns="46990" rtlCol="0" anchor="ctr" anchorCtr="0">
            <a:normAutofit/>
          </a:bodyPr>
          <a:p>
            <a:pPr fontAlgn="auto">
              <a:lnSpc>
                <a:spcPct val="110000"/>
              </a:lnSpc>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影视拍摄方式</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22" name="文本框 21"/>
          <p:cNvSpPr txBox="1"/>
          <p:nvPr>
            <p:custDataLst>
              <p:tags r:id="rId7"/>
            </p:custDataLst>
          </p:nvPr>
        </p:nvSpPr>
        <p:spPr>
          <a:xfrm>
            <a:off x="6472555" y="4629595"/>
            <a:ext cx="4439285" cy="583565"/>
          </a:xfrm>
          <a:prstGeom prst="rect">
            <a:avLst/>
          </a:prstGeom>
          <a:noFill/>
        </p:spPr>
        <p:txBody>
          <a:bodyPr wrap="square" lIns="90170" tIns="46990" rIns="90170" bIns="46990" rtlCol="0" anchor="ctr" anchorCtr="0">
            <a:normAutofit/>
          </a:bodyPr>
          <a:p>
            <a:pPr marL="0" indent="0" algn="l" fontAlgn="auto">
              <a:lnSpc>
                <a:spcPct val="110000"/>
              </a:lnSpc>
              <a:spcBef>
                <a:spcPts val="0"/>
              </a:spcBef>
              <a:spcAft>
                <a:spcPts val="0"/>
              </a:spcAft>
              <a:buSzPct val="100000"/>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影视拍摄构图形态</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23" name="文本框 22"/>
          <p:cNvSpPr txBox="1"/>
          <p:nvPr>
            <p:custDataLst>
              <p:tags r:id="rId8"/>
            </p:custDataLst>
          </p:nvPr>
        </p:nvSpPr>
        <p:spPr>
          <a:xfrm>
            <a:off x="6472555" y="3907092"/>
            <a:ext cx="4439285" cy="583565"/>
          </a:xfrm>
          <a:prstGeom prst="rect">
            <a:avLst/>
          </a:prstGeom>
          <a:noFill/>
        </p:spPr>
        <p:txBody>
          <a:bodyPr wrap="square" lIns="90170" tIns="46990" rIns="90170" bIns="46990" rtlCol="0" anchor="ctr" anchorCtr="0">
            <a:normAutofit/>
          </a:bodyPr>
          <a:p>
            <a:pPr marL="0" indent="0" algn="l" fontAlgn="auto">
              <a:lnSpc>
                <a:spcPct val="110000"/>
              </a:lnSpc>
              <a:spcBef>
                <a:spcPts val="0"/>
              </a:spcBef>
              <a:spcAft>
                <a:spcPts val="0"/>
              </a:spcAft>
              <a:buSzPct val="100000"/>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影视拍摄构图方法</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24" name="文本框 23"/>
          <p:cNvSpPr txBox="1"/>
          <p:nvPr>
            <p:custDataLst>
              <p:tags r:id="rId9"/>
            </p:custDataLst>
          </p:nvPr>
        </p:nvSpPr>
        <p:spPr>
          <a:xfrm>
            <a:off x="6472555" y="3184589"/>
            <a:ext cx="4439285" cy="583565"/>
          </a:xfrm>
          <a:prstGeom prst="rect">
            <a:avLst/>
          </a:prstGeom>
          <a:noFill/>
        </p:spPr>
        <p:txBody>
          <a:bodyPr wrap="square" lIns="90170" tIns="46990" rIns="90170" bIns="46990" rtlCol="0" anchor="ctr" anchorCtr="0">
            <a:normAutofit/>
          </a:bodyPr>
          <a:p>
            <a:pPr marL="0" indent="0" algn="l" fontAlgn="auto">
              <a:lnSpc>
                <a:spcPct val="110000"/>
              </a:lnSpc>
              <a:spcBef>
                <a:spcPts val="0"/>
              </a:spcBef>
              <a:spcAft>
                <a:spcPts val="0"/>
              </a:spcAft>
              <a:buSzPct val="100000"/>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影视拍摄画面构图的形式要素</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25" name="文本框 24"/>
          <p:cNvSpPr txBox="1"/>
          <p:nvPr>
            <p:custDataLst>
              <p:tags r:id="rId10"/>
            </p:custDataLst>
          </p:nvPr>
        </p:nvSpPr>
        <p:spPr>
          <a:xfrm>
            <a:off x="6472555" y="2462086"/>
            <a:ext cx="4439285" cy="583565"/>
          </a:xfrm>
          <a:prstGeom prst="rect">
            <a:avLst/>
          </a:prstGeom>
          <a:noFill/>
        </p:spPr>
        <p:txBody>
          <a:bodyPr wrap="square" lIns="90170" tIns="46990" rIns="90170" bIns="46990" rtlCol="0" anchor="ctr" anchorCtr="0">
            <a:normAutofit/>
          </a:bodyPr>
          <a:p>
            <a:pPr marL="0" indent="0" algn="l" fontAlgn="auto">
              <a:lnSpc>
                <a:spcPct val="110000"/>
              </a:lnSpc>
              <a:spcBef>
                <a:spcPts val="0"/>
              </a:spcBef>
              <a:spcAft>
                <a:spcPts val="0"/>
              </a:spcAft>
              <a:buSzPct val="100000"/>
            </a:pPr>
            <a:r>
              <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影视拍摄画面的结构元素</a:t>
            </a:r>
            <a:endParaRPr lang="zh-CN" altLang="en-US" sz="2000" dirty="0">
              <a:solidFill>
                <a:schemeClr val="tx1">
                  <a:lumMod val="65000"/>
                  <a:lumOff val="35000"/>
                </a:scheme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4" name="文本框 3"/>
          <p:cNvSpPr txBox="1"/>
          <p:nvPr>
            <p:custDataLst>
              <p:tags r:id="rId11"/>
            </p:custDataLst>
          </p:nvPr>
        </p:nvSpPr>
        <p:spPr>
          <a:xfrm>
            <a:off x="5476240" y="1813560"/>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第一节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2" name="文本框 1"/>
          <p:cNvSpPr txBox="1"/>
          <p:nvPr>
            <p:custDataLst>
              <p:tags r:id="rId12"/>
            </p:custDataLst>
          </p:nvPr>
        </p:nvSpPr>
        <p:spPr>
          <a:xfrm>
            <a:off x="5476240" y="2560320"/>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第二节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3" name="文本框 2"/>
          <p:cNvSpPr txBox="1"/>
          <p:nvPr>
            <p:custDataLst>
              <p:tags r:id="rId13"/>
            </p:custDataLst>
          </p:nvPr>
        </p:nvSpPr>
        <p:spPr>
          <a:xfrm>
            <a:off x="5476240" y="3277235"/>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第三节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5" name="文本框 4"/>
          <p:cNvSpPr txBox="1"/>
          <p:nvPr>
            <p:custDataLst>
              <p:tags r:id="rId14"/>
            </p:custDataLst>
          </p:nvPr>
        </p:nvSpPr>
        <p:spPr>
          <a:xfrm>
            <a:off x="5476240" y="5444490"/>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第六节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8" name="文本框 7"/>
          <p:cNvSpPr txBox="1"/>
          <p:nvPr>
            <p:custDataLst>
              <p:tags r:id="rId15"/>
            </p:custDataLst>
          </p:nvPr>
        </p:nvSpPr>
        <p:spPr>
          <a:xfrm>
            <a:off x="5476240" y="3999865"/>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第四节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9" name="文本框 8"/>
          <p:cNvSpPr txBox="1"/>
          <p:nvPr>
            <p:custDataLst>
              <p:tags r:id="rId16"/>
            </p:custDataLst>
          </p:nvPr>
        </p:nvSpPr>
        <p:spPr>
          <a:xfrm>
            <a:off x="5476240" y="4721860"/>
            <a:ext cx="1059180" cy="398780"/>
          </a:xfrm>
          <a:prstGeom prst="rect">
            <a:avLst/>
          </a:prstGeom>
          <a:noFill/>
        </p:spPr>
        <p:txBody>
          <a:bodyPr wrap="square" rtlCol="0">
            <a:noAutofit/>
          </a:bodyPr>
          <a:p>
            <a:r>
              <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第五节</a:t>
            </a:r>
            <a:endParaRPr lang="zh-CN" altLang="en-US" sz="2300"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Tree>
    <p:custDataLst>
      <p:tags r:id="rId17"/>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3807460" cy="1198245"/>
            <a:chOff x="417" y="125"/>
            <a:chExt cx="5996" cy="1887"/>
          </a:xfrm>
        </p:grpSpPr>
        <p:sp>
          <p:nvSpPr>
            <p:cNvPr id="15" name="文本框 14"/>
            <p:cNvSpPr txBox="1"/>
            <p:nvPr/>
          </p:nvSpPr>
          <p:spPr>
            <a:xfrm>
              <a:off x="417" y="996"/>
              <a:ext cx="4608" cy="1016"/>
            </a:xfrm>
            <a:prstGeom prst="rect">
              <a:avLst/>
            </a:prstGeom>
            <a:noFill/>
          </p:spPr>
          <p:txBody>
            <a:bodyPr wrap="none" rtlCol="0" anchor="t">
              <a:spAutoFit/>
            </a:bodyPr>
            <a:p>
              <a:pPr algn="l"/>
              <a:r>
                <a:rPr lang="zh-CN" altLang="en-US" sz="3600">
                  <a:solidFill>
                    <a:srgbClr val="382C78"/>
                  </a:solidFill>
                  <a:sym typeface="+mn-ea"/>
                </a:rPr>
                <a:t>一、持机方式</a:t>
              </a:r>
              <a:endParaRPr lang="zh-CN" altLang="en-US" sz="3600">
                <a:solidFill>
                  <a:srgbClr val="382C78"/>
                </a:solidFill>
                <a:sym typeface="+mn-ea"/>
              </a:endParaRPr>
            </a:p>
          </p:txBody>
        </p:sp>
        <p:grpSp>
          <p:nvGrpSpPr>
            <p:cNvPr id="36" name="组合 35"/>
            <p:cNvGrpSpPr/>
            <p:nvPr/>
          </p:nvGrpSpPr>
          <p:grpSpPr>
            <a:xfrm>
              <a:off x="1336" y="125"/>
              <a:ext cx="5077" cy="781"/>
              <a:chOff x="1336" y="125"/>
              <a:chExt cx="5077" cy="781"/>
            </a:xfrm>
          </p:grpSpPr>
          <p:sp>
            <p:nvSpPr>
              <p:cNvPr id="32" name="矩形 31"/>
              <p:cNvSpPr/>
              <p:nvPr/>
            </p:nvSpPr>
            <p:spPr>
              <a:xfrm>
                <a:off x="1336" y="125"/>
                <a:ext cx="5076"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05" y="226"/>
                <a:ext cx="5008" cy="580"/>
              </a:xfrm>
              <a:prstGeom prst="rect">
                <a:avLst/>
              </a:prstGeom>
              <a:noFill/>
            </p:spPr>
            <p:txBody>
              <a:bodyPr wrap="square" rtlCol="0">
                <a:spAutoFit/>
              </a:bodyPr>
              <a:p>
                <a:pPr algn="l"/>
                <a:r>
                  <a:rPr>
                    <a:solidFill>
                      <a:schemeClr val="bg1"/>
                    </a:solidFill>
                  </a:rPr>
                  <a:t>第一节	影视拍摄的基本要领</a:t>
                </a:r>
                <a:endParaRPr>
                  <a:solidFill>
                    <a:schemeClr val="bg1"/>
                  </a:solidFill>
                </a:endParaRPr>
              </a:p>
            </p:txBody>
          </p:sp>
        </p:grpSp>
      </p:grpSp>
      <p:sp>
        <p:nvSpPr>
          <p:cNvPr id="2" name="文本框 1"/>
          <p:cNvSpPr txBox="1"/>
          <p:nvPr/>
        </p:nvSpPr>
        <p:spPr>
          <a:xfrm>
            <a:off x="264795" y="1277620"/>
            <a:ext cx="10248900" cy="398780"/>
          </a:xfrm>
          <a:prstGeom prst="rect">
            <a:avLst/>
          </a:prstGeom>
          <a:noFill/>
        </p:spPr>
        <p:txBody>
          <a:bodyPr wrap="square" rtlCol="0" anchor="t">
            <a:spAutoFit/>
          </a:bodyPr>
          <a:p>
            <a:r>
              <a:rPr sz="2000">
                <a:solidFill>
                  <a:srgbClr val="382C78"/>
                </a:solidFill>
                <a:sym typeface="+mn-ea"/>
              </a:rPr>
              <a:t>（一）固定持机</a:t>
            </a:r>
            <a:endParaRPr sz="2000">
              <a:solidFill>
                <a:srgbClr val="382C78"/>
              </a:solidFill>
              <a:sym typeface="+mn-ea"/>
            </a:endParaRPr>
          </a:p>
        </p:txBody>
      </p:sp>
      <p:grpSp>
        <p:nvGrpSpPr>
          <p:cNvPr id="4" name="组合 3"/>
          <p:cNvGrpSpPr/>
          <p:nvPr/>
        </p:nvGrpSpPr>
        <p:grpSpPr>
          <a:xfrm>
            <a:off x="1033780" y="1584325"/>
            <a:ext cx="7293594" cy="922020"/>
            <a:chOff x="9363" y="3519"/>
            <a:chExt cx="17147" cy="1452"/>
          </a:xfrm>
        </p:grpSpPr>
        <p:sp>
          <p:nvSpPr>
            <p:cNvPr id="5" name="矩形 4"/>
            <p:cNvSpPr/>
            <p:nvPr/>
          </p:nvSpPr>
          <p:spPr>
            <a:xfrm>
              <a:off x="9363" y="3971"/>
              <a:ext cx="976"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10399"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固定持机是将摄影（像）机固定在某种支撑辅助器材上进行拍摄，利用这种持机方式可以获得最稳定的画面。</a:t>
              </a:r>
              <a:endParaRPr lang="zh-CN" altLang="en-US" dirty="0">
                <a:latin typeface="+mn-ea"/>
                <a:cs typeface="宋体" panose="02010600030101010101" pitchFamily="2" charset="-122"/>
                <a:sym typeface="+mn-ea"/>
              </a:endParaRPr>
            </a:p>
          </p:txBody>
        </p:sp>
      </p:grpSp>
      <p:grpSp>
        <p:nvGrpSpPr>
          <p:cNvPr id="8" name="组合 7"/>
          <p:cNvGrpSpPr/>
          <p:nvPr/>
        </p:nvGrpSpPr>
        <p:grpSpPr>
          <a:xfrm>
            <a:off x="1033780" y="2506345"/>
            <a:ext cx="8730615" cy="922020"/>
            <a:chOff x="9363" y="3519"/>
            <a:chExt cx="13749" cy="1452"/>
          </a:xfrm>
        </p:grpSpPr>
        <p:sp>
          <p:nvSpPr>
            <p:cNvPr id="9" name="矩形 8"/>
            <p:cNvSpPr/>
            <p:nvPr/>
          </p:nvSpPr>
          <p:spPr>
            <a:xfrm>
              <a:off x="9363" y="3971"/>
              <a:ext cx="654"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文本框 9"/>
            <p:cNvSpPr txBox="1"/>
            <p:nvPr/>
          </p:nvSpPr>
          <p:spPr>
            <a:xfrm>
              <a:off x="10093" y="3519"/>
              <a:ext cx="13019"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最常用的固定持机方式是将摄影（像）机固定在三脚架上进行拍摄， 有条件的还可借助专业摇臂、升降架、轨道车、减震器等支撑系统来固定摄影（像）机。</a:t>
              </a:r>
              <a:endParaRPr lang="zh-CN" altLang="en-US" dirty="0">
                <a:latin typeface="+mn-ea"/>
                <a:cs typeface="宋体" panose="02010600030101010101" pitchFamily="2" charset="-122"/>
                <a:sym typeface="+mn-ea"/>
              </a:endParaRPr>
            </a:p>
          </p:txBody>
        </p:sp>
      </p:grpSp>
      <p:sp>
        <p:nvSpPr>
          <p:cNvPr id="11" name="文本框 10"/>
          <p:cNvSpPr txBox="1"/>
          <p:nvPr/>
        </p:nvSpPr>
        <p:spPr>
          <a:xfrm>
            <a:off x="497205" y="3428365"/>
            <a:ext cx="10248900" cy="398780"/>
          </a:xfrm>
          <a:prstGeom prst="rect">
            <a:avLst/>
          </a:prstGeom>
          <a:noFill/>
        </p:spPr>
        <p:txBody>
          <a:bodyPr wrap="square" rtlCol="0" anchor="t">
            <a:spAutoFit/>
          </a:bodyPr>
          <a:p>
            <a:r>
              <a:rPr sz="2000">
                <a:solidFill>
                  <a:srgbClr val="382C78"/>
                </a:solidFill>
                <a:sym typeface="+mn-ea"/>
              </a:rPr>
              <a:t>固定持机拍摄时应注意以下几点：</a:t>
            </a:r>
            <a:endParaRPr sz="2000">
              <a:solidFill>
                <a:srgbClr val="382C78"/>
              </a:solidFill>
              <a:sym typeface="+mn-ea"/>
            </a:endParaRPr>
          </a:p>
        </p:txBody>
      </p:sp>
      <p:grpSp>
        <p:nvGrpSpPr>
          <p:cNvPr id="12" name="组合 11"/>
          <p:cNvGrpSpPr/>
          <p:nvPr/>
        </p:nvGrpSpPr>
        <p:grpSpPr>
          <a:xfrm>
            <a:off x="1033780" y="3827145"/>
            <a:ext cx="7162165" cy="922020"/>
            <a:chOff x="9363" y="3519"/>
            <a:chExt cx="9451" cy="1452"/>
          </a:xfrm>
        </p:grpSpPr>
        <p:sp>
          <p:nvSpPr>
            <p:cNvPr id="13" name="矩形 12"/>
            <p:cNvSpPr/>
            <p:nvPr/>
          </p:nvSpPr>
          <p:spPr>
            <a:xfrm>
              <a:off x="9363" y="3971"/>
              <a:ext cx="460"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872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第一：利用三脚架进行固定持机拍摄时，要保证身体和摄影（像）机、三脚架处于分离状态，不能将身体压在摄影（像）机上。</a:t>
              </a:r>
              <a:endParaRPr lang="zh-CN" altLang="en-US" dirty="0">
                <a:latin typeface="+mn-ea"/>
                <a:cs typeface="宋体" panose="02010600030101010101" pitchFamily="2" charset="-122"/>
                <a:sym typeface="+mn-ea"/>
              </a:endParaRPr>
            </a:p>
          </p:txBody>
        </p:sp>
      </p:grpSp>
      <p:grpSp>
        <p:nvGrpSpPr>
          <p:cNvPr id="19" name="组合 18"/>
          <p:cNvGrpSpPr/>
          <p:nvPr/>
        </p:nvGrpSpPr>
        <p:grpSpPr>
          <a:xfrm>
            <a:off x="1033780" y="4749165"/>
            <a:ext cx="7162165" cy="922020"/>
            <a:chOff x="9363" y="3519"/>
            <a:chExt cx="16841" cy="1452"/>
          </a:xfrm>
        </p:grpSpPr>
        <p:sp>
          <p:nvSpPr>
            <p:cNvPr id="41" name="矩形 40"/>
            <p:cNvSpPr/>
            <p:nvPr/>
          </p:nvSpPr>
          <p:spPr>
            <a:xfrm>
              <a:off x="9363" y="3971"/>
              <a:ext cx="81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文本框 41"/>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第二：在运动载体支架上拍摄时，应采取防震措施，确保摄影（像）机在不稳定的运动中拍摄到相对稳定的画面。</a:t>
              </a:r>
              <a:endParaRPr lang="zh-CN" altLang="en-US" dirty="0">
                <a:latin typeface="+mn-ea"/>
                <a:cs typeface="宋体" panose="02010600030101010101" pitchFamily="2" charset="-122"/>
                <a:sym typeface="+mn-ea"/>
              </a:endParaRPr>
            </a:p>
          </p:txBody>
        </p:sp>
      </p:grpSp>
      <p:grpSp>
        <p:nvGrpSpPr>
          <p:cNvPr id="43" name="组合 42"/>
          <p:cNvGrpSpPr/>
          <p:nvPr/>
        </p:nvGrpSpPr>
        <p:grpSpPr>
          <a:xfrm>
            <a:off x="1033780" y="5570220"/>
            <a:ext cx="7162800" cy="922020"/>
            <a:chOff x="9363" y="3519"/>
            <a:chExt cx="11280" cy="1452"/>
          </a:xfrm>
        </p:grpSpPr>
        <p:sp>
          <p:nvSpPr>
            <p:cNvPr id="44" name="矩形 4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5" name="文本框 44"/>
            <p:cNvSpPr txBox="1"/>
            <p:nvPr/>
          </p:nvSpPr>
          <p:spPr>
            <a:xfrm>
              <a:off x="10093" y="3519"/>
              <a:ext cx="10550" cy="1452"/>
            </a:xfrm>
            <a:prstGeom prst="rect">
              <a:avLst/>
            </a:prstGeom>
            <a:noFill/>
          </p:spPr>
          <p:txBody>
            <a:bodyPr wrap="square" rtlCol="0" anchor="t">
              <a:spAutoFit/>
            </a:bodyPr>
            <a:p>
              <a:pPr algn="l" defTabSz="1218565">
                <a:lnSpc>
                  <a:spcPct val="150000"/>
                </a:lnSpc>
                <a:spcBef>
                  <a:spcPts val="1000"/>
                </a:spcBef>
                <a:defRPr/>
              </a:pPr>
              <a:r>
                <a:rPr lang="en-US" altLang="zh-CN" dirty="0">
                  <a:latin typeface="+mn-ea"/>
                  <a:cs typeface="宋体" panose="02010600030101010101" pitchFamily="2" charset="-122"/>
                  <a:sym typeface="+mn-ea"/>
                </a:rPr>
                <a:t> </a:t>
              </a:r>
              <a:r>
                <a:rPr lang="zh-CN" altLang="en-US" dirty="0">
                  <a:latin typeface="+mn-ea"/>
                  <a:cs typeface="宋体" panose="02010600030101010101" pitchFamily="2" charset="-122"/>
                  <a:sym typeface="+mn-ea"/>
                </a:rPr>
                <a:t>第三：为减轻拍摄工作产生的疲劳，应保持身体处于放松、舒适的状态，有利于长时间拍摄工作。</a:t>
              </a:r>
              <a:endParaRPr lang="zh-CN" altLang="en-US" dirty="0">
                <a:latin typeface="+mn-ea"/>
                <a:cs typeface="宋体" panose="02010600030101010101" pitchFamily="2" charset="-122"/>
                <a:sym typeface="+mn-ea"/>
              </a:endParaRPr>
            </a:p>
          </p:txBody>
        </p:sp>
      </p:grpSp>
      <p:pic>
        <p:nvPicPr>
          <p:cNvPr id="145" name="image74.png"/>
          <p:cNvPicPr>
            <a:picLocks noChangeAspect="1"/>
          </p:cNvPicPr>
          <p:nvPr/>
        </p:nvPicPr>
        <p:blipFill>
          <a:blip r:embed="rId1" cstate="print"/>
          <a:stretch>
            <a:fillRect/>
          </a:stretch>
        </p:blipFill>
        <p:spPr>
          <a:xfrm>
            <a:off x="8413750" y="632460"/>
            <a:ext cx="3012440" cy="2009140"/>
          </a:xfrm>
          <a:prstGeom prst="rect">
            <a:avLst/>
          </a:prstGeom>
        </p:spPr>
      </p:pic>
      <p:pic>
        <p:nvPicPr>
          <p:cNvPr id="147" name="image75.png"/>
          <p:cNvPicPr>
            <a:picLocks noChangeAspect="1"/>
          </p:cNvPicPr>
          <p:nvPr/>
        </p:nvPicPr>
        <p:blipFill>
          <a:blip r:embed="rId2" cstate="print"/>
          <a:stretch>
            <a:fillRect/>
          </a:stretch>
        </p:blipFill>
        <p:spPr>
          <a:xfrm>
            <a:off x="8413750" y="3633470"/>
            <a:ext cx="3184525" cy="2127885"/>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3807460" cy="1198245"/>
            <a:chOff x="417" y="125"/>
            <a:chExt cx="5996" cy="1887"/>
          </a:xfrm>
        </p:grpSpPr>
        <p:sp>
          <p:nvSpPr>
            <p:cNvPr id="15" name="文本框 14"/>
            <p:cNvSpPr txBox="1"/>
            <p:nvPr/>
          </p:nvSpPr>
          <p:spPr>
            <a:xfrm>
              <a:off x="417" y="996"/>
              <a:ext cx="4608" cy="1016"/>
            </a:xfrm>
            <a:prstGeom prst="rect">
              <a:avLst/>
            </a:prstGeom>
            <a:noFill/>
          </p:spPr>
          <p:txBody>
            <a:bodyPr wrap="none" rtlCol="0" anchor="t">
              <a:spAutoFit/>
            </a:bodyPr>
            <a:p>
              <a:pPr algn="l"/>
              <a:r>
                <a:rPr lang="zh-CN" altLang="en-US" sz="3600">
                  <a:solidFill>
                    <a:srgbClr val="382C78"/>
                  </a:solidFill>
                  <a:sym typeface="+mn-ea"/>
                </a:rPr>
                <a:t>一、持机方式</a:t>
              </a:r>
              <a:endParaRPr lang="zh-CN" altLang="en-US" sz="3600">
                <a:solidFill>
                  <a:srgbClr val="382C78"/>
                </a:solidFill>
                <a:sym typeface="+mn-ea"/>
              </a:endParaRPr>
            </a:p>
          </p:txBody>
        </p:sp>
        <p:grpSp>
          <p:nvGrpSpPr>
            <p:cNvPr id="36" name="组合 35"/>
            <p:cNvGrpSpPr/>
            <p:nvPr/>
          </p:nvGrpSpPr>
          <p:grpSpPr>
            <a:xfrm>
              <a:off x="1336" y="125"/>
              <a:ext cx="5077" cy="781"/>
              <a:chOff x="1336" y="125"/>
              <a:chExt cx="5077" cy="781"/>
            </a:xfrm>
          </p:grpSpPr>
          <p:sp>
            <p:nvSpPr>
              <p:cNvPr id="32" name="矩形 31"/>
              <p:cNvSpPr/>
              <p:nvPr/>
            </p:nvSpPr>
            <p:spPr>
              <a:xfrm>
                <a:off x="1336" y="125"/>
                <a:ext cx="5076"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05" y="226"/>
                <a:ext cx="5008" cy="580"/>
              </a:xfrm>
              <a:prstGeom prst="rect">
                <a:avLst/>
              </a:prstGeom>
              <a:noFill/>
            </p:spPr>
            <p:txBody>
              <a:bodyPr wrap="square" rtlCol="0">
                <a:spAutoFit/>
              </a:bodyPr>
              <a:p>
                <a:pPr algn="l"/>
                <a:r>
                  <a:rPr>
                    <a:solidFill>
                      <a:schemeClr val="bg1"/>
                    </a:solidFill>
                  </a:rPr>
                  <a:t>第一节	影视拍摄的基本要领</a:t>
                </a:r>
                <a:endParaRPr>
                  <a:solidFill>
                    <a:schemeClr val="bg1"/>
                  </a:solidFill>
                </a:endParaRPr>
              </a:p>
            </p:txBody>
          </p:sp>
        </p:grpSp>
      </p:grpSp>
      <p:sp>
        <p:nvSpPr>
          <p:cNvPr id="2" name="文本框 1"/>
          <p:cNvSpPr txBox="1"/>
          <p:nvPr/>
        </p:nvSpPr>
        <p:spPr>
          <a:xfrm>
            <a:off x="264795" y="1277620"/>
            <a:ext cx="10248900" cy="398780"/>
          </a:xfrm>
          <a:prstGeom prst="rect">
            <a:avLst/>
          </a:prstGeom>
          <a:noFill/>
        </p:spPr>
        <p:txBody>
          <a:bodyPr wrap="square" rtlCol="0" anchor="t">
            <a:spAutoFit/>
          </a:bodyPr>
          <a:p>
            <a:r>
              <a:rPr sz="2000">
                <a:solidFill>
                  <a:srgbClr val="382C78"/>
                </a:solidFill>
                <a:sym typeface="+mn-ea"/>
              </a:rPr>
              <a:t>（二）肩扛持机</a:t>
            </a:r>
            <a:endParaRPr sz="2000">
              <a:solidFill>
                <a:srgbClr val="382C78"/>
              </a:solidFill>
              <a:sym typeface="+mn-ea"/>
            </a:endParaRPr>
          </a:p>
        </p:txBody>
      </p:sp>
      <p:grpSp>
        <p:nvGrpSpPr>
          <p:cNvPr id="4" name="组合 3"/>
          <p:cNvGrpSpPr/>
          <p:nvPr/>
        </p:nvGrpSpPr>
        <p:grpSpPr>
          <a:xfrm>
            <a:off x="1033780" y="1584325"/>
            <a:ext cx="7293594" cy="922020"/>
            <a:chOff x="9363" y="3519"/>
            <a:chExt cx="17147" cy="1452"/>
          </a:xfrm>
        </p:grpSpPr>
        <p:sp>
          <p:nvSpPr>
            <p:cNvPr id="5" name="矩形 4"/>
            <p:cNvSpPr/>
            <p:nvPr/>
          </p:nvSpPr>
          <p:spPr>
            <a:xfrm>
              <a:off x="9363" y="3971"/>
              <a:ext cx="820"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10399"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肩扛持机是将摄影（像）机放置在人的肩部进行拍摄， 这种持机方式是获得相对稳定镜头的常用方式。</a:t>
              </a:r>
              <a:endParaRPr lang="zh-CN" altLang="en-US" dirty="0">
                <a:latin typeface="+mn-ea"/>
                <a:cs typeface="宋体" panose="02010600030101010101" pitchFamily="2" charset="-122"/>
                <a:sym typeface="+mn-ea"/>
              </a:endParaRPr>
            </a:p>
          </p:txBody>
        </p:sp>
      </p:grpSp>
      <p:sp>
        <p:nvSpPr>
          <p:cNvPr id="11" name="文本框 10"/>
          <p:cNvSpPr txBox="1"/>
          <p:nvPr/>
        </p:nvSpPr>
        <p:spPr>
          <a:xfrm>
            <a:off x="421640" y="2506345"/>
            <a:ext cx="10248900" cy="398780"/>
          </a:xfrm>
          <a:prstGeom prst="rect">
            <a:avLst/>
          </a:prstGeom>
          <a:noFill/>
        </p:spPr>
        <p:txBody>
          <a:bodyPr wrap="square" rtlCol="0" anchor="t">
            <a:spAutoFit/>
          </a:bodyPr>
          <a:p>
            <a:r>
              <a:rPr sz="2000">
                <a:solidFill>
                  <a:srgbClr val="382C78"/>
                </a:solidFill>
                <a:sym typeface="+mn-ea"/>
              </a:rPr>
              <a:t>肩扛持机拍摄时应注意以下几点：</a:t>
            </a:r>
            <a:endParaRPr sz="2000">
              <a:solidFill>
                <a:srgbClr val="382C78"/>
              </a:solidFill>
              <a:sym typeface="+mn-ea"/>
            </a:endParaRPr>
          </a:p>
        </p:txBody>
      </p:sp>
      <p:grpSp>
        <p:nvGrpSpPr>
          <p:cNvPr id="12" name="组合 11"/>
          <p:cNvGrpSpPr/>
          <p:nvPr/>
        </p:nvGrpSpPr>
        <p:grpSpPr>
          <a:xfrm>
            <a:off x="1034415" y="2967990"/>
            <a:ext cx="7162165" cy="1337945"/>
            <a:chOff x="9363" y="3519"/>
            <a:chExt cx="9451" cy="2107"/>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8721"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第一：拍摄时，首先要将摄影（像）机放在肩上架稳， 右手握紧手柄，进行电动变焦和录制操作；左手扶着遮光罩或寻像器，在手动拍摄状态下可方便进行光圈、聚焦和其他设置的调节。</a:t>
              </a:r>
              <a:endParaRPr lang="zh-CN" altLang="en-US" dirty="0">
                <a:latin typeface="+mn-ea"/>
                <a:cs typeface="宋体" panose="02010600030101010101" pitchFamily="2" charset="-122"/>
                <a:sym typeface="+mn-ea"/>
              </a:endParaRPr>
            </a:p>
          </p:txBody>
        </p:sp>
      </p:grpSp>
      <p:grpSp>
        <p:nvGrpSpPr>
          <p:cNvPr id="19" name="组合 18"/>
          <p:cNvGrpSpPr/>
          <p:nvPr/>
        </p:nvGrpSpPr>
        <p:grpSpPr>
          <a:xfrm>
            <a:off x="1020445" y="4305935"/>
            <a:ext cx="7306761" cy="922020"/>
            <a:chOff x="9363" y="3519"/>
            <a:chExt cx="17181" cy="1452"/>
          </a:xfrm>
        </p:grpSpPr>
        <p:sp>
          <p:nvSpPr>
            <p:cNvPr id="41" name="矩形 40"/>
            <p:cNvSpPr/>
            <p:nvPr/>
          </p:nvSpPr>
          <p:spPr>
            <a:xfrm>
              <a:off x="9363" y="3971"/>
              <a:ext cx="97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文本框 41"/>
            <p:cNvSpPr txBox="1"/>
            <p:nvPr/>
          </p:nvSpPr>
          <p:spPr>
            <a:xfrm>
              <a:off x="10433" y="3519"/>
              <a:ext cx="16111"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第二，进行移动拍摄时，双膝应略微弯曲，尽可能以身体运动代替步伐移动，减少晃动。</a:t>
              </a:r>
              <a:endParaRPr dirty="0">
                <a:latin typeface="+mn-ea"/>
                <a:cs typeface="宋体" panose="02010600030101010101" pitchFamily="2" charset="-122"/>
                <a:sym typeface="+mn-ea"/>
              </a:endParaRPr>
            </a:p>
          </p:txBody>
        </p:sp>
      </p:grpSp>
      <p:grpSp>
        <p:nvGrpSpPr>
          <p:cNvPr id="43" name="组合 42"/>
          <p:cNvGrpSpPr/>
          <p:nvPr/>
        </p:nvGrpSpPr>
        <p:grpSpPr>
          <a:xfrm>
            <a:off x="1033780" y="5227955"/>
            <a:ext cx="7162800" cy="922020"/>
            <a:chOff x="9363" y="3519"/>
            <a:chExt cx="11280" cy="1452"/>
          </a:xfrm>
        </p:grpSpPr>
        <p:sp>
          <p:nvSpPr>
            <p:cNvPr id="44" name="矩形 43"/>
            <p:cNvSpPr/>
            <p:nvPr/>
          </p:nvSpPr>
          <p:spPr>
            <a:xfrm>
              <a:off x="9363" y="3971"/>
              <a:ext cx="654"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5" name="文本框 44"/>
            <p:cNvSpPr txBox="1"/>
            <p:nvPr/>
          </p:nvSpPr>
          <p:spPr>
            <a:xfrm>
              <a:off x="10093" y="3519"/>
              <a:ext cx="10550"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第三，拍摄时可尽量利用身边的依靠物，如墙壁、树干等，使摄影（像）机保持相对稳定。</a:t>
              </a:r>
              <a:endParaRPr dirty="0">
                <a:latin typeface="+mn-ea"/>
                <a:cs typeface="宋体" panose="02010600030101010101" pitchFamily="2" charset="-122"/>
                <a:sym typeface="+mn-ea"/>
              </a:endParaRPr>
            </a:p>
          </p:txBody>
        </p:sp>
      </p:grpSp>
      <p:pic>
        <p:nvPicPr>
          <p:cNvPr id="149" name="image76.png"/>
          <p:cNvPicPr>
            <a:picLocks noChangeAspect="1"/>
          </p:cNvPicPr>
          <p:nvPr/>
        </p:nvPicPr>
        <p:blipFill>
          <a:blip r:embed="rId1" cstate="print"/>
          <a:stretch>
            <a:fillRect/>
          </a:stretch>
        </p:blipFill>
        <p:spPr>
          <a:xfrm>
            <a:off x="8413750" y="927100"/>
            <a:ext cx="3185160" cy="2122805"/>
          </a:xfrm>
          <a:prstGeom prst="rect">
            <a:avLst/>
          </a:prstGeom>
        </p:spPr>
      </p:pic>
      <p:pic>
        <p:nvPicPr>
          <p:cNvPr id="151" name="image77.png"/>
          <p:cNvPicPr>
            <a:picLocks noChangeAspect="1"/>
          </p:cNvPicPr>
          <p:nvPr/>
        </p:nvPicPr>
        <p:blipFill>
          <a:blip r:embed="rId2" cstate="print"/>
          <a:stretch>
            <a:fillRect/>
          </a:stretch>
        </p:blipFill>
        <p:spPr>
          <a:xfrm>
            <a:off x="8413750" y="3935730"/>
            <a:ext cx="3185160" cy="2122805"/>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3807460" cy="1198245"/>
            <a:chOff x="417" y="125"/>
            <a:chExt cx="5996" cy="1887"/>
          </a:xfrm>
        </p:grpSpPr>
        <p:sp>
          <p:nvSpPr>
            <p:cNvPr id="15" name="文本框 14"/>
            <p:cNvSpPr txBox="1"/>
            <p:nvPr/>
          </p:nvSpPr>
          <p:spPr>
            <a:xfrm>
              <a:off x="417" y="996"/>
              <a:ext cx="4608" cy="1016"/>
            </a:xfrm>
            <a:prstGeom prst="rect">
              <a:avLst/>
            </a:prstGeom>
            <a:noFill/>
          </p:spPr>
          <p:txBody>
            <a:bodyPr wrap="none" rtlCol="0" anchor="t">
              <a:spAutoFit/>
            </a:bodyPr>
            <a:p>
              <a:pPr algn="l"/>
              <a:r>
                <a:rPr lang="zh-CN" altLang="en-US" sz="3600">
                  <a:solidFill>
                    <a:srgbClr val="382C78"/>
                  </a:solidFill>
                  <a:sym typeface="+mn-ea"/>
                </a:rPr>
                <a:t>一、持机方式</a:t>
              </a:r>
              <a:endParaRPr lang="zh-CN" altLang="en-US" sz="3600">
                <a:solidFill>
                  <a:srgbClr val="382C78"/>
                </a:solidFill>
                <a:sym typeface="+mn-ea"/>
              </a:endParaRPr>
            </a:p>
          </p:txBody>
        </p:sp>
        <p:grpSp>
          <p:nvGrpSpPr>
            <p:cNvPr id="36" name="组合 35"/>
            <p:cNvGrpSpPr/>
            <p:nvPr/>
          </p:nvGrpSpPr>
          <p:grpSpPr>
            <a:xfrm>
              <a:off x="1336" y="125"/>
              <a:ext cx="5077" cy="781"/>
              <a:chOff x="1336" y="125"/>
              <a:chExt cx="5077" cy="781"/>
            </a:xfrm>
          </p:grpSpPr>
          <p:sp>
            <p:nvSpPr>
              <p:cNvPr id="32" name="矩形 31"/>
              <p:cNvSpPr/>
              <p:nvPr/>
            </p:nvSpPr>
            <p:spPr>
              <a:xfrm>
                <a:off x="1336" y="125"/>
                <a:ext cx="5076"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05" y="226"/>
                <a:ext cx="5008" cy="580"/>
              </a:xfrm>
              <a:prstGeom prst="rect">
                <a:avLst/>
              </a:prstGeom>
              <a:noFill/>
            </p:spPr>
            <p:txBody>
              <a:bodyPr wrap="square" rtlCol="0">
                <a:spAutoFit/>
              </a:bodyPr>
              <a:p>
                <a:pPr algn="l"/>
                <a:r>
                  <a:rPr>
                    <a:solidFill>
                      <a:schemeClr val="bg1"/>
                    </a:solidFill>
                  </a:rPr>
                  <a:t>第一节	影视拍摄的基本要领</a:t>
                </a:r>
                <a:endParaRPr>
                  <a:solidFill>
                    <a:schemeClr val="bg1"/>
                  </a:solidFill>
                </a:endParaRPr>
              </a:p>
            </p:txBody>
          </p:sp>
        </p:grpSp>
      </p:grpSp>
      <p:sp>
        <p:nvSpPr>
          <p:cNvPr id="2" name="文本框 1"/>
          <p:cNvSpPr txBox="1"/>
          <p:nvPr/>
        </p:nvSpPr>
        <p:spPr>
          <a:xfrm>
            <a:off x="264795" y="1277620"/>
            <a:ext cx="10248900" cy="398780"/>
          </a:xfrm>
          <a:prstGeom prst="rect">
            <a:avLst/>
          </a:prstGeom>
          <a:noFill/>
        </p:spPr>
        <p:txBody>
          <a:bodyPr wrap="square" rtlCol="0" anchor="t">
            <a:spAutoFit/>
          </a:bodyPr>
          <a:p>
            <a:r>
              <a:rPr sz="2000">
                <a:solidFill>
                  <a:srgbClr val="382C78"/>
                </a:solidFill>
                <a:sym typeface="+mn-ea"/>
              </a:rPr>
              <a:t>（三）徒手持机</a:t>
            </a:r>
            <a:endParaRPr sz="2000">
              <a:solidFill>
                <a:srgbClr val="382C78"/>
              </a:solidFill>
              <a:sym typeface="+mn-ea"/>
            </a:endParaRPr>
          </a:p>
        </p:txBody>
      </p:sp>
      <p:grpSp>
        <p:nvGrpSpPr>
          <p:cNvPr id="4" name="组合 3"/>
          <p:cNvGrpSpPr/>
          <p:nvPr/>
        </p:nvGrpSpPr>
        <p:grpSpPr>
          <a:xfrm>
            <a:off x="1033780" y="1584325"/>
            <a:ext cx="7620635" cy="1337945"/>
            <a:chOff x="9363" y="3519"/>
            <a:chExt cx="17349" cy="2107"/>
          </a:xfrm>
        </p:grpSpPr>
        <p:sp>
          <p:nvSpPr>
            <p:cNvPr id="5" name="矩形 4"/>
            <p:cNvSpPr/>
            <p:nvPr/>
          </p:nvSpPr>
          <p:spPr>
            <a:xfrm>
              <a:off x="9363" y="3971"/>
              <a:ext cx="820"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10399" y="3519"/>
              <a:ext cx="16313"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徒手持机是指不借助三脚架、摇臂等其他固定设备，采用手持摄影（像）机进行拍摄的一种持机方式。徒手持机拍摄的姿势有立姿、蹲姿、跪姿、坐姿等。徒手持机的形式有抱式、托式、举式、拎式等。</a:t>
              </a:r>
              <a:endParaRPr lang="zh-CN" altLang="en-US" dirty="0">
                <a:latin typeface="+mn-ea"/>
                <a:cs typeface="宋体" panose="02010600030101010101" pitchFamily="2" charset="-122"/>
                <a:sym typeface="+mn-ea"/>
              </a:endParaRPr>
            </a:p>
          </p:txBody>
        </p:sp>
      </p:grpSp>
      <p:sp>
        <p:nvSpPr>
          <p:cNvPr id="11" name="文本框 10"/>
          <p:cNvSpPr txBox="1"/>
          <p:nvPr/>
        </p:nvSpPr>
        <p:spPr>
          <a:xfrm>
            <a:off x="527050" y="2967990"/>
            <a:ext cx="10248900" cy="398780"/>
          </a:xfrm>
          <a:prstGeom prst="rect">
            <a:avLst/>
          </a:prstGeom>
          <a:noFill/>
        </p:spPr>
        <p:txBody>
          <a:bodyPr wrap="square" rtlCol="0" anchor="t">
            <a:spAutoFit/>
          </a:bodyPr>
          <a:p>
            <a:r>
              <a:rPr sz="2000">
                <a:solidFill>
                  <a:srgbClr val="382C78"/>
                </a:solidFill>
                <a:sym typeface="+mn-ea"/>
              </a:rPr>
              <a:t>肩扛持机拍摄时应注意以下几点：</a:t>
            </a:r>
            <a:endParaRPr sz="2000">
              <a:solidFill>
                <a:srgbClr val="382C78"/>
              </a:solidFill>
              <a:sym typeface="+mn-ea"/>
            </a:endParaRPr>
          </a:p>
        </p:txBody>
      </p:sp>
      <p:grpSp>
        <p:nvGrpSpPr>
          <p:cNvPr id="19" name="组合 18"/>
          <p:cNvGrpSpPr/>
          <p:nvPr/>
        </p:nvGrpSpPr>
        <p:grpSpPr>
          <a:xfrm>
            <a:off x="1033780" y="3366770"/>
            <a:ext cx="7306761" cy="922020"/>
            <a:chOff x="9363" y="3519"/>
            <a:chExt cx="17181" cy="1452"/>
          </a:xfrm>
        </p:grpSpPr>
        <p:sp>
          <p:nvSpPr>
            <p:cNvPr id="41" name="矩形 40"/>
            <p:cNvSpPr/>
            <p:nvPr/>
          </p:nvSpPr>
          <p:spPr>
            <a:xfrm>
              <a:off x="9363" y="3971"/>
              <a:ext cx="97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文本框 41"/>
            <p:cNvSpPr txBox="1"/>
            <p:nvPr/>
          </p:nvSpPr>
          <p:spPr>
            <a:xfrm>
              <a:off x="10433" y="3519"/>
              <a:ext cx="16111"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第一</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拍摄时，如果现场条件允许，可尽量利用身旁的依靠物或找一些物体作为辅助支撑</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使摄影（像）机保持相对稳定。</a:t>
              </a:r>
              <a:endParaRPr dirty="0">
                <a:latin typeface="+mn-ea"/>
                <a:cs typeface="宋体" panose="02010600030101010101" pitchFamily="2" charset="-122"/>
                <a:sym typeface="+mn-ea"/>
              </a:endParaRPr>
            </a:p>
          </p:txBody>
        </p:sp>
      </p:grpSp>
      <p:grpSp>
        <p:nvGrpSpPr>
          <p:cNvPr id="43" name="组合 42"/>
          <p:cNvGrpSpPr/>
          <p:nvPr/>
        </p:nvGrpSpPr>
        <p:grpSpPr>
          <a:xfrm>
            <a:off x="1033780" y="4288790"/>
            <a:ext cx="7162800" cy="635000"/>
            <a:chOff x="9363" y="3519"/>
            <a:chExt cx="11280" cy="1000"/>
          </a:xfrm>
        </p:grpSpPr>
        <p:sp>
          <p:nvSpPr>
            <p:cNvPr id="44" name="矩形 43"/>
            <p:cNvSpPr/>
            <p:nvPr/>
          </p:nvSpPr>
          <p:spPr>
            <a:xfrm>
              <a:off x="9363" y="3971"/>
              <a:ext cx="654"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5" name="文本框 44"/>
            <p:cNvSpPr txBox="1"/>
            <p:nvPr/>
          </p:nvSpPr>
          <p:spPr>
            <a:xfrm>
              <a:off x="10093" y="3519"/>
              <a:ext cx="10550" cy="798"/>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第二，横摇拍摄时，两脚不动，通过扭动身体进行拍摄。</a:t>
              </a:r>
              <a:endParaRPr dirty="0">
                <a:latin typeface="+mn-ea"/>
                <a:cs typeface="宋体" panose="02010600030101010101" pitchFamily="2" charset="-122"/>
                <a:sym typeface="+mn-ea"/>
              </a:endParaRPr>
            </a:p>
          </p:txBody>
        </p:sp>
      </p:grpSp>
      <p:grpSp>
        <p:nvGrpSpPr>
          <p:cNvPr id="7" name="组合 6"/>
          <p:cNvGrpSpPr/>
          <p:nvPr/>
        </p:nvGrpSpPr>
        <p:grpSpPr>
          <a:xfrm>
            <a:off x="1033780" y="5013960"/>
            <a:ext cx="7162800" cy="922020"/>
            <a:chOff x="9363" y="3519"/>
            <a:chExt cx="11280" cy="1452"/>
          </a:xfrm>
        </p:grpSpPr>
        <p:sp>
          <p:nvSpPr>
            <p:cNvPr id="8" name="矩形 7"/>
            <p:cNvSpPr/>
            <p:nvPr/>
          </p:nvSpPr>
          <p:spPr>
            <a:xfrm>
              <a:off x="9363" y="3971"/>
              <a:ext cx="654"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0093" y="3519"/>
              <a:ext cx="10550"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第三，边走边拍时，为减轻震动，双膝应略为弯曲，脚与地面平行地移动。</a:t>
              </a:r>
              <a:endParaRPr dirty="0">
                <a:latin typeface="+mn-ea"/>
                <a:cs typeface="宋体" panose="02010600030101010101" pitchFamily="2" charset="-122"/>
                <a:sym typeface="+mn-ea"/>
              </a:endParaRPr>
            </a:p>
          </p:txBody>
        </p:sp>
      </p:grpSp>
      <p:grpSp>
        <p:nvGrpSpPr>
          <p:cNvPr id="10" name="组合 9"/>
          <p:cNvGrpSpPr/>
          <p:nvPr/>
        </p:nvGrpSpPr>
        <p:grpSpPr>
          <a:xfrm>
            <a:off x="1033780" y="5800725"/>
            <a:ext cx="7162800" cy="922020"/>
            <a:chOff x="9363" y="3519"/>
            <a:chExt cx="11280" cy="1452"/>
          </a:xfrm>
        </p:grpSpPr>
        <p:sp>
          <p:nvSpPr>
            <p:cNvPr id="14" name="矩形 13"/>
            <p:cNvSpPr/>
            <p:nvPr/>
          </p:nvSpPr>
          <p:spPr>
            <a:xfrm>
              <a:off x="9363" y="3971"/>
              <a:ext cx="654"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文本框 15"/>
            <p:cNvSpPr txBox="1"/>
            <p:nvPr/>
          </p:nvSpPr>
          <p:spPr>
            <a:xfrm>
              <a:off x="10093" y="3519"/>
              <a:ext cx="10550"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第四，要注意控制好呼吸并把握好屏息的时间。避免因呼吸的起伏造成摄影（像）机不稳定。</a:t>
              </a:r>
              <a:endParaRPr dirty="0">
                <a:latin typeface="+mn-ea"/>
                <a:cs typeface="宋体" panose="02010600030101010101" pitchFamily="2" charset="-122"/>
                <a:sym typeface="+mn-ea"/>
              </a:endParaRPr>
            </a:p>
          </p:txBody>
        </p:sp>
      </p:grpSp>
      <p:pic>
        <p:nvPicPr>
          <p:cNvPr id="153" name="image78.png"/>
          <p:cNvPicPr>
            <a:picLocks noChangeAspect="1"/>
          </p:cNvPicPr>
          <p:nvPr/>
        </p:nvPicPr>
        <p:blipFill>
          <a:blip r:embed="rId1" cstate="print"/>
          <a:stretch>
            <a:fillRect/>
          </a:stretch>
        </p:blipFill>
        <p:spPr>
          <a:xfrm>
            <a:off x="8533765" y="1277620"/>
            <a:ext cx="3237230" cy="2411095"/>
          </a:xfrm>
          <a:prstGeom prst="rect">
            <a:avLst/>
          </a:prstGeom>
        </p:spPr>
      </p:pic>
      <p:pic>
        <p:nvPicPr>
          <p:cNvPr id="155" name="image79.png"/>
          <p:cNvPicPr>
            <a:picLocks noChangeAspect="1"/>
          </p:cNvPicPr>
          <p:nvPr/>
        </p:nvPicPr>
        <p:blipFill>
          <a:blip r:embed="rId2" cstate="print"/>
          <a:stretch>
            <a:fillRect/>
          </a:stretch>
        </p:blipFill>
        <p:spPr>
          <a:xfrm>
            <a:off x="8533765" y="4138295"/>
            <a:ext cx="3237865" cy="2159635"/>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906780" y="1419860"/>
            <a:ext cx="10694035" cy="635000"/>
            <a:chOff x="9363" y="3519"/>
            <a:chExt cx="16841" cy="1000"/>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运动镜头是指通过移动摄影机机位或者改变镜头焦距所拍摄的画面镜头。</a:t>
              </a:r>
              <a:endParaRPr lang="zh-CN" altLang="en-US" dirty="0">
                <a:latin typeface="+mn-ea"/>
                <a:cs typeface="宋体" panose="02010600030101010101" pitchFamily="2" charset="-122"/>
                <a:sym typeface="+mn-ea"/>
              </a:endParaRPr>
            </a:p>
          </p:txBody>
        </p:sp>
      </p:grpSp>
      <p:grpSp>
        <p:nvGrpSpPr>
          <p:cNvPr id="22" name="组合 21"/>
          <p:cNvGrpSpPr/>
          <p:nvPr/>
        </p:nvGrpSpPr>
        <p:grpSpPr>
          <a:xfrm>
            <a:off x="906780" y="2341880"/>
            <a:ext cx="10348595" cy="1753235"/>
            <a:chOff x="9363" y="3519"/>
            <a:chExt cx="16297" cy="2761"/>
          </a:xfrm>
        </p:grpSpPr>
        <p:sp>
          <p:nvSpPr>
            <p:cNvPr id="23" name="矩形 2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文本框 23"/>
            <p:cNvSpPr txBox="1"/>
            <p:nvPr/>
          </p:nvSpPr>
          <p:spPr>
            <a:xfrm>
              <a:off x="10093" y="3519"/>
              <a:ext cx="15567" cy="2761"/>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相对于固定镜头，运动镜头突破画面边缘框架的局限，具有模拟观众视点不断变化的特点，能够产生多变的景别、角度、空间和层次，形成独特的画面构图效果。运动镜头赋予影视更为丰富多样的画面造型形式，表现复杂的时空关系以及人与环境的关系，使得影视成为更加逼近生活、逼近现实的综合艺术。</a:t>
              </a:r>
              <a:endParaRPr lang="zh-CN" altLang="en-US" dirty="0">
                <a:latin typeface="+mn-ea"/>
                <a:cs typeface="宋体" panose="02010600030101010101" pitchFamily="2" charset="-122"/>
                <a:sym typeface="+mn-ea"/>
              </a:endParaRPr>
            </a:p>
          </p:txBody>
        </p:sp>
      </p:grpSp>
      <p:grpSp>
        <p:nvGrpSpPr>
          <p:cNvPr id="3" name="组合 2"/>
          <p:cNvGrpSpPr/>
          <p:nvPr/>
        </p:nvGrpSpPr>
        <p:grpSpPr>
          <a:xfrm>
            <a:off x="264795" y="79375"/>
            <a:ext cx="5669280" cy="1246505"/>
            <a:chOff x="417" y="125"/>
            <a:chExt cx="8928" cy="1963"/>
          </a:xfrm>
        </p:grpSpPr>
        <p:sp>
          <p:nvSpPr>
            <p:cNvPr id="15" name="文本框 14"/>
            <p:cNvSpPr txBox="1"/>
            <p:nvPr/>
          </p:nvSpPr>
          <p:spPr>
            <a:xfrm>
              <a:off x="417" y="1072"/>
              <a:ext cx="8928" cy="1016"/>
            </a:xfrm>
            <a:prstGeom prst="rect">
              <a:avLst/>
            </a:prstGeom>
            <a:noFill/>
          </p:spPr>
          <p:txBody>
            <a:bodyPr wrap="none" rtlCol="0" anchor="t">
              <a:spAutoFit/>
            </a:bodyPr>
            <a:p>
              <a:pPr algn="l"/>
              <a:r>
                <a:rPr lang="zh-CN" altLang="en-US" sz="3600">
                  <a:solidFill>
                    <a:srgbClr val="382C78"/>
                  </a:solidFill>
                  <a:sym typeface="+mn-ea"/>
                </a:rPr>
                <a:t>二、运动镜头及其造型功能</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308" cy="580"/>
              </a:xfrm>
              <a:prstGeom prst="rect">
                <a:avLst/>
              </a:prstGeom>
              <a:noFill/>
            </p:spPr>
            <p:txBody>
              <a:bodyPr wrap="none" rtlCol="0">
                <a:spAutoFit/>
              </a:bodyPr>
              <a:p>
                <a:r>
                  <a:rPr lang="zh-CN" altLang="en-US">
                    <a:solidFill>
                      <a:schemeClr val="bg1"/>
                    </a:solidFill>
                  </a:rPr>
                  <a:t>第一节</a:t>
                </a:r>
                <a:r>
                  <a:rPr lang="en-US" altLang="zh-CN">
                    <a:solidFill>
                      <a:schemeClr val="bg1"/>
                    </a:solidFill>
                  </a:rPr>
                  <a:t>     </a:t>
                </a:r>
                <a:r>
                  <a:rPr lang="zh-CN" altLang="en-US">
                    <a:solidFill>
                      <a:schemeClr val="bg1"/>
                    </a:solidFill>
                  </a:rPr>
                  <a:t>画面艺术</a:t>
                </a:r>
                <a:endParaRPr lang="zh-CN" altLang="en-US">
                  <a:solidFill>
                    <a:schemeClr val="bg1"/>
                  </a:solidFill>
                </a:endParaRPr>
              </a:p>
            </p:txBody>
          </p:sp>
        </p:grpSp>
      </p:grpSp>
      <p:grpSp>
        <p:nvGrpSpPr>
          <p:cNvPr id="5" name="组合 4"/>
          <p:cNvGrpSpPr/>
          <p:nvPr/>
        </p:nvGrpSpPr>
        <p:grpSpPr>
          <a:xfrm>
            <a:off x="906780" y="4094480"/>
            <a:ext cx="10348595" cy="922020"/>
            <a:chOff x="9363" y="3519"/>
            <a:chExt cx="16297" cy="1452"/>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0093" y="3519"/>
              <a:ext cx="15567"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镜头的运动方式主要有推、拉、摇、移、跟、升、降等，由此相应形成了推镜头、拉镜头、摇镜头、移镜头、跟镜头、升降镜头和综合镜头等运动拍摄形式。</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3807460" cy="1198245"/>
            <a:chOff x="417" y="125"/>
            <a:chExt cx="5996" cy="1887"/>
          </a:xfrm>
        </p:grpSpPr>
        <p:sp>
          <p:nvSpPr>
            <p:cNvPr id="15" name="文本框 14"/>
            <p:cNvSpPr txBox="1"/>
            <p:nvPr/>
          </p:nvSpPr>
          <p:spPr>
            <a:xfrm>
              <a:off x="417" y="996"/>
              <a:ext cx="4608" cy="1016"/>
            </a:xfrm>
            <a:prstGeom prst="rect">
              <a:avLst/>
            </a:prstGeom>
            <a:noFill/>
          </p:spPr>
          <p:txBody>
            <a:bodyPr wrap="none" rtlCol="0" anchor="t">
              <a:spAutoFit/>
            </a:bodyPr>
            <a:p>
              <a:pPr algn="l"/>
              <a:r>
                <a:rPr lang="zh-CN" altLang="en-US" sz="3600">
                  <a:solidFill>
                    <a:srgbClr val="382C78"/>
                  </a:solidFill>
                  <a:sym typeface="+mn-ea"/>
                </a:rPr>
                <a:t>一、持机方式</a:t>
              </a:r>
              <a:endParaRPr lang="zh-CN" altLang="en-US" sz="3600">
                <a:solidFill>
                  <a:srgbClr val="382C78"/>
                </a:solidFill>
                <a:sym typeface="+mn-ea"/>
              </a:endParaRPr>
            </a:p>
          </p:txBody>
        </p:sp>
        <p:grpSp>
          <p:nvGrpSpPr>
            <p:cNvPr id="36" name="组合 35"/>
            <p:cNvGrpSpPr/>
            <p:nvPr/>
          </p:nvGrpSpPr>
          <p:grpSpPr>
            <a:xfrm>
              <a:off x="1336" y="125"/>
              <a:ext cx="5077" cy="781"/>
              <a:chOff x="1336" y="125"/>
              <a:chExt cx="5077" cy="781"/>
            </a:xfrm>
          </p:grpSpPr>
          <p:sp>
            <p:nvSpPr>
              <p:cNvPr id="32" name="矩形 31"/>
              <p:cNvSpPr/>
              <p:nvPr/>
            </p:nvSpPr>
            <p:spPr>
              <a:xfrm>
                <a:off x="1336" y="125"/>
                <a:ext cx="5076"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05" y="226"/>
                <a:ext cx="5008" cy="580"/>
              </a:xfrm>
              <a:prstGeom prst="rect">
                <a:avLst/>
              </a:prstGeom>
              <a:noFill/>
            </p:spPr>
            <p:txBody>
              <a:bodyPr wrap="square" rtlCol="0">
                <a:spAutoFit/>
              </a:bodyPr>
              <a:p>
                <a:pPr algn="l"/>
                <a:r>
                  <a:rPr>
                    <a:solidFill>
                      <a:schemeClr val="bg1"/>
                    </a:solidFill>
                  </a:rPr>
                  <a:t>第一节	影视拍摄的基本要领</a:t>
                </a:r>
                <a:endParaRPr>
                  <a:solidFill>
                    <a:schemeClr val="bg1"/>
                  </a:solidFill>
                </a:endParaRPr>
              </a:p>
            </p:txBody>
          </p:sp>
        </p:grpSp>
      </p:grpSp>
      <p:sp>
        <p:nvSpPr>
          <p:cNvPr id="2" name="文本框 1"/>
          <p:cNvSpPr txBox="1"/>
          <p:nvPr/>
        </p:nvSpPr>
        <p:spPr>
          <a:xfrm>
            <a:off x="264795" y="1277620"/>
            <a:ext cx="10248900" cy="398780"/>
          </a:xfrm>
          <a:prstGeom prst="rect">
            <a:avLst/>
          </a:prstGeom>
          <a:noFill/>
        </p:spPr>
        <p:txBody>
          <a:bodyPr wrap="square" rtlCol="0" anchor="t">
            <a:spAutoFit/>
          </a:bodyPr>
          <a:p>
            <a:r>
              <a:rPr sz="2000">
                <a:solidFill>
                  <a:srgbClr val="382C78"/>
                </a:solidFill>
                <a:sym typeface="+mn-ea"/>
              </a:rPr>
              <a:t>（三）徒手持机</a:t>
            </a:r>
            <a:endParaRPr sz="2000">
              <a:solidFill>
                <a:srgbClr val="382C78"/>
              </a:solidFill>
              <a:sym typeface="+mn-ea"/>
            </a:endParaRPr>
          </a:p>
        </p:txBody>
      </p:sp>
      <p:grpSp>
        <p:nvGrpSpPr>
          <p:cNvPr id="4" name="组合 3"/>
          <p:cNvGrpSpPr/>
          <p:nvPr/>
        </p:nvGrpSpPr>
        <p:grpSpPr>
          <a:xfrm>
            <a:off x="1033780" y="1467485"/>
            <a:ext cx="7620635" cy="1337945"/>
            <a:chOff x="9363" y="3519"/>
            <a:chExt cx="17349" cy="2107"/>
          </a:xfrm>
        </p:grpSpPr>
        <p:sp>
          <p:nvSpPr>
            <p:cNvPr id="5" name="矩形 4"/>
            <p:cNvSpPr/>
            <p:nvPr/>
          </p:nvSpPr>
          <p:spPr>
            <a:xfrm>
              <a:off x="9363" y="3971"/>
              <a:ext cx="820"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10399" y="3519"/>
              <a:ext cx="16313"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徒手持机是指不借助三脚架、摇臂等其他固定设备，采用手持摄影（像）机进行拍摄的一种持机方式。徒手持机拍摄的姿势有立姿、蹲姿、跪姿、坐姿等。徒手持机的形式有抱式、托式、举式、拎式等。</a:t>
              </a:r>
              <a:endParaRPr lang="zh-CN" altLang="en-US" dirty="0">
                <a:latin typeface="+mn-ea"/>
                <a:cs typeface="宋体" panose="02010600030101010101" pitchFamily="2" charset="-122"/>
                <a:sym typeface="+mn-ea"/>
              </a:endParaRPr>
            </a:p>
          </p:txBody>
        </p:sp>
      </p:grpSp>
      <p:sp>
        <p:nvSpPr>
          <p:cNvPr id="11" name="文本框 10"/>
          <p:cNvSpPr txBox="1"/>
          <p:nvPr/>
        </p:nvSpPr>
        <p:spPr>
          <a:xfrm>
            <a:off x="527050" y="2734310"/>
            <a:ext cx="10248900" cy="398780"/>
          </a:xfrm>
          <a:prstGeom prst="rect">
            <a:avLst/>
          </a:prstGeom>
          <a:noFill/>
        </p:spPr>
        <p:txBody>
          <a:bodyPr wrap="square" rtlCol="0" anchor="t">
            <a:spAutoFit/>
          </a:bodyPr>
          <a:p>
            <a:r>
              <a:rPr sz="2000">
                <a:solidFill>
                  <a:srgbClr val="382C78"/>
                </a:solidFill>
                <a:sym typeface="+mn-ea"/>
              </a:rPr>
              <a:t>肩扛持机拍摄时应注意以下几点：</a:t>
            </a:r>
            <a:endParaRPr sz="2000">
              <a:solidFill>
                <a:srgbClr val="382C78"/>
              </a:solidFill>
              <a:sym typeface="+mn-ea"/>
            </a:endParaRPr>
          </a:p>
        </p:txBody>
      </p:sp>
      <p:grpSp>
        <p:nvGrpSpPr>
          <p:cNvPr id="19" name="组合 18"/>
          <p:cNvGrpSpPr/>
          <p:nvPr/>
        </p:nvGrpSpPr>
        <p:grpSpPr>
          <a:xfrm>
            <a:off x="1033780" y="3001645"/>
            <a:ext cx="7306761" cy="922020"/>
            <a:chOff x="9363" y="3519"/>
            <a:chExt cx="17181" cy="1452"/>
          </a:xfrm>
        </p:grpSpPr>
        <p:sp>
          <p:nvSpPr>
            <p:cNvPr id="41" name="矩形 40"/>
            <p:cNvSpPr/>
            <p:nvPr/>
          </p:nvSpPr>
          <p:spPr>
            <a:xfrm>
              <a:off x="9363" y="3971"/>
              <a:ext cx="97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文本框 41"/>
            <p:cNvSpPr txBox="1"/>
            <p:nvPr/>
          </p:nvSpPr>
          <p:spPr>
            <a:xfrm>
              <a:off x="10433" y="3519"/>
              <a:ext cx="16111"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第一</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拍摄时，如果现场条件允许，可尽量利用身旁的依靠物或找一些物体作为辅助支撑</a:t>
              </a:r>
              <a:r>
                <a:rPr lang="zh-CN" dirty="0">
                  <a:latin typeface="+mn-ea"/>
                  <a:cs typeface="宋体" panose="02010600030101010101" pitchFamily="2" charset="-122"/>
                  <a:sym typeface="+mn-ea"/>
                </a:rPr>
                <a:t>，</a:t>
              </a:r>
              <a:r>
                <a:rPr dirty="0">
                  <a:latin typeface="+mn-ea"/>
                  <a:cs typeface="宋体" panose="02010600030101010101" pitchFamily="2" charset="-122"/>
                  <a:sym typeface="+mn-ea"/>
                </a:rPr>
                <a:t>使摄影（像）机保持相对稳定。</a:t>
              </a:r>
              <a:endParaRPr dirty="0">
                <a:latin typeface="+mn-ea"/>
                <a:cs typeface="宋体" panose="02010600030101010101" pitchFamily="2" charset="-122"/>
                <a:sym typeface="+mn-ea"/>
              </a:endParaRPr>
            </a:p>
          </p:txBody>
        </p:sp>
      </p:grpSp>
      <p:grpSp>
        <p:nvGrpSpPr>
          <p:cNvPr id="43" name="组合 42"/>
          <p:cNvGrpSpPr/>
          <p:nvPr/>
        </p:nvGrpSpPr>
        <p:grpSpPr>
          <a:xfrm>
            <a:off x="1033780" y="3806825"/>
            <a:ext cx="7162800" cy="635000"/>
            <a:chOff x="9363" y="3519"/>
            <a:chExt cx="11280" cy="1000"/>
          </a:xfrm>
        </p:grpSpPr>
        <p:sp>
          <p:nvSpPr>
            <p:cNvPr id="44" name="矩形 43"/>
            <p:cNvSpPr/>
            <p:nvPr/>
          </p:nvSpPr>
          <p:spPr>
            <a:xfrm>
              <a:off x="9363" y="3971"/>
              <a:ext cx="654"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5" name="文本框 44"/>
            <p:cNvSpPr txBox="1"/>
            <p:nvPr/>
          </p:nvSpPr>
          <p:spPr>
            <a:xfrm>
              <a:off x="10093" y="3519"/>
              <a:ext cx="10550" cy="798"/>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第二，横摇拍摄时，两脚不动，通过扭动身体进行拍摄。</a:t>
              </a:r>
              <a:endParaRPr dirty="0">
                <a:latin typeface="+mn-ea"/>
                <a:cs typeface="宋体" panose="02010600030101010101" pitchFamily="2" charset="-122"/>
                <a:sym typeface="+mn-ea"/>
              </a:endParaRPr>
            </a:p>
          </p:txBody>
        </p:sp>
      </p:grpSp>
      <p:grpSp>
        <p:nvGrpSpPr>
          <p:cNvPr id="7" name="组合 6"/>
          <p:cNvGrpSpPr/>
          <p:nvPr/>
        </p:nvGrpSpPr>
        <p:grpSpPr>
          <a:xfrm>
            <a:off x="1033780" y="4502785"/>
            <a:ext cx="7162800" cy="922020"/>
            <a:chOff x="9363" y="3519"/>
            <a:chExt cx="11280" cy="1452"/>
          </a:xfrm>
        </p:grpSpPr>
        <p:sp>
          <p:nvSpPr>
            <p:cNvPr id="8" name="矩形 7"/>
            <p:cNvSpPr/>
            <p:nvPr/>
          </p:nvSpPr>
          <p:spPr>
            <a:xfrm>
              <a:off x="9363" y="3971"/>
              <a:ext cx="654"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0093" y="3519"/>
              <a:ext cx="10550"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第三，边走边拍时，为减轻震动，双膝应略为弯曲，脚与地面平行地移动。</a:t>
              </a:r>
              <a:endParaRPr dirty="0">
                <a:latin typeface="+mn-ea"/>
                <a:cs typeface="宋体" panose="02010600030101010101" pitchFamily="2" charset="-122"/>
                <a:sym typeface="+mn-ea"/>
              </a:endParaRPr>
            </a:p>
          </p:txBody>
        </p:sp>
      </p:grpSp>
      <p:grpSp>
        <p:nvGrpSpPr>
          <p:cNvPr id="10" name="组合 9"/>
          <p:cNvGrpSpPr/>
          <p:nvPr/>
        </p:nvGrpSpPr>
        <p:grpSpPr>
          <a:xfrm>
            <a:off x="1033780" y="5289550"/>
            <a:ext cx="7162800" cy="922020"/>
            <a:chOff x="9363" y="3519"/>
            <a:chExt cx="11280" cy="1452"/>
          </a:xfrm>
        </p:grpSpPr>
        <p:sp>
          <p:nvSpPr>
            <p:cNvPr id="14" name="矩形 13"/>
            <p:cNvSpPr/>
            <p:nvPr/>
          </p:nvSpPr>
          <p:spPr>
            <a:xfrm>
              <a:off x="9363" y="3971"/>
              <a:ext cx="654"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文本框 15"/>
            <p:cNvSpPr txBox="1"/>
            <p:nvPr/>
          </p:nvSpPr>
          <p:spPr>
            <a:xfrm>
              <a:off x="10093" y="3519"/>
              <a:ext cx="10550"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第四，要注意控制好呼吸并把握好屏息的时间。避免因呼吸的起伏造成摄影（像）机不稳定。</a:t>
              </a:r>
              <a:endParaRPr dirty="0">
                <a:latin typeface="+mn-ea"/>
                <a:cs typeface="宋体" panose="02010600030101010101" pitchFamily="2" charset="-122"/>
                <a:sym typeface="+mn-ea"/>
              </a:endParaRPr>
            </a:p>
          </p:txBody>
        </p:sp>
      </p:grpSp>
      <p:pic>
        <p:nvPicPr>
          <p:cNvPr id="153" name="image78.png"/>
          <p:cNvPicPr>
            <a:picLocks noChangeAspect="1"/>
          </p:cNvPicPr>
          <p:nvPr/>
        </p:nvPicPr>
        <p:blipFill>
          <a:blip r:embed="rId1" cstate="print"/>
          <a:stretch>
            <a:fillRect/>
          </a:stretch>
        </p:blipFill>
        <p:spPr>
          <a:xfrm>
            <a:off x="8533765" y="1277620"/>
            <a:ext cx="3237230" cy="2411095"/>
          </a:xfrm>
          <a:prstGeom prst="rect">
            <a:avLst/>
          </a:prstGeom>
        </p:spPr>
      </p:pic>
      <p:pic>
        <p:nvPicPr>
          <p:cNvPr id="155" name="image79.png"/>
          <p:cNvPicPr>
            <a:picLocks noChangeAspect="1"/>
          </p:cNvPicPr>
          <p:nvPr/>
        </p:nvPicPr>
        <p:blipFill>
          <a:blip r:embed="rId2" cstate="print"/>
          <a:stretch>
            <a:fillRect/>
          </a:stretch>
        </p:blipFill>
        <p:spPr>
          <a:xfrm>
            <a:off x="8533765" y="4138295"/>
            <a:ext cx="3237865" cy="2159635"/>
          </a:xfrm>
          <a:prstGeom prst="rect">
            <a:avLst/>
          </a:prstGeom>
        </p:spPr>
      </p:pic>
      <p:grpSp>
        <p:nvGrpSpPr>
          <p:cNvPr id="12" name="组合 11"/>
          <p:cNvGrpSpPr/>
          <p:nvPr/>
        </p:nvGrpSpPr>
        <p:grpSpPr>
          <a:xfrm>
            <a:off x="1033780" y="6021070"/>
            <a:ext cx="7162800" cy="635000"/>
            <a:chOff x="9363" y="3519"/>
            <a:chExt cx="11280" cy="1000"/>
          </a:xfrm>
        </p:grpSpPr>
        <p:sp>
          <p:nvSpPr>
            <p:cNvPr id="13" name="矩形 12"/>
            <p:cNvSpPr/>
            <p:nvPr/>
          </p:nvSpPr>
          <p:spPr>
            <a:xfrm>
              <a:off x="9363" y="3971"/>
              <a:ext cx="654"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文本框 16"/>
            <p:cNvSpPr txBox="1"/>
            <p:nvPr/>
          </p:nvSpPr>
          <p:spPr>
            <a:xfrm>
              <a:off x="10093" y="3519"/>
              <a:ext cx="10550" cy="798"/>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第五，身体应保持自然放松，确保能进行长时间拍摄。</a:t>
              </a:r>
              <a:endParaRPr dirty="0">
                <a:latin typeface="+mn-ea"/>
                <a:cs typeface="宋体" panose="02010600030101010101" pitchFamily="2" charset="-122"/>
                <a:sym typeface="+mn-ea"/>
              </a:endParaRPr>
            </a:p>
          </p:txBody>
        </p:sp>
      </p:grpSp>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4297680" cy="1198245"/>
            <a:chOff x="417" y="125"/>
            <a:chExt cx="6768" cy="1887"/>
          </a:xfrm>
        </p:grpSpPr>
        <p:sp>
          <p:nvSpPr>
            <p:cNvPr id="15" name="文本框 14"/>
            <p:cNvSpPr txBox="1"/>
            <p:nvPr/>
          </p:nvSpPr>
          <p:spPr>
            <a:xfrm>
              <a:off x="417" y="996"/>
              <a:ext cx="6768" cy="1016"/>
            </a:xfrm>
            <a:prstGeom prst="rect">
              <a:avLst/>
            </a:prstGeom>
            <a:noFill/>
          </p:spPr>
          <p:txBody>
            <a:bodyPr wrap="none" rtlCol="0" anchor="t">
              <a:spAutoFit/>
            </a:bodyPr>
            <a:p>
              <a:pPr algn="l"/>
              <a:r>
                <a:rPr lang="zh-CN" altLang="en-US" sz="3600">
                  <a:solidFill>
                    <a:srgbClr val="382C78"/>
                  </a:solidFill>
                  <a:sym typeface="+mn-ea"/>
                </a:rPr>
                <a:t>二、拍摄的基本要求</a:t>
              </a:r>
              <a:endParaRPr lang="zh-CN" altLang="en-US" sz="3600">
                <a:solidFill>
                  <a:srgbClr val="382C78"/>
                </a:solidFill>
                <a:sym typeface="+mn-ea"/>
              </a:endParaRPr>
            </a:p>
          </p:txBody>
        </p:sp>
        <p:grpSp>
          <p:nvGrpSpPr>
            <p:cNvPr id="36" name="组合 35"/>
            <p:cNvGrpSpPr/>
            <p:nvPr/>
          </p:nvGrpSpPr>
          <p:grpSpPr>
            <a:xfrm>
              <a:off x="1336" y="125"/>
              <a:ext cx="5077" cy="781"/>
              <a:chOff x="1336" y="125"/>
              <a:chExt cx="5077" cy="781"/>
            </a:xfrm>
          </p:grpSpPr>
          <p:sp>
            <p:nvSpPr>
              <p:cNvPr id="32" name="矩形 31"/>
              <p:cNvSpPr/>
              <p:nvPr/>
            </p:nvSpPr>
            <p:spPr>
              <a:xfrm>
                <a:off x="1336" y="125"/>
                <a:ext cx="5076"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05" y="226"/>
                <a:ext cx="5008" cy="580"/>
              </a:xfrm>
              <a:prstGeom prst="rect">
                <a:avLst/>
              </a:prstGeom>
              <a:noFill/>
            </p:spPr>
            <p:txBody>
              <a:bodyPr wrap="square" rtlCol="0">
                <a:spAutoFit/>
              </a:bodyPr>
              <a:p>
                <a:pPr algn="l"/>
                <a:r>
                  <a:rPr>
                    <a:solidFill>
                      <a:schemeClr val="bg1"/>
                    </a:solidFill>
                  </a:rPr>
                  <a:t>第一节	影视拍摄的基本要领</a:t>
                </a:r>
                <a:endParaRPr>
                  <a:solidFill>
                    <a:schemeClr val="bg1"/>
                  </a:solidFill>
                </a:endParaRPr>
              </a:p>
            </p:txBody>
          </p:sp>
        </p:grpSp>
      </p:grpSp>
      <p:sp>
        <p:nvSpPr>
          <p:cNvPr id="2" name="文本框 1"/>
          <p:cNvSpPr txBox="1"/>
          <p:nvPr/>
        </p:nvSpPr>
        <p:spPr>
          <a:xfrm>
            <a:off x="264795" y="1291590"/>
            <a:ext cx="10248900" cy="398780"/>
          </a:xfrm>
          <a:prstGeom prst="rect">
            <a:avLst/>
          </a:prstGeom>
          <a:noFill/>
        </p:spPr>
        <p:txBody>
          <a:bodyPr wrap="square" rtlCol="0" anchor="t">
            <a:spAutoFit/>
          </a:bodyPr>
          <a:p>
            <a:r>
              <a:rPr sz="2000">
                <a:solidFill>
                  <a:srgbClr val="382C78"/>
                </a:solidFill>
                <a:sym typeface="+mn-ea"/>
              </a:rPr>
              <a:t>（一）画面要平</a:t>
            </a:r>
            <a:endParaRPr sz="2000">
              <a:solidFill>
                <a:srgbClr val="382C78"/>
              </a:solidFill>
              <a:sym typeface="+mn-ea"/>
            </a:endParaRPr>
          </a:p>
        </p:txBody>
      </p:sp>
      <p:grpSp>
        <p:nvGrpSpPr>
          <p:cNvPr id="21" name="组合 20"/>
          <p:cNvGrpSpPr/>
          <p:nvPr/>
        </p:nvGrpSpPr>
        <p:grpSpPr>
          <a:xfrm>
            <a:off x="906780" y="1847215"/>
            <a:ext cx="10694035" cy="635000"/>
            <a:chOff x="9363" y="3519"/>
            <a:chExt cx="16841" cy="1000"/>
          </a:xfrm>
        </p:grpSpPr>
        <p:sp>
          <p:nvSpPr>
            <p:cNvPr id="18" name="矩形 1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文本框 19"/>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画面的地平线要保持水平，这是正常画面的基本要求。</a:t>
              </a:r>
              <a:endParaRPr lang="zh-CN" altLang="en-US" dirty="0">
                <a:latin typeface="+mn-ea"/>
                <a:cs typeface="宋体" panose="02010600030101010101" pitchFamily="2" charset="-122"/>
                <a:sym typeface="+mn-ea"/>
              </a:endParaRPr>
            </a:p>
          </p:txBody>
        </p:sp>
      </p:grpSp>
      <p:grpSp>
        <p:nvGrpSpPr>
          <p:cNvPr id="22" name="组合 21"/>
          <p:cNvGrpSpPr/>
          <p:nvPr/>
        </p:nvGrpSpPr>
        <p:grpSpPr>
          <a:xfrm>
            <a:off x="906780" y="2831465"/>
            <a:ext cx="10694035" cy="2168525"/>
            <a:chOff x="9363" y="3519"/>
            <a:chExt cx="16841" cy="3415"/>
          </a:xfrm>
        </p:grpSpPr>
        <p:sp>
          <p:nvSpPr>
            <p:cNvPr id="23" name="矩形 2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文本框 23"/>
            <p:cNvSpPr txBox="1"/>
            <p:nvPr/>
          </p:nvSpPr>
          <p:spPr>
            <a:xfrm>
              <a:off x="10093" y="3519"/>
              <a:ext cx="16111" cy="3415"/>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保证画面水平的方法是：使用具有水平仪的三脚架摄像时，可调整三脚架三条腿的长短或云台位置，使水平仪内的水银泡正好处于中心位置，此时画面水平；用肩扛式或没有水平仪的三脚架摄像时，要保持寻像器的横边与景物的地平线平行，此时画面水平；如果以地平线为参考或拍摄方向发生了改变，这时就要以与地面垂直的物体做参照，使其垂直线与画框纵边平行，就能使画面呈现出水平感觉。</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4297680" cy="1198245"/>
            <a:chOff x="417" y="125"/>
            <a:chExt cx="6768" cy="1887"/>
          </a:xfrm>
        </p:grpSpPr>
        <p:sp>
          <p:nvSpPr>
            <p:cNvPr id="15" name="文本框 14"/>
            <p:cNvSpPr txBox="1"/>
            <p:nvPr/>
          </p:nvSpPr>
          <p:spPr>
            <a:xfrm>
              <a:off x="417" y="996"/>
              <a:ext cx="6768" cy="1016"/>
            </a:xfrm>
            <a:prstGeom prst="rect">
              <a:avLst/>
            </a:prstGeom>
            <a:noFill/>
          </p:spPr>
          <p:txBody>
            <a:bodyPr wrap="none" rtlCol="0" anchor="t">
              <a:spAutoFit/>
            </a:bodyPr>
            <a:p>
              <a:pPr algn="l"/>
              <a:r>
                <a:rPr lang="zh-CN" altLang="en-US" sz="3600">
                  <a:solidFill>
                    <a:srgbClr val="382C78"/>
                  </a:solidFill>
                  <a:sym typeface="+mn-ea"/>
                </a:rPr>
                <a:t>二、拍摄的基本要求</a:t>
              </a:r>
              <a:endParaRPr lang="zh-CN" altLang="en-US" sz="3600">
                <a:solidFill>
                  <a:srgbClr val="382C78"/>
                </a:solidFill>
                <a:sym typeface="+mn-ea"/>
              </a:endParaRPr>
            </a:p>
          </p:txBody>
        </p:sp>
        <p:grpSp>
          <p:nvGrpSpPr>
            <p:cNvPr id="36" name="组合 35"/>
            <p:cNvGrpSpPr/>
            <p:nvPr/>
          </p:nvGrpSpPr>
          <p:grpSpPr>
            <a:xfrm>
              <a:off x="1336" y="125"/>
              <a:ext cx="5077" cy="781"/>
              <a:chOff x="1336" y="125"/>
              <a:chExt cx="5077" cy="781"/>
            </a:xfrm>
          </p:grpSpPr>
          <p:sp>
            <p:nvSpPr>
              <p:cNvPr id="32" name="矩形 31"/>
              <p:cNvSpPr/>
              <p:nvPr/>
            </p:nvSpPr>
            <p:spPr>
              <a:xfrm>
                <a:off x="1336" y="125"/>
                <a:ext cx="5076"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05" y="226"/>
                <a:ext cx="5008" cy="580"/>
              </a:xfrm>
              <a:prstGeom prst="rect">
                <a:avLst/>
              </a:prstGeom>
              <a:noFill/>
            </p:spPr>
            <p:txBody>
              <a:bodyPr wrap="square" rtlCol="0">
                <a:spAutoFit/>
              </a:bodyPr>
              <a:p>
                <a:pPr algn="l"/>
                <a:r>
                  <a:rPr>
                    <a:solidFill>
                      <a:schemeClr val="bg1"/>
                    </a:solidFill>
                  </a:rPr>
                  <a:t>第一节	影视拍摄的基本要领</a:t>
                </a:r>
                <a:endParaRPr>
                  <a:solidFill>
                    <a:schemeClr val="bg1"/>
                  </a:solidFill>
                </a:endParaRPr>
              </a:p>
            </p:txBody>
          </p:sp>
        </p:grpSp>
      </p:grpSp>
      <p:sp>
        <p:nvSpPr>
          <p:cNvPr id="2" name="文本框 1"/>
          <p:cNvSpPr txBox="1"/>
          <p:nvPr/>
        </p:nvSpPr>
        <p:spPr>
          <a:xfrm>
            <a:off x="264795" y="1291590"/>
            <a:ext cx="10248900" cy="398780"/>
          </a:xfrm>
          <a:prstGeom prst="rect">
            <a:avLst/>
          </a:prstGeom>
          <a:noFill/>
        </p:spPr>
        <p:txBody>
          <a:bodyPr wrap="square" rtlCol="0" anchor="t">
            <a:spAutoFit/>
          </a:bodyPr>
          <a:p>
            <a:r>
              <a:rPr sz="2000">
                <a:solidFill>
                  <a:srgbClr val="382C78"/>
                </a:solidFill>
                <a:sym typeface="+mn-ea"/>
              </a:rPr>
              <a:t>（一）画面要平</a:t>
            </a:r>
            <a:endParaRPr sz="2000">
              <a:solidFill>
                <a:srgbClr val="382C78"/>
              </a:solidFill>
              <a:sym typeface="+mn-ea"/>
            </a:endParaRPr>
          </a:p>
        </p:txBody>
      </p:sp>
      <p:grpSp>
        <p:nvGrpSpPr>
          <p:cNvPr id="21" name="组合 20"/>
          <p:cNvGrpSpPr/>
          <p:nvPr/>
        </p:nvGrpSpPr>
        <p:grpSpPr>
          <a:xfrm>
            <a:off x="906780" y="1578610"/>
            <a:ext cx="10694035" cy="635000"/>
            <a:chOff x="9363" y="3519"/>
            <a:chExt cx="16841" cy="1000"/>
          </a:xfrm>
        </p:grpSpPr>
        <p:sp>
          <p:nvSpPr>
            <p:cNvPr id="18" name="矩形 1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文本框 19"/>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画面的地平线要保持水平，这是正常画面的基本要求。</a:t>
              </a:r>
              <a:endParaRPr lang="zh-CN" altLang="en-US" dirty="0">
                <a:latin typeface="+mn-ea"/>
                <a:cs typeface="宋体" panose="02010600030101010101" pitchFamily="2" charset="-122"/>
                <a:sym typeface="+mn-ea"/>
              </a:endParaRPr>
            </a:p>
          </p:txBody>
        </p:sp>
      </p:grpSp>
      <p:grpSp>
        <p:nvGrpSpPr>
          <p:cNvPr id="22" name="组合 21"/>
          <p:cNvGrpSpPr/>
          <p:nvPr/>
        </p:nvGrpSpPr>
        <p:grpSpPr>
          <a:xfrm>
            <a:off x="906780" y="2171700"/>
            <a:ext cx="10852150" cy="1753235"/>
            <a:chOff x="9363" y="3519"/>
            <a:chExt cx="16841" cy="2761"/>
          </a:xfrm>
        </p:grpSpPr>
        <p:sp>
          <p:nvSpPr>
            <p:cNvPr id="23" name="矩形 2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文本框 23"/>
            <p:cNvSpPr txBox="1"/>
            <p:nvPr/>
          </p:nvSpPr>
          <p:spPr>
            <a:xfrm>
              <a:off x="10093" y="3519"/>
              <a:ext cx="16111" cy="2761"/>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保证画面水平的方法是：使用具有水平仪的三脚架摄像时，可调整三脚架三条腿的长短或云台位置，使水平仪内的水银泡正好处于中心位置，此时画面水平；用肩扛式或没有水平仪的三脚架摄像时，要保持寻像器的横边与景物的地平线平行，此时画面水平；如果以地平线为参考或拍摄方向发生了改变，这时就要以与地面垂直的物体做参照，使其垂直线与画框纵边平行，就能使画面呈现出水平感觉。</a:t>
              </a:r>
              <a:endParaRPr lang="zh-CN" altLang="en-US" dirty="0">
                <a:latin typeface="+mn-ea"/>
                <a:cs typeface="宋体" panose="02010600030101010101" pitchFamily="2" charset="-122"/>
                <a:sym typeface="+mn-ea"/>
              </a:endParaRPr>
            </a:p>
          </p:txBody>
        </p:sp>
      </p:grpSp>
      <p:sp>
        <p:nvSpPr>
          <p:cNvPr id="4" name="文本框 3"/>
          <p:cNvSpPr txBox="1"/>
          <p:nvPr/>
        </p:nvSpPr>
        <p:spPr>
          <a:xfrm>
            <a:off x="264795" y="3987165"/>
            <a:ext cx="10248900" cy="398780"/>
          </a:xfrm>
          <a:prstGeom prst="rect">
            <a:avLst/>
          </a:prstGeom>
          <a:noFill/>
        </p:spPr>
        <p:txBody>
          <a:bodyPr wrap="square" rtlCol="0" anchor="t">
            <a:spAutoFit/>
          </a:bodyPr>
          <a:p>
            <a:r>
              <a:rPr sz="2000">
                <a:solidFill>
                  <a:srgbClr val="382C78"/>
                </a:solidFill>
                <a:sym typeface="+mn-ea"/>
              </a:rPr>
              <a:t>（二）画面要稳</a:t>
            </a:r>
            <a:endParaRPr sz="2000">
              <a:solidFill>
                <a:srgbClr val="382C78"/>
              </a:solidFill>
              <a:sym typeface="+mn-ea"/>
            </a:endParaRPr>
          </a:p>
        </p:txBody>
      </p:sp>
      <p:grpSp>
        <p:nvGrpSpPr>
          <p:cNvPr id="5" name="组合 4"/>
          <p:cNvGrpSpPr/>
          <p:nvPr/>
        </p:nvGrpSpPr>
        <p:grpSpPr>
          <a:xfrm>
            <a:off x="906780" y="4358005"/>
            <a:ext cx="10694035" cy="635000"/>
            <a:chOff x="9363" y="3519"/>
            <a:chExt cx="16841" cy="1000"/>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镜头晃动或画面不稳，会使观众产生一种情绪不安的心理，而且容易造成视觉疲劳。</a:t>
              </a:r>
              <a:endParaRPr lang="zh-CN" altLang="en-US" dirty="0">
                <a:latin typeface="+mn-ea"/>
                <a:cs typeface="宋体" panose="02010600030101010101" pitchFamily="2" charset="-122"/>
                <a:sym typeface="+mn-ea"/>
              </a:endParaRPr>
            </a:p>
          </p:txBody>
        </p:sp>
      </p:grpSp>
      <p:grpSp>
        <p:nvGrpSpPr>
          <p:cNvPr id="8" name="组合 7"/>
          <p:cNvGrpSpPr/>
          <p:nvPr/>
        </p:nvGrpSpPr>
        <p:grpSpPr>
          <a:xfrm>
            <a:off x="906780" y="4951095"/>
            <a:ext cx="10694035" cy="1753235"/>
            <a:chOff x="9363" y="3519"/>
            <a:chExt cx="16841" cy="2761"/>
          </a:xfrm>
        </p:grpSpPr>
        <p:sp>
          <p:nvSpPr>
            <p:cNvPr id="9" name="矩形 8"/>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文本框 9"/>
            <p:cNvSpPr txBox="1"/>
            <p:nvPr/>
          </p:nvSpPr>
          <p:spPr>
            <a:xfrm>
              <a:off x="10093" y="3519"/>
              <a:ext cx="16111" cy="2761"/>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保证画面稳定的方法是：尽可能用三脚架拍摄固定镜头；推拉镜头与横移镜头最好在轨道车、摇臂上拍摄；肩扛式站立摄像时，摄像人员两脚要自然分开与肩同宽站稳，呼吸要轻、要匀，用力转动腰部来拍摄摇镜头；边走边拍时，为减轻震动，双膝应略微弯曲，脚与地面平行移动；手持拍摄时用广角镜头进行拍摄，可提高画面的稳定性。</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4297680" cy="1198245"/>
            <a:chOff x="417" y="125"/>
            <a:chExt cx="6768" cy="1887"/>
          </a:xfrm>
        </p:grpSpPr>
        <p:sp>
          <p:nvSpPr>
            <p:cNvPr id="15" name="文本框 14"/>
            <p:cNvSpPr txBox="1"/>
            <p:nvPr/>
          </p:nvSpPr>
          <p:spPr>
            <a:xfrm>
              <a:off x="417" y="996"/>
              <a:ext cx="6768" cy="1016"/>
            </a:xfrm>
            <a:prstGeom prst="rect">
              <a:avLst/>
            </a:prstGeom>
            <a:noFill/>
          </p:spPr>
          <p:txBody>
            <a:bodyPr wrap="none" rtlCol="0" anchor="t">
              <a:spAutoFit/>
            </a:bodyPr>
            <a:p>
              <a:pPr algn="l"/>
              <a:r>
                <a:rPr lang="zh-CN" altLang="en-US" sz="3600">
                  <a:solidFill>
                    <a:srgbClr val="382C78"/>
                  </a:solidFill>
                  <a:sym typeface="+mn-ea"/>
                </a:rPr>
                <a:t>二、拍摄的基本要求</a:t>
              </a:r>
              <a:endParaRPr lang="zh-CN" altLang="en-US" sz="3600">
                <a:solidFill>
                  <a:srgbClr val="382C78"/>
                </a:solidFill>
                <a:sym typeface="+mn-ea"/>
              </a:endParaRPr>
            </a:p>
          </p:txBody>
        </p:sp>
        <p:grpSp>
          <p:nvGrpSpPr>
            <p:cNvPr id="36" name="组合 35"/>
            <p:cNvGrpSpPr/>
            <p:nvPr/>
          </p:nvGrpSpPr>
          <p:grpSpPr>
            <a:xfrm>
              <a:off x="1336" y="125"/>
              <a:ext cx="5077" cy="781"/>
              <a:chOff x="1336" y="125"/>
              <a:chExt cx="5077" cy="781"/>
            </a:xfrm>
          </p:grpSpPr>
          <p:sp>
            <p:nvSpPr>
              <p:cNvPr id="32" name="矩形 31"/>
              <p:cNvSpPr/>
              <p:nvPr/>
            </p:nvSpPr>
            <p:spPr>
              <a:xfrm>
                <a:off x="1336" y="125"/>
                <a:ext cx="5076"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05" y="226"/>
                <a:ext cx="5008" cy="580"/>
              </a:xfrm>
              <a:prstGeom prst="rect">
                <a:avLst/>
              </a:prstGeom>
              <a:noFill/>
            </p:spPr>
            <p:txBody>
              <a:bodyPr wrap="square" rtlCol="0">
                <a:spAutoFit/>
              </a:bodyPr>
              <a:p>
                <a:pPr algn="l"/>
                <a:r>
                  <a:rPr>
                    <a:solidFill>
                      <a:schemeClr val="bg1"/>
                    </a:solidFill>
                  </a:rPr>
                  <a:t>第一节	影视拍摄的基本要领</a:t>
                </a:r>
                <a:endParaRPr>
                  <a:solidFill>
                    <a:schemeClr val="bg1"/>
                  </a:solidFill>
                </a:endParaRPr>
              </a:p>
            </p:txBody>
          </p:sp>
        </p:grpSp>
      </p:grpSp>
      <p:sp>
        <p:nvSpPr>
          <p:cNvPr id="2" name="文本框 1"/>
          <p:cNvSpPr txBox="1"/>
          <p:nvPr/>
        </p:nvSpPr>
        <p:spPr>
          <a:xfrm>
            <a:off x="264795" y="1291590"/>
            <a:ext cx="10248900" cy="398780"/>
          </a:xfrm>
          <a:prstGeom prst="rect">
            <a:avLst/>
          </a:prstGeom>
          <a:noFill/>
        </p:spPr>
        <p:txBody>
          <a:bodyPr wrap="square" rtlCol="0" anchor="t">
            <a:spAutoFit/>
          </a:bodyPr>
          <a:p>
            <a:r>
              <a:rPr sz="2000">
                <a:solidFill>
                  <a:srgbClr val="382C78"/>
                </a:solidFill>
                <a:sym typeface="+mn-ea"/>
              </a:rPr>
              <a:t>（三）摄速要匀</a:t>
            </a:r>
            <a:endParaRPr sz="2000">
              <a:solidFill>
                <a:srgbClr val="382C78"/>
              </a:solidFill>
              <a:sym typeface="+mn-ea"/>
            </a:endParaRPr>
          </a:p>
        </p:txBody>
      </p:sp>
      <p:grpSp>
        <p:nvGrpSpPr>
          <p:cNvPr id="21" name="组合 20"/>
          <p:cNvGrpSpPr/>
          <p:nvPr/>
        </p:nvGrpSpPr>
        <p:grpSpPr>
          <a:xfrm>
            <a:off x="906780" y="1578610"/>
            <a:ext cx="10694035" cy="635000"/>
            <a:chOff x="9363" y="3519"/>
            <a:chExt cx="16841" cy="1000"/>
          </a:xfrm>
        </p:grpSpPr>
        <p:sp>
          <p:nvSpPr>
            <p:cNvPr id="18" name="矩形 1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文本框 19"/>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摄影（像）机镜头运动的速度要保持均匀，切忌时快时慢、断断续续，要保证节奏的连续性。</a:t>
              </a:r>
              <a:endParaRPr lang="zh-CN" altLang="en-US" dirty="0">
                <a:latin typeface="+mn-ea"/>
                <a:cs typeface="宋体" panose="02010600030101010101" pitchFamily="2" charset="-122"/>
                <a:sym typeface="+mn-ea"/>
              </a:endParaRPr>
            </a:p>
          </p:txBody>
        </p:sp>
      </p:grpSp>
      <p:grpSp>
        <p:nvGrpSpPr>
          <p:cNvPr id="22" name="组合 21"/>
          <p:cNvGrpSpPr/>
          <p:nvPr/>
        </p:nvGrpSpPr>
        <p:grpSpPr>
          <a:xfrm>
            <a:off x="906780" y="2171700"/>
            <a:ext cx="10852150" cy="1753235"/>
            <a:chOff x="9363" y="3519"/>
            <a:chExt cx="16841" cy="2761"/>
          </a:xfrm>
        </p:grpSpPr>
        <p:sp>
          <p:nvSpPr>
            <p:cNvPr id="23" name="矩形 2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文本框 23"/>
            <p:cNvSpPr txBox="1"/>
            <p:nvPr/>
          </p:nvSpPr>
          <p:spPr>
            <a:xfrm>
              <a:off x="10093" y="3519"/>
              <a:ext cx="16111" cy="2761"/>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保证镜头运动匀速的方法是：用三脚架摇拍镜头，首先要调整好脚架上的云台阻尼，大小适中，使摄影（像）机转动灵活，然后匀速操作三脚架手柄，使摄影（像）机均匀地摇动。进行摄影（像）机变焦操作时，采用电动变焦比手动变焦更易做到匀速；推拉镜头与移拍镜头时，要控制移动工具匀速运动。</a:t>
              </a:r>
              <a:endParaRPr lang="zh-CN" altLang="en-US" dirty="0">
                <a:latin typeface="+mn-ea"/>
                <a:cs typeface="宋体" panose="02010600030101010101" pitchFamily="2" charset="-122"/>
                <a:sym typeface="+mn-ea"/>
              </a:endParaRPr>
            </a:p>
          </p:txBody>
        </p:sp>
      </p:grpSp>
      <p:sp>
        <p:nvSpPr>
          <p:cNvPr id="4" name="文本框 3"/>
          <p:cNvSpPr txBox="1"/>
          <p:nvPr/>
        </p:nvSpPr>
        <p:spPr>
          <a:xfrm>
            <a:off x="264795" y="3861435"/>
            <a:ext cx="10248900" cy="398780"/>
          </a:xfrm>
          <a:prstGeom prst="rect">
            <a:avLst/>
          </a:prstGeom>
          <a:noFill/>
        </p:spPr>
        <p:txBody>
          <a:bodyPr wrap="square" rtlCol="0" anchor="t">
            <a:spAutoFit/>
          </a:bodyPr>
          <a:p>
            <a:r>
              <a:rPr sz="2000">
                <a:solidFill>
                  <a:srgbClr val="382C78"/>
                </a:solidFill>
                <a:sym typeface="+mn-ea"/>
              </a:rPr>
              <a:t>（四）摄像要准</a:t>
            </a:r>
            <a:endParaRPr sz="2000">
              <a:solidFill>
                <a:srgbClr val="382C78"/>
              </a:solidFill>
              <a:sym typeface="+mn-ea"/>
            </a:endParaRPr>
          </a:p>
        </p:txBody>
      </p:sp>
      <p:grpSp>
        <p:nvGrpSpPr>
          <p:cNvPr id="5" name="组合 4"/>
          <p:cNvGrpSpPr/>
          <p:nvPr/>
        </p:nvGrpSpPr>
        <p:grpSpPr>
          <a:xfrm>
            <a:off x="906780" y="4148455"/>
            <a:ext cx="10694035" cy="922020"/>
            <a:chOff x="9363" y="3519"/>
            <a:chExt cx="16841" cy="1452"/>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通过一定的画面构图准确地向观众表达出创作者所要阐述的内容，这就要求保证拍摄对象、范围、起幅落幅、镜头运动、景深运用、色彩呈现、焦点变化等都要准确。</a:t>
              </a:r>
              <a:endParaRPr lang="zh-CN" altLang="en-US" dirty="0">
                <a:latin typeface="+mn-ea"/>
                <a:cs typeface="宋体" panose="02010600030101010101" pitchFamily="2" charset="-122"/>
                <a:sym typeface="+mn-ea"/>
              </a:endParaRPr>
            </a:p>
          </p:txBody>
        </p:sp>
      </p:grpSp>
      <p:grpSp>
        <p:nvGrpSpPr>
          <p:cNvPr id="8" name="组合 7"/>
          <p:cNvGrpSpPr/>
          <p:nvPr/>
        </p:nvGrpSpPr>
        <p:grpSpPr>
          <a:xfrm>
            <a:off x="906780" y="5006975"/>
            <a:ext cx="10694035" cy="922020"/>
            <a:chOff x="9363" y="3519"/>
            <a:chExt cx="16841" cy="1452"/>
          </a:xfrm>
        </p:grpSpPr>
        <p:sp>
          <p:nvSpPr>
            <p:cNvPr id="9" name="矩形 8"/>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文本框 9"/>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保证画面准确的方法是：领会编导的创作意图，明确拍摄内容和拍摄对象；勤练多习， 掌握拍摄技巧。</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4297680" cy="1198245"/>
            <a:chOff x="417" y="125"/>
            <a:chExt cx="6768" cy="1887"/>
          </a:xfrm>
        </p:grpSpPr>
        <p:sp>
          <p:nvSpPr>
            <p:cNvPr id="15" name="文本框 14"/>
            <p:cNvSpPr txBox="1"/>
            <p:nvPr/>
          </p:nvSpPr>
          <p:spPr>
            <a:xfrm>
              <a:off x="417" y="996"/>
              <a:ext cx="6768" cy="1016"/>
            </a:xfrm>
            <a:prstGeom prst="rect">
              <a:avLst/>
            </a:prstGeom>
            <a:noFill/>
          </p:spPr>
          <p:txBody>
            <a:bodyPr wrap="none" rtlCol="0" anchor="t">
              <a:spAutoFit/>
            </a:bodyPr>
            <a:p>
              <a:pPr algn="l"/>
              <a:r>
                <a:rPr lang="zh-CN" altLang="en-US" sz="3600">
                  <a:solidFill>
                    <a:srgbClr val="382C78"/>
                  </a:solidFill>
                  <a:sym typeface="+mn-ea"/>
                </a:rPr>
                <a:t>二、拍摄的基本要求</a:t>
              </a:r>
              <a:endParaRPr lang="zh-CN" altLang="en-US" sz="3600">
                <a:solidFill>
                  <a:srgbClr val="382C78"/>
                </a:solidFill>
                <a:sym typeface="+mn-ea"/>
              </a:endParaRPr>
            </a:p>
          </p:txBody>
        </p:sp>
        <p:grpSp>
          <p:nvGrpSpPr>
            <p:cNvPr id="36" name="组合 35"/>
            <p:cNvGrpSpPr/>
            <p:nvPr/>
          </p:nvGrpSpPr>
          <p:grpSpPr>
            <a:xfrm>
              <a:off x="1336" y="125"/>
              <a:ext cx="5077" cy="781"/>
              <a:chOff x="1336" y="125"/>
              <a:chExt cx="5077" cy="781"/>
            </a:xfrm>
          </p:grpSpPr>
          <p:sp>
            <p:nvSpPr>
              <p:cNvPr id="32" name="矩形 31"/>
              <p:cNvSpPr/>
              <p:nvPr/>
            </p:nvSpPr>
            <p:spPr>
              <a:xfrm>
                <a:off x="1336" y="125"/>
                <a:ext cx="5076"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05" y="226"/>
                <a:ext cx="5008" cy="580"/>
              </a:xfrm>
              <a:prstGeom prst="rect">
                <a:avLst/>
              </a:prstGeom>
              <a:noFill/>
            </p:spPr>
            <p:txBody>
              <a:bodyPr wrap="square" rtlCol="0">
                <a:spAutoFit/>
              </a:bodyPr>
              <a:p>
                <a:pPr algn="l"/>
                <a:r>
                  <a:rPr>
                    <a:solidFill>
                      <a:schemeClr val="bg1"/>
                    </a:solidFill>
                  </a:rPr>
                  <a:t>第一节	影视拍摄的基本要领</a:t>
                </a:r>
                <a:endParaRPr>
                  <a:solidFill>
                    <a:schemeClr val="bg1"/>
                  </a:solidFill>
                </a:endParaRPr>
              </a:p>
            </p:txBody>
          </p:sp>
        </p:grpSp>
      </p:grpSp>
      <p:sp>
        <p:nvSpPr>
          <p:cNvPr id="2" name="文本框 1"/>
          <p:cNvSpPr txBox="1"/>
          <p:nvPr/>
        </p:nvSpPr>
        <p:spPr>
          <a:xfrm>
            <a:off x="264795" y="1291590"/>
            <a:ext cx="10248900" cy="398780"/>
          </a:xfrm>
          <a:prstGeom prst="rect">
            <a:avLst/>
          </a:prstGeom>
          <a:noFill/>
        </p:spPr>
        <p:txBody>
          <a:bodyPr wrap="square" rtlCol="0" anchor="t">
            <a:spAutoFit/>
          </a:bodyPr>
          <a:p>
            <a:r>
              <a:rPr sz="2000">
                <a:solidFill>
                  <a:srgbClr val="382C78"/>
                </a:solidFill>
                <a:sym typeface="+mn-ea"/>
              </a:rPr>
              <a:t>（五）画面要清</a:t>
            </a:r>
            <a:endParaRPr sz="2000">
              <a:solidFill>
                <a:srgbClr val="382C78"/>
              </a:solidFill>
              <a:sym typeface="+mn-ea"/>
            </a:endParaRPr>
          </a:p>
        </p:txBody>
      </p:sp>
      <p:grpSp>
        <p:nvGrpSpPr>
          <p:cNvPr id="21" name="组合 20"/>
          <p:cNvGrpSpPr/>
          <p:nvPr/>
        </p:nvGrpSpPr>
        <p:grpSpPr>
          <a:xfrm>
            <a:off x="906780" y="1578610"/>
            <a:ext cx="10694035" cy="922020"/>
            <a:chOff x="9363" y="3519"/>
            <a:chExt cx="16841" cy="1452"/>
          </a:xfrm>
        </p:grpSpPr>
        <p:sp>
          <p:nvSpPr>
            <p:cNvPr id="18" name="矩形 1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文本框 19"/>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清，是指所拍摄的画面要清晰，最主要是保证主体物的清晰。模糊不清的画面会影响观众的观看情绪。</a:t>
              </a:r>
              <a:endParaRPr lang="zh-CN" altLang="en-US" dirty="0">
                <a:latin typeface="+mn-ea"/>
                <a:cs typeface="宋体" panose="02010600030101010101" pitchFamily="2" charset="-122"/>
                <a:sym typeface="+mn-ea"/>
              </a:endParaRPr>
            </a:p>
          </p:txBody>
        </p:sp>
      </p:grpSp>
      <p:grpSp>
        <p:nvGrpSpPr>
          <p:cNvPr id="22" name="组合 21"/>
          <p:cNvGrpSpPr/>
          <p:nvPr/>
        </p:nvGrpSpPr>
        <p:grpSpPr>
          <a:xfrm>
            <a:off x="906780" y="2740660"/>
            <a:ext cx="10852150" cy="922020"/>
            <a:chOff x="9363" y="3519"/>
            <a:chExt cx="16841" cy="1452"/>
          </a:xfrm>
        </p:grpSpPr>
        <p:sp>
          <p:nvSpPr>
            <p:cNvPr id="23" name="矩形 2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文本框 23"/>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保证画面清晰的方法是：拍摄前要注意保持摄影（像）机的镜头清洁，拍摄时要保证聚焦准确。为了获得聚焦准确的画面，可以采用长焦聚焦法</a:t>
              </a:r>
              <a:endParaRPr lang="zh-CN" altLang="en-US" dirty="0">
                <a:latin typeface="+mn-ea"/>
                <a:cs typeface="宋体" panose="02010600030101010101" pitchFamily="2" charset="-122"/>
                <a:sym typeface="+mn-ea"/>
              </a:endParaRPr>
            </a:p>
          </p:txBody>
        </p:sp>
      </p:grpSp>
      <p:grpSp>
        <p:nvGrpSpPr>
          <p:cNvPr id="5" name="组合 4"/>
          <p:cNvGrpSpPr/>
          <p:nvPr/>
        </p:nvGrpSpPr>
        <p:grpSpPr>
          <a:xfrm>
            <a:off x="906780" y="3863975"/>
            <a:ext cx="10694035" cy="1337945"/>
            <a:chOff x="9363" y="3519"/>
            <a:chExt cx="16841" cy="2107"/>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0093" y="3519"/>
              <a:ext cx="16111"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当被摄物体沿纵深运动时，为保证物体始终清晰，有三种方法：一是随着被摄物体的移动相应地不断调整镜头聚焦；二是按照加大景深的办法做一些调整，如加大物距、缩短焦距、减小光圈；三是采用跟拍，始终保持摄影（像）机和被摄物之间的距离不变。</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4012565" cy="1198245"/>
            <a:chOff x="417" y="125"/>
            <a:chExt cx="6319" cy="1887"/>
          </a:xfrm>
        </p:grpSpPr>
        <p:sp>
          <p:nvSpPr>
            <p:cNvPr id="15" name="文本框 14"/>
            <p:cNvSpPr txBox="1"/>
            <p:nvPr/>
          </p:nvSpPr>
          <p:spPr>
            <a:xfrm>
              <a:off x="417" y="996"/>
              <a:ext cx="3168" cy="1016"/>
            </a:xfrm>
            <a:prstGeom prst="rect">
              <a:avLst/>
            </a:prstGeom>
            <a:noFill/>
          </p:spPr>
          <p:txBody>
            <a:bodyPr wrap="none" rtlCol="0" anchor="t">
              <a:spAutoFit/>
            </a:bodyPr>
            <a:p>
              <a:pPr algn="l"/>
              <a:r>
                <a:rPr lang="zh-CN" altLang="en-US" sz="3600">
                  <a:solidFill>
                    <a:srgbClr val="382C78"/>
                  </a:solidFill>
                  <a:sym typeface="+mn-ea"/>
                </a:rPr>
                <a:t>一、主体</a:t>
              </a:r>
              <a:endParaRPr lang="zh-CN" altLang="en-US" sz="3600">
                <a:solidFill>
                  <a:srgbClr val="382C78"/>
                </a:solidFill>
                <a:sym typeface="+mn-ea"/>
              </a:endParaRPr>
            </a:p>
          </p:txBody>
        </p:sp>
        <p:grpSp>
          <p:nvGrpSpPr>
            <p:cNvPr id="36" name="组合 35"/>
            <p:cNvGrpSpPr/>
            <p:nvPr/>
          </p:nvGrpSpPr>
          <p:grpSpPr>
            <a:xfrm>
              <a:off x="1251" y="125"/>
              <a:ext cx="5485" cy="1117"/>
              <a:chOff x="1251" y="125"/>
              <a:chExt cx="5485" cy="1117"/>
            </a:xfrm>
          </p:grpSpPr>
          <p:sp>
            <p:nvSpPr>
              <p:cNvPr id="32" name="矩形 31"/>
              <p:cNvSpPr/>
              <p:nvPr/>
            </p:nvSpPr>
            <p:spPr>
              <a:xfrm>
                <a:off x="1336" y="125"/>
                <a:ext cx="5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226"/>
                <a:ext cx="5485" cy="1016"/>
              </a:xfrm>
              <a:prstGeom prst="rect">
                <a:avLst/>
              </a:prstGeom>
              <a:noFill/>
            </p:spPr>
            <p:txBody>
              <a:bodyPr wrap="square" rtlCol="0">
                <a:spAutoFit/>
              </a:bodyPr>
              <a:p>
                <a:pPr algn="l"/>
                <a:r>
                  <a:rPr>
                    <a:solidFill>
                      <a:schemeClr val="bg1"/>
                    </a:solidFill>
                  </a:rPr>
                  <a:t>第二节 影视拍摄画面的结构元素</a:t>
                </a:r>
                <a:endParaRPr>
                  <a:solidFill>
                    <a:schemeClr val="bg1"/>
                  </a:solidFill>
                </a:endParaRPr>
              </a:p>
            </p:txBody>
          </p:sp>
        </p:grpSp>
      </p:grpSp>
      <p:sp>
        <p:nvSpPr>
          <p:cNvPr id="2" name="文本框 1"/>
          <p:cNvSpPr txBox="1"/>
          <p:nvPr/>
        </p:nvSpPr>
        <p:spPr>
          <a:xfrm>
            <a:off x="906780" y="1277620"/>
            <a:ext cx="10435590" cy="286131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主体是影视画面的主要表现对象，是思想和内容的主要载体和重要体现。</a:t>
            </a:r>
            <a:endParaRPr sz="2000">
              <a:solidFill>
                <a:srgbClr val="382C78"/>
              </a:solidFill>
              <a:sym typeface="+mn-ea"/>
            </a:endParaRPr>
          </a:p>
          <a:p>
            <a:endParaRPr sz="2000">
              <a:solidFill>
                <a:srgbClr val="382C78"/>
              </a:solidFill>
              <a:sym typeface="+mn-ea"/>
            </a:endParaRPr>
          </a:p>
          <a:p>
            <a:r>
              <a:rPr sz="2000">
                <a:solidFill>
                  <a:srgbClr val="382C78"/>
                </a:solidFill>
                <a:sym typeface="+mn-ea"/>
              </a:rPr>
              <a:t> </a:t>
            </a:r>
            <a:r>
              <a:rPr lang="en-US" sz="2000">
                <a:solidFill>
                  <a:srgbClr val="382C78"/>
                </a:solidFill>
                <a:sym typeface="+mn-ea"/>
              </a:rPr>
              <a:t>       </a:t>
            </a:r>
            <a:r>
              <a:rPr sz="2000">
                <a:solidFill>
                  <a:srgbClr val="382C78"/>
                </a:solidFill>
                <a:sym typeface="+mn-ea"/>
              </a:rPr>
              <a:t>主体既是表达内容的中心，也是画面的结构中心，在画面中起主导作用。主体还是摄像者运用光线、色彩、运动、角度、景别等造型手段的主要依据。</a:t>
            </a:r>
            <a:endParaRPr sz="2000">
              <a:solidFill>
                <a:srgbClr val="382C78"/>
              </a:solidFill>
              <a:sym typeface="+mn-ea"/>
            </a:endParaRPr>
          </a:p>
          <a:p>
            <a:endParaRPr sz="2000">
              <a:solidFill>
                <a:srgbClr val="382C78"/>
              </a:solidFill>
              <a:sym typeface="+mn-ea"/>
            </a:endParaRPr>
          </a:p>
          <a:p>
            <a:r>
              <a:rPr sz="2000">
                <a:solidFill>
                  <a:srgbClr val="382C78"/>
                </a:solidFill>
                <a:sym typeface="+mn-ea"/>
              </a:rPr>
              <a:t> </a:t>
            </a:r>
            <a:r>
              <a:rPr lang="en-US" sz="2000">
                <a:solidFill>
                  <a:srgbClr val="382C78"/>
                </a:solidFill>
                <a:sym typeface="+mn-ea"/>
              </a:rPr>
              <a:t>       </a:t>
            </a:r>
            <a:r>
              <a:rPr sz="2000">
                <a:solidFill>
                  <a:srgbClr val="382C78"/>
                </a:solidFill>
                <a:sym typeface="+mn-ea"/>
              </a:rPr>
              <a:t>主体可以是人或物，也可以是个体或群体。主体可以是静止的，也可以是运动的。</a:t>
            </a:r>
            <a:endParaRPr sz="2000">
              <a:solidFill>
                <a:srgbClr val="382C78"/>
              </a:solidFill>
              <a:sym typeface="+mn-ea"/>
            </a:endParaRPr>
          </a:p>
          <a:p>
            <a:endParaRPr sz="2000">
              <a:solidFill>
                <a:srgbClr val="382C78"/>
              </a:solidFill>
              <a:sym typeface="+mn-ea"/>
            </a:endParaRPr>
          </a:p>
          <a:p>
            <a:r>
              <a:rPr sz="2000">
                <a:solidFill>
                  <a:srgbClr val="382C78"/>
                </a:solidFill>
                <a:sym typeface="+mn-ea"/>
              </a:rPr>
              <a:t> </a:t>
            </a:r>
            <a:r>
              <a:rPr lang="en-US" sz="2000">
                <a:solidFill>
                  <a:srgbClr val="382C78"/>
                </a:solidFill>
                <a:sym typeface="+mn-ea"/>
              </a:rPr>
              <a:t>       </a:t>
            </a:r>
            <a:r>
              <a:rPr sz="2000">
                <a:solidFill>
                  <a:srgbClr val="382C78"/>
                </a:solidFill>
                <a:sym typeface="+mn-ea"/>
              </a:rPr>
              <a:t>影视画面主体往往处于变化之中。在一个画面里，可以始终表现一个主体，也可以通过人物的活动、焦点的虚实变化、镜头的运动等不断改变主体形象。</a:t>
            </a:r>
            <a:endParaRPr sz="2000">
              <a:solidFill>
                <a:srgbClr val="382C78"/>
              </a:solidFill>
              <a:sym typeface="+mn-ea"/>
            </a:endParaRPr>
          </a:p>
        </p:txBody>
      </p:sp>
      <p:grpSp>
        <p:nvGrpSpPr>
          <p:cNvPr id="22" name="组合 21"/>
          <p:cNvGrpSpPr/>
          <p:nvPr/>
        </p:nvGrpSpPr>
        <p:grpSpPr>
          <a:xfrm>
            <a:off x="848360" y="5367655"/>
            <a:ext cx="10852150" cy="635000"/>
            <a:chOff x="9363" y="3519"/>
            <a:chExt cx="16841" cy="1000"/>
          </a:xfrm>
        </p:grpSpPr>
        <p:sp>
          <p:nvSpPr>
            <p:cNvPr id="23" name="矩形 2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文本框 23"/>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第二， 主体在构图形式上起主导作用， 主体是视觉的焦点，是画面的灵魂。</a:t>
              </a:r>
              <a:endParaRPr lang="zh-CN" altLang="en-US" dirty="0">
                <a:latin typeface="+mn-ea"/>
                <a:cs typeface="宋体" panose="02010600030101010101" pitchFamily="2" charset="-122"/>
                <a:sym typeface="+mn-ea"/>
              </a:endParaRPr>
            </a:p>
          </p:txBody>
        </p:sp>
      </p:grpSp>
      <p:grpSp>
        <p:nvGrpSpPr>
          <p:cNvPr id="5" name="组合 4"/>
          <p:cNvGrpSpPr/>
          <p:nvPr/>
        </p:nvGrpSpPr>
        <p:grpSpPr>
          <a:xfrm>
            <a:off x="848360" y="4537710"/>
            <a:ext cx="10694035" cy="635000"/>
            <a:chOff x="9363" y="3519"/>
            <a:chExt cx="16841" cy="1000"/>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第一，主体在内容上占有绝对重要的地位，承担着推动事件发展、表达主题思想的任务。</a:t>
              </a:r>
              <a:endParaRPr lang="zh-CN" altLang="en-US" dirty="0">
                <a:latin typeface="+mn-ea"/>
                <a:cs typeface="宋体" panose="02010600030101010101" pitchFamily="2" charset="-122"/>
                <a:sym typeface="+mn-ea"/>
              </a:endParaRPr>
            </a:p>
          </p:txBody>
        </p:sp>
      </p:grpSp>
      <p:sp>
        <p:nvSpPr>
          <p:cNvPr id="4" name="文本框 3"/>
          <p:cNvSpPr txBox="1"/>
          <p:nvPr/>
        </p:nvSpPr>
        <p:spPr>
          <a:xfrm>
            <a:off x="264795" y="4138930"/>
            <a:ext cx="10248900" cy="398780"/>
          </a:xfrm>
          <a:prstGeom prst="rect">
            <a:avLst/>
          </a:prstGeom>
          <a:noFill/>
        </p:spPr>
        <p:txBody>
          <a:bodyPr wrap="square" rtlCol="0" anchor="t">
            <a:spAutoFit/>
          </a:bodyPr>
          <a:p>
            <a:r>
              <a:rPr sz="2000">
                <a:solidFill>
                  <a:srgbClr val="382C78"/>
                </a:solidFill>
                <a:sym typeface="+mn-ea"/>
              </a:rPr>
              <a:t>（一）主体在画面中的作用</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4012565" cy="1100455"/>
            <a:chOff x="417" y="125"/>
            <a:chExt cx="6319" cy="1733"/>
          </a:xfrm>
        </p:grpSpPr>
        <p:sp>
          <p:nvSpPr>
            <p:cNvPr id="15" name="文本框 14"/>
            <p:cNvSpPr txBox="1"/>
            <p:nvPr/>
          </p:nvSpPr>
          <p:spPr>
            <a:xfrm>
              <a:off x="417" y="842"/>
              <a:ext cx="3168" cy="1016"/>
            </a:xfrm>
            <a:prstGeom prst="rect">
              <a:avLst/>
            </a:prstGeom>
            <a:noFill/>
          </p:spPr>
          <p:txBody>
            <a:bodyPr wrap="none" rtlCol="0" anchor="t">
              <a:spAutoFit/>
            </a:bodyPr>
            <a:p>
              <a:pPr algn="l"/>
              <a:r>
                <a:rPr lang="zh-CN" altLang="en-US" sz="3600">
                  <a:solidFill>
                    <a:srgbClr val="382C78"/>
                  </a:solidFill>
                  <a:sym typeface="+mn-ea"/>
                </a:rPr>
                <a:t>一、主体</a:t>
              </a:r>
              <a:endParaRPr lang="zh-CN" altLang="en-US" sz="3600">
                <a:solidFill>
                  <a:srgbClr val="382C78"/>
                </a:solidFill>
                <a:sym typeface="+mn-ea"/>
              </a:endParaRPr>
            </a:p>
          </p:txBody>
        </p:sp>
        <p:grpSp>
          <p:nvGrpSpPr>
            <p:cNvPr id="36" name="组合 35"/>
            <p:cNvGrpSpPr/>
            <p:nvPr/>
          </p:nvGrpSpPr>
          <p:grpSpPr>
            <a:xfrm>
              <a:off x="1251" y="125"/>
              <a:ext cx="5485" cy="1117"/>
              <a:chOff x="1251" y="125"/>
              <a:chExt cx="5485" cy="1117"/>
            </a:xfrm>
          </p:grpSpPr>
          <p:sp>
            <p:nvSpPr>
              <p:cNvPr id="32" name="矩形 31"/>
              <p:cNvSpPr/>
              <p:nvPr/>
            </p:nvSpPr>
            <p:spPr>
              <a:xfrm>
                <a:off x="1336" y="125"/>
                <a:ext cx="5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226"/>
                <a:ext cx="5485" cy="1016"/>
              </a:xfrm>
              <a:prstGeom prst="rect">
                <a:avLst/>
              </a:prstGeom>
              <a:noFill/>
            </p:spPr>
            <p:txBody>
              <a:bodyPr wrap="square" rtlCol="0">
                <a:spAutoFit/>
              </a:bodyPr>
              <a:p>
                <a:pPr algn="l"/>
                <a:r>
                  <a:rPr>
                    <a:solidFill>
                      <a:schemeClr val="bg1"/>
                    </a:solidFill>
                  </a:rPr>
                  <a:t>第二节 影视拍摄画面的结构元素</a:t>
                </a:r>
                <a:endParaRPr>
                  <a:solidFill>
                    <a:schemeClr val="bg1"/>
                  </a:solidFill>
                </a:endParaRPr>
              </a:p>
            </p:txBody>
          </p:sp>
        </p:grpSp>
      </p:grpSp>
      <p:grpSp>
        <p:nvGrpSpPr>
          <p:cNvPr id="22" name="组合 21"/>
          <p:cNvGrpSpPr/>
          <p:nvPr/>
        </p:nvGrpSpPr>
        <p:grpSpPr>
          <a:xfrm>
            <a:off x="794385" y="1948180"/>
            <a:ext cx="10852150" cy="1881505"/>
            <a:chOff x="9363" y="3519"/>
            <a:chExt cx="16841" cy="2963"/>
          </a:xfrm>
        </p:grpSpPr>
        <p:sp>
          <p:nvSpPr>
            <p:cNvPr id="23" name="矩形 2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文本框 23"/>
            <p:cNvSpPr txBox="1"/>
            <p:nvPr/>
          </p:nvSpPr>
          <p:spPr>
            <a:xfrm>
              <a:off x="10093" y="3519"/>
              <a:ext cx="16111" cy="2963"/>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直接表现：就是在画面中给主体以最大的面积、最佳的照明、最醒目的位置，将主体以引人注目、一目了然的结构形式直接呈现给观众。</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简介表现：间接表现的主体在画面中占据的面积一般都不大，但仍是画面的结构中心，有时容易被忽略，可通过环境烘托或气氛渲染来反衬主体。</a:t>
              </a:r>
              <a:endParaRPr lang="zh-CN" altLang="en-US" dirty="0">
                <a:latin typeface="+mn-ea"/>
                <a:cs typeface="宋体" panose="02010600030101010101" pitchFamily="2" charset="-122"/>
                <a:sym typeface="+mn-ea"/>
              </a:endParaRPr>
            </a:p>
          </p:txBody>
        </p:sp>
      </p:grpSp>
      <p:grpSp>
        <p:nvGrpSpPr>
          <p:cNvPr id="5" name="组合 4"/>
          <p:cNvGrpSpPr/>
          <p:nvPr/>
        </p:nvGrpSpPr>
        <p:grpSpPr>
          <a:xfrm>
            <a:off x="794385" y="1369060"/>
            <a:ext cx="10694035" cy="635000"/>
            <a:chOff x="9363" y="3519"/>
            <a:chExt cx="16841" cy="1000"/>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突出画面主体有两方法：一是直接表现，二是间接表现。</a:t>
              </a:r>
              <a:endParaRPr lang="zh-CN" altLang="en-US" dirty="0">
                <a:latin typeface="+mn-ea"/>
                <a:cs typeface="宋体" panose="02010600030101010101" pitchFamily="2" charset="-122"/>
                <a:sym typeface="+mn-ea"/>
              </a:endParaRPr>
            </a:p>
          </p:txBody>
        </p:sp>
      </p:grpSp>
      <p:sp>
        <p:nvSpPr>
          <p:cNvPr id="4" name="文本框 3"/>
          <p:cNvSpPr txBox="1"/>
          <p:nvPr/>
        </p:nvSpPr>
        <p:spPr>
          <a:xfrm>
            <a:off x="264795" y="1123950"/>
            <a:ext cx="10248900" cy="398780"/>
          </a:xfrm>
          <a:prstGeom prst="rect">
            <a:avLst/>
          </a:prstGeom>
          <a:noFill/>
        </p:spPr>
        <p:txBody>
          <a:bodyPr wrap="square" rtlCol="0" anchor="t">
            <a:spAutoFit/>
          </a:bodyPr>
          <a:p>
            <a:r>
              <a:rPr sz="2000">
                <a:solidFill>
                  <a:srgbClr val="382C78"/>
                </a:solidFill>
                <a:sym typeface="+mn-ea"/>
              </a:rPr>
              <a:t>（二）主体的表现方法</a:t>
            </a:r>
            <a:endParaRPr sz="2000">
              <a:solidFill>
                <a:srgbClr val="382C78"/>
              </a:solidFill>
              <a:sym typeface="+mn-ea"/>
            </a:endParaRPr>
          </a:p>
        </p:txBody>
      </p:sp>
      <p:sp>
        <p:nvSpPr>
          <p:cNvPr id="8" name="文本框 7"/>
          <p:cNvSpPr txBox="1"/>
          <p:nvPr/>
        </p:nvSpPr>
        <p:spPr>
          <a:xfrm>
            <a:off x="264795" y="3787775"/>
            <a:ext cx="10248900" cy="398780"/>
          </a:xfrm>
          <a:prstGeom prst="rect">
            <a:avLst/>
          </a:prstGeom>
          <a:noFill/>
        </p:spPr>
        <p:txBody>
          <a:bodyPr wrap="square" rtlCol="0" anchor="t">
            <a:spAutoFit/>
          </a:bodyPr>
          <a:p>
            <a:r>
              <a:rPr sz="2000">
                <a:solidFill>
                  <a:srgbClr val="382C78"/>
                </a:solidFill>
                <a:sym typeface="+mn-ea"/>
              </a:rPr>
              <a:t>在实际拍摄过程中，突出主体的常见方法有以下几种</a:t>
            </a:r>
            <a:r>
              <a:rPr lang="zh-CN" sz="2000">
                <a:solidFill>
                  <a:srgbClr val="382C78"/>
                </a:solidFill>
                <a:sym typeface="+mn-ea"/>
              </a:rPr>
              <a:t>：</a:t>
            </a:r>
            <a:endParaRPr lang="zh-CN" sz="2000">
              <a:solidFill>
                <a:srgbClr val="382C78"/>
              </a:solidFill>
              <a:sym typeface="+mn-ea"/>
            </a:endParaRPr>
          </a:p>
        </p:txBody>
      </p:sp>
      <p:sp>
        <p:nvSpPr>
          <p:cNvPr id="13" name="文本框 12"/>
          <p:cNvSpPr txBox="1"/>
          <p:nvPr/>
        </p:nvSpPr>
        <p:spPr>
          <a:xfrm>
            <a:off x="606425" y="4186555"/>
            <a:ext cx="2700655" cy="398780"/>
          </a:xfrm>
          <a:prstGeom prst="rect">
            <a:avLst/>
          </a:prstGeom>
          <a:noFill/>
        </p:spPr>
        <p:txBody>
          <a:bodyPr wrap="square" rtlCol="0" anchor="t">
            <a:spAutoFit/>
          </a:bodyPr>
          <a:p>
            <a:pPr algn="l"/>
            <a:r>
              <a:rPr sz="2000">
                <a:solidFill>
                  <a:srgbClr val="382C78"/>
                </a:solidFill>
                <a:sym typeface="+mn-ea"/>
              </a:rPr>
              <a:t>1．运用布局</a:t>
            </a:r>
            <a:endParaRPr sz="2000">
              <a:solidFill>
                <a:srgbClr val="382C78"/>
              </a:solidFill>
              <a:sym typeface="+mn-ea"/>
            </a:endParaRPr>
          </a:p>
        </p:txBody>
      </p:sp>
      <p:grpSp>
        <p:nvGrpSpPr>
          <p:cNvPr id="20" name="组合 19"/>
          <p:cNvGrpSpPr/>
          <p:nvPr/>
        </p:nvGrpSpPr>
        <p:grpSpPr>
          <a:xfrm rot="0">
            <a:off x="848360" y="4543425"/>
            <a:ext cx="10348595" cy="469265"/>
            <a:chOff x="1491" y="3356"/>
            <a:chExt cx="16297" cy="739"/>
          </a:xfrm>
        </p:grpSpPr>
        <p:sp>
          <p:nvSpPr>
            <p:cNvPr id="21" name="文本框 20"/>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大面积构图：主体直接安排在画面最近处，使主体在画面中占据较大的面积。</a:t>
              </a:r>
              <a:endParaRPr lang="zh-CN" altLang="en-US" dirty="0">
                <a:latin typeface="+mn-ea"/>
                <a:cs typeface="宋体" panose="02010600030101010101" pitchFamily="2" charset="-122"/>
                <a:sym typeface="+mn-ea"/>
              </a:endParaRPr>
            </a:p>
          </p:txBody>
        </p:sp>
        <p:sp>
          <p:nvSpPr>
            <p:cNvPr id="11" name="椭圆 1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2" name="组合 11"/>
          <p:cNvGrpSpPr/>
          <p:nvPr/>
        </p:nvGrpSpPr>
        <p:grpSpPr>
          <a:xfrm rot="0">
            <a:off x="848360" y="5040630"/>
            <a:ext cx="10640060" cy="469265"/>
            <a:chOff x="1491" y="3356"/>
            <a:chExt cx="16756" cy="739"/>
          </a:xfrm>
        </p:grpSpPr>
        <p:sp>
          <p:nvSpPr>
            <p:cNvPr id="14" name="文本框 13"/>
            <p:cNvSpPr txBox="1"/>
            <p:nvPr/>
          </p:nvSpPr>
          <p:spPr>
            <a:xfrm>
              <a:off x="1980" y="3356"/>
              <a:ext cx="16267" cy="580"/>
            </a:xfrm>
            <a:prstGeom prst="rect">
              <a:avLst/>
            </a:prstGeom>
            <a:noFill/>
          </p:spPr>
          <p:txBody>
            <a:bodyPr wrap="square" rtlCol="0" anchor="t">
              <a:spAutoFit/>
            </a:bodyPr>
            <a:p>
              <a:r>
                <a:rPr lang="zh-CN" altLang="en-US" dirty="0">
                  <a:latin typeface="+mn-ea"/>
                  <a:cs typeface="宋体" panose="02010600030101010101" pitchFamily="2" charset="-122"/>
                  <a:sym typeface="+mn-ea"/>
                </a:rPr>
                <a:t>中心位置构图：将主体安排在画面的几何中心。这是画面的中心位置，也是观众最为集中的视觉中心。</a:t>
              </a:r>
              <a:endParaRPr lang="zh-CN" altLang="en-US" dirty="0">
                <a:latin typeface="+mn-ea"/>
                <a:cs typeface="宋体" panose="02010600030101010101" pitchFamily="2" charset="-122"/>
                <a:sym typeface="+mn-ea"/>
              </a:endParaRPr>
            </a:p>
          </p:txBody>
        </p:sp>
        <p:sp>
          <p:nvSpPr>
            <p:cNvPr id="16" name="椭圆 1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7" name="组合 16"/>
          <p:cNvGrpSpPr/>
          <p:nvPr/>
        </p:nvGrpSpPr>
        <p:grpSpPr>
          <a:xfrm rot="0">
            <a:off x="857885" y="5495925"/>
            <a:ext cx="10640060" cy="645160"/>
            <a:chOff x="1491" y="3356"/>
            <a:chExt cx="16756" cy="1016"/>
          </a:xfrm>
        </p:grpSpPr>
        <p:sp>
          <p:nvSpPr>
            <p:cNvPr id="18" name="文本框 17"/>
            <p:cNvSpPr txBox="1"/>
            <p:nvPr/>
          </p:nvSpPr>
          <p:spPr>
            <a:xfrm>
              <a:off x="1980" y="3356"/>
              <a:ext cx="16267"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“井”字九宫格构图：将被摄主体安排在画面九宫格交叉点或交叉点附近的位置上，这些点容易被眼睛关注，符合人的视觉习惯。</a:t>
              </a:r>
              <a:endParaRPr lang="zh-CN" altLang="en-US" dirty="0">
                <a:latin typeface="+mn-ea"/>
                <a:cs typeface="宋体" panose="02010600030101010101" pitchFamily="2" charset="-122"/>
                <a:sym typeface="+mn-ea"/>
              </a:endParaRPr>
            </a:p>
          </p:txBody>
        </p:sp>
        <p:sp>
          <p:nvSpPr>
            <p:cNvPr id="19" name="椭圆 1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5" name="组合 24"/>
          <p:cNvGrpSpPr/>
          <p:nvPr/>
        </p:nvGrpSpPr>
        <p:grpSpPr>
          <a:xfrm rot="0">
            <a:off x="857885" y="6062980"/>
            <a:ext cx="10640060" cy="645160"/>
            <a:chOff x="1491" y="3356"/>
            <a:chExt cx="16756" cy="1016"/>
          </a:xfrm>
        </p:grpSpPr>
        <p:sp>
          <p:nvSpPr>
            <p:cNvPr id="26" name="文本框 25"/>
            <p:cNvSpPr txBox="1"/>
            <p:nvPr/>
          </p:nvSpPr>
          <p:spPr>
            <a:xfrm>
              <a:off x="1980" y="3356"/>
              <a:ext cx="16267"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三角形构图：画面中排列的三个点或被摄主体的外形轮廓形成一个三角形，亦称金字塔构图，这种构图给人以稳定、均衡的感觉。</a:t>
              </a:r>
              <a:endParaRPr lang="zh-CN" altLang="en-US" dirty="0">
                <a:latin typeface="+mn-ea"/>
                <a:cs typeface="宋体" panose="02010600030101010101" pitchFamily="2" charset="-122"/>
                <a:sym typeface="+mn-ea"/>
              </a:endParaRPr>
            </a:p>
          </p:txBody>
        </p:sp>
        <p:sp>
          <p:nvSpPr>
            <p:cNvPr id="27" name="椭圆 2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4012565" cy="1100455"/>
            <a:chOff x="417" y="125"/>
            <a:chExt cx="6319" cy="1733"/>
          </a:xfrm>
        </p:grpSpPr>
        <p:sp>
          <p:nvSpPr>
            <p:cNvPr id="15" name="文本框 14"/>
            <p:cNvSpPr txBox="1"/>
            <p:nvPr/>
          </p:nvSpPr>
          <p:spPr>
            <a:xfrm>
              <a:off x="417" y="842"/>
              <a:ext cx="3168" cy="1016"/>
            </a:xfrm>
            <a:prstGeom prst="rect">
              <a:avLst/>
            </a:prstGeom>
            <a:noFill/>
          </p:spPr>
          <p:txBody>
            <a:bodyPr wrap="none" rtlCol="0" anchor="t">
              <a:spAutoFit/>
            </a:bodyPr>
            <a:p>
              <a:pPr algn="l"/>
              <a:r>
                <a:rPr lang="zh-CN" altLang="en-US" sz="3600">
                  <a:solidFill>
                    <a:srgbClr val="382C78"/>
                  </a:solidFill>
                  <a:sym typeface="+mn-ea"/>
                </a:rPr>
                <a:t>一、主体</a:t>
              </a:r>
              <a:endParaRPr lang="zh-CN" altLang="en-US" sz="3600">
                <a:solidFill>
                  <a:srgbClr val="382C78"/>
                </a:solidFill>
                <a:sym typeface="+mn-ea"/>
              </a:endParaRPr>
            </a:p>
          </p:txBody>
        </p:sp>
        <p:grpSp>
          <p:nvGrpSpPr>
            <p:cNvPr id="36" name="组合 35"/>
            <p:cNvGrpSpPr/>
            <p:nvPr/>
          </p:nvGrpSpPr>
          <p:grpSpPr>
            <a:xfrm>
              <a:off x="1251" y="125"/>
              <a:ext cx="5485" cy="1117"/>
              <a:chOff x="1251" y="125"/>
              <a:chExt cx="5485" cy="1117"/>
            </a:xfrm>
          </p:grpSpPr>
          <p:sp>
            <p:nvSpPr>
              <p:cNvPr id="32" name="矩形 31"/>
              <p:cNvSpPr/>
              <p:nvPr/>
            </p:nvSpPr>
            <p:spPr>
              <a:xfrm>
                <a:off x="1336" y="125"/>
                <a:ext cx="5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226"/>
                <a:ext cx="5485" cy="1016"/>
              </a:xfrm>
              <a:prstGeom prst="rect">
                <a:avLst/>
              </a:prstGeom>
              <a:noFill/>
            </p:spPr>
            <p:txBody>
              <a:bodyPr wrap="square" rtlCol="0">
                <a:spAutoFit/>
              </a:bodyPr>
              <a:p>
                <a:pPr algn="l"/>
                <a:r>
                  <a:rPr>
                    <a:solidFill>
                      <a:schemeClr val="bg1"/>
                    </a:solidFill>
                  </a:rPr>
                  <a:t>第二节 影视拍摄画面的结构元素</a:t>
                </a:r>
                <a:endParaRPr>
                  <a:solidFill>
                    <a:schemeClr val="bg1"/>
                  </a:solidFill>
                </a:endParaRPr>
              </a:p>
            </p:txBody>
          </p:sp>
        </p:grpSp>
      </p:grpSp>
      <p:sp>
        <p:nvSpPr>
          <p:cNvPr id="4" name="文本框 3"/>
          <p:cNvSpPr txBox="1"/>
          <p:nvPr/>
        </p:nvSpPr>
        <p:spPr>
          <a:xfrm>
            <a:off x="264795" y="1123950"/>
            <a:ext cx="10248900" cy="398780"/>
          </a:xfrm>
          <a:prstGeom prst="rect">
            <a:avLst/>
          </a:prstGeom>
          <a:noFill/>
        </p:spPr>
        <p:txBody>
          <a:bodyPr wrap="square" rtlCol="0" anchor="t">
            <a:spAutoFit/>
          </a:bodyPr>
          <a:p>
            <a:r>
              <a:rPr sz="2000">
                <a:solidFill>
                  <a:srgbClr val="382C78"/>
                </a:solidFill>
                <a:sym typeface="+mn-ea"/>
              </a:rPr>
              <a:t>2．运用对比</a:t>
            </a:r>
            <a:endParaRPr sz="2000">
              <a:solidFill>
                <a:srgbClr val="382C78"/>
              </a:solidFill>
              <a:sym typeface="+mn-ea"/>
            </a:endParaRPr>
          </a:p>
        </p:txBody>
      </p:sp>
      <p:grpSp>
        <p:nvGrpSpPr>
          <p:cNvPr id="20" name="组合 19"/>
          <p:cNvGrpSpPr/>
          <p:nvPr/>
        </p:nvGrpSpPr>
        <p:grpSpPr>
          <a:xfrm rot="0">
            <a:off x="794385" y="1522730"/>
            <a:ext cx="10348595" cy="469265"/>
            <a:chOff x="1491" y="3356"/>
            <a:chExt cx="16297" cy="739"/>
          </a:xfrm>
        </p:grpSpPr>
        <p:sp>
          <p:nvSpPr>
            <p:cNvPr id="21" name="文本框 20"/>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第一：利用摄影（像）机镜头对景深的控制，产生物体间的虚实对比，以突出主体。</a:t>
              </a:r>
              <a:endParaRPr lang="zh-CN" altLang="en-US" dirty="0">
                <a:latin typeface="+mn-ea"/>
                <a:cs typeface="宋体" panose="02010600030101010101" pitchFamily="2" charset="-122"/>
                <a:sym typeface="+mn-ea"/>
              </a:endParaRPr>
            </a:p>
          </p:txBody>
        </p:sp>
        <p:sp>
          <p:nvSpPr>
            <p:cNvPr id="11" name="椭圆 1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2" name="组合 11"/>
          <p:cNvGrpSpPr/>
          <p:nvPr/>
        </p:nvGrpSpPr>
        <p:grpSpPr>
          <a:xfrm rot="0">
            <a:off x="794385" y="2168525"/>
            <a:ext cx="10640060" cy="469265"/>
            <a:chOff x="1491" y="3356"/>
            <a:chExt cx="16756" cy="739"/>
          </a:xfrm>
        </p:grpSpPr>
        <p:sp>
          <p:nvSpPr>
            <p:cNvPr id="14" name="文本框 13"/>
            <p:cNvSpPr txBox="1"/>
            <p:nvPr/>
          </p:nvSpPr>
          <p:spPr>
            <a:xfrm>
              <a:off x="1980" y="3356"/>
              <a:ext cx="16267" cy="580"/>
            </a:xfrm>
            <a:prstGeom prst="rect">
              <a:avLst/>
            </a:prstGeom>
            <a:noFill/>
          </p:spPr>
          <p:txBody>
            <a:bodyPr wrap="square" rtlCol="0" anchor="t">
              <a:spAutoFit/>
            </a:bodyPr>
            <a:p>
              <a:r>
                <a:rPr lang="zh-CN" altLang="en-US" dirty="0">
                  <a:latin typeface="+mn-ea"/>
                  <a:cs typeface="宋体" panose="02010600030101010101" pitchFamily="2" charset="-122"/>
                  <a:sym typeface="+mn-ea"/>
                </a:rPr>
                <a:t>第二：利用动与静的对比，以周围静止的物体衬托运动的主体，或在运动的物体群中衬托静止的主体。</a:t>
              </a:r>
              <a:endParaRPr lang="zh-CN" altLang="en-US" dirty="0">
                <a:latin typeface="+mn-ea"/>
                <a:cs typeface="宋体" panose="02010600030101010101" pitchFamily="2" charset="-122"/>
                <a:sym typeface="+mn-ea"/>
              </a:endParaRPr>
            </a:p>
          </p:txBody>
        </p:sp>
        <p:sp>
          <p:nvSpPr>
            <p:cNvPr id="16" name="椭圆 1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7" name="组合 16"/>
          <p:cNvGrpSpPr/>
          <p:nvPr/>
        </p:nvGrpSpPr>
        <p:grpSpPr>
          <a:xfrm rot="0">
            <a:off x="777240" y="2782570"/>
            <a:ext cx="10640060" cy="645160"/>
            <a:chOff x="1491" y="3356"/>
            <a:chExt cx="16756" cy="1016"/>
          </a:xfrm>
        </p:grpSpPr>
        <p:sp>
          <p:nvSpPr>
            <p:cNvPr id="18" name="文本框 17"/>
            <p:cNvSpPr txBox="1"/>
            <p:nvPr/>
          </p:nvSpPr>
          <p:spPr>
            <a:xfrm>
              <a:off x="1980" y="3356"/>
              <a:ext cx="16267"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第三：利用影调、色调的对比刻画主体形象，使主体与周围其他事物在明暗或色彩上形成对比，以突出主体。</a:t>
              </a:r>
              <a:endParaRPr lang="zh-CN" altLang="en-US" dirty="0">
                <a:latin typeface="+mn-ea"/>
                <a:cs typeface="宋体" panose="02010600030101010101" pitchFamily="2" charset="-122"/>
                <a:sym typeface="+mn-ea"/>
              </a:endParaRPr>
            </a:p>
          </p:txBody>
        </p:sp>
        <p:sp>
          <p:nvSpPr>
            <p:cNvPr id="19" name="椭圆 1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5" name="组合 24"/>
          <p:cNvGrpSpPr/>
          <p:nvPr/>
        </p:nvGrpSpPr>
        <p:grpSpPr>
          <a:xfrm rot="0">
            <a:off x="789940" y="3427730"/>
            <a:ext cx="10640060" cy="469265"/>
            <a:chOff x="1491" y="3356"/>
            <a:chExt cx="16756" cy="739"/>
          </a:xfrm>
        </p:grpSpPr>
        <p:sp>
          <p:nvSpPr>
            <p:cNvPr id="26" name="文本框 25"/>
            <p:cNvSpPr txBox="1"/>
            <p:nvPr/>
          </p:nvSpPr>
          <p:spPr>
            <a:xfrm>
              <a:off x="1980" y="3356"/>
              <a:ext cx="16267" cy="580"/>
            </a:xfrm>
            <a:prstGeom prst="rect">
              <a:avLst/>
            </a:prstGeom>
            <a:noFill/>
          </p:spPr>
          <p:txBody>
            <a:bodyPr wrap="square" rtlCol="0" anchor="t">
              <a:spAutoFit/>
            </a:bodyPr>
            <a:p>
              <a:r>
                <a:rPr lang="zh-CN" altLang="en-US" dirty="0">
                  <a:latin typeface="+mn-ea"/>
                  <a:cs typeface="宋体" panose="02010600030101010101" pitchFamily="2" charset="-122"/>
                  <a:sym typeface="+mn-ea"/>
                </a:rPr>
                <a:t>第四：利用大小、形状、质感、繁简等对比手段，使主体形象鲜明突出。</a:t>
              </a:r>
              <a:endParaRPr lang="zh-CN" altLang="en-US" dirty="0">
                <a:latin typeface="+mn-ea"/>
                <a:cs typeface="宋体" panose="02010600030101010101" pitchFamily="2" charset="-122"/>
                <a:sym typeface="+mn-ea"/>
              </a:endParaRPr>
            </a:p>
          </p:txBody>
        </p:sp>
        <p:sp>
          <p:nvSpPr>
            <p:cNvPr id="27" name="椭圆 2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文本框 1"/>
          <p:cNvSpPr txBox="1"/>
          <p:nvPr/>
        </p:nvSpPr>
        <p:spPr>
          <a:xfrm>
            <a:off x="264795" y="3999865"/>
            <a:ext cx="10248900" cy="398780"/>
          </a:xfrm>
          <a:prstGeom prst="rect">
            <a:avLst/>
          </a:prstGeom>
          <a:noFill/>
        </p:spPr>
        <p:txBody>
          <a:bodyPr wrap="square" rtlCol="0" anchor="t">
            <a:spAutoFit/>
          </a:bodyPr>
          <a:p>
            <a:r>
              <a:rPr sz="2000">
                <a:solidFill>
                  <a:srgbClr val="382C78"/>
                </a:solidFill>
                <a:sym typeface="+mn-ea"/>
              </a:rPr>
              <a:t>3．运用引导</a:t>
            </a:r>
            <a:endParaRPr sz="2000">
              <a:solidFill>
                <a:srgbClr val="382C78"/>
              </a:solidFill>
              <a:sym typeface="+mn-ea"/>
            </a:endParaRPr>
          </a:p>
        </p:txBody>
      </p:sp>
      <p:grpSp>
        <p:nvGrpSpPr>
          <p:cNvPr id="9" name="组合 8"/>
          <p:cNvGrpSpPr/>
          <p:nvPr/>
        </p:nvGrpSpPr>
        <p:grpSpPr>
          <a:xfrm rot="0">
            <a:off x="777240" y="4398645"/>
            <a:ext cx="10348595" cy="469265"/>
            <a:chOff x="1491" y="3356"/>
            <a:chExt cx="16297" cy="739"/>
          </a:xfrm>
        </p:grpSpPr>
        <p:sp>
          <p:nvSpPr>
            <p:cNvPr id="10" name="文本框 9"/>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光影引导：利用光线、影调的变化将观众的视线引导到主体上。</a:t>
              </a:r>
              <a:endParaRPr lang="zh-CN" altLang="en-US" dirty="0">
                <a:latin typeface="+mn-ea"/>
                <a:cs typeface="宋体" panose="02010600030101010101" pitchFamily="2" charset="-122"/>
                <a:sym typeface="+mn-ea"/>
              </a:endParaRPr>
            </a:p>
          </p:txBody>
        </p:sp>
        <p:sp>
          <p:nvSpPr>
            <p:cNvPr id="28" name="椭圆 2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9" name="组合 28"/>
          <p:cNvGrpSpPr/>
          <p:nvPr/>
        </p:nvGrpSpPr>
        <p:grpSpPr>
          <a:xfrm rot="0">
            <a:off x="777240" y="4958715"/>
            <a:ext cx="10348595" cy="469265"/>
            <a:chOff x="1491" y="3356"/>
            <a:chExt cx="16297" cy="739"/>
          </a:xfrm>
        </p:grpSpPr>
        <p:sp>
          <p:nvSpPr>
            <p:cNvPr id="30" name="文本框 29"/>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线条引导：利用交叉线、汇聚线、斜线等线条的变化将观众的视线引导到主体上。</a:t>
              </a:r>
              <a:endParaRPr lang="zh-CN" altLang="en-US" dirty="0">
                <a:latin typeface="+mn-ea"/>
                <a:cs typeface="宋体" panose="02010600030101010101" pitchFamily="2" charset="-122"/>
                <a:sym typeface="+mn-ea"/>
              </a:endParaRPr>
            </a:p>
          </p:txBody>
        </p:sp>
        <p:sp>
          <p:nvSpPr>
            <p:cNvPr id="31" name="椭圆 3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4" name="组合 33"/>
          <p:cNvGrpSpPr/>
          <p:nvPr/>
        </p:nvGrpSpPr>
        <p:grpSpPr>
          <a:xfrm rot="0">
            <a:off x="789940" y="5506085"/>
            <a:ext cx="10348595" cy="469265"/>
            <a:chOff x="1491" y="3356"/>
            <a:chExt cx="16297" cy="739"/>
          </a:xfrm>
        </p:grpSpPr>
        <p:sp>
          <p:nvSpPr>
            <p:cNvPr id="35" name="文本框 34"/>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运动引导：利用摄影（像）机的镜头运动或改变陪体的动势，将观众的视线引导到主体上。</a:t>
              </a:r>
              <a:endParaRPr lang="zh-CN" altLang="en-US" dirty="0">
                <a:latin typeface="+mn-ea"/>
                <a:cs typeface="宋体" panose="02010600030101010101" pitchFamily="2" charset="-122"/>
                <a:sym typeface="+mn-ea"/>
              </a:endParaRPr>
            </a:p>
          </p:txBody>
        </p:sp>
        <p:sp>
          <p:nvSpPr>
            <p:cNvPr id="37" name="椭圆 3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8" name="组合 37"/>
          <p:cNvGrpSpPr/>
          <p:nvPr/>
        </p:nvGrpSpPr>
        <p:grpSpPr>
          <a:xfrm rot="0">
            <a:off x="780415" y="6017260"/>
            <a:ext cx="10810240" cy="645160"/>
            <a:chOff x="1491" y="3356"/>
            <a:chExt cx="17024" cy="1016"/>
          </a:xfrm>
        </p:grpSpPr>
        <p:sp>
          <p:nvSpPr>
            <p:cNvPr id="39" name="文本框 38"/>
            <p:cNvSpPr txBox="1"/>
            <p:nvPr/>
          </p:nvSpPr>
          <p:spPr>
            <a:xfrm>
              <a:off x="1980" y="3356"/>
              <a:ext cx="16535"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角度引导：利用仰拍，强化主体的高度，突出主体的形象；利用俯拍所产生视觉向下集中的趋势，形成某种向心力，将观众的视线引导到主体上。</a:t>
              </a:r>
              <a:endParaRPr lang="zh-CN" altLang="en-US" dirty="0">
                <a:latin typeface="+mn-ea"/>
                <a:cs typeface="宋体" panose="02010600030101010101" pitchFamily="2" charset="-122"/>
                <a:sym typeface="+mn-ea"/>
              </a:endParaRPr>
            </a:p>
          </p:txBody>
        </p:sp>
        <p:sp>
          <p:nvSpPr>
            <p:cNvPr id="40" name="椭圆 3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4012565" cy="1100455"/>
            <a:chOff x="417" y="125"/>
            <a:chExt cx="6319" cy="1733"/>
          </a:xfrm>
        </p:grpSpPr>
        <p:sp>
          <p:nvSpPr>
            <p:cNvPr id="15" name="文本框 14"/>
            <p:cNvSpPr txBox="1"/>
            <p:nvPr/>
          </p:nvSpPr>
          <p:spPr>
            <a:xfrm>
              <a:off x="417" y="842"/>
              <a:ext cx="3168" cy="1016"/>
            </a:xfrm>
            <a:prstGeom prst="rect">
              <a:avLst/>
            </a:prstGeom>
            <a:noFill/>
          </p:spPr>
          <p:txBody>
            <a:bodyPr wrap="none" rtlCol="0" anchor="t">
              <a:spAutoFit/>
            </a:bodyPr>
            <a:p>
              <a:pPr algn="l"/>
              <a:r>
                <a:rPr lang="zh-CN" altLang="en-US" sz="3600">
                  <a:solidFill>
                    <a:srgbClr val="382C78"/>
                  </a:solidFill>
                  <a:sym typeface="+mn-ea"/>
                </a:rPr>
                <a:t>二、陪体</a:t>
              </a:r>
              <a:endParaRPr lang="zh-CN" altLang="en-US" sz="3600">
                <a:solidFill>
                  <a:srgbClr val="382C78"/>
                </a:solidFill>
                <a:sym typeface="+mn-ea"/>
              </a:endParaRPr>
            </a:p>
          </p:txBody>
        </p:sp>
        <p:grpSp>
          <p:nvGrpSpPr>
            <p:cNvPr id="36" name="组合 35"/>
            <p:cNvGrpSpPr/>
            <p:nvPr/>
          </p:nvGrpSpPr>
          <p:grpSpPr>
            <a:xfrm>
              <a:off x="1251" y="125"/>
              <a:ext cx="5485" cy="1117"/>
              <a:chOff x="1251" y="125"/>
              <a:chExt cx="5485" cy="1117"/>
            </a:xfrm>
          </p:grpSpPr>
          <p:sp>
            <p:nvSpPr>
              <p:cNvPr id="32" name="矩形 31"/>
              <p:cNvSpPr/>
              <p:nvPr/>
            </p:nvSpPr>
            <p:spPr>
              <a:xfrm>
                <a:off x="1336" y="125"/>
                <a:ext cx="5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226"/>
                <a:ext cx="5485" cy="1016"/>
              </a:xfrm>
              <a:prstGeom prst="rect">
                <a:avLst/>
              </a:prstGeom>
              <a:noFill/>
            </p:spPr>
            <p:txBody>
              <a:bodyPr wrap="square" rtlCol="0">
                <a:spAutoFit/>
              </a:bodyPr>
              <a:p>
                <a:pPr algn="l"/>
                <a:r>
                  <a:rPr>
                    <a:solidFill>
                      <a:schemeClr val="bg1"/>
                    </a:solidFill>
                  </a:rPr>
                  <a:t>第二节 影视拍摄画面的结构元素</a:t>
                </a:r>
                <a:endParaRPr>
                  <a:solidFill>
                    <a:schemeClr val="bg1"/>
                  </a:solidFill>
                </a:endParaRPr>
              </a:p>
            </p:txBody>
          </p:sp>
        </p:grpSp>
      </p:grpSp>
      <p:sp>
        <p:nvSpPr>
          <p:cNvPr id="4" name="文本框 3"/>
          <p:cNvSpPr txBox="1"/>
          <p:nvPr/>
        </p:nvSpPr>
        <p:spPr>
          <a:xfrm>
            <a:off x="995045" y="1179830"/>
            <a:ext cx="10248900" cy="706755"/>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陪体是指与画面主体密切相关并构成一定情节的对象。陪体在画面中与主体构成特定关系，可辅助主体表现主题思想。</a:t>
            </a:r>
            <a:endParaRPr sz="2000">
              <a:solidFill>
                <a:srgbClr val="382C78"/>
              </a:solidFill>
              <a:sym typeface="+mn-ea"/>
            </a:endParaRPr>
          </a:p>
        </p:txBody>
      </p:sp>
      <p:sp>
        <p:nvSpPr>
          <p:cNvPr id="2" name="文本框 1"/>
          <p:cNvSpPr txBox="1"/>
          <p:nvPr/>
        </p:nvSpPr>
        <p:spPr>
          <a:xfrm>
            <a:off x="264795" y="1886585"/>
            <a:ext cx="10248900" cy="398780"/>
          </a:xfrm>
          <a:prstGeom prst="rect">
            <a:avLst/>
          </a:prstGeom>
          <a:noFill/>
        </p:spPr>
        <p:txBody>
          <a:bodyPr wrap="square" rtlCol="0" anchor="t">
            <a:spAutoFit/>
          </a:bodyPr>
          <a:p>
            <a:r>
              <a:rPr sz="2000">
                <a:solidFill>
                  <a:srgbClr val="382C78"/>
                </a:solidFill>
                <a:sym typeface="+mn-ea"/>
              </a:rPr>
              <a:t>（一）陪体在画面中的作用</a:t>
            </a:r>
            <a:endParaRPr sz="2000">
              <a:solidFill>
                <a:srgbClr val="382C78"/>
              </a:solidFill>
              <a:sym typeface="+mn-ea"/>
            </a:endParaRPr>
          </a:p>
        </p:txBody>
      </p:sp>
      <p:grpSp>
        <p:nvGrpSpPr>
          <p:cNvPr id="5" name="组合 4"/>
          <p:cNvGrpSpPr/>
          <p:nvPr/>
        </p:nvGrpSpPr>
        <p:grpSpPr>
          <a:xfrm>
            <a:off x="749300" y="2169795"/>
            <a:ext cx="10694035" cy="635000"/>
            <a:chOff x="9363" y="3519"/>
            <a:chExt cx="16841" cy="1000"/>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第一，衬托主体形象，渲染气氛，帮助主体展现画面内涵，使观众正确理解主题思想。</a:t>
              </a:r>
              <a:endParaRPr lang="zh-CN" altLang="en-US" dirty="0">
                <a:latin typeface="+mn-ea"/>
                <a:cs typeface="宋体" panose="02010600030101010101" pitchFamily="2" charset="-122"/>
                <a:sym typeface="+mn-ea"/>
              </a:endParaRPr>
            </a:p>
          </p:txBody>
        </p:sp>
      </p:grpSp>
      <p:grpSp>
        <p:nvGrpSpPr>
          <p:cNvPr id="8" name="组合 7"/>
          <p:cNvGrpSpPr/>
          <p:nvPr/>
        </p:nvGrpSpPr>
        <p:grpSpPr>
          <a:xfrm>
            <a:off x="748665" y="2804795"/>
            <a:ext cx="10694035" cy="635000"/>
            <a:chOff x="9363" y="3519"/>
            <a:chExt cx="16841" cy="1000"/>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第二，陪体可以与主体形成对比，构图上起到均衡和美化画面的作用。</a:t>
              </a:r>
              <a:endParaRPr lang="zh-CN" altLang="en-US" dirty="0">
                <a:latin typeface="+mn-ea"/>
                <a:cs typeface="宋体" panose="02010600030101010101" pitchFamily="2" charset="-122"/>
                <a:sym typeface="+mn-ea"/>
              </a:endParaRPr>
            </a:p>
          </p:txBody>
        </p:sp>
      </p:grpSp>
      <p:sp>
        <p:nvSpPr>
          <p:cNvPr id="23" name="文本框 22"/>
          <p:cNvSpPr txBox="1"/>
          <p:nvPr/>
        </p:nvSpPr>
        <p:spPr>
          <a:xfrm>
            <a:off x="264795" y="3543300"/>
            <a:ext cx="10248900" cy="398780"/>
          </a:xfrm>
          <a:prstGeom prst="rect">
            <a:avLst/>
          </a:prstGeom>
          <a:noFill/>
        </p:spPr>
        <p:txBody>
          <a:bodyPr wrap="square" rtlCol="0" anchor="t">
            <a:spAutoFit/>
          </a:bodyPr>
          <a:p>
            <a:r>
              <a:rPr sz="2000">
                <a:solidFill>
                  <a:srgbClr val="382C78"/>
                </a:solidFill>
                <a:sym typeface="+mn-ea"/>
              </a:rPr>
              <a:t>（二）陪体的表现方法</a:t>
            </a:r>
            <a:endParaRPr sz="2000">
              <a:solidFill>
                <a:srgbClr val="382C78"/>
              </a:solidFill>
              <a:sym typeface="+mn-ea"/>
            </a:endParaRPr>
          </a:p>
        </p:txBody>
      </p:sp>
      <p:grpSp>
        <p:nvGrpSpPr>
          <p:cNvPr id="24" name="组合 23"/>
          <p:cNvGrpSpPr/>
          <p:nvPr/>
        </p:nvGrpSpPr>
        <p:grpSpPr>
          <a:xfrm>
            <a:off x="748665" y="3942080"/>
            <a:ext cx="10694035" cy="635000"/>
            <a:chOff x="9363" y="3519"/>
            <a:chExt cx="16841" cy="1000"/>
          </a:xfrm>
        </p:grpSpPr>
        <p:sp>
          <p:nvSpPr>
            <p:cNvPr id="41" name="矩形 4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文本框 41"/>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第一，陪体直接出现在画面内与主体互相呼应。</a:t>
              </a:r>
              <a:endParaRPr lang="zh-CN" altLang="en-US" dirty="0">
                <a:latin typeface="+mn-ea"/>
                <a:cs typeface="宋体" panose="02010600030101010101" pitchFamily="2" charset="-122"/>
                <a:sym typeface="+mn-ea"/>
              </a:endParaRPr>
            </a:p>
          </p:txBody>
        </p:sp>
      </p:grpSp>
      <p:grpSp>
        <p:nvGrpSpPr>
          <p:cNvPr id="43" name="组合 42"/>
          <p:cNvGrpSpPr/>
          <p:nvPr/>
        </p:nvGrpSpPr>
        <p:grpSpPr>
          <a:xfrm>
            <a:off x="772160" y="4577080"/>
            <a:ext cx="10694035" cy="922020"/>
            <a:chOff x="9363" y="3519"/>
            <a:chExt cx="16841" cy="1452"/>
          </a:xfrm>
        </p:grpSpPr>
        <p:sp>
          <p:nvSpPr>
            <p:cNvPr id="44" name="矩形 4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5" name="文本框 44"/>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第二，陪体放在画面之外，主体提供一定的引导和提示，靠观众的联想来感受主陪体的存在关系。这种构图方式可以扩大画面的信息容量，让观众参与画面创作，引起观众的观赏兴趣。</a:t>
              </a:r>
              <a:endParaRPr lang="zh-CN" altLang="en-US" dirty="0">
                <a:latin typeface="+mn-ea"/>
                <a:cs typeface="宋体" panose="02010600030101010101" pitchFamily="2" charset="-122"/>
                <a:sym typeface="+mn-ea"/>
              </a:endParaRPr>
            </a:p>
          </p:txBody>
        </p:sp>
      </p:grpSp>
      <p:sp>
        <p:nvSpPr>
          <p:cNvPr id="49" name="文本框 48"/>
          <p:cNvSpPr txBox="1"/>
          <p:nvPr/>
        </p:nvSpPr>
        <p:spPr>
          <a:xfrm>
            <a:off x="1120140" y="5411470"/>
            <a:ext cx="10248900" cy="132207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要注意的是，由于陪体只起衬托主体的作用，因此陪体不可喧宾夺主</a:t>
            </a:r>
            <a:r>
              <a:rPr lang="zh-CN" sz="2000">
                <a:solidFill>
                  <a:srgbClr val="382C78"/>
                </a:solidFill>
                <a:sym typeface="+mn-ea"/>
              </a:rPr>
              <a:t>。</a:t>
            </a:r>
            <a:endParaRPr lang="zh-CN" sz="2000">
              <a:solidFill>
                <a:srgbClr val="382C78"/>
              </a:solidFill>
              <a:sym typeface="+mn-ea"/>
            </a:endParaRPr>
          </a:p>
          <a:p>
            <a:endParaRPr lang="zh-CN" sz="2000">
              <a:solidFill>
                <a:srgbClr val="382C78"/>
              </a:solidFill>
              <a:sym typeface="+mn-ea"/>
            </a:endParaRPr>
          </a:p>
          <a:p>
            <a:r>
              <a:rPr lang="zh-CN" sz="2000">
                <a:solidFill>
                  <a:srgbClr val="382C78"/>
                </a:solidFill>
                <a:sym typeface="+mn-ea"/>
              </a:rPr>
              <a:t> </a:t>
            </a:r>
            <a:r>
              <a:rPr lang="en-US" altLang="zh-CN" sz="2000">
                <a:solidFill>
                  <a:srgbClr val="382C78"/>
                </a:solidFill>
                <a:sym typeface="+mn-ea"/>
              </a:rPr>
              <a:t>      </a:t>
            </a:r>
            <a:r>
              <a:rPr sz="2000">
                <a:solidFill>
                  <a:srgbClr val="382C78"/>
                </a:solidFill>
                <a:sym typeface="+mn-ea"/>
              </a:rPr>
              <a:t>影视画面具有连续活动的特性，通过镜头运动和摄影（像）机位的变化，主体陪体之间是可以相互转换的。</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4012565" cy="1100455"/>
            <a:chOff x="417" y="125"/>
            <a:chExt cx="6319" cy="1733"/>
          </a:xfrm>
        </p:grpSpPr>
        <p:sp>
          <p:nvSpPr>
            <p:cNvPr id="15" name="文本框 14"/>
            <p:cNvSpPr txBox="1"/>
            <p:nvPr/>
          </p:nvSpPr>
          <p:spPr>
            <a:xfrm>
              <a:off x="417" y="842"/>
              <a:ext cx="3168" cy="1016"/>
            </a:xfrm>
            <a:prstGeom prst="rect">
              <a:avLst/>
            </a:prstGeom>
            <a:noFill/>
          </p:spPr>
          <p:txBody>
            <a:bodyPr wrap="none" rtlCol="0" anchor="t">
              <a:spAutoFit/>
            </a:bodyPr>
            <a:p>
              <a:pPr algn="l"/>
              <a:r>
                <a:rPr lang="zh-CN" altLang="en-US" sz="3600">
                  <a:solidFill>
                    <a:srgbClr val="382C78"/>
                  </a:solidFill>
                  <a:sym typeface="+mn-ea"/>
                </a:rPr>
                <a:t>三、环境</a:t>
              </a:r>
              <a:endParaRPr lang="zh-CN" altLang="en-US" sz="3600">
                <a:solidFill>
                  <a:srgbClr val="382C78"/>
                </a:solidFill>
                <a:sym typeface="+mn-ea"/>
              </a:endParaRPr>
            </a:p>
          </p:txBody>
        </p:sp>
        <p:grpSp>
          <p:nvGrpSpPr>
            <p:cNvPr id="36" name="组合 35"/>
            <p:cNvGrpSpPr/>
            <p:nvPr/>
          </p:nvGrpSpPr>
          <p:grpSpPr>
            <a:xfrm>
              <a:off x="1251" y="125"/>
              <a:ext cx="5485" cy="1117"/>
              <a:chOff x="1251" y="125"/>
              <a:chExt cx="5485" cy="1117"/>
            </a:xfrm>
          </p:grpSpPr>
          <p:sp>
            <p:nvSpPr>
              <p:cNvPr id="32" name="矩形 31"/>
              <p:cNvSpPr/>
              <p:nvPr/>
            </p:nvSpPr>
            <p:spPr>
              <a:xfrm>
                <a:off x="1336" y="125"/>
                <a:ext cx="5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226"/>
                <a:ext cx="5485" cy="1016"/>
              </a:xfrm>
              <a:prstGeom prst="rect">
                <a:avLst/>
              </a:prstGeom>
              <a:noFill/>
            </p:spPr>
            <p:txBody>
              <a:bodyPr wrap="square" rtlCol="0">
                <a:spAutoFit/>
              </a:bodyPr>
              <a:p>
                <a:pPr algn="l"/>
                <a:r>
                  <a:rPr>
                    <a:solidFill>
                      <a:schemeClr val="bg1"/>
                    </a:solidFill>
                  </a:rPr>
                  <a:t>第二节 影视拍摄画面的结构元素</a:t>
                </a:r>
                <a:endParaRPr>
                  <a:solidFill>
                    <a:schemeClr val="bg1"/>
                  </a:solidFill>
                </a:endParaRPr>
              </a:p>
            </p:txBody>
          </p:sp>
        </p:grpSp>
      </p:grpSp>
      <p:sp>
        <p:nvSpPr>
          <p:cNvPr id="4" name="文本框 3"/>
          <p:cNvSpPr txBox="1"/>
          <p:nvPr/>
        </p:nvSpPr>
        <p:spPr>
          <a:xfrm>
            <a:off x="504825" y="1137920"/>
            <a:ext cx="11546205" cy="101473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环境是指画面主体周围人物、景物和空间的构成要素。环境在画面中的作用主要是展示主体的活动空间，可以表现出时代特征、季节特点和地方特色等。特定的环境还可以表明人物身份、职业特点、兴趣爱好等情况以及烘托人物的情绪变化。</a:t>
            </a:r>
            <a:endParaRPr sz="2000">
              <a:solidFill>
                <a:srgbClr val="382C78"/>
              </a:solidFill>
              <a:sym typeface="+mn-ea"/>
            </a:endParaRPr>
          </a:p>
        </p:txBody>
      </p:sp>
      <p:sp>
        <p:nvSpPr>
          <p:cNvPr id="2" name="文本框 1"/>
          <p:cNvSpPr txBox="1"/>
          <p:nvPr/>
        </p:nvSpPr>
        <p:spPr>
          <a:xfrm>
            <a:off x="264795" y="2110105"/>
            <a:ext cx="10248900" cy="398780"/>
          </a:xfrm>
          <a:prstGeom prst="rect">
            <a:avLst/>
          </a:prstGeom>
          <a:noFill/>
        </p:spPr>
        <p:txBody>
          <a:bodyPr wrap="square" rtlCol="0" anchor="t">
            <a:spAutoFit/>
          </a:bodyPr>
          <a:p>
            <a:r>
              <a:rPr sz="2000">
                <a:solidFill>
                  <a:srgbClr val="382C78"/>
                </a:solidFill>
                <a:sym typeface="+mn-ea"/>
              </a:rPr>
              <a:t>（一）前景</a:t>
            </a:r>
            <a:endParaRPr sz="2000">
              <a:solidFill>
                <a:srgbClr val="382C78"/>
              </a:solidFill>
              <a:sym typeface="+mn-ea"/>
            </a:endParaRPr>
          </a:p>
        </p:txBody>
      </p:sp>
      <p:grpSp>
        <p:nvGrpSpPr>
          <p:cNvPr id="8" name="组合 7"/>
          <p:cNvGrpSpPr/>
          <p:nvPr/>
        </p:nvGrpSpPr>
        <p:grpSpPr>
          <a:xfrm>
            <a:off x="748665" y="2369185"/>
            <a:ext cx="10694035" cy="635000"/>
            <a:chOff x="9363" y="3519"/>
            <a:chExt cx="16841" cy="1000"/>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前景是指在影视画面中位于主体前面的人、景、物。前景通常处于画面的边缘。</a:t>
              </a:r>
              <a:endParaRPr lang="zh-CN" altLang="en-US" dirty="0">
                <a:latin typeface="+mn-ea"/>
                <a:cs typeface="宋体" panose="02010600030101010101" pitchFamily="2" charset="-122"/>
                <a:sym typeface="+mn-ea"/>
              </a:endParaRPr>
            </a:p>
          </p:txBody>
        </p:sp>
      </p:grpSp>
      <p:sp>
        <p:nvSpPr>
          <p:cNvPr id="23" name="文本框 22"/>
          <p:cNvSpPr txBox="1"/>
          <p:nvPr/>
        </p:nvSpPr>
        <p:spPr>
          <a:xfrm>
            <a:off x="306705" y="3103880"/>
            <a:ext cx="10248900" cy="398780"/>
          </a:xfrm>
          <a:prstGeom prst="rect">
            <a:avLst/>
          </a:prstGeom>
          <a:noFill/>
        </p:spPr>
        <p:txBody>
          <a:bodyPr wrap="square" rtlCol="0" anchor="t">
            <a:spAutoFit/>
          </a:bodyPr>
          <a:p>
            <a:r>
              <a:rPr sz="2000">
                <a:solidFill>
                  <a:srgbClr val="382C78"/>
                </a:solidFill>
                <a:sym typeface="+mn-ea"/>
              </a:rPr>
              <a:t>1．前景具有以下作用</a:t>
            </a:r>
            <a:endParaRPr sz="2000">
              <a:solidFill>
                <a:srgbClr val="382C78"/>
              </a:solidFill>
              <a:sym typeface="+mn-ea"/>
            </a:endParaRPr>
          </a:p>
        </p:txBody>
      </p:sp>
      <p:grpSp>
        <p:nvGrpSpPr>
          <p:cNvPr id="20" name="组合 19"/>
          <p:cNvGrpSpPr/>
          <p:nvPr/>
        </p:nvGrpSpPr>
        <p:grpSpPr>
          <a:xfrm rot="0">
            <a:off x="748665" y="3502660"/>
            <a:ext cx="10348595" cy="645160"/>
            <a:chOff x="1491" y="3356"/>
            <a:chExt cx="16297" cy="1016"/>
          </a:xfrm>
        </p:grpSpPr>
        <p:sp>
          <p:nvSpPr>
            <p:cNvPr id="21" name="文本框 20"/>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第一，前景可以与主体之间形成某种特定含义的呼应关系，以突出主体、推动情节发展、说明和深化所要表现主题的内涵。</a:t>
              </a:r>
              <a:endParaRPr lang="zh-CN" altLang="en-US" dirty="0">
                <a:latin typeface="+mn-ea"/>
                <a:cs typeface="宋体" panose="02010600030101010101" pitchFamily="2" charset="-122"/>
                <a:sym typeface="+mn-ea"/>
              </a:endParaRPr>
            </a:p>
          </p:txBody>
        </p:sp>
        <p:sp>
          <p:nvSpPr>
            <p:cNvPr id="12" name="椭圆 11"/>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8" name="组合 17"/>
          <p:cNvGrpSpPr/>
          <p:nvPr/>
        </p:nvGrpSpPr>
        <p:grpSpPr>
          <a:xfrm rot="0">
            <a:off x="748665" y="5883275"/>
            <a:ext cx="10694035" cy="469265"/>
            <a:chOff x="1491" y="3356"/>
            <a:chExt cx="16841" cy="739"/>
          </a:xfrm>
        </p:grpSpPr>
        <p:sp>
          <p:nvSpPr>
            <p:cNvPr id="19" name="文本框 18"/>
            <p:cNvSpPr txBox="1"/>
            <p:nvPr/>
          </p:nvSpPr>
          <p:spPr>
            <a:xfrm>
              <a:off x="1980" y="3356"/>
              <a:ext cx="16352" cy="580"/>
            </a:xfrm>
            <a:prstGeom prst="rect">
              <a:avLst/>
            </a:prstGeom>
            <a:noFill/>
          </p:spPr>
          <p:txBody>
            <a:bodyPr wrap="square" rtlCol="0" anchor="t">
              <a:spAutoFit/>
            </a:bodyPr>
            <a:p>
              <a:r>
                <a:rPr lang="zh-CN" altLang="en-US" dirty="0">
                  <a:latin typeface="+mn-ea"/>
                  <a:cs typeface="宋体" panose="02010600030101010101" pitchFamily="2" charset="-122"/>
                  <a:sym typeface="+mn-ea"/>
                </a:rPr>
                <a:t>第五，增加动感。活动的前景或者运动镜头所产生的动感前景，能够很好地强化画面的节奏感和动感。</a:t>
              </a:r>
              <a:endParaRPr lang="zh-CN" altLang="en-US" dirty="0">
                <a:latin typeface="+mn-ea"/>
                <a:cs typeface="宋体" panose="02010600030101010101" pitchFamily="2" charset="-122"/>
                <a:sym typeface="+mn-ea"/>
              </a:endParaRPr>
            </a:p>
          </p:txBody>
        </p:sp>
        <p:sp>
          <p:nvSpPr>
            <p:cNvPr id="25" name="椭圆 24"/>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6" name="组合 25"/>
          <p:cNvGrpSpPr/>
          <p:nvPr/>
        </p:nvGrpSpPr>
        <p:grpSpPr>
          <a:xfrm rot="0">
            <a:off x="748665" y="4147820"/>
            <a:ext cx="10348595" cy="645160"/>
            <a:chOff x="1491" y="3356"/>
            <a:chExt cx="16297" cy="1016"/>
          </a:xfrm>
        </p:grpSpPr>
        <p:sp>
          <p:nvSpPr>
            <p:cNvPr id="27" name="文本框 26"/>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第二，前景离摄影（像）机的距离近，成像大，色调深，与远处景物形成大小、色调的对比，可以强化画面的空间感和纵深感。</a:t>
              </a:r>
              <a:endParaRPr lang="zh-CN" altLang="en-US" dirty="0">
                <a:latin typeface="+mn-ea"/>
                <a:cs typeface="宋体" panose="02010600030101010101" pitchFamily="2" charset="-122"/>
                <a:sym typeface="+mn-ea"/>
              </a:endParaRPr>
            </a:p>
          </p:txBody>
        </p:sp>
        <p:sp>
          <p:nvSpPr>
            <p:cNvPr id="28" name="椭圆 2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9" name="组合 28"/>
          <p:cNvGrpSpPr/>
          <p:nvPr/>
        </p:nvGrpSpPr>
        <p:grpSpPr>
          <a:xfrm rot="0">
            <a:off x="748665" y="4792980"/>
            <a:ext cx="10348595" cy="645160"/>
            <a:chOff x="1491" y="3356"/>
            <a:chExt cx="16297" cy="1016"/>
          </a:xfrm>
        </p:grpSpPr>
        <p:sp>
          <p:nvSpPr>
            <p:cNvPr id="30" name="文本框 29"/>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第三，利用一些富有季节特征或地域特色的景物做前景，可以起到表现时间概念、地点特征、环境特点和渲染气氛的作用。</a:t>
              </a:r>
              <a:endParaRPr lang="zh-CN" altLang="en-US" dirty="0">
                <a:latin typeface="+mn-ea"/>
                <a:cs typeface="宋体" panose="02010600030101010101" pitchFamily="2" charset="-122"/>
                <a:sym typeface="+mn-ea"/>
              </a:endParaRPr>
            </a:p>
          </p:txBody>
        </p:sp>
        <p:sp>
          <p:nvSpPr>
            <p:cNvPr id="31" name="椭圆 3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4" name="组合 33"/>
          <p:cNvGrpSpPr/>
          <p:nvPr/>
        </p:nvGrpSpPr>
        <p:grpSpPr>
          <a:xfrm rot="0">
            <a:off x="748665" y="5438140"/>
            <a:ext cx="10348595" cy="469265"/>
            <a:chOff x="1491" y="3356"/>
            <a:chExt cx="16297" cy="739"/>
          </a:xfrm>
        </p:grpSpPr>
        <p:sp>
          <p:nvSpPr>
            <p:cNvPr id="35" name="文本框 34"/>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第四，均衡构图和美化画面。选用富有装饰性的物体做前景，能使画面更具形式美。</a:t>
              </a:r>
              <a:endParaRPr lang="zh-CN" altLang="en-US" dirty="0">
                <a:latin typeface="+mn-ea"/>
                <a:cs typeface="宋体" panose="02010600030101010101" pitchFamily="2" charset="-122"/>
                <a:sym typeface="+mn-ea"/>
              </a:endParaRPr>
            </a:p>
          </p:txBody>
        </p:sp>
        <p:sp>
          <p:nvSpPr>
            <p:cNvPr id="37" name="椭圆 3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906780" y="1419860"/>
            <a:ext cx="10694035" cy="922020"/>
            <a:chOff x="9363" y="3519"/>
            <a:chExt cx="16841" cy="1452"/>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推镜头是摄影机（摄像机）向被摄主体方向推进，或者变动镜头焦距使画面框架由远而近、向被摄主体不断接近的一种拍摄方法。用这种方式拍摄的运动画面镜头被称为推镜头。</a:t>
              </a:r>
              <a:endParaRPr lang="zh-CN" altLang="en-US" dirty="0">
                <a:latin typeface="+mn-ea"/>
                <a:cs typeface="宋体" panose="02010600030101010101" pitchFamily="2" charset="-122"/>
                <a:sym typeface="+mn-ea"/>
              </a:endParaRPr>
            </a:p>
          </p:txBody>
        </p:sp>
      </p:grpSp>
      <p:grpSp>
        <p:nvGrpSpPr>
          <p:cNvPr id="22" name="组合 21"/>
          <p:cNvGrpSpPr/>
          <p:nvPr/>
        </p:nvGrpSpPr>
        <p:grpSpPr>
          <a:xfrm>
            <a:off x="906780" y="2341880"/>
            <a:ext cx="10348595" cy="922020"/>
            <a:chOff x="9363" y="3519"/>
            <a:chExt cx="16297" cy="1452"/>
          </a:xfrm>
        </p:grpSpPr>
        <p:sp>
          <p:nvSpPr>
            <p:cNvPr id="23" name="矩形 2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文本框 23"/>
            <p:cNvSpPr txBox="1"/>
            <p:nvPr/>
          </p:nvSpPr>
          <p:spPr>
            <a:xfrm>
              <a:off x="10093" y="3519"/>
              <a:ext cx="15567"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推镜头的主要造型特点是：第一，画面景别由大到小发生变化， 形成视点前移效果；第二，推镜头使被摄主体的形象由小逐渐变大，周围的环境由大逐渐变小。</a:t>
              </a:r>
              <a:endParaRPr lang="zh-CN" altLang="en-US" dirty="0">
                <a:latin typeface="+mn-ea"/>
                <a:cs typeface="宋体" panose="02010600030101010101" pitchFamily="2" charset="-122"/>
                <a:sym typeface="+mn-ea"/>
              </a:endParaRPr>
            </a:p>
          </p:txBody>
        </p:sp>
      </p:grpSp>
      <p:grpSp>
        <p:nvGrpSpPr>
          <p:cNvPr id="3" name="组合 2"/>
          <p:cNvGrpSpPr/>
          <p:nvPr/>
        </p:nvGrpSpPr>
        <p:grpSpPr>
          <a:xfrm>
            <a:off x="264795" y="79375"/>
            <a:ext cx="2926080" cy="1246505"/>
            <a:chOff x="417" y="125"/>
            <a:chExt cx="4608" cy="1963"/>
          </a:xfrm>
        </p:grpSpPr>
        <p:sp>
          <p:nvSpPr>
            <p:cNvPr id="15" name="文本框 14"/>
            <p:cNvSpPr txBox="1"/>
            <p:nvPr/>
          </p:nvSpPr>
          <p:spPr>
            <a:xfrm>
              <a:off x="417" y="1072"/>
              <a:ext cx="4608" cy="1016"/>
            </a:xfrm>
            <a:prstGeom prst="rect">
              <a:avLst/>
            </a:prstGeom>
            <a:noFill/>
          </p:spPr>
          <p:txBody>
            <a:bodyPr wrap="none" rtlCol="0" anchor="t">
              <a:spAutoFit/>
            </a:bodyPr>
            <a:p>
              <a:pPr algn="l"/>
              <a:r>
                <a:rPr lang="zh-CN" altLang="en-US" sz="3600">
                  <a:solidFill>
                    <a:srgbClr val="382C78"/>
                  </a:solidFill>
                  <a:sym typeface="+mn-ea"/>
                </a:rPr>
                <a:t>（一）推镜头</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308" cy="580"/>
              </a:xfrm>
              <a:prstGeom prst="rect">
                <a:avLst/>
              </a:prstGeom>
              <a:noFill/>
            </p:spPr>
            <p:txBody>
              <a:bodyPr wrap="none" rtlCol="0">
                <a:spAutoFit/>
              </a:bodyPr>
              <a:p>
                <a:r>
                  <a:rPr lang="zh-CN" altLang="en-US">
                    <a:solidFill>
                      <a:schemeClr val="bg1"/>
                    </a:solidFill>
                  </a:rPr>
                  <a:t>第一节</a:t>
                </a:r>
                <a:r>
                  <a:rPr lang="en-US" altLang="zh-CN">
                    <a:solidFill>
                      <a:schemeClr val="bg1"/>
                    </a:solidFill>
                  </a:rPr>
                  <a:t>     </a:t>
                </a:r>
                <a:r>
                  <a:rPr lang="zh-CN" altLang="en-US">
                    <a:solidFill>
                      <a:schemeClr val="bg1"/>
                    </a:solidFill>
                  </a:rPr>
                  <a:t>画面艺术</a:t>
                </a:r>
                <a:endParaRPr lang="zh-CN" altLang="en-US">
                  <a:solidFill>
                    <a:schemeClr val="bg1"/>
                  </a:solidFill>
                </a:endParaRPr>
              </a:p>
            </p:txBody>
          </p:sp>
        </p:grpSp>
      </p:grpSp>
      <p:grpSp>
        <p:nvGrpSpPr>
          <p:cNvPr id="5" name="组合 4"/>
          <p:cNvGrpSpPr/>
          <p:nvPr/>
        </p:nvGrpSpPr>
        <p:grpSpPr>
          <a:xfrm>
            <a:off x="906780" y="3263900"/>
            <a:ext cx="10348595" cy="1337945"/>
            <a:chOff x="9363" y="3519"/>
            <a:chExt cx="16297" cy="2107"/>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0093" y="3519"/>
              <a:ext cx="15567"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其主要功能是：第一，突出人物形象、突出重点，强调画面细节；第二，具有明确的主体目标指向，在拍摄人物形象时，可以引导观众更深刻地感受人物的内心活动；第三，轻松实现全、中、近、特写景别的变化。</a:t>
              </a:r>
              <a:endParaRPr lang="zh-CN" altLang="en-US" dirty="0">
                <a:latin typeface="+mn-ea"/>
                <a:cs typeface="宋体" panose="02010600030101010101" pitchFamily="2" charset="-122"/>
                <a:sym typeface="+mn-ea"/>
              </a:endParaRPr>
            </a:p>
          </p:txBody>
        </p:sp>
      </p:grpSp>
      <p:grpSp>
        <p:nvGrpSpPr>
          <p:cNvPr id="11" name="组合 10"/>
          <p:cNvGrpSpPr/>
          <p:nvPr/>
        </p:nvGrpSpPr>
        <p:grpSpPr>
          <a:xfrm>
            <a:off x="848360" y="4701540"/>
            <a:ext cx="10623550" cy="783590"/>
            <a:chOff x="1539" y="7423"/>
            <a:chExt cx="16730" cy="1234"/>
          </a:xfrm>
        </p:grpSpPr>
        <p:grpSp>
          <p:nvGrpSpPr>
            <p:cNvPr id="9" name="组合 8"/>
            <p:cNvGrpSpPr/>
            <p:nvPr/>
          </p:nvGrpSpPr>
          <p:grpSpPr>
            <a:xfrm>
              <a:off x="1539" y="7423"/>
              <a:ext cx="2280" cy="1234"/>
              <a:chOff x="1185" y="7404"/>
              <a:chExt cx="2280" cy="1234"/>
            </a:xfrm>
          </p:grpSpPr>
          <p:sp>
            <p:nvSpPr>
              <p:cNvPr id="4" name="文本框 3"/>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8" name="图片 7" descr="303b343435303836373bb0b8c0fdb7d6cef6"/>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1185" y="7404"/>
                <a:ext cx="1234" cy="1234"/>
              </a:xfrm>
              <a:prstGeom prst="rect">
                <a:avLst/>
              </a:prstGeom>
            </p:spPr>
          </p:pic>
        </p:grpSp>
        <p:sp>
          <p:nvSpPr>
            <p:cNvPr id="10" name="文本框 9"/>
            <p:cNvSpPr txBox="1"/>
            <p:nvPr/>
          </p:nvSpPr>
          <p:spPr>
            <a:xfrm>
              <a:off x="3657" y="7532"/>
              <a:ext cx="14612" cy="1016"/>
            </a:xfrm>
            <a:prstGeom prst="rect">
              <a:avLst/>
            </a:prstGeom>
            <a:noFill/>
          </p:spPr>
          <p:txBody>
            <a:bodyPr wrap="square" rtlCol="0">
              <a:spAutoFit/>
            </a:bodyPr>
            <a:p>
              <a:r>
                <a:rPr lang="zh-CN" altLang="en-US"/>
                <a:t>影片《这里的黎明静悄悄》（苏联，1972 年）中，五位女战士在牺牲前的几个回忆段落都出现了推镜头画面，表达出少女们内心的悸动和情感的震撼。</a:t>
              </a:r>
              <a:endParaRPr lang="zh-CN" altLang="en-US"/>
            </a:p>
          </p:txBody>
        </p:sp>
      </p:grpSp>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4012565" cy="1100455"/>
            <a:chOff x="417" y="125"/>
            <a:chExt cx="6319" cy="1733"/>
          </a:xfrm>
        </p:grpSpPr>
        <p:sp>
          <p:nvSpPr>
            <p:cNvPr id="15" name="文本框 14"/>
            <p:cNvSpPr txBox="1"/>
            <p:nvPr/>
          </p:nvSpPr>
          <p:spPr>
            <a:xfrm>
              <a:off x="417" y="842"/>
              <a:ext cx="3168" cy="1016"/>
            </a:xfrm>
            <a:prstGeom prst="rect">
              <a:avLst/>
            </a:prstGeom>
            <a:noFill/>
          </p:spPr>
          <p:txBody>
            <a:bodyPr wrap="none" rtlCol="0" anchor="t">
              <a:spAutoFit/>
            </a:bodyPr>
            <a:p>
              <a:pPr algn="l"/>
              <a:r>
                <a:rPr lang="zh-CN" altLang="en-US" sz="3600">
                  <a:solidFill>
                    <a:srgbClr val="382C78"/>
                  </a:solidFill>
                  <a:sym typeface="+mn-ea"/>
                </a:rPr>
                <a:t>三、环境</a:t>
              </a:r>
              <a:endParaRPr lang="zh-CN" altLang="en-US" sz="3600">
                <a:solidFill>
                  <a:srgbClr val="382C78"/>
                </a:solidFill>
                <a:sym typeface="+mn-ea"/>
              </a:endParaRPr>
            </a:p>
          </p:txBody>
        </p:sp>
        <p:grpSp>
          <p:nvGrpSpPr>
            <p:cNvPr id="36" name="组合 35"/>
            <p:cNvGrpSpPr/>
            <p:nvPr/>
          </p:nvGrpSpPr>
          <p:grpSpPr>
            <a:xfrm>
              <a:off x="1251" y="125"/>
              <a:ext cx="5485" cy="1117"/>
              <a:chOff x="1251" y="125"/>
              <a:chExt cx="5485" cy="1117"/>
            </a:xfrm>
          </p:grpSpPr>
          <p:sp>
            <p:nvSpPr>
              <p:cNvPr id="32" name="矩形 31"/>
              <p:cNvSpPr/>
              <p:nvPr/>
            </p:nvSpPr>
            <p:spPr>
              <a:xfrm>
                <a:off x="1336" y="125"/>
                <a:ext cx="5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226"/>
                <a:ext cx="5485" cy="1016"/>
              </a:xfrm>
              <a:prstGeom prst="rect">
                <a:avLst/>
              </a:prstGeom>
              <a:noFill/>
            </p:spPr>
            <p:txBody>
              <a:bodyPr wrap="square" rtlCol="0">
                <a:spAutoFit/>
              </a:bodyPr>
              <a:p>
                <a:pPr algn="l"/>
                <a:r>
                  <a:rPr>
                    <a:solidFill>
                      <a:schemeClr val="bg1"/>
                    </a:solidFill>
                  </a:rPr>
                  <a:t>第二节 影视拍摄画面的结构元素</a:t>
                </a:r>
                <a:endParaRPr>
                  <a:solidFill>
                    <a:schemeClr val="bg1"/>
                  </a:solidFill>
                </a:endParaRPr>
              </a:p>
            </p:txBody>
          </p:sp>
        </p:grpSp>
      </p:grpSp>
      <p:sp>
        <p:nvSpPr>
          <p:cNvPr id="23" name="文本框 22"/>
          <p:cNvSpPr txBox="1"/>
          <p:nvPr/>
        </p:nvSpPr>
        <p:spPr>
          <a:xfrm>
            <a:off x="264795" y="1179830"/>
            <a:ext cx="10248900" cy="398780"/>
          </a:xfrm>
          <a:prstGeom prst="rect">
            <a:avLst/>
          </a:prstGeom>
          <a:noFill/>
        </p:spPr>
        <p:txBody>
          <a:bodyPr wrap="square" rtlCol="0" anchor="t">
            <a:spAutoFit/>
          </a:bodyPr>
          <a:p>
            <a:r>
              <a:rPr sz="2000">
                <a:solidFill>
                  <a:srgbClr val="382C78"/>
                </a:solidFill>
                <a:sym typeface="+mn-ea"/>
              </a:rPr>
              <a:t>2．前景的表现方法</a:t>
            </a:r>
            <a:endParaRPr sz="2000">
              <a:solidFill>
                <a:srgbClr val="382C78"/>
              </a:solidFill>
              <a:sym typeface="+mn-ea"/>
            </a:endParaRPr>
          </a:p>
        </p:txBody>
      </p:sp>
      <p:grpSp>
        <p:nvGrpSpPr>
          <p:cNvPr id="20" name="组合 19"/>
          <p:cNvGrpSpPr/>
          <p:nvPr/>
        </p:nvGrpSpPr>
        <p:grpSpPr>
          <a:xfrm rot="0">
            <a:off x="731520" y="1578610"/>
            <a:ext cx="10348595" cy="469265"/>
            <a:chOff x="1491" y="3356"/>
            <a:chExt cx="16297" cy="739"/>
          </a:xfrm>
        </p:grpSpPr>
        <p:sp>
          <p:nvSpPr>
            <p:cNvPr id="21" name="文本框 20"/>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前景的存在是为了更好地表现主体， 不能喧宾夺主，更不能破坏、割裂整个画面。</a:t>
              </a:r>
              <a:endParaRPr lang="zh-CN" altLang="en-US" dirty="0">
                <a:latin typeface="+mn-ea"/>
                <a:cs typeface="宋体" panose="02010600030101010101" pitchFamily="2" charset="-122"/>
                <a:sym typeface="+mn-ea"/>
              </a:endParaRPr>
            </a:p>
          </p:txBody>
        </p:sp>
        <p:sp>
          <p:nvSpPr>
            <p:cNvPr id="12" name="椭圆 11"/>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6" name="组合 25"/>
          <p:cNvGrpSpPr/>
          <p:nvPr/>
        </p:nvGrpSpPr>
        <p:grpSpPr>
          <a:xfrm rot="0">
            <a:off x="731520" y="2141855"/>
            <a:ext cx="10348595" cy="645160"/>
            <a:chOff x="1491" y="3356"/>
            <a:chExt cx="16297" cy="1016"/>
          </a:xfrm>
        </p:grpSpPr>
        <p:sp>
          <p:nvSpPr>
            <p:cNvPr id="27" name="文本框 26"/>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前景可以在大小、亮度、色调、虚实各方面采取比较弱化的处理方式，使其与主体区分开来。需要的时候，前景可以通过场面调度和摄影（像）机位变化变为后景。</a:t>
              </a:r>
              <a:endParaRPr lang="zh-CN" altLang="en-US" dirty="0">
                <a:latin typeface="+mn-ea"/>
                <a:cs typeface="宋体" panose="02010600030101010101" pitchFamily="2" charset="-122"/>
                <a:sym typeface="+mn-ea"/>
              </a:endParaRPr>
            </a:p>
          </p:txBody>
        </p:sp>
        <p:sp>
          <p:nvSpPr>
            <p:cNvPr id="28" name="椭圆 2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9" name="组合 28"/>
          <p:cNvGrpSpPr/>
          <p:nvPr/>
        </p:nvGrpSpPr>
        <p:grpSpPr>
          <a:xfrm rot="0">
            <a:off x="731520" y="2787015"/>
            <a:ext cx="10348595" cy="469265"/>
            <a:chOff x="1491" y="3356"/>
            <a:chExt cx="16297" cy="739"/>
          </a:xfrm>
        </p:grpSpPr>
        <p:sp>
          <p:nvSpPr>
            <p:cNvPr id="30" name="文本框 29"/>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并非每个画面都需要前景。所选择的前景如果与主体没有某种必然的关联或呼应关系，就不必用。</a:t>
              </a:r>
              <a:endParaRPr lang="zh-CN" altLang="en-US" dirty="0">
                <a:latin typeface="+mn-ea"/>
                <a:cs typeface="宋体" panose="02010600030101010101" pitchFamily="2" charset="-122"/>
                <a:sym typeface="+mn-ea"/>
              </a:endParaRPr>
            </a:p>
          </p:txBody>
        </p:sp>
        <p:sp>
          <p:nvSpPr>
            <p:cNvPr id="31" name="椭圆 3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5" name="文本框 4"/>
          <p:cNvSpPr txBox="1"/>
          <p:nvPr/>
        </p:nvSpPr>
        <p:spPr>
          <a:xfrm>
            <a:off x="264795" y="3326130"/>
            <a:ext cx="10248900" cy="398780"/>
          </a:xfrm>
          <a:prstGeom prst="rect">
            <a:avLst/>
          </a:prstGeom>
          <a:noFill/>
        </p:spPr>
        <p:txBody>
          <a:bodyPr wrap="square" rtlCol="0" anchor="t">
            <a:spAutoFit/>
          </a:bodyPr>
          <a:p>
            <a:r>
              <a:rPr sz="2000">
                <a:solidFill>
                  <a:srgbClr val="382C78"/>
                </a:solidFill>
                <a:sym typeface="+mn-ea"/>
              </a:rPr>
              <a:t>（二）背景</a:t>
            </a:r>
            <a:endParaRPr sz="2000">
              <a:solidFill>
                <a:srgbClr val="382C78"/>
              </a:solidFill>
              <a:sym typeface="+mn-ea"/>
            </a:endParaRPr>
          </a:p>
        </p:txBody>
      </p:sp>
      <p:sp>
        <p:nvSpPr>
          <p:cNvPr id="6" name="文本框 5"/>
          <p:cNvSpPr txBox="1"/>
          <p:nvPr/>
        </p:nvSpPr>
        <p:spPr>
          <a:xfrm>
            <a:off x="608330" y="3912870"/>
            <a:ext cx="11027410" cy="1630045"/>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背景主要是指画面中主体后面的景物，有时也可以是人物，用以强调主体环境，突出主体形像</a:t>
            </a:r>
            <a:r>
              <a:rPr lang="zh-CN" sz="2000">
                <a:solidFill>
                  <a:srgbClr val="382C78"/>
                </a:solidFill>
                <a:sym typeface="+mn-ea"/>
              </a:rPr>
              <a:t>，</a:t>
            </a:r>
            <a:r>
              <a:rPr sz="2000">
                <a:solidFill>
                  <a:srgbClr val="382C78"/>
                </a:solidFill>
                <a:sym typeface="+mn-ea"/>
              </a:rPr>
              <a:t>丰富主体内涵。</a:t>
            </a:r>
            <a:endParaRPr sz="2000">
              <a:solidFill>
                <a:srgbClr val="382C78"/>
              </a:solidFill>
              <a:sym typeface="+mn-ea"/>
            </a:endParaRPr>
          </a:p>
          <a:p>
            <a:r>
              <a:rPr lang="en-US" sz="2000">
                <a:solidFill>
                  <a:srgbClr val="382C78"/>
                </a:solidFill>
                <a:sym typeface="+mn-ea"/>
              </a:rPr>
              <a:t>       </a:t>
            </a:r>
            <a:endParaRPr lang="en-US" sz="2000">
              <a:solidFill>
                <a:srgbClr val="382C78"/>
              </a:solidFill>
              <a:sym typeface="+mn-ea"/>
            </a:endParaRPr>
          </a:p>
          <a:p>
            <a:r>
              <a:rPr lang="en-US" sz="2000">
                <a:solidFill>
                  <a:srgbClr val="382C78"/>
                </a:solidFill>
                <a:sym typeface="+mn-ea"/>
              </a:rPr>
              <a:t>       </a:t>
            </a:r>
            <a:r>
              <a:rPr sz="2000">
                <a:solidFill>
                  <a:srgbClr val="382C78"/>
                </a:solidFill>
                <a:sym typeface="+mn-ea"/>
              </a:rPr>
              <a:t>前景在影视画面中可有可无，但背景是必不可少的， 背景是构成环境、表达画面内容和纵深空间的重要成分。</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4012565" cy="1100455"/>
            <a:chOff x="417" y="125"/>
            <a:chExt cx="6319" cy="1733"/>
          </a:xfrm>
        </p:grpSpPr>
        <p:sp>
          <p:nvSpPr>
            <p:cNvPr id="15" name="文本框 14"/>
            <p:cNvSpPr txBox="1"/>
            <p:nvPr/>
          </p:nvSpPr>
          <p:spPr>
            <a:xfrm>
              <a:off x="417" y="842"/>
              <a:ext cx="3168" cy="1016"/>
            </a:xfrm>
            <a:prstGeom prst="rect">
              <a:avLst/>
            </a:prstGeom>
            <a:noFill/>
          </p:spPr>
          <p:txBody>
            <a:bodyPr wrap="none" rtlCol="0" anchor="t">
              <a:spAutoFit/>
            </a:bodyPr>
            <a:p>
              <a:pPr algn="l"/>
              <a:r>
                <a:rPr lang="zh-CN" altLang="en-US" sz="3600">
                  <a:solidFill>
                    <a:srgbClr val="382C78"/>
                  </a:solidFill>
                  <a:sym typeface="+mn-ea"/>
                </a:rPr>
                <a:t>三、环境</a:t>
              </a:r>
              <a:endParaRPr lang="zh-CN" altLang="en-US" sz="3600">
                <a:solidFill>
                  <a:srgbClr val="382C78"/>
                </a:solidFill>
                <a:sym typeface="+mn-ea"/>
              </a:endParaRPr>
            </a:p>
          </p:txBody>
        </p:sp>
        <p:grpSp>
          <p:nvGrpSpPr>
            <p:cNvPr id="36" name="组合 35"/>
            <p:cNvGrpSpPr/>
            <p:nvPr/>
          </p:nvGrpSpPr>
          <p:grpSpPr>
            <a:xfrm>
              <a:off x="1251" y="125"/>
              <a:ext cx="5485" cy="1117"/>
              <a:chOff x="1251" y="125"/>
              <a:chExt cx="5485" cy="1117"/>
            </a:xfrm>
          </p:grpSpPr>
          <p:sp>
            <p:nvSpPr>
              <p:cNvPr id="32" name="矩形 31"/>
              <p:cNvSpPr/>
              <p:nvPr/>
            </p:nvSpPr>
            <p:spPr>
              <a:xfrm>
                <a:off x="1336" y="125"/>
                <a:ext cx="5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226"/>
                <a:ext cx="5485" cy="1016"/>
              </a:xfrm>
              <a:prstGeom prst="rect">
                <a:avLst/>
              </a:prstGeom>
              <a:noFill/>
            </p:spPr>
            <p:txBody>
              <a:bodyPr wrap="square" rtlCol="0">
                <a:spAutoFit/>
              </a:bodyPr>
              <a:p>
                <a:pPr algn="l"/>
                <a:r>
                  <a:rPr>
                    <a:solidFill>
                      <a:schemeClr val="bg1"/>
                    </a:solidFill>
                  </a:rPr>
                  <a:t>第二节 影视拍摄画面的结构元素</a:t>
                </a:r>
                <a:endParaRPr>
                  <a:solidFill>
                    <a:schemeClr val="bg1"/>
                  </a:solidFill>
                </a:endParaRPr>
              </a:p>
            </p:txBody>
          </p:sp>
        </p:grpSp>
      </p:grpSp>
      <p:sp>
        <p:nvSpPr>
          <p:cNvPr id="23" name="文本框 22"/>
          <p:cNvSpPr txBox="1"/>
          <p:nvPr/>
        </p:nvSpPr>
        <p:spPr>
          <a:xfrm>
            <a:off x="264795" y="1179830"/>
            <a:ext cx="10248900" cy="398780"/>
          </a:xfrm>
          <a:prstGeom prst="rect">
            <a:avLst/>
          </a:prstGeom>
          <a:noFill/>
        </p:spPr>
        <p:txBody>
          <a:bodyPr wrap="square" rtlCol="0" anchor="t">
            <a:spAutoFit/>
          </a:bodyPr>
          <a:p>
            <a:r>
              <a:rPr sz="2000">
                <a:solidFill>
                  <a:srgbClr val="382C78"/>
                </a:solidFill>
                <a:sym typeface="+mn-ea"/>
              </a:rPr>
              <a:t>1．背景具有以下作用</a:t>
            </a:r>
            <a:endParaRPr sz="2000">
              <a:solidFill>
                <a:srgbClr val="382C78"/>
              </a:solidFill>
              <a:sym typeface="+mn-ea"/>
            </a:endParaRPr>
          </a:p>
        </p:txBody>
      </p:sp>
      <p:grpSp>
        <p:nvGrpSpPr>
          <p:cNvPr id="20" name="组合 19"/>
          <p:cNvGrpSpPr/>
          <p:nvPr/>
        </p:nvGrpSpPr>
        <p:grpSpPr>
          <a:xfrm rot="0">
            <a:off x="731520" y="1578610"/>
            <a:ext cx="10348595" cy="469265"/>
            <a:chOff x="1491" y="3356"/>
            <a:chExt cx="16297" cy="739"/>
          </a:xfrm>
        </p:grpSpPr>
        <p:sp>
          <p:nvSpPr>
            <p:cNvPr id="21" name="文本框 20"/>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第一，背景可以表明主体所处的环境、位置，渲染现场氛围，帮助主体揭示画面的内容和主题。</a:t>
              </a:r>
              <a:endParaRPr lang="zh-CN" altLang="en-US" dirty="0">
                <a:latin typeface="+mn-ea"/>
                <a:cs typeface="宋体" panose="02010600030101010101" pitchFamily="2" charset="-122"/>
                <a:sym typeface="+mn-ea"/>
              </a:endParaRPr>
            </a:p>
          </p:txBody>
        </p:sp>
        <p:sp>
          <p:nvSpPr>
            <p:cNvPr id="12" name="椭圆 11"/>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6" name="组合 25"/>
          <p:cNvGrpSpPr/>
          <p:nvPr/>
        </p:nvGrpSpPr>
        <p:grpSpPr>
          <a:xfrm rot="0">
            <a:off x="731520" y="2141855"/>
            <a:ext cx="10348595" cy="645160"/>
            <a:chOff x="1491" y="3356"/>
            <a:chExt cx="16297" cy="1016"/>
          </a:xfrm>
        </p:grpSpPr>
        <p:sp>
          <p:nvSpPr>
            <p:cNvPr id="27" name="文本框 26"/>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第二，通过背景与主体在明暗、色调、形状、线条及结构等方面的造型对比，可以使画面产生多层景物的造型效果和透视感，增强画面的空间纵深感。</a:t>
              </a:r>
              <a:endParaRPr lang="zh-CN" altLang="en-US" dirty="0">
                <a:latin typeface="+mn-ea"/>
                <a:cs typeface="宋体" panose="02010600030101010101" pitchFamily="2" charset="-122"/>
                <a:sym typeface="+mn-ea"/>
              </a:endParaRPr>
            </a:p>
          </p:txBody>
        </p:sp>
        <p:sp>
          <p:nvSpPr>
            <p:cNvPr id="28" name="椭圆 2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9" name="组合 28"/>
          <p:cNvGrpSpPr/>
          <p:nvPr/>
        </p:nvGrpSpPr>
        <p:grpSpPr>
          <a:xfrm rot="0">
            <a:off x="731520" y="2787015"/>
            <a:ext cx="10348595" cy="469265"/>
            <a:chOff x="1491" y="3356"/>
            <a:chExt cx="16297" cy="739"/>
          </a:xfrm>
        </p:grpSpPr>
        <p:sp>
          <p:nvSpPr>
            <p:cNvPr id="30" name="文本框 29"/>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第三，表达特定的环境，刻画人物性格，衬托、突出主体形象。</a:t>
              </a:r>
              <a:endParaRPr lang="zh-CN" altLang="en-US" dirty="0">
                <a:latin typeface="+mn-ea"/>
                <a:cs typeface="宋体" panose="02010600030101010101" pitchFamily="2" charset="-122"/>
                <a:sym typeface="+mn-ea"/>
              </a:endParaRPr>
            </a:p>
          </p:txBody>
        </p:sp>
        <p:sp>
          <p:nvSpPr>
            <p:cNvPr id="31" name="椭圆 3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5" name="文本框 4"/>
          <p:cNvSpPr txBox="1"/>
          <p:nvPr/>
        </p:nvSpPr>
        <p:spPr>
          <a:xfrm>
            <a:off x="264795" y="3326130"/>
            <a:ext cx="10248900" cy="398780"/>
          </a:xfrm>
          <a:prstGeom prst="rect">
            <a:avLst/>
          </a:prstGeom>
          <a:noFill/>
        </p:spPr>
        <p:txBody>
          <a:bodyPr wrap="square" rtlCol="0" anchor="t">
            <a:spAutoFit/>
          </a:bodyPr>
          <a:p>
            <a:r>
              <a:rPr sz="2000">
                <a:solidFill>
                  <a:srgbClr val="382C78"/>
                </a:solidFill>
                <a:sym typeface="+mn-ea"/>
              </a:rPr>
              <a:t>2．背景的表现方法</a:t>
            </a:r>
            <a:endParaRPr sz="2000">
              <a:solidFill>
                <a:srgbClr val="382C78"/>
              </a:solidFill>
              <a:sym typeface="+mn-ea"/>
            </a:endParaRPr>
          </a:p>
        </p:txBody>
      </p:sp>
      <p:grpSp>
        <p:nvGrpSpPr>
          <p:cNvPr id="2" name="组合 1"/>
          <p:cNvGrpSpPr/>
          <p:nvPr/>
        </p:nvGrpSpPr>
        <p:grpSpPr>
          <a:xfrm rot="0">
            <a:off x="731520" y="3813175"/>
            <a:ext cx="10622915" cy="922020"/>
            <a:chOff x="1491" y="3356"/>
            <a:chExt cx="16729" cy="1452"/>
          </a:xfrm>
        </p:grpSpPr>
        <p:sp>
          <p:nvSpPr>
            <p:cNvPr id="4" name="文本框 3"/>
            <p:cNvSpPr txBox="1"/>
            <p:nvPr/>
          </p:nvSpPr>
          <p:spPr>
            <a:xfrm>
              <a:off x="1980" y="3356"/>
              <a:ext cx="16240"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在拍摄中，要注意处理好背景与主体的关系。背景的影调、色调、形象应与主体形成恰当的对比，不能过分突出影响主体的内容，不能喧宾夺主。当背景影响到主体的表现时，可通过适度控制景深、变幻虚实等方式来突出主体。</a:t>
              </a:r>
              <a:endParaRPr lang="zh-CN" altLang="en-US" dirty="0">
                <a:latin typeface="+mn-ea"/>
                <a:cs typeface="宋体" panose="02010600030101010101" pitchFamily="2" charset="-122"/>
                <a:sym typeface="+mn-ea"/>
              </a:endParaRPr>
            </a:p>
          </p:txBody>
        </p:sp>
        <p:sp>
          <p:nvSpPr>
            <p:cNvPr id="7" name="椭圆 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8" name="组合 7"/>
          <p:cNvGrpSpPr/>
          <p:nvPr/>
        </p:nvGrpSpPr>
        <p:grpSpPr>
          <a:xfrm rot="0">
            <a:off x="731520" y="4864100"/>
            <a:ext cx="10622915" cy="645160"/>
            <a:chOff x="1491" y="3356"/>
            <a:chExt cx="16729" cy="1016"/>
          </a:xfrm>
        </p:grpSpPr>
        <p:sp>
          <p:nvSpPr>
            <p:cNvPr id="9" name="文本框 8"/>
            <p:cNvSpPr txBox="1"/>
            <p:nvPr/>
          </p:nvSpPr>
          <p:spPr>
            <a:xfrm>
              <a:off x="1980" y="3356"/>
              <a:ext cx="16240"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如果没有特殊的要求，画面背景应坚持减法原则，利用各种艺术手段和技术手段对背景进行简化，力求画面的简洁。</a:t>
              </a:r>
              <a:endParaRPr lang="zh-CN" altLang="en-US" dirty="0">
                <a:latin typeface="+mn-ea"/>
                <a:cs typeface="宋体" panose="02010600030101010101" pitchFamily="2" charset="-122"/>
                <a:sym typeface="+mn-ea"/>
              </a:endParaRPr>
            </a:p>
          </p:txBody>
        </p:sp>
        <p:sp>
          <p:nvSpPr>
            <p:cNvPr id="10" name="椭圆 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79375"/>
            <a:ext cx="4012565" cy="1100455"/>
            <a:chOff x="417" y="125"/>
            <a:chExt cx="6319" cy="1733"/>
          </a:xfrm>
        </p:grpSpPr>
        <p:sp>
          <p:nvSpPr>
            <p:cNvPr id="15" name="文本框 14"/>
            <p:cNvSpPr txBox="1"/>
            <p:nvPr/>
          </p:nvSpPr>
          <p:spPr>
            <a:xfrm>
              <a:off x="417" y="842"/>
              <a:ext cx="3168" cy="1016"/>
            </a:xfrm>
            <a:prstGeom prst="rect">
              <a:avLst/>
            </a:prstGeom>
            <a:noFill/>
          </p:spPr>
          <p:txBody>
            <a:bodyPr wrap="none" rtlCol="0" anchor="t">
              <a:spAutoFit/>
            </a:bodyPr>
            <a:p>
              <a:pPr algn="l"/>
              <a:r>
                <a:rPr lang="zh-CN" altLang="en-US" sz="3600">
                  <a:solidFill>
                    <a:srgbClr val="382C78"/>
                  </a:solidFill>
                  <a:sym typeface="+mn-ea"/>
                </a:rPr>
                <a:t>四、空白</a:t>
              </a:r>
              <a:endParaRPr lang="zh-CN" altLang="en-US" sz="3600">
                <a:solidFill>
                  <a:srgbClr val="382C78"/>
                </a:solidFill>
                <a:sym typeface="+mn-ea"/>
              </a:endParaRPr>
            </a:p>
          </p:txBody>
        </p:sp>
        <p:grpSp>
          <p:nvGrpSpPr>
            <p:cNvPr id="36" name="组合 35"/>
            <p:cNvGrpSpPr/>
            <p:nvPr/>
          </p:nvGrpSpPr>
          <p:grpSpPr>
            <a:xfrm>
              <a:off x="1251" y="125"/>
              <a:ext cx="5485" cy="1117"/>
              <a:chOff x="1251" y="125"/>
              <a:chExt cx="5485" cy="1117"/>
            </a:xfrm>
          </p:grpSpPr>
          <p:sp>
            <p:nvSpPr>
              <p:cNvPr id="32" name="矩形 31"/>
              <p:cNvSpPr/>
              <p:nvPr/>
            </p:nvSpPr>
            <p:spPr>
              <a:xfrm>
                <a:off x="1336" y="125"/>
                <a:ext cx="5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226"/>
                <a:ext cx="5485" cy="1016"/>
              </a:xfrm>
              <a:prstGeom prst="rect">
                <a:avLst/>
              </a:prstGeom>
              <a:noFill/>
            </p:spPr>
            <p:txBody>
              <a:bodyPr wrap="square" rtlCol="0">
                <a:spAutoFit/>
              </a:bodyPr>
              <a:p>
                <a:pPr algn="l"/>
                <a:r>
                  <a:rPr>
                    <a:solidFill>
                      <a:schemeClr val="bg1"/>
                    </a:solidFill>
                  </a:rPr>
                  <a:t>第二节 影视拍摄画面的结构元素</a:t>
                </a:r>
                <a:endParaRPr>
                  <a:solidFill>
                    <a:schemeClr val="bg1"/>
                  </a:solidFill>
                </a:endParaRPr>
              </a:p>
            </p:txBody>
          </p:sp>
        </p:grpSp>
      </p:grpSp>
      <p:sp>
        <p:nvSpPr>
          <p:cNvPr id="23" name="文本框 22"/>
          <p:cNvSpPr txBox="1"/>
          <p:nvPr/>
        </p:nvSpPr>
        <p:spPr>
          <a:xfrm>
            <a:off x="971550" y="1179830"/>
            <a:ext cx="10248900" cy="398780"/>
          </a:xfrm>
          <a:prstGeom prst="rect">
            <a:avLst/>
          </a:prstGeom>
          <a:noFill/>
        </p:spPr>
        <p:txBody>
          <a:bodyPr wrap="square" rtlCol="0" anchor="t">
            <a:spAutoFit/>
          </a:bodyPr>
          <a:p>
            <a:r>
              <a:rPr sz="2000">
                <a:solidFill>
                  <a:srgbClr val="382C78"/>
                </a:solidFill>
                <a:sym typeface="+mn-ea"/>
              </a:rPr>
              <a:t>空白是指画面看不出实体形象、趋于单一色调的画面部分</a:t>
            </a:r>
            <a:r>
              <a:rPr lang="zh-CN" sz="2000">
                <a:solidFill>
                  <a:srgbClr val="382C78"/>
                </a:solidFill>
                <a:sym typeface="+mn-ea"/>
              </a:rPr>
              <a:t>。</a:t>
            </a:r>
            <a:r>
              <a:rPr sz="2000">
                <a:solidFill>
                  <a:srgbClr val="382C78"/>
                </a:solidFill>
                <a:sym typeface="+mn-ea"/>
              </a:rPr>
              <a:t>空白其实也是背景的一部分。</a:t>
            </a:r>
            <a:endParaRPr sz="2000">
              <a:solidFill>
                <a:srgbClr val="382C78"/>
              </a:solidFill>
              <a:sym typeface="+mn-ea"/>
            </a:endParaRPr>
          </a:p>
        </p:txBody>
      </p:sp>
      <p:sp>
        <p:nvSpPr>
          <p:cNvPr id="5" name="文本框 4"/>
          <p:cNvSpPr txBox="1"/>
          <p:nvPr/>
        </p:nvSpPr>
        <p:spPr>
          <a:xfrm>
            <a:off x="264795" y="1578610"/>
            <a:ext cx="10248900" cy="398780"/>
          </a:xfrm>
          <a:prstGeom prst="rect">
            <a:avLst/>
          </a:prstGeom>
          <a:noFill/>
        </p:spPr>
        <p:txBody>
          <a:bodyPr wrap="square" rtlCol="0" anchor="t">
            <a:spAutoFit/>
          </a:bodyPr>
          <a:p>
            <a:r>
              <a:rPr sz="2000">
                <a:solidFill>
                  <a:srgbClr val="382C78"/>
                </a:solidFill>
                <a:sym typeface="+mn-ea"/>
              </a:rPr>
              <a:t>（一）空白具有以下作用</a:t>
            </a:r>
            <a:endParaRPr sz="2000">
              <a:solidFill>
                <a:srgbClr val="382C78"/>
              </a:solidFill>
              <a:sym typeface="+mn-ea"/>
            </a:endParaRPr>
          </a:p>
        </p:txBody>
      </p:sp>
      <p:grpSp>
        <p:nvGrpSpPr>
          <p:cNvPr id="6" name="组合 5"/>
          <p:cNvGrpSpPr/>
          <p:nvPr/>
        </p:nvGrpSpPr>
        <p:grpSpPr>
          <a:xfrm>
            <a:off x="749300" y="1977390"/>
            <a:ext cx="10694035" cy="635000"/>
            <a:chOff x="9363" y="3519"/>
            <a:chExt cx="16841" cy="1000"/>
          </a:xfrm>
        </p:grpSpPr>
        <p:sp>
          <p:nvSpPr>
            <p:cNvPr id="11" name="矩形 1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文本框 12"/>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第一，主体周围的空白使画面更为简洁， 可以有效地突出主体形象。</a:t>
              </a:r>
              <a:endParaRPr lang="zh-CN" altLang="en-US" dirty="0">
                <a:latin typeface="+mn-ea"/>
                <a:cs typeface="宋体" panose="02010600030101010101" pitchFamily="2" charset="-122"/>
                <a:sym typeface="+mn-ea"/>
              </a:endParaRPr>
            </a:p>
          </p:txBody>
        </p:sp>
      </p:grpSp>
      <p:grpSp>
        <p:nvGrpSpPr>
          <p:cNvPr id="14" name="组合 13"/>
          <p:cNvGrpSpPr/>
          <p:nvPr/>
        </p:nvGrpSpPr>
        <p:grpSpPr>
          <a:xfrm>
            <a:off x="748665" y="3247390"/>
            <a:ext cx="10694035" cy="635000"/>
            <a:chOff x="9363" y="3519"/>
            <a:chExt cx="16841" cy="1000"/>
          </a:xfrm>
        </p:grpSpPr>
        <p:sp>
          <p:nvSpPr>
            <p:cNvPr id="16" name="矩形 1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文本框 16"/>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第三，画面中留有一定的空白，可以使画面生动活泼，无任何空间的画面会使人感到压抑。</a:t>
              </a:r>
              <a:endParaRPr lang="zh-CN" altLang="en-US" dirty="0">
                <a:latin typeface="+mn-ea"/>
                <a:cs typeface="宋体" panose="02010600030101010101" pitchFamily="2" charset="-122"/>
                <a:sym typeface="+mn-ea"/>
              </a:endParaRPr>
            </a:p>
          </p:txBody>
        </p:sp>
      </p:grpSp>
      <p:grpSp>
        <p:nvGrpSpPr>
          <p:cNvPr id="18" name="组合 17"/>
          <p:cNvGrpSpPr/>
          <p:nvPr/>
        </p:nvGrpSpPr>
        <p:grpSpPr>
          <a:xfrm>
            <a:off x="748665" y="2612390"/>
            <a:ext cx="10694035" cy="635000"/>
            <a:chOff x="9363" y="3519"/>
            <a:chExt cx="16841" cy="1000"/>
          </a:xfrm>
        </p:grpSpPr>
        <p:sp>
          <p:nvSpPr>
            <p:cNvPr id="19" name="矩形 18"/>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第二，画面中留有空白是为了营造某种意境，让观众产生更多的联想空间。</a:t>
              </a:r>
              <a:endParaRPr lang="zh-CN" altLang="en-US" dirty="0">
                <a:latin typeface="+mn-ea"/>
                <a:cs typeface="宋体" panose="02010600030101010101" pitchFamily="2" charset="-122"/>
                <a:sym typeface="+mn-ea"/>
              </a:endParaRPr>
            </a:p>
          </p:txBody>
        </p:sp>
      </p:grpSp>
      <p:sp>
        <p:nvSpPr>
          <p:cNvPr id="24" name="文本框 23"/>
          <p:cNvSpPr txBox="1"/>
          <p:nvPr/>
        </p:nvSpPr>
        <p:spPr>
          <a:xfrm>
            <a:off x="362585" y="3985895"/>
            <a:ext cx="10248900" cy="398780"/>
          </a:xfrm>
          <a:prstGeom prst="rect">
            <a:avLst/>
          </a:prstGeom>
          <a:noFill/>
        </p:spPr>
        <p:txBody>
          <a:bodyPr wrap="square" rtlCol="0" anchor="t">
            <a:spAutoFit/>
          </a:bodyPr>
          <a:p>
            <a:r>
              <a:rPr sz="2000">
                <a:solidFill>
                  <a:srgbClr val="382C78"/>
                </a:solidFill>
                <a:sym typeface="+mn-ea"/>
              </a:rPr>
              <a:t>（二）空白的表现方法</a:t>
            </a:r>
            <a:endParaRPr sz="2000">
              <a:solidFill>
                <a:srgbClr val="382C78"/>
              </a:solidFill>
              <a:sym typeface="+mn-ea"/>
            </a:endParaRPr>
          </a:p>
        </p:txBody>
      </p:sp>
      <p:grpSp>
        <p:nvGrpSpPr>
          <p:cNvPr id="25" name="组合 24"/>
          <p:cNvGrpSpPr/>
          <p:nvPr/>
        </p:nvGrpSpPr>
        <p:grpSpPr>
          <a:xfrm>
            <a:off x="749300" y="4384675"/>
            <a:ext cx="10694035" cy="922020"/>
            <a:chOff x="9363" y="3519"/>
            <a:chExt cx="16841" cy="1452"/>
          </a:xfrm>
        </p:grpSpPr>
        <p:sp>
          <p:nvSpPr>
            <p:cNvPr id="34" name="矩形 3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5" name="文本框 34"/>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一般情况下，人物视线方向的前方、运动主体的前方、人物动作方向、各个实体之间都应留有适当的空白。这样的构图符合人们的视觉习惯和心理感受。</a:t>
              </a:r>
              <a:endParaRPr lang="zh-CN" altLang="en-US" dirty="0">
                <a:latin typeface="+mn-ea"/>
                <a:cs typeface="宋体" panose="02010600030101010101" pitchFamily="2" charset="-122"/>
                <a:sym typeface="+mn-ea"/>
              </a:endParaRPr>
            </a:p>
          </p:txBody>
        </p:sp>
      </p:grpSp>
      <p:grpSp>
        <p:nvGrpSpPr>
          <p:cNvPr id="37" name="组合 36"/>
          <p:cNvGrpSpPr/>
          <p:nvPr/>
        </p:nvGrpSpPr>
        <p:grpSpPr>
          <a:xfrm>
            <a:off x="748665" y="5163820"/>
            <a:ext cx="10694035" cy="635000"/>
            <a:chOff x="9363" y="3519"/>
            <a:chExt cx="16841" cy="1000"/>
          </a:xfrm>
        </p:grpSpPr>
        <p:sp>
          <p:nvSpPr>
            <p:cNvPr id="38" name="矩形 3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9" name="文本框 38"/>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空白在画面中所占的比例不同，会使画面产生不同的意义。</a:t>
              </a:r>
              <a:endParaRPr lang="zh-CN" altLang="en-US" dirty="0">
                <a:latin typeface="+mn-ea"/>
                <a:cs typeface="宋体" panose="02010600030101010101" pitchFamily="2" charset="-122"/>
                <a:sym typeface="+mn-ea"/>
              </a:endParaRPr>
            </a:p>
          </p:txBody>
        </p:sp>
      </p:grpSp>
      <p:grpSp>
        <p:nvGrpSpPr>
          <p:cNvPr id="40" name="组合 39"/>
          <p:cNvGrpSpPr/>
          <p:nvPr/>
        </p:nvGrpSpPr>
        <p:grpSpPr>
          <a:xfrm>
            <a:off x="748665" y="5798820"/>
            <a:ext cx="10694035" cy="922020"/>
            <a:chOff x="9363" y="3519"/>
            <a:chExt cx="16841" cy="1452"/>
          </a:xfrm>
        </p:grpSpPr>
        <p:sp>
          <p:nvSpPr>
            <p:cNvPr id="41" name="矩形 4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文本框 41"/>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空白在画面中要分配得当，尽可能避免空白和实体面积相等或对称，做到各个实体前呼后应、和谐统一。</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577080" cy="1141095"/>
            <a:chOff x="417" y="61"/>
            <a:chExt cx="7208" cy="1797"/>
          </a:xfrm>
        </p:grpSpPr>
        <p:sp>
          <p:nvSpPr>
            <p:cNvPr id="15" name="文本框 14"/>
            <p:cNvSpPr txBox="1"/>
            <p:nvPr/>
          </p:nvSpPr>
          <p:spPr>
            <a:xfrm>
              <a:off x="417" y="842"/>
              <a:ext cx="3168" cy="1016"/>
            </a:xfrm>
            <a:prstGeom prst="rect">
              <a:avLst/>
            </a:prstGeom>
            <a:noFill/>
          </p:spPr>
          <p:txBody>
            <a:bodyPr wrap="none" rtlCol="0" anchor="t">
              <a:spAutoFit/>
            </a:bodyPr>
            <a:p>
              <a:pPr algn="l"/>
              <a:r>
                <a:rPr lang="zh-CN" altLang="en-US" sz="3600">
                  <a:solidFill>
                    <a:srgbClr val="382C78"/>
                  </a:solidFill>
                  <a:sym typeface="+mn-ea"/>
                </a:rPr>
                <a:t>一、光线</a:t>
              </a:r>
              <a:endParaRPr lang="zh-CN" altLang="en-US" sz="3600">
                <a:solidFill>
                  <a:srgbClr val="382C78"/>
                </a:solidFill>
                <a:sym typeface="+mn-ea"/>
              </a:endParaRPr>
            </a:p>
          </p:txBody>
        </p:sp>
        <p:grpSp>
          <p:nvGrpSpPr>
            <p:cNvPr id="36" name="组合 35"/>
            <p:cNvGrpSpPr/>
            <p:nvPr/>
          </p:nvGrpSpPr>
          <p:grpSpPr>
            <a:xfrm>
              <a:off x="1141" y="61"/>
              <a:ext cx="6484" cy="781"/>
              <a:chOff x="1141" y="61"/>
              <a:chExt cx="6484" cy="781"/>
            </a:xfrm>
          </p:grpSpPr>
          <p:sp>
            <p:nvSpPr>
              <p:cNvPr id="32" name="矩形 31"/>
              <p:cNvSpPr/>
              <p:nvPr/>
            </p:nvSpPr>
            <p:spPr>
              <a:xfrm>
                <a:off x="1251" y="61"/>
                <a:ext cx="624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141" y="226"/>
                <a:ext cx="6484" cy="384"/>
              </a:xfrm>
              <a:prstGeom prst="rect">
                <a:avLst/>
              </a:prstGeom>
              <a:noFill/>
            </p:spPr>
            <p:txBody>
              <a:bodyPr wrap="square" rtlCol="0">
                <a:spAutoFit/>
              </a:bodyPr>
              <a:p>
                <a:pPr algn="l"/>
                <a:r>
                  <a:rPr>
                    <a:solidFill>
                      <a:schemeClr val="bg1"/>
                    </a:solidFill>
                  </a:rPr>
                  <a:t>第三节	影视拍摄画面构图的形式要素</a:t>
                </a:r>
                <a:endParaRPr>
                  <a:solidFill>
                    <a:schemeClr val="bg1"/>
                  </a:solidFill>
                </a:endParaRPr>
              </a:p>
            </p:txBody>
          </p:sp>
        </p:grpSp>
      </p:grpSp>
      <p:sp>
        <p:nvSpPr>
          <p:cNvPr id="5" name="文本框 4"/>
          <p:cNvSpPr txBox="1"/>
          <p:nvPr/>
        </p:nvSpPr>
        <p:spPr>
          <a:xfrm>
            <a:off x="264795" y="1117600"/>
            <a:ext cx="10248900" cy="398780"/>
          </a:xfrm>
          <a:prstGeom prst="rect">
            <a:avLst/>
          </a:prstGeom>
          <a:noFill/>
        </p:spPr>
        <p:txBody>
          <a:bodyPr wrap="square" rtlCol="0" anchor="t">
            <a:spAutoFit/>
          </a:bodyPr>
          <a:p>
            <a:r>
              <a:rPr sz="2000">
                <a:solidFill>
                  <a:srgbClr val="382C78"/>
                </a:solidFill>
                <a:sym typeface="+mn-ea"/>
              </a:rPr>
              <a:t>（一）光线在影视中的作用</a:t>
            </a:r>
            <a:endParaRPr sz="2000">
              <a:solidFill>
                <a:srgbClr val="382C78"/>
              </a:solidFill>
              <a:sym typeface="+mn-ea"/>
            </a:endParaRPr>
          </a:p>
        </p:txBody>
      </p:sp>
      <p:sp>
        <p:nvSpPr>
          <p:cNvPr id="24" name="文本框 23"/>
          <p:cNvSpPr txBox="1"/>
          <p:nvPr/>
        </p:nvSpPr>
        <p:spPr>
          <a:xfrm>
            <a:off x="492125" y="1516380"/>
            <a:ext cx="10248900" cy="398780"/>
          </a:xfrm>
          <a:prstGeom prst="rect">
            <a:avLst/>
          </a:prstGeom>
          <a:noFill/>
        </p:spPr>
        <p:txBody>
          <a:bodyPr wrap="square" rtlCol="0" anchor="t">
            <a:spAutoFit/>
          </a:bodyPr>
          <a:p>
            <a:r>
              <a:rPr sz="2000">
                <a:solidFill>
                  <a:srgbClr val="382C78"/>
                </a:solidFill>
                <a:sym typeface="+mn-ea"/>
              </a:rPr>
              <a:t>1．利用光线展示特定时间环境</a:t>
            </a:r>
            <a:endParaRPr sz="2000">
              <a:solidFill>
                <a:srgbClr val="382C78"/>
              </a:solidFill>
              <a:sym typeface="+mn-ea"/>
            </a:endParaRPr>
          </a:p>
        </p:txBody>
      </p:sp>
      <p:grpSp>
        <p:nvGrpSpPr>
          <p:cNvPr id="20" name="组合 19"/>
          <p:cNvGrpSpPr/>
          <p:nvPr/>
        </p:nvGrpSpPr>
        <p:grpSpPr>
          <a:xfrm rot="0">
            <a:off x="724535" y="1915160"/>
            <a:ext cx="10348595" cy="645160"/>
            <a:chOff x="1491" y="3356"/>
            <a:chExt cx="16297" cy="1016"/>
          </a:xfrm>
        </p:grpSpPr>
        <p:sp>
          <p:nvSpPr>
            <p:cNvPr id="21" name="文本框 20"/>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自然光在不同时刻的光影效果可以表现不同的时间。在影视创作中，可根据主题、情节的需要，通过自然光或人造光的设计来塑造特定的时间环境。</a:t>
              </a:r>
              <a:endParaRPr lang="zh-CN" altLang="en-US" dirty="0">
                <a:latin typeface="+mn-ea"/>
                <a:cs typeface="宋体" panose="02010600030101010101" pitchFamily="2" charset="-122"/>
                <a:sym typeface="+mn-ea"/>
              </a:endParaRPr>
            </a:p>
          </p:txBody>
        </p:sp>
        <p:sp>
          <p:nvSpPr>
            <p:cNvPr id="12" name="椭圆 11"/>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文本框 1"/>
          <p:cNvSpPr txBox="1"/>
          <p:nvPr/>
        </p:nvSpPr>
        <p:spPr>
          <a:xfrm>
            <a:off x="492125" y="2560320"/>
            <a:ext cx="10248900" cy="398780"/>
          </a:xfrm>
          <a:prstGeom prst="rect">
            <a:avLst/>
          </a:prstGeom>
          <a:noFill/>
        </p:spPr>
        <p:txBody>
          <a:bodyPr wrap="square" rtlCol="0" anchor="t">
            <a:spAutoFit/>
          </a:bodyPr>
          <a:p>
            <a:r>
              <a:rPr sz="2000">
                <a:solidFill>
                  <a:srgbClr val="382C78"/>
                </a:solidFill>
                <a:sym typeface="+mn-ea"/>
              </a:rPr>
              <a:t>2．利用光线突出主体</a:t>
            </a:r>
            <a:endParaRPr sz="2000">
              <a:solidFill>
                <a:srgbClr val="382C78"/>
              </a:solidFill>
              <a:sym typeface="+mn-ea"/>
            </a:endParaRPr>
          </a:p>
        </p:txBody>
      </p:sp>
      <p:grpSp>
        <p:nvGrpSpPr>
          <p:cNvPr id="4" name="组合 3"/>
          <p:cNvGrpSpPr/>
          <p:nvPr/>
        </p:nvGrpSpPr>
        <p:grpSpPr>
          <a:xfrm rot="0">
            <a:off x="724535" y="2959100"/>
            <a:ext cx="10348595" cy="645160"/>
            <a:chOff x="1491" y="3356"/>
            <a:chExt cx="16297" cy="1016"/>
          </a:xfrm>
        </p:grpSpPr>
        <p:sp>
          <p:nvSpPr>
            <p:cNvPr id="7" name="文本框 6"/>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利用光线的集中照射可以把观众的视觉注意力引导到特定的主体上来，也可以通过光线的处理把某些次要部分或缺陷处隐藏起来，从而突出主体形象。</a:t>
              </a:r>
              <a:endParaRPr lang="zh-CN" altLang="en-US" dirty="0">
                <a:latin typeface="+mn-ea"/>
                <a:cs typeface="宋体" panose="02010600030101010101" pitchFamily="2" charset="-122"/>
                <a:sym typeface="+mn-ea"/>
              </a:endParaRPr>
            </a:p>
          </p:txBody>
        </p:sp>
        <p:sp>
          <p:nvSpPr>
            <p:cNvPr id="8" name="椭圆 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9" name="文本框 8"/>
          <p:cNvSpPr txBox="1"/>
          <p:nvPr/>
        </p:nvSpPr>
        <p:spPr>
          <a:xfrm>
            <a:off x="492125" y="3604260"/>
            <a:ext cx="10248900" cy="398780"/>
          </a:xfrm>
          <a:prstGeom prst="rect">
            <a:avLst/>
          </a:prstGeom>
          <a:noFill/>
        </p:spPr>
        <p:txBody>
          <a:bodyPr wrap="square" rtlCol="0" anchor="t">
            <a:spAutoFit/>
          </a:bodyPr>
          <a:p>
            <a:r>
              <a:rPr sz="2000">
                <a:solidFill>
                  <a:srgbClr val="382C78"/>
                </a:solidFill>
                <a:sym typeface="+mn-ea"/>
              </a:rPr>
              <a:t>3．利用光线营造气氛</a:t>
            </a:r>
            <a:endParaRPr sz="2000">
              <a:solidFill>
                <a:srgbClr val="382C78"/>
              </a:solidFill>
              <a:sym typeface="+mn-ea"/>
            </a:endParaRPr>
          </a:p>
        </p:txBody>
      </p:sp>
      <p:grpSp>
        <p:nvGrpSpPr>
          <p:cNvPr id="10" name="组合 9"/>
          <p:cNvGrpSpPr/>
          <p:nvPr/>
        </p:nvGrpSpPr>
        <p:grpSpPr>
          <a:xfrm rot="0">
            <a:off x="724535" y="5071110"/>
            <a:ext cx="10824845" cy="922020"/>
            <a:chOff x="1491" y="3356"/>
            <a:chExt cx="17047" cy="1452"/>
          </a:xfrm>
        </p:grpSpPr>
        <p:sp>
          <p:nvSpPr>
            <p:cNvPr id="26" name="文本框 25"/>
            <p:cNvSpPr txBox="1"/>
            <p:nvPr/>
          </p:nvSpPr>
          <p:spPr>
            <a:xfrm>
              <a:off x="1980" y="3356"/>
              <a:ext cx="16558"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光线具有表现屏幕空间透视的造型功能。通过人工布光或利用自然光，使被摄物之间的相互关系形成一种明显的画面影调明暗对比和反差层次，从而展现出画面的空间范围和空间透视效果，增强画面的空间感。我们还可以通过改变照在被摄体上的光影比例， 表现人物或物体的立体感和质感。</a:t>
              </a:r>
              <a:endParaRPr lang="en-US" altLang="zh-CN" dirty="0">
                <a:latin typeface="+mn-ea"/>
                <a:cs typeface="宋体" panose="02010600030101010101" pitchFamily="2" charset="-122"/>
                <a:sym typeface="+mn-ea"/>
              </a:endParaRPr>
            </a:p>
          </p:txBody>
        </p:sp>
        <p:sp>
          <p:nvSpPr>
            <p:cNvPr id="27" name="椭圆 2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8" name="文本框 27"/>
          <p:cNvSpPr txBox="1"/>
          <p:nvPr/>
        </p:nvSpPr>
        <p:spPr>
          <a:xfrm>
            <a:off x="492125" y="4568190"/>
            <a:ext cx="10248900" cy="398780"/>
          </a:xfrm>
          <a:prstGeom prst="rect">
            <a:avLst/>
          </a:prstGeom>
          <a:noFill/>
        </p:spPr>
        <p:txBody>
          <a:bodyPr wrap="square" rtlCol="0" anchor="t">
            <a:spAutoFit/>
          </a:bodyPr>
          <a:p>
            <a:r>
              <a:rPr sz="2000">
                <a:solidFill>
                  <a:srgbClr val="382C78"/>
                </a:solidFill>
                <a:sym typeface="+mn-ea"/>
              </a:rPr>
              <a:t>4．利用光线加强屏幕空间透视，增强画面立体感</a:t>
            </a:r>
            <a:endParaRPr sz="2000">
              <a:solidFill>
                <a:srgbClr val="382C78"/>
              </a:solidFill>
              <a:sym typeface="+mn-ea"/>
            </a:endParaRPr>
          </a:p>
        </p:txBody>
      </p:sp>
      <p:grpSp>
        <p:nvGrpSpPr>
          <p:cNvPr id="29" name="组合 28"/>
          <p:cNvGrpSpPr/>
          <p:nvPr/>
        </p:nvGrpSpPr>
        <p:grpSpPr>
          <a:xfrm rot="0">
            <a:off x="724535" y="4003040"/>
            <a:ext cx="10348595" cy="469265"/>
            <a:chOff x="1491" y="3356"/>
            <a:chExt cx="16297" cy="739"/>
          </a:xfrm>
        </p:grpSpPr>
        <p:sp>
          <p:nvSpPr>
            <p:cNvPr id="30" name="文本框 29"/>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同一环境采用不同的光线处理，可以营造出不同的氛围，使观众产生不同的情绪感受。</a:t>
              </a:r>
              <a:endParaRPr lang="zh-CN" altLang="en-US" dirty="0">
                <a:latin typeface="+mn-ea"/>
                <a:cs typeface="宋体" panose="02010600030101010101" pitchFamily="2" charset="-122"/>
                <a:sym typeface="+mn-ea"/>
              </a:endParaRPr>
            </a:p>
          </p:txBody>
        </p:sp>
        <p:sp>
          <p:nvSpPr>
            <p:cNvPr id="31" name="椭圆 3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577080" cy="1141095"/>
            <a:chOff x="417" y="61"/>
            <a:chExt cx="7208" cy="1797"/>
          </a:xfrm>
        </p:grpSpPr>
        <p:sp>
          <p:nvSpPr>
            <p:cNvPr id="15" name="文本框 14"/>
            <p:cNvSpPr txBox="1"/>
            <p:nvPr/>
          </p:nvSpPr>
          <p:spPr>
            <a:xfrm>
              <a:off x="417" y="842"/>
              <a:ext cx="3168" cy="1016"/>
            </a:xfrm>
            <a:prstGeom prst="rect">
              <a:avLst/>
            </a:prstGeom>
            <a:noFill/>
          </p:spPr>
          <p:txBody>
            <a:bodyPr wrap="none" rtlCol="0" anchor="t">
              <a:spAutoFit/>
            </a:bodyPr>
            <a:p>
              <a:pPr algn="l"/>
              <a:r>
                <a:rPr lang="zh-CN" altLang="en-US" sz="3600">
                  <a:solidFill>
                    <a:srgbClr val="382C78"/>
                  </a:solidFill>
                  <a:sym typeface="+mn-ea"/>
                </a:rPr>
                <a:t>一、光线</a:t>
              </a:r>
              <a:endParaRPr lang="zh-CN" altLang="en-US" sz="3600">
                <a:solidFill>
                  <a:srgbClr val="382C78"/>
                </a:solidFill>
                <a:sym typeface="+mn-ea"/>
              </a:endParaRPr>
            </a:p>
          </p:txBody>
        </p:sp>
        <p:grpSp>
          <p:nvGrpSpPr>
            <p:cNvPr id="36" name="组合 35"/>
            <p:cNvGrpSpPr/>
            <p:nvPr/>
          </p:nvGrpSpPr>
          <p:grpSpPr>
            <a:xfrm>
              <a:off x="1141" y="61"/>
              <a:ext cx="6484" cy="781"/>
              <a:chOff x="1141" y="61"/>
              <a:chExt cx="6484" cy="781"/>
            </a:xfrm>
          </p:grpSpPr>
          <p:sp>
            <p:nvSpPr>
              <p:cNvPr id="32" name="矩形 31"/>
              <p:cNvSpPr/>
              <p:nvPr/>
            </p:nvSpPr>
            <p:spPr>
              <a:xfrm>
                <a:off x="1251" y="61"/>
                <a:ext cx="624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141" y="226"/>
                <a:ext cx="6484" cy="384"/>
              </a:xfrm>
              <a:prstGeom prst="rect">
                <a:avLst/>
              </a:prstGeom>
              <a:noFill/>
            </p:spPr>
            <p:txBody>
              <a:bodyPr wrap="square" rtlCol="0">
                <a:spAutoFit/>
              </a:bodyPr>
              <a:p>
                <a:pPr algn="l"/>
                <a:r>
                  <a:rPr>
                    <a:solidFill>
                      <a:schemeClr val="bg1"/>
                    </a:solidFill>
                  </a:rPr>
                  <a:t>第三节	影视拍摄画面构图的形式要素</a:t>
                </a:r>
                <a:endParaRPr>
                  <a:solidFill>
                    <a:schemeClr val="bg1"/>
                  </a:solidFill>
                </a:endParaRPr>
              </a:p>
            </p:txBody>
          </p:sp>
        </p:grpSp>
      </p:grpSp>
      <p:sp>
        <p:nvSpPr>
          <p:cNvPr id="5" name="文本框 4"/>
          <p:cNvSpPr txBox="1"/>
          <p:nvPr/>
        </p:nvSpPr>
        <p:spPr>
          <a:xfrm>
            <a:off x="264795" y="1117600"/>
            <a:ext cx="10248900" cy="398780"/>
          </a:xfrm>
          <a:prstGeom prst="rect">
            <a:avLst/>
          </a:prstGeom>
          <a:noFill/>
        </p:spPr>
        <p:txBody>
          <a:bodyPr wrap="square" rtlCol="0" anchor="t">
            <a:spAutoFit/>
          </a:bodyPr>
          <a:p>
            <a:r>
              <a:rPr sz="2000">
                <a:solidFill>
                  <a:srgbClr val="382C78"/>
                </a:solidFill>
                <a:sym typeface="+mn-ea"/>
              </a:rPr>
              <a:t>（二）光线的处理</a:t>
            </a:r>
            <a:endParaRPr sz="2000">
              <a:solidFill>
                <a:srgbClr val="382C78"/>
              </a:solidFill>
              <a:sym typeface="+mn-ea"/>
            </a:endParaRPr>
          </a:p>
        </p:txBody>
      </p:sp>
      <p:sp>
        <p:nvSpPr>
          <p:cNvPr id="24" name="文本框 23"/>
          <p:cNvSpPr txBox="1"/>
          <p:nvPr/>
        </p:nvSpPr>
        <p:spPr>
          <a:xfrm>
            <a:off x="929640" y="1545590"/>
            <a:ext cx="10248900" cy="101473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影视创作中的光源有自然光和人造光两种。自然光主要是指太阳光、月光等。自然光比较自然、真实。人造光是指各种照明器材所发出的光线</a:t>
            </a:r>
            <a:r>
              <a:rPr lang="en-US" sz="2000">
                <a:solidFill>
                  <a:srgbClr val="382C78"/>
                </a:solidFill>
                <a:sym typeface="+mn-ea"/>
              </a:rPr>
              <a:t>.</a:t>
            </a:r>
            <a:r>
              <a:rPr sz="2000">
                <a:solidFill>
                  <a:srgbClr val="382C78"/>
                </a:solidFill>
                <a:sym typeface="+mn-ea"/>
              </a:rPr>
              <a:t>在实际应用中，这两种光可以独立使用，也可以混合使用。</a:t>
            </a:r>
            <a:endParaRPr sz="2000">
              <a:solidFill>
                <a:srgbClr val="382C78"/>
              </a:solidFill>
              <a:sym typeface="+mn-ea"/>
            </a:endParaRPr>
          </a:p>
        </p:txBody>
      </p:sp>
      <p:sp>
        <p:nvSpPr>
          <p:cNvPr id="2" name="文本框 1"/>
          <p:cNvSpPr txBox="1"/>
          <p:nvPr/>
        </p:nvSpPr>
        <p:spPr>
          <a:xfrm>
            <a:off x="492125" y="2560320"/>
            <a:ext cx="10248900" cy="398780"/>
          </a:xfrm>
          <a:prstGeom prst="rect">
            <a:avLst/>
          </a:prstGeom>
          <a:noFill/>
        </p:spPr>
        <p:txBody>
          <a:bodyPr wrap="square" rtlCol="0" anchor="t">
            <a:spAutoFit/>
          </a:bodyPr>
          <a:p>
            <a:r>
              <a:rPr sz="2000">
                <a:solidFill>
                  <a:srgbClr val="382C78"/>
                </a:solidFill>
                <a:sym typeface="+mn-ea"/>
              </a:rPr>
              <a:t>1．光的性质</a:t>
            </a:r>
            <a:endParaRPr sz="2000">
              <a:solidFill>
                <a:srgbClr val="382C78"/>
              </a:solidFill>
              <a:sym typeface="+mn-ea"/>
            </a:endParaRPr>
          </a:p>
        </p:txBody>
      </p:sp>
      <p:grpSp>
        <p:nvGrpSpPr>
          <p:cNvPr id="4" name="组合 3"/>
          <p:cNvGrpSpPr/>
          <p:nvPr/>
        </p:nvGrpSpPr>
        <p:grpSpPr>
          <a:xfrm rot="0">
            <a:off x="724535" y="2959100"/>
            <a:ext cx="10348595" cy="469265"/>
            <a:chOff x="1491" y="3356"/>
            <a:chExt cx="16297" cy="739"/>
          </a:xfrm>
        </p:grpSpPr>
        <p:sp>
          <p:nvSpPr>
            <p:cNvPr id="7" name="文本框 6"/>
            <p:cNvSpPr txBox="1"/>
            <p:nvPr/>
          </p:nvSpPr>
          <p:spPr>
            <a:xfrm>
              <a:off x="1980" y="3356"/>
              <a:ext cx="15808" cy="580"/>
            </a:xfrm>
            <a:prstGeom prst="rect">
              <a:avLst/>
            </a:prstGeom>
            <a:noFill/>
          </p:spPr>
          <p:txBody>
            <a:bodyPr wrap="square" rtlCol="0" anchor="t">
              <a:spAutoFit/>
            </a:bodyPr>
            <a:p>
              <a:r>
                <a:rPr lang="zh-CN" altLang="en-US" dirty="0">
                  <a:latin typeface="+mn-ea"/>
                  <a:cs typeface="宋体" panose="02010600030101010101" pitchFamily="2" charset="-122"/>
                  <a:sym typeface="+mn-ea"/>
                </a:rPr>
                <a:t>根据光的性质，光线可以分为直射光和散射光。</a:t>
              </a:r>
              <a:endParaRPr lang="zh-CN" altLang="en-US" dirty="0">
                <a:latin typeface="+mn-ea"/>
                <a:cs typeface="宋体" panose="02010600030101010101" pitchFamily="2" charset="-122"/>
                <a:sym typeface="+mn-ea"/>
              </a:endParaRPr>
            </a:p>
          </p:txBody>
        </p:sp>
        <p:sp>
          <p:nvSpPr>
            <p:cNvPr id="8" name="椭圆 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0" name="组合 9"/>
          <p:cNvGrpSpPr/>
          <p:nvPr/>
        </p:nvGrpSpPr>
        <p:grpSpPr>
          <a:xfrm rot="0">
            <a:off x="724535" y="4225925"/>
            <a:ext cx="10824845" cy="645160"/>
            <a:chOff x="1491" y="3356"/>
            <a:chExt cx="17047" cy="1016"/>
          </a:xfrm>
        </p:grpSpPr>
        <p:sp>
          <p:nvSpPr>
            <p:cNvPr id="26" name="文本框 25"/>
            <p:cNvSpPr txBox="1"/>
            <p:nvPr/>
          </p:nvSpPr>
          <p:spPr>
            <a:xfrm>
              <a:off x="1980" y="3356"/>
              <a:ext cx="1655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散射光又称软光，这种光无明显的方向性，光线较柔和，被照物受光面、背光面明暗对比不强，无明显投影，层次较细腻，但造型效果不突出。它的典型光源为阴天的天空或散光灯，</a:t>
              </a:r>
              <a:endParaRPr lang="zh-CN" altLang="en-US" dirty="0">
                <a:latin typeface="+mn-ea"/>
                <a:cs typeface="宋体" panose="02010600030101010101" pitchFamily="2" charset="-122"/>
                <a:sym typeface="+mn-ea"/>
              </a:endParaRPr>
            </a:p>
          </p:txBody>
        </p:sp>
        <p:sp>
          <p:nvSpPr>
            <p:cNvPr id="27" name="椭圆 2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9" name="组合 28"/>
          <p:cNvGrpSpPr/>
          <p:nvPr/>
        </p:nvGrpSpPr>
        <p:grpSpPr>
          <a:xfrm rot="0">
            <a:off x="724535" y="3472180"/>
            <a:ext cx="10348595" cy="645160"/>
            <a:chOff x="1491" y="3356"/>
            <a:chExt cx="16297" cy="1016"/>
          </a:xfrm>
        </p:grpSpPr>
        <p:sp>
          <p:nvSpPr>
            <p:cNvPr id="30" name="文本框 29"/>
            <p:cNvSpPr txBox="1"/>
            <p:nvPr/>
          </p:nvSpPr>
          <p:spPr>
            <a:xfrm>
              <a:off x="1980" y="3356"/>
              <a:ext cx="15808"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直射光又称硬光，光线较生硬，被照物受光面亮，背光面暗，明暗对比强烈，层次分明，投影明显，具有鲜明的造型功能，在影视摄影中常当作主光使用。它的典型光源为太阳或聚光灯，</a:t>
              </a:r>
              <a:endParaRPr lang="zh-CN" altLang="en-US" dirty="0">
                <a:latin typeface="+mn-ea"/>
                <a:cs typeface="宋体" panose="02010600030101010101" pitchFamily="2" charset="-122"/>
                <a:sym typeface="+mn-ea"/>
              </a:endParaRPr>
            </a:p>
          </p:txBody>
        </p:sp>
        <p:sp>
          <p:nvSpPr>
            <p:cNvPr id="31" name="椭圆 3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6" name="文本框 5"/>
          <p:cNvSpPr txBox="1"/>
          <p:nvPr/>
        </p:nvSpPr>
        <p:spPr>
          <a:xfrm>
            <a:off x="492125" y="4871085"/>
            <a:ext cx="10248900" cy="398780"/>
          </a:xfrm>
          <a:prstGeom prst="rect">
            <a:avLst/>
          </a:prstGeom>
          <a:noFill/>
        </p:spPr>
        <p:txBody>
          <a:bodyPr wrap="square" rtlCol="0" anchor="t">
            <a:spAutoFit/>
          </a:bodyPr>
          <a:p>
            <a:r>
              <a:rPr sz="2000">
                <a:solidFill>
                  <a:srgbClr val="382C78"/>
                </a:solidFill>
                <a:sym typeface="+mn-ea"/>
              </a:rPr>
              <a:t>2．光的方向</a:t>
            </a:r>
            <a:endParaRPr sz="2000">
              <a:solidFill>
                <a:srgbClr val="382C78"/>
              </a:solidFill>
              <a:sym typeface="+mn-ea"/>
            </a:endParaRPr>
          </a:p>
        </p:txBody>
      </p:sp>
      <p:sp>
        <p:nvSpPr>
          <p:cNvPr id="11" name="文本框 10"/>
          <p:cNvSpPr txBox="1"/>
          <p:nvPr/>
        </p:nvSpPr>
        <p:spPr>
          <a:xfrm>
            <a:off x="724535" y="5269865"/>
            <a:ext cx="10248900" cy="398780"/>
          </a:xfrm>
          <a:prstGeom prst="rect">
            <a:avLst/>
          </a:prstGeom>
          <a:noFill/>
        </p:spPr>
        <p:txBody>
          <a:bodyPr wrap="square" rtlCol="0" anchor="t">
            <a:spAutoFit/>
          </a:bodyPr>
          <a:p>
            <a:r>
              <a:rPr sz="2000">
                <a:solidFill>
                  <a:srgbClr val="382C78"/>
                </a:solidFill>
                <a:sym typeface="+mn-ea"/>
              </a:rPr>
              <a:t>（1）顺光</a:t>
            </a:r>
            <a:endParaRPr sz="2000">
              <a:solidFill>
                <a:srgbClr val="382C78"/>
              </a:solidFill>
              <a:sym typeface="+mn-ea"/>
            </a:endParaRPr>
          </a:p>
        </p:txBody>
      </p:sp>
      <p:grpSp>
        <p:nvGrpSpPr>
          <p:cNvPr id="13" name="组合 12"/>
          <p:cNvGrpSpPr/>
          <p:nvPr/>
        </p:nvGrpSpPr>
        <p:grpSpPr>
          <a:xfrm rot="0">
            <a:off x="674370" y="5668645"/>
            <a:ext cx="10875010" cy="922020"/>
            <a:chOff x="1491" y="3356"/>
            <a:chExt cx="17126" cy="1452"/>
          </a:xfrm>
        </p:grpSpPr>
        <p:sp>
          <p:nvSpPr>
            <p:cNvPr id="14" name="文本框 13"/>
            <p:cNvSpPr txBox="1"/>
            <p:nvPr/>
          </p:nvSpPr>
          <p:spPr>
            <a:xfrm>
              <a:off x="1980" y="3356"/>
              <a:ext cx="16637"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顺光又称正面光，是指光线投射方向与摄影（像）机拍摄方向一致。顺光可使被摄体正面受光均匀，画面阴影不明显，影调柔和自然，能较好地表现被摄体原有的色彩。但顺光画面平淡、呆板、无层次，缺乏物体立体感和空间透视感表现力。</a:t>
              </a:r>
              <a:endParaRPr lang="zh-CN" altLang="en-US" dirty="0">
                <a:latin typeface="+mn-ea"/>
                <a:cs typeface="宋体" panose="02010600030101010101" pitchFamily="2" charset="-122"/>
                <a:sym typeface="+mn-ea"/>
              </a:endParaRPr>
            </a:p>
          </p:txBody>
        </p:sp>
        <p:sp>
          <p:nvSpPr>
            <p:cNvPr id="16" name="椭圆 1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577080" cy="1141095"/>
            <a:chOff x="417" y="61"/>
            <a:chExt cx="7208" cy="1797"/>
          </a:xfrm>
        </p:grpSpPr>
        <p:sp>
          <p:nvSpPr>
            <p:cNvPr id="15" name="文本框 14"/>
            <p:cNvSpPr txBox="1"/>
            <p:nvPr/>
          </p:nvSpPr>
          <p:spPr>
            <a:xfrm>
              <a:off x="417" y="842"/>
              <a:ext cx="3168" cy="1016"/>
            </a:xfrm>
            <a:prstGeom prst="rect">
              <a:avLst/>
            </a:prstGeom>
            <a:noFill/>
          </p:spPr>
          <p:txBody>
            <a:bodyPr wrap="none" rtlCol="0" anchor="t">
              <a:spAutoFit/>
            </a:bodyPr>
            <a:p>
              <a:pPr algn="l"/>
              <a:r>
                <a:rPr lang="zh-CN" altLang="en-US" sz="3600">
                  <a:solidFill>
                    <a:srgbClr val="382C78"/>
                  </a:solidFill>
                  <a:sym typeface="+mn-ea"/>
                </a:rPr>
                <a:t>一、光线</a:t>
              </a:r>
              <a:endParaRPr lang="zh-CN" altLang="en-US" sz="3600">
                <a:solidFill>
                  <a:srgbClr val="382C78"/>
                </a:solidFill>
                <a:sym typeface="+mn-ea"/>
              </a:endParaRPr>
            </a:p>
          </p:txBody>
        </p:sp>
        <p:grpSp>
          <p:nvGrpSpPr>
            <p:cNvPr id="36" name="组合 35"/>
            <p:cNvGrpSpPr/>
            <p:nvPr/>
          </p:nvGrpSpPr>
          <p:grpSpPr>
            <a:xfrm>
              <a:off x="1141" y="61"/>
              <a:ext cx="6484" cy="781"/>
              <a:chOff x="1141" y="61"/>
              <a:chExt cx="6484" cy="781"/>
            </a:xfrm>
          </p:grpSpPr>
          <p:sp>
            <p:nvSpPr>
              <p:cNvPr id="32" name="矩形 31"/>
              <p:cNvSpPr/>
              <p:nvPr/>
            </p:nvSpPr>
            <p:spPr>
              <a:xfrm>
                <a:off x="1251" y="61"/>
                <a:ext cx="624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141" y="226"/>
                <a:ext cx="6484" cy="384"/>
              </a:xfrm>
              <a:prstGeom prst="rect">
                <a:avLst/>
              </a:prstGeom>
              <a:noFill/>
            </p:spPr>
            <p:txBody>
              <a:bodyPr wrap="square" rtlCol="0">
                <a:spAutoFit/>
              </a:bodyPr>
              <a:p>
                <a:pPr algn="l"/>
                <a:r>
                  <a:rPr>
                    <a:solidFill>
                      <a:schemeClr val="bg1"/>
                    </a:solidFill>
                  </a:rPr>
                  <a:t>第三节	影视拍摄画面构图的形式要素</a:t>
                </a:r>
                <a:endParaRPr>
                  <a:solidFill>
                    <a:schemeClr val="bg1"/>
                  </a:solidFill>
                </a:endParaRPr>
              </a:p>
            </p:txBody>
          </p:sp>
        </p:grpSp>
      </p:grpSp>
      <p:sp>
        <p:nvSpPr>
          <p:cNvPr id="6" name="文本框 5"/>
          <p:cNvSpPr txBox="1"/>
          <p:nvPr/>
        </p:nvSpPr>
        <p:spPr>
          <a:xfrm>
            <a:off x="446405" y="1179830"/>
            <a:ext cx="10248900" cy="398780"/>
          </a:xfrm>
          <a:prstGeom prst="rect">
            <a:avLst/>
          </a:prstGeom>
          <a:noFill/>
        </p:spPr>
        <p:txBody>
          <a:bodyPr wrap="square" rtlCol="0" anchor="t">
            <a:spAutoFit/>
          </a:bodyPr>
          <a:p>
            <a:r>
              <a:rPr sz="2000">
                <a:solidFill>
                  <a:srgbClr val="382C78"/>
                </a:solidFill>
                <a:sym typeface="+mn-ea"/>
              </a:rPr>
              <a:t>2．光的方向</a:t>
            </a:r>
            <a:endParaRPr sz="2000">
              <a:solidFill>
                <a:srgbClr val="382C78"/>
              </a:solidFill>
              <a:sym typeface="+mn-ea"/>
            </a:endParaRPr>
          </a:p>
        </p:txBody>
      </p:sp>
      <p:sp>
        <p:nvSpPr>
          <p:cNvPr id="11" name="文本框 10"/>
          <p:cNvSpPr txBox="1"/>
          <p:nvPr/>
        </p:nvSpPr>
        <p:spPr>
          <a:xfrm>
            <a:off x="553720" y="1578610"/>
            <a:ext cx="10248900" cy="398780"/>
          </a:xfrm>
          <a:prstGeom prst="rect">
            <a:avLst/>
          </a:prstGeom>
          <a:noFill/>
        </p:spPr>
        <p:txBody>
          <a:bodyPr wrap="square" rtlCol="0" anchor="t">
            <a:spAutoFit/>
          </a:bodyPr>
          <a:p>
            <a:r>
              <a:rPr sz="2000">
                <a:solidFill>
                  <a:srgbClr val="382C78"/>
                </a:solidFill>
                <a:sym typeface="+mn-ea"/>
              </a:rPr>
              <a:t>（2）侧光</a:t>
            </a:r>
            <a:endParaRPr sz="2000">
              <a:solidFill>
                <a:srgbClr val="382C78"/>
              </a:solidFill>
              <a:sym typeface="+mn-ea"/>
            </a:endParaRPr>
          </a:p>
        </p:txBody>
      </p:sp>
      <p:grpSp>
        <p:nvGrpSpPr>
          <p:cNvPr id="13" name="组合 12"/>
          <p:cNvGrpSpPr/>
          <p:nvPr/>
        </p:nvGrpSpPr>
        <p:grpSpPr>
          <a:xfrm rot="0">
            <a:off x="794385" y="1977390"/>
            <a:ext cx="10875010" cy="469265"/>
            <a:chOff x="1491" y="3356"/>
            <a:chExt cx="17126" cy="739"/>
          </a:xfrm>
        </p:grpSpPr>
        <p:sp>
          <p:nvSpPr>
            <p:cNvPr id="14" name="文本框 13"/>
            <p:cNvSpPr txBox="1"/>
            <p:nvPr/>
          </p:nvSpPr>
          <p:spPr>
            <a:xfrm>
              <a:off x="1980" y="3356"/>
              <a:ext cx="16637" cy="580"/>
            </a:xfrm>
            <a:prstGeom prst="rect">
              <a:avLst/>
            </a:prstGeom>
            <a:noFill/>
          </p:spPr>
          <p:txBody>
            <a:bodyPr wrap="square" rtlCol="0" anchor="t">
              <a:spAutoFit/>
            </a:bodyPr>
            <a:p>
              <a:r>
                <a:rPr lang="zh-CN" altLang="en-US" dirty="0">
                  <a:latin typeface="+mn-ea"/>
                  <a:cs typeface="宋体" panose="02010600030101010101" pitchFamily="2" charset="-122"/>
                  <a:sym typeface="+mn-ea"/>
                </a:rPr>
                <a:t>侧光又分为正侧光、前侧光和侧逆光。</a:t>
              </a:r>
              <a:endParaRPr lang="zh-CN" altLang="en-US" dirty="0">
                <a:latin typeface="+mn-ea"/>
                <a:cs typeface="宋体" panose="02010600030101010101" pitchFamily="2" charset="-122"/>
                <a:sym typeface="+mn-ea"/>
              </a:endParaRPr>
            </a:p>
          </p:txBody>
        </p:sp>
        <p:sp>
          <p:nvSpPr>
            <p:cNvPr id="16" name="椭圆 1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9" name="组合 8"/>
          <p:cNvGrpSpPr/>
          <p:nvPr/>
        </p:nvGrpSpPr>
        <p:grpSpPr>
          <a:xfrm rot="0">
            <a:off x="794385" y="2614295"/>
            <a:ext cx="10875010" cy="1198880"/>
            <a:chOff x="1491" y="3356"/>
            <a:chExt cx="17126" cy="1888"/>
          </a:xfrm>
        </p:grpSpPr>
        <p:sp>
          <p:nvSpPr>
            <p:cNvPr id="12" name="文本框 11"/>
            <p:cNvSpPr txBox="1"/>
            <p:nvPr/>
          </p:nvSpPr>
          <p:spPr>
            <a:xfrm>
              <a:off x="1980" y="3356"/>
              <a:ext cx="16637" cy="1888"/>
            </a:xfrm>
            <a:prstGeom prst="rect">
              <a:avLst/>
            </a:prstGeom>
            <a:noFill/>
          </p:spPr>
          <p:txBody>
            <a:bodyPr wrap="square" rtlCol="0" anchor="t">
              <a:spAutoFit/>
            </a:bodyPr>
            <a:p>
              <a:r>
                <a:rPr lang="zh-CN" altLang="en-US" dirty="0">
                  <a:latin typeface="+mn-ea"/>
                  <a:cs typeface="宋体" panose="02010600030101010101" pitchFamily="2" charset="-122"/>
                  <a:sym typeface="+mn-ea"/>
                </a:rPr>
                <a:t>正侧光是指光线投射方向与摄影（像）机拍摄方向成 90°左右水平角。</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正侧光可使被摄体产生较强的明暗反差及阴影。</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正侧光能突出被摄体的立体感和质感，造成强烈的造型效果。</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正侧光的运用要注意受光面和背光面的光比。</a:t>
              </a:r>
              <a:endParaRPr lang="zh-CN" altLang="en-US"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8" name="组合 17"/>
          <p:cNvGrpSpPr/>
          <p:nvPr/>
        </p:nvGrpSpPr>
        <p:grpSpPr>
          <a:xfrm rot="0">
            <a:off x="794385" y="3919855"/>
            <a:ext cx="10875010" cy="922020"/>
            <a:chOff x="1491" y="3356"/>
            <a:chExt cx="17126" cy="1452"/>
          </a:xfrm>
        </p:grpSpPr>
        <p:sp>
          <p:nvSpPr>
            <p:cNvPr id="19" name="文本框 18"/>
            <p:cNvSpPr txBox="1"/>
            <p:nvPr/>
          </p:nvSpPr>
          <p:spPr>
            <a:xfrm>
              <a:off x="1980" y="3356"/>
              <a:ext cx="16637"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前侧光是指光线投射方向与摄影（像）机拍摄方向成 45°左右水平角。</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前侧光可使被摄体明暗层次丰富，能较好地表现被摄体的立体感和质感，造型效果较好， 是摄影中运用较多的光线。</a:t>
              </a:r>
              <a:endParaRPr lang="zh-CN" altLang="en-US" dirty="0">
                <a:latin typeface="+mn-ea"/>
                <a:cs typeface="宋体" panose="02010600030101010101" pitchFamily="2" charset="-122"/>
                <a:sym typeface="+mn-ea"/>
              </a:endParaRPr>
            </a:p>
          </p:txBody>
        </p:sp>
        <p:sp>
          <p:nvSpPr>
            <p:cNvPr id="20" name="椭圆 1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1" name="组合 20"/>
          <p:cNvGrpSpPr/>
          <p:nvPr/>
        </p:nvGrpSpPr>
        <p:grpSpPr>
          <a:xfrm rot="0">
            <a:off x="794385" y="5044440"/>
            <a:ext cx="10875010" cy="645160"/>
            <a:chOff x="1491" y="3356"/>
            <a:chExt cx="17126" cy="1016"/>
          </a:xfrm>
        </p:grpSpPr>
        <p:sp>
          <p:nvSpPr>
            <p:cNvPr id="22" name="文本框 21"/>
            <p:cNvSpPr txBox="1"/>
            <p:nvPr/>
          </p:nvSpPr>
          <p:spPr>
            <a:xfrm>
              <a:off x="1980" y="3356"/>
              <a:ext cx="16637"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侧逆光是指光线投射方向与摄影（像）机拍摄方向成 135°左右水平角。</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侧逆光使被摄体背向光源，可勾画出被摄对象的轮廓和形态，使画面具有一定的空间感和立体感。</a:t>
              </a:r>
              <a:endParaRPr lang="zh-CN" altLang="en-US" dirty="0">
                <a:latin typeface="+mn-ea"/>
                <a:cs typeface="宋体" panose="02010600030101010101" pitchFamily="2" charset="-122"/>
                <a:sym typeface="+mn-ea"/>
              </a:endParaRPr>
            </a:p>
          </p:txBody>
        </p:sp>
        <p:sp>
          <p:nvSpPr>
            <p:cNvPr id="23" name="椭圆 2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577080" cy="1141095"/>
            <a:chOff x="417" y="61"/>
            <a:chExt cx="7208" cy="1797"/>
          </a:xfrm>
        </p:grpSpPr>
        <p:sp>
          <p:nvSpPr>
            <p:cNvPr id="15" name="文本框 14"/>
            <p:cNvSpPr txBox="1"/>
            <p:nvPr/>
          </p:nvSpPr>
          <p:spPr>
            <a:xfrm>
              <a:off x="417" y="842"/>
              <a:ext cx="3168" cy="1016"/>
            </a:xfrm>
            <a:prstGeom prst="rect">
              <a:avLst/>
            </a:prstGeom>
            <a:noFill/>
          </p:spPr>
          <p:txBody>
            <a:bodyPr wrap="none" rtlCol="0" anchor="t">
              <a:spAutoFit/>
            </a:bodyPr>
            <a:p>
              <a:pPr algn="l"/>
              <a:r>
                <a:rPr lang="zh-CN" altLang="en-US" sz="3600">
                  <a:solidFill>
                    <a:srgbClr val="382C78"/>
                  </a:solidFill>
                  <a:sym typeface="+mn-ea"/>
                </a:rPr>
                <a:t>一、光线</a:t>
              </a:r>
              <a:endParaRPr lang="zh-CN" altLang="en-US" sz="3600">
                <a:solidFill>
                  <a:srgbClr val="382C78"/>
                </a:solidFill>
                <a:sym typeface="+mn-ea"/>
              </a:endParaRPr>
            </a:p>
          </p:txBody>
        </p:sp>
        <p:grpSp>
          <p:nvGrpSpPr>
            <p:cNvPr id="36" name="组合 35"/>
            <p:cNvGrpSpPr/>
            <p:nvPr/>
          </p:nvGrpSpPr>
          <p:grpSpPr>
            <a:xfrm>
              <a:off x="1141" y="61"/>
              <a:ext cx="6484" cy="781"/>
              <a:chOff x="1141" y="61"/>
              <a:chExt cx="6484" cy="781"/>
            </a:xfrm>
          </p:grpSpPr>
          <p:sp>
            <p:nvSpPr>
              <p:cNvPr id="32" name="矩形 31"/>
              <p:cNvSpPr/>
              <p:nvPr/>
            </p:nvSpPr>
            <p:spPr>
              <a:xfrm>
                <a:off x="1251" y="61"/>
                <a:ext cx="624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141" y="226"/>
                <a:ext cx="6484" cy="384"/>
              </a:xfrm>
              <a:prstGeom prst="rect">
                <a:avLst/>
              </a:prstGeom>
              <a:noFill/>
            </p:spPr>
            <p:txBody>
              <a:bodyPr wrap="square" rtlCol="0">
                <a:spAutoFit/>
              </a:bodyPr>
              <a:p>
                <a:pPr algn="l"/>
                <a:r>
                  <a:rPr>
                    <a:solidFill>
                      <a:schemeClr val="bg1"/>
                    </a:solidFill>
                  </a:rPr>
                  <a:t>第三节	影视拍摄画面构图的形式要素</a:t>
                </a:r>
                <a:endParaRPr>
                  <a:solidFill>
                    <a:schemeClr val="bg1"/>
                  </a:solidFill>
                </a:endParaRPr>
              </a:p>
            </p:txBody>
          </p:sp>
        </p:grpSp>
      </p:grpSp>
      <p:sp>
        <p:nvSpPr>
          <p:cNvPr id="6" name="文本框 5"/>
          <p:cNvSpPr txBox="1"/>
          <p:nvPr/>
        </p:nvSpPr>
        <p:spPr>
          <a:xfrm>
            <a:off x="446405" y="1179830"/>
            <a:ext cx="10248900" cy="398780"/>
          </a:xfrm>
          <a:prstGeom prst="rect">
            <a:avLst/>
          </a:prstGeom>
          <a:noFill/>
        </p:spPr>
        <p:txBody>
          <a:bodyPr wrap="square" rtlCol="0" anchor="t">
            <a:spAutoFit/>
          </a:bodyPr>
          <a:p>
            <a:r>
              <a:rPr sz="2000">
                <a:solidFill>
                  <a:srgbClr val="382C78"/>
                </a:solidFill>
                <a:sym typeface="+mn-ea"/>
              </a:rPr>
              <a:t>2．光的方向</a:t>
            </a:r>
            <a:endParaRPr sz="2000">
              <a:solidFill>
                <a:srgbClr val="382C78"/>
              </a:solidFill>
              <a:sym typeface="+mn-ea"/>
            </a:endParaRPr>
          </a:p>
        </p:txBody>
      </p:sp>
      <p:sp>
        <p:nvSpPr>
          <p:cNvPr id="11" name="文本框 10"/>
          <p:cNvSpPr txBox="1"/>
          <p:nvPr/>
        </p:nvSpPr>
        <p:spPr>
          <a:xfrm>
            <a:off x="553720" y="1578610"/>
            <a:ext cx="10248900" cy="398780"/>
          </a:xfrm>
          <a:prstGeom prst="rect">
            <a:avLst/>
          </a:prstGeom>
          <a:noFill/>
        </p:spPr>
        <p:txBody>
          <a:bodyPr wrap="square" rtlCol="0" anchor="t">
            <a:spAutoFit/>
          </a:bodyPr>
          <a:p>
            <a:r>
              <a:rPr sz="2000">
                <a:solidFill>
                  <a:srgbClr val="382C78"/>
                </a:solidFill>
                <a:sym typeface="+mn-ea"/>
              </a:rPr>
              <a:t>（3）逆光</a:t>
            </a:r>
            <a:endParaRPr sz="2000">
              <a:solidFill>
                <a:srgbClr val="382C78"/>
              </a:solidFill>
              <a:sym typeface="+mn-ea"/>
            </a:endParaRPr>
          </a:p>
        </p:txBody>
      </p:sp>
      <p:grpSp>
        <p:nvGrpSpPr>
          <p:cNvPr id="13" name="组合 12"/>
          <p:cNvGrpSpPr/>
          <p:nvPr/>
        </p:nvGrpSpPr>
        <p:grpSpPr>
          <a:xfrm rot="0">
            <a:off x="794385" y="1977390"/>
            <a:ext cx="10875010" cy="469265"/>
            <a:chOff x="1491" y="3356"/>
            <a:chExt cx="17126" cy="739"/>
          </a:xfrm>
        </p:grpSpPr>
        <p:sp>
          <p:nvSpPr>
            <p:cNvPr id="14" name="文本框 13"/>
            <p:cNvSpPr txBox="1"/>
            <p:nvPr/>
          </p:nvSpPr>
          <p:spPr>
            <a:xfrm>
              <a:off x="1980" y="3356"/>
              <a:ext cx="16637" cy="580"/>
            </a:xfrm>
            <a:prstGeom prst="rect">
              <a:avLst/>
            </a:prstGeom>
            <a:noFill/>
          </p:spPr>
          <p:txBody>
            <a:bodyPr wrap="square" rtlCol="0" anchor="t">
              <a:spAutoFit/>
            </a:bodyPr>
            <a:p>
              <a:r>
                <a:rPr lang="zh-CN" altLang="en-US" dirty="0">
                  <a:latin typeface="+mn-ea"/>
                  <a:cs typeface="宋体" panose="02010600030101010101" pitchFamily="2" charset="-122"/>
                  <a:sym typeface="+mn-ea"/>
                </a:rPr>
                <a:t>逆光又称背面光，是指光线投射方向与摄影（像） 机拍摄方向成 180°左右的角度。</a:t>
              </a:r>
              <a:endParaRPr lang="zh-CN" altLang="en-US" dirty="0">
                <a:latin typeface="+mn-ea"/>
                <a:cs typeface="宋体" panose="02010600030101010101" pitchFamily="2" charset="-122"/>
                <a:sym typeface="+mn-ea"/>
              </a:endParaRPr>
            </a:p>
          </p:txBody>
        </p:sp>
        <p:sp>
          <p:nvSpPr>
            <p:cNvPr id="16" name="椭圆 1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9" name="组合 8"/>
          <p:cNvGrpSpPr/>
          <p:nvPr/>
        </p:nvGrpSpPr>
        <p:grpSpPr>
          <a:xfrm rot="0">
            <a:off x="794385" y="2614295"/>
            <a:ext cx="10875010" cy="645160"/>
            <a:chOff x="1491" y="3356"/>
            <a:chExt cx="17126" cy="1016"/>
          </a:xfrm>
        </p:grpSpPr>
        <p:sp>
          <p:nvSpPr>
            <p:cNvPr id="12" name="文本框 11"/>
            <p:cNvSpPr txBox="1"/>
            <p:nvPr/>
          </p:nvSpPr>
          <p:spPr>
            <a:xfrm>
              <a:off x="1980" y="3356"/>
              <a:ext cx="16637"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以逆光为主光拍摄人物时，能获得剪影的效果，可着重渲染画面的整体气氛。还可以清晰地勾画出主体的轮廓，使之与背景分离从而得到突出。</a:t>
              </a:r>
              <a:endParaRPr lang="zh-CN" altLang="en-US"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8" name="组合 17"/>
          <p:cNvGrpSpPr/>
          <p:nvPr/>
        </p:nvGrpSpPr>
        <p:grpSpPr>
          <a:xfrm rot="0">
            <a:off x="794385" y="3364230"/>
            <a:ext cx="10875010" cy="469265"/>
            <a:chOff x="1491" y="3356"/>
            <a:chExt cx="17126" cy="739"/>
          </a:xfrm>
        </p:grpSpPr>
        <p:sp>
          <p:nvSpPr>
            <p:cNvPr id="19" name="文本框 18"/>
            <p:cNvSpPr txBox="1"/>
            <p:nvPr/>
          </p:nvSpPr>
          <p:spPr>
            <a:xfrm>
              <a:off x="1980" y="3356"/>
              <a:ext cx="16637" cy="580"/>
            </a:xfrm>
            <a:prstGeom prst="rect">
              <a:avLst/>
            </a:prstGeom>
            <a:noFill/>
          </p:spPr>
          <p:txBody>
            <a:bodyPr wrap="square" rtlCol="0" anchor="t">
              <a:spAutoFit/>
            </a:bodyPr>
            <a:p>
              <a:r>
                <a:rPr lang="zh-CN" altLang="en-US" dirty="0">
                  <a:latin typeface="+mn-ea"/>
                  <a:cs typeface="宋体" panose="02010600030101010101" pitchFamily="2" charset="-122"/>
                  <a:sym typeface="+mn-ea"/>
                </a:rPr>
                <a:t>在拍摄表现意境的全景和远景时，采用自然逆光，可以获得丰富的景物层次，增强空间感。</a:t>
              </a:r>
              <a:endParaRPr lang="zh-CN" altLang="en-US" dirty="0">
                <a:latin typeface="+mn-ea"/>
                <a:cs typeface="宋体" panose="02010600030101010101" pitchFamily="2" charset="-122"/>
                <a:sym typeface="+mn-ea"/>
              </a:endParaRPr>
            </a:p>
          </p:txBody>
        </p:sp>
        <p:sp>
          <p:nvSpPr>
            <p:cNvPr id="20" name="椭圆 1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1" name="组合 20"/>
          <p:cNvGrpSpPr/>
          <p:nvPr/>
        </p:nvGrpSpPr>
        <p:grpSpPr>
          <a:xfrm rot="0">
            <a:off x="794385" y="4351020"/>
            <a:ext cx="10875010" cy="469265"/>
            <a:chOff x="1491" y="3356"/>
            <a:chExt cx="17126" cy="739"/>
          </a:xfrm>
        </p:grpSpPr>
        <p:sp>
          <p:nvSpPr>
            <p:cNvPr id="22" name="文本框 21"/>
            <p:cNvSpPr txBox="1"/>
            <p:nvPr/>
          </p:nvSpPr>
          <p:spPr>
            <a:xfrm>
              <a:off x="1980" y="3356"/>
              <a:ext cx="16637" cy="580"/>
            </a:xfrm>
            <a:prstGeom prst="rect">
              <a:avLst/>
            </a:prstGeom>
            <a:noFill/>
          </p:spPr>
          <p:txBody>
            <a:bodyPr wrap="square" rtlCol="0" anchor="t">
              <a:spAutoFit/>
            </a:bodyPr>
            <a:p>
              <a:r>
                <a:rPr lang="zh-CN" altLang="en-US" dirty="0">
                  <a:latin typeface="+mn-ea"/>
                  <a:cs typeface="宋体" panose="02010600030101010101" pitchFamily="2" charset="-122"/>
                  <a:sym typeface="+mn-ea"/>
                </a:rPr>
                <a:t>顶光是指由被摄物体上方投射下来的接近垂直的光线。</a:t>
              </a:r>
              <a:endParaRPr lang="zh-CN" altLang="en-US" dirty="0">
                <a:latin typeface="+mn-ea"/>
                <a:cs typeface="宋体" panose="02010600030101010101" pitchFamily="2" charset="-122"/>
                <a:sym typeface="+mn-ea"/>
              </a:endParaRPr>
            </a:p>
          </p:txBody>
        </p:sp>
        <p:sp>
          <p:nvSpPr>
            <p:cNvPr id="23" name="椭圆 2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文本框 1"/>
          <p:cNvSpPr txBox="1"/>
          <p:nvPr/>
        </p:nvSpPr>
        <p:spPr>
          <a:xfrm>
            <a:off x="553720" y="3952240"/>
            <a:ext cx="10248900" cy="398780"/>
          </a:xfrm>
          <a:prstGeom prst="rect">
            <a:avLst/>
          </a:prstGeom>
          <a:noFill/>
        </p:spPr>
        <p:txBody>
          <a:bodyPr wrap="square" rtlCol="0" anchor="t">
            <a:spAutoFit/>
          </a:bodyPr>
          <a:p>
            <a:r>
              <a:rPr sz="2000">
                <a:solidFill>
                  <a:srgbClr val="382C78"/>
                </a:solidFill>
                <a:sym typeface="+mn-ea"/>
              </a:rPr>
              <a:t>（3）逆光</a:t>
            </a:r>
            <a:endParaRPr sz="2000">
              <a:solidFill>
                <a:srgbClr val="382C78"/>
              </a:solidFill>
              <a:sym typeface="+mn-ea"/>
            </a:endParaRPr>
          </a:p>
        </p:txBody>
      </p:sp>
      <p:grpSp>
        <p:nvGrpSpPr>
          <p:cNvPr id="4" name="组合 3"/>
          <p:cNvGrpSpPr/>
          <p:nvPr/>
        </p:nvGrpSpPr>
        <p:grpSpPr>
          <a:xfrm rot="0">
            <a:off x="794385" y="4975860"/>
            <a:ext cx="10875010" cy="645160"/>
            <a:chOff x="1491" y="3356"/>
            <a:chExt cx="17126" cy="1016"/>
          </a:xfrm>
        </p:grpSpPr>
        <p:sp>
          <p:nvSpPr>
            <p:cNvPr id="5" name="文本框 4"/>
            <p:cNvSpPr txBox="1"/>
            <p:nvPr/>
          </p:nvSpPr>
          <p:spPr>
            <a:xfrm>
              <a:off x="1980" y="3356"/>
              <a:ext cx="16637"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顶光照明人像时，使人物头顶、鼻梁、腭骨等部分明亮，而眼窝、鼻梁下显得阴暗，造成恐惧或严肃的效果。</a:t>
              </a:r>
              <a:endParaRPr lang="zh-CN" altLang="en-US" dirty="0">
                <a:latin typeface="+mn-ea"/>
                <a:cs typeface="宋体" panose="02010600030101010101" pitchFamily="2" charset="-122"/>
                <a:sym typeface="+mn-ea"/>
              </a:endParaRPr>
            </a:p>
          </p:txBody>
        </p:sp>
        <p:sp>
          <p:nvSpPr>
            <p:cNvPr id="7" name="椭圆 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8" name="组合 7"/>
          <p:cNvGrpSpPr/>
          <p:nvPr/>
        </p:nvGrpSpPr>
        <p:grpSpPr>
          <a:xfrm rot="0">
            <a:off x="794385" y="5621020"/>
            <a:ext cx="10875010" cy="469265"/>
            <a:chOff x="1491" y="3356"/>
            <a:chExt cx="17126" cy="739"/>
          </a:xfrm>
        </p:grpSpPr>
        <p:sp>
          <p:nvSpPr>
            <p:cNvPr id="10" name="文本框 9"/>
            <p:cNvSpPr txBox="1"/>
            <p:nvPr/>
          </p:nvSpPr>
          <p:spPr>
            <a:xfrm>
              <a:off x="1980" y="3356"/>
              <a:ext cx="16637" cy="580"/>
            </a:xfrm>
            <a:prstGeom prst="rect">
              <a:avLst/>
            </a:prstGeom>
            <a:noFill/>
          </p:spPr>
          <p:txBody>
            <a:bodyPr wrap="square" rtlCol="0" anchor="t">
              <a:spAutoFit/>
            </a:bodyPr>
            <a:p>
              <a:r>
                <a:rPr lang="zh-CN" altLang="en-US" dirty="0">
                  <a:latin typeface="+mn-ea"/>
                  <a:cs typeface="宋体" panose="02010600030101010101" pitchFamily="2" charset="-122"/>
                  <a:sym typeface="+mn-ea"/>
                </a:rPr>
                <a:t>垂直顶光有时也用于表现反派人物形象。45°角的后向顶光常被用来修饰人物的头发和肩部。</a:t>
              </a:r>
              <a:endParaRPr lang="zh-CN" altLang="en-US" dirty="0">
                <a:latin typeface="+mn-ea"/>
                <a:cs typeface="宋体" panose="02010600030101010101" pitchFamily="2" charset="-122"/>
                <a:sym typeface="+mn-ea"/>
              </a:endParaRPr>
            </a:p>
          </p:txBody>
        </p:sp>
        <p:sp>
          <p:nvSpPr>
            <p:cNvPr id="24" name="椭圆 2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577080" cy="1141095"/>
            <a:chOff x="417" y="61"/>
            <a:chExt cx="7208" cy="1797"/>
          </a:xfrm>
        </p:grpSpPr>
        <p:sp>
          <p:nvSpPr>
            <p:cNvPr id="15" name="文本框 14"/>
            <p:cNvSpPr txBox="1"/>
            <p:nvPr/>
          </p:nvSpPr>
          <p:spPr>
            <a:xfrm>
              <a:off x="417" y="842"/>
              <a:ext cx="3168" cy="1016"/>
            </a:xfrm>
            <a:prstGeom prst="rect">
              <a:avLst/>
            </a:prstGeom>
            <a:noFill/>
          </p:spPr>
          <p:txBody>
            <a:bodyPr wrap="none" rtlCol="0" anchor="t">
              <a:spAutoFit/>
            </a:bodyPr>
            <a:p>
              <a:pPr algn="l"/>
              <a:r>
                <a:rPr lang="zh-CN" altLang="en-US" sz="3600">
                  <a:solidFill>
                    <a:srgbClr val="382C78"/>
                  </a:solidFill>
                  <a:sym typeface="+mn-ea"/>
                </a:rPr>
                <a:t>一、光线</a:t>
              </a:r>
              <a:endParaRPr lang="zh-CN" altLang="en-US" sz="3600">
                <a:solidFill>
                  <a:srgbClr val="382C78"/>
                </a:solidFill>
                <a:sym typeface="+mn-ea"/>
              </a:endParaRPr>
            </a:p>
          </p:txBody>
        </p:sp>
        <p:grpSp>
          <p:nvGrpSpPr>
            <p:cNvPr id="36" name="组合 35"/>
            <p:cNvGrpSpPr/>
            <p:nvPr/>
          </p:nvGrpSpPr>
          <p:grpSpPr>
            <a:xfrm>
              <a:off x="1141" y="61"/>
              <a:ext cx="6484" cy="781"/>
              <a:chOff x="1141" y="61"/>
              <a:chExt cx="6484" cy="781"/>
            </a:xfrm>
          </p:grpSpPr>
          <p:sp>
            <p:nvSpPr>
              <p:cNvPr id="32" name="矩形 31"/>
              <p:cNvSpPr/>
              <p:nvPr/>
            </p:nvSpPr>
            <p:spPr>
              <a:xfrm>
                <a:off x="1251" y="61"/>
                <a:ext cx="624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141" y="226"/>
                <a:ext cx="6484" cy="384"/>
              </a:xfrm>
              <a:prstGeom prst="rect">
                <a:avLst/>
              </a:prstGeom>
              <a:noFill/>
            </p:spPr>
            <p:txBody>
              <a:bodyPr wrap="square" rtlCol="0">
                <a:spAutoFit/>
              </a:bodyPr>
              <a:p>
                <a:pPr algn="l"/>
                <a:r>
                  <a:rPr>
                    <a:solidFill>
                      <a:schemeClr val="bg1"/>
                    </a:solidFill>
                  </a:rPr>
                  <a:t>第三节	影视拍摄画面构图的形式要素</a:t>
                </a:r>
                <a:endParaRPr>
                  <a:solidFill>
                    <a:schemeClr val="bg1"/>
                  </a:solidFill>
                </a:endParaRPr>
              </a:p>
            </p:txBody>
          </p:sp>
        </p:grpSp>
      </p:grpSp>
      <p:sp>
        <p:nvSpPr>
          <p:cNvPr id="6" name="文本框 5"/>
          <p:cNvSpPr txBox="1"/>
          <p:nvPr/>
        </p:nvSpPr>
        <p:spPr>
          <a:xfrm>
            <a:off x="446405" y="1179830"/>
            <a:ext cx="10248900" cy="398780"/>
          </a:xfrm>
          <a:prstGeom prst="rect">
            <a:avLst/>
          </a:prstGeom>
          <a:noFill/>
        </p:spPr>
        <p:txBody>
          <a:bodyPr wrap="square" rtlCol="0" anchor="t">
            <a:spAutoFit/>
          </a:bodyPr>
          <a:p>
            <a:r>
              <a:rPr sz="2000">
                <a:solidFill>
                  <a:srgbClr val="382C78"/>
                </a:solidFill>
                <a:sym typeface="+mn-ea"/>
              </a:rPr>
              <a:t>2．光的方向</a:t>
            </a:r>
            <a:endParaRPr sz="2000">
              <a:solidFill>
                <a:srgbClr val="382C78"/>
              </a:solidFill>
              <a:sym typeface="+mn-ea"/>
            </a:endParaRPr>
          </a:p>
        </p:txBody>
      </p:sp>
      <p:sp>
        <p:nvSpPr>
          <p:cNvPr id="11" name="文本框 10"/>
          <p:cNvSpPr txBox="1"/>
          <p:nvPr/>
        </p:nvSpPr>
        <p:spPr>
          <a:xfrm>
            <a:off x="553720" y="1578610"/>
            <a:ext cx="10248900" cy="398780"/>
          </a:xfrm>
          <a:prstGeom prst="rect">
            <a:avLst/>
          </a:prstGeom>
          <a:noFill/>
        </p:spPr>
        <p:txBody>
          <a:bodyPr wrap="square" rtlCol="0" anchor="t">
            <a:spAutoFit/>
          </a:bodyPr>
          <a:p>
            <a:r>
              <a:rPr sz="2000">
                <a:solidFill>
                  <a:srgbClr val="382C78"/>
                </a:solidFill>
                <a:sym typeface="+mn-ea"/>
              </a:rPr>
              <a:t>（5）脚光</a:t>
            </a:r>
            <a:endParaRPr sz="2000">
              <a:solidFill>
                <a:srgbClr val="382C78"/>
              </a:solidFill>
              <a:sym typeface="+mn-ea"/>
            </a:endParaRPr>
          </a:p>
        </p:txBody>
      </p:sp>
      <p:grpSp>
        <p:nvGrpSpPr>
          <p:cNvPr id="13" name="组合 12"/>
          <p:cNvGrpSpPr/>
          <p:nvPr/>
        </p:nvGrpSpPr>
        <p:grpSpPr>
          <a:xfrm rot="0">
            <a:off x="794385" y="1977390"/>
            <a:ext cx="10875010" cy="469265"/>
            <a:chOff x="1491" y="3356"/>
            <a:chExt cx="17126" cy="739"/>
          </a:xfrm>
        </p:grpSpPr>
        <p:sp>
          <p:nvSpPr>
            <p:cNvPr id="14" name="文本框 13"/>
            <p:cNvSpPr txBox="1"/>
            <p:nvPr/>
          </p:nvSpPr>
          <p:spPr>
            <a:xfrm>
              <a:off x="1980" y="3356"/>
              <a:ext cx="16637" cy="580"/>
            </a:xfrm>
            <a:prstGeom prst="rect">
              <a:avLst/>
            </a:prstGeom>
            <a:noFill/>
          </p:spPr>
          <p:txBody>
            <a:bodyPr wrap="square" rtlCol="0" anchor="t">
              <a:spAutoFit/>
            </a:bodyPr>
            <a:p>
              <a:r>
                <a:rPr lang="zh-CN" altLang="en-US" dirty="0">
                  <a:latin typeface="+mn-ea"/>
                  <a:cs typeface="宋体" panose="02010600030101010101" pitchFamily="2" charset="-122"/>
                  <a:sym typeface="+mn-ea"/>
                </a:rPr>
                <a:t>脚光是指由被摄物体的下方投射上来的光线。</a:t>
              </a:r>
              <a:endParaRPr lang="zh-CN" altLang="en-US" dirty="0">
                <a:latin typeface="+mn-ea"/>
                <a:cs typeface="宋体" panose="02010600030101010101" pitchFamily="2" charset="-122"/>
                <a:sym typeface="+mn-ea"/>
              </a:endParaRPr>
            </a:p>
          </p:txBody>
        </p:sp>
        <p:sp>
          <p:nvSpPr>
            <p:cNvPr id="16" name="椭圆 1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9" name="组合 8"/>
          <p:cNvGrpSpPr/>
          <p:nvPr/>
        </p:nvGrpSpPr>
        <p:grpSpPr>
          <a:xfrm rot="0">
            <a:off x="794385" y="2614295"/>
            <a:ext cx="10875010" cy="645160"/>
            <a:chOff x="1491" y="3356"/>
            <a:chExt cx="17126" cy="1016"/>
          </a:xfrm>
        </p:grpSpPr>
        <p:sp>
          <p:nvSpPr>
            <p:cNvPr id="12" name="文本框 11"/>
            <p:cNvSpPr txBox="1"/>
            <p:nvPr/>
          </p:nvSpPr>
          <p:spPr>
            <a:xfrm>
              <a:off x="1980" y="3356"/>
              <a:ext cx="16637"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脚光既可以起到造型的修饰作用，也可以表现特定的环境，还可以造成扭曲的造型效果，产生丑化和恐怖的感觉。</a:t>
              </a:r>
              <a:endParaRPr lang="zh-CN" altLang="en-US" dirty="0">
                <a:latin typeface="+mn-ea"/>
                <a:cs typeface="宋体" panose="02010600030101010101" pitchFamily="2" charset="-122"/>
                <a:sym typeface="+mn-ea"/>
              </a:endParaRPr>
            </a:p>
          </p:txBody>
        </p:sp>
        <p:sp>
          <p:nvSpPr>
            <p:cNvPr id="17" name="椭圆 1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1" name="组合 20"/>
          <p:cNvGrpSpPr/>
          <p:nvPr/>
        </p:nvGrpSpPr>
        <p:grpSpPr>
          <a:xfrm rot="0">
            <a:off x="794385" y="4057015"/>
            <a:ext cx="10875010" cy="469265"/>
            <a:chOff x="1491" y="3356"/>
            <a:chExt cx="17126" cy="739"/>
          </a:xfrm>
        </p:grpSpPr>
        <p:sp>
          <p:nvSpPr>
            <p:cNvPr id="22" name="文本框 21"/>
            <p:cNvSpPr txBox="1"/>
            <p:nvPr/>
          </p:nvSpPr>
          <p:spPr>
            <a:xfrm>
              <a:off x="1980" y="3356"/>
              <a:ext cx="16637" cy="580"/>
            </a:xfrm>
            <a:prstGeom prst="rect">
              <a:avLst/>
            </a:prstGeom>
            <a:noFill/>
          </p:spPr>
          <p:txBody>
            <a:bodyPr wrap="square" rtlCol="0" anchor="t">
              <a:spAutoFit/>
            </a:bodyPr>
            <a:p>
              <a:r>
                <a:rPr lang="zh-CN" altLang="en-US" dirty="0">
                  <a:latin typeface="+mn-ea"/>
                  <a:cs typeface="宋体" panose="02010600030101010101" pitchFamily="2" charset="-122"/>
                  <a:sym typeface="+mn-ea"/>
                </a:rPr>
                <a:t>主光是表现主体造型的主要光线，是画面中较明亮的光线，用来照亮被摄体最富有表现力的部位。</a:t>
              </a:r>
              <a:endParaRPr lang="zh-CN" altLang="en-US" dirty="0">
                <a:latin typeface="+mn-ea"/>
                <a:cs typeface="宋体" panose="02010600030101010101" pitchFamily="2" charset="-122"/>
                <a:sym typeface="+mn-ea"/>
              </a:endParaRPr>
            </a:p>
          </p:txBody>
        </p:sp>
        <p:sp>
          <p:nvSpPr>
            <p:cNvPr id="23" name="椭圆 2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文本框 1"/>
          <p:cNvSpPr txBox="1"/>
          <p:nvPr/>
        </p:nvSpPr>
        <p:spPr>
          <a:xfrm>
            <a:off x="446405" y="3259455"/>
            <a:ext cx="10248900" cy="398780"/>
          </a:xfrm>
          <a:prstGeom prst="rect">
            <a:avLst/>
          </a:prstGeom>
          <a:noFill/>
        </p:spPr>
        <p:txBody>
          <a:bodyPr wrap="square" rtlCol="0" anchor="t">
            <a:spAutoFit/>
          </a:bodyPr>
          <a:p>
            <a:r>
              <a:rPr sz="2000">
                <a:solidFill>
                  <a:srgbClr val="382C78"/>
                </a:solidFill>
                <a:sym typeface="+mn-ea"/>
              </a:rPr>
              <a:t>3．光的造型</a:t>
            </a:r>
            <a:endParaRPr sz="2000">
              <a:solidFill>
                <a:srgbClr val="382C78"/>
              </a:solidFill>
              <a:sym typeface="+mn-ea"/>
            </a:endParaRPr>
          </a:p>
        </p:txBody>
      </p:sp>
      <p:grpSp>
        <p:nvGrpSpPr>
          <p:cNvPr id="4" name="组合 3"/>
          <p:cNvGrpSpPr/>
          <p:nvPr/>
        </p:nvGrpSpPr>
        <p:grpSpPr>
          <a:xfrm rot="0">
            <a:off x="794385" y="4700270"/>
            <a:ext cx="10875010" cy="469265"/>
            <a:chOff x="1491" y="3356"/>
            <a:chExt cx="17126" cy="739"/>
          </a:xfrm>
        </p:grpSpPr>
        <p:sp>
          <p:nvSpPr>
            <p:cNvPr id="5" name="文本框 4"/>
            <p:cNvSpPr txBox="1"/>
            <p:nvPr/>
          </p:nvSpPr>
          <p:spPr>
            <a:xfrm>
              <a:off x="1980" y="3356"/>
              <a:ext cx="16637" cy="580"/>
            </a:xfrm>
            <a:prstGeom prst="rect">
              <a:avLst/>
            </a:prstGeom>
            <a:noFill/>
          </p:spPr>
          <p:txBody>
            <a:bodyPr wrap="square" rtlCol="0" anchor="t">
              <a:spAutoFit/>
            </a:bodyPr>
            <a:p>
              <a:r>
                <a:rPr lang="zh-CN" altLang="en-US" dirty="0">
                  <a:latin typeface="+mn-ea"/>
                  <a:cs typeface="宋体" panose="02010600030101010101" pitchFamily="2" charset="-122"/>
                  <a:sym typeface="+mn-ea"/>
                </a:rPr>
                <a:t>主光在画面上具有明显的光源方向，最容易吸引观众的注意力，起主要的造型作用，故又称塑造光。</a:t>
              </a:r>
              <a:endParaRPr lang="zh-CN" altLang="en-US" dirty="0">
                <a:latin typeface="+mn-ea"/>
                <a:cs typeface="宋体" panose="02010600030101010101" pitchFamily="2" charset="-122"/>
                <a:sym typeface="+mn-ea"/>
              </a:endParaRPr>
            </a:p>
          </p:txBody>
        </p:sp>
        <p:sp>
          <p:nvSpPr>
            <p:cNvPr id="7" name="椭圆 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8" name="组合 7"/>
          <p:cNvGrpSpPr/>
          <p:nvPr/>
        </p:nvGrpSpPr>
        <p:grpSpPr>
          <a:xfrm rot="0">
            <a:off x="794385" y="5455285"/>
            <a:ext cx="10875010" cy="645160"/>
            <a:chOff x="1491" y="3356"/>
            <a:chExt cx="17126" cy="1016"/>
          </a:xfrm>
        </p:grpSpPr>
        <p:sp>
          <p:nvSpPr>
            <p:cNvPr id="10" name="文本框 9"/>
            <p:cNvSpPr txBox="1"/>
            <p:nvPr/>
          </p:nvSpPr>
          <p:spPr>
            <a:xfrm>
              <a:off x="1980" y="3356"/>
              <a:ext cx="16637"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主光在整个画面的光线中起主导地位，其他光的配置要在主光基础上进行合理安排。主光一般采用聚光灯照明。</a:t>
              </a:r>
              <a:endParaRPr lang="zh-CN" altLang="en-US" dirty="0">
                <a:latin typeface="+mn-ea"/>
                <a:cs typeface="宋体" panose="02010600030101010101" pitchFamily="2" charset="-122"/>
                <a:sym typeface="+mn-ea"/>
              </a:endParaRPr>
            </a:p>
          </p:txBody>
        </p:sp>
        <p:sp>
          <p:nvSpPr>
            <p:cNvPr id="24" name="椭圆 2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5" name="文本框 24"/>
          <p:cNvSpPr txBox="1"/>
          <p:nvPr/>
        </p:nvSpPr>
        <p:spPr>
          <a:xfrm>
            <a:off x="553720" y="3658235"/>
            <a:ext cx="10248900" cy="398780"/>
          </a:xfrm>
          <a:prstGeom prst="rect">
            <a:avLst/>
          </a:prstGeom>
          <a:noFill/>
        </p:spPr>
        <p:txBody>
          <a:bodyPr wrap="square" rtlCol="0" anchor="t">
            <a:spAutoFit/>
          </a:bodyPr>
          <a:p>
            <a:r>
              <a:rPr sz="2000">
                <a:solidFill>
                  <a:srgbClr val="382C78"/>
                </a:solidFill>
                <a:sym typeface="+mn-ea"/>
              </a:rPr>
              <a:t>（1）主光</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577080" cy="1141095"/>
            <a:chOff x="417" y="61"/>
            <a:chExt cx="7208" cy="1797"/>
          </a:xfrm>
        </p:grpSpPr>
        <p:sp>
          <p:nvSpPr>
            <p:cNvPr id="15" name="文本框 14"/>
            <p:cNvSpPr txBox="1"/>
            <p:nvPr/>
          </p:nvSpPr>
          <p:spPr>
            <a:xfrm>
              <a:off x="417" y="842"/>
              <a:ext cx="3168" cy="1016"/>
            </a:xfrm>
            <a:prstGeom prst="rect">
              <a:avLst/>
            </a:prstGeom>
            <a:noFill/>
          </p:spPr>
          <p:txBody>
            <a:bodyPr wrap="none" rtlCol="0" anchor="t">
              <a:spAutoFit/>
            </a:bodyPr>
            <a:p>
              <a:pPr algn="l"/>
              <a:r>
                <a:rPr lang="zh-CN" altLang="en-US" sz="3600">
                  <a:solidFill>
                    <a:srgbClr val="382C78"/>
                  </a:solidFill>
                  <a:sym typeface="+mn-ea"/>
                </a:rPr>
                <a:t>一、光线</a:t>
              </a:r>
              <a:endParaRPr lang="zh-CN" altLang="en-US" sz="3600">
                <a:solidFill>
                  <a:srgbClr val="382C78"/>
                </a:solidFill>
                <a:sym typeface="+mn-ea"/>
              </a:endParaRPr>
            </a:p>
          </p:txBody>
        </p:sp>
        <p:grpSp>
          <p:nvGrpSpPr>
            <p:cNvPr id="36" name="组合 35"/>
            <p:cNvGrpSpPr/>
            <p:nvPr/>
          </p:nvGrpSpPr>
          <p:grpSpPr>
            <a:xfrm>
              <a:off x="1141" y="61"/>
              <a:ext cx="6484" cy="781"/>
              <a:chOff x="1141" y="61"/>
              <a:chExt cx="6484" cy="781"/>
            </a:xfrm>
          </p:grpSpPr>
          <p:sp>
            <p:nvSpPr>
              <p:cNvPr id="32" name="矩形 31"/>
              <p:cNvSpPr/>
              <p:nvPr/>
            </p:nvSpPr>
            <p:spPr>
              <a:xfrm>
                <a:off x="1251" y="61"/>
                <a:ext cx="624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141" y="226"/>
                <a:ext cx="6484" cy="384"/>
              </a:xfrm>
              <a:prstGeom prst="rect">
                <a:avLst/>
              </a:prstGeom>
              <a:noFill/>
            </p:spPr>
            <p:txBody>
              <a:bodyPr wrap="square" rtlCol="0">
                <a:spAutoFit/>
              </a:bodyPr>
              <a:p>
                <a:pPr algn="l"/>
                <a:r>
                  <a:rPr>
                    <a:solidFill>
                      <a:schemeClr val="bg1"/>
                    </a:solidFill>
                  </a:rPr>
                  <a:t>第三节	影视拍摄画面构图的形式要素</a:t>
                </a:r>
                <a:endParaRPr>
                  <a:solidFill>
                    <a:schemeClr val="bg1"/>
                  </a:solidFill>
                </a:endParaRPr>
              </a:p>
            </p:txBody>
          </p:sp>
        </p:grpSp>
      </p:grpSp>
      <p:grpSp>
        <p:nvGrpSpPr>
          <p:cNvPr id="21" name="组合 20"/>
          <p:cNvGrpSpPr/>
          <p:nvPr/>
        </p:nvGrpSpPr>
        <p:grpSpPr>
          <a:xfrm rot="0">
            <a:off x="794385" y="1977390"/>
            <a:ext cx="10875010" cy="469265"/>
            <a:chOff x="1491" y="3356"/>
            <a:chExt cx="17126" cy="739"/>
          </a:xfrm>
        </p:grpSpPr>
        <p:sp>
          <p:nvSpPr>
            <p:cNvPr id="22" name="文本框 21"/>
            <p:cNvSpPr txBox="1"/>
            <p:nvPr/>
          </p:nvSpPr>
          <p:spPr>
            <a:xfrm>
              <a:off x="1980" y="3356"/>
              <a:ext cx="16637" cy="580"/>
            </a:xfrm>
            <a:prstGeom prst="rect">
              <a:avLst/>
            </a:prstGeom>
            <a:noFill/>
          </p:spPr>
          <p:txBody>
            <a:bodyPr wrap="square" rtlCol="0" anchor="t">
              <a:spAutoFit/>
            </a:bodyPr>
            <a:p>
              <a:r>
                <a:rPr lang="zh-CN" altLang="en-US" dirty="0">
                  <a:latin typeface="+mn-ea"/>
                  <a:cs typeface="宋体" panose="02010600030101010101" pitchFamily="2" charset="-122"/>
                  <a:sym typeface="+mn-ea"/>
                </a:rPr>
                <a:t>辅助光是指补充主光效果的辅助光线。</a:t>
              </a:r>
              <a:endParaRPr lang="zh-CN" altLang="en-US" dirty="0">
                <a:latin typeface="+mn-ea"/>
                <a:cs typeface="宋体" panose="02010600030101010101" pitchFamily="2" charset="-122"/>
                <a:sym typeface="+mn-ea"/>
              </a:endParaRPr>
            </a:p>
          </p:txBody>
        </p:sp>
        <p:sp>
          <p:nvSpPr>
            <p:cNvPr id="23" name="椭圆 2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文本框 1"/>
          <p:cNvSpPr txBox="1"/>
          <p:nvPr/>
        </p:nvSpPr>
        <p:spPr>
          <a:xfrm>
            <a:off x="386080" y="1179830"/>
            <a:ext cx="10248900" cy="398780"/>
          </a:xfrm>
          <a:prstGeom prst="rect">
            <a:avLst/>
          </a:prstGeom>
          <a:noFill/>
        </p:spPr>
        <p:txBody>
          <a:bodyPr wrap="square" rtlCol="0" anchor="t">
            <a:spAutoFit/>
          </a:bodyPr>
          <a:p>
            <a:r>
              <a:rPr sz="2000">
                <a:solidFill>
                  <a:srgbClr val="382C78"/>
                </a:solidFill>
                <a:sym typeface="+mn-ea"/>
              </a:rPr>
              <a:t>3．光的造型</a:t>
            </a:r>
            <a:endParaRPr sz="2000">
              <a:solidFill>
                <a:srgbClr val="382C78"/>
              </a:solidFill>
              <a:sym typeface="+mn-ea"/>
            </a:endParaRPr>
          </a:p>
        </p:txBody>
      </p:sp>
      <p:grpSp>
        <p:nvGrpSpPr>
          <p:cNvPr id="4" name="组合 3"/>
          <p:cNvGrpSpPr/>
          <p:nvPr/>
        </p:nvGrpSpPr>
        <p:grpSpPr>
          <a:xfrm rot="0">
            <a:off x="794385" y="2446655"/>
            <a:ext cx="10875010" cy="645160"/>
            <a:chOff x="1491" y="3356"/>
            <a:chExt cx="17126" cy="1016"/>
          </a:xfrm>
        </p:grpSpPr>
        <p:sp>
          <p:nvSpPr>
            <p:cNvPr id="5" name="文本框 4"/>
            <p:cNvSpPr txBox="1"/>
            <p:nvPr/>
          </p:nvSpPr>
          <p:spPr>
            <a:xfrm>
              <a:off x="1980" y="3356"/>
              <a:ext cx="16637"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辅助光主要用来平衡亮度，为被摄体阴影部位补充照明，减小明暗反差，使阴影部分产生细腻感，辅助主光造型。</a:t>
              </a:r>
              <a:endParaRPr lang="zh-CN" altLang="en-US" dirty="0">
                <a:latin typeface="+mn-ea"/>
                <a:cs typeface="宋体" panose="02010600030101010101" pitchFamily="2" charset="-122"/>
                <a:sym typeface="+mn-ea"/>
              </a:endParaRPr>
            </a:p>
          </p:txBody>
        </p:sp>
        <p:sp>
          <p:nvSpPr>
            <p:cNvPr id="7" name="椭圆 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8" name="组合 7"/>
          <p:cNvGrpSpPr/>
          <p:nvPr/>
        </p:nvGrpSpPr>
        <p:grpSpPr>
          <a:xfrm rot="0">
            <a:off x="794385" y="3106420"/>
            <a:ext cx="10875010" cy="645160"/>
            <a:chOff x="1491" y="3356"/>
            <a:chExt cx="17126" cy="1016"/>
          </a:xfrm>
        </p:grpSpPr>
        <p:sp>
          <p:nvSpPr>
            <p:cNvPr id="10" name="文本框 9"/>
            <p:cNvSpPr txBox="1"/>
            <p:nvPr/>
          </p:nvSpPr>
          <p:spPr>
            <a:xfrm>
              <a:off x="1980" y="3356"/>
              <a:ext cx="16637"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主光和辅助光的光比要合理，如果反差过大，明暗影调就会显得生硬，反差过小，明暗影调就会显得柔和。</a:t>
              </a:r>
              <a:endParaRPr lang="zh-CN" altLang="en-US" dirty="0">
                <a:latin typeface="+mn-ea"/>
                <a:cs typeface="宋体" panose="02010600030101010101" pitchFamily="2" charset="-122"/>
                <a:sym typeface="+mn-ea"/>
              </a:endParaRPr>
            </a:p>
          </p:txBody>
        </p:sp>
        <p:sp>
          <p:nvSpPr>
            <p:cNvPr id="24" name="椭圆 2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5" name="文本框 24"/>
          <p:cNvSpPr txBox="1"/>
          <p:nvPr/>
        </p:nvSpPr>
        <p:spPr>
          <a:xfrm>
            <a:off x="493395" y="1578610"/>
            <a:ext cx="10248900" cy="398780"/>
          </a:xfrm>
          <a:prstGeom prst="rect">
            <a:avLst/>
          </a:prstGeom>
          <a:noFill/>
        </p:spPr>
        <p:txBody>
          <a:bodyPr wrap="square" rtlCol="0" anchor="t">
            <a:spAutoFit/>
          </a:bodyPr>
          <a:p>
            <a:r>
              <a:rPr sz="2000">
                <a:solidFill>
                  <a:srgbClr val="382C78"/>
                </a:solidFill>
                <a:sym typeface="+mn-ea"/>
              </a:rPr>
              <a:t>（2）辅助光</a:t>
            </a:r>
            <a:endParaRPr sz="2000">
              <a:solidFill>
                <a:srgbClr val="382C78"/>
              </a:solidFill>
              <a:sym typeface="+mn-ea"/>
            </a:endParaRPr>
          </a:p>
        </p:txBody>
      </p:sp>
      <p:grpSp>
        <p:nvGrpSpPr>
          <p:cNvPr id="18" name="组合 17"/>
          <p:cNvGrpSpPr/>
          <p:nvPr/>
        </p:nvGrpSpPr>
        <p:grpSpPr>
          <a:xfrm rot="0">
            <a:off x="794385" y="3751580"/>
            <a:ext cx="10875010" cy="645160"/>
            <a:chOff x="1491" y="3356"/>
            <a:chExt cx="17126" cy="1016"/>
          </a:xfrm>
        </p:grpSpPr>
        <p:sp>
          <p:nvSpPr>
            <p:cNvPr id="19" name="文本框 18"/>
            <p:cNvSpPr txBox="1"/>
            <p:nvPr/>
          </p:nvSpPr>
          <p:spPr>
            <a:xfrm>
              <a:off x="1980" y="3356"/>
              <a:ext cx="16637"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辅助光亮度不能强于主光，否则会破坏主光的造型表现力。辅助光一般采用聚光灯或散射灯照明，必要时可使用反光板辅助。</a:t>
              </a:r>
              <a:endParaRPr lang="zh-CN" altLang="en-US" dirty="0">
                <a:latin typeface="+mn-ea"/>
                <a:cs typeface="宋体" panose="02010600030101010101" pitchFamily="2" charset="-122"/>
                <a:sym typeface="+mn-ea"/>
              </a:endParaRPr>
            </a:p>
          </p:txBody>
        </p:sp>
        <p:sp>
          <p:nvSpPr>
            <p:cNvPr id="20" name="椭圆 1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9" name="文本框 28"/>
          <p:cNvSpPr txBox="1"/>
          <p:nvPr/>
        </p:nvSpPr>
        <p:spPr>
          <a:xfrm>
            <a:off x="493395" y="4396740"/>
            <a:ext cx="10248900" cy="398780"/>
          </a:xfrm>
          <a:prstGeom prst="rect">
            <a:avLst/>
          </a:prstGeom>
          <a:noFill/>
        </p:spPr>
        <p:txBody>
          <a:bodyPr wrap="square" rtlCol="0" anchor="t">
            <a:spAutoFit/>
          </a:bodyPr>
          <a:p>
            <a:r>
              <a:rPr sz="2000">
                <a:solidFill>
                  <a:srgbClr val="382C78"/>
                </a:solidFill>
                <a:sym typeface="+mn-ea"/>
              </a:rPr>
              <a:t>（3）轮廓光</a:t>
            </a:r>
            <a:endParaRPr sz="2000">
              <a:solidFill>
                <a:srgbClr val="382C78"/>
              </a:solidFill>
              <a:sym typeface="+mn-ea"/>
            </a:endParaRPr>
          </a:p>
        </p:txBody>
      </p:sp>
      <p:grpSp>
        <p:nvGrpSpPr>
          <p:cNvPr id="30" name="组合 29"/>
          <p:cNvGrpSpPr/>
          <p:nvPr/>
        </p:nvGrpSpPr>
        <p:grpSpPr>
          <a:xfrm rot="0">
            <a:off x="794385" y="4795520"/>
            <a:ext cx="10875010" cy="469265"/>
            <a:chOff x="1491" y="3356"/>
            <a:chExt cx="17126" cy="739"/>
          </a:xfrm>
        </p:grpSpPr>
        <p:sp>
          <p:nvSpPr>
            <p:cNvPr id="31" name="文本框 30"/>
            <p:cNvSpPr txBox="1"/>
            <p:nvPr/>
          </p:nvSpPr>
          <p:spPr>
            <a:xfrm>
              <a:off x="1980" y="3356"/>
              <a:ext cx="16637" cy="580"/>
            </a:xfrm>
            <a:prstGeom prst="rect">
              <a:avLst/>
            </a:prstGeom>
            <a:noFill/>
          </p:spPr>
          <p:txBody>
            <a:bodyPr wrap="square" rtlCol="0" anchor="t">
              <a:spAutoFit/>
            </a:bodyPr>
            <a:p>
              <a:r>
                <a:rPr lang="zh-CN" altLang="en-US" dirty="0">
                  <a:latin typeface="+mn-ea"/>
                  <a:cs typeface="宋体" panose="02010600030101010101" pitchFamily="2" charset="-122"/>
                  <a:sym typeface="+mn-ea"/>
                </a:rPr>
                <a:t>轮廓光又叫“逆光”，是从被摄物背后照来的光。</a:t>
              </a:r>
              <a:endParaRPr lang="zh-CN" altLang="en-US" dirty="0">
                <a:latin typeface="+mn-ea"/>
                <a:cs typeface="宋体" panose="02010600030101010101" pitchFamily="2" charset="-122"/>
                <a:sym typeface="+mn-ea"/>
              </a:endParaRPr>
            </a:p>
          </p:txBody>
        </p:sp>
        <p:sp>
          <p:nvSpPr>
            <p:cNvPr id="34" name="椭圆 3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5" name="组合 34"/>
          <p:cNvGrpSpPr/>
          <p:nvPr/>
        </p:nvGrpSpPr>
        <p:grpSpPr>
          <a:xfrm rot="0">
            <a:off x="794385" y="5321300"/>
            <a:ext cx="10875010" cy="645160"/>
            <a:chOff x="1491" y="3356"/>
            <a:chExt cx="17126" cy="1016"/>
          </a:xfrm>
        </p:grpSpPr>
        <p:sp>
          <p:nvSpPr>
            <p:cNvPr id="37" name="文本框 36"/>
            <p:cNvSpPr txBox="1"/>
            <p:nvPr/>
          </p:nvSpPr>
          <p:spPr>
            <a:xfrm>
              <a:off x="1980" y="3356"/>
              <a:ext cx="16637"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它使被摄物产生明亮的边缘，勾画出被摄物的轮廓形状，将物体与物体之间、物体与背景之间分开，以突出主体，增强画面的纵深感和立体感。</a:t>
              </a:r>
              <a:endParaRPr lang="zh-CN" altLang="en-US" dirty="0">
                <a:latin typeface="+mn-ea"/>
                <a:cs typeface="宋体" panose="02010600030101010101" pitchFamily="2" charset="-122"/>
                <a:sym typeface="+mn-ea"/>
              </a:endParaRPr>
            </a:p>
          </p:txBody>
        </p:sp>
        <p:sp>
          <p:nvSpPr>
            <p:cNvPr id="38" name="椭圆 3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9" name="组合 38"/>
          <p:cNvGrpSpPr/>
          <p:nvPr/>
        </p:nvGrpSpPr>
        <p:grpSpPr>
          <a:xfrm rot="0">
            <a:off x="794385" y="6013450"/>
            <a:ext cx="10875010" cy="469265"/>
            <a:chOff x="1491" y="3356"/>
            <a:chExt cx="17126" cy="739"/>
          </a:xfrm>
        </p:grpSpPr>
        <p:sp>
          <p:nvSpPr>
            <p:cNvPr id="40" name="文本框 39"/>
            <p:cNvSpPr txBox="1"/>
            <p:nvPr/>
          </p:nvSpPr>
          <p:spPr>
            <a:xfrm>
              <a:off x="1980" y="3356"/>
              <a:ext cx="16637" cy="580"/>
            </a:xfrm>
            <a:prstGeom prst="rect">
              <a:avLst/>
            </a:prstGeom>
            <a:noFill/>
          </p:spPr>
          <p:txBody>
            <a:bodyPr wrap="square" rtlCol="0" anchor="t">
              <a:spAutoFit/>
            </a:bodyPr>
            <a:p>
              <a:r>
                <a:rPr lang="zh-CN" altLang="en-US" dirty="0">
                  <a:latin typeface="+mn-ea"/>
                  <a:cs typeface="宋体" panose="02010600030101010101" pitchFamily="2" charset="-122"/>
                  <a:sym typeface="+mn-ea"/>
                </a:rPr>
                <a:t>轮廓光不宜过强，否则会使轮廓“发毛”而影响画面效果。轮廓光一般采用聚光灯照明。</a:t>
              </a:r>
              <a:endParaRPr lang="zh-CN" altLang="en-US" dirty="0">
                <a:latin typeface="+mn-ea"/>
                <a:cs typeface="宋体" panose="02010600030101010101" pitchFamily="2" charset="-122"/>
                <a:sym typeface="+mn-ea"/>
              </a:endParaRPr>
            </a:p>
          </p:txBody>
        </p:sp>
        <p:sp>
          <p:nvSpPr>
            <p:cNvPr id="41" name="椭圆 4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577080" cy="1141095"/>
            <a:chOff x="417" y="61"/>
            <a:chExt cx="7208" cy="1797"/>
          </a:xfrm>
        </p:grpSpPr>
        <p:sp>
          <p:nvSpPr>
            <p:cNvPr id="15" name="文本框 14"/>
            <p:cNvSpPr txBox="1"/>
            <p:nvPr/>
          </p:nvSpPr>
          <p:spPr>
            <a:xfrm>
              <a:off x="417" y="842"/>
              <a:ext cx="3168" cy="1016"/>
            </a:xfrm>
            <a:prstGeom prst="rect">
              <a:avLst/>
            </a:prstGeom>
            <a:noFill/>
          </p:spPr>
          <p:txBody>
            <a:bodyPr wrap="none" rtlCol="0" anchor="t">
              <a:spAutoFit/>
            </a:bodyPr>
            <a:p>
              <a:pPr algn="l"/>
              <a:r>
                <a:rPr lang="zh-CN" altLang="en-US" sz="3600">
                  <a:solidFill>
                    <a:srgbClr val="382C78"/>
                  </a:solidFill>
                  <a:sym typeface="+mn-ea"/>
                </a:rPr>
                <a:t>一、光线</a:t>
              </a:r>
              <a:endParaRPr lang="zh-CN" altLang="en-US" sz="3600">
                <a:solidFill>
                  <a:srgbClr val="382C78"/>
                </a:solidFill>
                <a:sym typeface="+mn-ea"/>
              </a:endParaRPr>
            </a:p>
          </p:txBody>
        </p:sp>
        <p:grpSp>
          <p:nvGrpSpPr>
            <p:cNvPr id="36" name="组合 35"/>
            <p:cNvGrpSpPr/>
            <p:nvPr/>
          </p:nvGrpSpPr>
          <p:grpSpPr>
            <a:xfrm>
              <a:off x="1141" y="61"/>
              <a:ext cx="6484" cy="781"/>
              <a:chOff x="1141" y="61"/>
              <a:chExt cx="6484" cy="781"/>
            </a:xfrm>
          </p:grpSpPr>
          <p:sp>
            <p:nvSpPr>
              <p:cNvPr id="32" name="矩形 31"/>
              <p:cNvSpPr/>
              <p:nvPr/>
            </p:nvSpPr>
            <p:spPr>
              <a:xfrm>
                <a:off x="1251" y="61"/>
                <a:ext cx="624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141" y="226"/>
                <a:ext cx="6484" cy="384"/>
              </a:xfrm>
              <a:prstGeom prst="rect">
                <a:avLst/>
              </a:prstGeom>
              <a:noFill/>
            </p:spPr>
            <p:txBody>
              <a:bodyPr wrap="square" rtlCol="0">
                <a:spAutoFit/>
              </a:bodyPr>
              <a:p>
                <a:pPr algn="l"/>
                <a:r>
                  <a:rPr>
                    <a:solidFill>
                      <a:schemeClr val="bg1"/>
                    </a:solidFill>
                  </a:rPr>
                  <a:t>第三节	影视拍摄画面构图的形式要素</a:t>
                </a:r>
                <a:endParaRPr>
                  <a:solidFill>
                    <a:schemeClr val="bg1"/>
                  </a:solidFill>
                </a:endParaRPr>
              </a:p>
            </p:txBody>
          </p:sp>
        </p:grpSp>
      </p:grpSp>
      <p:grpSp>
        <p:nvGrpSpPr>
          <p:cNvPr id="21" name="组合 20"/>
          <p:cNvGrpSpPr/>
          <p:nvPr/>
        </p:nvGrpSpPr>
        <p:grpSpPr>
          <a:xfrm rot="0">
            <a:off x="794385" y="1977390"/>
            <a:ext cx="10875010" cy="469265"/>
            <a:chOff x="1491" y="3356"/>
            <a:chExt cx="17126" cy="739"/>
          </a:xfrm>
        </p:grpSpPr>
        <p:sp>
          <p:nvSpPr>
            <p:cNvPr id="22" name="文本框 21"/>
            <p:cNvSpPr txBox="1"/>
            <p:nvPr/>
          </p:nvSpPr>
          <p:spPr>
            <a:xfrm>
              <a:off x="1980" y="3356"/>
              <a:ext cx="16637" cy="580"/>
            </a:xfrm>
            <a:prstGeom prst="rect">
              <a:avLst/>
            </a:prstGeom>
            <a:noFill/>
          </p:spPr>
          <p:txBody>
            <a:bodyPr wrap="square" rtlCol="0" anchor="t">
              <a:spAutoFit/>
            </a:bodyPr>
            <a:p>
              <a:r>
                <a:rPr lang="zh-CN" altLang="en-US" dirty="0">
                  <a:latin typeface="+mn-ea"/>
                  <a:cs typeface="宋体" panose="02010600030101010101" pitchFamily="2" charset="-122"/>
                  <a:sym typeface="+mn-ea"/>
                </a:rPr>
                <a:t>辅助光是指补充主光效果的辅助光线。</a:t>
              </a:r>
              <a:endParaRPr lang="zh-CN" altLang="en-US" dirty="0">
                <a:latin typeface="+mn-ea"/>
                <a:cs typeface="宋体" panose="02010600030101010101" pitchFamily="2" charset="-122"/>
                <a:sym typeface="+mn-ea"/>
              </a:endParaRPr>
            </a:p>
          </p:txBody>
        </p:sp>
        <p:sp>
          <p:nvSpPr>
            <p:cNvPr id="23" name="椭圆 2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文本框 1"/>
          <p:cNvSpPr txBox="1"/>
          <p:nvPr/>
        </p:nvSpPr>
        <p:spPr>
          <a:xfrm>
            <a:off x="386080" y="1179830"/>
            <a:ext cx="10248900" cy="398780"/>
          </a:xfrm>
          <a:prstGeom prst="rect">
            <a:avLst/>
          </a:prstGeom>
          <a:noFill/>
        </p:spPr>
        <p:txBody>
          <a:bodyPr wrap="square" rtlCol="0" anchor="t">
            <a:spAutoFit/>
          </a:bodyPr>
          <a:p>
            <a:r>
              <a:rPr sz="2000">
                <a:solidFill>
                  <a:srgbClr val="382C78"/>
                </a:solidFill>
                <a:sym typeface="+mn-ea"/>
              </a:rPr>
              <a:t>3．光的造型</a:t>
            </a:r>
            <a:endParaRPr sz="2000">
              <a:solidFill>
                <a:srgbClr val="382C78"/>
              </a:solidFill>
              <a:sym typeface="+mn-ea"/>
            </a:endParaRPr>
          </a:p>
        </p:txBody>
      </p:sp>
      <p:grpSp>
        <p:nvGrpSpPr>
          <p:cNvPr id="4" name="组合 3"/>
          <p:cNvGrpSpPr/>
          <p:nvPr/>
        </p:nvGrpSpPr>
        <p:grpSpPr>
          <a:xfrm rot="0">
            <a:off x="794385" y="2446655"/>
            <a:ext cx="10875010" cy="645160"/>
            <a:chOff x="1491" y="3356"/>
            <a:chExt cx="17126" cy="1016"/>
          </a:xfrm>
        </p:grpSpPr>
        <p:sp>
          <p:nvSpPr>
            <p:cNvPr id="5" name="文本框 4"/>
            <p:cNvSpPr txBox="1"/>
            <p:nvPr/>
          </p:nvSpPr>
          <p:spPr>
            <a:xfrm>
              <a:off x="1980" y="3356"/>
              <a:ext cx="16637"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辅助光主要用来平衡亮度，为被摄体阴影部位补充照明，减小明暗反差，使阴影部分产生细腻感，辅助主光造型。</a:t>
              </a:r>
              <a:endParaRPr lang="zh-CN" altLang="en-US" dirty="0">
                <a:latin typeface="+mn-ea"/>
                <a:cs typeface="宋体" panose="02010600030101010101" pitchFamily="2" charset="-122"/>
                <a:sym typeface="+mn-ea"/>
              </a:endParaRPr>
            </a:p>
          </p:txBody>
        </p:sp>
        <p:sp>
          <p:nvSpPr>
            <p:cNvPr id="7" name="椭圆 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8" name="组合 7"/>
          <p:cNvGrpSpPr/>
          <p:nvPr/>
        </p:nvGrpSpPr>
        <p:grpSpPr>
          <a:xfrm rot="0">
            <a:off x="794385" y="3106420"/>
            <a:ext cx="10875010" cy="645160"/>
            <a:chOff x="1491" y="3356"/>
            <a:chExt cx="17126" cy="1016"/>
          </a:xfrm>
        </p:grpSpPr>
        <p:sp>
          <p:nvSpPr>
            <p:cNvPr id="10" name="文本框 9"/>
            <p:cNvSpPr txBox="1"/>
            <p:nvPr/>
          </p:nvSpPr>
          <p:spPr>
            <a:xfrm>
              <a:off x="1980" y="3356"/>
              <a:ext cx="16637"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主光和辅助光的光比要合理，如果反差过大，明暗影调就会显得生硬，反差过小，明暗影调就会显得柔和。</a:t>
              </a:r>
              <a:endParaRPr lang="zh-CN" altLang="en-US" dirty="0">
                <a:latin typeface="+mn-ea"/>
                <a:cs typeface="宋体" panose="02010600030101010101" pitchFamily="2" charset="-122"/>
                <a:sym typeface="+mn-ea"/>
              </a:endParaRPr>
            </a:p>
          </p:txBody>
        </p:sp>
        <p:sp>
          <p:nvSpPr>
            <p:cNvPr id="24" name="椭圆 2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5" name="文本框 24"/>
          <p:cNvSpPr txBox="1"/>
          <p:nvPr/>
        </p:nvSpPr>
        <p:spPr>
          <a:xfrm>
            <a:off x="493395" y="1578610"/>
            <a:ext cx="10248900" cy="398780"/>
          </a:xfrm>
          <a:prstGeom prst="rect">
            <a:avLst/>
          </a:prstGeom>
          <a:noFill/>
        </p:spPr>
        <p:txBody>
          <a:bodyPr wrap="square" rtlCol="0" anchor="t">
            <a:spAutoFit/>
          </a:bodyPr>
          <a:p>
            <a:r>
              <a:rPr sz="2000">
                <a:solidFill>
                  <a:srgbClr val="382C78"/>
                </a:solidFill>
                <a:sym typeface="+mn-ea"/>
              </a:rPr>
              <a:t>（2）辅助光</a:t>
            </a:r>
            <a:endParaRPr sz="2000">
              <a:solidFill>
                <a:srgbClr val="382C78"/>
              </a:solidFill>
              <a:sym typeface="+mn-ea"/>
            </a:endParaRPr>
          </a:p>
        </p:txBody>
      </p:sp>
      <p:grpSp>
        <p:nvGrpSpPr>
          <p:cNvPr id="18" name="组合 17"/>
          <p:cNvGrpSpPr/>
          <p:nvPr/>
        </p:nvGrpSpPr>
        <p:grpSpPr>
          <a:xfrm rot="0">
            <a:off x="794385" y="3751580"/>
            <a:ext cx="10875010" cy="645160"/>
            <a:chOff x="1491" y="3356"/>
            <a:chExt cx="17126" cy="1016"/>
          </a:xfrm>
        </p:grpSpPr>
        <p:sp>
          <p:nvSpPr>
            <p:cNvPr id="19" name="文本框 18"/>
            <p:cNvSpPr txBox="1"/>
            <p:nvPr/>
          </p:nvSpPr>
          <p:spPr>
            <a:xfrm>
              <a:off x="1980" y="3356"/>
              <a:ext cx="16637"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辅助光亮度不能强于主光，否则会破坏主光的造型表现力。辅助光一般采用聚光灯或散射灯照明，必要时可使用反光板辅助。</a:t>
              </a:r>
              <a:endParaRPr lang="zh-CN" altLang="en-US" dirty="0">
                <a:latin typeface="+mn-ea"/>
                <a:cs typeface="宋体" panose="02010600030101010101" pitchFamily="2" charset="-122"/>
                <a:sym typeface="+mn-ea"/>
              </a:endParaRPr>
            </a:p>
          </p:txBody>
        </p:sp>
        <p:sp>
          <p:nvSpPr>
            <p:cNvPr id="20" name="椭圆 1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9" name="文本框 28"/>
          <p:cNvSpPr txBox="1"/>
          <p:nvPr/>
        </p:nvSpPr>
        <p:spPr>
          <a:xfrm>
            <a:off x="493395" y="4396740"/>
            <a:ext cx="10248900" cy="398780"/>
          </a:xfrm>
          <a:prstGeom prst="rect">
            <a:avLst/>
          </a:prstGeom>
          <a:noFill/>
        </p:spPr>
        <p:txBody>
          <a:bodyPr wrap="square" rtlCol="0" anchor="t">
            <a:spAutoFit/>
          </a:bodyPr>
          <a:p>
            <a:r>
              <a:rPr sz="2000">
                <a:solidFill>
                  <a:srgbClr val="382C78"/>
                </a:solidFill>
                <a:sym typeface="+mn-ea"/>
              </a:rPr>
              <a:t>（3）轮廓光</a:t>
            </a:r>
            <a:endParaRPr sz="2000">
              <a:solidFill>
                <a:srgbClr val="382C78"/>
              </a:solidFill>
              <a:sym typeface="+mn-ea"/>
            </a:endParaRPr>
          </a:p>
        </p:txBody>
      </p:sp>
      <p:grpSp>
        <p:nvGrpSpPr>
          <p:cNvPr id="30" name="组合 29"/>
          <p:cNvGrpSpPr/>
          <p:nvPr/>
        </p:nvGrpSpPr>
        <p:grpSpPr>
          <a:xfrm rot="0">
            <a:off x="794385" y="4795520"/>
            <a:ext cx="10875010" cy="469265"/>
            <a:chOff x="1491" y="3356"/>
            <a:chExt cx="17126" cy="739"/>
          </a:xfrm>
        </p:grpSpPr>
        <p:sp>
          <p:nvSpPr>
            <p:cNvPr id="31" name="文本框 30"/>
            <p:cNvSpPr txBox="1"/>
            <p:nvPr/>
          </p:nvSpPr>
          <p:spPr>
            <a:xfrm>
              <a:off x="1980" y="3356"/>
              <a:ext cx="16637" cy="580"/>
            </a:xfrm>
            <a:prstGeom prst="rect">
              <a:avLst/>
            </a:prstGeom>
            <a:noFill/>
          </p:spPr>
          <p:txBody>
            <a:bodyPr wrap="square" rtlCol="0" anchor="t">
              <a:spAutoFit/>
            </a:bodyPr>
            <a:p>
              <a:r>
                <a:rPr lang="zh-CN" altLang="en-US" dirty="0">
                  <a:latin typeface="+mn-ea"/>
                  <a:cs typeface="宋体" panose="02010600030101010101" pitchFamily="2" charset="-122"/>
                  <a:sym typeface="+mn-ea"/>
                </a:rPr>
                <a:t>轮廓光又叫“逆光”，是从被摄物背后照来的光。</a:t>
              </a:r>
              <a:endParaRPr lang="zh-CN" altLang="en-US" dirty="0">
                <a:latin typeface="+mn-ea"/>
                <a:cs typeface="宋体" panose="02010600030101010101" pitchFamily="2" charset="-122"/>
                <a:sym typeface="+mn-ea"/>
              </a:endParaRPr>
            </a:p>
          </p:txBody>
        </p:sp>
        <p:sp>
          <p:nvSpPr>
            <p:cNvPr id="34" name="椭圆 3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5" name="组合 34"/>
          <p:cNvGrpSpPr/>
          <p:nvPr/>
        </p:nvGrpSpPr>
        <p:grpSpPr>
          <a:xfrm rot="0">
            <a:off x="794385" y="5189855"/>
            <a:ext cx="10875010" cy="1198880"/>
            <a:chOff x="1491" y="3356"/>
            <a:chExt cx="17126" cy="1888"/>
          </a:xfrm>
        </p:grpSpPr>
        <p:sp>
          <p:nvSpPr>
            <p:cNvPr id="37" name="文本框 36"/>
            <p:cNvSpPr txBox="1"/>
            <p:nvPr/>
          </p:nvSpPr>
          <p:spPr>
            <a:xfrm>
              <a:off x="1980" y="3356"/>
              <a:ext cx="16637" cy="1888"/>
            </a:xfrm>
            <a:prstGeom prst="rect">
              <a:avLst/>
            </a:prstGeom>
            <a:noFill/>
          </p:spPr>
          <p:txBody>
            <a:bodyPr wrap="square" rtlCol="0" anchor="t">
              <a:spAutoFit/>
            </a:bodyPr>
            <a:p>
              <a:r>
                <a:rPr lang="zh-CN" altLang="en-US" dirty="0">
                  <a:latin typeface="+mn-ea"/>
                  <a:cs typeface="宋体" panose="02010600030101010101" pitchFamily="2" charset="-122"/>
                  <a:sym typeface="+mn-ea"/>
                </a:rPr>
                <a:t>它使被摄物产生明亮的边缘，勾画出被摄物的轮廓形状，将物体与物体之间、物体与背景之间分开，以突出主体，增强画面的纵深感和立体感。</a:t>
              </a:r>
              <a:r>
                <a:rPr lang="zh-CN" altLang="en-US" dirty="0">
                  <a:latin typeface="+mn-ea"/>
                  <a:cs typeface="宋体" panose="02010600030101010101" pitchFamily="2" charset="-122"/>
                  <a:sym typeface="+mn-ea"/>
                </a:rPr>
                <a:t>轮廓光不宜过强，否则会使轮廓“发毛”而影响画面效果。轮廓光一般采用聚光灯照明。</a:t>
              </a:r>
              <a:endParaRPr lang="zh-CN" altLang="en-US" dirty="0">
                <a:latin typeface="+mn-ea"/>
                <a:cs typeface="宋体" panose="02010600030101010101" pitchFamily="2" charset="-122"/>
                <a:sym typeface="+mn-ea"/>
              </a:endParaRPr>
            </a:p>
            <a:p>
              <a:endParaRPr lang="zh-CN" altLang="en-US" dirty="0">
                <a:latin typeface="+mn-ea"/>
                <a:cs typeface="宋体" panose="02010600030101010101" pitchFamily="2" charset="-122"/>
                <a:sym typeface="+mn-ea"/>
              </a:endParaRPr>
            </a:p>
          </p:txBody>
        </p:sp>
        <p:sp>
          <p:nvSpPr>
            <p:cNvPr id="38" name="椭圆 3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9" name="组合 38"/>
          <p:cNvGrpSpPr/>
          <p:nvPr/>
        </p:nvGrpSpPr>
        <p:grpSpPr>
          <a:xfrm rot="0">
            <a:off x="794385" y="6057265"/>
            <a:ext cx="10875010" cy="469265"/>
            <a:chOff x="1491" y="3356"/>
            <a:chExt cx="17126" cy="739"/>
          </a:xfrm>
        </p:grpSpPr>
        <p:sp>
          <p:nvSpPr>
            <p:cNvPr id="40" name="文本框 39"/>
            <p:cNvSpPr txBox="1"/>
            <p:nvPr/>
          </p:nvSpPr>
          <p:spPr>
            <a:xfrm>
              <a:off x="1980" y="3356"/>
              <a:ext cx="16637" cy="580"/>
            </a:xfrm>
            <a:prstGeom prst="rect">
              <a:avLst/>
            </a:prstGeom>
            <a:noFill/>
          </p:spPr>
          <p:txBody>
            <a:bodyPr wrap="square" rtlCol="0" anchor="t">
              <a:spAutoFit/>
            </a:bodyPr>
            <a:p>
              <a:r>
                <a:rPr lang="zh-CN" altLang="en-US" dirty="0">
                  <a:latin typeface="+mn-ea"/>
                  <a:cs typeface="宋体" panose="02010600030101010101" pitchFamily="2" charset="-122"/>
                  <a:sym typeface="+mn-ea"/>
                </a:rPr>
                <a:t>主光、辅助光和轮廓光是摄影（像）最基本的三种光线，用这三种光线进行布光，称为三点布光。</a:t>
              </a:r>
              <a:endParaRPr lang="zh-CN" altLang="en-US" dirty="0">
                <a:latin typeface="+mn-ea"/>
                <a:cs typeface="宋体" panose="02010600030101010101" pitchFamily="2" charset="-122"/>
                <a:sym typeface="+mn-ea"/>
              </a:endParaRPr>
            </a:p>
          </p:txBody>
        </p:sp>
        <p:sp>
          <p:nvSpPr>
            <p:cNvPr id="41" name="椭圆 4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906780" y="1419860"/>
            <a:ext cx="10694035" cy="922020"/>
            <a:chOff x="9363" y="3519"/>
            <a:chExt cx="16841" cy="1452"/>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拉镜头是摄影机（摄像机）逐渐远离被摄主体，或变动镜头焦距使画面框架由近至远、与主体拉开距离的一种拍摄方法。用这种方法拍摄的运动画面镜头被称为拉镜头。</a:t>
              </a:r>
              <a:endParaRPr lang="zh-CN" altLang="en-US" dirty="0">
                <a:latin typeface="+mn-ea"/>
                <a:cs typeface="宋体" panose="02010600030101010101" pitchFamily="2" charset="-122"/>
                <a:sym typeface="+mn-ea"/>
              </a:endParaRPr>
            </a:p>
          </p:txBody>
        </p:sp>
      </p:grpSp>
      <p:grpSp>
        <p:nvGrpSpPr>
          <p:cNvPr id="22" name="组合 21"/>
          <p:cNvGrpSpPr/>
          <p:nvPr/>
        </p:nvGrpSpPr>
        <p:grpSpPr>
          <a:xfrm>
            <a:off x="906780" y="2341880"/>
            <a:ext cx="10348595" cy="922020"/>
            <a:chOff x="9363" y="3519"/>
            <a:chExt cx="16297" cy="1452"/>
          </a:xfrm>
        </p:grpSpPr>
        <p:sp>
          <p:nvSpPr>
            <p:cNvPr id="23" name="矩形 2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文本框 23"/>
            <p:cNvSpPr txBox="1"/>
            <p:nvPr/>
          </p:nvSpPr>
          <p:spPr>
            <a:xfrm>
              <a:off x="10093" y="3519"/>
              <a:ext cx="15567"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拉镜头的主要造型特点是：第一，拉镜头形成视觉后移，产生中心开花、先声夺人的效果；第二，拉镜头使被摄主体由大变小，周围环境由小变大。</a:t>
              </a:r>
              <a:endParaRPr lang="zh-CN" altLang="en-US" dirty="0">
                <a:latin typeface="+mn-ea"/>
                <a:cs typeface="宋体" panose="02010600030101010101" pitchFamily="2" charset="-122"/>
                <a:sym typeface="+mn-ea"/>
              </a:endParaRPr>
            </a:p>
          </p:txBody>
        </p:sp>
      </p:grpSp>
      <p:grpSp>
        <p:nvGrpSpPr>
          <p:cNvPr id="3" name="组合 2"/>
          <p:cNvGrpSpPr/>
          <p:nvPr/>
        </p:nvGrpSpPr>
        <p:grpSpPr>
          <a:xfrm>
            <a:off x="264795" y="79375"/>
            <a:ext cx="2926080" cy="1246505"/>
            <a:chOff x="417" y="125"/>
            <a:chExt cx="4608" cy="1963"/>
          </a:xfrm>
        </p:grpSpPr>
        <p:sp>
          <p:nvSpPr>
            <p:cNvPr id="15" name="文本框 14"/>
            <p:cNvSpPr txBox="1"/>
            <p:nvPr/>
          </p:nvSpPr>
          <p:spPr>
            <a:xfrm>
              <a:off x="417" y="1072"/>
              <a:ext cx="4608" cy="1016"/>
            </a:xfrm>
            <a:prstGeom prst="rect">
              <a:avLst/>
            </a:prstGeom>
            <a:noFill/>
          </p:spPr>
          <p:txBody>
            <a:bodyPr wrap="none" rtlCol="0" anchor="t">
              <a:spAutoFit/>
            </a:bodyPr>
            <a:p>
              <a:pPr algn="l"/>
              <a:r>
                <a:rPr lang="zh-CN" altLang="en-US" sz="3600">
                  <a:solidFill>
                    <a:srgbClr val="382C78"/>
                  </a:solidFill>
                  <a:sym typeface="+mn-ea"/>
                </a:rPr>
                <a:t>（二）拉镜头</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308" cy="580"/>
              </a:xfrm>
              <a:prstGeom prst="rect">
                <a:avLst/>
              </a:prstGeom>
              <a:noFill/>
            </p:spPr>
            <p:txBody>
              <a:bodyPr wrap="none" rtlCol="0">
                <a:spAutoFit/>
              </a:bodyPr>
              <a:p>
                <a:r>
                  <a:rPr lang="zh-CN" altLang="en-US">
                    <a:solidFill>
                      <a:schemeClr val="bg1"/>
                    </a:solidFill>
                  </a:rPr>
                  <a:t>第一节</a:t>
                </a:r>
                <a:r>
                  <a:rPr lang="en-US" altLang="zh-CN">
                    <a:solidFill>
                      <a:schemeClr val="bg1"/>
                    </a:solidFill>
                  </a:rPr>
                  <a:t>     </a:t>
                </a:r>
                <a:r>
                  <a:rPr lang="zh-CN" altLang="en-US">
                    <a:solidFill>
                      <a:schemeClr val="bg1"/>
                    </a:solidFill>
                  </a:rPr>
                  <a:t>画面艺术</a:t>
                </a:r>
                <a:endParaRPr lang="zh-CN" altLang="en-US">
                  <a:solidFill>
                    <a:schemeClr val="bg1"/>
                  </a:solidFill>
                </a:endParaRPr>
              </a:p>
            </p:txBody>
          </p:sp>
        </p:grpSp>
      </p:grpSp>
      <p:grpSp>
        <p:nvGrpSpPr>
          <p:cNvPr id="5" name="组合 4"/>
          <p:cNvGrpSpPr/>
          <p:nvPr/>
        </p:nvGrpSpPr>
        <p:grpSpPr>
          <a:xfrm>
            <a:off x="906780" y="3263900"/>
            <a:ext cx="10348595" cy="922020"/>
            <a:chOff x="9363" y="3519"/>
            <a:chExt cx="16297" cy="1452"/>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0093" y="3519"/>
              <a:ext cx="15567"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其主要功能是：第一，表现人物之间、人物与环境之间的关系；第二，从点到面表现画面空间的完整和连贯；第三，轻松实现特写、近、中、全景别的变化；第四，作为结束性和结论性的镜头。</a:t>
              </a:r>
              <a:endParaRPr lang="zh-CN" altLang="en-US" dirty="0">
                <a:latin typeface="+mn-ea"/>
                <a:cs typeface="宋体" panose="02010600030101010101" pitchFamily="2" charset="-122"/>
                <a:sym typeface="+mn-ea"/>
              </a:endParaRPr>
            </a:p>
          </p:txBody>
        </p:sp>
      </p:grpSp>
      <p:grpSp>
        <p:nvGrpSpPr>
          <p:cNvPr id="11" name="组合 10"/>
          <p:cNvGrpSpPr/>
          <p:nvPr/>
        </p:nvGrpSpPr>
        <p:grpSpPr>
          <a:xfrm>
            <a:off x="744220" y="4185920"/>
            <a:ext cx="10857230" cy="1090930"/>
            <a:chOff x="1336" y="7266"/>
            <a:chExt cx="17539" cy="1718"/>
          </a:xfrm>
        </p:grpSpPr>
        <p:grpSp>
          <p:nvGrpSpPr>
            <p:cNvPr id="9" name="组合 8"/>
            <p:cNvGrpSpPr/>
            <p:nvPr/>
          </p:nvGrpSpPr>
          <p:grpSpPr>
            <a:xfrm>
              <a:off x="1336" y="7266"/>
              <a:ext cx="2483" cy="1440"/>
              <a:chOff x="982" y="7247"/>
              <a:chExt cx="2483" cy="1440"/>
            </a:xfrm>
          </p:grpSpPr>
          <p:sp>
            <p:nvSpPr>
              <p:cNvPr id="4" name="文本框 3"/>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8" name="图片 7" descr="303b343435303836373bb0b8c0fdb7d6cef6"/>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982" y="7247"/>
                <a:ext cx="1440" cy="1440"/>
              </a:xfrm>
              <a:prstGeom prst="rect">
                <a:avLst/>
              </a:prstGeom>
            </p:spPr>
          </p:pic>
        </p:grpSp>
        <p:sp>
          <p:nvSpPr>
            <p:cNvPr id="10" name="文本框 9"/>
            <p:cNvSpPr txBox="1"/>
            <p:nvPr/>
          </p:nvSpPr>
          <p:spPr>
            <a:xfrm>
              <a:off x="3657" y="7532"/>
              <a:ext cx="15218" cy="1452"/>
            </a:xfrm>
            <a:prstGeom prst="rect">
              <a:avLst/>
            </a:prstGeom>
            <a:noFill/>
          </p:spPr>
          <p:txBody>
            <a:bodyPr wrap="square" rtlCol="0">
              <a:spAutoFit/>
            </a:bodyPr>
            <a:p>
              <a:r>
                <a:rPr lang="zh-CN" altLang="en-US"/>
                <a:t>影片《爱情故事》（美国，1970 年），在影片的结尾处，画面从人物的中景逐渐拉出到远景，巧妙地与影片开头同一场景的推镜头画面形成呼应，使得影片结构更为完整，同时突出了主题并增强了感染力。</a:t>
              </a:r>
              <a:endParaRPr lang="zh-CN" altLang="en-US"/>
            </a:p>
          </p:txBody>
        </p:sp>
      </p:grpSp>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577080" cy="1141095"/>
            <a:chOff x="417" y="61"/>
            <a:chExt cx="7208" cy="1797"/>
          </a:xfrm>
        </p:grpSpPr>
        <p:sp>
          <p:nvSpPr>
            <p:cNvPr id="15" name="文本框 14"/>
            <p:cNvSpPr txBox="1"/>
            <p:nvPr/>
          </p:nvSpPr>
          <p:spPr>
            <a:xfrm>
              <a:off x="417" y="842"/>
              <a:ext cx="3168" cy="1016"/>
            </a:xfrm>
            <a:prstGeom prst="rect">
              <a:avLst/>
            </a:prstGeom>
            <a:noFill/>
          </p:spPr>
          <p:txBody>
            <a:bodyPr wrap="none" rtlCol="0" anchor="t">
              <a:spAutoFit/>
            </a:bodyPr>
            <a:p>
              <a:pPr algn="l"/>
              <a:r>
                <a:rPr lang="zh-CN" altLang="en-US" sz="3600">
                  <a:solidFill>
                    <a:srgbClr val="382C78"/>
                  </a:solidFill>
                  <a:sym typeface="+mn-ea"/>
                </a:rPr>
                <a:t>一、光线</a:t>
              </a:r>
              <a:endParaRPr lang="zh-CN" altLang="en-US" sz="3600">
                <a:solidFill>
                  <a:srgbClr val="382C78"/>
                </a:solidFill>
                <a:sym typeface="+mn-ea"/>
              </a:endParaRPr>
            </a:p>
          </p:txBody>
        </p:sp>
        <p:grpSp>
          <p:nvGrpSpPr>
            <p:cNvPr id="36" name="组合 35"/>
            <p:cNvGrpSpPr/>
            <p:nvPr/>
          </p:nvGrpSpPr>
          <p:grpSpPr>
            <a:xfrm>
              <a:off x="1141" y="61"/>
              <a:ext cx="6484" cy="781"/>
              <a:chOff x="1141" y="61"/>
              <a:chExt cx="6484" cy="781"/>
            </a:xfrm>
          </p:grpSpPr>
          <p:sp>
            <p:nvSpPr>
              <p:cNvPr id="32" name="矩形 31"/>
              <p:cNvSpPr/>
              <p:nvPr/>
            </p:nvSpPr>
            <p:spPr>
              <a:xfrm>
                <a:off x="1251" y="61"/>
                <a:ext cx="624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141" y="226"/>
                <a:ext cx="6484" cy="384"/>
              </a:xfrm>
              <a:prstGeom prst="rect">
                <a:avLst/>
              </a:prstGeom>
              <a:noFill/>
            </p:spPr>
            <p:txBody>
              <a:bodyPr wrap="square" rtlCol="0">
                <a:spAutoFit/>
              </a:bodyPr>
              <a:p>
                <a:pPr algn="l"/>
                <a:r>
                  <a:rPr>
                    <a:solidFill>
                      <a:schemeClr val="bg1"/>
                    </a:solidFill>
                  </a:rPr>
                  <a:t>第三节	影视拍摄画面构图的形式要素</a:t>
                </a:r>
                <a:endParaRPr>
                  <a:solidFill>
                    <a:schemeClr val="bg1"/>
                  </a:solidFill>
                </a:endParaRPr>
              </a:p>
            </p:txBody>
          </p:sp>
        </p:grpSp>
      </p:grpSp>
      <p:grpSp>
        <p:nvGrpSpPr>
          <p:cNvPr id="21" name="组合 20"/>
          <p:cNvGrpSpPr/>
          <p:nvPr/>
        </p:nvGrpSpPr>
        <p:grpSpPr>
          <a:xfrm rot="0">
            <a:off x="794385" y="1977390"/>
            <a:ext cx="10875010" cy="469265"/>
            <a:chOff x="1491" y="3356"/>
            <a:chExt cx="17126" cy="739"/>
          </a:xfrm>
        </p:grpSpPr>
        <p:sp>
          <p:nvSpPr>
            <p:cNvPr id="22" name="文本框 21"/>
            <p:cNvSpPr txBox="1"/>
            <p:nvPr/>
          </p:nvSpPr>
          <p:spPr>
            <a:xfrm>
              <a:off x="1980" y="3356"/>
              <a:ext cx="16637" cy="580"/>
            </a:xfrm>
            <a:prstGeom prst="rect">
              <a:avLst/>
            </a:prstGeom>
            <a:noFill/>
          </p:spPr>
          <p:txBody>
            <a:bodyPr wrap="square" rtlCol="0" anchor="t">
              <a:spAutoFit/>
            </a:bodyPr>
            <a:p>
              <a:r>
                <a:rPr lang="zh-CN" altLang="en-US" dirty="0">
                  <a:latin typeface="+mn-ea"/>
                  <a:cs typeface="宋体" panose="02010600030101010101" pitchFamily="2" charset="-122"/>
                  <a:sym typeface="+mn-ea"/>
                </a:rPr>
                <a:t>背景光是指照亮被摄物背景的光。</a:t>
              </a:r>
              <a:endParaRPr lang="zh-CN" altLang="en-US" dirty="0">
                <a:latin typeface="+mn-ea"/>
                <a:cs typeface="宋体" panose="02010600030101010101" pitchFamily="2" charset="-122"/>
                <a:sym typeface="+mn-ea"/>
              </a:endParaRPr>
            </a:p>
          </p:txBody>
        </p:sp>
        <p:sp>
          <p:nvSpPr>
            <p:cNvPr id="23" name="椭圆 2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文本框 1"/>
          <p:cNvSpPr txBox="1"/>
          <p:nvPr/>
        </p:nvSpPr>
        <p:spPr>
          <a:xfrm>
            <a:off x="386080" y="1179830"/>
            <a:ext cx="10248900" cy="398780"/>
          </a:xfrm>
          <a:prstGeom prst="rect">
            <a:avLst/>
          </a:prstGeom>
          <a:noFill/>
        </p:spPr>
        <p:txBody>
          <a:bodyPr wrap="square" rtlCol="0" anchor="t">
            <a:spAutoFit/>
          </a:bodyPr>
          <a:p>
            <a:r>
              <a:rPr sz="2000">
                <a:solidFill>
                  <a:srgbClr val="382C78"/>
                </a:solidFill>
                <a:sym typeface="+mn-ea"/>
              </a:rPr>
              <a:t>3．光的造型</a:t>
            </a:r>
            <a:endParaRPr sz="2000">
              <a:solidFill>
                <a:srgbClr val="382C78"/>
              </a:solidFill>
              <a:sym typeface="+mn-ea"/>
            </a:endParaRPr>
          </a:p>
        </p:txBody>
      </p:sp>
      <p:grpSp>
        <p:nvGrpSpPr>
          <p:cNvPr id="4" name="组合 3"/>
          <p:cNvGrpSpPr/>
          <p:nvPr/>
        </p:nvGrpSpPr>
        <p:grpSpPr>
          <a:xfrm rot="0">
            <a:off x="794385" y="2446655"/>
            <a:ext cx="10875010" cy="645160"/>
            <a:chOff x="1491" y="3356"/>
            <a:chExt cx="17126" cy="1016"/>
          </a:xfrm>
        </p:grpSpPr>
        <p:sp>
          <p:nvSpPr>
            <p:cNvPr id="5" name="文本框 4"/>
            <p:cNvSpPr txBox="1"/>
            <p:nvPr/>
          </p:nvSpPr>
          <p:spPr>
            <a:xfrm>
              <a:off x="1980" y="3356"/>
              <a:ext cx="16637"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它的作用是提高背景亮度以消除被摄物在背景上的投影，使物体与背景分开，衬托被摄主体。这种情况下，背景光的亮度要求均匀分布。</a:t>
              </a:r>
              <a:endParaRPr lang="zh-CN" altLang="en-US" dirty="0">
                <a:latin typeface="+mn-ea"/>
                <a:cs typeface="宋体" panose="02010600030101010101" pitchFamily="2" charset="-122"/>
                <a:sym typeface="+mn-ea"/>
              </a:endParaRPr>
            </a:p>
          </p:txBody>
        </p:sp>
        <p:sp>
          <p:nvSpPr>
            <p:cNvPr id="7" name="椭圆 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8" name="组合 7"/>
          <p:cNvGrpSpPr/>
          <p:nvPr/>
        </p:nvGrpSpPr>
        <p:grpSpPr>
          <a:xfrm rot="0">
            <a:off x="794385" y="3106420"/>
            <a:ext cx="10875010" cy="645160"/>
            <a:chOff x="1491" y="3356"/>
            <a:chExt cx="17126" cy="1016"/>
          </a:xfrm>
        </p:grpSpPr>
        <p:sp>
          <p:nvSpPr>
            <p:cNvPr id="10" name="文本框 9"/>
            <p:cNvSpPr txBox="1"/>
            <p:nvPr/>
          </p:nvSpPr>
          <p:spPr>
            <a:xfrm>
              <a:off x="1980" y="3356"/>
              <a:ext cx="16637"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背景光的亮度还决定了画面的基调是高调画面、低调画面还是中间调画面。对背景光进行特殊设计时，还可表现特定的环境和时空特点，营造某种气氛。</a:t>
              </a:r>
              <a:endParaRPr lang="zh-CN" altLang="en-US" dirty="0">
                <a:latin typeface="+mn-ea"/>
                <a:cs typeface="宋体" panose="02010600030101010101" pitchFamily="2" charset="-122"/>
                <a:sym typeface="+mn-ea"/>
              </a:endParaRPr>
            </a:p>
          </p:txBody>
        </p:sp>
        <p:sp>
          <p:nvSpPr>
            <p:cNvPr id="24" name="椭圆 2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5" name="文本框 24"/>
          <p:cNvSpPr txBox="1"/>
          <p:nvPr/>
        </p:nvSpPr>
        <p:spPr>
          <a:xfrm>
            <a:off x="493395" y="1578610"/>
            <a:ext cx="10248900" cy="398780"/>
          </a:xfrm>
          <a:prstGeom prst="rect">
            <a:avLst/>
          </a:prstGeom>
          <a:noFill/>
        </p:spPr>
        <p:txBody>
          <a:bodyPr wrap="square" rtlCol="0" anchor="t">
            <a:spAutoFit/>
          </a:bodyPr>
          <a:p>
            <a:r>
              <a:rPr sz="2000">
                <a:solidFill>
                  <a:srgbClr val="382C78"/>
                </a:solidFill>
                <a:sym typeface="+mn-ea"/>
              </a:rPr>
              <a:t>（4）背景光</a:t>
            </a:r>
            <a:endParaRPr sz="2000">
              <a:solidFill>
                <a:srgbClr val="382C78"/>
              </a:solidFill>
              <a:sym typeface="+mn-ea"/>
            </a:endParaRPr>
          </a:p>
        </p:txBody>
      </p:sp>
      <p:grpSp>
        <p:nvGrpSpPr>
          <p:cNvPr id="18" name="组合 17"/>
          <p:cNvGrpSpPr/>
          <p:nvPr/>
        </p:nvGrpSpPr>
        <p:grpSpPr>
          <a:xfrm rot="0">
            <a:off x="794385" y="3751580"/>
            <a:ext cx="10875010" cy="469265"/>
            <a:chOff x="1491" y="3356"/>
            <a:chExt cx="17126" cy="739"/>
          </a:xfrm>
        </p:grpSpPr>
        <p:sp>
          <p:nvSpPr>
            <p:cNvPr id="19" name="文本框 18"/>
            <p:cNvSpPr txBox="1"/>
            <p:nvPr/>
          </p:nvSpPr>
          <p:spPr>
            <a:xfrm>
              <a:off x="1980" y="3356"/>
              <a:ext cx="16637" cy="580"/>
            </a:xfrm>
            <a:prstGeom prst="rect">
              <a:avLst/>
            </a:prstGeom>
            <a:noFill/>
          </p:spPr>
          <p:txBody>
            <a:bodyPr wrap="square" rtlCol="0" anchor="t">
              <a:spAutoFit/>
            </a:bodyPr>
            <a:p>
              <a:r>
                <a:rPr lang="zh-CN" altLang="en-US" dirty="0">
                  <a:latin typeface="+mn-ea"/>
                  <a:cs typeface="宋体" panose="02010600030101010101" pitchFamily="2" charset="-122"/>
                  <a:sym typeface="+mn-ea"/>
                </a:rPr>
                <a:t>背景光一般采用散光灯，其灯位布设在被摄主体的后面。</a:t>
              </a:r>
              <a:endParaRPr lang="zh-CN" altLang="en-US" dirty="0">
                <a:latin typeface="+mn-ea"/>
                <a:cs typeface="宋体" panose="02010600030101010101" pitchFamily="2" charset="-122"/>
                <a:sym typeface="+mn-ea"/>
              </a:endParaRPr>
            </a:p>
          </p:txBody>
        </p:sp>
        <p:sp>
          <p:nvSpPr>
            <p:cNvPr id="20" name="椭圆 19"/>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9" name="文本框 28"/>
          <p:cNvSpPr txBox="1"/>
          <p:nvPr/>
        </p:nvSpPr>
        <p:spPr>
          <a:xfrm>
            <a:off x="493395" y="4236085"/>
            <a:ext cx="10248900" cy="398780"/>
          </a:xfrm>
          <a:prstGeom prst="rect">
            <a:avLst/>
          </a:prstGeom>
          <a:noFill/>
        </p:spPr>
        <p:txBody>
          <a:bodyPr wrap="square" rtlCol="0" anchor="t">
            <a:spAutoFit/>
          </a:bodyPr>
          <a:p>
            <a:r>
              <a:rPr sz="2000">
                <a:solidFill>
                  <a:srgbClr val="382C78"/>
                </a:solidFill>
                <a:sym typeface="+mn-ea"/>
              </a:rPr>
              <a:t>（5）修饰光</a:t>
            </a:r>
            <a:endParaRPr sz="2000">
              <a:solidFill>
                <a:srgbClr val="382C78"/>
              </a:solidFill>
              <a:sym typeface="+mn-ea"/>
            </a:endParaRPr>
          </a:p>
        </p:txBody>
      </p:sp>
      <p:grpSp>
        <p:nvGrpSpPr>
          <p:cNvPr id="30" name="组合 29"/>
          <p:cNvGrpSpPr/>
          <p:nvPr/>
        </p:nvGrpSpPr>
        <p:grpSpPr>
          <a:xfrm rot="0">
            <a:off x="794385" y="4664075"/>
            <a:ext cx="10875010" cy="469265"/>
            <a:chOff x="1491" y="3356"/>
            <a:chExt cx="17126" cy="739"/>
          </a:xfrm>
        </p:grpSpPr>
        <p:sp>
          <p:nvSpPr>
            <p:cNvPr id="31" name="文本框 30"/>
            <p:cNvSpPr txBox="1"/>
            <p:nvPr/>
          </p:nvSpPr>
          <p:spPr>
            <a:xfrm>
              <a:off x="1980" y="3356"/>
              <a:ext cx="16637" cy="580"/>
            </a:xfrm>
            <a:prstGeom prst="rect">
              <a:avLst/>
            </a:prstGeom>
            <a:noFill/>
          </p:spPr>
          <p:txBody>
            <a:bodyPr wrap="square" rtlCol="0" anchor="t">
              <a:spAutoFit/>
            </a:bodyPr>
            <a:p>
              <a:r>
                <a:rPr lang="zh-CN" altLang="en-US" dirty="0">
                  <a:latin typeface="+mn-ea"/>
                  <a:cs typeface="宋体" panose="02010600030101010101" pitchFamily="2" charset="-122"/>
                  <a:sym typeface="+mn-ea"/>
                </a:rPr>
                <a:t>修饰光是指照亮被摄物某一细部特征的光线。</a:t>
              </a:r>
              <a:endParaRPr lang="zh-CN" altLang="en-US" dirty="0">
                <a:latin typeface="+mn-ea"/>
                <a:cs typeface="宋体" panose="02010600030101010101" pitchFamily="2" charset="-122"/>
                <a:sym typeface="+mn-ea"/>
              </a:endParaRPr>
            </a:p>
          </p:txBody>
        </p:sp>
        <p:sp>
          <p:nvSpPr>
            <p:cNvPr id="34" name="椭圆 3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5" name="组合 34"/>
          <p:cNvGrpSpPr/>
          <p:nvPr/>
        </p:nvGrpSpPr>
        <p:grpSpPr>
          <a:xfrm rot="0">
            <a:off x="794385" y="5189855"/>
            <a:ext cx="10875010" cy="469265"/>
            <a:chOff x="1491" y="3356"/>
            <a:chExt cx="17126" cy="739"/>
          </a:xfrm>
        </p:grpSpPr>
        <p:sp>
          <p:nvSpPr>
            <p:cNvPr id="37" name="文本框 36"/>
            <p:cNvSpPr txBox="1"/>
            <p:nvPr/>
          </p:nvSpPr>
          <p:spPr>
            <a:xfrm>
              <a:off x="1980" y="3356"/>
              <a:ext cx="16637" cy="580"/>
            </a:xfrm>
            <a:prstGeom prst="rect">
              <a:avLst/>
            </a:prstGeom>
            <a:noFill/>
          </p:spPr>
          <p:txBody>
            <a:bodyPr wrap="square" rtlCol="0" anchor="t">
              <a:spAutoFit/>
            </a:bodyPr>
            <a:p>
              <a:r>
                <a:rPr lang="zh-CN" altLang="en-US" dirty="0">
                  <a:latin typeface="+mn-ea"/>
                  <a:cs typeface="宋体" panose="02010600030101010101" pitchFamily="2" charset="-122"/>
                  <a:sym typeface="+mn-ea"/>
                </a:rPr>
                <a:t>主要用来突出被摄物的某一细部造型，常见的修饰光有眼神光、头发光、服饰光等。</a:t>
              </a:r>
              <a:endParaRPr lang="zh-CN" altLang="en-US" dirty="0">
                <a:latin typeface="+mn-ea"/>
                <a:cs typeface="宋体" panose="02010600030101010101" pitchFamily="2" charset="-122"/>
                <a:sym typeface="+mn-ea"/>
              </a:endParaRPr>
            </a:p>
          </p:txBody>
        </p:sp>
        <p:sp>
          <p:nvSpPr>
            <p:cNvPr id="38" name="椭圆 37"/>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9" name="组合 38"/>
          <p:cNvGrpSpPr/>
          <p:nvPr/>
        </p:nvGrpSpPr>
        <p:grpSpPr>
          <a:xfrm rot="0">
            <a:off x="794385" y="5823585"/>
            <a:ext cx="10875010" cy="645160"/>
            <a:chOff x="1491" y="3356"/>
            <a:chExt cx="17126" cy="1016"/>
          </a:xfrm>
        </p:grpSpPr>
        <p:sp>
          <p:nvSpPr>
            <p:cNvPr id="40" name="文本框 39"/>
            <p:cNvSpPr txBox="1"/>
            <p:nvPr/>
          </p:nvSpPr>
          <p:spPr>
            <a:xfrm>
              <a:off x="1980" y="3356"/>
              <a:ext cx="16637"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通过对被摄物局部和细节的修饰，使形象更突出、更完美。修饰光不宜过分强烈，不能破坏光效的整体性和真实性。</a:t>
              </a:r>
              <a:endParaRPr lang="zh-CN" altLang="en-US" dirty="0">
                <a:latin typeface="+mn-ea"/>
                <a:cs typeface="宋体" panose="02010600030101010101" pitchFamily="2" charset="-122"/>
                <a:sym typeface="+mn-ea"/>
              </a:endParaRPr>
            </a:p>
          </p:txBody>
        </p:sp>
        <p:sp>
          <p:nvSpPr>
            <p:cNvPr id="41" name="椭圆 4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577080" cy="1141095"/>
            <a:chOff x="417" y="61"/>
            <a:chExt cx="7208" cy="1797"/>
          </a:xfrm>
        </p:grpSpPr>
        <p:sp>
          <p:nvSpPr>
            <p:cNvPr id="15" name="文本框 14"/>
            <p:cNvSpPr txBox="1"/>
            <p:nvPr/>
          </p:nvSpPr>
          <p:spPr>
            <a:xfrm>
              <a:off x="417" y="842"/>
              <a:ext cx="3168" cy="1016"/>
            </a:xfrm>
            <a:prstGeom prst="rect">
              <a:avLst/>
            </a:prstGeom>
            <a:noFill/>
          </p:spPr>
          <p:txBody>
            <a:bodyPr wrap="none" rtlCol="0" anchor="t">
              <a:spAutoFit/>
            </a:bodyPr>
            <a:p>
              <a:pPr algn="l"/>
              <a:r>
                <a:rPr lang="zh-CN" altLang="en-US" sz="3600">
                  <a:solidFill>
                    <a:srgbClr val="382C78"/>
                  </a:solidFill>
                  <a:sym typeface="+mn-ea"/>
                </a:rPr>
                <a:t>一、光线</a:t>
              </a:r>
              <a:endParaRPr lang="zh-CN" altLang="en-US" sz="3600">
                <a:solidFill>
                  <a:srgbClr val="382C78"/>
                </a:solidFill>
                <a:sym typeface="+mn-ea"/>
              </a:endParaRPr>
            </a:p>
          </p:txBody>
        </p:sp>
        <p:grpSp>
          <p:nvGrpSpPr>
            <p:cNvPr id="36" name="组合 35"/>
            <p:cNvGrpSpPr/>
            <p:nvPr/>
          </p:nvGrpSpPr>
          <p:grpSpPr>
            <a:xfrm>
              <a:off x="1141" y="61"/>
              <a:ext cx="6484" cy="781"/>
              <a:chOff x="1141" y="61"/>
              <a:chExt cx="6484" cy="781"/>
            </a:xfrm>
          </p:grpSpPr>
          <p:sp>
            <p:nvSpPr>
              <p:cNvPr id="32" name="矩形 31"/>
              <p:cNvSpPr/>
              <p:nvPr/>
            </p:nvSpPr>
            <p:spPr>
              <a:xfrm>
                <a:off x="1251" y="61"/>
                <a:ext cx="624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141" y="226"/>
                <a:ext cx="6484" cy="384"/>
              </a:xfrm>
              <a:prstGeom prst="rect">
                <a:avLst/>
              </a:prstGeom>
              <a:noFill/>
            </p:spPr>
            <p:txBody>
              <a:bodyPr wrap="square" rtlCol="0">
                <a:spAutoFit/>
              </a:bodyPr>
              <a:p>
                <a:pPr algn="l"/>
                <a:r>
                  <a:rPr>
                    <a:solidFill>
                      <a:schemeClr val="bg1"/>
                    </a:solidFill>
                  </a:rPr>
                  <a:t>第三节	影视拍摄画面构图的形式要素</a:t>
                </a:r>
                <a:endParaRPr>
                  <a:solidFill>
                    <a:schemeClr val="bg1"/>
                  </a:solidFill>
                </a:endParaRPr>
              </a:p>
            </p:txBody>
          </p:sp>
        </p:grpSp>
      </p:grpSp>
      <p:grpSp>
        <p:nvGrpSpPr>
          <p:cNvPr id="21" name="组合 20"/>
          <p:cNvGrpSpPr/>
          <p:nvPr/>
        </p:nvGrpSpPr>
        <p:grpSpPr>
          <a:xfrm rot="0">
            <a:off x="794385" y="1977390"/>
            <a:ext cx="10875010" cy="469265"/>
            <a:chOff x="1491" y="3356"/>
            <a:chExt cx="17126" cy="739"/>
          </a:xfrm>
        </p:grpSpPr>
        <p:sp>
          <p:nvSpPr>
            <p:cNvPr id="22" name="文本框 21"/>
            <p:cNvSpPr txBox="1"/>
            <p:nvPr/>
          </p:nvSpPr>
          <p:spPr>
            <a:xfrm>
              <a:off x="1980" y="3356"/>
              <a:ext cx="16637" cy="580"/>
            </a:xfrm>
            <a:prstGeom prst="rect">
              <a:avLst/>
            </a:prstGeom>
            <a:noFill/>
          </p:spPr>
          <p:txBody>
            <a:bodyPr wrap="square" rtlCol="0" anchor="t">
              <a:spAutoFit/>
            </a:bodyPr>
            <a:p>
              <a:r>
                <a:rPr lang="zh-CN" altLang="en-US" dirty="0">
                  <a:latin typeface="+mn-ea"/>
                  <a:cs typeface="宋体" panose="02010600030101010101" pitchFamily="2" charset="-122"/>
                  <a:sym typeface="+mn-ea"/>
                </a:rPr>
                <a:t>效果光是指用人工光源再现现实生活中某些特殊效果的光线。</a:t>
              </a:r>
              <a:endParaRPr lang="zh-CN" altLang="en-US" dirty="0">
                <a:latin typeface="+mn-ea"/>
                <a:cs typeface="宋体" panose="02010600030101010101" pitchFamily="2" charset="-122"/>
                <a:sym typeface="+mn-ea"/>
              </a:endParaRPr>
            </a:p>
          </p:txBody>
        </p:sp>
        <p:sp>
          <p:nvSpPr>
            <p:cNvPr id="23" name="椭圆 2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文本框 1"/>
          <p:cNvSpPr txBox="1"/>
          <p:nvPr/>
        </p:nvSpPr>
        <p:spPr>
          <a:xfrm>
            <a:off x="386080" y="1179830"/>
            <a:ext cx="10248900" cy="398780"/>
          </a:xfrm>
          <a:prstGeom prst="rect">
            <a:avLst/>
          </a:prstGeom>
          <a:noFill/>
        </p:spPr>
        <p:txBody>
          <a:bodyPr wrap="square" rtlCol="0" anchor="t">
            <a:spAutoFit/>
          </a:bodyPr>
          <a:p>
            <a:r>
              <a:rPr sz="2000">
                <a:solidFill>
                  <a:srgbClr val="382C78"/>
                </a:solidFill>
                <a:sym typeface="+mn-ea"/>
              </a:rPr>
              <a:t>3．光的造型</a:t>
            </a:r>
            <a:endParaRPr sz="2000">
              <a:solidFill>
                <a:srgbClr val="382C78"/>
              </a:solidFill>
              <a:sym typeface="+mn-ea"/>
            </a:endParaRPr>
          </a:p>
        </p:txBody>
      </p:sp>
      <p:grpSp>
        <p:nvGrpSpPr>
          <p:cNvPr id="4" name="组合 3"/>
          <p:cNvGrpSpPr/>
          <p:nvPr/>
        </p:nvGrpSpPr>
        <p:grpSpPr>
          <a:xfrm rot="0">
            <a:off x="794385" y="2839085"/>
            <a:ext cx="10875010" cy="469265"/>
            <a:chOff x="1491" y="3356"/>
            <a:chExt cx="17126" cy="739"/>
          </a:xfrm>
        </p:grpSpPr>
        <p:sp>
          <p:nvSpPr>
            <p:cNvPr id="5" name="文本框 4"/>
            <p:cNvSpPr txBox="1"/>
            <p:nvPr/>
          </p:nvSpPr>
          <p:spPr>
            <a:xfrm>
              <a:off x="1980" y="3356"/>
              <a:ext cx="16637" cy="580"/>
            </a:xfrm>
            <a:prstGeom prst="rect">
              <a:avLst/>
            </a:prstGeom>
            <a:noFill/>
          </p:spPr>
          <p:txBody>
            <a:bodyPr wrap="square" rtlCol="0" anchor="t">
              <a:spAutoFit/>
            </a:bodyPr>
            <a:p>
              <a:r>
                <a:rPr lang="zh-CN" altLang="en-US" dirty="0">
                  <a:latin typeface="+mn-ea"/>
                  <a:cs typeface="宋体" panose="02010600030101010101" pitchFamily="2" charset="-122"/>
                  <a:sym typeface="+mn-ea"/>
                </a:rPr>
                <a:t>效果光可以更好地表现特定环境、时间和气候等，也可以表现特定的人物情绪。</a:t>
              </a:r>
              <a:endParaRPr lang="en-US" altLang="zh-CN" dirty="0">
                <a:latin typeface="+mn-ea"/>
                <a:cs typeface="宋体" panose="02010600030101010101" pitchFamily="2" charset="-122"/>
                <a:sym typeface="+mn-ea"/>
              </a:endParaRPr>
            </a:p>
          </p:txBody>
        </p:sp>
        <p:sp>
          <p:nvSpPr>
            <p:cNvPr id="7" name="椭圆 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8" name="组合 7"/>
          <p:cNvGrpSpPr/>
          <p:nvPr/>
        </p:nvGrpSpPr>
        <p:grpSpPr>
          <a:xfrm rot="0">
            <a:off x="777240" y="3679825"/>
            <a:ext cx="10875010" cy="645160"/>
            <a:chOff x="1491" y="3356"/>
            <a:chExt cx="17126" cy="1016"/>
          </a:xfrm>
        </p:grpSpPr>
        <p:sp>
          <p:nvSpPr>
            <p:cNvPr id="10" name="文本框 9"/>
            <p:cNvSpPr txBox="1"/>
            <p:nvPr/>
          </p:nvSpPr>
          <p:spPr>
            <a:xfrm>
              <a:off x="1980" y="3356"/>
              <a:ext cx="16637"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在演播室或大场景环境拍摄时，为了保证拍摄时人物无论在哪个位置都有良好的光线照明，还常常用到场景光。场景光是一种基础光，一般采用散光灯布光。</a:t>
              </a:r>
              <a:endParaRPr lang="zh-CN" altLang="en-US" dirty="0">
                <a:latin typeface="+mn-ea"/>
                <a:cs typeface="宋体" panose="02010600030101010101" pitchFamily="2" charset="-122"/>
                <a:sym typeface="+mn-ea"/>
              </a:endParaRPr>
            </a:p>
          </p:txBody>
        </p:sp>
        <p:sp>
          <p:nvSpPr>
            <p:cNvPr id="24" name="椭圆 2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5" name="文本框 24"/>
          <p:cNvSpPr txBox="1"/>
          <p:nvPr/>
        </p:nvSpPr>
        <p:spPr>
          <a:xfrm>
            <a:off x="493395" y="1578610"/>
            <a:ext cx="10248900" cy="398780"/>
          </a:xfrm>
          <a:prstGeom prst="rect">
            <a:avLst/>
          </a:prstGeom>
          <a:noFill/>
        </p:spPr>
        <p:txBody>
          <a:bodyPr wrap="square" rtlCol="0" anchor="t">
            <a:spAutoFit/>
          </a:bodyPr>
          <a:p>
            <a:r>
              <a:rPr sz="2000">
                <a:solidFill>
                  <a:srgbClr val="382C78"/>
                </a:solidFill>
                <a:sym typeface="+mn-ea"/>
              </a:rPr>
              <a:t>（6）效果光</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577080" cy="1141095"/>
            <a:chOff x="417" y="61"/>
            <a:chExt cx="7208" cy="1797"/>
          </a:xfrm>
        </p:grpSpPr>
        <p:sp>
          <p:nvSpPr>
            <p:cNvPr id="15" name="文本框 14"/>
            <p:cNvSpPr txBox="1"/>
            <p:nvPr/>
          </p:nvSpPr>
          <p:spPr>
            <a:xfrm>
              <a:off x="417" y="842"/>
              <a:ext cx="3168" cy="1016"/>
            </a:xfrm>
            <a:prstGeom prst="rect">
              <a:avLst/>
            </a:prstGeom>
            <a:noFill/>
          </p:spPr>
          <p:txBody>
            <a:bodyPr wrap="none" rtlCol="0" anchor="t">
              <a:spAutoFit/>
            </a:bodyPr>
            <a:p>
              <a:pPr algn="l"/>
              <a:r>
                <a:rPr lang="zh-CN" altLang="en-US" sz="3600">
                  <a:solidFill>
                    <a:srgbClr val="382C78"/>
                  </a:solidFill>
                  <a:sym typeface="+mn-ea"/>
                </a:rPr>
                <a:t>二、色彩</a:t>
              </a:r>
              <a:endParaRPr lang="zh-CN" altLang="en-US" sz="3600">
                <a:solidFill>
                  <a:srgbClr val="382C78"/>
                </a:solidFill>
                <a:sym typeface="+mn-ea"/>
              </a:endParaRPr>
            </a:p>
          </p:txBody>
        </p:sp>
        <p:grpSp>
          <p:nvGrpSpPr>
            <p:cNvPr id="36" name="组合 35"/>
            <p:cNvGrpSpPr/>
            <p:nvPr/>
          </p:nvGrpSpPr>
          <p:grpSpPr>
            <a:xfrm>
              <a:off x="1141" y="61"/>
              <a:ext cx="6484" cy="781"/>
              <a:chOff x="1141" y="61"/>
              <a:chExt cx="6484" cy="781"/>
            </a:xfrm>
          </p:grpSpPr>
          <p:sp>
            <p:nvSpPr>
              <p:cNvPr id="32" name="矩形 31"/>
              <p:cNvSpPr/>
              <p:nvPr/>
            </p:nvSpPr>
            <p:spPr>
              <a:xfrm>
                <a:off x="1251" y="61"/>
                <a:ext cx="624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141" y="226"/>
                <a:ext cx="6484" cy="384"/>
              </a:xfrm>
              <a:prstGeom prst="rect">
                <a:avLst/>
              </a:prstGeom>
              <a:noFill/>
            </p:spPr>
            <p:txBody>
              <a:bodyPr wrap="square" rtlCol="0">
                <a:spAutoFit/>
              </a:bodyPr>
              <a:p>
                <a:pPr algn="l"/>
                <a:r>
                  <a:rPr>
                    <a:solidFill>
                      <a:schemeClr val="bg1"/>
                    </a:solidFill>
                  </a:rPr>
                  <a:t>第三节	影视拍摄画面构图的形式要素</a:t>
                </a:r>
                <a:endParaRPr>
                  <a:solidFill>
                    <a:schemeClr val="bg1"/>
                  </a:solidFill>
                </a:endParaRPr>
              </a:p>
            </p:txBody>
          </p:sp>
        </p:grpSp>
      </p:grpSp>
      <p:grpSp>
        <p:nvGrpSpPr>
          <p:cNvPr id="21" name="组合 20"/>
          <p:cNvGrpSpPr/>
          <p:nvPr/>
        </p:nvGrpSpPr>
        <p:grpSpPr>
          <a:xfrm rot="0">
            <a:off x="724535" y="4883785"/>
            <a:ext cx="10875010" cy="922020"/>
            <a:chOff x="1491" y="3356"/>
            <a:chExt cx="17126" cy="1452"/>
          </a:xfrm>
        </p:grpSpPr>
        <p:sp>
          <p:nvSpPr>
            <p:cNvPr id="22" name="文本框 21"/>
            <p:cNvSpPr txBox="1"/>
            <p:nvPr/>
          </p:nvSpPr>
          <p:spPr>
            <a:xfrm>
              <a:off x="1980" y="3356"/>
              <a:ext cx="16637"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纯度又称饱和度，指的是色彩的纯正程度，色彩纯度越高就越鲜艳。</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饱和度取决于该色中含色成分和消色成分（灰色）的比例。</a:t>
              </a:r>
              <a:endParaRPr lang="zh-CN" altLang="en-US" dirty="0">
                <a:latin typeface="+mn-ea"/>
                <a:cs typeface="宋体" panose="02010600030101010101" pitchFamily="2" charset="-122"/>
                <a:sym typeface="+mn-ea"/>
              </a:endParaRPr>
            </a:p>
            <a:p>
              <a:r>
                <a:rPr lang="zh-CN" altLang="en-US" dirty="0">
                  <a:latin typeface="+mn-ea"/>
                  <a:cs typeface="宋体" panose="02010600030101010101" pitchFamily="2" charset="-122"/>
                  <a:sym typeface="+mn-ea"/>
                </a:rPr>
                <a:t>含色成分越大，饱和度越大；消色成分越大，饱和度越小。各种单色光是最饱和的色彩。</a:t>
              </a:r>
              <a:endParaRPr lang="zh-CN" altLang="en-US" dirty="0">
                <a:latin typeface="+mn-ea"/>
                <a:cs typeface="宋体" panose="02010600030101010101" pitchFamily="2" charset="-122"/>
                <a:sym typeface="+mn-ea"/>
              </a:endParaRPr>
            </a:p>
          </p:txBody>
        </p:sp>
        <p:sp>
          <p:nvSpPr>
            <p:cNvPr id="23" name="椭圆 22"/>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文本框 1"/>
          <p:cNvSpPr txBox="1"/>
          <p:nvPr/>
        </p:nvSpPr>
        <p:spPr>
          <a:xfrm>
            <a:off x="777240" y="1179830"/>
            <a:ext cx="10248900" cy="706755"/>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色彩是影视艺术的重要造型元素和主要表现手法。色彩除了再现现实生活中的自然颜色外，更重要的是表达人们的某种情感和心理感受。</a:t>
            </a:r>
            <a:endParaRPr sz="2000">
              <a:solidFill>
                <a:srgbClr val="382C78"/>
              </a:solidFill>
              <a:sym typeface="+mn-ea"/>
            </a:endParaRPr>
          </a:p>
        </p:txBody>
      </p:sp>
      <p:grpSp>
        <p:nvGrpSpPr>
          <p:cNvPr id="4" name="组合 3"/>
          <p:cNvGrpSpPr/>
          <p:nvPr/>
        </p:nvGrpSpPr>
        <p:grpSpPr>
          <a:xfrm rot="0">
            <a:off x="760095" y="3728085"/>
            <a:ext cx="10875010" cy="645160"/>
            <a:chOff x="1491" y="3356"/>
            <a:chExt cx="17126" cy="1016"/>
          </a:xfrm>
        </p:grpSpPr>
        <p:sp>
          <p:nvSpPr>
            <p:cNvPr id="5" name="文本框 4"/>
            <p:cNvSpPr txBox="1"/>
            <p:nvPr/>
          </p:nvSpPr>
          <p:spPr>
            <a:xfrm>
              <a:off x="1980" y="3356"/>
              <a:ext cx="16637"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明度又称亮度，是指色彩所具有的明亮程度。各种有色物体由于其反射光量的不同产生了色彩的明暗强弱。色彩的明度可分为同一色相不同明度和各种颜色的不同明度两种情况。</a:t>
              </a:r>
              <a:endParaRPr lang="zh-CN" altLang="en-US" dirty="0">
                <a:latin typeface="+mn-ea"/>
                <a:cs typeface="宋体" panose="02010600030101010101" pitchFamily="2" charset="-122"/>
                <a:sym typeface="+mn-ea"/>
              </a:endParaRPr>
            </a:p>
          </p:txBody>
        </p:sp>
        <p:sp>
          <p:nvSpPr>
            <p:cNvPr id="7" name="椭圆 6"/>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8" name="组合 7"/>
          <p:cNvGrpSpPr/>
          <p:nvPr/>
        </p:nvGrpSpPr>
        <p:grpSpPr>
          <a:xfrm rot="0">
            <a:off x="777240" y="2684145"/>
            <a:ext cx="10875010" cy="645160"/>
            <a:chOff x="1491" y="3356"/>
            <a:chExt cx="17126" cy="1016"/>
          </a:xfrm>
        </p:grpSpPr>
        <p:sp>
          <p:nvSpPr>
            <p:cNvPr id="10" name="文本框 9"/>
            <p:cNvSpPr txBox="1"/>
            <p:nvPr/>
          </p:nvSpPr>
          <p:spPr>
            <a:xfrm>
              <a:off x="1980" y="3356"/>
              <a:ext cx="16637"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色相又称色别，即色彩的颜色。它是在不同波长的光的照射下，人眼所感觉到的不同的颜色，如红、橙、黄、绿、青、蓝、紫等。色相由原色、间色和复色构成。</a:t>
              </a:r>
              <a:endParaRPr lang="zh-CN" altLang="en-US" dirty="0">
                <a:latin typeface="+mn-ea"/>
                <a:cs typeface="宋体" panose="02010600030101010101" pitchFamily="2" charset="-122"/>
                <a:sym typeface="+mn-ea"/>
              </a:endParaRPr>
            </a:p>
          </p:txBody>
        </p:sp>
        <p:sp>
          <p:nvSpPr>
            <p:cNvPr id="24" name="椭圆 2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5" name="文本框 24"/>
          <p:cNvSpPr txBox="1"/>
          <p:nvPr/>
        </p:nvSpPr>
        <p:spPr>
          <a:xfrm>
            <a:off x="264795" y="1886585"/>
            <a:ext cx="10248900" cy="398780"/>
          </a:xfrm>
          <a:prstGeom prst="rect">
            <a:avLst/>
          </a:prstGeom>
          <a:noFill/>
        </p:spPr>
        <p:txBody>
          <a:bodyPr wrap="square" rtlCol="0" anchor="t">
            <a:spAutoFit/>
          </a:bodyPr>
          <a:p>
            <a:r>
              <a:rPr sz="2000">
                <a:solidFill>
                  <a:srgbClr val="382C78"/>
                </a:solidFill>
                <a:sym typeface="+mn-ea"/>
              </a:rPr>
              <a:t>（一）色彩的特征</a:t>
            </a:r>
            <a:endParaRPr sz="2000">
              <a:solidFill>
                <a:srgbClr val="382C78"/>
              </a:solidFill>
              <a:sym typeface="+mn-ea"/>
            </a:endParaRPr>
          </a:p>
        </p:txBody>
      </p:sp>
      <p:sp>
        <p:nvSpPr>
          <p:cNvPr id="6" name="文本框 5"/>
          <p:cNvSpPr txBox="1"/>
          <p:nvPr/>
        </p:nvSpPr>
        <p:spPr>
          <a:xfrm>
            <a:off x="2436495" y="1886585"/>
            <a:ext cx="10248900" cy="39878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一般说来，色彩具有三大基本特征：色相、明度和纯度。</a:t>
            </a:r>
            <a:endParaRPr sz="2000">
              <a:solidFill>
                <a:srgbClr val="382C78"/>
              </a:solidFill>
              <a:sym typeface="+mn-ea"/>
            </a:endParaRPr>
          </a:p>
        </p:txBody>
      </p:sp>
      <p:sp>
        <p:nvSpPr>
          <p:cNvPr id="9" name="文本框 8"/>
          <p:cNvSpPr txBox="1"/>
          <p:nvPr/>
        </p:nvSpPr>
        <p:spPr>
          <a:xfrm>
            <a:off x="-211455" y="2285365"/>
            <a:ext cx="10248900" cy="39878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1．色相</a:t>
            </a:r>
            <a:endParaRPr sz="2000">
              <a:solidFill>
                <a:srgbClr val="382C78"/>
              </a:solidFill>
              <a:sym typeface="+mn-ea"/>
            </a:endParaRPr>
          </a:p>
        </p:txBody>
      </p:sp>
      <p:sp>
        <p:nvSpPr>
          <p:cNvPr id="11" name="文本框 10"/>
          <p:cNvSpPr txBox="1"/>
          <p:nvPr/>
        </p:nvSpPr>
        <p:spPr>
          <a:xfrm>
            <a:off x="264795" y="3329305"/>
            <a:ext cx="9772650" cy="398780"/>
          </a:xfrm>
          <a:prstGeom prst="rect">
            <a:avLst/>
          </a:prstGeom>
          <a:noFill/>
        </p:spPr>
        <p:txBody>
          <a:bodyPr wrap="square" rtlCol="0" anchor="t">
            <a:spAutoFit/>
          </a:bodyPr>
          <a:p>
            <a:r>
              <a:rPr sz="2000">
                <a:solidFill>
                  <a:srgbClr val="382C78"/>
                </a:solidFill>
                <a:sym typeface="+mn-ea"/>
              </a:rPr>
              <a:t>2．明度</a:t>
            </a:r>
            <a:endParaRPr sz="2000">
              <a:solidFill>
                <a:srgbClr val="382C78"/>
              </a:solidFill>
              <a:sym typeface="+mn-ea"/>
            </a:endParaRPr>
          </a:p>
        </p:txBody>
      </p:sp>
      <p:sp>
        <p:nvSpPr>
          <p:cNvPr id="12" name="文本框 11"/>
          <p:cNvSpPr txBox="1"/>
          <p:nvPr/>
        </p:nvSpPr>
        <p:spPr>
          <a:xfrm>
            <a:off x="264795" y="4373245"/>
            <a:ext cx="9772650" cy="398780"/>
          </a:xfrm>
          <a:prstGeom prst="rect">
            <a:avLst/>
          </a:prstGeom>
          <a:noFill/>
        </p:spPr>
        <p:txBody>
          <a:bodyPr wrap="square" rtlCol="0" anchor="t">
            <a:spAutoFit/>
          </a:bodyPr>
          <a:p>
            <a:r>
              <a:rPr sz="2000">
                <a:solidFill>
                  <a:srgbClr val="382C78"/>
                </a:solidFill>
                <a:sym typeface="+mn-ea"/>
              </a:rPr>
              <a:t>3．纯度</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577080" cy="1141095"/>
            <a:chOff x="417" y="61"/>
            <a:chExt cx="7208" cy="1797"/>
          </a:xfrm>
        </p:grpSpPr>
        <p:sp>
          <p:nvSpPr>
            <p:cNvPr id="15" name="文本框 14"/>
            <p:cNvSpPr txBox="1"/>
            <p:nvPr/>
          </p:nvSpPr>
          <p:spPr>
            <a:xfrm>
              <a:off x="417" y="842"/>
              <a:ext cx="3168" cy="1016"/>
            </a:xfrm>
            <a:prstGeom prst="rect">
              <a:avLst/>
            </a:prstGeom>
            <a:noFill/>
          </p:spPr>
          <p:txBody>
            <a:bodyPr wrap="none" rtlCol="0" anchor="t">
              <a:spAutoFit/>
            </a:bodyPr>
            <a:p>
              <a:pPr algn="l"/>
              <a:r>
                <a:rPr lang="zh-CN" altLang="en-US" sz="3600">
                  <a:solidFill>
                    <a:srgbClr val="382C78"/>
                  </a:solidFill>
                  <a:sym typeface="+mn-ea"/>
                </a:rPr>
                <a:t>二、色彩</a:t>
              </a:r>
              <a:endParaRPr lang="zh-CN" altLang="en-US" sz="3600">
                <a:solidFill>
                  <a:srgbClr val="382C78"/>
                </a:solidFill>
                <a:sym typeface="+mn-ea"/>
              </a:endParaRPr>
            </a:p>
          </p:txBody>
        </p:sp>
        <p:grpSp>
          <p:nvGrpSpPr>
            <p:cNvPr id="36" name="组合 35"/>
            <p:cNvGrpSpPr/>
            <p:nvPr/>
          </p:nvGrpSpPr>
          <p:grpSpPr>
            <a:xfrm>
              <a:off x="1141" y="61"/>
              <a:ext cx="6484" cy="781"/>
              <a:chOff x="1141" y="61"/>
              <a:chExt cx="6484" cy="781"/>
            </a:xfrm>
          </p:grpSpPr>
          <p:sp>
            <p:nvSpPr>
              <p:cNvPr id="32" name="矩形 31"/>
              <p:cNvSpPr/>
              <p:nvPr/>
            </p:nvSpPr>
            <p:spPr>
              <a:xfrm>
                <a:off x="1251" y="61"/>
                <a:ext cx="624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141" y="226"/>
                <a:ext cx="6484" cy="384"/>
              </a:xfrm>
              <a:prstGeom prst="rect">
                <a:avLst/>
              </a:prstGeom>
              <a:noFill/>
            </p:spPr>
            <p:txBody>
              <a:bodyPr wrap="square" rtlCol="0">
                <a:spAutoFit/>
              </a:bodyPr>
              <a:p>
                <a:pPr algn="l"/>
                <a:r>
                  <a:rPr>
                    <a:solidFill>
                      <a:schemeClr val="bg1"/>
                    </a:solidFill>
                  </a:rPr>
                  <a:t>第三节	影视拍摄画面构图的形式要素</a:t>
                </a:r>
                <a:endParaRPr>
                  <a:solidFill>
                    <a:schemeClr val="bg1"/>
                  </a:solidFill>
                </a:endParaRPr>
              </a:p>
            </p:txBody>
          </p:sp>
        </p:grpSp>
      </p:grpSp>
      <p:sp>
        <p:nvSpPr>
          <p:cNvPr id="2" name="文本框 1"/>
          <p:cNvSpPr txBox="1"/>
          <p:nvPr/>
        </p:nvSpPr>
        <p:spPr>
          <a:xfrm>
            <a:off x="777240" y="1179830"/>
            <a:ext cx="10248900" cy="706755"/>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色彩是影视艺术的重要造型元素和主要表现手法。色彩除了再现现实生活中的自然颜色外，更重要的是表达人们的某种情感和心理感受。</a:t>
            </a:r>
            <a:endParaRPr sz="2000">
              <a:solidFill>
                <a:srgbClr val="382C78"/>
              </a:solidFill>
              <a:sym typeface="+mn-ea"/>
            </a:endParaRPr>
          </a:p>
        </p:txBody>
      </p:sp>
      <p:sp>
        <p:nvSpPr>
          <p:cNvPr id="25" name="文本框 24"/>
          <p:cNvSpPr txBox="1"/>
          <p:nvPr/>
        </p:nvSpPr>
        <p:spPr>
          <a:xfrm>
            <a:off x="264795" y="1886585"/>
            <a:ext cx="10248900" cy="398780"/>
          </a:xfrm>
          <a:prstGeom prst="rect">
            <a:avLst/>
          </a:prstGeom>
          <a:noFill/>
        </p:spPr>
        <p:txBody>
          <a:bodyPr wrap="square" rtlCol="0" anchor="t">
            <a:spAutoFit/>
          </a:bodyPr>
          <a:p>
            <a:r>
              <a:rPr sz="2000">
                <a:solidFill>
                  <a:srgbClr val="382C78"/>
                </a:solidFill>
                <a:sym typeface="+mn-ea"/>
              </a:rPr>
              <a:t>（二）色彩的造型功能</a:t>
            </a:r>
            <a:endParaRPr sz="2000">
              <a:solidFill>
                <a:srgbClr val="382C78"/>
              </a:solidFill>
              <a:sym typeface="+mn-ea"/>
            </a:endParaRPr>
          </a:p>
        </p:txBody>
      </p:sp>
      <p:grpSp>
        <p:nvGrpSpPr>
          <p:cNvPr id="13" name="组合 12"/>
          <p:cNvGrpSpPr/>
          <p:nvPr/>
        </p:nvGrpSpPr>
        <p:grpSpPr>
          <a:xfrm>
            <a:off x="724535" y="2285365"/>
            <a:ext cx="10694035" cy="1337945"/>
            <a:chOff x="9363" y="3519"/>
            <a:chExt cx="16841" cy="2107"/>
          </a:xfrm>
        </p:grpSpPr>
        <p:sp>
          <p:nvSpPr>
            <p:cNvPr id="14" name="矩形 1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文本框 15"/>
            <p:cNvSpPr txBox="1"/>
            <p:nvPr/>
          </p:nvSpPr>
          <p:spPr>
            <a:xfrm>
              <a:off x="10093" y="3519"/>
              <a:ext cx="16111"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影视色彩的画面造型功能体现为颜色本身的视觉效果，更多地表现在色彩之间的协调或对比上。通过对画面中不同色彩的明度、比例、面积、位置之间的配置，造成画面不同的明暗、浓淡、暖冷等视觉感受，起到造型作用。</a:t>
              </a:r>
              <a:endParaRPr lang="zh-CN" altLang="en-US" dirty="0">
                <a:latin typeface="+mn-ea"/>
                <a:cs typeface="宋体" panose="02010600030101010101" pitchFamily="2" charset="-122"/>
                <a:sym typeface="+mn-ea"/>
              </a:endParaRPr>
            </a:p>
          </p:txBody>
        </p:sp>
      </p:grpSp>
      <p:grpSp>
        <p:nvGrpSpPr>
          <p:cNvPr id="20" name="组合 19"/>
          <p:cNvGrpSpPr/>
          <p:nvPr/>
        </p:nvGrpSpPr>
        <p:grpSpPr>
          <a:xfrm>
            <a:off x="724535" y="3623310"/>
            <a:ext cx="10694035" cy="1337945"/>
            <a:chOff x="9363" y="3519"/>
            <a:chExt cx="16841" cy="2107"/>
          </a:xfrm>
        </p:grpSpPr>
        <p:sp>
          <p:nvSpPr>
            <p:cNvPr id="26" name="矩形 2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10093" y="3519"/>
              <a:ext cx="16111"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色彩的造型不仅体现在具体场面的单个镜头中，而且可以体现在一个段落，甚至整部影片的总体基调设计之中。创作者应根据影视内容来选择合适的色彩基调。色彩基调是指一部影片色彩构成的总倾向。</a:t>
              </a:r>
              <a:endParaRPr lang="zh-CN" altLang="en-US" dirty="0">
                <a:latin typeface="+mn-ea"/>
                <a:cs typeface="宋体" panose="02010600030101010101" pitchFamily="2" charset="-122"/>
                <a:sym typeface="+mn-ea"/>
              </a:endParaRPr>
            </a:p>
          </p:txBody>
        </p:sp>
      </p:grpSp>
      <p:grpSp>
        <p:nvGrpSpPr>
          <p:cNvPr id="28" name="组合 27"/>
          <p:cNvGrpSpPr/>
          <p:nvPr/>
        </p:nvGrpSpPr>
        <p:grpSpPr>
          <a:xfrm>
            <a:off x="724535" y="5078095"/>
            <a:ext cx="10694035" cy="1337945"/>
            <a:chOff x="9363" y="3519"/>
            <a:chExt cx="16841" cy="2107"/>
          </a:xfrm>
        </p:grpSpPr>
        <p:sp>
          <p:nvSpPr>
            <p:cNvPr id="29" name="矩形 28"/>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0" name="文本框 29"/>
            <p:cNvSpPr txBox="1"/>
            <p:nvPr/>
          </p:nvSpPr>
          <p:spPr>
            <a:xfrm>
              <a:off x="10093" y="3519"/>
              <a:ext cx="16111"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一般来说，色彩基调按照色性可以分为暖调、冷调和中间调。暖调包括红、黄及与其相近的颜色；冷调包括绿、蓝及与其相近的颜色；中间调包括黑、白、灰、金、银等中性色。按照色别可以分为红调、绿调、蓝调等；按照色彩的明度划分，可以分为亮调和暗调。</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577080" cy="1141095"/>
            <a:chOff x="417" y="61"/>
            <a:chExt cx="7208" cy="1797"/>
          </a:xfrm>
        </p:grpSpPr>
        <p:sp>
          <p:nvSpPr>
            <p:cNvPr id="15" name="文本框 14"/>
            <p:cNvSpPr txBox="1"/>
            <p:nvPr/>
          </p:nvSpPr>
          <p:spPr>
            <a:xfrm>
              <a:off x="417" y="842"/>
              <a:ext cx="3168" cy="1016"/>
            </a:xfrm>
            <a:prstGeom prst="rect">
              <a:avLst/>
            </a:prstGeom>
            <a:noFill/>
          </p:spPr>
          <p:txBody>
            <a:bodyPr wrap="none" rtlCol="0" anchor="t">
              <a:spAutoFit/>
            </a:bodyPr>
            <a:p>
              <a:pPr algn="l"/>
              <a:r>
                <a:rPr lang="zh-CN" altLang="en-US" sz="3600">
                  <a:solidFill>
                    <a:srgbClr val="382C78"/>
                  </a:solidFill>
                  <a:sym typeface="+mn-ea"/>
                </a:rPr>
                <a:t>二、色彩</a:t>
              </a:r>
              <a:endParaRPr lang="zh-CN" altLang="en-US" sz="3600">
                <a:solidFill>
                  <a:srgbClr val="382C78"/>
                </a:solidFill>
                <a:sym typeface="+mn-ea"/>
              </a:endParaRPr>
            </a:p>
          </p:txBody>
        </p:sp>
        <p:grpSp>
          <p:nvGrpSpPr>
            <p:cNvPr id="36" name="组合 35"/>
            <p:cNvGrpSpPr/>
            <p:nvPr/>
          </p:nvGrpSpPr>
          <p:grpSpPr>
            <a:xfrm>
              <a:off x="1141" y="61"/>
              <a:ext cx="6484" cy="781"/>
              <a:chOff x="1141" y="61"/>
              <a:chExt cx="6484" cy="781"/>
            </a:xfrm>
          </p:grpSpPr>
          <p:sp>
            <p:nvSpPr>
              <p:cNvPr id="32" name="矩形 31"/>
              <p:cNvSpPr/>
              <p:nvPr/>
            </p:nvSpPr>
            <p:spPr>
              <a:xfrm>
                <a:off x="1251" y="61"/>
                <a:ext cx="624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141" y="226"/>
                <a:ext cx="6484" cy="384"/>
              </a:xfrm>
              <a:prstGeom prst="rect">
                <a:avLst/>
              </a:prstGeom>
              <a:noFill/>
            </p:spPr>
            <p:txBody>
              <a:bodyPr wrap="square" rtlCol="0">
                <a:spAutoFit/>
              </a:bodyPr>
              <a:p>
                <a:pPr algn="l"/>
                <a:r>
                  <a:rPr>
                    <a:solidFill>
                      <a:schemeClr val="bg1"/>
                    </a:solidFill>
                  </a:rPr>
                  <a:t>第三节	影视拍摄画面构图的形式要素</a:t>
                </a:r>
                <a:endParaRPr>
                  <a:solidFill>
                    <a:schemeClr val="bg1"/>
                  </a:solidFill>
                </a:endParaRPr>
              </a:p>
            </p:txBody>
          </p:sp>
        </p:grpSp>
      </p:grpSp>
      <p:sp>
        <p:nvSpPr>
          <p:cNvPr id="25" name="文本框 24"/>
          <p:cNvSpPr txBox="1"/>
          <p:nvPr/>
        </p:nvSpPr>
        <p:spPr>
          <a:xfrm>
            <a:off x="264795" y="1174115"/>
            <a:ext cx="10248900" cy="398780"/>
          </a:xfrm>
          <a:prstGeom prst="rect">
            <a:avLst/>
          </a:prstGeom>
          <a:noFill/>
        </p:spPr>
        <p:txBody>
          <a:bodyPr wrap="square" rtlCol="0" anchor="t">
            <a:spAutoFit/>
          </a:bodyPr>
          <a:p>
            <a:r>
              <a:rPr sz="2000">
                <a:solidFill>
                  <a:srgbClr val="382C78"/>
                </a:solidFill>
                <a:sym typeface="+mn-ea"/>
              </a:rPr>
              <a:t>（三）色彩的情感与象征意义</a:t>
            </a:r>
            <a:endParaRPr sz="2000">
              <a:solidFill>
                <a:srgbClr val="382C78"/>
              </a:solidFill>
              <a:sym typeface="+mn-ea"/>
            </a:endParaRPr>
          </a:p>
        </p:txBody>
      </p:sp>
      <p:sp>
        <p:nvSpPr>
          <p:cNvPr id="4" name="文本框 3"/>
          <p:cNvSpPr txBox="1"/>
          <p:nvPr/>
        </p:nvSpPr>
        <p:spPr>
          <a:xfrm>
            <a:off x="611505" y="1572895"/>
            <a:ext cx="10248900" cy="398780"/>
          </a:xfrm>
          <a:prstGeom prst="rect">
            <a:avLst/>
          </a:prstGeom>
          <a:noFill/>
        </p:spPr>
        <p:txBody>
          <a:bodyPr wrap="square" rtlCol="0" anchor="t">
            <a:spAutoFit/>
          </a:bodyPr>
          <a:p>
            <a:r>
              <a:rPr sz="2000">
                <a:solidFill>
                  <a:srgbClr val="382C78"/>
                </a:solidFill>
                <a:sym typeface="+mn-ea"/>
              </a:rPr>
              <a:t>1．色彩的情感意义</a:t>
            </a:r>
            <a:endParaRPr sz="2000">
              <a:solidFill>
                <a:srgbClr val="382C78"/>
              </a:solidFill>
              <a:sym typeface="+mn-ea"/>
            </a:endParaRPr>
          </a:p>
        </p:txBody>
      </p:sp>
      <p:grpSp>
        <p:nvGrpSpPr>
          <p:cNvPr id="8" name="组合 7"/>
          <p:cNvGrpSpPr/>
          <p:nvPr/>
        </p:nvGrpSpPr>
        <p:grpSpPr>
          <a:xfrm rot="0">
            <a:off x="794385" y="1971675"/>
            <a:ext cx="10875010" cy="645160"/>
            <a:chOff x="1491" y="3356"/>
            <a:chExt cx="17126" cy="1016"/>
          </a:xfrm>
        </p:grpSpPr>
        <p:sp>
          <p:nvSpPr>
            <p:cNvPr id="10" name="文本框 9"/>
            <p:cNvSpPr txBox="1"/>
            <p:nvPr/>
          </p:nvSpPr>
          <p:spPr>
            <a:xfrm>
              <a:off x="1980" y="3356"/>
              <a:ext cx="16637" cy="1016"/>
            </a:xfrm>
            <a:prstGeom prst="rect">
              <a:avLst/>
            </a:prstGeom>
            <a:noFill/>
          </p:spPr>
          <p:txBody>
            <a:bodyPr wrap="square" rtlCol="0" anchor="t">
              <a:spAutoFit/>
            </a:bodyPr>
            <a:p>
              <a:r>
                <a:rPr lang="zh-CN" altLang="en-US" dirty="0">
                  <a:latin typeface="+mn-ea"/>
                  <a:cs typeface="宋体" panose="02010600030101010101" pitchFamily="2" charset="-122"/>
                  <a:sym typeface="+mn-ea"/>
                </a:rPr>
                <a:t>在影视的特定情境中，每一种色彩都有其独特的情感意义，有的色彩在表现上往往还具有双重或多重的情感倾向。</a:t>
              </a:r>
              <a:endParaRPr lang="zh-CN" altLang="en-US" dirty="0">
                <a:latin typeface="+mn-ea"/>
                <a:cs typeface="宋体" panose="02010600030101010101" pitchFamily="2" charset="-122"/>
                <a:sym typeface="+mn-ea"/>
              </a:endParaRPr>
            </a:p>
          </p:txBody>
        </p:sp>
        <p:sp>
          <p:nvSpPr>
            <p:cNvPr id="24" name="椭圆 23"/>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5" name="文本框 4"/>
          <p:cNvSpPr txBox="1"/>
          <p:nvPr/>
        </p:nvSpPr>
        <p:spPr>
          <a:xfrm>
            <a:off x="611505" y="2616835"/>
            <a:ext cx="10248900" cy="398780"/>
          </a:xfrm>
          <a:prstGeom prst="rect">
            <a:avLst/>
          </a:prstGeom>
          <a:noFill/>
        </p:spPr>
        <p:txBody>
          <a:bodyPr wrap="square" rtlCol="0" anchor="t">
            <a:spAutoFit/>
          </a:bodyPr>
          <a:p>
            <a:r>
              <a:rPr sz="2000">
                <a:solidFill>
                  <a:srgbClr val="382C78"/>
                </a:solidFill>
                <a:sym typeface="+mn-ea"/>
              </a:rPr>
              <a:t>2．色彩的象征意义</a:t>
            </a:r>
            <a:endParaRPr sz="2000">
              <a:solidFill>
                <a:srgbClr val="382C78"/>
              </a:solidFill>
              <a:sym typeface="+mn-ea"/>
            </a:endParaRPr>
          </a:p>
        </p:txBody>
      </p:sp>
      <p:sp>
        <p:nvSpPr>
          <p:cNvPr id="6" name="文本框 5"/>
          <p:cNvSpPr txBox="1"/>
          <p:nvPr/>
        </p:nvSpPr>
        <p:spPr>
          <a:xfrm>
            <a:off x="724535" y="3015615"/>
            <a:ext cx="10248900" cy="398780"/>
          </a:xfrm>
          <a:prstGeom prst="rect">
            <a:avLst/>
          </a:prstGeom>
          <a:noFill/>
        </p:spPr>
        <p:txBody>
          <a:bodyPr wrap="square" rtlCol="0" anchor="t">
            <a:spAutoFit/>
          </a:bodyPr>
          <a:p>
            <a:r>
              <a:rPr sz="2000">
                <a:solidFill>
                  <a:srgbClr val="382C78"/>
                </a:solidFill>
                <a:sym typeface="+mn-ea"/>
              </a:rPr>
              <a:t>（1）红色</a:t>
            </a:r>
            <a:endParaRPr sz="2000">
              <a:solidFill>
                <a:srgbClr val="382C78"/>
              </a:solidFill>
              <a:sym typeface="+mn-ea"/>
            </a:endParaRPr>
          </a:p>
        </p:txBody>
      </p:sp>
      <p:grpSp>
        <p:nvGrpSpPr>
          <p:cNvPr id="7" name="组合 6"/>
          <p:cNvGrpSpPr/>
          <p:nvPr/>
        </p:nvGrpSpPr>
        <p:grpSpPr>
          <a:xfrm rot="0">
            <a:off x="794385" y="3414395"/>
            <a:ext cx="10875010" cy="922020"/>
            <a:chOff x="1491" y="3356"/>
            <a:chExt cx="17126" cy="1452"/>
          </a:xfrm>
        </p:grpSpPr>
        <p:sp>
          <p:nvSpPr>
            <p:cNvPr id="9" name="文本框 8"/>
            <p:cNvSpPr txBox="1"/>
            <p:nvPr/>
          </p:nvSpPr>
          <p:spPr>
            <a:xfrm>
              <a:off x="1980" y="3356"/>
              <a:ext cx="16637"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红色是太阳、火焰、鲜血的色调，给人的视觉感受是热烈、活跃。红色是最醒目、最强有力的色彩，它既可以象征喜悦、吉祥、美好，也可以象征温暖、爱情、热情、冲动、激烈，还可以象征危险、躁动、革命、暴力。</a:t>
              </a:r>
              <a:endParaRPr lang="zh-CN" altLang="en-US" dirty="0">
                <a:latin typeface="+mn-ea"/>
                <a:cs typeface="宋体" panose="02010600030101010101" pitchFamily="2" charset="-122"/>
                <a:sym typeface="+mn-ea"/>
              </a:endParaRPr>
            </a:p>
          </p:txBody>
        </p:sp>
        <p:sp>
          <p:nvSpPr>
            <p:cNvPr id="11" name="椭圆 1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4" name="组合 33"/>
          <p:cNvGrpSpPr/>
          <p:nvPr/>
        </p:nvGrpSpPr>
        <p:grpSpPr>
          <a:xfrm>
            <a:off x="361950" y="4153535"/>
            <a:ext cx="11468735" cy="914400"/>
            <a:chOff x="1336" y="7266"/>
            <a:chExt cx="18061" cy="1440"/>
          </a:xfrm>
        </p:grpSpPr>
        <p:grpSp>
          <p:nvGrpSpPr>
            <p:cNvPr id="35" name="组合 34"/>
            <p:cNvGrpSpPr/>
            <p:nvPr/>
          </p:nvGrpSpPr>
          <p:grpSpPr>
            <a:xfrm>
              <a:off x="1336" y="7266"/>
              <a:ext cx="2483" cy="1440"/>
              <a:chOff x="982" y="7247"/>
              <a:chExt cx="2483" cy="1440"/>
            </a:xfrm>
          </p:grpSpPr>
          <p:sp>
            <p:nvSpPr>
              <p:cNvPr id="37" name="文本框 36"/>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8" name="图片 37"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39" name="文本框 38"/>
            <p:cNvSpPr txBox="1"/>
            <p:nvPr/>
          </p:nvSpPr>
          <p:spPr>
            <a:xfrm>
              <a:off x="3657" y="7532"/>
              <a:ext cx="15740" cy="1016"/>
            </a:xfrm>
            <a:prstGeom prst="rect">
              <a:avLst/>
            </a:prstGeom>
            <a:noFill/>
          </p:spPr>
          <p:txBody>
            <a:bodyPr wrap="square" rtlCol="0">
              <a:spAutoFit/>
            </a:bodyPr>
            <a:p>
              <a:r>
                <a:t>【红色象征】把红色的艺术表现推向极致的当属我国著名电影导演张艺谋。例如，他导演的影片《红高粱》（1987 年）的主色调就是红色，以红色赞美生命。</a:t>
              </a:r>
            </a:p>
          </p:txBody>
        </p:sp>
      </p:grpSp>
      <p:sp>
        <p:nvSpPr>
          <p:cNvPr id="12" name="文本框 11"/>
          <p:cNvSpPr txBox="1"/>
          <p:nvPr/>
        </p:nvSpPr>
        <p:spPr>
          <a:xfrm>
            <a:off x="724535" y="4967605"/>
            <a:ext cx="10248900" cy="398780"/>
          </a:xfrm>
          <a:prstGeom prst="rect">
            <a:avLst/>
          </a:prstGeom>
          <a:noFill/>
        </p:spPr>
        <p:txBody>
          <a:bodyPr wrap="square" rtlCol="0" anchor="t">
            <a:spAutoFit/>
          </a:bodyPr>
          <a:p>
            <a:r>
              <a:rPr sz="2000">
                <a:solidFill>
                  <a:srgbClr val="382C78"/>
                </a:solidFill>
                <a:sym typeface="+mn-ea"/>
              </a:rPr>
              <a:t>（2）黄色</a:t>
            </a:r>
            <a:endParaRPr sz="2000">
              <a:solidFill>
                <a:srgbClr val="382C78"/>
              </a:solidFill>
              <a:sym typeface="+mn-ea"/>
            </a:endParaRPr>
          </a:p>
        </p:txBody>
      </p:sp>
      <p:grpSp>
        <p:nvGrpSpPr>
          <p:cNvPr id="17" name="组合 16"/>
          <p:cNvGrpSpPr/>
          <p:nvPr/>
        </p:nvGrpSpPr>
        <p:grpSpPr>
          <a:xfrm rot="0">
            <a:off x="794385" y="5366385"/>
            <a:ext cx="10875010" cy="469265"/>
            <a:chOff x="1491" y="3356"/>
            <a:chExt cx="17126" cy="739"/>
          </a:xfrm>
        </p:grpSpPr>
        <p:sp>
          <p:nvSpPr>
            <p:cNvPr id="18" name="文本框 17"/>
            <p:cNvSpPr txBox="1"/>
            <p:nvPr/>
          </p:nvSpPr>
          <p:spPr>
            <a:xfrm>
              <a:off x="1980" y="3356"/>
              <a:ext cx="16637" cy="580"/>
            </a:xfrm>
            <a:prstGeom prst="rect">
              <a:avLst/>
            </a:prstGeom>
            <a:noFill/>
          </p:spPr>
          <p:txBody>
            <a:bodyPr wrap="square" rtlCol="0" anchor="t">
              <a:spAutoFit/>
            </a:bodyPr>
            <a:p>
              <a:r>
                <a:rPr lang="zh-CN" altLang="en-US" dirty="0">
                  <a:latin typeface="+mn-ea"/>
                  <a:cs typeface="宋体" panose="02010600030101010101" pitchFamily="2" charset="-122"/>
                  <a:sym typeface="+mn-ea"/>
                </a:rPr>
                <a:t>黄色给人以明朗和欢乐的感觉，象征着幸福和温馨。在我国历史传统中，黄色又象征着神圣、权贵。</a:t>
              </a:r>
              <a:endParaRPr lang="zh-CN" altLang="en-US" dirty="0">
                <a:latin typeface="+mn-ea"/>
                <a:cs typeface="宋体" panose="02010600030101010101" pitchFamily="2" charset="-122"/>
                <a:sym typeface="+mn-ea"/>
              </a:endParaRPr>
            </a:p>
          </p:txBody>
        </p:sp>
        <p:sp>
          <p:nvSpPr>
            <p:cNvPr id="19" name="椭圆 1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1" name="组合 20"/>
          <p:cNvGrpSpPr/>
          <p:nvPr/>
        </p:nvGrpSpPr>
        <p:grpSpPr>
          <a:xfrm>
            <a:off x="361315" y="5734685"/>
            <a:ext cx="11468735" cy="914400"/>
            <a:chOff x="1336" y="7266"/>
            <a:chExt cx="18061" cy="1440"/>
          </a:xfrm>
        </p:grpSpPr>
        <p:grpSp>
          <p:nvGrpSpPr>
            <p:cNvPr id="22" name="组合 21"/>
            <p:cNvGrpSpPr/>
            <p:nvPr/>
          </p:nvGrpSpPr>
          <p:grpSpPr>
            <a:xfrm>
              <a:off x="1336" y="7266"/>
              <a:ext cx="2483" cy="1440"/>
              <a:chOff x="982" y="7247"/>
              <a:chExt cx="2483" cy="1440"/>
            </a:xfrm>
          </p:grpSpPr>
          <p:sp>
            <p:nvSpPr>
              <p:cNvPr id="23" name="文本框 22"/>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1" name="图片 30"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40" name="文本框 39"/>
            <p:cNvSpPr txBox="1"/>
            <p:nvPr/>
          </p:nvSpPr>
          <p:spPr>
            <a:xfrm>
              <a:off x="3657" y="7532"/>
              <a:ext cx="15740" cy="1016"/>
            </a:xfrm>
            <a:prstGeom prst="rect">
              <a:avLst/>
            </a:prstGeom>
            <a:noFill/>
          </p:spPr>
          <p:txBody>
            <a:bodyPr wrap="square" rtlCol="0">
              <a:spAutoFit/>
            </a:bodyPr>
            <a:p>
              <a:r>
                <a:t>【黄色象征】影片《幸福的黄手帕》（日本，1977 年）</a:t>
              </a:r>
              <a:r>
                <a:rPr lang="zh-CN"/>
                <a:t>，</a:t>
              </a:r>
              <a:r>
                <a:t>黄手帕是对久别归来的亲人的欢迎，象征着妻子对丈夫的谅解、期盼与真爱，突显了妻子人性的美好与善良，深刻揭示了影片的主题。</a:t>
              </a: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577080" cy="1141095"/>
            <a:chOff x="417" y="61"/>
            <a:chExt cx="7208" cy="1797"/>
          </a:xfrm>
        </p:grpSpPr>
        <p:sp>
          <p:nvSpPr>
            <p:cNvPr id="15" name="文本框 14"/>
            <p:cNvSpPr txBox="1"/>
            <p:nvPr/>
          </p:nvSpPr>
          <p:spPr>
            <a:xfrm>
              <a:off x="417" y="842"/>
              <a:ext cx="3168" cy="1016"/>
            </a:xfrm>
            <a:prstGeom prst="rect">
              <a:avLst/>
            </a:prstGeom>
            <a:noFill/>
          </p:spPr>
          <p:txBody>
            <a:bodyPr wrap="none" rtlCol="0" anchor="t">
              <a:spAutoFit/>
            </a:bodyPr>
            <a:p>
              <a:pPr algn="l"/>
              <a:r>
                <a:rPr lang="zh-CN" altLang="en-US" sz="3600">
                  <a:solidFill>
                    <a:srgbClr val="382C78"/>
                  </a:solidFill>
                  <a:sym typeface="+mn-ea"/>
                </a:rPr>
                <a:t>二、色彩</a:t>
              </a:r>
              <a:endParaRPr lang="zh-CN" altLang="en-US" sz="3600">
                <a:solidFill>
                  <a:srgbClr val="382C78"/>
                </a:solidFill>
                <a:sym typeface="+mn-ea"/>
              </a:endParaRPr>
            </a:p>
          </p:txBody>
        </p:sp>
        <p:grpSp>
          <p:nvGrpSpPr>
            <p:cNvPr id="36" name="组合 35"/>
            <p:cNvGrpSpPr/>
            <p:nvPr/>
          </p:nvGrpSpPr>
          <p:grpSpPr>
            <a:xfrm>
              <a:off x="1141" y="61"/>
              <a:ext cx="6484" cy="781"/>
              <a:chOff x="1141" y="61"/>
              <a:chExt cx="6484" cy="781"/>
            </a:xfrm>
          </p:grpSpPr>
          <p:sp>
            <p:nvSpPr>
              <p:cNvPr id="32" name="矩形 31"/>
              <p:cNvSpPr/>
              <p:nvPr/>
            </p:nvSpPr>
            <p:spPr>
              <a:xfrm>
                <a:off x="1251" y="61"/>
                <a:ext cx="624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141" y="226"/>
                <a:ext cx="6484" cy="384"/>
              </a:xfrm>
              <a:prstGeom prst="rect">
                <a:avLst/>
              </a:prstGeom>
              <a:noFill/>
            </p:spPr>
            <p:txBody>
              <a:bodyPr wrap="square" rtlCol="0">
                <a:spAutoFit/>
              </a:bodyPr>
              <a:p>
                <a:pPr algn="l"/>
                <a:r>
                  <a:rPr>
                    <a:solidFill>
                      <a:schemeClr val="bg1"/>
                    </a:solidFill>
                  </a:rPr>
                  <a:t>第三节	影视拍摄画面构图的形式要素</a:t>
                </a:r>
                <a:endParaRPr>
                  <a:solidFill>
                    <a:schemeClr val="bg1"/>
                  </a:solidFill>
                </a:endParaRPr>
              </a:p>
            </p:txBody>
          </p:sp>
        </p:grpSp>
      </p:grpSp>
      <p:sp>
        <p:nvSpPr>
          <p:cNvPr id="25" name="文本框 24"/>
          <p:cNvSpPr txBox="1"/>
          <p:nvPr/>
        </p:nvSpPr>
        <p:spPr>
          <a:xfrm>
            <a:off x="264795" y="1174115"/>
            <a:ext cx="10248900" cy="398780"/>
          </a:xfrm>
          <a:prstGeom prst="rect">
            <a:avLst/>
          </a:prstGeom>
          <a:noFill/>
        </p:spPr>
        <p:txBody>
          <a:bodyPr wrap="square" rtlCol="0" anchor="t">
            <a:spAutoFit/>
          </a:bodyPr>
          <a:p>
            <a:r>
              <a:rPr sz="2000">
                <a:solidFill>
                  <a:srgbClr val="382C78"/>
                </a:solidFill>
                <a:sym typeface="+mn-ea"/>
              </a:rPr>
              <a:t>（三）色彩的情感与象征意义</a:t>
            </a:r>
            <a:endParaRPr sz="2000">
              <a:solidFill>
                <a:srgbClr val="382C78"/>
              </a:solidFill>
              <a:sym typeface="+mn-ea"/>
            </a:endParaRPr>
          </a:p>
        </p:txBody>
      </p:sp>
      <p:sp>
        <p:nvSpPr>
          <p:cNvPr id="5" name="文本框 4"/>
          <p:cNvSpPr txBox="1"/>
          <p:nvPr/>
        </p:nvSpPr>
        <p:spPr>
          <a:xfrm>
            <a:off x="724535" y="1572895"/>
            <a:ext cx="10248900" cy="398780"/>
          </a:xfrm>
          <a:prstGeom prst="rect">
            <a:avLst/>
          </a:prstGeom>
          <a:noFill/>
        </p:spPr>
        <p:txBody>
          <a:bodyPr wrap="square" rtlCol="0" anchor="t">
            <a:spAutoFit/>
          </a:bodyPr>
          <a:p>
            <a:r>
              <a:rPr sz="2000">
                <a:solidFill>
                  <a:srgbClr val="382C78"/>
                </a:solidFill>
                <a:sym typeface="+mn-ea"/>
              </a:rPr>
              <a:t>2．色彩的象征意义</a:t>
            </a:r>
            <a:endParaRPr sz="2000">
              <a:solidFill>
                <a:srgbClr val="382C78"/>
              </a:solidFill>
              <a:sym typeface="+mn-ea"/>
            </a:endParaRPr>
          </a:p>
        </p:txBody>
      </p:sp>
      <p:sp>
        <p:nvSpPr>
          <p:cNvPr id="6" name="文本框 5"/>
          <p:cNvSpPr txBox="1"/>
          <p:nvPr/>
        </p:nvSpPr>
        <p:spPr>
          <a:xfrm>
            <a:off x="724535" y="1971675"/>
            <a:ext cx="10248900" cy="398780"/>
          </a:xfrm>
          <a:prstGeom prst="rect">
            <a:avLst/>
          </a:prstGeom>
          <a:noFill/>
        </p:spPr>
        <p:txBody>
          <a:bodyPr wrap="square" rtlCol="0" anchor="t">
            <a:spAutoFit/>
          </a:bodyPr>
          <a:p>
            <a:r>
              <a:rPr sz="2000">
                <a:solidFill>
                  <a:srgbClr val="382C78"/>
                </a:solidFill>
                <a:sym typeface="+mn-ea"/>
              </a:rPr>
              <a:t>（3）蓝色</a:t>
            </a:r>
            <a:endParaRPr sz="2000">
              <a:solidFill>
                <a:srgbClr val="382C78"/>
              </a:solidFill>
              <a:sym typeface="+mn-ea"/>
            </a:endParaRPr>
          </a:p>
        </p:txBody>
      </p:sp>
      <p:grpSp>
        <p:nvGrpSpPr>
          <p:cNvPr id="7" name="组合 6"/>
          <p:cNvGrpSpPr/>
          <p:nvPr/>
        </p:nvGrpSpPr>
        <p:grpSpPr>
          <a:xfrm rot="0">
            <a:off x="794385" y="2289810"/>
            <a:ext cx="10875010" cy="922020"/>
            <a:chOff x="1491" y="3356"/>
            <a:chExt cx="17126" cy="1452"/>
          </a:xfrm>
        </p:grpSpPr>
        <p:sp>
          <p:nvSpPr>
            <p:cNvPr id="9" name="文本框 8"/>
            <p:cNvSpPr txBox="1"/>
            <p:nvPr/>
          </p:nvSpPr>
          <p:spPr>
            <a:xfrm>
              <a:off x="1980" y="3356"/>
              <a:ext cx="16637"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蓝色非常纯净，通常让人联想到海洋、天空和宇宙，是永恒、自由的象征。纯净的蓝色表现出一种美丽、文静、理智、安详与洁净。同时蓝色又是最冷的色彩，在特定的情境下， 给人一种寒冷的感觉，象征着冷漠。</a:t>
              </a:r>
              <a:endParaRPr lang="zh-CN" altLang="en-US" dirty="0">
                <a:latin typeface="+mn-ea"/>
                <a:cs typeface="宋体" panose="02010600030101010101" pitchFamily="2" charset="-122"/>
                <a:sym typeface="+mn-ea"/>
              </a:endParaRPr>
            </a:p>
          </p:txBody>
        </p:sp>
        <p:sp>
          <p:nvSpPr>
            <p:cNvPr id="11" name="椭圆 10"/>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4" name="组合 33"/>
          <p:cNvGrpSpPr/>
          <p:nvPr/>
        </p:nvGrpSpPr>
        <p:grpSpPr>
          <a:xfrm>
            <a:off x="361950" y="2971800"/>
            <a:ext cx="11468735" cy="914400"/>
            <a:chOff x="1336" y="7266"/>
            <a:chExt cx="18061" cy="1440"/>
          </a:xfrm>
        </p:grpSpPr>
        <p:grpSp>
          <p:nvGrpSpPr>
            <p:cNvPr id="35" name="组合 34"/>
            <p:cNvGrpSpPr/>
            <p:nvPr/>
          </p:nvGrpSpPr>
          <p:grpSpPr>
            <a:xfrm>
              <a:off x="1336" y="7266"/>
              <a:ext cx="2483" cy="1440"/>
              <a:chOff x="982" y="7247"/>
              <a:chExt cx="2483" cy="1440"/>
            </a:xfrm>
          </p:grpSpPr>
          <p:sp>
            <p:nvSpPr>
              <p:cNvPr id="37" name="文本框 36"/>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8" name="图片 37"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39" name="文本框 38"/>
            <p:cNvSpPr txBox="1"/>
            <p:nvPr/>
          </p:nvSpPr>
          <p:spPr>
            <a:xfrm>
              <a:off x="3657" y="7532"/>
              <a:ext cx="15740" cy="1016"/>
            </a:xfrm>
            <a:prstGeom prst="rect">
              <a:avLst/>
            </a:prstGeom>
            <a:noFill/>
          </p:spPr>
          <p:txBody>
            <a:bodyPr wrap="square" rtlCol="0">
              <a:spAutoFit/>
            </a:bodyPr>
            <a:p>
              <a:r>
                <a:t>【蓝色象征】蓝色调的经典运用是法籍波兰电影大师基耶斯洛夫斯基的《蓝白红三部曲》电影之一的《蓝色》（法国，1993 年）。</a:t>
              </a:r>
            </a:p>
          </p:txBody>
        </p:sp>
      </p:grpSp>
      <p:sp>
        <p:nvSpPr>
          <p:cNvPr id="12" name="文本框 11"/>
          <p:cNvSpPr txBox="1"/>
          <p:nvPr/>
        </p:nvSpPr>
        <p:spPr>
          <a:xfrm>
            <a:off x="724535" y="3785870"/>
            <a:ext cx="10248900" cy="398780"/>
          </a:xfrm>
          <a:prstGeom prst="rect">
            <a:avLst/>
          </a:prstGeom>
          <a:noFill/>
        </p:spPr>
        <p:txBody>
          <a:bodyPr wrap="square" rtlCol="0" anchor="t">
            <a:spAutoFit/>
          </a:bodyPr>
          <a:p>
            <a:r>
              <a:rPr sz="2000">
                <a:solidFill>
                  <a:srgbClr val="382C78"/>
                </a:solidFill>
                <a:sym typeface="+mn-ea"/>
              </a:rPr>
              <a:t>（4）绿色</a:t>
            </a:r>
            <a:endParaRPr sz="2000">
              <a:solidFill>
                <a:srgbClr val="382C78"/>
              </a:solidFill>
              <a:sym typeface="+mn-ea"/>
            </a:endParaRPr>
          </a:p>
        </p:txBody>
      </p:sp>
      <p:grpSp>
        <p:nvGrpSpPr>
          <p:cNvPr id="17" name="组合 16"/>
          <p:cNvGrpSpPr/>
          <p:nvPr/>
        </p:nvGrpSpPr>
        <p:grpSpPr>
          <a:xfrm rot="0">
            <a:off x="794385" y="4184650"/>
            <a:ext cx="10875010" cy="469265"/>
            <a:chOff x="1491" y="3356"/>
            <a:chExt cx="17126" cy="739"/>
          </a:xfrm>
        </p:grpSpPr>
        <p:sp>
          <p:nvSpPr>
            <p:cNvPr id="18" name="文本框 17"/>
            <p:cNvSpPr txBox="1"/>
            <p:nvPr/>
          </p:nvSpPr>
          <p:spPr>
            <a:xfrm>
              <a:off x="1980" y="3356"/>
              <a:ext cx="16637" cy="580"/>
            </a:xfrm>
            <a:prstGeom prst="rect">
              <a:avLst/>
            </a:prstGeom>
            <a:noFill/>
          </p:spPr>
          <p:txBody>
            <a:bodyPr wrap="square" rtlCol="0" anchor="t">
              <a:spAutoFit/>
            </a:bodyPr>
            <a:p>
              <a:r>
                <a:rPr lang="zh-CN" altLang="en-US" dirty="0">
                  <a:latin typeface="+mn-ea"/>
                  <a:cs typeface="宋体" panose="02010600030101010101" pitchFamily="2" charset="-122"/>
                  <a:sym typeface="+mn-ea"/>
                </a:rPr>
                <a:t>绿色是最生意盎然的色彩，它代表着春天，象征着和平、希望和生命。</a:t>
              </a:r>
              <a:endParaRPr lang="zh-CN" altLang="en-US" dirty="0">
                <a:latin typeface="+mn-ea"/>
                <a:cs typeface="宋体" panose="02010600030101010101" pitchFamily="2" charset="-122"/>
                <a:sym typeface="+mn-ea"/>
              </a:endParaRPr>
            </a:p>
          </p:txBody>
        </p:sp>
        <p:sp>
          <p:nvSpPr>
            <p:cNvPr id="19" name="椭圆 18"/>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1" name="组合 20"/>
          <p:cNvGrpSpPr/>
          <p:nvPr/>
        </p:nvGrpSpPr>
        <p:grpSpPr>
          <a:xfrm>
            <a:off x="361950" y="4552950"/>
            <a:ext cx="11468735" cy="914400"/>
            <a:chOff x="1336" y="7266"/>
            <a:chExt cx="18061" cy="1440"/>
          </a:xfrm>
        </p:grpSpPr>
        <p:grpSp>
          <p:nvGrpSpPr>
            <p:cNvPr id="22" name="组合 21"/>
            <p:cNvGrpSpPr/>
            <p:nvPr/>
          </p:nvGrpSpPr>
          <p:grpSpPr>
            <a:xfrm>
              <a:off x="1336" y="7266"/>
              <a:ext cx="2483" cy="1440"/>
              <a:chOff x="982" y="7247"/>
              <a:chExt cx="2483" cy="1440"/>
            </a:xfrm>
          </p:grpSpPr>
          <p:sp>
            <p:nvSpPr>
              <p:cNvPr id="23" name="文本框 22"/>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31" name="图片 30" descr="303b343435303836373bb0b8c0fdb7d6cef6"/>
              <p:cNvPicPr>
                <a:picLocks noChangeAspect="1"/>
              </p:cNvPicPr>
              <p:nvPr/>
            </p:nvPicPr>
            <p:blipFill>
              <a:blip r:embed="rId1"/>
              <a:stretch>
                <a:fillRect/>
              </a:stretch>
            </p:blipFill>
            <p:spPr>
              <a:xfrm>
                <a:off x="982" y="7247"/>
                <a:ext cx="1440" cy="1440"/>
              </a:xfrm>
              <a:prstGeom prst="rect">
                <a:avLst/>
              </a:prstGeom>
            </p:spPr>
          </p:pic>
        </p:grpSp>
        <p:sp>
          <p:nvSpPr>
            <p:cNvPr id="40" name="文本框 39"/>
            <p:cNvSpPr txBox="1"/>
            <p:nvPr/>
          </p:nvSpPr>
          <p:spPr>
            <a:xfrm>
              <a:off x="3657" y="7532"/>
              <a:ext cx="15740" cy="1016"/>
            </a:xfrm>
            <a:prstGeom prst="rect">
              <a:avLst/>
            </a:prstGeom>
            <a:noFill/>
          </p:spPr>
          <p:txBody>
            <a:bodyPr wrap="square" rtlCol="0">
              <a:spAutoFit/>
            </a:bodyPr>
            <a:p>
              <a:r>
                <a:t>【绿色象征】影片《山楂树之恋》（中国，2010 年）</a:t>
              </a:r>
              <a:r>
                <a:rPr lang="zh-CN"/>
                <a:t>，</a:t>
              </a:r>
              <a:r>
                <a:t>影片中多处出现了翠绿的山楂树。充满生命力的山楂树象征着希望和纯真的爱情，美好而朴实。</a:t>
              </a:r>
            </a:p>
          </p:txBody>
        </p:sp>
      </p:grpSp>
      <p:sp>
        <p:nvSpPr>
          <p:cNvPr id="2" name="文本框 1"/>
          <p:cNvSpPr txBox="1"/>
          <p:nvPr/>
        </p:nvSpPr>
        <p:spPr>
          <a:xfrm>
            <a:off x="724535" y="5367020"/>
            <a:ext cx="10248900" cy="398780"/>
          </a:xfrm>
          <a:prstGeom prst="rect">
            <a:avLst/>
          </a:prstGeom>
          <a:noFill/>
        </p:spPr>
        <p:txBody>
          <a:bodyPr wrap="square" rtlCol="0" anchor="t">
            <a:spAutoFit/>
          </a:bodyPr>
          <a:p>
            <a:r>
              <a:rPr sz="2000">
                <a:solidFill>
                  <a:srgbClr val="382C78"/>
                </a:solidFill>
                <a:sym typeface="+mn-ea"/>
              </a:rPr>
              <a:t>（5）黑色与白色</a:t>
            </a:r>
            <a:endParaRPr sz="2000">
              <a:solidFill>
                <a:srgbClr val="382C78"/>
              </a:solidFill>
              <a:sym typeface="+mn-ea"/>
            </a:endParaRPr>
          </a:p>
        </p:txBody>
      </p:sp>
      <p:grpSp>
        <p:nvGrpSpPr>
          <p:cNvPr id="13" name="组合 12"/>
          <p:cNvGrpSpPr/>
          <p:nvPr/>
        </p:nvGrpSpPr>
        <p:grpSpPr>
          <a:xfrm rot="0">
            <a:off x="724535" y="5765800"/>
            <a:ext cx="10875010" cy="922020"/>
            <a:chOff x="1491" y="3356"/>
            <a:chExt cx="17126" cy="1452"/>
          </a:xfrm>
        </p:grpSpPr>
        <p:sp>
          <p:nvSpPr>
            <p:cNvPr id="14" name="文本框 13"/>
            <p:cNvSpPr txBox="1"/>
            <p:nvPr/>
          </p:nvSpPr>
          <p:spPr>
            <a:xfrm>
              <a:off x="1980" y="3356"/>
              <a:ext cx="16637" cy="1452"/>
            </a:xfrm>
            <a:prstGeom prst="rect">
              <a:avLst/>
            </a:prstGeom>
            <a:noFill/>
          </p:spPr>
          <p:txBody>
            <a:bodyPr wrap="square" rtlCol="0" anchor="t">
              <a:spAutoFit/>
            </a:bodyPr>
            <a:p>
              <a:r>
                <a:rPr lang="zh-CN" altLang="en-US" dirty="0">
                  <a:latin typeface="+mn-ea"/>
                  <a:cs typeface="宋体" panose="02010600030101010101" pitchFamily="2" charset="-122"/>
                  <a:sym typeface="+mn-ea"/>
                </a:rPr>
                <a:t>黑色与白色是一种非常强烈的对比色，黑色具有凝重、庄严、压抑、黑暗、罪恶等感觉，使人容易产生忧愁、失望、悲痛、死亡的联想；白色具有淡雅、和平、安宁、稳定、坦率等感觉，使人容易产生光明、爽朗、神圣、纯洁的联想。</a:t>
              </a:r>
              <a:endParaRPr lang="zh-CN" altLang="en-US" dirty="0">
                <a:latin typeface="+mn-ea"/>
                <a:cs typeface="宋体" panose="02010600030101010101" pitchFamily="2" charset="-122"/>
                <a:sym typeface="+mn-ea"/>
              </a:endParaRPr>
            </a:p>
          </p:txBody>
        </p:sp>
        <p:sp>
          <p:nvSpPr>
            <p:cNvPr id="16" name="椭圆 15"/>
            <p:cNvSpPr/>
            <p:nvPr/>
          </p:nvSpPr>
          <p:spPr>
            <a:xfrm>
              <a:off x="1491" y="3633"/>
              <a:ext cx="462" cy="462"/>
            </a:xfrm>
            <a:prstGeom prst="ellipse">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577080" cy="1141095"/>
            <a:chOff x="417" y="61"/>
            <a:chExt cx="7208" cy="1797"/>
          </a:xfrm>
        </p:grpSpPr>
        <p:sp>
          <p:nvSpPr>
            <p:cNvPr id="15" name="文本框 14"/>
            <p:cNvSpPr txBox="1"/>
            <p:nvPr/>
          </p:nvSpPr>
          <p:spPr>
            <a:xfrm>
              <a:off x="417" y="842"/>
              <a:ext cx="3168" cy="1016"/>
            </a:xfrm>
            <a:prstGeom prst="rect">
              <a:avLst/>
            </a:prstGeom>
            <a:noFill/>
          </p:spPr>
          <p:txBody>
            <a:bodyPr wrap="none" rtlCol="0" anchor="t">
              <a:spAutoFit/>
            </a:bodyPr>
            <a:p>
              <a:pPr algn="l"/>
              <a:r>
                <a:rPr lang="zh-CN" altLang="en-US" sz="3600">
                  <a:solidFill>
                    <a:srgbClr val="382C78"/>
                  </a:solidFill>
                  <a:sym typeface="+mn-ea"/>
                </a:rPr>
                <a:t>三、影调</a:t>
              </a:r>
              <a:endParaRPr lang="zh-CN" altLang="en-US" sz="3600">
                <a:solidFill>
                  <a:srgbClr val="382C78"/>
                </a:solidFill>
                <a:sym typeface="+mn-ea"/>
              </a:endParaRPr>
            </a:p>
          </p:txBody>
        </p:sp>
        <p:grpSp>
          <p:nvGrpSpPr>
            <p:cNvPr id="36" name="组合 35"/>
            <p:cNvGrpSpPr/>
            <p:nvPr/>
          </p:nvGrpSpPr>
          <p:grpSpPr>
            <a:xfrm>
              <a:off x="1141" y="61"/>
              <a:ext cx="6484" cy="781"/>
              <a:chOff x="1141" y="61"/>
              <a:chExt cx="6484" cy="781"/>
            </a:xfrm>
          </p:grpSpPr>
          <p:sp>
            <p:nvSpPr>
              <p:cNvPr id="32" name="矩形 31"/>
              <p:cNvSpPr/>
              <p:nvPr/>
            </p:nvSpPr>
            <p:spPr>
              <a:xfrm>
                <a:off x="1251" y="61"/>
                <a:ext cx="624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141" y="226"/>
                <a:ext cx="6484" cy="384"/>
              </a:xfrm>
              <a:prstGeom prst="rect">
                <a:avLst/>
              </a:prstGeom>
              <a:noFill/>
            </p:spPr>
            <p:txBody>
              <a:bodyPr wrap="square" rtlCol="0">
                <a:spAutoFit/>
              </a:bodyPr>
              <a:p>
                <a:pPr algn="l"/>
                <a:r>
                  <a:rPr>
                    <a:solidFill>
                      <a:schemeClr val="bg1"/>
                    </a:solidFill>
                  </a:rPr>
                  <a:t>第三节	影视拍摄画面构图的形式要素</a:t>
                </a:r>
                <a:endParaRPr>
                  <a:solidFill>
                    <a:schemeClr val="bg1"/>
                  </a:solidFill>
                </a:endParaRPr>
              </a:p>
            </p:txBody>
          </p:sp>
        </p:grpSp>
      </p:grpSp>
      <p:sp>
        <p:nvSpPr>
          <p:cNvPr id="25" name="文本框 24"/>
          <p:cNvSpPr txBox="1"/>
          <p:nvPr/>
        </p:nvSpPr>
        <p:spPr>
          <a:xfrm>
            <a:off x="723900" y="1179830"/>
            <a:ext cx="10560050" cy="101473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影调是指画面中的影像所表现出的明暗层次和明暗关系。影调是构成景物具体形象的基本因素，是构图造型、烘托气氛、表达情感的重要表现手段。在摄影摄像中，影响画面影调的因素主要是光线的强度和角度的变化。</a:t>
            </a:r>
            <a:endParaRPr sz="2000">
              <a:solidFill>
                <a:srgbClr val="382C78"/>
              </a:solidFill>
              <a:sym typeface="+mn-ea"/>
            </a:endParaRPr>
          </a:p>
        </p:txBody>
      </p:sp>
      <p:sp>
        <p:nvSpPr>
          <p:cNvPr id="5" name="文本框 4"/>
          <p:cNvSpPr txBox="1"/>
          <p:nvPr/>
        </p:nvSpPr>
        <p:spPr>
          <a:xfrm>
            <a:off x="264795" y="2194560"/>
            <a:ext cx="10248900" cy="398780"/>
          </a:xfrm>
          <a:prstGeom prst="rect">
            <a:avLst/>
          </a:prstGeom>
          <a:noFill/>
        </p:spPr>
        <p:txBody>
          <a:bodyPr wrap="square" rtlCol="0" anchor="t">
            <a:spAutoFit/>
          </a:bodyPr>
          <a:p>
            <a:r>
              <a:rPr sz="2000">
                <a:solidFill>
                  <a:srgbClr val="382C78"/>
                </a:solidFill>
                <a:sym typeface="+mn-ea"/>
              </a:rPr>
              <a:t>（一）高调</a:t>
            </a:r>
            <a:endParaRPr sz="2000">
              <a:solidFill>
                <a:srgbClr val="382C78"/>
              </a:solidFill>
              <a:sym typeface="+mn-ea"/>
            </a:endParaRPr>
          </a:p>
        </p:txBody>
      </p:sp>
      <p:grpSp>
        <p:nvGrpSpPr>
          <p:cNvPr id="4" name="组合 3"/>
          <p:cNvGrpSpPr/>
          <p:nvPr/>
        </p:nvGrpSpPr>
        <p:grpSpPr>
          <a:xfrm>
            <a:off x="723900" y="2593340"/>
            <a:ext cx="10694035" cy="922020"/>
            <a:chOff x="9363" y="3519"/>
            <a:chExt cx="16841" cy="1452"/>
          </a:xfrm>
        </p:grpSpPr>
        <p:sp>
          <p:nvSpPr>
            <p:cNvPr id="8" name="矩形 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文本框 9"/>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以浅灰、白色及亮度等级偏高的色彩为主构成的画面影调称为高调，又称明调、亮调。拍摄高调画面宜选取明亮背景下的明亮主体来构成画面。</a:t>
              </a:r>
              <a:endParaRPr lang="zh-CN" altLang="en-US" dirty="0">
                <a:latin typeface="+mn-ea"/>
                <a:cs typeface="宋体" panose="02010600030101010101" pitchFamily="2" charset="-122"/>
                <a:sym typeface="+mn-ea"/>
              </a:endParaRPr>
            </a:p>
          </p:txBody>
        </p:sp>
      </p:grpSp>
      <p:grpSp>
        <p:nvGrpSpPr>
          <p:cNvPr id="20" name="组合 19"/>
          <p:cNvGrpSpPr/>
          <p:nvPr/>
        </p:nvGrpSpPr>
        <p:grpSpPr>
          <a:xfrm>
            <a:off x="723900" y="3610610"/>
            <a:ext cx="10694035" cy="635000"/>
            <a:chOff x="9363" y="3519"/>
            <a:chExt cx="16841" cy="1000"/>
          </a:xfrm>
        </p:grpSpPr>
        <p:sp>
          <p:nvSpPr>
            <p:cNvPr id="24" name="矩形 23"/>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6" name="文本框 25"/>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为了获得明亮主体，多采用正面散射光或顺光照明，同时主体以白色及亮度等级偏高的色彩为主。</a:t>
              </a:r>
              <a:endParaRPr lang="zh-CN" altLang="en-US" dirty="0">
                <a:latin typeface="+mn-ea"/>
                <a:cs typeface="宋体" panose="02010600030101010101" pitchFamily="2" charset="-122"/>
                <a:sym typeface="+mn-ea"/>
              </a:endParaRPr>
            </a:p>
          </p:txBody>
        </p:sp>
      </p:grpSp>
      <p:grpSp>
        <p:nvGrpSpPr>
          <p:cNvPr id="27" name="组合 26"/>
          <p:cNvGrpSpPr/>
          <p:nvPr/>
        </p:nvGrpSpPr>
        <p:grpSpPr>
          <a:xfrm>
            <a:off x="723900" y="4537075"/>
            <a:ext cx="10694035" cy="922020"/>
            <a:chOff x="9363" y="3519"/>
            <a:chExt cx="16841" cy="1452"/>
          </a:xfrm>
        </p:grpSpPr>
        <p:sp>
          <p:nvSpPr>
            <p:cNvPr id="28" name="矩形 2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文本框 28"/>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高调画面在构成上必须有少量的暗色或亮度等级低的色彩作对比映衬，形成一定的层次，使亮调更为突出。</a:t>
              </a:r>
              <a:endParaRPr lang="zh-CN" altLang="en-US" dirty="0">
                <a:latin typeface="+mn-ea"/>
                <a:cs typeface="宋体" panose="02010600030101010101" pitchFamily="2" charset="-122"/>
                <a:sym typeface="+mn-ea"/>
              </a:endParaRPr>
            </a:p>
          </p:txBody>
        </p:sp>
      </p:grpSp>
      <p:grpSp>
        <p:nvGrpSpPr>
          <p:cNvPr id="30" name="组合 29"/>
          <p:cNvGrpSpPr/>
          <p:nvPr/>
        </p:nvGrpSpPr>
        <p:grpSpPr>
          <a:xfrm>
            <a:off x="723900" y="5459095"/>
            <a:ext cx="10694035" cy="922020"/>
            <a:chOff x="9363" y="3519"/>
            <a:chExt cx="16841" cy="1452"/>
          </a:xfrm>
        </p:grpSpPr>
        <p:sp>
          <p:nvSpPr>
            <p:cNvPr id="41" name="矩形 4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文本框 41"/>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高调画面中亮的部分面积大，以明为主，给人以明朗、纯洁、活泼、轻快的感觉。高调画面构成的情节段落多用于表现特定的心理情绪</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577080" cy="1141095"/>
            <a:chOff x="417" y="61"/>
            <a:chExt cx="7208" cy="1797"/>
          </a:xfrm>
        </p:grpSpPr>
        <p:sp>
          <p:nvSpPr>
            <p:cNvPr id="15" name="文本框 14"/>
            <p:cNvSpPr txBox="1"/>
            <p:nvPr/>
          </p:nvSpPr>
          <p:spPr>
            <a:xfrm>
              <a:off x="417" y="842"/>
              <a:ext cx="3168" cy="1016"/>
            </a:xfrm>
            <a:prstGeom prst="rect">
              <a:avLst/>
            </a:prstGeom>
            <a:noFill/>
          </p:spPr>
          <p:txBody>
            <a:bodyPr wrap="none" rtlCol="0" anchor="t">
              <a:spAutoFit/>
            </a:bodyPr>
            <a:p>
              <a:pPr algn="l"/>
              <a:r>
                <a:rPr lang="zh-CN" altLang="en-US" sz="3600">
                  <a:solidFill>
                    <a:srgbClr val="382C78"/>
                  </a:solidFill>
                  <a:sym typeface="+mn-ea"/>
                </a:rPr>
                <a:t>三、影调</a:t>
              </a:r>
              <a:endParaRPr lang="zh-CN" altLang="en-US" sz="3600">
                <a:solidFill>
                  <a:srgbClr val="382C78"/>
                </a:solidFill>
                <a:sym typeface="+mn-ea"/>
              </a:endParaRPr>
            </a:p>
          </p:txBody>
        </p:sp>
        <p:grpSp>
          <p:nvGrpSpPr>
            <p:cNvPr id="36" name="组合 35"/>
            <p:cNvGrpSpPr/>
            <p:nvPr/>
          </p:nvGrpSpPr>
          <p:grpSpPr>
            <a:xfrm>
              <a:off x="1141" y="61"/>
              <a:ext cx="6484" cy="781"/>
              <a:chOff x="1141" y="61"/>
              <a:chExt cx="6484" cy="781"/>
            </a:xfrm>
          </p:grpSpPr>
          <p:sp>
            <p:nvSpPr>
              <p:cNvPr id="32" name="矩形 31"/>
              <p:cNvSpPr/>
              <p:nvPr/>
            </p:nvSpPr>
            <p:spPr>
              <a:xfrm>
                <a:off x="1251" y="61"/>
                <a:ext cx="624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141" y="226"/>
                <a:ext cx="6484" cy="384"/>
              </a:xfrm>
              <a:prstGeom prst="rect">
                <a:avLst/>
              </a:prstGeom>
              <a:noFill/>
            </p:spPr>
            <p:txBody>
              <a:bodyPr wrap="square" rtlCol="0">
                <a:spAutoFit/>
              </a:bodyPr>
              <a:p>
                <a:pPr algn="l"/>
                <a:r>
                  <a:rPr>
                    <a:solidFill>
                      <a:schemeClr val="bg1"/>
                    </a:solidFill>
                  </a:rPr>
                  <a:t>第三节	影视拍摄画面构图的形式要素</a:t>
                </a:r>
                <a:endParaRPr>
                  <a:solidFill>
                    <a:schemeClr val="bg1"/>
                  </a:solidFill>
                </a:endParaRPr>
              </a:p>
            </p:txBody>
          </p:sp>
        </p:grpSp>
      </p:grpSp>
      <p:sp>
        <p:nvSpPr>
          <p:cNvPr id="5" name="文本框 4"/>
          <p:cNvSpPr txBox="1"/>
          <p:nvPr/>
        </p:nvSpPr>
        <p:spPr>
          <a:xfrm>
            <a:off x="264795" y="1179830"/>
            <a:ext cx="10248900" cy="398780"/>
          </a:xfrm>
          <a:prstGeom prst="rect">
            <a:avLst/>
          </a:prstGeom>
          <a:noFill/>
        </p:spPr>
        <p:txBody>
          <a:bodyPr wrap="square" rtlCol="0" anchor="t">
            <a:spAutoFit/>
          </a:bodyPr>
          <a:p>
            <a:r>
              <a:rPr sz="2000">
                <a:solidFill>
                  <a:srgbClr val="382C78"/>
                </a:solidFill>
                <a:sym typeface="+mn-ea"/>
              </a:rPr>
              <a:t>（二）低调</a:t>
            </a:r>
            <a:endParaRPr sz="2000">
              <a:solidFill>
                <a:srgbClr val="382C78"/>
              </a:solidFill>
              <a:sym typeface="+mn-ea"/>
            </a:endParaRPr>
          </a:p>
        </p:txBody>
      </p:sp>
      <p:grpSp>
        <p:nvGrpSpPr>
          <p:cNvPr id="4" name="组合 3"/>
          <p:cNvGrpSpPr/>
          <p:nvPr/>
        </p:nvGrpSpPr>
        <p:grpSpPr>
          <a:xfrm>
            <a:off x="723900" y="1417955"/>
            <a:ext cx="10694035" cy="1881505"/>
            <a:chOff x="9363" y="3519"/>
            <a:chExt cx="16841" cy="2963"/>
          </a:xfrm>
        </p:grpSpPr>
        <p:sp>
          <p:nvSpPr>
            <p:cNvPr id="8" name="矩形 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文本框 9"/>
            <p:cNvSpPr txBox="1"/>
            <p:nvPr/>
          </p:nvSpPr>
          <p:spPr>
            <a:xfrm>
              <a:off x="10093" y="3519"/>
              <a:ext cx="16111" cy="2963"/>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以深灰、黑色及亮度等级偏低的色彩为主构成的画面影调称为低调，又称暗调、深调。拍摄低调画面宜选取深暗背景下的深色主体来构成画面。</a:t>
              </a:r>
              <a:r>
                <a:rPr lang="zh-CN" altLang="en-US" dirty="0">
                  <a:latin typeface="+mn-ea"/>
                  <a:cs typeface="宋体" panose="02010600030101010101" pitchFamily="2" charset="-122"/>
                  <a:sym typeface="+mn-ea"/>
                </a:rPr>
                <a:t>为了获得深色主体，多采用侧光、逆光或顶光照明，同时主体以黑色及亮度等级偏低的色彩为主。</a:t>
              </a:r>
              <a:endParaRPr lang="zh-CN" altLang="en-US" dirty="0">
                <a:latin typeface="+mn-ea"/>
                <a:cs typeface="宋体" panose="02010600030101010101" pitchFamily="2" charset="-122"/>
                <a:sym typeface="+mn-ea"/>
              </a:endParaRPr>
            </a:p>
            <a:p>
              <a:pPr algn="l" defTabSz="1218565">
                <a:lnSpc>
                  <a:spcPct val="150000"/>
                </a:lnSpc>
                <a:spcBef>
                  <a:spcPts val="1000"/>
                </a:spcBef>
                <a:defRPr/>
              </a:pPr>
              <a:endParaRPr lang="zh-CN" altLang="en-US" dirty="0">
                <a:latin typeface="+mn-ea"/>
                <a:cs typeface="宋体" panose="02010600030101010101" pitchFamily="2" charset="-122"/>
                <a:sym typeface="+mn-ea"/>
              </a:endParaRPr>
            </a:p>
          </p:txBody>
        </p:sp>
      </p:grpSp>
      <p:grpSp>
        <p:nvGrpSpPr>
          <p:cNvPr id="27" name="组合 26"/>
          <p:cNvGrpSpPr/>
          <p:nvPr/>
        </p:nvGrpSpPr>
        <p:grpSpPr>
          <a:xfrm>
            <a:off x="723900" y="2630170"/>
            <a:ext cx="10694035" cy="1881505"/>
            <a:chOff x="9363" y="3519"/>
            <a:chExt cx="16841" cy="2963"/>
          </a:xfrm>
        </p:grpSpPr>
        <p:sp>
          <p:nvSpPr>
            <p:cNvPr id="28" name="矩形 2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文本框 28"/>
            <p:cNvSpPr txBox="1"/>
            <p:nvPr/>
          </p:nvSpPr>
          <p:spPr>
            <a:xfrm>
              <a:off x="10093" y="3519"/>
              <a:ext cx="16111" cy="2963"/>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低调画面在构成上必须有少量的白色、浅灰色或亮度等级偏高的色彩，增加影调层次，以反衬大面积的暗调，使暗调更为突出。</a:t>
              </a:r>
              <a:r>
                <a:rPr lang="zh-CN" altLang="en-US" dirty="0">
                  <a:latin typeface="+mn-ea"/>
                  <a:cs typeface="宋体" panose="02010600030101010101" pitchFamily="2" charset="-122"/>
                  <a:sym typeface="+mn-ea"/>
                </a:rPr>
                <a:t>低调画面中暗的部分面积大，以暗为主，给人以深沉、凝重、刚毅的感觉。低调画面构成的情节段落多用于表现特定的心理情绪和环境气氛。</a:t>
              </a:r>
              <a:endParaRPr lang="zh-CN" altLang="en-US" dirty="0">
                <a:latin typeface="+mn-ea"/>
                <a:cs typeface="宋体" panose="02010600030101010101" pitchFamily="2" charset="-122"/>
                <a:sym typeface="+mn-ea"/>
              </a:endParaRPr>
            </a:p>
            <a:p>
              <a:pPr algn="l" defTabSz="1218565">
                <a:lnSpc>
                  <a:spcPct val="150000"/>
                </a:lnSpc>
                <a:spcBef>
                  <a:spcPts val="1000"/>
                </a:spcBef>
                <a:defRPr/>
              </a:pPr>
              <a:endParaRPr lang="zh-CN" altLang="en-US" dirty="0">
                <a:latin typeface="+mn-ea"/>
                <a:cs typeface="宋体" panose="02010600030101010101" pitchFamily="2" charset="-122"/>
                <a:sym typeface="+mn-ea"/>
              </a:endParaRPr>
            </a:p>
          </p:txBody>
        </p:sp>
      </p:grpSp>
      <p:sp>
        <p:nvSpPr>
          <p:cNvPr id="6" name="文本框 5"/>
          <p:cNvSpPr txBox="1"/>
          <p:nvPr/>
        </p:nvSpPr>
        <p:spPr>
          <a:xfrm>
            <a:off x="264795" y="3890010"/>
            <a:ext cx="10248900" cy="398780"/>
          </a:xfrm>
          <a:prstGeom prst="rect">
            <a:avLst/>
          </a:prstGeom>
          <a:noFill/>
        </p:spPr>
        <p:txBody>
          <a:bodyPr wrap="square" rtlCol="0" anchor="t">
            <a:spAutoFit/>
          </a:bodyPr>
          <a:p>
            <a:r>
              <a:rPr sz="2000">
                <a:solidFill>
                  <a:srgbClr val="382C78"/>
                </a:solidFill>
                <a:sym typeface="+mn-ea"/>
              </a:rPr>
              <a:t>（三）硬调</a:t>
            </a:r>
            <a:endParaRPr sz="2000">
              <a:solidFill>
                <a:srgbClr val="382C78"/>
              </a:solidFill>
              <a:sym typeface="+mn-ea"/>
            </a:endParaRPr>
          </a:p>
        </p:txBody>
      </p:sp>
      <p:grpSp>
        <p:nvGrpSpPr>
          <p:cNvPr id="44" name="组合 43"/>
          <p:cNvGrpSpPr/>
          <p:nvPr/>
        </p:nvGrpSpPr>
        <p:grpSpPr>
          <a:xfrm>
            <a:off x="723900" y="4150360"/>
            <a:ext cx="10694035" cy="922020"/>
            <a:chOff x="9363" y="3519"/>
            <a:chExt cx="16841" cy="1452"/>
          </a:xfrm>
        </p:grpSpPr>
        <p:sp>
          <p:nvSpPr>
            <p:cNvPr id="45" name="矩形 4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6" name="文本框 45"/>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硬调画面的特征是画面的明暗对比和色彩对比强烈， 反差大，画面形象明暗缺少中间层次过渡，梯度大。</a:t>
              </a:r>
              <a:endParaRPr lang="zh-CN" altLang="en-US" dirty="0">
                <a:latin typeface="+mn-ea"/>
                <a:cs typeface="宋体" panose="02010600030101010101" pitchFamily="2" charset="-122"/>
                <a:sym typeface="+mn-ea"/>
              </a:endParaRPr>
            </a:p>
          </p:txBody>
        </p:sp>
      </p:grpSp>
      <p:grpSp>
        <p:nvGrpSpPr>
          <p:cNvPr id="47" name="组合 46"/>
          <p:cNvGrpSpPr/>
          <p:nvPr/>
        </p:nvGrpSpPr>
        <p:grpSpPr>
          <a:xfrm>
            <a:off x="723900" y="4867910"/>
            <a:ext cx="10694035" cy="922020"/>
            <a:chOff x="9363" y="3519"/>
            <a:chExt cx="16841" cy="1452"/>
          </a:xfrm>
        </p:grpSpPr>
        <p:sp>
          <p:nvSpPr>
            <p:cNvPr id="48" name="矩形 47"/>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9" name="文本框 48"/>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拍摄时宜多采用侧光和侧逆光照明，使被摄主体受光面与背光面产生明显的光影对比。景物色彩多用原色，少用过渡色和补色。</a:t>
              </a:r>
              <a:endParaRPr lang="zh-CN" altLang="en-US" dirty="0">
                <a:latin typeface="+mn-ea"/>
                <a:cs typeface="宋体" panose="02010600030101010101" pitchFamily="2" charset="-122"/>
                <a:sym typeface="+mn-ea"/>
              </a:endParaRPr>
            </a:p>
          </p:txBody>
        </p:sp>
      </p:grpSp>
      <p:grpSp>
        <p:nvGrpSpPr>
          <p:cNvPr id="50" name="组合 49"/>
          <p:cNvGrpSpPr/>
          <p:nvPr/>
        </p:nvGrpSpPr>
        <p:grpSpPr>
          <a:xfrm>
            <a:off x="723900" y="5731510"/>
            <a:ext cx="10694035" cy="922020"/>
            <a:chOff x="9363" y="3519"/>
            <a:chExt cx="16841" cy="1452"/>
          </a:xfrm>
        </p:grpSpPr>
        <p:sp>
          <p:nvSpPr>
            <p:cNvPr id="51" name="矩形 5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2" name="文本框 51"/>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硬调有利于表现男子汉形象，给人以粗犷、硬朗、豪爽的感觉。硬调画面适用于表现战争和恐怖的气氛，也适用于表现粗犷豪放的情绪。</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577080" cy="1141095"/>
            <a:chOff x="417" y="61"/>
            <a:chExt cx="7208" cy="1797"/>
          </a:xfrm>
        </p:grpSpPr>
        <p:sp>
          <p:nvSpPr>
            <p:cNvPr id="15" name="文本框 14"/>
            <p:cNvSpPr txBox="1"/>
            <p:nvPr/>
          </p:nvSpPr>
          <p:spPr>
            <a:xfrm>
              <a:off x="417" y="842"/>
              <a:ext cx="3168" cy="1016"/>
            </a:xfrm>
            <a:prstGeom prst="rect">
              <a:avLst/>
            </a:prstGeom>
            <a:noFill/>
          </p:spPr>
          <p:txBody>
            <a:bodyPr wrap="none" rtlCol="0" anchor="t">
              <a:spAutoFit/>
            </a:bodyPr>
            <a:p>
              <a:pPr algn="l"/>
              <a:r>
                <a:rPr lang="zh-CN" altLang="en-US" sz="3600">
                  <a:solidFill>
                    <a:srgbClr val="382C78"/>
                  </a:solidFill>
                  <a:sym typeface="+mn-ea"/>
                </a:rPr>
                <a:t>三、影调</a:t>
              </a:r>
              <a:endParaRPr lang="zh-CN" altLang="en-US" sz="3600">
                <a:solidFill>
                  <a:srgbClr val="382C78"/>
                </a:solidFill>
                <a:sym typeface="+mn-ea"/>
              </a:endParaRPr>
            </a:p>
          </p:txBody>
        </p:sp>
        <p:grpSp>
          <p:nvGrpSpPr>
            <p:cNvPr id="36" name="组合 35"/>
            <p:cNvGrpSpPr/>
            <p:nvPr/>
          </p:nvGrpSpPr>
          <p:grpSpPr>
            <a:xfrm>
              <a:off x="1141" y="61"/>
              <a:ext cx="6484" cy="781"/>
              <a:chOff x="1141" y="61"/>
              <a:chExt cx="6484" cy="781"/>
            </a:xfrm>
          </p:grpSpPr>
          <p:sp>
            <p:nvSpPr>
              <p:cNvPr id="32" name="矩形 31"/>
              <p:cNvSpPr/>
              <p:nvPr/>
            </p:nvSpPr>
            <p:spPr>
              <a:xfrm>
                <a:off x="1251" y="61"/>
                <a:ext cx="624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141" y="226"/>
                <a:ext cx="6484" cy="384"/>
              </a:xfrm>
              <a:prstGeom prst="rect">
                <a:avLst/>
              </a:prstGeom>
              <a:noFill/>
            </p:spPr>
            <p:txBody>
              <a:bodyPr wrap="square" rtlCol="0">
                <a:spAutoFit/>
              </a:bodyPr>
              <a:p>
                <a:pPr algn="l"/>
                <a:r>
                  <a:rPr>
                    <a:solidFill>
                      <a:schemeClr val="bg1"/>
                    </a:solidFill>
                  </a:rPr>
                  <a:t>第三节	影视拍摄画面构图的形式要素</a:t>
                </a:r>
                <a:endParaRPr>
                  <a:solidFill>
                    <a:schemeClr val="bg1"/>
                  </a:solidFill>
                </a:endParaRPr>
              </a:p>
            </p:txBody>
          </p:sp>
        </p:grpSp>
      </p:grpSp>
      <p:grpSp>
        <p:nvGrpSpPr>
          <p:cNvPr id="30" name="组合 29"/>
          <p:cNvGrpSpPr/>
          <p:nvPr/>
        </p:nvGrpSpPr>
        <p:grpSpPr>
          <a:xfrm>
            <a:off x="723900" y="1292225"/>
            <a:ext cx="10694035" cy="922020"/>
            <a:chOff x="9363" y="3519"/>
            <a:chExt cx="16841" cy="1452"/>
          </a:xfrm>
        </p:grpSpPr>
        <p:sp>
          <p:nvSpPr>
            <p:cNvPr id="41" name="矩形 4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文本框 41"/>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软调画面的特征是画面的明暗对比和色彩对比柔和， 反差小，中间过渡层次丰富，级差小、质感细腻。</a:t>
              </a:r>
              <a:endParaRPr lang="zh-CN" altLang="en-US" dirty="0">
                <a:latin typeface="+mn-ea"/>
                <a:cs typeface="宋体" panose="02010600030101010101" pitchFamily="2" charset="-122"/>
                <a:sym typeface="+mn-ea"/>
              </a:endParaRPr>
            </a:p>
          </p:txBody>
        </p:sp>
      </p:grpSp>
      <p:sp>
        <p:nvSpPr>
          <p:cNvPr id="2" name="文本框 1"/>
          <p:cNvSpPr txBox="1"/>
          <p:nvPr/>
        </p:nvSpPr>
        <p:spPr>
          <a:xfrm>
            <a:off x="264795" y="1066800"/>
            <a:ext cx="10248900" cy="398780"/>
          </a:xfrm>
          <a:prstGeom prst="rect">
            <a:avLst/>
          </a:prstGeom>
          <a:noFill/>
        </p:spPr>
        <p:txBody>
          <a:bodyPr wrap="square" rtlCol="0" anchor="t">
            <a:spAutoFit/>
          </a:bodyPr>
          <a:p>
            <a:r>
              <a:rPr sz="2000">
                <a:solidFill>
                  <a:srgbClr val="382C78"/>
                </a:solidFill>
                <a:sym typeface="+mn-ea"/>
              </a:rPr>
              <a:t>（四）软调</a:t>
            </a:r>
            <a:endParaRPr sz="2000">
              <a:solidFill>
                <a:srgbClr val="382C78"/>
              </a:solidFill>
              <a:sym typeface="+mn-ea"/>
            </a:endParaRPr>
          </a:p>
        </p:txBody>
      </p:sp>
      <p:grpSp>
        <p:nvGrpSpPr>
          <p:cNvPr id="6" name="组合 5"/>
          <p:cNvGrpSpPr/>
          <p:nvPr/>
        </p:nvGrpSpPr>
        <p:grpSpPr>
          <a:xfrm>
            <a:off x="723900" y="2053590"/>
            <a:ext cx="10694035" cy="922020"/>
            <a:chOff x="9363" y="3519"/>
            <a:chExt cx="16841" cy="1452"/>
          </a:xfrm>
        </p:grpSpPr>
        <p:sp>
          <p:nvSpPr>
            <p:cNvPr id="7" name="矩形 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拍摄时多采用正面光、散射光，以减小被拍摄对象的投影。运用侧光或侧逆光时要注意使用散射光来冲淡背光面和受光面的强反差，以增加过渡层次。景物色彩多选用补色作过渡色。</a:t>
              </a:r>
              <a:endParaRPr lang="zh-CN" altLang="en-US" dirty="0">
                <a:latin typeface="+mn-ea"/>
                <a:cs typeface="宋体" panose="02010600030101010101" pitchFamily="2" charset="-122"/>
                <a:sym typeface="+mn-ea"/>
              </a:endParaRPr>
            </a:p>
          </p:txBody>
        </p:sp>
      </p:grpSp>
      <p:grpSp>
        <p:nvGrpSpPr>
          <p:cNvPr id="11" name="组合 10"/>
          <p:cNvGrpSpPr/>
          <p:nvPr/>
        </p:nvGrpSpPr>
        <p:grpSpPr>
          <a:xfrm>
            <a:off x="723900" y="2858770"/>
            <a:ext cx="10694035" cy="922020"/>
            <a:chOff x="9363" y="3519"/>
            <a:chExt cx="16841" cy="1452"/>
          </a:xfrm>
        </p:grpSpPr>
        <p:sp>
          <p:nvSpPr>
            <p:cNvPr id="12" name="矩形 1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文本框 12"/>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软调画面通常表现女性和儿童形象，给人以细腻、温婉、柔和的感觉。软调画面适宜表现轻松、舒缓、温和、抒情的心理情绪。</a:t>
              </a:r>
              <a:endParaRPr lang="zh-CN" altLang="en-US" dirty="0">
                <a:latin typeface="+mn-ea"/>
                <a:cs typeface="宋体" panose="02010600030101010101" pitchFamily="2" charset="-122"/>
                <a:sym typeface="+mn-ea"/>
              </a:endParaRPr>
            </a:p>
          </p:txBody>
        </p:sp>
      </p:grpSp>
      <p:sp>
        <p:nvSpPr>
          <p:cNvPr id="14" name="文本框 13"/>
          <p:cNvSpPr txBox="1"/>
          <p:nvPr/>
        </p:nvSpPr>
        <p:spPr>
          <a:xfrm>
            <a:off x="264795" y="3751580"/>
            <a:ext cx="10248900" cy="398780"/>
          </a:xfrm>
          <a:prstGeom prst="rect">
            <a:avLst/>
          </a:prstGeom>
          <a:noFill/>
        </p:spPr>
        <p:txBody>
          <a:bodyPr wrap="square" rtlCol="0" anchor="t">
            <a:spAutoFit/>
          </a:bodyPr>
          <a:p>
            <a:r>
              <a:rPr sz="2000">
                <a:solidFill>
                  <a:srgbClr val="382C78"/>
                </a:solidFill>
                <a:sym typeface="+mn-ea"/>
              </a:rPr>
              <a:t>（五）中间调</a:t>
            </a:r>
            <a:endParaRPr sz="2000">
              <a:solidFill>
                <a:srgbClr val="382C78"/>
              </a:solidFill>
              <a:sym typeface="+mn-ea"/>
            </a:endParaRPr>
          </a:p>
        </p:txBody>
      </p:sp>
      <p:grpSp>
        <p:nvGrpSpPr>
          <p:cNvPr id="16" name="组合 15"/>
          <p:cNvGrpSpPr/>
          <p:nvPr/>
        </p:nvGrpSpPr>
        <p:grpSpPr>
          <a:xfrm>
            <a:off x="723900" y="4062730"/>
            <a:ext cx="10694035" cy="635000"/>
            <a:chOff x="9363" y="3519"/>
            <a:chExt cx="16841" cy="1000"/>
          </a:xfrm>
        </p:grpSpPr>
        <p:sp>
          <p:nvSpPr>
            <p:cNvPr id="17" name="矩形 1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中间调也叫标准调，画面明暗分布和明暗反差适中，影像层次丰富。</a:t>
              </a:r>
              <a:endParaRPr lang="zh-CN" altLang="en-US" dirty="0">
                <a:latin typeface="+mn-ea"/>
                <a:cs typeface="宋体" panose="02010600030101010101" pitchFamily="2" charset="-122"/>
                <a:sym typeface="+mn-ea"/>
              </a:endParaRPr>
            </a:p>
          </p:txBody>
        </p:sp>
      </p:grpSp>
      <p:grpSp>
        <p:nvGrpSpPr>
          <p:cNvPr id="19" name="组合 18"/>
          <p:cNvGrpSpPr/>
          <p:nvPr/>
        </p:nvGrpSpPr>
        <p:grpSpPr>
          <a:xfrm>
            <a:off x="723900" y="4774565"/>
            <a:ext cx="10694035" cy="922020"/>
            <a:chOff x="9363" y="3519"/>
            <a:chExt cx="16841" cy="1452"/>
          </a:xfrm>
        </p:grpSpPr>
        <p:sp>
          <p:nvSpPr>
            <p:cNvPr id="21" name="矩形 2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中间调画面能正常表现被摄对象的立体感、质感和色彩，是日常生活中最为常见的影调，易给观众真实、亲切的感受，是影视作品中最常用的影调形式。</a:t>
              </a:r>
              <a:endParaRPr lang="zh-CN" altLang="en-US" dirty="0">
                <a:latin typeface="+mn-ea"/>
                <a:cs typeface="宋体" panose="02010600030101010101" pitchFamily="2" charset="-122"/>
                <a:sym typeface="+mn-ea"/>
              </a:endParaRPr>
            </a:p>
          </p:txBody>
        </p:sp>
      </p:grpSp>
      <p:grpSp>
        <p:nvGrpSpPr>
          <p:cNvPr id="23" name="组合 22"/>
          <p:cNvGrpSpPr/>
          <p:nvPr/>
        </p:nvGrpSpPr>
        <p:grpSpPr>
          <a:xfrm>
            <a:off x="723900" y="5725795"/>
            <a:ext cx="10694035" cy="922020"/>
            <a:chOff x="9363" y="3519"/>
            <a:chExt cx="16841" cy="1452"/>
          </a:xfrm>
        </p:grpSpPr>
        <p:sp>
          <p:nvSpPr>
            <p:cNvPr id="25" name="矩形 24"/>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1" name="文本框 30"/>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拍摄时可采用多种方向的组合光照明，以避免光比过强、反差过大，但光线也不宜过于平淡，同时注意选择色彩亮度等级适中的景物入画。</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577080" cy="1141095"/>
            <a:chOff x="417" y="61"/>
            <a:chExt cx="7208" cy="1797"/>
          </a:xfrm>
        </p:grpSpPr>
        <p:sp>
          <p:nvSpPr>
            <p:cNvPr id="15" name="文本框 14"/>
            <p:cNvSpPr txBox="1"/>
            <p:nvPr/>
          </p:nvSpPr>
          <p:spPr>
            <a:xfrm>
              <a:off x="417" y="842"/>
              <a:ext cx="3168" cy="1016"/>
            </a:xfrm>
            <a:prstGeom prst="rect">
              <a:avLst/>
            </a:prstGeom>
            <a:noFill/>
          </p:spPr>
          <p:txBody>
            <a:bodyPr wrap="none" rtlCol="0" anchor="t">
              <a:spAutoFit/>
            </a:bodyPr>
            <a:p>
              <a:pPr algn="l"/>
              <a:r>
                <a:rPr lang="zh-CN" altLang="en-US" sz="3600">
                  <a:solidFill>
                    <a:srgbClr val="382C78"/>
                  </a:solidFill>
                  <a:sym typeface="+mn-ea"/>
                </a:rPr>
                <a:t>四、线条</a:t>
              </a:r>
              <a:endParaRPr lang="zh-CN" altLang="en-US" sz="3600">
                <a:solidFill>
                  <a:srgbClr val="382C78"/>
                </a:solidFill>
                <a:sym typeface="+mn-ea"/>
              </a:endParaRPr>
            </a:p>
          </p:txBody>
        </p:sp>
        <p:grpSp>
          <p:nvGrpSpPr>
            <p:cNvPr id="36" name="组合 35"/>
            <p:cNvGrpSpPr/>
            <p:nvPr/>
          </p:nvGrpSpPr>
          <p:grpSpPr>
            <a:xfrm>
              <a:off x="1141" y="61"/>
              <a:ext cx="6484" cy="781"/>
              <a:chOff x="1141" y="61"/>
              <a:chExt cx="6484" cy="781"/>
            </a:xfrm>
          </p:grpSpPr>
          <p:sp>
            <p:nvSpPr>
              <p:cNvPr id="32" name="矩形 31"/>
              <p:cNvSpPr/>
              <p:nvPr/>
            </p:nvSpPr>
            <p:spPr>
              <a:xfrm>
                <a:off x="1251" y="61"/>
                <a:ext cx="624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141" y="226"/>
                <a:ext cx="6484" cy="384"/>
              </a:xfrm>
              <a:prstGeom prst="rect">
                <a:avLst/>
              </a:prstGeom>
              <a:noFill/>
            </p:spPr>
            <p:txBody>
              <a:bodyPr wrap="square" rtlCol="0">
                <a:spAutoFit/>
              </a:bodyPr>
              <a:p>
                <a:pPr algn="l"/>
                <a:r>
                  <a:rPr>
                    <a:solidFill>
                      <a:schemeClr val="bg1"/>
                    </a:solidFill>
                  </a:rPr>
                  <a:t>第三节	影视拍摄画面构图的形式要素</a:t>
                </a:r>
                <a:endParaRPr>
                  <a:solidFill>
                    <a:schemeClr val="bg1"/>
                  </a:solidFill>
                </a:endParaRPr>
              </a:p>
            </p:txBody>
          </p:sp>
        </p:grpSp>
      </p:grpSp>
      <p:sp>
        <p:nvSpPr>
          <p:cNvPr id="5" name="文本框 4"/>
          <p:cNvSpPr txBox="1"/>
          <p:nvPr/>
        </p:nvSpPr>
        <p:spPr>
          <a:xfrm>
            <a:off x="971550" y="1179830"/>
            <a:ext cx="10248900" cy="706755"/>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线条是影视画面构图最基本的形式要素。线条可以勾画出画面的整体结构和主体形象，可以引导观众视线，可以产生情绪，可以布局画面，形成一种画面节奏、韵律和意境。</a:t>
            </a:r>
            <a:endParaRPr sz="2000">
              <a:solidFill>
                <a:srgbClr val="382C78"/>
              </a:solidFill>
              <a:sym typeface="+mn-ea"/>
            </a:endParaRPr>
          </a:p>
        </p:txBody>
      </p:sp>
      <p:sp>
        <p:nvSpPr>
          <p:cNvPr id="2" name="文本框 1"/>
          <p:cNvSpPr txBox="1"/>
          <p:nvPr/>
        </p:nvSpPr>
        <p:spPr>
          <a:xfrm>
            <a:off x="264795" y="1886585"/>
            <a:ext cx="10248900" cy="398780"/>
          </a:xfrm>
          <a:prstGeom prst="rect">
            <a:avLst/>
          </a:prstGeom>
          <a:noFill/>
        </p:spPr>
        <p:txBody>
          <a:bodyPr wrap="square" rtlCol="0" anchor="t">
            <a:spAutoFit/>
          </a:bodyPr>
          <a:p>
            <a:r>
              <a:rPr sz="2000">
                <a:solidFill>
                  <a:srgbClr val="382C78"/>
                </a:solidFill>
                <a:sym typeface="+mn-ea"/>
              </a:rPr>
              <a:t>（一）水平线条</a:t>
            </a:r>
            <a:endParaRPr sz="2000">
              <a:solidFill>
                <a:srgbClr val="382C78"/>
              </a:solidFill>
              <a:sym typeface="+mn-ea"/>
            </a:endParaRPr>
          </a:p>
        </p:txBody>
      </p:sp>
      <p:grpSp>
        <p:nvGrpSpPr>
          <p:cNvPr id="30" name="组合 29"/>
          <p:cNvGrpSpPr/>
          <p:nvPr/>
        </p:nvGrpSpPr>
        <p:grpSpPr>
          <a:xfrm>
            <a:off x="794385" y="2285365"/>
            <a:ext cx="10694035" cy="635000"/>
            <a:chOff x="9363" y="3519"/>
            <a:chExt cx="16841" cy="1000"/>
          </a:xfrm>
        </p:grpSpPr>
        <p:sp>
          <p:nvSpPr>
            <p:cNvPr id="41" name="矩形 4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文本框 41"/>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水平线条具有横向的稳定性，使画面构图平稳，是最基本的主导线条。</a:t>
              </a:r>
              <a:endParaRPr lang="zh-CN" altLang="en-US" dirty="0">
                <a:latin typeface="+mn-ea"/>
                <a:cs typeface="宋体" panose="02010600030101010101" pitchFamily="2" charset="-122"/>
                <a:sym typeface="+mn-ea"/>
              </a:endParaRPr>
            </a:p>
          </p:txBody>
        </p:sp>
      </p:grpSp>
      <p:grpSp>
        <p:nvGrpSpPr>
          <p:cNvPr id="4" name="组合 3"/>
          <p:cNvGrpSpPr/>
          <p:nvPr/>
        </p:nvGrpSpPr>
        <p:grpSpPr>
          <a:xfrm>
            <a:off x="794385" y="2967990"/>
            <a:ext cx="10694035" cy="922020"/>
            <a:chOff x="9363" y="3519"/>
            <a:chExt cx="16841" cy="1452"/>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它在视觉上具有向两侧延伸的趋势，给人以宽广、辽阔、舒展的感觉，适用于表现大地、湖面、草原、大海等宽阔的画面场景，常用来渲染平稳、宁静、辽阔与舒展的环境氛围。</a:t>
              </a:r>
              <a:endParaRPr lang="zh-CN" altLang="en-US" dirty="0">
                <a:latin typeface="+mn-ea"/>
                <a:cs typeface="宋体" panose="02010600030101010101" pitchFamily="2" charset="-122"/>
                <a:sym typeface="+mn-ea"/>
              </a:endParaRPr>
            </a:p>
          </p:txBody>
        </p:sp>
      </p:grpSp>
      <p:sp>
        <p:nvSpPr>
          <p:cNvPr id="11" name="文本框 10"/>
          <p:cNvSpPr txBox="1"/>
          <p:nvPr/>
        </p:nvSpPr>
        <p:spPr>
          <a:xfrm>
            <a:off x="264795" y="3890010"/>
            <a:ext cx="10248900" cy="398780"/>
          </a:xfrm>
          <a:prstGeom prst="rect">
            <a:avLst/>
          </a:prstGeom>
          <a:noFill/>
        </p:spPr>
        <p:txBody>
          <a:bodyPr wrap="square" rtlCol="0" anchor="t">
            <a:spAutoFit/>
          </a:bodyPr>
          <a:p>
            <a:r>
              <a:rPr sz="2000">
                <a:solidFill>
                  <a:srgbClr val="382C78"/>
                </a:solidFill>
                <a:sym typeface="+mn-ea"/>
              </a:rPr>
              <a:t>（二）垂直线条</a:t>
            </a:r>
            <a:endParaRPr sz="2000">
              <a:solidFill>
                <a:srgbClr val="382C78"/>
              </a:solidFill>
              <a:sym typeface="+mn-ea"/>
            </a:endParaRPr>
          </a:p>
        </p:txBody>
      </p:sp>
      <p:grpSp>
        <p:nvGrpSpPr>
          <p:cNvPr id="12" name="组合 11"/>
          <p:cNvGrpSpPr/>
          <p:nvPr/>
        </p:nvGrpSpPr>
        <p:grpSpPr>
          <a:xfrm>
            <a:off x="794385" y="4288790"/>
            <a:ext cx="10694035" cy="1337945"/>
            <a:chOff x="9363" y="3519"/>
            <a:chExt cx="16841" cy="2107"/>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文本框 13"/>
            <p:cNvSpPr txBox="1"/>
            <p:nvPr/>
          </p:nvSpPr>
          <p:spPr>
            <a:xfrm>
              <a:off x="10093" y="3519"/>
              <a:ext cx="16111"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垂直线条在视觉上具有上下延伸的特性，表示高度和力量，给人以宏伟、庄严、挺拔、高大的感觉，垂直线条是拍摄高楼、塔碑、大树等高大景物的主导线条，通过仰拍可以营造出景物高耸、庄严的视觉效果。</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906780" y="1419860"/>
            <a:ext cx="10694035" cy="1337945"/>
            <a:chOff x="9363" y="3519"/>
            <a:chExt cx="16841" cy="2107"/>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摇镜头是指摄影机（摄像机）机位不变，借助于三脚架上的活动云台或以拍摄者身体作为支点，转动摄影机（摄像机）光学镜头轴线的一种拍摄方法。用这种方式拍摄的运动画面镜头被称为摇镜头。摇镜头可作垂直方向或水平方向的运动摇摄。</a:t>
              </a:r>
              <a:endParaRPr lang="zh-CN" altLang="en-US" dirty="0">
                <a:latin typeface="+mn-ea"/>
                <a:cs typeface="宋体" panose="02010600030101010101" pitchFamily="2" charset="-122"/>
                <a:sym typeface="+mn-ea"/>
              </a:endParaRPr>
            </a:p>
          </p:txBody>
        </p:sp>
      </p:grpSp>
      <p:grpSp>
        <p:nvGrpSpPr>
          <p:cNvPr id="22" name="组合 21"/>
          <p:cNvGrpSpPr/>
          <p:nvPr/>
        </p:nvGrpSpPr>
        <p:grpSpPr>
          <a:xfrm>
            <a:off x="906780" y="2757805"/>
            <a:ext cx="10348595" cy="922020"/>
            <a:chOff x="9363" y="3519"/>
            <a:chExt cx="16297" cy="1452"/>
          </a:xfrm>
        </p:grpSpPr>
        <p:sp>
          <p:nvSpPr>
            <p:cNvPr id="23" name="矩形 2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文本框 23"/>
            <p:cNvSpPr txBox="1"/>
            <p:nvPr/>
          </p:nvSpPr>
          <p:spPr>
            <a:xfrm>
              <a:off x="10093" y="3519"/>
              <a:ext cx="15567"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摇镜头的主要造型特点是：第一，引导观众视觉注意力由此及彼地关注画面内容的变化；第二，保持主体与时空的相对完整。</a:t>
              </a:r>
              <a:endParaRPr lang="zh-CN" altLang="en-US" dirty="0">
                <a:latin typeface="+mn-ea"/>
                <a:cs typeface="宋体" panose="02010600030101010101" pitchFamily="2" charset="-122"/>
                <a:sym typeface="+mn-ea"/>
              </a:endParaRPr>
            </a:p>
          </p:txBody>
        </p:sp>
      </p:grpSp>
      <p:grpSp>
        <p:nvGrpSpPr>
          <p:cNvPr id="3" name="组合 2"/>
          <p:cNvGrpSpPr/>
          <p:nvPr/>
        </p:nvGrpSpPr>
        <p:grpSpPr>
          <a:xfrm>
            <a:off x="264795" y="79375"/>
            <a:ext cx="2926080" cy="1246505"/>
            <a:chOff x="417" y="125"/>
            <a:chExt cx="4608" cy="1963"/>
          </a:xfrm>
        </p:grpSpPr>
        <p:sp>
          <p:nvSpPr>
            <p:cNvPr id="15" name="文本框 14"/>
            <p:cNvSpPr txBox="1"/>
            <p:nvPr/>
          </p:nvSpPr>
          <p:spPr>
            <a:xfrm>
              <a:off x="417" y="1072"/>
              <a:ext cx="4608" cy="1016"/>
            </a:xfrm>
            <a:prstGeom prst="rect">
              <a:avLst/>
            </a:prstGeom>
            <a:noFill/>
          </p:spPr>
          <p:txBody>
            <a:bodyPr wrap="none" rtlCol="0" anchor="t">
              <a:spAutoFit/>
            </a:bodyPr>
            <a:p>
              <a:pPr algn="l"/>
              <a:r>
                <a:rPr lang="zh-CN" altLang="en-US" sz="3600">
                  <a:solidFill>
                    <a:srgbClr val="382C78"/>
                  </a:solidFill>
                  <a:sym typeface="+mn-ea"/>
                </a:rPr>
                <a:t>（三）摇镜头</a:t>
              </a:r>
              <a:endParaRPr lang="zh-CN" altLang="en-US" sz="3600">
                <a:solidFill>
                  <a:srgbClr val="382C78"/>
                </a:solidFill>
                <a:sym typeface="+mn-ea"/>
              </a:endParaRPr>
            </a:p>
          </p:txBody>
        </p:sp>
        <p:grpSp>
          <p:nvGrpSpPr>
            <p:cNvPr id="36" name="组合 35"/>
            <p:cNvGrpSpPr/>
            <p:nvPr/>
          </p:nvGrpSpPr>
          <p:grpSpPr>
            <a:xfrm>
              <a:off x="1336" y="125"/>
              <a:ext cx="3400" cy="781"/>
              <a:chOff x="1336" y="125"/>
              <a:chExt cx="3400" cy="781"/>
            </a:xfrm>
          </p:grpSpPr>
          <p:sp>
            <p:nvSpPr>
              <p:cNvPr id="32" name="矩形 31"/>
              <p:cNvSpPr/>
              <p:nvPr/>
            </p:nvSpPr>
            <p:spPr>
              <a:xfrm>
                <a:off x="1336" y="125"/>
                <a:ext cx="340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428" y="225"/>
                <a:ext cx="3308" cy="580"/>
              </a:xfrm>
              <a:prstGeom prst="rect">
                <a:avLst/>
              </a:prstGeom>
              <a:noFill/>
            </p:spPr>
            <p:txBody>
              <a:bodyPr wrap="none" rtlCol="0">
                <a:spAutoFit/>
              </a:bodyPr>
              <a:p>
                <a:r>
                  <a:rPr lang="zh-CN" altLang="en-US">
                    <a:solidFill>
                      <a:schemeClr val="bg1"/>
                    </a:solidFill>
                  </a:rPr>
                  <a:t>第一节</a:t>
                </a:r>
                <a:r>
                  <a:rPr lang="en-US" altLang="zh-CN">
                    <a:solidFill>
                      <a:schemeClr val="bg1"/>
                    </a:solidFill>
                  </a:rPr>
                  <a:t>     </a:t>
                </a:r>
                <a:r>
                  <a:rPr lang="zh-CN" altLang="en-US">
                    <a:solidFill>
                      <a:schemeClr val="bg1"/>
                    </a:solidFill>
                  </a:rPr>
                  <a:t>画面艺术</a:t>
                </a:r>
                <a:endParaRPr lang="zh-CN" altLang="en-US">
                  <a:solidFill>
                    <a:schemeClr val="bg1"/>
                  </a:solidFill>
                </a:endParaRPr>
              </a:p>
            </p:txBody>
          </p:sp>
        </p:grpSp>
      </p:grpSp>
      <p:grpSp>
        <p:nvGrpSpPr>
          <p:cNvPr id="5" name="组合 4"/>
          <p:cNvGrpSpPr/>
          <p:nvPr/>
        </p:nvGrpSpPr>
        <p:grpSpPr>
          <a:xfrm>
            <a:off x="906780" y="3679825"/>
            <a:ext cx="10348595" cy="922020"/>
            <a:chOff x="9363" y="3519"/>
            <a:chExt cx="16297" cy="1452"/>
          </a:xfrm>
        </p:grpSpPr>
        <p:sp>
          <p:nvSpPr>
            <p:cNvPr id="6" name="矩形 5"/>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0093" y="3519"/>
              <a:ext cx="15567"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其主要功能是：第一，拓展画面表现空间；第二， 建立起同一空间中各个形象之间的关系；第三，常用于交代事件发生地点的环境，展现广阔的景象，展示时空的统一性。</a:t>
              </a:r>
              <a:endParaRPr lang="zh-CN" altLang="en-US" dirty="0">
                <a:latin typeface="+mn-ea"/>
                <a:cs typeface="宋体" panose="02010600030101010101" pitchFamily="2" charset="-122"/>
                <a:sym typeface="+mn-ea"/>
              </a:endParaRPr>
            </a:p>
          </p:txBody>
        </p:sp>
      </p:grpSp>
      <p:grpSp>
        <p:nvGrpSpPr>
          <p:cNvPr id="11" name="组合 10"/>
          <p:cNvGrpSpPr/>
          <p:nvPr/>
        </p:nvGrpSpPr>
        <p:grpSpPr>
          <a:xfrm>
            <a:off x="671195" y="4601845"/>
            <a:ext cx="11137265" cy="914400"/>
            <a:chOff x="1336" y="7266"/>
            <a:chExt cx="17539" cy="1440"/>
          </a:xfrm>
        </p:grpSpPr>
        <p:grpSp>
          <p:nvGrpSpPr>
            <p:cNvPr id="9" name="组合 8"/>
            <p:cNvGrpSpPr/>
            <p:nvPr/>
          </p:nvGrpSpPr>
          <p:grpSpPr>
            <a:xfrm>
              <a:off x="1336" y="7266"/>
              <a:ext cx="2483" cy="1440"/>
              <a:chOff x="982" y="7247"/>
              <a:chExt cx="2483" cy="1440"/>
            </a:xfrm>
          </p:grpSpPr>
          <p:sp>
            <p:nvSpPr>
              <p:cNvPr id="4" name="文本框 3"/>
              <p:cNvSpPr txBox="1"/>
              <p:nvPr/>
            </p:nvSpPr>
            <p:spPr>
              <a:xfrm>
                <a:off x="2158" y="7605"/>
                <a:ext cx="1307" cy="725"/>
              </a:xfrm>
              <a:prstGeom prst="rect">
                <a:avLst/>
              </a:prstGeom>
              <a:noFill/>
            </p:spPr>
            <p:txBody>
              <a:bodyPr wrap="square" rtlCol="0">
                <a:spAutoFit/>
              </a:bodyPr>
              <a:p>
                <a:r>
                  <a:rPr lang="zh-CN" altLang="zh-CN" sz="2400"/>
                  <a:t>案例</a:t>
                </a:r>
                <a:endParaRPr lang="zh-CN" altLang="zh-CN" sz="2400"/>
              </a:p>
            </p:txBody>
          </p:sp>
          <p:pic>
            <p:nvPicPr>
              <p:cNvPr id="8" name="图片 7" descr="303b343435303836373bb0b8c0fdb7d6cef6"/>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982" y="7247"/>
                <a:ext cx="1440" cy="1440"/>
              </a:xfrm>
              <a:prstGeom prst="rect">
                <a:avLst/>
              </a:prstGeom>
            </p:spPr>
          </p:pic>
        </p:grpSp>
        <p:sp>
          <p:nvSpPr>
            <p:cNvPr id="10" name="文本框 9"/>
            <p:cNvSpPr txBox="1"/>
            <p:nvPr/>
          </p:nvSpPr>
          <p:spPr>
            <a:xfrm>
              <a:off x="3657" y="7532"/>
              <a:ext cx="15218" cy="1016"/>
            </a:xfrm>
            <a:prstGeom prst="rect">
              <a:avLst/>
            </a:prstGeom>
            <a:noFill/>
          </p:spPr>
          <p:txBody>
            <a:bodyPr wrap="square" rtlCol="0">
              <a:spAutoFit/>
            </a:bodyPr>
            <a:p>
              <a:r>
                <a:rPr lang="zh-CN" altLang="en-US"/>
                <a:t>影片《泰坦尼克号》（美国，1997 年）开头的一组场面中，镜头从送行的人们开始缓慢摇到轮船，通过摇镜头表现即将进行首航的泰坦尼克号的巨大、气派。</a:t>
              </a:r>
              <a:endParaRPr lang="zh-CN" altLang="en-US"/>
            </a:p>
          </p:txBody>
        </p:sp>
      </p:grpSp>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577080" cy="1141095"/>
            <a:chOff x="417" y="61"/>
            <a:chExt cx="7208" cy="1797"/>
          </a:xfrm>
        </p:grpSpPr>
        <p:sp>
          <p:nvSpPr>
            <p:cNvPr id="15" name="文本框 14"/>
            <p:cNvSpPr txBox="1"/>
            <p:nvPr/>
          </p:nvSpPr>
          <p:spPr>
            <a:xfrm>
              <a:off x="417" y="842"/>
              <a:ext cx="3168" cy="1016"/>
            </a:xfrm>
            <a:prstGeom prst="rect">
              <a:avLst/>
            </a:prstGeom>
            <a:noFill/>
          </p:spPr>
          <p:txBody>
            <a:bodyPr wrap="none" rtlCol="0" anchor="t">
              <a:spAutoFit/>
            </a:bodyPr>
            <a:p>
              <a:pPr algn="l"/>
              <a:r>
                <a:rPr lang="zh-CN" altLang="en-US" sz="3600">
                  <a:solidFill>
                    <a:srgbClr val="382C78"/>
                  </a:solidFill>
                  <a:sym typeface="+mn-ea"/>
                </a:rPr>
                <a:t>四、线条</a:t>
              </a:r>
              <a:endParaRPr lang="zh-CN" altLang="en-US" sz="3600">
                <a:solidFill>
                  <a:srgbClr val="382C78"/>
                </a:solidFill>
                <a:sym typeface="+mn-ea"/>
              </a:endParaRPr>
            </a:p>
          </p:txBody>
        </p:sp>
        <p:grpSp>
          <p:nvGrpSpPr>
            <p:cNvPr id="36" name="组合 35"/>
            <p:cNvGrpSpPr/>
            <p:nvPr/>
          </p:nvGrpSpPr>
          <p:grpSpPr>
            <a:xfrm>
              <a:off x="1141" y="61"/>
              <a:ext cx="6484" cy="781"/>
              <a:chOff x="1141" y="61"/>
              <a:chExt cx="6484" cy="781"/>
            </a:xfrm>
          </p:grpSpPr>
          <p:sp>
            <p:nvSpPr>
              <p:cNvPr id="32" name="矩形 31"/>
              <p:cNvSpPr/>
              <p:nvPr/>
            </p:nvSpPr>
            <p:spPr>
              <a:xfrm>
                <a:off x="1251" y="61"/>
                <a:ext cx="624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141" y="226"/>
                <a:ext cx="6484" cy="384"/>
              </a:xfrm>
              <a:prstGeom prst="rect">
                <a:avLst/>
              </a:prstGeom>
              <a:noFill/>
            </p:spPr>
            <p:txBody>
              <a:bodyPr wrap="square" rtlCol="0">
                <a:spAutoFit/>
              </a:bodyPr>
              <a:p>
                <a:pPr algn="l"/>
                <a:r>
                  <a:rPr>
                    <a:solidFill>
                      <a:schemeClr val="bg1"/>
                    </a:solidFill>
                  </a:rPr>
                  <a:t>第三节	影视拍摄画面构图的形式要素</a:t>
                </a:r>
                <a:endParaRPr>
                  <a:solidFill>
                    <a:schemeClr val="bg1"/>
                  </a:solidFill>
                </a:endParaRPr>
              </a:p>
            </p:txBody>
          </p:sp>
        </p:grpSp>
      </p:grpSp>
      <p:sp>
        <p:nvSpPr>
          <p:cNvPr id="2" name="文本框 1"/>
          <p:cNvSpPr txBox="1"/>
          <p:nvPr/>
        </p:nvSpPr>
        <p:spPr>
          <a:xfrm>
            <a:off x="264795" y="1179830"/>
            <a:ext cx="10248900" cy="398780"/>
          </a:xfrm>
          <a:prstGeom prst="rect">
            <a:avLst/>
          </a:prstGeom>
          <a:noFill/>
        </p:spPr>
        <p:txBody>
          <a:bodyPr wrap="square" rtlCol="0" anchor="t">
            <a:spAutoFit/>
          </a:bodyPr>
          <a:p>
            <a:r>
              <a:rPr sz="2000">
                <a:solidFill>
                  <a:srgbClr val="382C78"/>
                </a:solidFill>
                <a:sym typeface="+mn-ea"/>
              </a:rPr>
              <a:t>（三）斜线条</a:t>
            </a:r>
            <a:endParaRPr sz="2000">
              <a:solidFill>
                <a:srgbClr val="382C78"/>
              </a:solidFill>
              <a:sym typeface="+mn-ea"/>
            </a:endParaRPr>
          </a:p>
        </p:txBody>
      </p:sp>
      <p:grpSp>
        <p:nvGrpSpPr>
          <p:cNvPr id="30" name="组合 29"/>
          <p:cNvGrpSpPr/>
          <p:nvPr/>
        </p:nvGrpSpPr>
        <p:grpSpPr>
          <a:xfrm>
            <a:off x="794385" y="1578610"/>
            <a:ext cx="10694035" cy="922020"/>
            <a:chOff x="9363" y="3519"/>
            <a:chExt cx="16841" cy="1452"/>
          </a:xfrm>
        </p:grpSpPr>
        <p:sp>
          <p:nvSpPr>
            <p:cNvPr id="41" name="矩形 4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文本框 41"/>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斜线条具有非常强的动感和纵深感，尤其是以画面的两条对角线构图，使画面显得更活跃并增加戏剧性。斜线条构图使画面空间得以延伸，产生一种无形的张力，给人以运动、兴奋和不稳定的感觉。</a:t>
              </a:r>
              <a:endParaRPr lang="zh-CN" altLang="en-US" dirty="0">
                <a:latin typeface="+mn-ea"/>
                <a:cs typeface="宋体" panose="02010600030101010101" pitchFamily="2" charset="-122"/>
                <a:sym typeface="+mn-ea"/>
              </a:endParaRPr>
            </a:p>
          </p:txBody>
        </p:sp>
      </p:grpSp>
      <p:sp>
        <p:nvSpPr>
          <p:cNvPr id="11" name="文本框 10"/>
          <p:cNvSpPr txBox="1"/>
          <p:nvPr/>
        </p:nvSpPr>
        <p:spPr>
          <a:xfrm>
            <a:off x="264795" y="2678430"/>
            <a:ext cx="10248900" cy="398780"/>
          </a:xfrm>
          <a:prstGeom prst="rect">
            <a:avLst/>
          </a:prstGeom>
          <a:noFill/>
        </p:spPr>
        <p:txBody>
          <a:bodyPr wrap="square" rtlCol="0" anchor="t">
            <a:spAutoFit/>
          </a:bodyPr>
          <a:p>
            <a:r>
              <a:rPr sz="2000">
                <a:solidFill>
                  <a:srgbClr val="382C78"/>
                </a:solidFill>
                <a:sym typeface="+mn-ea"/>
              </a:rPr>
              <a:t>（二）垂直线条</a:t>
            </a:r>
            <a:endParaRPr sz="2000">
              <a:solidFill>
                <a:srgbClr val="382C78"/>
              </a:solidFill>
              <a:sym typeface="+mn-ea"/>
            </a:endParaRPr>
          </a:p>
        </p:txBody>
      </p:sp>
      <p:grpSp>
        <p:nvGrpSpPr>
          <p:cNvPr id="12" name="组合 11"/>
          <p:cNvGrpSpPr/>
          <p:nvPr/>
        </p:nvGrpSpPr>
        <p:grpSpPr>
          <a:xfrm>
            <a:off x="794385" y="3077210"/>
            <a:ext cx="10694035" cy="635000"/>
            <a:chOff x="9363" y="3519"/>
            <a:chExt cx="16841" cy="1000"/>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文本框 13"/>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曲线条是指有规律变化且带有圆弧弯曲的线条。常见的有 S 形曲线、C 形曲线和弧形曲线等。</a:t>
              </a:r>
              <a:endParaRPr lang="zh-CN" altLang="en-US" dirty="0">
                <a:latin typeface="+mn-ea"/>
                <a:cs typeface="宋体" panose="02010600030101010101" pitchFamily="2" charset="-122"/>
                <a:sym typeface="+mn-ea"/>
              </a:endParaRPr>
            </a:p>
          </p:txBody>
        </p:sp>
      </p:grpSp>
      <p:grpSp>
        <p:nvGrpSpPr>
          <p:cNvPr id="8" name="组合 7"/>
          <p:cNvGrpSpPr/>
          <p:nvPr/>
        </p:nvGrpSpPr>
        <p:grpSpPr>
          <a:xfrm>
            <a:off x="794385" y="3973830"/>
            <a:ext cx="10694035" cy="922020"/>
            <a:chOff x="9363" y="3519"/>
            <a:chExt cx="16841" cy="1452"/>
          </a:xfrm>
        </p:grpSpPr>
        <p:sp>
          <p:nvSpPr>
            <p:cNvPr id="9" name="矩形 8"/>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文本框 9"/>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曲线具有流动、柔软和韵律感强的特点。当画面构图以曲线条为主导线条时， 能增强画面的纵深感，并使观众的视线随着曲线移动，给人一种流畅、活泼、柔和、优美的感觉。</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577080" cy="1141095"/>
            <a:chOff x="417" y="61"/>
            <a:chExt cx="7208" cy="1797"/>
          </a:xfrm>
        </p:grpSpPr>
        <p:sp>
          <p:nvSpPr>
            <p:cNvPr id="15" name="文本框 14"/>
            <p:cNvSpPr txBox="1"/>
            <p:nvPr/>
          </p:nvSpPr>
          <p:spPr>
            <a:xfrm>
              <a:off x="417" y="842"/>
              <a:ext cx="3168" cy="1016"/>
            </a:xfrm>
            <a:prstGeom prst="rect">
              <a:avLst/>
            </a:prstGeom>
            <a:noFill/>
          </p:spPr>
          <p:txBody>
            <a:bodyPr wrap="none" rtlCol="0" anchor="t">
              <a:spAutoFit/>
            </a:bodyPr>
            <a:p>
              <a:pPr algn="l"/>
              <a:r>
                <a:rPr lang="zh-CN" altLang="en-US" sz="3600">
                  <a:solidFill>
                    <a:srgbClr val="382C78"/>
                  </a:solidFill>
                  <a:sym typeface="+mn-ea"/>
                </a:rPr>
                <a:t>五、质感</a:t>
              </a:r>
              <a:endParaRPr lang="zh-CN" altLang="en-US" sz="3600">
                <a:solidFill>
                  <a:srgbClr val="382C78"/>
                </a:solidFill>
                <a:sym typeface="+mn-ea"/>
              </a:endParaRPr>
            </a:p>
          </p:txBody>
        </p:sp>
        <p:grpSp>
          <p:nvGrpSpPr>
            <p:cNvPr id="36" name="组合 35"/>
            <p:cNvGrpSpPr/>
            <p:nvPr/>
          </p:nvGrpSpPr>
          <p:grpSpPr>
            <a:xfrm>
              <a:off x="1141" y="61"/>
              <a:ext cx="6484" cy="781"/>
              <a:chOff x="1141" y="61"/>
              <a:chExt cx="6484" cy="781"/>
            </a:xfrm>
          </p:grpSpPr>
          <p:sp>
            <p:nvSpPr>
              <p:cNvPr id="32" name="矩形 31"/>
              <p:cNvSpPr/>
              <p:nvPr/>
            </p:nvSpPr>
            <p:spPr>
              <a:xfrm>
                <a:off x="1251" y="61"/>
                <a:ext cx="6240"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141" y="226"/>
                <a:ext cx="6484" cy="384"/>
              </a:xfrm>
              <a:prstGeom prst="rect">
                <a:avLst/>
              </a:prstGeom>
              <a:noFill/>
            </p:spPr>
            <p:txBody>
              <a:bodyPr wrap="square" rtlCol="0">
                <a:spAutoFit/>
              </a:bodyPr>
              <a:p>
                <a:pPr algn="l"/>
                <a:r>
                  <a:rPr>
                    <a:solidFill>
                      <a:schemeClr val="bg1"/>
                    </a:solidFill>
                  </a:rPr>
                  <a:t>第三节	影视拍摄画面构图的形式要素</a:t>
                </a:r>
                <a:endParaRPr>
                  <a:solidFill>
                    <a:schemeClr val="bg1"/>
                  </a:solidFill>
                </a:endParaRPr>
              </a:p>
            </p:txBody>
          </p:sp>
        </p:grpSp>
      </p:grpSp>
      <p:sp>
        <p:nvSpPr>
          <p:cNvPr id="2" name="文本框 1"/>
          <p:cNvSpPr txBox="1"/>
          <p:nvPr/>
        </p:nvSpPr>
        <p:spPr>
          <a:xfrm>
            <a:off x="971550" y="1179830"/>
            <a:ext cx="10248900" cy="101473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画面质感是指人们对物体材料质量和表面结构的一种视觉感觉。不同物体的质地通常给人以软硬、平滑、粗糙、细腻、韧脆、透明、浑浊等各种感觉。在摄影摄像中可通过用光角度、明暗对比、色彩变化等手段来获得理想的画面质感。</a:t>
            </a:r>
            <a:endParaRPr sz="2000">
              <a:solidFill>
                <a:srgbClr val="382C78"/>
              </a:solidFill>
              <a:sym typeface="+mn-ea"/>
            </a:endParaRPr>
          </a:p>
        </p:txBody>
      </p:sp>
      <p:sp>
        <p:nvSpPr>
          <p:cNvPr id="4" name="文本框 3"/>
          <p:cNvSpPr txBox="1"/>
          <p:nvPr/>
        </p:nvSpPr>
        <p:spPr>
          <a:xfrm>
            <a:off x="264795" y="2311400"/>
            <a:ext cx="2468880" cy="645160"/>
          </a:xfrm>
          <a:prstGeom prst="rect">
            <a:avLst/>
          </a:prstGeom>
          <a:noFill/>
        </p:spPr>
        <p:txBody>
          <a:bodyPr wrap="none" rtlCol="0" anchor="t">
            <a:spAutoFit/>
          </a:bodyPr>
          <a:p>
            <a:pPr algn="l"/>
            <a:r>
              <a:rPr lang="zh-CN" altLang="en-US" sz="3600">
                <a:solidFill>
                  <a:srgbClr val="382C78"/>
                </a:solidFill>
                <a:sym typeface="+mn-ea"/>
              </a:rPr>
              <a:t>六、立体感</a:t>
            </a:r>
            <a:endParaRPr lang="zh-CN" altLang="en-US" sz="3600">
              <a:solidFill>
                <a:srgbClr val="382C78"/>
              </a:solidFill>
              <a:sym typeface="+mn-ea"/>
            </a:endParaRPr>
          </a:p>
        </p:txBody>
      </p:sp>
      <p:sp>
        <p:nvSpPr>
          <p:cNvPr id="5" name="文本框 4"/>
          <p:cNvSpPr txBox="1"/>
          <p:nvPr/>
        </p:nvSpPr>
        <p:spPr>
          <a:xfrm>
            <a:off x="971550" y="3404235"/>
            <a:ext cx="10248900" cy="1630045"/>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影视画面立体感是以二维的屏幕平面表现出三维空间的视觉立体真实感。</a:t>
            </a:r>
            <a:endParaRPr sz="2000">
              <a:solidFill>
                <a:srgbClr val="382C78"/>
              </a:solidFill>
              <a:sym typeface="+mn-ea"/>
            </a:endParaRPr>
          </a:p>
          <a:p>
            <a:endParaRPr sz="2000">
              <a:solidFill>
                <a:srgbClr val="382C78"/>
              </a:solidFill>
              <a:sym typeface="+mn-ea"/>
            </a:endParaRPr>
          </a:p>
          <a:p>
            <a:r>
              <a:rPr sz="2000">
                <a:solidFill>
                  <a:srgbClr val="382C78"/>
                </a:solidFill>
                <a:sym typeface="+mn-ea"/>
              </a:rPr>
              <a:t> </a:t>
            </a:r>
            <a:r>
              <a:rPr lang="en-US" sz="2000">
                <a:solidFill>
                  <a:srgbClr val="382C78"/>
                </a:solidFill>
                <a:sym typeface="+mn-ea"/>
              </a:rPr>
              <a:t>      </a:t>
            </a:r>
            <a:r>
              <a:rPr sz="2000">
                <a:solidFill>
                  <a:srgbClr val="382C78"/>
                </a:solidFill>
                <a:sym typeface="+mn-ea"/>
              </a:rPr>
              <a:t>摄影师可以选择适当的拍摄角度以及通过合理运用光线、色彩、线条等造型元素来表现物体的立体感，还可以通过调整明暗层次， 变化色调，改变主体与背景的对比、虚实等</a:t>
            </a:r>
            <a:endParaRPr sz="2000">
              <a:solidFill>
                <a:srgbClr val="382C78"/>
              </a:solidFill>
              <a:sym typeface="+mn-ea"/>
            </a:endParaRPr>
          </a:p>
          <a:p>
            <a:r>
              <a:rPr sz="2000">
                <a:solidFill>
                  <a:srgbClr val="382C78"/>
                </a:solidFill>
                <a:sym typeface="+mn-ea"/>
              </a:rPr>
              <a:t>手段突出物体立体感。</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41095"/>
            <a:chOff x="417" y="61"/>
            <a:chExt cx="7318" cy="1797"/>
          </a:xfrm>
        </p:grpSpPr>
        <p:sp>
          <p:nvSpPr>
            <p:cNvPr id="15" name="文本框 14"/>
            <p:cNvSpPr txBox="1"/>
            <p:nvPr/>
          </p:nvSpPr>
          <p:spPr>
            <a:xfrm>
              <a:off x="417" y="842"/>
              <a:ext cx="4608" cy="1016"/>
            </a:xfrm>
            <a:prstGeom prst="rect">
              <a:avLst/>
            </a:prstGeom>
            <a:noFill/>
          </p:spPr>
          <p:txBody>
            <a:bodyPr wrap="none" rtlCol="0" anchor="t">
              <a:spAutoFit/>
            </a:bodyPr>
            <a:p>
              <a:pPr algn="l"/>
              <a:r>
                <a:rPr lang="zh-CN" altLang="en-US" sz="3600">
                  <a:solidFill>
                    <a:srgbClr val="382C78"/>
                  </a:solidFill>
                  <a:sym typeface="+mn-ea"/>
                </a:rPr>
                <a:t>一、拍摄方向</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4315"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2"/>
                <a:ext cx="6484" cy="580"/>
              </a:xfrm>
              <a:prstGeom prst="rect">
                <a:avLst/>
              </a:prstGeom>
              <a:noFill/>
            </p:spPr>
            <p:txBody>
              <a:bodyPr wrap="square" rtlCol="0">
                <a:spAutoFit/>
              </a:bodyPr>
              <a:p>
                <a:pPr algn="l"/>
                <a:r>
                  <a:rPr>
                    <a:solidFill>
                      <a:schemeClr val="bg1"/>
                    </a:solidFill>
                  </a:rPr>
                  <a:t>第四节 影视拍摄构图方法</a:t>
                </a:r>
                <a:endParaRPr>
                  <a:solidFill>
                    <a:schemeClr val="bg1"/>
                  </a:solidFill>
                </a:endParaRPr>
              </a:p>
            </p:txBody>
          </p:sp>
        </p:grpSp>
      </p:grpSp>
      <p:sp>
        <p:nvSpPr>
          <p:cNvPr id="2" name="文本框 1"/>
          <p:cNvSpPr txBox="1"/>
          <p:nvPr/>
        </p:nvSpPr>
        <p:spPr>
          <a:xfrm>
            <a:off x="971550" y="1179830"/>
            <a:ext cx="10248900" cy="1014730"/>
          </a:xfrm>
          <a:prstGeom prst="rect">
            <a:avLst/>
          </a:prstGeom>
          <a:noFill/>
        </p:spPr>
        <p:txBody>
          <a:bodyPr wrap="square" rtlCol="0" anchor="t">
            <a:spAutoFit/>
          </a:bodyPr>
          <a:p>
            <a:r>
              <a:rPr lang="en-US" sz="2000">
                <a:solidFill>
                  <a:srgbClr val="382C78"/>
                </a:solidFill>
                <a:sym typeface="+mn-ea"/>
              </a:rPr>
              <a:t>       </a:t>
            </a:r>
            <a:r>
              <a:rPr sz="2000">
                <a:solidFill>
                  <a:srgbClr val="382C78"/>
                </a:solidFill>
                <a:sym typeface="+mn-ea"/>
              </a:rPr>
              <a:t>拍摄方向是指以被摄对象为中心，在同一水平面上围绕被摄对象四周选择不同的摄影点而形成的方向。在拍摄距离和拍摄高度不变的条件下，不同的拍摄方向会产生不同的构图效果，可展现被摄对象不同的正面或侧面形象。</a:t>
            </a:r>
            <a:endParaRPr sz="2000">
              <a:solidFill>
                <a:srgbClr val="382C78"/>
              </a:solidFill>
              <a:sym typeface="+mn-ea"/>
            </a:endParaRPr>
          </a:p>
        </p:txBody>
      </p:sp>
      <p:sp>
        <p:nvSpPr>
          <p:cNvPr id="5" name="文本框 4"/>
          <p:cNvSpPr txBox="1"/>
          <p:nvPr/>
        </p:nvSpPr>
        <p:spPr>
          <a:xfrm>
            <a:off x="264795" y="2164715"/>
            <a:ext cx="10248900" cy="398780"/>
          </a:xfrm>
          <a:prstGeom prst="rect">
            <a:avLst/>
          </a:prstGeom>
          <a:noFill/>
        </p:spPr>
        <p:txBody>
          <a:bodyPr wrap="square" rtlCol="0" anchor="t">
            <a:spAutoFit/>
          </a:bodyPr>
          <a:p>
            <a:r>
              <a:rPr sz="2000">
                <a:solidFill>
                  <a:srgbClr val="382C78"/>
                </a:solidFill>
                <a:sym typeface="+mn-ea"/>
              </a:rPr>
              <a:t>（一）正面拍摄</a:t>
            </a:r>
            <a:endParaRPr sz="2000">
              <a:solidFill>
                <a:srgbClr val="382C78"/>
              </a:solidFill>
              <a:sym typeface="+mn-ea"/>
            </a:endParaRPr>
          </a:p>
        </p:txBody>
      </p:sp>
      <p:grpSp>
        <p:nvGrpSpPr>
          <p:cNvPr id="30" name="组合 29"/>
          <p:cNvGrpSpPr/>
          <p:nvPr/>
        </p:nvGrpSpPr>
        <p:grpSpPr>
          <a:xfrm>
            <a:off x="749300" y="2563495"/>
            <a:ext cx="10694035" cy="635000"/>
            <a:chOff x="9363" y="3519"/>
            <a:chExt cx="16841" cy="1000"/>
          </a:xfrm>
        </p:grpSpPr>
        <p:sp>
          <p:nvSpPr>
            <p:cNvPr id="41" name="矩形 4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文本框 41"/>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正面拍摄简称正拍，是指摄影（像）机镜头对着被摄主体正面进行构图的拍摄方式。</a:t>
              </a:r>
              <a:endParaRPr lang="zh-CN" altLang="en-US" dirty="0">
                <a:latin typeface="+mn-ea"/>
                <a:cs typeface="宋体" panose="02010600030101010101" pitchFamily="2" charset="-122"/>
                <a:sym typeface="+mn-ea"/>
              </a:endParaRPr>
            </a:p>
          </p:txBody>
        </p:sp>
      </p:grpSp>
      <p:grpSp>
        <p:nvGrpSpPr>
          <p:cNvPr id="6" name="组合 5"/>
          <p:cNvGrpSpPr/>
          <p:nvPr/>
        </p:nvGrpSpPr>
        <p:grpSpPr>
          <a:xfrm>
            <a:off x="748665" y="3312795"/>
            <a:ext cx="10694035" cy="2712720"/>
            <a:chOff x="9363" y="3519"/>
            <a:chExt cx="16841" cy="4272"/>
          </a:xfrm>
        </p:grpSpPr>
        <p:sp>
          <p:nvSpPr>
            <p:cNvPr id="7" name="矩形 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10093" y="3519"/>
              <a:ext cx="16111" cy="427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正面拍摄可以体现被摄对象正面的局部或全貌，有利于表现被摄对象的正面特征。正面方向拍摄人物，可以使人物的脸部特征和表情动作得以完整体现，使观众产生与画面中人物面对面交流的感觉，拉近了人物与观众的距离，显得亲切自然、真实可信。</a:t>
              </a:r>
              <a:r>
                <a:rPr lang="zh-CN" altLang="en-US" dirty="0">
                  <a:latin typeface="+mn-ea"/>
                  <a:cs typeface="宋体" panose="02010600030101010101" pitchFamily="2" charset="-122"/>
                  <a:sym typeface="+mn-ea"/>
                </a:rPr>
                <a:t>新闻节目中，拍摄主持人或被采访对象时较多地采用正面拍摄，以增加这种交流感。正面拍摄景物，能表现被摄景物的横向线条，构图具有对称美，给人一种平稳、庄重、严肃的感觉。因此，正面拍摄常用于拍摄雄伟的建筑物</a:t>
              </a:r>
              <a:r>
                <a:rPr lang="en-US" altLang="zh-CN" dirty="0">
                  <a:latin typeface="+mn-ea"/>
                  <a:cs typeface="宋体" panose="02010600030101010101" pitchFamily="2" charset="-122"/>
                  <a:sym typeface="+mn-ea"/>
                </a:rPr>
                <a:t>.</a:t>
              </a:r>
              <a:endParaRPr lang="zh-CN" altLang="en-US" dirty="0">
                <a:latin typeface="+mn-ea"/>
                <a:cs typeface="宋体" panose="02010600030101010101" pitchFamily="2" charset="-122"/>
                <a:sym typeface="+mn-ea"/>
              </a:endParaRPr>
            </a:p>
            <a:p>
              <a:pPr algn="l" defTabSz="1218565">
                <a:lnSpc>
                  <a:spcPct val="150000"/>
                </a:lnSpc>
                <a:spcBef>
                  <a:spcPts val="1000"/>
                </a:spcBef>
                <a:defRPr/>
              </a:pPr>
              <a:endParaRPr lang="zh-CN" altLang="en-US" dirty="0">
                <a:latin typeface="+mn-ea"/>
                <a:cs typeface="宋体" panose="02010600030101010101" pitchFamily="2" charset="-122"/>
                <a:sym typeface="+mn-ea"/>
              </a:endParaRPr>
            </a:p>
          </p:txBody>
        </p:sp>
      </p:grpSp>
      <p:grpSp>
        <p:nvGrpSpPr>
          <p:cNvPr id="9" name="组合 8"/>
          <p:cNvGrpSpPr/>
          <p:nvPr/>
        </p:nvGrpSpPr>
        <p:grpSpPr>
          <a:xfrm>
            <a:off x="748665" y="5492750"/>
            <a:ext cx="10694035" cy="922020"/>
            <a:chOff x="9363" y="3519"/>
            <a:chExt cx="16841" cy="1452"/>
          </a:xfrm>
        </p:grpSpPr>
        <p:sp>
          <p:nvSpPr>
            <p:cNvPr id="10" name="矩形 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正面拍摄的缺点是：画面缺乏立体感、层次感和空间透视感；画面构图变化小，给人一种单调、呆板之感，不易表现动感和动势。</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41095"/>
            <a:chOff x="417" y="61"/>
            <a:chExt cx="7318" cy="1797"/>
          </a:xfrm>
        </p:grpSpPr>
        <p:sp>
          <p:nvSpPr>
            <p:cNvPr id="15" name="文本框 14"/>
            <p:cNvSpPr txBox="1"/>
            <p:nvPr/>
          </p:nvSpPr>
          <p:spPr>
            <a:xfrm>
              <a:off x="417" y="842"/>
              <a:ext cx="4608" cy="1016"/>
            </a:xfrm>
            <a:prstGeom prst="rect">
              <a:avLst/>
            </a:prstGeom>
            <a:noFill/>
          </p:spPr>
          <p:txBody>
            <a:bodyPr wrap="none" rtlCol="0" anchor="t">
              <a:spAutoFit/>
            </a:bodyPr>
            <a:p>
              <a:pPr algn="l"/>
              <a:r>
                <a:rPr lang="zh-CN" altLang="en-US" sz="3600">
                  <a:solidFill>
                    <a:srgbClr val="382C78"/>
                  </a:solidFill>
                  <a:sym typeface="+mn-ea"/>
                </a:rPr>
                <a:t>一、拍摄方向</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4315"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2"/>
                <a:ext cx="6484" cy="580"/>
              </a:xfrm>
              <a:prstGeom prst="rect">
                <a:avLst/>
              </a:prstGeom>
              <a:noFill/>
            </p:spPr>
            <p:txBody>
              <a:bodyPr wrap="square" rtlCol="0">
                <a:spAutoFit/>
              </a:bodyPr>
              <a:p>
                <a:pPr algn="l"/>
                <a:r>
                  <a:rPr>
                    <a:solidFill>
                      <a:schemeClr val="bg1"/>
                    </a:solidFill>
                  </a:rPr>
                  <a:t>第四节 影视拍摄构图方法</a:t>
                </a:r>
                <a:endParaRPr>
                  <a:solidFill>
                    <a:schemeClr val="bg1"/>
                  </a:solidFill>
                </a:endParaRPr>
              </a:p>
            </p:txBody>
          </p:sp>
        </p:grpSp>
      </p:grpSp>
      <p:sp>
        <p:nvSpPr>
          <p:cNvPr id="5" name="文本框 4"/>
          <p:cNvSpPr txBox="1"/>
          <p:nvPr/>
        </p:nvSpPr>
        <p:spPr>
          <a:xfrm>
            <a:off x="264795" y="1179830"/>
            <a:ext cx="10248900" cy="398780"/>
          </a:xfrm>
          <a:prstGeom prst="rect">
            <a:avLst/>
          </a:prstGeom>
          <a:noFill/>
        </p:spPr>
        <p:txBody>
          <a:bodyPr wrap="square" rtlCol="0" anchor="t">
            <a:spAutoFit/>
          </a:bodyPr>
          <a:p>
            <a:r>
              <a:rPr sz="2000">
                <a:solidFill>
                  <a:srgbClr val="382C78"/>
                </a:solidFill>
                <a:sym typeface="+mn-ea"/>
              </a:rPr>
              <a:t>（二）侧面拍摄</a:t>
            </a:r>
            <a:endParaRPr sz="2000">
              <a:solidFill>
                <a:srgbClr val="382C78"/>
              </a:solidFill>
              <a:sym typeface="+mn-ea"/>
            </a:endParaRPr>
          </a:p>
        </p:txBody>
      </p:sp>
      <p:grpSp>
        <p:nvGrpSpPr>
          <p:cNvPr id="30" name="组合 29"/>
          <p:cNvGrpSpPr/>
          <p:nvPr/>
        </p:nvGrpSpPr>
        <p:grpSpPr>
          <a:xfrm>
            <a:off x="748665" y="1578610"/>
            <a:ext cx="10694035" cy="635000"/>
            <a:chOff x="9363" y="3519"/>
            <a:chExt cx="16841" cy="1000"/>
          </a:xfrm>
        </p:grpSpPr>
        <p:sp>
          <p:nvSpPr>
            <p:cNvPr id="41" name="矩形 4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文本框 41"/>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侧面拍摄是指摄影（像）机镜头与被摄主体侧面成垂直角度构图的拍摄方式。</a:t>
              </a:r>
              <a:endParaRPr lang="zh-CN" altLang="en-US" dirty="0">
                <a:latin typeface="+mn-ea"/>
                <a:cs typeface="宋体" panose="02010600030101010101" pitchFamily="2" charset="-122"/>
                <a:sym typeface="+mn-ea"/>
              </a:endParaRPr>
            </a:p>
          </p:txBody>
        </p:sp>
      </p:grpSp>
      <p:grpSp>
        <p:nvGrpSpPr>
          <p:cNvPr id="6" name="组合 5"/>
          <p:cNvGrpSpPr/>
          <p:nvPr/>
        </p:nvGrpSpPr>
        <p:grpSpPr>
          <a:xfrm>
            <a:off x="749300" y="2344420"/>
            <a:ext cx="10694035" cy="1337945"/>
            <a:chOff x="9363" y="3519"/>
            <a:chExt cx="16841" cy="2107"/>
          </a:xfrm>
        </p:grpSpPr>
        <p:sp>
          <p:nvSpPr>
            <p:cNvPr id="7" name="矩形 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10093" y="3519"/>
              <a:ext cx="16111" cy="2107"/>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正侧方向拍摄的画面，有利于表现被摄主体的侧面轮廓特征和人物之间的交流，有利于表现运动对象的方向性。多用于拍摄双人正侧面的交流、对话、会谈、握手等，表现出双方的平等势态。其缺点是立体感和空间感较弱。</a:t>
              </a:r>
              <a:endParaRPr dirty="0">
                <a:latin typeface="+mn-ea"/>
                <a:cs typeface="宋体" panose="02010600030101010101" pitchFamily="2" charset="-122"/>
                <a:sym typeface="+mn-ea"/>
              </a:endParaRPr>
            </a:p>
          </p:txBody>
        </p:sp>
      </p:grpSp>
      <p:grpSp>
        <p:nvGrpSpPr>
          <p:cNvPr id="9" name="组合 8"/>
          <p:cNvGrpSpPr/>
          <p:nvPr/>
        </p:nvGrpSpPr>
        <p:grpSpPr>
          <a:xfrm>
            <a:off x="748665" y="4081145"/>
            <a:ext cx="10694035" cy="635000"/>
            <a:chOff x="9363" y="3519"/>
            <a:chExt cx="16841" cy="1000"/>
          </a:xfrm>
        </p:grpSpPr>
        <p:sp>
          <p:nvSpPr>
            <p:cNvPr id="10" name="矩形 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斜侧面拍摄是指摄影（像）机对被摄主体进行斜侧面构图的拍摄方式。</a:t>
              </a:r>
              <a:endParaRPr lang="zh-CN" altLang="en-US" dirty="0">
                <a:latin typeface="+mn-ea"/>
                <a:cs typeface="宋体" panose="02010600030101010101" pitchFamily="2" charset="-122"/>
                <a:sym typeface="+mn-ea"/>
              </a:endParaRPr>
            </a:p>
          </p:txBody>
        </p:sp>
      </p:grpSp>
      <p:sp>
        <p:nvSpPr>
          <p:cNvPr id="4" name="文本框 3"/>
          <p:cNvSpPr txBox="1"/>
          <p:nvPr/>
        </p:nvSpPr>
        <p:spPr>
          <a:xfrm>
            <a:off x="264795" y="3682365"/>
            <a:ext cx="10248900" cy="398780"/>
          </a:xfrm>
          <a:prstGeom prst="rect">
            <a:avLst/>
          </a:prstGeom>
          <a:noFill/>
        </p:spPr>
        <p:txBody>
          <a:bodyPr wrap="square" rtlCol="0" anchor="t">
            <a:spAutoFit/>
          </a:bodyPr>
          <a:p>
            <a:r>
              <a:rPr sz="2000">
                <a:solidFill>
                  <a:srgbClr val="382C78"/>
                </a:solidFill>
                <a:sym typeface="+mn-ea"/>
              </a:rPr>
              <a:t>（三）斜侧面拍摄</a:t>
            </a:r>
            <a:endParaRPr sz="2000">
              <a:solidFill>
                <a:srgbClr val="382C78"/>
              </a:solidFill>
              <a:sym typeface="+mn-ea"/>
            </a:endParaRPr>
          </a:p>
        </p:txBody>
      </p:sp>
      <p:grpSp>
        <p:nvGrpSpPr>
          <p:cNvPr id="12" name="组合 11"/>
          <p:cNvGrpSpPr/>
          <p:nvPr/>
        </p:nvGrpSpPr>
        <p:grpSpPr>
          <a:xfrm>
            <a:off x="748665" y="4829810"/>
            <a:ext cx="10694035" cy="922020"/>
            <a:chOff x="9363" y="3519"/>
            <a:chExt cx="16841" cy="1452"/>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文本框 13"/>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斜侧面拍摄的画面构图兼具正面和正侧面构图的特点，既可以表现人物之间语言、感情和动作的交流，又具有画面的立体感和纵深感，主次分明。</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41095"/>
            <a:chOff x="417" y="61"/>
            <a:chExt cx="7318" cy="1797"/>
          </a:xfrm>
        </p:grpSpPr>
        <p:sp>
          <p:nvSpPr>
            <p:cNvPr id="15" name="文本框 14"/>
            <p:cNvSpPr txBox="1"/>
            <p:nvPr/>
          </p:nvSpPr>
          <p:spPr>
            <a:xfrm>
              <a:off x="417" y="842"/>
              <a:ext cx="4608" cy="1016"/>
            </a:xfrm>
            <a:prstGeom prst="rect">
              <a:avLst/>
            </a:prstGeom>
            <a:noFill/>
          </p:spPr>
          <p:txBody>
            <a:bodyPr wrap="none" rtlCol="0" anchor="t">
              <a:spAutoFit/>
            </a:bodyPr>
            <a:p>
              <a:pPr algn="l"/>
              <a:r>
                <a:rPr lang="zh-CN" altLang="en-US" sz="3600">
                  <a:solidFill>
                    <a:srgbClr val="382C78"/>
                  </a:solidFill>
                  <a:sym typeface="+mn-ea"/>
                </a:rPr>
                <a:t>一、拍摄方向</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4315"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2"/>
                <a:ext cx="6484" cy="580"/>
              </a:xfrm>
              <a:prstGeom prst="rect">
                <a:avLst/>
              </a:prstGeom>
              <a:noFill/>
            </p:spPr>
            <p:txBody>
              <a:bodyPr wrap="square" rtlCol="0">
                <a:spAutoFit/>
              </a:bodyPr>
              <a:p>
                <a:pPr algn="l"/>
                <a:r>
                  <a:rPr>
                    <a:solidFill>
                      <a:schemeClr val="bg1"/>
                    </a:solidFill>
                  </a:rPr>
                  <a:t>第四节 影视拍摄构图方法</a:t>
                </a:r>
                <a:endParaRPr>
                  <a:solidFill>
                    <a:schemeClr val="bg1"/>
                  </a:solidFill>
                </a:endParaRPr>
              </a:p>
            </p:txBody>
          </p:sp>
        </p:grpSp>
      </p:grpSp>
      <p:sp>
        <p:nvSpPr>
          <p:cNvPr id="5" name="文本框 4"/>
          <p:cNvSpPr txBox="1"/>
          <p:nvPr/>
        </p:nvSpPr>
        <p:spPr>
          <a:xfrm>
            <a:off x="264795" y="1062990"/>
            <a:ext cx="10248900" cy="398780"/>
          </a:xfrm>
          <a:prstGeom prst="rect">
            <a:avLst/>
          </a:prstGeom>
          <a:noFill/>
        </p:spPr>
        <p:txBody>
          <a:bodyPr wrap="square" rtlCol="0" anchor="t">
            <a:spAutoFit/>
          </a:bodyPr>
          <a:p>
            <a:r>
              <a:rPr sz="2000">
                <a:solidFill>
                  <a:srgbClr val="382C78"/>
                </a:solidFill>
                <a:sym typeface="+mn-ea"/>
              </a:rPr>
              <a:t>（二）侧面拍摄</a:t>
            </a:r>
            <a:endParaRPr sz="2000">
              <a:solidFill>
                <a:srgbClr val="382C78"/>
              </a:solidFill>
              <a:sym typeface="+mn-ea"/>
            </a:endParaRPr>
          </a:p>
        </p:txBody>
      </p:sp>
      <p:grpSp>
        <p:nvGrpSpPr>
          <p:cNvPr id="30" name="组合 29"/>
          <p:cNvGrpSpPr/>
          <p:nvPr/>
        </p:nvGrpSpPr>
        <p:grpSpPr>
          <a:xfrm>
            <a:off x="748665" y="1330325"/>
            <a:ext cx="10694035" cy="635000"/>
            <a:chOff x="9363" y="3519"/>
            <a:chExt cx="16841" cy="1000"/>
          </a:xfrm>
        </p:grpSpPr>
        <p:sp>
          <p:nvSpPr>
            <p:cNvPr id="41" name="矩形 40"/>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文本框 41"/>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侧面拍摄是指摄影（像）机镜头与被摄主体侧面成垂直角度构图的拍摄方式。</a:t>
              </a:r>
              <a:endParaRPr lang="zh-CN" altLang="en-US" dirty="0">
                <a:latin typeface="+mn-ea"/>
                <a:cs typeface="宋体" panose="02010600030101010101" pitchFamily="2" charset="-122"/>
                <a:sym typeface="+mn-ea"/>
              </a:endParaRPr>
            </a:p>
          </p:txBody>
        </p:sp>
      </p:grpSp>
      <p:grpSp>
        <p:nvGrpSpPr>
          <p:cNvPr id="6" name="组合 5"/>
          <p:cNvGrpSpPr/>
          <p:nvPr/>
        </p:nvGrpSpPr>
        <p:grpSpPr>
          <a:xfrm>
            <a:off x="749300" y="1891665"/>
            <a:ext cx="10694035" cy="1337945"/>
            <a:chOff x="9363" y="3519"/>
            <a:chExt cx="16841" cy="2107"/>
          </a:xfrm>
        </p:grpSpPr>
        <p:sp>
          <p:nvSpPr>
            <p:cNvPr id="7" name="矩形 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10093" y="3519"/>
              <a:ext cx="16111" cy="2107"/>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正侧方向拍摄的画面，有利于表现被摄主体的侧面轮廓特征和人物之间的交流，有利于表现运动对象的方向性。多用于拍摄双人正侧面的交流、对话、会谈、握手等，表现出双方的平等势态。其缺点是立体感和空间感较弱。</a:t>
              </a:r>
              <a:endParaRPr dirty="0">
                <a:latin typeface="+mn-ea"/>
                <a:cs typeface="宋体" panose="02010600030101010101" pitchFamily="2" charset="-122"/>
                <a:sym typeface="+mn-ea"/>
              </a:endParaRPr>
            </a:p>
          </p:txBody>
        </p:sp>
      </p:grpSp>
      <p:grpSp>
        <p:nvGrpSpPr>
          <p:cNvPr id="9" name="组合 8"/>
          <p:cNvGrpSpPr/>
          <p:nvPr/>
        </p:nvGrpSpPr>
        <p:grpSpPr>
          <a:xfrm>
            <a:off x="748665" y="3496945"/>
            <a:ext cx="10694035" cy="635000"/>
            <a:chOff x="9363" y="3519"/>
            <a:chExt cx="16841" cy="1000"/>
          </a:xfrm>
        </p:grpSpPr>
        <p:sp>
          <p:nvSpPr>
            <p:cNvPr id="10" name="矩形 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斜侧面拍摄是指摄影（像）机对被摄主体进行斜侧面构图的拍摄方式。</a:t>
              </a:r>
              <a:endParaRPr lang="zh-CN" altLang="en-US" dirty="0">
                <a:latin typeface="+mn-ea"/>
                <a:cs typeface="宋体" panose="02010600030101010101" pitchFamily="2" charset="-122"/>
                <a:sym typeface="+mn-ea"/>
              </a:endParaRPr>
            </a:p>
          </p:txBody>
        </p:sp>
      </p:grpSp>
      <p:sp>
        <p:nvSpPr>
          <p:cNvPr id="4" name="文本框 3"/>
          <p:cNvSpPr txBox="1"/>
          <p:nvPr/>
        </p:nvSpPr>
        <p:spPr>
          <a:xfrm>
            <a:off x="264795" y="3185795"/>
            <a:ext cx="10248900" cy="398780"/>
          </a:xfrm>
          <a:prstGeom prst="rect">
            <a:avLst/>
          </a:prstGeom>
          <a:noFill/>
        </p:spPr>
        <p:txBody>
          <a:bodyPr wrap="square" rtlCol="0" anchor="t">
            <a:spAutoFit/>
          </a:bodyPr>
          <a:p>
            <a:r>
              <a:rPr sz="2000">
                <a:solidFill>
                  <a:srgbClr val="382C78"/>
                </a:solidFill>
                <a:sym typeface="+mn-ea"/>
              </a:rPr>
              <a:t>（三）斜侧面拍摄</a:t>
            </a:r>
            <a:endParaRPr sz="2000">
              <a:solidFill>
                <a:srgbClr val="382C78"/>
              </a:solidFill>
              <a:sym typeface="+mn-ea"/>
            </a:endParaRPr>
          </a:p>
        </p:txBody>
      </p:sp>
      <p:grpSp>
        <p:nvGrpSpPr>
          <p:cNvPr id="12" name="组合 11"/>
          <p:cNvGrpSpPr/>
          <p:nvPr/>
        </p:nvGrpSpPr>
        <p:grpSpPr>
          <a:xfrm>
            <a:off x="748665" y="4114165"/>
            <a:ext cx="10694035" cy="922020"/>
            <a:chOff x="9363" y="3519"/>
            <a:chExt cx="16841" cy="1452"/>
          </a:xfrm>
        </p:grpSpPr>
        <p:sp>
          <p:nvSpPr>
            <p:cNvPr id="13" name="矩形 12"/>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文本框 13"/>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斜侧面拍摄的画面构图兼具正面和正侧面构图的特点，既可以表现人物之间语言、感情和动作的交流，又具有画面的立体感和纵深感，主次分明。</a:t>
              </a:r>
              <a:endParaRPr lang="zh-CN" altLang="en-US" dirty="0">
                <a:latin typeface="+mn-ea"/>
                <a:cs typeface="宋体" panose="02010600030101010101" pitchFamily="2" charset="-122"/>
                <a:sym typeface="+mn-ea"/>
              </a:endParaRPr>
            </a:p>
          </p:txBody>
        </p:sp>
      </p:grpSp>
      <p:sp>
        <p:nvSpPr>
          <p:cNvPr id="2" name="文本框 1"/>
          <p:cNvSpPr txBox="1"/>
          <p:nvPr/>
        </p:nvSpPr>
        <p:spPr>
          <a:xfrm>
            <a:off x="264795" y="5036185"/>
            <a:ext cx="10248900" cy="398780"/>
          </a:xfrm>
          <a:prstGeom prst="rect">
            <a:avLst/>
          </a:prstGeom>
          <a:noFill/>
        </p:spPr>
        <p:txBody>
          <a:bodyPr wrap="square" rtlCol="0" anchor="t">
            <a:spAutoFit/>
          </a:bodyPr>
          <a:p>
            <a:r>
              <a:rPr sz="2000">
                <a:solidFill>
                  <a:srgbClr val="382C78"/>
                </a:solidFill>
                <a:sym typeface="+mn-ea"/>
              </a:rPr>
              <a:t>（三）斜侧面拍摄</a:t>
            </a:r>
            <a:endParaRPr sz="2000">
              <a:solidFill>
                <a:srgbClr val="382C78"/>
              </a:solidFill>
              <a:sym typeface="+mn-ea"/>
            </a:endParaRPr>
          </a:p>
        </p:txBody>
      </p:sp>
      <p:grpSp>
        <p:nvGrpSpPr>
          <p:cNvPr id="16" name="组合 15"/>
          <p:cNvGrpSpPr/>
          <p:nvPr/>
        </p:nvGrpSpPr>
        <p:grpSpPr>
          <a:xfrm>
            <a:off x="748665" y="5303520"/>
            <a:ext cx="10694035" cy="635000"/>
            <a:chOff x="9363" y="3519"/>
            <a:chExt cx="16841" cy="1000"/>
          </a:xfrm>
        </p:grpSpPr>
        <p:sp>
          <p:nvSpPr>
            <p:cNvPr id="17" name="矩形 1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这里所说的反面拍摄特指从被摄主体的背面进行构图的拍摄方式。</a:t>
              </a:r>
              <a:endParaRPr lang="zh-CN" altLang="en-US" dirty="0">
                <a:latin typeface="+mn-ea"/>
                <a:cs typeface="宋体" panose="02010600030101010101" pitchFamily="2" charset="-122"/>
                <a:sym typeface="+mn-ea"/>
              </a:endParaRPr>
            </a:p>
          </p:txBody>
        </p:sp>
      </p:grpSp>
      <p:grpSp>
        <p:nvGrpSpPr>
          <p:cNvPr id="19" name="组合 18"/>
          <p:cNvGrpSpPr/>
          <p:nvPr/>
        </p:nvGrpSpPr>
        <p:grpSpPr>
          <a:xfrm>
            <a:off x="749300" y="5821680"/>
            <a:ext cx="10694035" cy="922020"/>
            <a:chOff x="9363" y="3519"/>
            <a:chExt cx="16841" cy="1452"/>
          </a:xfrm>
        </p:grpSpPr>
        <p:sp>
          <p:nvSpPr>
            <p:cNvPr id="20" name="矩形 1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文本框 20"/>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在反面拍摄的画面中，被摄对象的视线方向与观众的视线方向是一致的，往往给人以身临其境的主观参与感。</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41095"/>
            <a:chOff x="417" y="61"/>
            <a:chExt cx="7318" cy="1797"/>
          </a:xfrm>
        </p:grpSpPr>
        <p:sp>
          <p:nvSpPr>
            <p:cNvPr id="15" name="文本框 14"/>
            <p:cNvSpPr txBox="1"/>
            <p:nvPr/>
          </p:nvSpPr>
          <p:spPr>
            <a:xfrm>
              <a:off x="417" y="842"/>
              <a:ext cx="4608" cy="1016"/>
            </a:xfrm>
            <a:prstGeom prst="rect">
              <a:avLst/>
            </a:prstGeom>
            <a:noFill/>
          </p:spPr>
          <p:txBody>
            <a:bodyPr wrap="none" rtlCol="0" anchor="t">
              <a:spAutoFit/>
            </a:bodyPr>
            <a:p>
              <a:pPr algn="l"/>
              <a:r>
                <a:rPr lang="zh-CN" altLang="en-US" sz="3600">
                  <a:solidFill>
                    <a:srgbClr val="382C78"/>
                  </a:solidFill>
                  <a:sym typeface="+mn-ea"/>
                </a:rPr>
                <a:t>二、拍摄角度</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4315"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2"/>
                <a:ext cx="6484" cy="580"/>
              </a:xfrm>
              <a:prstGeom prst="rect">
                <a:avLst/>
              </a:prstGeom>
              <a:noFill/>
            </p:spPr>
            <p:txBody>
              <a:bodyPr wrap="square" rtlCol="0">
                <a:spAutoFit/>
              </a:bodyPr>
              <a:p>
                <a:pPr algn="l"/>
                <a:r>
                  <a:rPr>
                    <a:solidFill>
                      <a:schemeClr val="bg1"/>
                    </a:solidFill>
                  </a:rPr>
                  <a:t>第四节 影视拍摄构图方法</a:t>
                </a:r>
                <a:endParaRPr>
                  <a:solidFill>
                    <a:schemeClr val="bg1"/>
                  </a:solidFill>
                </a:endParaRPr>
              </a:p>
            </p:txBody>
          </p:sp>
        </p:grpSp>
      </p:grpSp>
      <p:sp>
        <p:nvSpPr>
          <p:cNvPr id="5" name="文本框 4"/>
          <p:cNvSpPr txBox="1"/>
          <p:nvPr/>
        </p:nvSpPr>
        <p:spPr>
          <a:xfrm>
            <a:off x="264795" y="1165225"/>
            <a:ext cx="10248900" cy="398780"/>
          </a:xfrm>
          <a:prstGeom prst="rect">
            <a:avLst/>
          </a:prstGeom>
          <a:noFill/>
        </p:spPr>
        <p:txBody>
          <a:bodyPr wrap="square" rtlCol="0" anchor="t">
            <a:spAutoFit/>
          </a:bodyPr>
          <a:p>
            <a:r>
              <a:rPr sz="2000">
                <a:solidFill>
                  <a:srgbClr val="382C78"/>
                </a:solidFill>
                <a:sym typeface="+mn-ea"/>
              </a:rPr>
              <a:t>（一）平拍</a:t>
            </a:r>
            <a:endParaRPr sz="2000">
              <a:solidFill>
                <a:srgbClr val="382C78"/>
              </a:solidFill>
              <a:sym typeface="+mn-ea"/>
            </a:endParaRPr>
          </a:p>
        </p:txBody>
      </p:sp>
      <p:grpSp>
        <p:nvGrpSpPr>
          <p:cNvPr id="6" name="组合 5"/>
          <p:cNvGrpSpPr/>
          <p:nvPr/>
        </p:nvGrpSpPr>
        <p:grpSpPr>
          <a:xfrm>
            <a:off x="749300" y="1511935"/>
            <a:ext cx="10694035" cy="922020"/>
            <a:chOff x="9363" y="3519"/>
            <a:chExt cx="16841" cy="1452"/>
          </a:xfrm>
        </p:grpSpPr>
        <p:sp>
          <p:nvSpPr>
            <p:cNvPr id="7" name="矩形 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平拍即平视拍摄，是指摄影（像）机高度与被摄对象处于同一水平线的一种拍摄方式， 拍摄所得的画面为平视构图。</a:t>
              </a:r>
              <a:endParaRPr dirty="0">
                <a:latin typeface="+mn-ea"/>
                <a:cs typeface="宋体" panose="02010600030101010101" pitchFamily="2" charset="-122"/>
                <a:sym typeface="+mn-ea"/>
              </a:endParaRPr>
            </a:p>
          </p:txBody>
        </p:sp>
      </p:grpSp>
      <p:grpSp>
        <p:nvGrpSpPr>
          <p:cNvPr id="9" name="组合 8"/>
          <p:cNvGrpSpPr/>
          <p:nvPr/>
        </p:nvGrpSpPr>
        <p:grpSpPr>
          <a:xfrm>
            <a:off x="748665" y="2433955"/>
            <a:ext cx="10694035" cy="1337945"/>
            <a:chOff x="9363" y="3519"/>
            <a:chExt cx="16841" cy="2107"/>
          </a:xfrm>
        </p:grpSpPr>
        <p:sp>
          <p:nvSpPr>
            <p:cNvPr id="10" name="矩形 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093" y="3519"/>
              <a:ext cx="16111"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平视构图符合人们的视觉习惯，画面具有平稳、自然的效果， 真实感强，是一种纪实性角度。平拍时，画面中同一平面上不同距离的前后景物容易重叠而看不出前后景及背景的层次关系，故不利于空间层次、空间深度的表现，画面显得相对呆板。</a:t>
              </a:r>
              <a:endParaRPr lang="zh-CN" altLang="en-US" dirty="0">
                <a:latin typeface="+mn-ea"/>
                <a:cs typeface="宋体" panose="02010600030101010101" pitchFamily="2" charset="-122"/>
                <a:sym typeface="+mn-ea"/>
              </a:endParaRPr>
            </a:p>
          </p:txBody>
        </p:sp>
      </p:grpSp>
      <p:sp>
        <p:nvSpPr>
          <p:cNvPr id="2" name="文本框 1"/>
          <p:cNvSpPr txBox="1"/>
          <p:nvPr/>
        </p:nvSpPr>
        <p:spPr>
          <a:xfrm>
            <a:off x="264795" y="3771900"/>
            <a:ext cx="10248900" cy="398780"/>
          </a:xfrm>
          <a:prstGeom prst="rect">
            <a:avLst/>
          </a:prstGeom>
          <a:noFill/>
        </p:spPr>
        <p:txBody>
          <a:bodyPr wrap="square" rtlCol="0" anchor="t">
            <a:spAutoFit/>
          </a:bodyPr>
          <a:p>
            <a:r>
              <a:rPr sz="2000">
                <a:solidFill>
                  <a:srgbClr val="382C78"/>
                </a:solidFill>
                <a:sym typeface="+mn-ea"/>
              </a:rPr>
              <a:t>（二）仰拍</a:t>
            </a:r>
            <a:endParaRPr sz="2000">
              <a:solidFill>
                <a:srgbClr val="382C78"/>
              </a:solidFill>
              <a:sym typeface="+mn-ea"/>
            </a:endParaRPr>
          </a:p>
        </p:txBody>
      </p:sp>
      <p:grpSp>
        <p:nvGrpSpPr>
          <p:cNvPr id="16" name="组合 15"/>
          <p:cNvGrpSpPr/>
          <p:nvPr/>
        </p:nvGrpSpPr>
        <p:grpSpPr>
          <a:xfrm>
            <a:off x="748665" y="4170680"/>
            <a:ext cx="10694035" cy="635000"/>
            <a:chOff x="9363" y="3519"/>
            <a:chExt cx="16841" cy="1000"/>
          </a:xfrm>
        </p:grpSpPr>
        <p:sp>
          <p:nvSpPr>
            <p:cNvPr id="17" name="矩形 1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仰拍即仰角拍摄，是指摄影（像）机处于被摄体的水平线以下往上进行拍摄的方式。</a:t>
              </a:r>
              <a:endParaRPr lang="zh-CN" altLang="en-US" dirty="0">
                <a:latin typeface="+mn-ea"/>
                <a:cs typeface="宋体" panose="02010600030101010101" pitchFamily="2" charset="-122"/>
                <a:sym typeface="+mn-ea"/>
              </a:endParaRPr>
            </a:p>
          </p:txBody>
        </p:sp>
      </p:grpSp>
      <p:grpSp>
        <p:nvGrpSpPr>
          <p:cNvPr id="19" name="组合 18"/>
          <p:cNvGrpSpPr/>
          <p:nvPr/>
        </p:nvGrpSpPr>
        <p:grpSpPr>
          <a:xfrm>
            <a:off x="749300" y="4993640"/>
            <a:ext cx="10694035" cy="1337945"/>
            <a:chOff x="9363" y="3519"/>
            <a:chExt cx="16841" cy="2107"/>
          </a:xfrm>
        </p:grpSpPr>
        <p:sp>
          <p:nvSpPr>
            <p:cNvPr id="20" name="矩形 1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文本框 20"/>
            <p:cNvSpPr txBox="1"/>
            <p:nvPr/>
          </p:nvSpPr>
          <p:spPr>
            <a:xfrm>
              <a:off x="10093" y="3519"/>
              <a:ext cx="16111"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仰拍使画面中的水平线降低，前景和后景中的物体在高度上的对比因之发生变化，使处于前景的主体被突出、被夸大，从而获得特殊的艺术效果。仰拍通常带有褒义，常用来表现人物形象的高大、崇高，表示对正面人物或英雄人物的赞颂、敬仰。</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41095"/>
            <a:chOff x="417" y="61"/>
            <a:chExt cx="7318" cy="1797"/>
          </a:xfrm>
        </p:grpSpPr>
        <p:sp>
          <p:nvSpPr>
            <p:cNvPr id="15" name="文本框 14"/>
            <p:cNvSpPr txBox="1"/>
            <p:nvPr/>
          </p:nvSpPr>
          <p:spPr>
            <a:xfrm>
              <a:off x="417" y="842"/>
              <a:ext cx="4608" cy="1016"/>
            </a:xfrm>
            <a:prstGeom prst="rect">
              <a:avLst/>
            </a:prstGeom>
            <a:noFill/>
          </p:spPr>
          <p:txBody>
            <a:bodyPr wrap="none" rtlCol="0" anchor="t">
              <a:spAutoFit/>
            </a:bodyPr>
            <a:p>
              <a:pPr algn="l"/>
              <a:r>
                <a:rPr lang="zh-CN" altLang="en-US" sz="3600">
                  <a:solidFill>
                    <a:srgbClr val="382C78"/>
                  </a:solidFill>
                  <a:sym typeface="+mn-ea"/>
                </a:rPr>
                <a:t>二、拍摄角度</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4315"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2"/>
                <a:ext cx="6484" cy="580"/>
              </a:xfrm>
              <a:prstGeom prst="rect">
                <a:avLst/>
              </a:prstGeom>
              <a:noFill/>
            </p:spPr>
            <p:txBody>
              <a:bodyPr wrap="square" rtlCol="0">
                <a:spAutoFit/>
              </a:bodyPr>
              <a:p>
                <a:pPr algn="l"/>
                <a:r>
                  <a:rPr>
                    <a:solidFill>
                      <a:schemeClr val="bg1"/>
                    </a:solidFill>
                  </a:rPr>
                  <a:t>第四节 影视拍摄构图方法</a:t>
                </a:r>
                <a:endParaRPr>
                  <a:solidFill>
                    <a:schemeClr val="bg1"/>
                  </a:solidFill>
                </a:endParaRPr>
              </a:p>
            </p:txBody>
          </p:sp>
        </p:grpSp>
      </p:grpSp>
      <p:sp>
        <p:nvSpPr>
          <p:cNvPr id="5" name="文本框 4"/>
          <p:cNvSpPr txBox="1"/>
          <p:nvPr/>
        </p:nvSpPr>
        <p:spPr>
          <a:xfrm>
            <a:off x="264795" y="1062990"/>
            <a:ext cx="10248900" cy="398780"/>
          </a:xfrm>
          <a:prstGeom prst="rect">
            <a:avLst/>
          </a:prstGeom>
          <a:noFill/>
        </p:spPr>
        <p:txBody>
          <a:bodyPr wrap="square" rtlCol="0" anchor="t">
            <a:spAutoFit/>
          </a:bodyPr>
          <a:p>
            <a:r>
              <a:rPr sz="2000">
                <a:solidFill>
                  <a:srgbClr val="382C78"/>
                </a:solidFill>
                <a:sym typeface="+mn-ea"/>
              </a:rPr>
              <a:t>（一）平拍</a:t>
            </a:r>
            <a:endParaRPr sz="2000">
              <a:solidFill>
                <a:srgbClr val="382C78"/>
              </a:solidFill>
              <a:sym typeface="+mn-ea"/>
            </a:endParaRPr>
          </a:p>
        </p:txBody>
      </p:sp>
      <p:grpSp>
        <p:nvGrpSpPr>
          <p:cNvPr id="6" name="组合 5"/>
          <p:cNvGrpSpPr/>
          <p:nvPr/>
        </p:nvGrpSpPr>
        <p:grpSpPr>
          <a:xfrm>
            <a:off x="749300" y="1351280"/>
            <a:ext cx="10694035" cy="922020"/>
            <a:chOff x="9363" y="3519"/>
            <a:chExt cx="16841" cy="1452"/>
          </a:xfrm>
        </p:grpSpPr>
        <p:sp>
          <p:nvSpPr>
            <p:cNvPr id="7" name="矩形 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平拍即平视拍摄，是指摄影（像）机高度与被摄对象处于同一水平线的一种拍摄方式， 拍摄所得的画面为平视构图。</a:t>
              </a:r>
              <a:endParaRPr dirty="0">
                <a:latin typeface="+mn-ea"/>
                <a:cs typeface="宋体" panose="02010600030101010101" pitchFamily="2" charset="-122"/>
                <a:sym typeface="+mn-ea"/>
              </a:endParaRPr>
            </a:p>
          </p:txBody>
        </p:sp>
      </p:grpSp>
      <p:grpSp>
        <p:nvGrpSpPr>
          <p:cNvPr id="9" name="组合 8"/>
          <p:cNvGrpSpPr/>
          <p:nvPr/>
        </p:nvGrpSpPr>
        <p:grpSpPr>
          <a:xfrm>
            <a:off x="748665" y="2214880"/>
            <a:ext cx="10694035" cy="1337945"/>
            <a:chOff x="9363" y="3519"/>
            <a:chExt cx="16841" cy="2107"/>
          </a:xfrm>
        </p:grpSpPr>
        <p:sp>
          <p:nvSpPr>
            <p:cNvPr id="10" name="矩形 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093" y="3519"/>
              <a:ext cx="16111"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平视构图符合人们的视觉习惯，画面具有平稳、自然的效果， 真实感强，是一种纪实性角度。平拍时，画面中同一平面上不同距离的前后景物容易重叠而看不出前后景及背景的层次关系，故不利于空间层次、空间深度的表现，画面显得相对呆板。</a:t>
              </a:r>
              <a:endParaRPr lang="zh-CN" altLang="en-US" dirty="0">
                <a:latin typeface="+mn-ea"/>
                <a:cs typeface="宋体" panose="02010600030101010101" pitchFamily="2" charset="-122"/>
                <a:sym typeface="+mn-ea"/>
              </a:endParaRPr>
            </a:p>
          </p:txBody>
        </p:sp>
      </p:grpSp>
      <p:sp>
        <p:nvSpPr>
          <p:cNvPr id="2" name="文本框 1"/>
          <p:cNvSpPr txBox="1"/>
          <p:nvPr/>
        </p:nvSpPr>
        <p:spPr>
          <a:xfrm>
            <a:off x="264795" y="3523615"/>
            <a:ext cx="10248900" cy="398780"/>
          </a:xfrm>
          <a:prstGeom prst="rect">
            <a:avLst/>
          </a:prstGeom>
          <a:noFill/>
        </p:spPr>
        <p:txBody>
          <a:bodyPr wrap="square" rtlCol="0" anchor="t">
            <a:spAutoFit/>
          </a:bodyPr>
          <a:p>
            <a:r>
              <a:rPr sz="2000">
                <a:solidFill>
                  <a:srgbClr val="382C78"/>
                </a:solidFill>
                <a:sym typeface="+mn-ea"/>
              </a:rPr>
              <a:t>（二）仰拍</a:t>
            </a:r>
            <a:endParaRPr sz="2000">
              <a:solidFill>
                <a:srgbClr val="382C78"/>
              </a:solidFill>
              <a:sym typeface="+mn-ea"/>
            </a:endParaRPr>
          </a:p>
        </p:txBody>
      </p:sp>
      <p:grpSp>
        <p:nvGrpSpPr>
          <p:cNvPr id="16" name="组合 15"/>
          <p:cNvGrpSpPr/>
          <p:nvPr/>
        </p:nvGrpSpPr>
        <p:grpSpPr>
          <a:xfrm>
            <a:off x="748665" y="3878580"/>
            <a:ext cx="10694035" cy="635000"/>
            <a:chOff x="9363" y="3519"/>
            <a:chExt cx="16841" cy="1000"/>
          </a:xfrm>
        </p:grpSpPr>
        <p:sp>
          <p:nvSpPr>
            <p:cNvPr id="17" name="矩形 1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仰拍即仰角拍摄，是指摄影（像）机处于被摄体的水平线以下往上进行拍摄的方式。</a:t>
              </a:r>
              <a:endParaRPr lang="zh-CN" altLang="en-US" dirty="0">
                <a:latin typeface="+mn-ea"/>
                <a:cs typeface="宋体" panose="02010600030101010101" pitchFamily="2" charset="-122"/>
                <a:sym typeface="+mn-ea"/>
              </a:endParaRPr>
            </a:p>
          </p:txBody>
        </p:sp>
      </p:grpSp>
      <p:grpSp>
        <p:nvGrpSpPr>
          <p:cNvPr id="19" name="组合 18"/>
          <p:cNvGrpSpPr/>
          <p:nvPr/>
        </p:nvGrpSpPr>
        <p:grpSpPr>
          <a:xfrm>
            <a:off x="749300" y="4526280"/>
            <a:ext cx="10694035" cy="1337945"/>
            <a:chOff x="9363" y="3519"/>
            <a:chExt cx="16841" cy="2107"/>
          </a:xfrm>
        </p:grpSpPr>
        <p:sp>
          <p:nvSpPr>
            <p:cNvPr id="20" name="矩形 1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文本框 20"/>
            <p:cNvSpPr txBox="1"/>
            <p:nvPr/>
          </p:nvSpPr>
          <p:spPr>
            <a:xfrm>
              <a:off x="10093" y="3519"/>
              <a:ext cx="16111"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仰拍使画面中的水平线降低，前景和后景中的物体在高度上的对比因之发生变化，使处于前景的主体被突出、被夸大，从而获得特殊的艺术效果。仰拍通常带有褒义，常用来表现人物形象的高大、崇高，表示对正面人物或英雄人物的赞颂、敬仰。</a:t>
              </a:r>
              <a:endParaRPr lang="zh-CN" altLang="en-US" dirty="0">
                <a:latin typeface="+mn-ea"/>
                <a:cs typeface="宋体" panose="02010600030101010101" pitchFamily="2" charset="-122"/>
                <a:sym typeface="+mn-ea"/>
              </a:endParaRPr>
            </a:p>
          </p:txBody>
        </p:sp>
      </p:grpSp>
      <p:grpSp>
        <p:nvGrpSpPr>
          <p:cNvPr id="4" name="组合 3"/>
          <p:cNvGrpSpPr/>
          <p:nvPr/>
        </p:nvGrpSpPr>
        <p:grpSpPr>
          <a:xfrm>
            <a:off x="748665" y="5791200"/>
            <a:ext cx="10694035" cy="922020"/>
            <a:chOff x="9363" y="3519"/>
            <a:chExt cx="16841" cy="1452"/>
          </a:xfrm>
        </p:grpSpPr>
        <p:sp>
          <p:nvSpPr>
            <p:cNvPr id="12" name="矩形 1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文本框 12"/>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仰拍的角度近似垂直时，称为大仰角拍摄。一般表示人物的视点，以表现其晕眩、昏厥等精神状态。仰拍不适宜近距离拍摄景物，原因是会产生画面变形或向后仰倒的感觉。</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41095"/>
            <a:chOff x="417" y="61"/>
            <a:chExt cx="7318" cy="1797"/>
          </a:xfrm>
        </p:grpSpPr>
        <p:sp>
          <p:nvSpPr>
            <p:cNvPr id="15" name="文本框 14"/>
            <p:cNvSpPr txBox="1"/>
            <p:nvPr/>
          </p:nvSpPr>
          <p:spPr>
            <a:xfrm>
              <a:off x="417" y="842"/>
              <a:ext cx="4608" cy="1016"/>
            </a:xfrm>
            <a:prstGeom prst="rect">
              <a:avLst/>
            </a:prstGeom>
            <a:noFill/>
          </p:spPr>
          <p:txBody>
            <a:bodyPr wrap="none" rtlCol="0" anchor="t">
              <a:spAutoFit/>
            </a:bodyPr>
            <a:p>
              <a:pPr algn="l"/>
              <a:r>
                <a:rPr lang="zh-CN" altLang="en-US" sz="3600">
                  <a:solidFill>
                    <a:srgbClr val="382C78"/>
                  </a:solidFill>
                  <a:sym typeface="+mn-ea"/>
                </a:rPr>
                <a:t>二、拍摄角度</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4315"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2"/>
                <a:ext cx="6484" cy="580"/>
              </a:xfrm>
              <a:prstGeom prst="rect">
                <a:avLst/>
              </a:prstGeom>
              <a:noFill/>
            </p:spPr>
            <p:txBody>
              <a:bodyPr wrap="square" rtlCol="0">
                <a:spAutoFit/>
              </a:bodyPr>
              <a:p>
                <a:pPr algn="l"/>
                <a:r>
                  <a:rPr>
                    <a:solidFill>
                      <a:schemeClr val="bg1"/>
                    </a:solidFill>
                  </a:rPr>
                  <a:t>第四节 影视拍摄构图方法</a:t>
                </a:r>
                <a:endParaRPr>
                  <a:solidFill>
                    <a:schemeClr val="bg1"/>
                  </a:solidFill>
                </a:endParaRPr>
              </a:p>
            </p:txBody>
          </p:sp>
        </p:grpSp>
      </p:grpSp>
      <p:sp>
        <p:nvSpPr>
          <p:cNvPr id="5" name="文本框 4"/>
          <p:cNvSpPr txBox="1"/>
          <p:nvPr/>
        </p:nvSpPr>
        <p:spPr>
          <a:xfrm>
            <a:off x="264795" y="1062990"/>
            <a:ext cx="10248900" cy="398780"/>
          </a:xfrm>
          <a:prstGeom prst="rect">
            <a:avLst/>
          </a:prstGeom>
          <a:noFill/>
        </p:spPr>
        <p:txBody>
          <a:bodyPr wrap="square" rtlCol="0" anchor="t">
            <a:spAutoFit/>
          </a:bodyPr>
          <a:p>
            <a:r>
              <a:rPr sz="2000">
                <a:solidFill>
                  <a:srgbClr val="382C78"/>
                </a:solidFill>
                <a:sym typeface="+mn-ea"/>
              </a:rPr>
              <a:t>（三）俯拍</a:t>
            </a:r>
            <a:endParaRPr sz="2000">
              <a:solidFill>
                <a:srgbClr val="382C78"/>
              </a:solidFill>
              <a:sym typeface="+mn-ea"/>
            </a:endParaRPr>
          </a:p>
        </p:txBody>
      </p:sp>
      <p:grpSp>
        <p:nvGrpSpPr>
          <p:cNvPr id="6" name="组合 5"/>
          <p:cNvGrpSpPr/>
          <p:nvPr/>
        </p:nvGrpSpPr>
        <p:grpSpPr>
          <a:xfrm>
            <a:off x="749300" y="1351280"/>
            <a:ext cx="10694035" cy="635000"/>
            <a:chOff x="9363" y="3519"/>
            <a:chExt cx="16841" cy="1000"/>
          </a:xfrm>
        </p:grpSpPr>
        <p:sp>
          <p:nvSpPr>
            <p:cNvPr id="7" name="矩形 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俯拍即俯角拍摄，是指摄影（像）机处于被摄对象水平线以上由高处向下进行拍摄的方式。</a:t>
              </a:r>
              <a:endParaRPr dirty="0">
                <a:latin typeface="+mn-ea"/>
                <a:cs typeface="宋体" panose="02010600030101010101" pitchFamily="2" charset="-122"/>
                <a:sym typeface="+mn-ea"/>
              </a:endParaRPr>
            </a:p>
          </p:txBody>
        </p:sp>
      </p:grpSp>
      <p:grpSp>
        <p:nvGrpSpPr>
          <p:cNvPr id="9" name="组合 8"/>
          <p:cNvGrpSpPr/>
          <p:nvPr/>
        </p:nvGrpSpPr>
        <p:grpSpPr>
          <a:xfrm>
            <a:off x="748665" y="2214880"/>
            <a:ext cx="10694035" cy="922020"/>
            <a:chOff x="9363" y="3519"/>
            <a:chExt cx="16841" cy="1452"/>
          </a:xfrm>
        </p:grpSpPr>
        <p:sp>
          <p:nvSpPr>
            <p:cNvPr id="10" name="矩形 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俯拍角度可以表现被摄对象的地理位置、空间透视等，结合大景别可展现宏大的场景，获得广阔的画面空间感觉。</a:t>
              </a:r>
              <a:endParaRPr lang="zh-CN" altLang="en-US" dirty="0">
                <a:latin typeface="+mn-ea"/>
                <a:cs typeface="宋体" panose="02010600030101010101" pitchFamily="2" charset="-122"/>
                <a:sym typeface="+mn-ea"/>
              </a:endParaRPr>
            </a:p>
          </p:txBody>
        </p:sp>
      </p:grpSp>
      <p:sp>
        <p:nvSpPr>
          <p:cNvPr id="2" name="文本框 1"/>
          <p:cNvSpPr txBox="1"/>
          <p:nvPr/>
        </p:nvSpPr>
        <p:spPr>
          <a:xfrm>
            <a:off x="264795" y="4513580"/>
            <a:ext cx="10248900" cy="398780"/>
          </a:xfrm>
          <a:prstGeom prst="rect">
            <a:avLst/>
          </a:prstGeom>
          <a:noFill/>
        </p:spPr>
        <p:txBody>
          <a:bodyPr wrap="square" rtlCol="0" anchor="t">
            <a:spAutoFit/>
          </a:bodyPr>
          <a:p>
            <a:r>
              <a:rPr sz="2000">
                <a:solidFill>
                  <a:srgbClr val="382C78"/>
                </a:solidFill>
                <a:sym typeface="+mn-ea"/>
              </a:rPr>
              <a:t>（四）顶拍</a:t>
            </a:r>
            <a:endParaRPr sz="2000">
              <a:solidFill>
                <a:srgbClr val="382C78"/>
              </a:solidFill>
              <a:sym typeface="+mn-ea"/>
            </a:endParaRPr>
          </a:p>
        </p:txBody>
      </p:sp>
      <p:grpSp>
        <p:nvGrpSpPr>
          <p:cNvPr id="16" name="组合 15"/>
          <p:cNvGrpSpPr/>
          <p:nvPr/>
        </p:nvGrpSpPr>
        <p:grpSpPr>
          <a:xfrm>
            <a:off x="749300" y="5626100"/>
            <a:ext cx="10694035" cy="922020"/>
            <a:chOff x="9363" y="3519"/>
            <a:chExt cx="16841" cy="1452"/>
          </a:xfrm>
        </p:grpSpPr>
        <p:sp>
          <p:nvSpPr>
            <p:cNvPr id="17" name="矩形 1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顶拍用于物体顶部内容的表达或特殊视角的需要。顶拍的作用在于它改变了被摄对象的正常状态，把人与环境的空间位置，变成线条清晰的平面图案，从而使画面具有某种情趣和美感。</a:t>
              </a:r>
              <a:endParaRPr lang="zh-CN" altLang="en-US" dirty="0">
                <a:latin typeface="+mn-ea"/>
                <a:cs typeface="宋体" panose="02010600030101010101" pitchFamily="2" charset="-122"/>
                <a:sym typeface="+mn-ea"/>
              </a:endParaRPr>
            </a:p>
          </p:txBody>
        </p:sp>
      </p:grpSp>
      <p:grpSp>
        <p:nvGrpSpPr>
          <p:cNvPr id="19" name="组合 18"/>
          <p:cNvGrpSpPr/>
          <p:nvPr/>
        </p:nvGrpSpPr>
        <p:grpSpPr>
          <a:xfrm>
            <a:off x="749300" y="3175635"/>
            <a:ext cx="10694035" cy="1337945"/>
            <a:chOff x="9363" y="3519"/>
            <a:chExt cx="16841" cy="2107"/>
          </a:xfrm>
        </p:grpSpPr>
        <p:sp>
          <p:nvSpPr>
            <p:cNvPr id="20" name="矩形 1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文本框 20"/>
            <p:cNvSpPr txBox="1"/>
            <p:nvPr/>
          </p:nvSpPr>
          <p:spPr>
            <a:xfrm>
              <a:off x="10093" y="3519"/>
              <a:ext cx="16111"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俯拍可以渲染情绪，根据特定情景和人物的情绪，可以使人物压缩变形，产生萎缩、低矮的视觉效果，造成一种情绪上的压迫感。拍摄反面角色时，可展示人物的卑劣行径，通常带有贬义。但是俯拍、仰拍的贬褒含义的感情色彩不是绝对的</a:t>
              </a:r>
              <a:endParaRPr lang="zh-CN" altLang="en-US" dirty="0">
                <a:latin typeface="+mn-ea"/>
                <a:cs typeface="宋体" panose="02010600030101010101" pitchFamily="2" charset="-122"/>
                <a:sym typeface="+mn-ea"/>
              </a:endParaRPr>
            </a:p>
          </p:txBody>
        </p:sp>
      </p:grpSp>
      <p:grpSp>
        <p:nvGrpSpPr>
          <p:cNvPr id="4" name="组合 3"/>
          <p:cNvGrpSpPr/>
          <p:nvPr/>
        </p:nvGrpSpPr>
        <p:grpSpPr>
          <a:xfrm>
            <a:off x="749300" y="4912360"/>
            <a:ext cx="10694035" cy="635000"/>
            <a:chOff x="9363" y="3519"/>
            <a:chExt cx="16841" cy="1000"/>
          </a:xfrm>
        </p:grpSpPr>
        <p:sp>
          <p:nvSpPr>
            <p:cNvPr id="12" name="矩形 1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文本框 12"/>
            <p:cNvSpPr txBox="1"/>
            <p:nvPr/>
          </p:nvSpPr>
          <p:spPr>
            <a:xfrm>
              <a:off x="10093" y="3519"/>
              <a:ext cx="16111" cy="798"/>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顶拍是指摄影（像）机垂直向下进行拍摄的方式。</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41095"/>
            <a:chOff x="417" y="61"/>
            <a:chExt cx="7318" cy="1797"/>
          </a:xfrm>
        </p:grpSpPr>
        <p:sp>
          <p:nvSpPr>
            <p:cNvPr id="15" name="文本框 14"/>
            <p:cNvSpPr txBox="1"/>
            <p:nvPr/>
          </p:nvSpPr>
          <p:spPr>
            <a:xfrm>
              <a:off x="417" y="842"/>
              <a:ext cx="4608" cy="1016"/>
            </a:xfrm>
            <a:prstGeom prst="rect">
              <a:avLst/>
            </a:prstGeom>
            <a:noFill/>
          </p:spPr>
          <p:txBody>
            <a:bodyPr wrap="none" rtlCol="0" anchor="t">
              <a:spAutoFit/>
            </a:bodyPr>
            <a:p>
              <a:pPr algn="l"/>
              <a:r>
                <a:rPr lang="zh-CN" altLang="en-US" sz="3600">
                  <a:solidFill>
                    <a:srgbClr val="382C78"/>
                  </a:solidFill>
                  <a:sym typeface="+mn-ea"/>
                </a:rPr>
                <a:t>三、拍摄距离</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4315"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2"/>
                <a:ext cx="6484" cy="580"/>
              </a:xfrm>
              <a:prstGeom prst="rect">
                <a:avLst/>
              </a:prstGeom>
              <a:noFill/>
            </p:spPr>
            <p:txBody>
              <a:bodyPr wrap="square" rtlCol="0">
                <a:spAutoFit/>
              </a:bodyPr>
              <a:p>
                <a:pPr algn="l"/>
                <a:r>
                  <a:rPr>
                    <a:solidFill>
                      <a:schemeClr val="bg1"/>
                    </a:solidFill>
                  </a:rPr>
                  <a:t>第四节 影视拍摄构图方法</a:t>
                </a:r>
                <a:endParaRPr>
                  <a:solidFill>
                    <a:schemeClr val="bg1"/>
                  </a:solidFill>
                </a:endParaRPr>
              </a:p>
            </p:txBody>
          </p:sp>
        </p:grpSp>
      </p:grpSp>
      <p:sp>
        <p:nvSpPr>
          <p:cNvPr id="5" name="文本框 4"/>
          <p:cNvSpPr txBox="1"/>
          <p:nvPr/>
        </p:nvSpPr>
        <p:spPr>
          <a:xfrm>
            <a:off x="794385" y="1536700"/>
            <a:ext cx="10776585" cy="3784600"/>
          </a:xfrm>
          <a:prstGeom prst="rect">
            <a:avLst/>
          </a:prstGeom>
          <a:noFill/>
        </p:spPr>
        <p:txBody>
          <a:bodyPr wrap="square" rtlCol="0" anchor="t">
            <a:spAutoFit/>
          </a:bodyPr>
          <a:p>
            <a:r>
              <a:rPr sz="2000">
                <a:solidFill>
                  <a:srgbClr val="382C78"/>
                </a:solidFill>
                <a:sym typeface="+mn-ea"/>
              </a:rPr>
              <a:t>当拍摄距离发生改变时，画面中被摄体的大小、范围亦会发生变化。</a:t>
            </a:r>
            <a:endParaRPr sz="2000">
              <a:solidFill>
                <a:srgbClr val="382C78"/>
              </a:solidFill>
              <a:sym typeface="+mn-ea"/>
            </a:endParaRPr>
          </a:p>
          <a:p>
            <a:endParaRPr sz="2000">
              <a:solidFill>
                <a:srgbClr val="382C78"/>
              </a:solidFill>
              <a:sym typeface="+mn-ea"/>
            </a:endParaRPr>
          </a:p>
          <a:p>
            <a:r>
              <a:rPr sz="2000">
                <a:solidFill>
                  <a:srgbClr val="382C78"/>
                </a:solidFill>
                <a:sym typeface="+mn-ea"/>
              </a:rPr>
              <a:t>由于改变摄影（像）机与被摄体的距离而造成被摄体在影视画面中所呈现出的范围大小的区别被称为景别。</a:t>
            </a:r>
            <a:endParaRPr sz="2000">
              <a:solidFill>
                <a:srgbClr val="382C78"/>
              </a:solidFill>
              <a:sym typeface="+mn-ea"/>
            </a:endParaRPr>
          </a:p>
          <a:p>
            <a:endParaRPr sz="2000">
              <a:solidFill>
                <a:srgbClr val="382C78"/>
              </a:solidFill>
              <a:sym typeface="+mn-ea"/>
            </a:endParaRPr>
          </a:p>
          <a:p>
            <a:r>
              <a:rPr sz="2000">
                <a:solidFill>
                  <a:srgbClr val="382C78"/>
                </a:solidFill>
                <a:sym typeface="+mn-ea"/>
              </a:rPr>
              <a:t>画面景别取决于摄影（像）机与被摄物体之间的距离和所用镜头焦距的长短两个因素。景别是画面构图的重要因素，它的选择和变化会影响观众的心理感受。</a:t>
            </a:r>
            <a:endParaRPr sz="2000">
              <a:solidFill>
                <a:srgbClr val="382C78"/>
              </a:solidFill>
              <a:sym typeface="+mn-ea"/>
            </a:endParaRPr>
          </a:p>
          <a:p>
            <a:endParaRPr sz="2000">
              <a:solidFill>
                <a:srgbClr val="382C78"/>
              </a:solidFill>
              <a:sym typeface="+mn-ea"/>
            </a:endParaRPr>
          </a:p>
          <a:p>
            <a:r>
              <a:rPr sz="2000">
                <a:solidFill>
                  <a:srgbClr val="382C78"/>
                </a:solidFill>
                <a:sym typeface="+mn-ea"/>
              </a:rPr>
              <a:t>由于影视艺术表现的主要对象是人，因此，景别的划分一般是以成年人的身体为标准尺度，按画面表现出人体部位的多大范围作为划分依据。大致可分为五种，由近至远分别为特写（人体肩部以上）、近景（人体胸部以上）、中景（人体膝部以上）、全景（人体的全部和周围背景）、远景（被摄体所处环境）。</a:t>
            </a:r>
            <a:endParaRPr sz="2000">
              <a:solidFill>
                <a:srgbClr val="382C78"/>
              </a:solidFill>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264795" y="38735"/>
            <a:ext cx="4646930" cy="1141095"/>
            <a:chOff x="417" y="61"/>
            <a:chExt cx="7318" cy="1797"/>
          </a:xfrm>
        </p:grpSpPr>
        <p:sp>
          <p:nvSpPr>
            <p:cNvPr id="15" name="文本框 14"/>
            <p:cNvSpPr txBox="1"/>
            <p:nvPr/>
          </p:nvSpPr>
          <p:spPr>
            <a:xfrm>
              <a:off x="417" y="842"/>
              <a:ext cx="4608" cy="1016"/>
            </a:xfrm>
            <a:prstGeom prst="rect">
              <a:avLst/>
            </a:prstGeom>
            <a:noFill/>
          </p:spPr>
          <p:txBody>
            <a:bodyPr wrap="none" rtlCol="0" anchor="t">
              <a:spAutoFit/>
            </a:bodyPr>
            <a:p>
              <a:pPr algn="l"/>
              <a:r>
                <a:rPr lang="zh-CN" altLang="en-US" sz="3600">
                  <a:solidFill>
                    <a:srgbClr val="382C78"/>
                  </a:solidFill>
                  <a:sym typeface="+mn-ea"/>
                </a:rPr>
                <a:t>二、拍摄角度</a:t>
              </a:r>
              <a:endParaRPr lang="zh-CN" altLang="en-US" sz="3600">
                <a:solidFill>
                  <a:srgbClr val="382C78"/>
                </a:solidFill>
                <a:sym typeface="+mn-ea"/>
              </a:endParaRPr>
            </a:p>
          </p:txBody>
        </p:sp>
        <p:grpSp>
          <p:nvGrpSpPr>
            <p:cNvPr id="36" name="组合 35"/>
            <p:cNvGrpSpPr/>
            <p:nvPr/>
          </p:nvGrpSpPr>
          <p:grpSpPr>
            <a:xfrm>
              <a:off x="1251" y="61"/>
              <a:ext cx="6484" cy="781"/>
              <a:chOff x="1251" y="61"/>
              <a:chExt cx="6484" cy="781"/>
            </a:xfrm>
          </p:grpSpPr>
          <p:sp>
            <p:nvSpPr>
              <p:cNvPr id="32" name="矩形 31"/>
              <p:cNvSpPr/>
              <p:nvPr/>
            </p:nvSpPr>
            <p:spPr>
              <a:xfrm>
                <a:off x="1251" y="61"/>
                <a:ext cx="4315" cy="781"/>
              </a:xfrm>
              <a:prstGeom prst="rect">
                <a:avLst/>
              </a:prstGeom>
              <a:solidFill>
                <a:srgbClr val="382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2"/>
                  </a:solidFill>
                  <a:uFillTx/>
                </a:endParaRPr>
              </a:p>
            </p:txBody>
          </p:sp>
          <p:sp>
            <p:nvSpPr>
              <p:cNvPr id="33" name="文本框 32"/>
              <p:cNvSpPr txBox="1"/>
              <p:nvPr/>
            </p:nvSpPr>
            <p:spPr>
              <a:xfrm>
                <a:off x="1251" y="162"/>
                <a:ext cx="6484" cy="580"/>
              </a:xfrm>
              <a:prstGeom prst="rect">
                <a:avLst/>
              </a:prstGeom>
              <a:noFill/>
            </p:spPr>
            <p:txBody>
              <a:bodyPr wrap="square" rtlCol="0">
                <a:spAutoFit/>
              </a:bodyPr>
              <a:p>
                <a:pPr algn="l"/>
                <a:r>
                  <a:rPr>
                    <a:solidFill>
                      <a:schemeClr val="bg1"/>
                    </a:solidFill>
                  </a:rPr>
                  <a:t>第四节 影视拍摄构图方法</a:t>
                </a:r>
                <a:endParaRPr>
                  <a:solidFill>
                    <a:schemeClr val="bg1"/>
                  </a:solidFill>
                </a:endParaRPr>
              </a:p>
            </p:txBody>
          </p:sp>
        </p:grpSp>
      </p:grpSp>
      <p:sp>
        <p:nvSpPr>
          <p:cNvPr id="5" name="文本框 4"/>
          <p:cNvSpPr txBox="1"/>
          <p:nvPr/>
        </p:nvSpPr>
        <p:spPr>
          <a:xfrm>
            <a:off x="264795" y="1062990"/>
            <a:ext cx="10248900" cy="398780"/>
          </a:xfrm>
          <a:prstGeom prst="rect">
            <a:avLst/>
          </a:prstGeom>
          <a:noFill/>
        </p:spPr>
        <p:txBody>
          <a:bodyPr wrap="square" rtlCol="0" anchor="t">
            <a:spAutoFit/>
          </a:bodyPr>
          <a:p>
            <a:r>
              <a:rPr sz="2000">
                <a:solidFill>
                  <a:srgbClr val="382C78"/>
                </a:solidFill>
                <a:sym typeface="+mn-ea"/>
              </a:rPr>
              <a:t>（一）远景</a:t>
            </a:r>
            <a:endParaRPr sz="2000">
              <a:solidFill>
                <a:srgbClr val="382C78"/>
              </a:solidFill>
              <a:sym typeface="+mn-ea"/>
            </a:endParaRPr>
          </a:p>
        </p:txBody>
      </p:sp>
      <p:grpSp>
        <p:nvGrpSpPr>
          <p:cNvPr id="6" name="组合 5"/>
          <p:cNvGrpSpPr/>
          <p:nvPr/>
        </p:nvGrpSpPr>
        <p:grpSpPr>
          <a:xfrm>
            <a:off x="749300" y="1351280"/>
            <a:ext cx="10694035" cy="922020"/>
            <a:chOff x="9363" y="3519"/>
            <a:chExt cx="16841" cy="1452"/>
          </a:xfrm>
        </p:grpSpPr>
        <p:sp>
          <p:nvSpPr>
            <p:cNvPr id="7" name="矩形 6"/>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10093" y="3519"/>
              <a:ext cx="16111" cy="1452"/>
            </a:xfrm>
            <a:prstGeom prst="rect">
              <a:avLst/>
            </a:prstGeom>
            <a:noFill/>
          </p:spPr>
          <p:txBody>
            <a:bodyPr wrap="square" rtlCol="0" anchor="t">
              <a:spAutoFit/>
            </a:bodyPr>
            <a:p>
              <a:pPr algn="l" defTabSz="1218565">
                <a:lnSpc>
                  <a:spcPct val="150000"/>
                </a:lnSpc>
                <a:spcBef>
                  <a:spcPts val="1000"/>
                </a:spcBef>
                <a:defRPr/>
              </a:pPr>
              <a:r>
                <a:rPr dirty="0">
                  <a:latin typeface="+mn-ea"/>
                  <a:cs typeface="宋体" panose="02010600030101010101" pitchFamily="2" charset="-122"/>
                  <a:sym typeface="+mn-ea"/>
                </a:rPr>
                <a:t>远景是指远距离拍摄所形成的视野开阔的画面。这种画面可使观众在银幕或屏幕上看到广阔深远的景象。</a:t>
              </a:r>
              <a:r>
                <a:rPr lang="zh-CN" altLang="en-US" dirty="0">
                  <a:latin typeface="+mn-ea"/>
                  <a:cs typeface="宋体" panose="02010600030101010101" pitchFamily="2" charset="-122"/>
                  <a:sym typeface="+mn-ea"/>
                </a:rPr>
                <a:t>远景画面可细分为大远景和远景两类。</a:t>
              </a:r>
              <a:endParaRPr dirty="0">
                <a:latin typeface="+mn-ea"/>
                <a:cs typeface="宋体" panose="02010600030101010101" pitchFamily="2" charset="-122"/>
                <a:sym typeface="+mn-ea"/>
              </a:endParaRPr>
            </a:p>
          </p:txBody>
        </p:sp>
      </p:grpSp>
      <p:grpSp>
        <p:nvGrpSpPr>
          <p:cNvPr id="9" name="组合 8"/>
          <p:cNvGrpSpPr/>
          <p:nvPr/>
        </p:nvGrpSpPr>
        <p:grpSpPr>
          <a:xfrm>
            <a:off x="748665" y="2214880"/>
            <a:ext cx="10694035" cy="1337945"/>
            <a:chOff x="9363" y="3519"/>
            <a:chExt cx="16841" cy="2107"/>
          </a:xfrm>
        </p:grpSpPr>
        <p:sp>
          <p:nvSpPr>
            <p:cNvPr id="10" name="矩形 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093" y="3519"/>
              <a:ext cx="16111"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大远景是比远景视野更开阔、更深远的一种景别。大远景表现空间范围最大、视距最远， 主要用于表现辽阔的地理环境、广袤的自然景色和盛大的场面，展现宏大的气势。远景与大远景相比，包含较多的戏剧元素。它能充分展示人物活动的环境空间，可以渲染环境气氛和抒发情感。</a:t>
              </a:r>
              <a:endParaRPr lang="zh-CN" altLang="en-US" dirty="0">
                <a:latin typeface="+mn-ea"/>
                <a:cs typeface="宋体" panose="02010600030101010101" pitchFamily="2" charset="-122"/>
                <a:sym typeface="+mn-ea"/>
              </a:endParaRPr>
            </a:p>
          </p:txBody>
        </p:sp>
      </p:grpSp>
      <p:sp>
        <p:nvSpPr>
          <p:cNvPr id="2" name="文本框 1"/>
          <p:cNvSpPr txBox="1"/>
          <p:nvPr/>
        </p:nvSpPr>
        <p:spPr>
          <a:xfrm>
            <a:off x="264795" y="4791075"/>
            <a:ext cx="10248900" cy="398780"/>
          </a:xfrm>
          <a:prstGeom prst="rect">
            <a:avLst/>
          </a:prstGeom>
          <a:noFill/>
        </p:spPr>
        <p:txBody>
          <a:bodyPr wrap="square" rtlCol="0" anchor="t">
            <a:spAutoFit/>
          </a:bodyPr>
          <a:p>
            <a:r>
              <a:rPr sz="2000">
                <a:solidFill>
                  <a:srgbClr val="382C78"/>
                </a:solidFill>
                <a:sym typeface="+mn-ea"/>
              </a:rPr>
              <a:t>远景的作用：</a:t>
            </a:r>
            <a:endParaRPr sz="2000">
              <a:solidFill>
                <a:srgbClr val="382C78"/>
              </a:solidFill>
              <a:sym typeface="+mn-ea"/>
            </a:endParaRPr>
          </a:p>
        </p:txBody>
      </p:sp>
      <p:grpSp>
        <p:nvGrpSpPr>
          <p:cNvPr id="19" name="组合 18"/>
          <p:cNvGrpSpPr/>
          <p:nvPr/>
        </p:nvGrpSpPr>
        <p:grpSpPr>
          <a:xfrm>
            <a:off x="749300" y="3453130"/>
            <a:ext cx="10694035" cy="1337945"/>
            <a:chOff x="9363" y="3519"/>
            <a:chExt cx="16841" cy="2107"/>
          </a:xfrm>
        </p:grpSpPr>
        <p:sp>
          <p:nvSpPr>
            <p:cNvPr id="20" name="矩形 19"/>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文本框 20"/>
            <p:cNvSpPr txBox="1"/>
            <p:nvPr/>
          </p:nvSpPr>
          <p:spPr>
            <a:xfrm>
              <a:off x="10093" y="3519"/>
              <a:ext cx="16111" cy="2107"/>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俯拍可以渲染情绪，根据特定情景和人物的情绪，可以使人物压缩变形，产生萎缩、低矮的视觉效果，造成一种情绪上的压迫感。拍摄反面角色时，可展示人物的卑劣行径，通常带有贬义。但是俯拍、仰拍的贬褒含义的感情色彩不是绝对的</a:t>
              </a:r>
              <a:endParaRPr lang="zh-CN" altLang="en-US" dirty="0">
                <a:latin typeface="+mn-ea"/>
                <a:cs typeface="宋体" panose="02010600030101010101" pitchFamily="2" charset="-122"/>
                <a:sym typeface="+mn-ea"/>
              </a:endParaRPr>
            </a:p>
          </p:txBody>
        </p:sp>
      </p:grpSp>
      <p:grpSp>
        <p:nvGrpSpPr>
          <p:cNvPr id="4" name="组合 3"/>
          <p:cNvGrpSpPr/>
          <p:nvPr/>
        </p:nvGrpSpPr>
        <p:grpSpPr>
          <a:xfrm>
            <a:off x="749300" y="5029200"/>
            <a:ext cx="10694035" cy="1593850"/>
            <a:chOff x="9363" y="3519"/>
            <a:chExt cx="16841" cy="2510"/>
          </a:xfrm>
        </p:grpSpPr>
        <p:sp>
          <p:nvSpPr>
            <p:cNvPr id="12" name="矩形 11"/>
            <p:cNvSpPr/>
            <p:nvPr/>
          </p:nvSpPr>
          <p:spPr>
            <a:xfrm>
              <a:off x="9363" y="3971"/>
              <a:ext cx="548" cy="548"/>
            </a:xfrm>
            <a:prstGeom prst="rect">
              <a:avLst/>
            </a:prstGeom>
            <a:solidFill>
              <a:srgbClr val="769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文本框 12"/>
            <p:cNvSpPr txBox="1"/>
            <p:nvPr/>
          </p:nvSpPr>
          <p:spPr>
            <a:xfrm>
              <a:off x="10093" y="3519"/>
              <a:ext cx="16111" cy="2510"/>
            </a:xfrm>
            <a:prstGeom prst="rect">
              <a:avLst/>
            </a:prstGeom>
            <a:noFill/>
          </p:spPr>
          <p:txBody>
            <a:bodyPr wrap="square" rtlCol="0" anchor="t">
              <a:spAutoFit/>
            </a:bodyPr>
            <a:p>
              <a:pPr algn="l" defTabSz="1218565">
                <a:lnSpc>
                  <a:spcPct val="150000"/>
                </a:lnSpc>
                <a:spcBef>
                  <a:spcPts val="1000"/>
                </a:spcBef>
                <a:defRPr/>
              </a:pPr>
              <a:r>
                <a:rPr lang="zh-CN" altLang="en-US" dirty="0">
                  <a:latin typeface="+mn-ea"/>
                  <a:cs typeface="宋体" panose="02010600030101010101" pitchFamily="2" charset="-122"/>
                  <a:sym typeface="+mn-ea"/>
                </a:rPr>
                <a:t>第一，介绍环境、渲染气氛、展现场面。</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第二，表现人物的志向或借景抒情。</a:t>
              </a:r>
              <a:endParaRPr lang="zh-CN" altLang="en-US" dirty="0">
                <a:latin typeface="+mn-ea"/>
                <a:cs typeface="宋体" panose="02010600030101010101" pitchFamily="2" charset="-122"/>
                <a:sym typeface="+mn-ea"/>
              </a:endParaRPr>
            </a:p>
            <a:p>
              <a:pPr algn="l" defTabSz="1218565">
                <a:lnSpc>
                  <a:spcPct val="150000"/>
                </a:lnSpc>
                <a:spcBef>
                  <a:spcPts val="1000"/>
                </a:spcBef>
                <a:defRPr/>
              </a:pPr>
              <a:r>
                <a:rPr lang="zh-CN" altLang="en-US" dirty="0">
                  <a:latin typeface="+mn-ea"/>
                  <a:cs typeface="宋体" panose="02010600030101010101" pitchFamily="2" charset="-122"/>
                  <a:sym typeface="+mn-ea"/>
                </a:rPr>
                <a:t>第三，用于影片开头、结尾和剧情发展中需要表现的地方。</a:t>
              </a:r>
              <a:endParaRPr lang="zh-CN" altLang="en-US" dirty="0">
                <a:latin typeface="+mn-ea"/>
                <a:cs typeface="宋体" panose="02010600030101010101" pitchFamily="2" charset="-122"/>
                <a:sym typeface="+mn-ea"/>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0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0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0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04.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0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06.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0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0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0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1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1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1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14.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1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16.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1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1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1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2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2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2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24.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2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26.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2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2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2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3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custom20205081_4*i*2"/>
  <p:tag name="KSO_WM_TEMPLATE_CATEGORY" val="custom"/>
  <p:tag name="KSO_WM_TEMPLATE_INDEX" val="20205081"/>
  <p:tag name="KSO_WM_UNIT_LAYERLEVEL" val="1"/>
  <p:tag name="KSO_WM_TAG_VERSION" val="1.0"/>
  <p:tag name="KSO_WM_BEAUTIFY_FLAG" val="#wm#"/>
  <p:tag name="KSO_WM_UNIT_LINE_FORE_SCHEMECOLOR_INDEX" val="14"/>
  <p:tag name="KSO_WM_UNIT_LINE_FILL_TYPE" val="2"/>
  <p:tag name="KSO_WM_UNIT_USESOURCEFORMAT_APPLY" val="1"/>
</p:tagLst>
</file>

<file path=ppt/tags/tag133.xml><?xml version="1.0" encoding="utf-8"?>
<p:tagLst xmlns:p="http://schemas.openxmlformats.org/presentationml/2006/main">
  <p:tag name="KSO_WM_UNIT_ISCONTENTSTITLE" val="1"/>
  <p:tag name="KSO_WM_UNIT_PRESET_TEXT" val="目录"/>
  <p:tag name="KSO_WM_UNIT_NOCLEAR" val="1"/>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5081_4*a*1"/>
  <p:tag name="KSO_WM_TEMPLATE_CATEGORY" val="custom"/>
  <p:tag name="KSO_WM_TEMPLATE_INDEX" val="20205081"/>
  <p:tag name="KSO_WM_UNIT_LAYERLEVEL" val="1"/>
  <p:tag name="KSO_WM_TAG_VERSION" val="1.0"/>
  <p:tag name="KSO_WM_BEAUTIFY_FLAG" val="#wm#"/>
  <p:tag name="KSO_WM_UNIT_ISNUMDGMTITLE" val="0"/>
  <p:tag name="KSO_WM_UNIT_TEXT_FILL_FORE_SCHEMECOLOR_INDEX" val="13"/>
  <p:tag name="KSO_WM_UNIT_TEXT_FILL_TYPE" val="1"/>
  <p:tag name="KSO_WM_UNIT_USESOURCEFORMAT_APPLY" val="1"/>
</p:tagLst>
</file>

<file path=ppt/tags/tag134.xml><?xml version="1.0" encoding="utf-8"?>
<p:tagLst xmlns:p="http://schemas.openxmlformats.org/presentationml/2006/main">
  <p:tag name="KSO_WM_UNIT_ISCONTENTSTITLE" val="0"/>
  <p:tag name="KSO_WM_UNIT_PRESET_TEXT" val="CONTENTS"/>
  <p:tag name="KSO_WM_UNIT_NOCLEAR" val="1"/>
  <p:tag name="KSO_WM_UNIT_VALUE" val="7"/>
  <p:tag name="KSO_WM_UNIT_HIGHLIGHT" val="0"/>
  <p:tag name="KSO_WM_UNIT_COMPATIBLE" val="0"/>
  <p:tag name="KSO_WM_UNIT_DIAGRAM_ISNUMVISUAL" val="0"/>
  <p:tag name="KSO_WM_UNIT_DIAGRAM_ISREFERUNIT" val="0"/>
  <p:tag name="KSO_WM_DIAGRAM_GROUP_CODE" val="l1-1"/>
  <p:tag name="KSO_WM_UNIT_TYPE" val="b"/>
  <p:tag name="KSO_WM_UNIT_INDEX" val="1"/>
  <p:tag name="KSO_WM_UNIT_ID" val="custom20205081_4*b*1"/>
  <p:tag name="KSO_WM_TEMPLATE_CATEGORY" val="custom"/>
  <p:tag name="KSO_WM_TEMPLATE_INDEX" val="20205081"/>
  <p:tag name="KSO_WM_UNIT_LAYERLEVEL" val="1"/>
  <p:tag name="KSO_WM_TAG_VERSION" val="1.0"/>
  <p:tag name="KSO_WM_BEAUTIFY_FLAG" val="#wm#"/>
  <p:tag name="KSO_WM_UNIT_ISNUMDGMTITLE" val="0"/>
  <p:tag name="KSO_WM_UNIT_TEXT_FILL_FORE_SCHEMECOLOR_INDEX" val="13"/>
  <p:tag name="KSO_WM_UNIT_TEXT_FILL_TYPE" val="1"/>
  <p:tag name="KSO_WM_UNIT_USESOURCEFORMAT_APPLY" val="1"/>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05081_4*i*1"/>
  <p:tag name="KSO_WM_TEMPLATE_CATEGORY" val="custom"/>
  <p:tag name="KSO_WM_TEMPLATE_INDEX" val="20205081"/>
  <p:tag name="KSO_WM_UNIT_LAYERLEVEL" val="1"/>
  <p:tag name="KSO_WM_TAG_VERSION" val="1.0"/>
  <p:tag name="KSO_WM_BEAUTIFY_FLAG" val="#wm#"/>
  <p:tag name="KSO_WM_UNIT_FILL_FORE_SCHEMECOLOR_INDEX" val="13"/>
  <p:tag name="KSO_WM_UNIT_FILL_TYPE" val="1"/>
  <p:tag name="KSO_WM_UNIT_TEXT_FILL_FORE_SCHEMECOLOR_INDEX" val="2"/>
  <p:tag name="KSO_WM_UNIT_TEXT_FILL_TYPE" val="1"/>
  <p:tag name="KSO_WM_UNIT_USESOURCEFORMAT_APPLY" val="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6*l_h_f*1_1_1"/>
  <p:tag name="KSO_WM_TEMPLATE_CATEGORY" val="custom"/>
  <p:tag name="KSO_WM_TEMPLATE_INDEX" val="20205081"/>
  <p:tag name="KSO_WM_UNIT_LAYERLEVEL" val="1_1_1"/>
  <p:tag name="KSO_WM_TAG_VERSION" val="1.0"/>
  <p:tag name="KSO_WM_BEAUTIFY_FLAG" val="#wm#"/>
  <p:tag name="KSO_WM_UNIT_ISCONTENTSTITLE" val="0"/>
  <p:tag name="KSO_WM_UNIT_PRESET_TEXT" val="单击输入章节标题......"/>
  <p:tag name="KSO_WM_UNIT_NOCLEAR" val="0"/>
  <p:tag name="KSO_WM_UNIT_VALUE" val="16"/>
  <p:tag name="KSO_WM_DIAGRAM_GROUP_CODE" val="l1-1"/>
  <p:tag name="KSO_WM_UNIT_TYPE" val="l_h_f"/>
  <p:tag name="KSO_WM_UNIT_INDEX" val="1_1_1"/>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6*l_h_f*1_6_1"/>
  <p:tag name="KSO_WM_TEMPLATE_CATEGORY" val="custom"/>
  <p:tag name="KSO_WM_TEMPLATE_INDEX" val="20205081"/>
  <p:tag name="KSO_WM_UNIT_LAYERLEVEL" val="1_1_1"/>
  <p:tag name="KSO_WM_TAG_VERSION" val="1.0"/>
  <p:tag name="KSO_WM_BEAUTIFY_FLAG" val="#wm#"/>
  <p:tag name="KSO_WM_UNIT_ISCONTENTSTITLE" val="0"/>
  <p:tag name="KSO_WM_UNIT_PRESET_TEXT" val="单击输入章节标题......"/>
  <p:tag name="KSO_WM_UNIT_NOCLEAR" val="0"/>
  <p:tag name="KSO_WM_UNIT_VALUE" val="16"/>
  <p:tag name="KSO_WM_DIAGRAM_GROUP_CODE" val="l1-1"/>
  <p:tag name="KSO_WM_UNIT_TYPE" val="l_h_f"/>
  <p:tag name="KSO_WM_UNIT_INDEX" val="1_6_1"/>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6*l_h_f*1_5_1"/>
  <p:tag name="KSO_WM_TEMPLATE_CATEGORY" val="custom"/>
  <p:tag name="KSO_WM_TEMPLATE_INDEX" val="20205081"/>
  <p:tag name="KSO_WM_UNIT_LAYERLEVEL" val="1_1_1"/>
  <p:tag name="KSO_WM_TAG_VERSION" val="1.0"/>
  <p:tag name="KSO_WM_BEAUTIFY_FLAG" val="#wm#"/>
  <p:tag name="KSO_WM_UNIT_ISCONTENTSTITLE" val="0"/>
  <p:tag name="KSO_WM_UNIT_PRESET_TEXT" val="单击输入章节标题......"/>
  <p:tag name="KSO_WM_UNIT_NOCLEAR" val="0"/>
  <p:tag name="KSO_WM_UNIT_VALUE" val="16"/>
  <p:tag name="KSO_WM_DIAGRAM_GROUP_CODE" val="l1-1"/>
  <p:tag name="KSO_WM_UNIT_TYPE" val="l_h_f"/>
  <p:tag name="KSO_WM_UNIT_INDEX" val="1_5_1"/>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6*l_h_f*1_4_1"/>
  <p:tag name="KSO_WM_TEMPLATE_CATEGORY" val="custom"/>
  <p:tag name="KSO_WM_TEMPLATE_INDEX" val="20205081"/>
  <p:tag name="KSO_WM_UNIT_LAYERLEVEL" val="1_1_1"/>
  <p:tag name="KSO_WM_TAG_VERSION" val="1.0"/>
  <p:tag name="KSO_WM_BEAUTIFY_FLAG" val="#wm#"/>
  <p:tag name="KSO_WM_UNIT_ISCONTENTSTITLE" val="0"/>
  <p:tag name="KSO_WM_UNIT_PRESET_TEXT" val="单击输入章节标题......"/>
  <p:tag name="KSO_WM_UNIT_NOCLEAR" val="0"/>
  <p:tag name="KSO_WM_UNIT_VALUE" val="16"/>
  <p:tag name="KSO_WM_DIAGRAM_GROUP_CODE" val="l1-1"/>
  <p:tag name="KSO_WM_UNIT_TYPE" val="l_h_f"/>
  <p:tag name="KSO_WM_UNIT_INDEX" val="1_4_1"/>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6*l_h_f*1_3_1"/>
  <p:tag name="KSO_WM_TEMPLATE_CATEGORY" val="custom"/>
  <p:tag name="KSO_WM_TEMPLATE_INDEX" val="20205081"/>
  <p:tag name="KSO_WM_UNIT_LAYERLEVEL" val="1_1_1"/>
  <p:tag name="KSO_WM_TAG_VERSION" val="1.0"/>
  <p:tag name="KSO_WM_BEAUTIFY_FLAG" val="#wm#"/>
  <p:tag name="KSO_WM_UNIT_ISCONTENTSTITLE" val="0"/>
  <p:tag name="KSO_WM_UNIT_PRESET_TEXT" val="单击输入章节标题......"/>
  <p:tag name="KSO_WM_UNIT_NOCLEAR" val="0"/>
  <p:tag name="KSO_WM_UNIT_VALUE" val="16"/>
  <p:tag name="KSO_WM_DIAGRAM_GROUP_CODE" val="l1-1"/>
  <p:tag name="KSO_WM_UNIT_TYPE" val="l_h_f"/>
  <p:tag name="KSO_WM_UNIT_INDEX" val="1_3_1"/>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6*l_h_f*1_2_1"/>
  <p:tag name="KSO_WM_TEMPLATE_CATEGORY" val="custom"/>
  <p:tag name="KSO_WM_TEMPLATE_INDEX" val="20205081"/>
  <p:tag name="KSO_WM_UNIT_LAYERLEVEL" val="1_1_1"/>
  <p:tag name="KSO_WM_TAG_VERSION" val="1.0"/>
  <p:tag name="KSO_WM_BEAUTIFY_FLAG" val="#wm#"/>
  <p:tag name="KSO_WM_UNIT_ISCONTENTSTITLE" val="0"/>
  <p:tag name="KSO_WM_UNIT_PRESET_TEXT" val="单击输入章节标题......"/>
  <p:tag name="KSO_WM_UNIT_NOCLEAR" val="0"/>
  <p:tag name="KSO_WM_UNIT_VALUE" val="16"/>
  <p:tag name="KSO_WM_DIAGRAM_GROUP_CODE" val="l1-1"/>
  <p:tag name="KSO_WM_UNIT_TYPE" val="l_h_f"/>
  <p:tag name="KSO_WM_UNIT_INDEX" val="1_2_1"/>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148.xml><?xml version="1.0" encoding="utf-8"?>
<p:tagLst xmlns:p="http://schemas.openxmlformats.org/presentationml/2006/main">
  <p:tag name="KSO_WM_SLIDE_ID" val="custom20205081_4"/>
  <p:tag name="KSO_WM_TEMPLATE_SUBCATEGORY" val="19"/>
  <p:tag name="KSO_WM_TEMPLATE_MASTER_TYPE" val="0"/>
  <p:tag name="KSO_WM_TEMPLATE_COLOR_TYPE" val="1"/>
  <p:tag name="KSO_WM_SLIDE_TYPE" val="contents"/>
  <p:tag name="KSO_WM_SLIDE_SUBTYPE" val="diag"/>
  <p:tag name="KSO_WM_SLIDE_ITEM_CNT" val="6"/>
  <p:tag name="KSO_WM_SLIDE_INDEX" val="4"/>
  <p:tag name="KSO_WM_DIAGRAM_GROUP_CODE" val="l1-1"/>
  <p:tag name="KSO_WM_SLIDE_DIAGTYPE" val="l"/>
  <p:tag name="KSO_WM_TAG_VERSION" val="1.0"/>
  <p:tag name="KSO_WM_BEAUTIFY_FLAG" val="#wm#"/>
  <p:tag name="KSO_WM_TEMPLATE_CATEGORY" val="custom"/>
  <p:tag name="KSO_WM_TEMPLATE_INDEX" val="20205081"/>
  <p:tag name="KSO_WM_SLIDE_LAYOUT" val="a_b_l"/>
  <p:tag name="KSO_WM_SLIDE_LAYOUT_CNT" val="1_1_1"/>
  <p:tag name="KSO_WM_UNIT_SHOW_EDIT_AREA_INDICATION" val="1"/>
  <p:tag name="KSO_WM_SPECIAL_SOURCE" val="bdnull"/>
</p:tagLst>
</file>

<file path=ppt/tags/tag14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5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5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5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54.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5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56.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5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5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5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6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6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6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64.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6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66.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6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6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6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7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7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7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74.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7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76.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7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7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7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8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8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8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84.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8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86.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8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8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8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9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9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9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94.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9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96.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9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9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19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0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0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0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04.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0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06.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0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0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0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1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1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1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14.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1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custom20205081_4*i*2"/>
  <p:tag name="KSO_WM_TEMPLATE_CATEGORY" val="custom"/>
  <p:tag name="KSO_WM_TEMPLATE_INDEX" val="20205081"/>
  <p:tag name="KSO_WM_UNIT_LAYERLEVEL" val="1"/>
  <p:tag name="KSO_WM_TAG_VERSION" val="1.0"/>
  <p:tag name="KSO_WM_BEAUTIFY_FLAG" val="#wm#"/>
  <p:tag name="KSO_WM_UNIT_LINE_FORE_SCHEMECOLOR_INDEX" val="14"/>
  <p:tag name="KSO_WM_UNIT_LINE_FILL_TYPE" val="2"/>
  <p:tag name="KSO_WM_UNIT_USESOURCEFORMAT_APPLY" val="1"/>
</p:tagLst>
</file>

<file path=ppt/tags/tag217.xml><?xml version="1.0" encoding="utf-8"?>
<p:tagLst xmlns:p="http://schemas.openxmlformats.org/presentationml/2006/main">
  <p:tag name="KSO_WM_UNIT_ISCONTENTSTITLE" val="1"/>
  <p:tag name="KSO_WM_UNIT_PRESET_TEXT" val="目录"/>
  <p:tag name="KSO_WM_UNIT_NOCLEAR" val="1"/>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5081_4*a*1"/>
  <p:tag name="KSO_WM_TEMPLATE_CATEGORY" val="custom"/>
  <p:tag name="KSO_WM_TEMPLATE_INDEX" val="20205081"/>
  <p:tag name="KSO_WM_UNIT_LAYERLEVEL" val="1"/>
  <p:tag name="KSO_WM_TAG_VERSION" val="1.0"/>
  <p:tag name="KSO_WM_BEAUTIFY_FLAG" val="#wm#"/>
  <p:tag name="KSO_WM_UNIT_ISNUMDGMTITLE" val="0"/>
  <p:tag name="KSO_WM_UNIT_TEXT_FILL_FORE_SCHEMECOLOR_INDEX" val="13"/>
  <p:tag name="KSO_WM_UNIT_TEXT_FILL_TYPE" val="1"/>
  <p:tag name="KSO_WM_UNIT_USESOURCEFORMAT_APPLY" val="1"/>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05081_4*i*1"/>
  <p:tag name="KSO_WM_TEMPLATE_CATEGORY" val="custom"/>
  <p:tag name="KSO_WM_TEMPLATE_INDEX" val="20205081"/>
  <p:tag name="KSO_WM_UNIT_LAYERLEVEL" val="1"/>
  <p:tag name="KSO_WM_TAG_VERSION" val="1.0"/>
  <p:tag name="KSO_WM_BEAUTIFY_FLAG" val="#wm#"/>
  <p:tag name="KSO_WM_UNIT_FILL_FORE_SCHEMECOLOR_INDEX" val="13"/>
  <p:tag name="KSO_WM_UNIT_FILL_TYPE" val="1"/>
  <p:tag name="KSO_WM_UNIT_TEXT_FILL_FORE_SCHEMECOLOR_INDEX" val="2"/>
  <p:tag name="KSO_WM_UNIT_TEXT_FILL_TYPE" val="1"/>
  <p:tag name="KSO_WM_UNIT_USESOURCEFORMAT_APPLY" val="1"/>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f*1_1_1"/>
  <p:tag name="KSO_WM_TEMPLATE_CATEGORY" val="custom"/>
  <p:tag name="KSO_WM_TEMPLATE_INDEX" val="20205081"/>
  <p:tag name="KSO_WM_UNIT_LAYERLEVEL" val="1_1_1"/>
  <p:tag name="KSO_WM_TAG_VERSION" val="1.0"/>
  <p:tag name="KSO_WM_BEAUTIFY_FLAG" val="#wm#"/>
  <p:tag name="KSO_WM_UNIT_ISCONTENTSTITLE" val="0"/>
  <p:tag name="KSO_WM_UNIT_PRESET_TEXT" val="单击输入章节标题......"/>
  <p:tag name="KSO_WM_UNIT_NOCLEAR" val="0"/>
  <p:tag name="KSO_WM_UNIT_VALUE" val="16"/>
  <p:tag name="KSO_WM_DIAGRAM_GROUP_CODE" val="l1-1"/>
  <p:tag name="KSO_WM_UNIT_TYPE" val="l_h_f"/>
  <p:tag name="KSO_WM_UNIT_INDEX" val="1_1_1"/>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f*1_2_1"/>
  <p:tag name="KSO_WM_TEMPLATE_CATEGORY" val="custom"/>
  <p:tag name="KSO_WM_TEMPLATE_INDEX" val="20205081"/>
  <p:tag name="KSO_WM_UNIT_LAYERLEVEL" val="1_1_1"/>
  <p:tag name="KSO_WM_TAG_VERSION" val="1.0"/>
  <p:tag name="KSO_WM_BEAUTIFY_FLAG" val="#wm#"/>
  <p:tag name="KSO_WM_UNIT_ISCONTENTSTITLE" val="0"/>
  <p:tag name="KSO_WM_UNIT_PRESET_TEXT" val="单击输入章节标题......"/>
  <p:tag name="KSO_WM_UNIT_NOCLEAR" val="0"/>
  <p:tag name="KSO_WM_UNIT_VALUE" val="16"/>
  <p:tag name="KSO_WM_DIAGRAM_GROUP_CODE" val="l1-1"/>
  <p:tag name="KSO_WM_UNIT_TYPE" val="l_h_f"/>
  <p:tag name="KSO_WM_UNIT_INDEX" val="1_2_1"/>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f*1_3_1"/>
  <p:tag name="KSO_WM_TEMPLATE_CATEGORY" val="custom"/>
  <p:tag name="KSO_WM_TEMPLATE_INDEX" val="20205081"/>
  <p:tag name="KSO_WM_UNIT_LAYERLEVEL" val="1_1_1"/>
  <p:tag name="KSO_WM_TAG_VERSION" val="1.0"/>
  <p:tag name="KSO_WM_BEAUTIFY_FLAG" val="#wm#"/>
  <p:tag name="KSO_WM_UNIT_ISCONTENTSTITLE" val="0"/>
  <p:tag name="KSO_WM_UNIT_PRESET_TEXT" val="单击输入章节标题......"/>
  <p:tag name="KSO_WM_UNIT_NOCLEAR" val="0"/>
  <p:tag name="KSO_WM_UNIT_VALUE" val="16"/>
  <p:tag name="KSO_WM_DIAGRAM_GROUP_CODE" val="l1-1"/>
  <p:tag name="KSO_WM_UNIT_TYPE" val="l_h_f"/>
  <p:tag name="KSO_WM_UNIT_INDEX" val="1_3_1"/>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f*1_4_1"/>
  <p:tag name="KSO_WM_TEMPLATE_CATEGORY" val="custom"/>
  <p:tag name="KSO_WM_TEMPLATE_INDEX" val="20205081"/>
  <p:tag name="KSO_WM_UNIT_LAYERLEVEL" val="1_1_1"/>
  <p:tag name="KSO_WM_TAG_VERSION" val="1.0"/>
  <p:tag name="KSO_WM_BEAUTIFY_FLAG" val="#wm#"/>
  <p:tag name="KSO_WM_UNIT_ISCONTENTSTITLE" val="0"/>
  <p:tag name="KSO_WM_UNIT_PRESET_TEXT" val="单击输入章节标题......"/>
  <p:tag name="KSO_WM_UNIT_NOCLEAR" val="0"/>
  <p:tag name="KSO_WM_UNIT_VALUE" val="16"/>
  <p:tag name="KSO_WM_DIAGRAM_GROUP_CODE" val="l1-1"/>
  <p:tag name="KSO_WM_UNIT_TYPE" val="l_h_f"/>
  <p:tag name="KSO_WM_UNIT_INDEX" val="1_4_1"/>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f*1_5_1"/>
  <p:tag name="KSO_WM_TEMPLATE_CATEGORY" val="custom"/>
  <p:tag name="KSO_WM_TEMPLATE_INDEX" val="20205081"/>
  <p:tag name="KSO_WM_UNIT_LAYERLEVEL" val="1_1_1"/>
  <p:tag name="KSO_WM_TAG_VERSION" val="1.0"/>
  <p:tag name="KSO_WM_BEAUTIFY_FLAG" val="#wm#"/>
  <p:tag name="KSO_WM_UNIT_ISCONTENTSTITLE" val="0"/>
  <p:tag name="KSO_WM_UNIT_PRESET_TEXT" val="单击输入章节标题......"/>
  <p:tag name="KSO_WM_UNIT_NOCLEAR" val="0"/>
  <p:tag name="KSO_WM_UNIT_VALUE" val="16"/>
  <p:tag name="KSO_WM_DIAGRAM_GROUP_CODE" val="l1-1"/>
  <p:tag name="KSO_WM_UNIT_TYPE" val="l_h_f"/>
  <p:tag name="KSO_WM_UNIT_INDEX" val="1_5_1"/>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229.xml><?xml version="1.0" encoding="utf-8"?>
<p:tagLst xmlns:p="http://schemas.openxmlformats.org/presentationml/2006/main">
  <p:tag name="KSO_WM_UNIT_ISCONTENTSTITLE" val="0"/>
  <p:tag name="KSO_WM_UNIT_PRESET_TEXT" val="CONTENTS"/>
  <p:tag name="KSO_WM_UNIT_NOCLEAR" val="1"/>
  <p:tag name="KSO_WM_UNIT_VALUE" val="7"/>
  <p:tag name="KSO_WM_UNIT_HIGHLIGHT" val="0"/>
  <p:tag name="KSO_WM_UNIT_COMPATIBLE" val="0"/>
  <p:tag name="KSO_WM_UNIT_DIAGRAM_ISNUMVISUAL" val="0"/>
  <p:tag name="KSO_WM_UNIT_DIAGRAM_ISREFERUNIT" val="0"/>
  <p:tag name="KSO_WM_DIAGRAM_GROUP_CODE" val="l1-1"/>
  <p:tag name="KSO_WM_UNIT_TYPE" val="b"/>
  <p:tag name="KSO_WM_UNIT_INDEX" val="1"/>
  <p:tag name="KSO_WM_UNIT_ID" val="custom20205081_4*b*1"/>
  <p:tag name="KSO_WM_TEMPLATE_CATEGORY" val="custom"/>
  <p:tag name="KSO_WM_TEMPLATE_INDEX" val="20205081"/>
  <p:tag name="KSO_WM_UNIT_LAYERLEVEL" val="1"/>
  <p:tag name="KSO_WM_TAG_VERSION" val="1.0"/>
  <p:tag name="KSO_WM_BEAUTIFY_FLAG" val="#wm#"/>
  <p:tag name="KSO_WM_UNIT_ISNUMDGMTITLE" val="0"/>
  <p:tag name="KSO_WM_UNIT_TEXT_FILL_FORE_SCHEMECOLOR_INDEX" val="13"/>
  <p:tag name="KSO_WM_UNIT_TEXT_FILL_TYPE" val="1"/>
  <p:tag name="KSO_WM_UNIT_USESOURCEFORMAT_APPLY"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0.xml><?xml version="1.0" encoding="utf-8"?>
<p:tagLst xmlns:p="http://schemas.openxmlformats.org/presentationml/2006/main">
  <p:tag name="KSO_WM_SLIDE_ID" val="custom20205081_4"/>
  <p:tag name="KSO_WM_TEMPLATE_SUBCATEGORY" val="19"/>
  <p:tag name="KSO_WM_TEMPLATE_MASTER_TYPE" val="0"/>
  <p:tag name="KSO_WM_TEMPLATE_COLOR_TYPE" val="1"/>
  <p:tag name="KSO_WM_SLIDE_TYPE" val="contents"/>
  <p:tag name="KSO_WM_SLIDE_SUBTYPE" val="diag"/>
  <p:tag name="KSO_WM_SLIDE_ITEM_CNT" val="5"/>
  <p:tag name="KSO_WM_SLIDE_INDEX" val="4"/>
  <p:tag name="KSO_WM_DIAGRAM_GROUP_CODE" val="l1-1"/>
  <p:tag name="KSO_WM_SLIDE_DIAGTYPE" val="l"/>
  <p:tag name="KSO_WM_TAG_VERSION" val="1.0"/>
  <p:tag name="KSO_WM_BEAUTIFY_FLAG" val="#wm#"/>
  <p:tag name="KSO_WM_TEMPLATE_CATEGORY" val="custom"/>
  <p:tag name="KSO_WM_TEMPLATE_INDEX" val="20205081"/>
  <p:tag name="KSO_WM_SLIDE_LAYOUT" val="a_b_l"/>
  <p:tag name="KSO_WM_SLIDE_LAYOUT_CNT" val="1_1_1"/>
  <p:tag name="KSO_WM_UNIT_SHOW_EDIT_AREA_INDICATION" val="1"/>
  <p:tag name="KSO_WM_SPECIAL_SOURCE" val="bdnull"/>
</p:tagLst>
</file>

<file path=ppt/tags/tag23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3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3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34.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3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36.xml><?xml version="1.0" encoding="utf-8"?>
<p:tagLst xmlns:p="http://schemas.openxmlformats.org/presentationml/2006/main">
  <p:tag name="KSO_WM_UNIT_TABLE_BEAUTIFY" val="smartTable{d87a3b10-3c32-49c4-b0d7-82dc6afa105e}"/>
</p:tagLst>
</file>

<file path=ppt/tags/tag23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3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3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4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4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4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44.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4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46.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4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4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4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5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5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5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54.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5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56.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5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5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5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6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6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6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64.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6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66.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6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6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6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custom20205081_4*i*2"/>
  <p:tag name="KSO_WM_TEMPLATE_CATEGORY" val="custom"/>
  <p:tag name="KSO_WM_TEMPLATE_INDEX" val="20205081"/>
  <p:tag name="KSO_WM_UNIT_LAYERLEVEL" val="1"/>
  <p:tag name="KSO_WM_TAG_VERSION" val="1.0"/>
  <p:tag name="KSO_WM_BEAUTIFY_FLAG" val="#wm#"/>
  <p:tag name="KSO_WM_UNIT_LINE_FORE_SCHEMECOLOR_INDEX" val="14"/>
  <p:tag name="KSO_WM_UNIT_LINE_FILL_TYPE" val="2"/>
  <p:tag name="KSO_WM_UNIT_USESOURCEFORMAT_APPLY" val="1"/>
</p:tagLst>
</file>

<file path=ppt/tags/tag272.xml><?xml version="1.0" encoding="utf-8"?>
<p:tagLst xmlns:p="http://schemas.openxmlformats.org/presentationml/2006/main">
  <p:tag name="KSO_WM_UNIT_ISCONTENTSTITLE" val="1"/>
  <p:tag name="KSO_WM_UNIT_PRESET_TEXT" val="目录"/>
  <p:tag name="KSO_WM_UNIT_NOCLEAR" val="1"/>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5081_4*a*1"/>
  <p:tag name="KSO_WM_TEMPLATE_CATEGORY" val="custom"/>
  <p:tag name="KSO_WM_TEMPLATE_INDEX" val="20205081"/>
  <p:tag name="KSO_WM_UNIT_LAYERLEVEL" val="1"/>
  <p:tag name="KSO_WM_TAG_VERSION" val="1.0"/>
  <p:tag name="KSO_WM_BEAUTIFY_FLAG" val="#wm#"/>
  <p:tag name="KSO_WM_UNIT_ISNUMDGMTITLE" val="0"/>
  <p:tag name="KSO_WM_UNIT_TEXT_FILL_FORE_SCHEMECOLOR_INDEX" val="13"/>
  <p:tag name="KSO_WM_UNIT_TEXT_FILL_TYPE" val="1"/>
  <p:tag name="KSO_WM_UNIT_USESOURCEFORMAT_APPLY" val="1"/>
</p:tagLst>
</file>

<file path=ppt/tags/tag273.xml><?xml version="1.0" encoding="utf-8"?>
<p:tagLst xmlns:p="http://schemas.openxmlformats.org/presentationml/2006/main">
  <p:tag name="KSO_WM_UNIT_ISCONTENTSTITLE" val="0"/>
  <p:tag name="KSO_WM_UNIT_PRESET_TEXT" val="CONTENTS"/>
  <p:tag name="KSO_WM_UNIT_NOCLEAR" val="1"/>
  <p:tag name="KSO_WM_UNIT_VALUE" val="7"/>
  <p:tag name="KSO_WM_UNIT_HIGHLIGHT" val="0"/>
  <p:tag name="KSO_WM_UNIT_COMPATIBLE" val="0"/>
  <p:tag name="KSO_WM_UNIT_DIAGRAM_ISNUMVISUAL" val="0"/>
  <p:tag name="KSO_WM_UNIT_DIAGRAM_ISREFERUNIT" val="0"/>
  <p:tag name="KSO_WM_DIAGRAM_GROUP_CODE" val="l1-1"/>
  <p:tag name="KSO_WM_UNIT_TYPE" val="b"/>
  <p:tag name="KSO_WM_UNIT_INDEX" val="1"/>
  <p:tag name="KSO_WM_UNIT_ID" val="custom20205081_4*b*1"/>
  <p:tag name="KSO_WM_TEMPLATE_CATEGORY" val="custom"/>
  <p:tag name="KSO_WM_TEMPLATE_INDEX" val="20205081"/>
  <p:tag name="KSO_WM_UNIT_LAYERLEVEL" val="1"/>
  <p:tag name="KSO_WM_TAG_VERSION" val="1.0"/>
  <p:tag name="KSO_WM_BEAUTIFY_FLAG" val="#wm#"/>
  <p:tag name="KSO_WM_UNIT_ISNUMDGMTITLE" val="0"/>
  <p:tag name="KSO_WM_UNIT_TEXT_FILL_FORE_SCHEMECOLOR_INDEX" val="13"/>
  <p:tag name="KSO_WM_UNIT_TEXT_FILL_TYPE" val="1"/>
  <p:tag name="KSO_WM_UNIT_USESOURCEFORMAT_APPLY" val="1"/>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05081_4*i*1"/>
  <p:tag name="KSO_WM_TEMPLATE_CATEGORY" val="custom"/>
  <p:tag name="KSO_WM_TEMPLATE_INDEX" val="20205081"/>
  <p:tag name="KSO_WM_UNIT_LAYERLEVEL" val="1"/>
  <p:tag name="KSO_WM_TAG_VERSION" val="1.0"/>
  <p:tag name="KSO_WM_BEAUTIFY_FLAG" val="#wm#"/>
  <p:tag name="KSO_WM_UNIT_FILL_FORE_SCHEMECOLOR_INDEX" val="13"/>
  <p:tag name="KSO_WM_UNIT_FILL_TYPE" val="1"/>
  <p:tag name="KSO_WM_UNIT_TEXT_FILL_FORE_SCHEMECOLOR_INDEX" val="2"/>
  <p:tag name="KSO_WM_UNIT_TEXT_FILL_TYPE" val="1"/>
  <p:tag name="KSO_WM_UNIT_USESOURCEFORMAT_APPLY" val="1"/>
</p:tagLst>
</file>

<file path=ppt/tags/tag275.xml><?xml version="1.0" encoding="utf-8"?>
<p:tagLst xmlns:p="http://schemas.openxmlformats.org/presentationml/2006/main">
  <p:tag name="KSO_WM_UNIT_ISCONTENTSTITLE" val="0"/>
  <p:tag name="KSO_WM_UNIT_PRESET_TEXT" val="单击输入章节标题......"/>
  <p:tag name="KSO_WM_UNIT_NOCLEAR" val="0"/>
  <p:tag name="KSO_WM_UNIT_VALUE" val="1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custom20205081_2*l_h_f*1_1_1"/>
  <p:tag name="KSO_WM_TEMPLATE_CATEGORY" val="custom"/>
  <p:tag name="KSO_WM_TEMPLATE_INDEX" val="20205081"/>
  <p:tag name="KSO_WM_UNIT_LAYERLEVEL" val="1_1_1"/>
  <p:tag name="KSO_WM_TAG_VERSION" val="1.0"/>
  <p:tag name="KSO_WM_BEAUTIFY_FLAG" val="#wm#"/>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276.xml><?xml version="1.0" encoding="utf-8"?>
<p:tagLst xmlns:p="http://schemas.openxmlformats.org/presentationml/2006/main">
  <p:tag name="KSO_WM_UNIT_ISCONTENTSTITLE" val="0"/>
  <p:tag name="KSO_WM_UNIT_PRESET_TEXT" val="单击输入章节标题......"/>
  <p:tag name="KSO_WM_UNIT_NOCLEAR" val="0"/>
  <p:tag name="KSO_WM_UNIT_VALUE" val="1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custom20205081_2*l_h_f*1_2_1"/>
  <p:tag name="KSO_WM_TEMPLATE_CATEGORY" val="custom"/>
  <p:tag name="KSO_WM_TEMPLATE_INDEX" val="20205081"/>
  <p:tag name="KSO_WM_UNIT_LAYERLEVEL" val="1_1_1"/>
  <p:tag name="KSO_WM_TAG_VERSION" val="1.0"/>
  <p:tag name="KSO_WM_BEAUTIFY_FLAG" val="#wm#"/>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279.xml><?xml version="1.0" encoding="utf-8"?>
<p:tagLst xmlns:p="http://schemas.openxmlformats.org/presentationml/2006/main">
  <p:tag name="KSO_WM_SLIDE_ID" val="custom20205081_4"/>
  <p:tag name="KSO_WM_TEMPLATE_SUBCATEGORY" val="19"/>
  <p:tag name="KSO_WM_TEMPLATE_MASTER_TYPE" val="0"/>
  <p:tag name="KSO_WM_TEMPLATE_COLOR_TYPE" val="1"/>
  <p:tag name="KSO_WM_SLIDE_TYPE" val="contents"/>
  <p:tag name="KSO_WM_SLIDE_SUBTYPE" val="diag"/>
  <p:tag name="KSO_WM_SLIDE_ITEM_CNT" val="2"/>
  <p:tag name="KSO_WM_SLIDE_INDEX" val="4"/>
  <p:tag name="KSO_WM_DIAGRAM_GROUP_CODE" val="l1-1"/>
  <p:tag name="KSO_WM_SLIDE_DIAGTYPE" val="l"/>
  <p:tag name="KSO_WM_TAG_VERSION" val="1.0"/>
  <p:tag name="KSO_WM_BEAUTIFY_FLAG" val="#wm#"/>
  <p:tag name="KSO_WM_TEMPLATE_CATEGORY" val="custom"/>
  <p:tag name="KSO_WM_TEMPLATE_INDEX" val="20205081"/>
  <p:tag name="KSO_WM_SLIDE_LAYOUT" val="a_b_l"/>
  <p:tag name="KSO_WM_SLIDE_LAYOUT_CNT" val="1_1_1"/>
  <p:tag name="KSO_WM_UNIT_SHOW_EDIT_AREA_INDICATION" val="1"/>
  <p:tag name="KSO_WM_SPECIAL_SOURCE" val="bdnull"/>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8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8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8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84.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8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86.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8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8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8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custom20205081_4*i*2"/>
  <p:tag name="KSO_WM_TEMPLATE_CATEGORY" val="custom"/>
  <p:tag name="KSO_WM_TEMPLATE_INDEX" val="20205081"/>
  <p:tag name="KSO_WM_UNIT_LAYERLEVEL" val="1"/>
  <p:tag name="KSO_WM_TAG_VERSION" val="1.0"/>
  <p:tag name="KSO_WM_BEAUTIFY_FLAG" val="#wm#"/>
  <p:tag name="KSO_WM_UNIT_LINE_FORE_SCHEMECOLOR_INDEX" val="14"/>
  <p:tag name="KSO_WM_UNIT_LINE_FILL_TYPE" val="2"/>
  <p:tag name="KSO_WM_UNIT_USESOURCEFORMAT_APPLY" val="1"/>
</p:tagLst>
</file>

<file path=ppt/tags/tag291.xml><?xml version="1.0" encoding="utf-8"?>
<p:tagLst xmlns:p="http://schemas.openxmlformats.org/presentationml/2006/main">
  <p:tag name="KSO_WM_UNIT_ISCONTENTSTITLE" val="1"/>
  <p:tag name="KSO_WM_UNIT_PRESET_TEXT" val="目录"/>
  <p:tag name="KSO_WM_UNIT_NOCLEAR" val="1"/>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5081_4*a*1"/>
  <p:tag name="KSO_WM_TEMPLATE_CATEGORY" val="custom"/>
  <p:tag name="KSO_WM_TEMPLATE_INDEX" val="20205081"/>
  <p:tag name="KSO_WM_UNIT_LAYERLEVEL" val="1"/>
  <p:tag name="KSO_WM_TAG_VERSION" val="1.0"/>
  <p:tag name="KSO_WM_BEAUTIFY_FLAG" val="#wm#"/>
  <p:tag name="KSO_WM_UNIT_ISNUMDGMTITLE" val="0"/>
  <p:tag name="KSO_WM_UNIT_TEXT_FILL_FORE_SCHEMECOLOR_INDEX" val="13"/>
  <p:tag name="KSO_WM_UNIT_TEXT_FILL_TYPE" val="1"/>
  <p:tag name="KSO_WM_UNIT_USESOURCEFORMAT_APPLY" val="1"/>
</p:tagLst>
</file>

<file path=ppt/tags/tag292.xml><?xml version="1.0" encoding="utf-8"?>
<p:tagLst xmlns:p="http://schemas.openxmlformats.org/presentationml/2006/main">
  <p:tag name="KSO_WM_UNIT_ISCONTENTSTITLE" val="0"/>
  <p:tag name="KSO_WM_UNIT_PRESET_TEXT" val="CONTENTS"/>
  <p:tag name="KSO_WM_UNIT_NOCLEAR" val="1"/>
  <p:tag name="KSO_WM_UNIT_VALUE" val="7"/>
  <p:tag name="KSO_WM_UNIT_HIGHLIGHT" val="0"/>
  <p:tag name="KSO_WM_UNIT_COMPATIBLE" val="0"/>
  <p:tag name="KSO_WM_UNIT_DIAGRAM_ISNUMVISUAL" val="0"/>
  <p:tag name="KSO_WM_UNIT_DIAGRAM_ISREFERUNIT" val="0"/>
  <p:tag name="KSO_WM_DIAGRAM_GROUP_CODE" val="l1-1"/>
  <p:tag name="KSO_WM_UNIT_TYPE" val="b"/>
  <p:tag name="KSO_WM_UNIT_INDEX" val="1"/>
  <p:tag name="KSO_WM_UNIT_ID" val="custom20205081_4*b*1"/>
  <p:tag name="KSO_WM_TEMPLATE_CATEGORY" val="custom"/>
  <p:tag name="KSO_WM_TEMPLATE_INDEX" val="20205081"/>
  <p:tag name="KSO_WM_UNIT_LAYERLEVEL" val="1"/>
  <p:tag name="KSO_WM_TAG_VERSION" val="1.0"/>
  <p:tag name="KSO_WM_BEAUTIFY_FLAG" val="#wm#"/>
  <p:tag name="KSO_WM_UNIT_ISNUMDGMTITLE" val="0"/>
  <p:tag name="KSO_WM_UNIT_TEXT_FILL_FORE_SCHEMECOLOR_INDEX" val="13"/>
  <p:tag name="KSO_WM_UNIT_TEXT_FILL_TYPE" val="1"/>
  <p:tag name="KSO_WM_UNIT_USESOURCEFORMAT_APPLY" val="1"/>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05081_4*i*1"/>
  <p:tag name="KSO_WM_TEMPLATE_CATEGORY" val="custom"/>
  <p:tag name="KSO_WM_TEMPLATE_INDEX" val="20205081"/>
  <p:tag name="KSO_WM_UNIT_LAYERLEVEL" val="1"/>
  <p:tag name="KSO_WM_TAG_VERSION" val="1.0"/>
  <p:tag name="KSO_WM_BEAUTIFY_FLAG" val="#wm#"/>
  <p:tag name="KSO_WM_UNIT_FILL_FORE_SCHEMECOLOR_INDEX" val="13"/>
  <p:tag name="KSO_WM_UNIT_FILL_TYPE" val="1"/>
  <p:tag name="KSO_WM_UNIT_TEXT_FILL_FORE_SCHEMECOLOR_INDEX" val="2"/>
  <p:tag name="KSO_WM_UNIT_TEXT_FILL_TYPE" val="1"/>
  <p:tag name="KSO_WM_UNIT_USESOURCEFORMAT_APPLY" val="1"/>
</p:tagLst>
</file>

<file path=ppt/tags/tag294.xml><?xml version="1.0" encoding="utf-8"?>
<p:tagLst xmlns:p="http://schemas.openxmlformats.org/presentationml/2006/main">
  <p:tag name="KSO_WM_UNIT_ISCONTENTSTITLE" val="0"/>
  <p:tag name="KSO_WM_UNIT_PRESET_TEXT" val="单击输入章节标题......"/>
  <p:tag name="KSO_WM_UNIT_NOCLEAR" val="0"/>
  <p:tag name="KSO_WM_UNIT_VALUE" val="1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custom20205081_2*l_h_f*1_1_1"/>
  <p:tag name="KSO_WM_TEMPLATE_CATEGORY" val="custom"/>
  <p:tag name="KSO_WM_TEMPLATE_INDEX" val="20205081"/>
  <p:tag name="KSO_WM_UNIT_LAYERLEVEL" val="1_1_1"/>
  <p:tag name="KSO_WM_TAG_VERSION" val="1.0"/>
  <p:tag name="KSO_WM_BEAUTIFY_FLAG" val="#wm#"/>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295.xml><?xml version="1.0" encoding="utf-8"?>
<p:tagLst xmlns:p="http://schemas.openxmlformats.org/presentationml/2006/main">
  <p:tag name="KSO_WM_UNIT_ISCONTENTSTITLE" val="0"/>
  <p:tag name="KSO_WM_UNIT_PRESET_TEXT" val="单击输入章节标题......"/>
  <p:tag name="KSO_WM_UNIT_NOCLEAR" val="0"/>
  <p:tag name="KSO_WM_UNIT_VALUE" val="1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custom20205081_2*l_h_f*1_2_1"/>
  <p:tag name="KSO_WM_TEMPLATE_CATEGORY" val="custom"/>
  <p:tag name="KSO_WM_TEMPLATE_INDEX" val="20205081"/>
  <p:tag name="KSO_WM_UNIT_LAYERLEVEL" val="1_1_1"/>
  <p:tag name="KSO_WM_TAG_VERSION" val="1.0"/>
  <p:tag name="KSO_WM_BEAUTIFY_FLAG" val="#wm#"/>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298.xml><?xml version="1.0" encoding="utf-8"?>
<p:tagLst xmlns:p="http://schemas.openxmlformats.org/presentationml/2006/main">
  <p:tag name="KSO_WM_SLIDE_ID" val="custom20205081_4"/>
  <p:tag name="KSO_WM_TEMPLATE_SUBCATEGORY" val="19"/>
  <p:tag name="KSO_WM_TEMPLATE_MASTER_TYPE" val="0"/>
  <p:tag name="KSO_WM_TEMPLATE_COLOR_TYPE" val="1"/>
  <p:tag name="KSO_WM_SLIDE_TYPE" val="contents"/>
  <p:tag name="KSO_WM_SLIDE_SUBTYPE" val="diag"/>
  <p:tag name="KSO_WM_SLIDE_ITEM_CNT" val="2"/>
  <p:tag name="KSO_WM_SLIDE_INDEX" val="4"/>
  <p:tag name="KSO_WM_DIAGRAM_GROUP_CODE" val="l1-1"/>
  <p:tag name="KSO_WM_SLIDE_DIAGTYPE" val="l"/>
  <p:tag name="KSO_WM_TAG_VERSION" val="1.0"/>
  <p:tag name="KSO_WM_BEAUTIFY_FLAG" val="#wm#"/>
  <p:tag name="KSO_WM_TEMPLATE_CATEGORY" val="custom"/>
  <p:tag name="KSO_WM_TEMPLATE_INDEX" val="20205081"/>
  <p:tag name="KSO_WM_SLIDE_LAYOUT" val="a_b_l"/>
  <p:tag name="KSO_WM_SLIDE_LAYOUT_CNT" val="1_1_1"/>
  <p:tag name="KSO_WM_UNIT_SHOW_EDIT_AREA_INDICATION" val="1"/>
  <p:tag name="KSO_WM_SPECIAL_SOURCE" val="bdnull"/>
</p:tagLst>
</file>

<file path=ppt/tags/tag29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0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0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0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0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04.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0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06.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0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0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0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1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1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1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custom20205081_4*i*2"/>
  <p:tag name="KSO_WM_TEMPLATE_CATEGORY" val="custom"/>
  <p:tag name="KSO_WM_TEMPLATE_INDEX" val="20205081"/>
  <p:tag name="KSO_WM_UNIT_LAYERLEVEL" val="1"/>
  <p:tag name="KSO_WM_TAG_VERSION" val="1.0"/>
  <p:tag name="KSO_WM_BEAUTIFY_FLAG" val="#wm#"/>
  <p:tag name="KSO_WM_UNIT_LINE_FORE_SCHEMECOLOR_INDEX" val="14"/>
  <p:tag name="KSO_WM_UNIT_LINE_FILL_TYPE" val="2"/>
  <p:tag name="KSO_WM_UNIT_USESOURCEFORMAT_APPLY" val="1"/>
</p:tagLst>
</file>

<file path=ppt/tags/tag315.xml><?xml version="1.0" encoding="utf-8"?>
<p:tagLst xmlns:p="http://schemas.openxmlformats.org/presentationml/2006/main">
  <p:tag name="KSO_WM_UNIT_ISCONTENTSTITLE" val="1"/>
  <p:tag name="KSO_WM_UNIT_PRESET_TEXT" val="目录"/>
  <p:tag name="KSO_WM_UNIT_NOCLEAR" val="1"/>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5081_4*a*1"/>
  <p:tag name="KSO_WM_TEMPLATE_CATEGORY" val="custom"/>
  <p:tag name="KSO_WM_TEMPLATE_INDEX" val="20205081"/>
  <p:tag name="KSO_WM_UNIT_LAYERLEVEL" val="1"/>
  <p:tag name="KSO_WM_TAG_VERSION" val="1.0"/>
  <p:tag name="KSO_WM_BEAUTIFY_FLAG" val="#wm#"/>
  <p:tag name="KSO_WM_UNIT_ISNUMDGMTITLE" val="0"/>
  <p:tag name="KSO_WM_UNIT_TEXT_FILL_FORE_SCHEMECOLOR_INDEX" val="13"/>
  <p:tag name="KSO_WM_UNIT_TEXT_FILL_TYPE" val="1"/>
  <p:tag name="KSO_WM_UNIT_USESOURCEFORMAT_APPLY" val="1"/>
</p:tagLst>
</file>

<file path=ppt/tags/tag316.xml><?xml version="1.0" encoding="utf-8"?>
<p:tagLst xmlns:p="http://schemas.openxmlformats.org/presentationml/2006/main">
  <p:tag name="KSO_WM_UNIT_ISCONTENTSTITLE" val="0"/>
  <p:tag name="KSO_WM_UNIT_PRESET_TEXT" val="CONTENTS"/>
  <p:tag name="KSO_WM_UNIT_NOCLEAR" val="1"/>
  <p:tag name="KSO_WM_UNIT_VALUE" val="7"/>
  <p:tag name="KSO_WM_UNIT_HIGHLIGHT" val="0"/>
  <p:tag name="KSO_WM_UNIT_COMPATIBLE" val="0"/>
  <p:tag name="KSO_WM_UNIT_DIAGRAM_ISNUMVISUAL" val="0"/>
  <p:tag name="KSO_WM_UNIT_DIAGRAM_ISREFERUNIT" val="0"/>
  <p:tag name="KSO_WM_DIAGRAM_GROUP_CODE" val="l1-1"/>
  <p:tag name="KSO_WM_UNIT_TYPE" val="b"/>
  <p:tag name="KSO_WM_UNIT_INDEX" val="1"/>
  <p:tag name="KSO_WM_UNIT_ID" val="custom20205081_4*b*1"/>
  <p:tag name="KSO_WM_TEMPLATE_CATEGORY" val="custom"/>
  <p:tag name="KSO_WM_TEMPLATE_INDEX" val="20205081"/>
  <p:tag name="KSO_WM_UNIT_LAYERLEVEL" val="1"/>
  <p:tag name="KSO_WM_TAG_VERSION" val="1.0"/>
  <p:tag name="KSO_WM_BEAUTIFY_FLAG" val="#wm#"/>
  <p:tag name="KSO_WM_UNIT_ISNUMDGMTITLE" val="0"/>
  <p:tag name="KSO_WM_UNIT_TEXT_FILL_FORE_SCHEMECOLOR_INDEX" val="13"/>
  <p:tag name="KSO_WM_UNIT_TEXT_FILL_TYPE" val="1"/>
  <p:tag name="KSO_WM_UNIT_USESOURCEFORMAT_APPLY" val="1"/>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05081_4*i*1"/>
  <p:tag name="KSO_WM_TEMPLATE_CATEGORY" val="custom"/>
  <p:tag name="KSO_WM_TEMPLATE_INDEX" val="20205081"/>
  <p:tag name="KSO_WM_UNIT_LAYERLEVEL" val="1"/>
  <p:tag name="KSO_WM_TAG_VERSION" val="1.0"/>
  <p:tag name="KSO_WM_BEAUTIFY_FLAG" val="#wm#"/>
  <p:tag name="KSO_WM_UNIT_FILL_FORE_SCHEMECOLOR_INDEX" val="13"/>
  <p:tag name="KSO_WM_UNIT_FILL_TYPE" val="1"/>
  <p:tag name="KSO_WM_UNIT_TEXT_FILL_FORE_SCHEMECOLOR_INDEX" val="2"/>
  <p:tag name="KSO_WM_UNIT_TEXT_FILL_TYPE" val="1"/>
  <p:tag name="KSO_WM_UNIT_USESOURCEFORMAT_APPLY" val="1"/>
</p:tagLst>
</file>

<file path=ppt/tags/tag318.xml><?xml version="1.0" encoding="utf-8"?>
<p:tagLst xmlns:p="http://schemas.openxmlformats.org/presentationml/2006/main">
  <p:tag name="KSO_WM_UNIT_ISCONTENTSTITLE" val="0"/>
  <p:tag name="KSO_WM_UNIT_PRESET_TEXT" val="单击输入章节标题......"/>
  <p:tag name="KSO_WM_UNIT_NOCLEAR" val="0"/>
  <p:tag name="KSO_WM_UNIT_VALUE" val="1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custom20205081_3*l_h_f*1_1_1"/>
  <p:tag name="KSO_WM_TEMPLATE_CATEGORY" val="custom"/>
  <p:tag name="KSO_WM_TEMPLATE_INDEX" val="20205081"/>
  <p:tag name="KSO_WM_UNIT_LAYERLEVEL" val="1_1_1"/>
  <p:tag name="KSO_WM_TAG_VERSION" val="1.0"/>
  <p:tag name="KSO_WM_BEAUTIFY_FLAG" val="#wm#"/>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319.xml><?xml version="1.0" encoding="utf-8"?>
<p:tagLst xmlns:p="http://schemas.openxmlformats.org/presentationml/2006/main">
  <p:tag name="KSO_WM_UNIT_ISCONTENTSTITLE" val="0"/>
  <p:tag name="KSO_WM_UNIT_PRESET_TEXT" val="单击输入章节标题......"/>
  <p:tag name="KSO_WM_UNIT_NOCLEAR" val="0"/>
  <p:tag name="KSO_WM_UNIT_VALUE" val="1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custom20205081_3*l_h_f*1_2_1"/>
  <p:tag name="KSO_WM_TEMPLATE_CATEGORY" val="custom"/>
  <p:tag name="KSO_WM_TEMPLATE_INDEX" val="20205081"/>
  <p:tag name="KSO_WM_UNIT_LAYERLEVEL" val="1_1_1"/>
  <p:tag name="KSO_WM_TAG_VERSION" val="1.0"/>
  <p:tag name="KSO_WM_BEAUTIFY_FLAG" val="#wm#"/>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0.xml><?xml version="1.0" encoding="utf-8"?>
<p:tagLst xmlns:p="http://schemas.openxmlformats.org/presentationml/2006/main">
  <p:tag name="KSO_WM_UNIT_ISCONTENTSTITLE" val="0"/>
  <p:tag name="KSO_WM_UNIT_PRESET_TEXT" val="单击输入章节标题......"/>
  <p:tag name="KSO_WM_UNIT_NOCLEAR" val="0"/>
  <p:tag name="KSO_WM_UNIT_VALUE" val="15"/>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custom20205081_3*l_h_f*1_3_1"/>
  <p:tag name="KSO_WM_TEMPLATE_CATEGORY" val="custom"/>
  <p:tag name="KSO_WM_TEMPLATE_INDEX" val="20205081"/>
  <p:tag name="KSO_WM_UNIT_LAYERLEVEL" val="1_1_1"/>
  <p:tag name="KSO_WM_TAG_VERSION" val="1.0"/>
  <p:tag name="KSO_WM_BEAUTIFY_FLAG" val="#wm#"/>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324.xml><?xml version="1.0" encoding="utf-8"?>
<p:tagLst xmlns:p="http://schemas.openxmlformats.org/presentationml/2006/main">
  <p:tag name="KSO_WM_SLIDE_ID" val="custom20205081_4"/>
  <p:tag name="KSO_WM_TEMPLATE_SUBCATEGORY" val="19"/>
  <p:tag name="KSO_WM_TEMPLATE_MASTER_TYPE" val="0"/>
  <p:tag name="KSO_WM_TEMPLATE_COLOR_TYPE" val="1"/>
  <p:tag name="KSO_WM_SLIDE_TYPE" val="contents"/>
  <p:tag name="KSO_WM_SLIDE_SUBTYPE" val="diag"/>
  <p:tag name="KSO_WM_SLIDE_ITEM_CNT" val="3"/>
  <p:tag name="KSO_WM_SLIDE_INDEX" val="4"/>
  <p:tag name="KSO_WM_DIAGRAM_GROUP_CODE" val="l1-1"/>
  <p:tag name="KSO_WM_SLIDE_DIAGTYPE" val="l"/>
  <p:tag name="KSO_WM_TAG_VERSION" val="1.0"/>
  <p:tag name="KSO_WM_BEAUTIFY_FLAG" val="#wm#"/>
  <p:tag name="KSO_WM_TEMPLATE_CATEGORY" val="custom"/>
  <p:tag name="KSO_WM_TEMPLATE_INDEX" val="20205081"/>
  <p:tag name="KSO_WM_SLIDE_LAYOUT" val="a_b_l"/>
  <p:tag name="KSO_WM_SLIDE_LAYOUT_CNT" val="1_1_1"/>
  <p:tag name="KSO_WM_UNIT_SHOW_EDIT_AREA_INDICATION" val="1"/>
  <p:tag name="KSO_WM_SPECIAL_SOURCE" val="bdnull"/>
</p:tagLst>
</file>

<file path=ppt/tags/tag32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26.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2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2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2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3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3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3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34.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3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36.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3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3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3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4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4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custom20205081_4*i*2"/>
  <p:tag name="KSO_WM_TEMPLATE_CATEGORY" val="custom"/>
  <p:tag name="KSO_WM_TEMPLATE_INDEX" val="20205081"/>
  <p:tag name="KSO_WM_UNIT_LAYERLEVEL" val="1"/>
  <p:tag name="KSO_WM_TAG_VERSION" val="1.0"/>
  <p:tag name="KSO_WM_BEAUTIFY_FLAG" val="#wm#"/>
  <p:tag name="KSO_WM_UNIT_LINE_FORE_SCHEMECOLOR_INDEX" val="14"/>
  <p:tag name="KSO_WM_UNIT_LINE_FILL_TYPE" val="2"/>
  <p:tag name="KSO_WM_UNIT_USESOURCEFORMAT_APPLY" val="1"/>
</p:tagLst>
</file>

<file path=ppt/tags/tag343.xml><?xml version="1.0" encoding="utf-8"?>
<p:tagLst xmlns:p="http://schemas.openxmlformats.org/presentationml/2006/main">
  <p:tag name="KSO_WM_UNIT_ISCONTENTSTITLE" val="1"/>
  <p:tag name="KSO_WM_UNIT_PRESET_TEXT" val="目录"/>
  <p:tag name="KSO_WM_UNIT_NOCLEAR" val="1"/>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5081_4*a*1"/>
  <p:tag name="KSO_WM_TEMPLATE_CATEGORY" val="custom"/>
  <p:tag name="KSO_WM_TEMPLATE_INDEX" val="20205081"/>
  <p:tag name="KSO_WM_UNIT_LAYERLEVEL" val="1"/>
  <p:tag name="KSO_WM_TAG_VERSION" val="1.0"/>
  <p:tag name="KSO_WM_BEAUTIFY_FLAG" val="#wm#"/>
  <p:tag name="KSO_WM_UNIT_ISNUMDGMTITLE" val="0"/>
  <p:tag name="KSO_WM_UNIT_TEXT_FILL_FORE_SCHEMECOLOR_INDEX" val="13"/>
  <p:tag name="KSO_WM_UNIT_TEXT_FILL_TYPE" val="1"/>
  <p:tag name="KSO_WM_UNIT_USESOURCEFORMAT_APPLY" val="1"/>
</p:tagLst>
</file>

<file path=ppt/tags/tag344.xml><?xml version="1.0" encoding="utf-8"?>
<p:tagLst xmlns:p="http://schemas.openxmlformats.org/presentationml/2006/main">
  <p:tag name="KSO_WM_UNIT_ISCONTENTSTITLE" val="0"/>
  <p:tag name="KSO_WM_UNIT_PRESET_TEXT" val="CONTENTS"/>
  <p:tag name="KSO_WM_UNIT_NOCLEAR" val="1"/>
  <p:tag name="KSO_WM_UNIT_VALUE" val="7"/>
  <p:tag name="KSO_WM_UNIT_HIGHLIGHT" val="0"/>
  <p:tag name="KSO_WM_UNIT_COMPATIBLE" val="0"/>
  <p:tag name="KSO_WM_UNIT_DIAGRAM_ISNUMVISUAL" val="0"/>
  <p:tag name="KSO_WM_UNIT_DIAGRAM_ISREFERUNIT" val="0"/>
  <p:tag name="KSO_WM_DIAGRAM_GROUP_CODE" val="l1-1"/>
  <p:tag name="KSO_WM_UNIT_TYPE" val="b"/>
  <p:tag name="KSO_WM_UNIT_INDEX" val="1"/>
  <p:tag name="KSO_WM_UNIT_ID" val="custom20205081_4*b*1"/>
  <p:tag name="KSO_WM_TEMPLATE_CATEGORY" val="custom"/>
  <p:tag name="KSO_WM_TEMPLATE_INDEX" val="20205081"/>
  <p:tag name="KSO_WM_UNIT_LAYERLEVEL" val="1"/>
  <p:tag name="KSO_WM_TAG_VERSION" val="1.0"/>
  <p:tag name="KSO_WM_BEAUTIFY_FLAG" val="#wm#"/>
  <p:tag name="KSO_WM_UNIT_ISNUMDGMTITLE" val="0"/>
  <p:tag name="KSO_WM_UNIT_TEXT_FILL_FORE_SCHEMECOLOR_INDEX" val="13"/>
  <p:tag name="KSO_WM_UNIT_TEXT_FILL_TYPE" val="1"/>
  <p:tag name="KSO_WM_UNIT_USESOURCEFORMAT_APPLY" val="1"/>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05081_4*i*1"/>
  <p:tag name="KSO_WM_TEMPLATE_CATEGORY" val="custom"/>
  <p:tag name="KSO_WM_TEMPLATE_INDEX" val="20205081"/>
  <p:tag name="KSO_WM_UNIT_LAYERLEVEL" val="1"/>
  <p:tag name="KSO_WM_TAG_VERSION" val="1.0"/>
  <p:tag name="KSO_WM_BEAUTIFY_FLAG" val="#wm#"/>
  <p:tag name="KSO_WM_UNIT_FILL_FORE_SCHEMECOLOR_INDEX" val="13"/>
  <p:tag name="KSO_WM_UNIT_FILL_TYPE" val="1"/>
  <p:tag name="KSO_WM_UNIT_TEXT_FILL_FORE_SCHEMECOLOR_INDEX" val="2"/>
  <p:tag name="KSO_WM_UNIT_TEXT_FILL_TYPE" val="1"/>
  <p:tag name="KSO_WM_UNIT_USESOURCEFORMAT_APPLY" val="1"/>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f*1_1_1"/>
  <p:tag name="KSO_WM_TEMPLATE_CATEGORY" val="custom"/>
  <p:tag name="KSO_WM_TEMPLATE_INDEX" val="20205081"/>
  <p:tag name="KSO_WM_UNIT_LAYERLEVEL" val="1_1_1"/>
  <p:tag name="KSO_WM_TAG_VERSION" val="1.0"/>
  <p:tag name="KSO_WM_BEAUTIFY_FLAG" val="#wm#"/>
  <p:tag name="KSO_WM_UNIT_ISCONTENTSTITLE" val="0"/>
  <p:tag name="KSO_WM_UNIT_PRESET_TEXT" val="单击输入章节标题......"/>
  <p:tag name="KSO_WM_UNIT_NOCLEAR" val="0"/>
  <p:tag name="KSO_WM_UNIT_VALUE" val="16"/>
  <p:tag name="KSO_WM_DIAGRAM_GROUP_CODE" val="l1-1"/>
  <p:tag name="KSO_WM_UNIT_TYPE" val="l_h_f"/>
  <p:tag name="KSO_WM_UNIT_INDEX" val="1_1_1"/>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f*1_2_1"/>
  <p:tag name="KSO_WM_TEMPLATE_CATEGORY" val="custom"/>
  <p:tag name="KSO_WM_TEMPLATE_INDEX" val="20205081"/>
  <p:tag name="KSO_WM_UNIT_LAYERLEVEL" val="1_1_1"/>
  <p:tag name="KSO_WM_TAG_VERSION" val="1.0"/>
  <p:tag name="KSO_WM_BEAUTIFY_FLAG" val="#wm#"/>
  <p:tag name="KSO_WM_UNIT_ISCONTENTSTITLE" val="0"/>
  <p:tag name="KSO_WM_UNIT_PRESET_TEXT" val="单击输入章节标题......"/>
  <p:tag name="KSO_WM_UNIT_NOCLEAR" val="0"/>
  <p:tag name="KSO_WM_UNIT_VALUE" val="16"/>
  <p:tag name="KSO_WM_DIAGRAM_GROUP_CODE" val="l1-1"/>
  <p:tag name="KSO_WM_UNIT_TYPE" val="l_h_f"/>
  <p:tag name="KSO_WM_UNIT_INDEX" val="1_2_1"/>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f*1_3_1"/>
  <p:tag name="KSO_WM_TEMPLATE_CATEGORY" val="custom"/>
  <p:tag name="KSO_WM_TEMPLATE_INDEX" val="20205081"/>
  <p:tag name="KSO_WM_UNIT_LAYERLEVEL" val="1_1_1"/>
  <p:tag name="KSO_WM_TAG_VERSION" val="1.0"/>
  <p:tag name="KSO_WM_BEAUTIFY_FLAG" val="#wm#"/>
  <p:tag name="KSO_WM_UNIT_ISCONTENTSTITLE" val="0"/>
  <p:tag name="KSO_WM_UNIT_PRESET_TEXT" val="单击输入章节标题......"/>
  <p:tag name="KSO_WM_UNIT_NOCLEAR" val="0"/>
  <p:tag name="KSO_WM_UNIT_VALUE" val="16"/>
  <p:tag name="KSO_WM_DIAGRAM_GROUP_CODE" val="l1-1"/>
  <p:tag name="KSO_WM_UNIT_TYPE" val="l_h_f"/>
  <p:tag name="KSO_WM_UNIT_INDEX" val="1_3_1"/>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f*1_4_1"/>
  <p:tag name="KSO_WM_TEMPLATE_CATEGORY" val="custom"/>
  <p:tag name="KSO_WM_TEMPLATE_INDEX" val="20205081"/>
  <p:tag name="KSO_WM_UNIT_LAYERLEVEL" val="1_1_1"/>
  <p:tag name="KSO_WM_TAG_VERSION" val="1.0"/>
  <p:tag name="KSO_WM_BEAUTIFY_FLAG" val="#wm#"/>
  <p:tag name="KSO_WM_UNIT_ISCONTENTSTITLE" val="0"/>
  <p:tag name="KSO_WM_UNIT_PRESET_TEXT" val="单击输入章节标题......"/>
  <p:tag name="KSO_WM_UNIT_NOCLEAR" val="0"/>
  <p:tag name="KSO_WM_UNIT_VALUE" val="16"/>
  <p:tag name="KSO_WM_DIAGRAM_GROUP_CODE" val="l1-1"/>
  <p:tag name="KSO_WM_UNIT_TYPE" val="l_h_f"/>
  <p:tag name="KSO_WM_UNIT_INDEX" val="1_4_1"/>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f*1_5_1"/>
  <p:tag name="KSO_WM_TEMPLATE_CATEGORY" val="custom"/>
  <p:tag name="KSO_WM_TEMPLATE_INDEX" val="20205081"/>
  <p:tag name="KSO_WM_UNIT_LAYERLEVEL" val="1_1_1"/>
  <p:tag name="KSO_WM_TAG_VERSION" val="1.0"/>
  <p:tag name="KSO_WM_BEAUTIFY_FLAG" val="#wm#"/>
  <p:tag name="KSO_WM_UNIT_ISCONTENTSTITLE" val="0"/>
  <p:tag name="KSO_WM_UNIT_PRESET_TEXT" val="单击输入章节标题......"/>
  <p:tag name="KSO_WM_UNIT_NOCLEAR" val="0"/>
  <p:tag name="KSO_WM_UNIT_VALUE" val="16"/>
  <p:tag name="KSO_WM_DIAGRAM_GROUP_CODE" val="l1-1"/>
  <p:tag name="KSO_WM_UNIT_TYPE" val="l_h_f"/>
  <p:tag name="KSO_WM_UNIT_INDEX" val="1_5_1"/>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356.xml><?xml version="1.0" encoding="utf-8"?>
<p:tagLst xmlns:p="http://schemas.openxmlformats.org/presentationml/2006/main">
  <p:tag name="KSO_WM_SLIDE_ID" val="custom20205081_4"/>
  <p:tag name="KSO_WM_TEMPLATE_SUBCATEGORY" val="19"/>
  <p:tag name="KSO_WM_TEMPLATE_MASTER_TYPE" val="0"/>
  <p:tag name="KSO_WM_TEMPLATE_COLOR_TYPE" val="1"/>
  <p:tag name="KSO_WM_SLIDE_TYPE" val="contents"/>
  <p:tag name="KSO_WM_SLIDE_SUBTYPE" val="diag"/>
  <p:tag name="KSO_WM_SLIDE_ITEM_CNT" val="5"/>
  <p:tag name="KSO_WM_SLIDE_INDEX" val="4"/>
  <p:tag name="KSO_WM_DIAGRAM_GROUP_CODE" val="l1-1"/>
  <p:tag name="KSO_WM_SLIDE_DIAGTYPE" val="l"/>
  <p:tag name="KSO_WM_TAG_VERSION" val="1.0"/>
  <p:tag name="KSO_WM_BEAUTIFY_FLAG" val="#wm#"/>
  <p:tag name="KSO_WM_TEMPLATE_CATEGORY" val="custom"/>
  <p:tag name="KSO_WM_TEMPLATE_INDEX" val="20205081"/>
  <p:tag name="KSO_WM_SLIDE_LAYOUT" val="a_b_l"/>
  <p:tag name="KSO_WM_SLIDE_LAYOUT_CNT" val="1_1_1"/>
  <p:tag name="KSO_WM_UNIT_SHOW_EDIT_AREA_INDICATION" val="1"/>
  <p:tag name="KSO_WM_SPECIAL_SOURCE" val="bdnull"/>
</p:tagLst>
</file>

<file path=ppt/tags/tag35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5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5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6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6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6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64.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6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66.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6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6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6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7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7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7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74.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7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76.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7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7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7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8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8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8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84.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8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86.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8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8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8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9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9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9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94.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9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96.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9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9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39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0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40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40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40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404.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40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406.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40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40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40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41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41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41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414.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41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416.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41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41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41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42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42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42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64.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6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custom20205081_4*i*2"/>
  <p:tag name="KSO_WM_TEMPLATE_CATEGORY" val="custom"/>
  <p:tag name="KSO_WM_TEMPLATE_INDEX" val="20205081"/>
  <p:tag name="KSO_WM_UNIT_LAYERLEVEL" val="1"/>
  <p:tag name="KSO_WM_TAG_VERSION" val="1.0"/>
  <p:tag name="KSO_WM_BEAUTIFY_FLAG" val="#wm#"/>
  <p:tag name="KSO_WM_UNIT_LINE_FORE_SCHEMECOLOR_INDEX" val="14"/>
  <p:tag name="KSO_WM_UNIT_LINE_FILL_TYPE" val="2"/>
  <p:tag name="KSO_WM_UNIT_USESOURCEFORMAT_APPLY" val="1"/>
</p:tagLst>
</file>

<file path=ppt/tags/tag67.xml><?xml version="1.0" encoding="utf-8"?>
<p:tagLst xmlns:p="http://schemas.openxmlformats.org/presentationml/2006/main">
  <p:tag name="KSO_WM_UNIT_ISCONTENTSTITLE" val="1"/>
  <p:tag name="KSO_WM_UNIT_PRESET_TEXT" val="目录"/>
  <p:tag name="KSO_WM_UNIT_NOCLEAR" val="1"/>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5081_4*a*1"/>
  <p:tag name="KSO_WM_TEMPLATE_CATEGORY" val="custom"/>
  <p:tag name="KSO_WM_TEMPLATE_INDEX" val="20205081"/>
  <p:tag name="KSO_WM_UNIT_LAYERLEVEL" val="1"/>
  <p:tag name="KSO_WM_TAG_VERSION" val="1.0"/>
  <p:tag name="KSO_WM_BEAUTIFY_FLAG" val="#wm#"/>
  <p:tag name="KSO_WM_UNIT_ISNUMDGMTITLE" val="0"/>
  <p:tag name="KSO_WM_UNIT_TEXT_FILL_FORE_SCHEMECOLOR_INDEX" val="13"/>
  <p:tag name="KSO_WM_UNIT_TEXT_FILL_TYPE" val="1"/>
  <p:tag name="KSO_WM_UNIT_USESOURCEFORMAT_APPLY" val="1"/>
</p:tagLst>
</file>

<file path=ppt/tags/tag68.xml><?xml version="1.0" encoding="utf-8"?>
<p:tagLst xmlns:p="http://schemas.openxmlformats.org/presentationml/2006/main">
  <p:tag name="KSO_WM_UNIT_ISCONTENTSTITLE" val="0"/>
  <p:tag name="KSO_WM_UNIT_PRESET_TEXT" val="CONTENTS"/>
  <p:tag name="KSO_WM_UNIT_NOCLEAR" val="1"/>
  <p:tag name="KSO_WM_UNIT_VALUE" val="7"/>
  <p:tag name="KSO_WM_UNIT_HIGHLIGHT" val="0"/>
  <p:tag name="KSO_WM_UNIT_COMPATIBLE" val="0"/>
  <p:tag name="KSO_WM_UNIT_DIAGRAM_ISNUMVISUAL" val="0"/>
  <p:tag name="KSO_WM_UNIT_DIAGRAM_ISREFERUNIT" val="0"/>
  <p:tag name="KSO_WM_DIAGRAM_GROUP_CODE" val="l1-1"/>
  <p:tag name="KSO_WM_UNIT_TYPE" val="b"/>
  <p:tag name="KSO_WM_UNIT_INDEX" val="1"/>
  <p:tag name="KSO_WM_UNIT_ID" val="custom20205081_4*b*1"/>
  <p:tag name="KSO_WM_TEMPLATE_CATEGORY" val="custom"/>
  <p:tag name="KSO_WM_TEMPLATE_INDEX" val="20205081"/>
  <p:tag name="KSO_WM_UNIT_LAYERLEVEL" val="1"/>
  <p:tag name="KSO_WM_TAG_VERSION" val="1.0"/>
  <p:tag name="KSO_WM_BEAUTIFY_FLAG" val="#wm#"/>
  <p:tag name="KSO_WM_UNIT_ISNUMDGMTITLE" val="0"/>
  <p:tag name="KSO_WM_UNIT_TEXT_FILL_FORE_SCHEMECOLOR_INDEX" val="13"/>
  <p:tag name="KSO_WM_UNIT_TEXT_FILL_TYPE" val="1"/>
  <p:tag name="KSO_WM_UNIT_USESOURCEFORMAT_APPLY"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05081_4*i*1"/>
  <p:tag name="KSO_WM_TEMPLATE_CATEGORY" val="custom"/>
  <p:tag name="KSO_WM_TEMPLATE_INDEX" val="20205081"/>
  <p:tag name="KSO_WM_UNIT_LAYERLEVEL" val="1"/>
  <p:tag name="KSO_WM_TAG_VERSION" val="1.0"/>
  <p:tag name="KSO_WM_BEAUTIFY_FLAG" val="#wm#"/>
  <p:tag name="KSO_WM_UNIT_FILL_FORE_SCHEMECOLOR_INDEX" val="13"/>
  <p:tag name="KSO_WM_UNIT_FILL_TYPE" val="1"/>
  <p:tag name="KSO_WM_UNIT_TEXT_FILL_FORE_SCHEMECOLOR_INDEX" val="2"/>
  <p:tag name="KSO_WM_UNIT_TEXT_FILL_TYPE" val="1"/>
  <p:tag name="KSO_WM_UNIT_USESOURCEFORMAT_APPLY"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f*1_1_1"/>
  <p:tag name="KSO_WM_TEMPLATE_CATEGORY" val="custom"/>
  <p:tag name="KSO_WM_TEMPLATE_INDEX" val="20205081"/>
  <p:tag name="KSO_WM_UNIT_LAYERLEVEL" val="1_1_1"/>
  <p:tag name="KSO_WM_TAG_VERSION" val="1.0"/>
  <p:tag name="KSO_WM_BEAUTIFY_FLAG" val="#wm#"/>
  <p:tag name="KSO_WM_UNIT_ISCONTENTSTITLE" val="0"/>
  <p:tag name="KSO_WM_UNIT_PRESET_TEXT" val="单击输入章节标题......"/>
  <p:tag name="KSO_WM_UNIT_NOCLEAR" val="0"/>
  <p:tag name="KSO_WM_UNIT_VALUE" val="16"/>
  <p:tag name="KSO_WM_DIAGRAM_GROUP_CODE" val="l1-1"/>
  <p:tag name="KSO_WM_UNIT_TYPE" val="l_h_f"/>
  <p:tag name="KSO_WM_UNIT_INDEX" val="1_1_1"/>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f*1_2_1"/>
  <p:tag name="KSO_WM_TEMPLATE_CATEGORY" val="custom"/>
  <p:tag name="KSO_WM_TEMPLATE_INDEX" val="20205081"/>
  <p:tag name="KSO_WM_UNIT_LAYERLEVEL" val="1_1_1"/>
  <p:tag name="KSO_WM_TAG_VERSION" val="1.0"/>
  <p:tag name="KSO_WM_BEAUTIFY_FLAG" val="#wm#"/>
  <p:tag name="KSO_WM_UNIT_ISCONTENTSTITLE" val="0"/>
  <p:tag name="KSO_WM_UNIT_PRESET_TEXT" val="单击输入章节标题......"/>
  <p:tag name="KSO_WM_UNIT_NOCLEAR" val="0"/>
  <p:tag name="KSO_WM_UNIT_VALUE" val="16"/>
  <p:tag name="KSO_WM_DIAGRAM_GROUP_CODE" val="l1-1"/>
  <p:tag name="KSO_WM_UNIT_TYPE" val="l_h_f"/>
  <p:tag name="KSO_WM_UNIT_INDEX" val="1_2_1"/>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f*1_3_1"/>
  <p:tag name="KSO_WM_TEMPLATE_CATEGORY" val="custom"/>
  <p:tag name="KSO_WM_TEMPLATE_INDEX" val="20205081"/>
  <p:tag name="KSO_WM_UNIT_LAYERLEVEL" val="1_1_1"/>
  <p:tag name="KSO_WM_TAG_VERSION" val="1.0"/>
  <p:tag name="KSO_WM_BEAUTIFY_FLAG" val="#wm#"/>
  <p:tag name="KSO_WM_UNIT_ISCONTENTSTITLE" val="0"/>
  <p:tag name="KSO_WM_UNIT_PRESET_TEXT" val="单击输入章节标题......"/>
  <p:tag name="KSO_WM_UNIT_NOCLEAR" val="0"/>
  <p:tag name="KSO_WM_UNIT_VALUE" val="16"/>
  <p:tag name="KSO_WM_DIAGRAM_GROUP_CODE" val="l1-1"/>
  <p:tag name="KSO_WM_UNIT_TYPE" val="l_h_f"/>
  <p:tag name="KSO_WM_UNIT_INDEX" val="1_3_1"/>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f*1_4_1"/>
  <p:tag name="KSO_WM_TEMPLATE_CATEGORY" val="custom"/>
  <p:tag name="KSO_WM_TEMPLATE_INDEX" val="20205081"/>
  <p:tag name="KSO_WM_UNIT_LAYERLEVEL" val="1_1_1"/>
  <p:tag name="KSO_WM_TAG_VERSION" val="1.0"/>
  <p:tag name="KSO_WM_BEAUTIFY_FLAG" val="#wm#"/>
  <p:tag name="KSO_WM_UNIT_ISCONTENTSTITLE" val="0"/>
  <p:tag name="KSO_WM_UNIT_PRESET_TEXT" val="单击输入章节标题......"/>
  <p:tag name="KSO_WM_UNIT_NOCLEAR" val="0"/>
  <p:tag name="KSO_WM_UNIT_VALUE" val="16"/>
  <p:tag name="KSO_WM_DIAGRAM_GROUP_CODE" val="l1-1"/>
  <p:tag name="KSO_WM_UNIT_TYPE" val="l_h_f"/>
  <p:tag name="KSO_WM_UNIT_INDEX" val="1_4_1"/>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f*1_5_1"/>
  <p:tag name="KSO_WM_TEMPLATE_CATEGORY" val="custom"/>
  <p:tag name="KSO_WM_TEMPLATE_INDEX" val="20205081"/>
  <p:tag name="KSO_WM_UNIT_LAYERLEVEL" val="1_1_1"/>
  <p:tag name="KSO_WM_TAG_VERSION" val="1.0"/>
  <p:tag name="KSO_WM_BEAUTIFY_FLAG" val="#wm#"/>
  <p:tag name="KSO_WM_UNIT_ISCONTENTSTITLE" val="0"/>
  <p:tag name="KSO_WM_UNIT_PRESET_TEXT" val="单击输入章节标题......"/>
  <p:tag name="KSO_WM_UNIT_NOCLEAR" val="0"/>
  <p:tag name="KSO_WM_UNIT_VALUE" val="16"/>
  <p:tag name="KSO_WM_DIAGRAM_GROUP_CODE" val="l1-1"/>
  <p:tag name="KSO_WM_UNIT_TYPE" val="l_h_f"/>
  <p:tag name="KSO_WM_UNIT_INDEX" val="1_5_1"/>
  <p:tag name="KSO_WM_UNIT_SHOW_EDIT_AREA_INDICATION" val="1"/>
  <p:tag name="KSO_WM_UNIT_TEXT_FILL_FORE_SCHEMECOLOR_INDEX_BRIGHTNESS" val="0.35"/>
  <p:tag name="KSO_WM_UNIT_TEXT_FILL_FORE_SCHEMECOLOR_INDEX" val="13"/>
  <p:tag name="KSO_WM_UNIT_TEXT_FILL_TYPE" val="1"/>
  <p:tag name="KSO_WM_UNIT_USESOURCEFORMAT_APPLY" val="1"/>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081_5*l_h_i*1_1_1"/>
  <p:tag name="KSO_WM_TEMPLATE_CATEGORY" val="custom"/>
  <p:tag name="KSO_WM_TEMPLATE_INDEX" val="20205081"/>
  <p:tag name="KSO_WM_UNIT_LAYERLEVEL" val="1_1_1"/>
  <p:tag name="KSO_WM_TAG_VERSION" val="1.0"/>
  <p:tag name="KSO_WM_BEAUTIFY_FLAG" val="#wm#"/>
  <p:tag name="KSO_WM_DIAGRAM_GROUP_CODE" val="l1-1"/>
  <p:tag name="KSO_WM_UNIT_TYPE" val="l_h_i"/>
  <p:tag name="KSO_WM_UNIT_INDEX" val="1_1_1"/>
  <p:tag name="KSO_WM_UNIT_TEXT_FILL_FORE_SCHEMECOLOR_INDEX_BRIGHTNESS" val="0"/>
  <p:tag name="KSO_WM_UNIT_TEXT_FILL_FORE_SCHEMECOLOR_INDEX" val="13"/>
  <p:tag name="KSO_WM_UNIT_TEXT_FILL_TYPE" val="1"/>
  <p:tag name="KSO_WM_UNIT_USESOURCEFORMAT_APPLY"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SLIDE_ID" val="custom20205081_4"/>
  <p:tag name="KSO_WM_TEMPLATE_SUBCATEGORY" val="19"/>
  <p:tag name="KSO_WM_TEMPLATE_MASTER_TYPE" val="0"/>
  <p:tag name="KSO_WM_TEMPLATE_COLOR_TYPE" val="1"/>
  <p:tag name="KSO_WM_SLIDE_TYPE" val="contents"/>
  <p:tag name="KSO_WM_SLIDE_SUBTYPE" val="diag"/>
  <p:tag name="KSO_WM_SLIDE_ITEM_CNT" val="5"/>
  <p:tag name="KSO_WM_SLIDE_INDEX" val="4"/>
  <p:tag name="KSO_WM_DIAGRAM_GROUP_CODE" val="l1-1"/>
  <p:tag name="KSO_WM_SLIDE_DIAGTYPE" val="l"/>
  <p:tag name="KSO_WM_TAG_VERSION" val="1.0"/>
  <p:tag name="KSO_WM_BEAUTIFY_FLAG" val="#wm#"/>
  <p:tag name="KSO_WM_TEMPLATE_CATEGORY" val="custom"/>
  <p:tag name="KSO_WM_TEMPLATE_INDEX" val="20205081"/>
  <p:tag name="KSO_WM_SLIDE_LAYOUT" val="a_b_l"/>
  <p:tag name="KSO_WM_SLIDE_LAYOUT_CNT" val="1_1_1"/>
  <p:tag name="KSO_WM_UNIT_SHOW_EDIT_AREA_INDICATION" val="1"/>
  <p:tag name="KSO_WM_SPECIAL_SOURCE" val="bdnull"/>
</p:tagLst>
</file>

<file path=ppt/tags/tag8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8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8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84.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8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86.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8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8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8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9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9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9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94.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9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96.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9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9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9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103506</Words>
  <Application>WPS 演示</Application>
  <PresentationFormat>宽屏</PresentationFormat>
  <Paragraphs>5416</Paragraphs>
  <Slides>276</Slides>
  <Notes>4</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276</vt:i4>
      </vt:variant>
    </vt:vector>
  </HeadingPairs>
  <TitlesOfParts>
    <vt:vector size="287" baseType="lpstr">
      <vt:lpstr>Arial</vt:lpstr>
      <vt:lpstr>宋体</vt:lpstr>
      <vt:lpstr>Wingdings</vt:lpstr>
      <vt:lpstr>微软雅黑</vt:lpstr>
      <vt:lpstr>Wingdings</vt:lpstr>
      <vt:lpstr>Broadway</vt:lpstr>
      <vt:lpstr>Gabriola</vt:lpstr>
      <vt:lpstr>Arial Unicode MS</vt:lpstr>
      <vt:lpstr>Calibri</vt:lpstr>
      <vt:lpstr>PMingLiU</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右京</cp:lastModifiedBy>
  <cp:revision>174</cp:revision>
  <dcterms:created xsi:type="dcterms:W3CDTF">2019-06-19T02:08:00Z</dcterms:created>
  <dcterms:modified xsi:type="dcterms:W3CDTF">2021-03-25T16:11:55Z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2052-11.1.0.10356</vt:lpwstr>
  </property>
  <property fmtid="{D5CDD505-2E9C-101B-9397-08002B2CF9AE}" pid="3" name="KSOTemplateUUID">
    <vt:lpwstr>v1.0_mb_oI3860h+skDIR40q1IxhoQ==</vt:lpwstr>
  </property>
  <property fmtid="{D5CDD505-2E9C-101B-9397-08002B2CF9AE}" pid="4" name="ICV">
    <vt:lpwstr>D7247272292D4EEAB0930EA6EA181284</vt:lpwstr>
  </property>
</Properties>
</file>